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8" r:id="rId15"/>
    <p:sldId id="269" r:id="rId16"/>
    <p:sldId id="273"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8000"/>
    <a:srgbClr val="000099"/>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33" d="100"/>
        <a:sy n="33"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FE3CDA-A443-4B72-8A6C-099B61A139E0}" type="datetimeFigureOut">
              <a:rPr lang="it-IT" smtClean="0"/>
              <a:pPr/>
              <a:t>25/03/2015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74E3A4-4099-4322-9D48-38433917A9B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F974E3A4-4099-4322-9D48-38433917A9BB}" type="slidenum">
              <a:rPr lang="it-IT" smtClean="0"/>
              <a:pPr/>
              <a:t>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E65027A-9D3F-4977-8FD9-9B097D64F9ED}" type="datetimeFigureOut">
              <a:rPr lang="it-IT" smtClean="0"/>
              <a:pPr/>
              <a:t>25/03/2015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2DBCBB-A3FD-4494-A60E-8FFEC9C3305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gs>
            <a:gs pos="64999">
              <a:srgbClr val="F0EBD5"/>
            </a:gs>
            <a:gs pos="100000">
              <a:srgbClr val="D1C39F"/>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65027A-9D3F-4977-8FD9-9B097D64F9ED}" type="datetimeFigureOut">
              <a:rPr lang="it-IT" smtClean="0"/>
              <a:pPr/>
              <a:t>25/03/2015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DBCBB-A3FD-4494-A60E-8FFEC9C3305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anossianevilla.it/wp/wp-content/uploads/2013/01/sensi.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novara.com/public/WAPPS/News/redazione/images/candela_mano.jpg" TargetMode="External"/><Relationship Id="rId2" Type="http://schemas.openxmlformats.org/officeDocument/2006/relationships/hyperlink" Target="http://www.google.it/url?sa=i&amp;rct=j&amp;q=&amp;esrc=s&amp;source=images&amp;cd=&amp;cad=rja&amp;uact=8&amp;ved=0CAcQjRw&amp;url=http://www.novara.com/?tplBgContainer=1&amp;Section=News&amp;Tools=WAPPS&amp;Filters=SeqId,6253&amp;ei=ZtYRVcTrA8XBPPTwgcAL&amp;bvm=bv.89184060,d.bGQ&amp;psig=AFQjCNE3OT-9JTMVEVS7jyrEE9JARwaM1w&amp;ust=1427318720826988" TargetMode="External"/><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it/url?sa=i&amp;rct=j&amp;q=&amp;esrc=s&amp;source=images&amp;cd=&amp;cad=rja&amp;uact=8&amp;ved=0CAcQjRw&amp;url=http://www.mamme24.it/stimolare-i-5-sensi-con-i-giochi_362&amp;ei=cdcRVeXwNob0PNn2gaAL&amp;bvm=bv.89184060,d.bGQ&amp;psig=AFQjCNHbTd-72TSKpZtTAcKFCpbHxaHbwg&amp;ust=1427319010225208"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it/url?sa=i&amp;rct=j&amp;q=&amp;esrc=s&amp;source=images&amp;cd=&amp;cad=rja&amp;uact=8&amp;ved=0CAcQjRw&amp;url=http://gruppi.chatta.it/a-piedi-nudi-nel-parco-/forum/principale/1774905/avviso-ai-latitanti-2-per-la-precisione-/tutti.aspx?pcount=5&amp;ei=O9gRVdzvNoisPO6egcgK&amp;psig=AFQjCNHBf-PF_I6IPa81QMgyZudfeggl_A&amp;ust=1427319188044117"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google.it/url?sa=i&amp;rct=j&amp;q=&amp;esrc=s&amp;source=images&amp;cd=&amp;cad=rja&amp;uact=8&amp;ved=0CAcQjRw&amp;url=http://web.rifondazione.it/home/index.php/26-primo-piano/6506-cercando-un-posto-al-sole&amp;ei=VNkRVYqeCYW3PKaigUg&amp;psig=AFQjCNGzRuR9aiysKjhYw0mY4gOoMz4zug&amp;ust=1427319436977213"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it/url?sa=i&amp;rct=j&amp;q=&amp;esrc=s&amp;source=images&amp;cd=&amp;cad=rja&amp;uact=8&amp;ved=0CAcQjRw&amp;url=http://pixabay.com/it/costruzione-casa-home-finestra-48795/&amp;ei=xtoRVaboOI7gOIupgLgI&amp;psig=AFQjCNEl1tPu-re2MzUh0brb0LZmSU4xhg&amp;ust=1427319861448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it/url?sa=i&amp;rct=j&amp;q=&amp;esrc=s&amp;source=images&amp;cd=&amp;cad=rja&amp;uact=8&amp;ved=0CAcQjRw&amp;url=http://www.maestragemma.com/Progetti.htm&amp;ei=Ic4RVamZOoLBPIukgIgC&amp;bvm=bv.89184060,d.bGQ&amp;psig=AFQjCNFnindKJLqKzxVL9-TOkRLJ42eXtg&amp;ust=1427316603481479"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it/url?sa=i&amp;rct=j&amp;q=&amp;esrc=s&amp;source=images&amp;cd=&amp;cad=rja&amp;uact=8&amp;ved=0CAcQjRw&amp;url=http://www.canstockphoto.it/cervello-carattere-jogging-7115163.html&amp;ei=Bs8RVbj4FITvOeXngcAI&amp;bvm=bv.89184060,d.bGQ&amp;psig=AFQjCNFs_OpEy9bGVJawbIf3SnWirNivjQ&amp;ust=142731676437780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www.google.it/url?sa=i&amp;rct=j&amp;q=&amp;esrc=s&amp;source=images&amp;cd=&amp;cad=rja&amp;uact=8&amp;ved=0CAcQjRw&amp;url=http://www.canstockphoto.com/vector-clipart/flirty.html&amp;ei=QtERVd-NPInbPa2SgeAL&amp;bvm=bv.89184060,d.bGQ&amp;psig=AFQjCNGg7oi20RMJ6CjkFmcjXpvTtN4NVQ&amp;ust=1427317221496690" TargetMode="External"/><Relationship Id="rId7" Type="http://schemas.openxmlformats.org/officeDocument/2006/relationships/hyperlink" Target="http://www.google.it/url?sa=i&amp;rct=j&amp;q=&amp;esrc=s&amp;source=images&amp;cd=&amp;cad=rja&amp;uact=8&amp;ved=0CAcQjRw&amp;url=http://www.fotosearch.it/CSP994/k15637234/&amp;ei=UNIRVeSUEsrMPa7TgJgH&amp;bvm=bv.89184060,d.bGQ&amp;psig=AFQjCNGiXN1vX-F9_dXBIbgkEdU3vbbNeA&amp;ust=1427317638372326" TargetMode="External"/><Relationship Id="rId12" Type="http://schemas.openxmlformats.org/officeDocument/2006/relationships/image" Target="../media/image9.jpeg"/><Relationship Id="rId2" Type="http://schemas.openxmlformats.org/officeDocument/2006/relationships/hyperlink" Target="http://www.google.it/url?sa=i&amp;rct=j&amp;q=&amp;esrc=s&amp;source=images&amp;cd=&amp;cad=rja&amp;uact=8&amp;ved=0CAcQjRw&amp;url=http://articulo.mercadolibre.com.ve/MLV-433553496-vendo-violin-marca-astor-todas-las-medidas-_JM&amp;ei=CtERVcXjCMerPLzQgDA&amp;bvm=bv.89184060,d.bGQ&amp;psig=AFQjCNGyDB0iSnP9S3rPk8NHI2r3EdCxow&amp;ust=1427317338355018" TargetMode="External"/><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hyperlink" Target="http://www.google.it/url?sa=i&amp;rct=j&amp;q=&amp;esrc=s&amp;source=images&amp;cd=&amp;cad=rja&amp;uact=8&amp;ved=0CAcQjRw&amp;url=http://www.gograph.com/stock-photo-images/nose.html&amp;ei=xtMRVbm1NcnYPIiBgdAJ&amp;bvm=bv.89184060,d.bGQ&amp;psig=AFQjCNEoKDQc53zfFX-lJfythCShA_r2Gw&amp;ust=1427318044179548" TargetMode="External"/><Relationship Id="rId5" Type="http://schemas.openxmlformats.org/officeDocument/2006/relationships/hyperlink" Target="http://www.google.it/url?sa=i&amp;rct=j&amp;q=&amp;esrc=s&amp;source=images&amp;cd=&amp;cad=rja&amp;uact=8&amp;ved=0CAcQjRw&amp;url=http://www.acupuncture.com/Conditions/tinnitusc.htm&amp;ei=idERVc31FcrYPLH0gaAC&amp;bvm=bv.89184060,d.bGQ&amp;psig=AFQjCNHG-FxbQ1DynBtme1lcjh8Qs-j1Aw&amp;ust=1427317480612031" TargetMode="External"/><Relationship Id="rId10" Type="http://schemas.openxmlformats.org/officeDocument/2006/relationships/image" Target="../media/image8.jpeg"/><Relationship Id="rId4" Type="http://schemas.openxmlformats.org/officeDocument/2006/relationships/image" Target="../media/image5.jpeg"/><Relationship Id="rId9" Type="http://schemas.openxmlformats.org/officeDocument/2006/relationships/hyperlink" Target="http://www.google.it/url?sa=i&amp;rct=j&amp;q=&amp;esrc=s&amp;source=images&amp;cd=&amp;cad=rja&amp;uact=8&amp;ved=0CAcQjRw&amp;url=http://it.123rf.com/archivio-fotografico/pollice_su.html&amp;ei=D9MRVZuiNofYPM3RgagM&amp;bvm=bv.89184060,d.bGQ&amp;psig=AFQjCNFbCm1uTaMqHmIfwPeltOOUab37Mg&amp;ust=142731786613377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it/url?sa=i&amp;rct=j&amp;q=&amp;esrc=s&amp;source=images&amp;cd=&amp;cad=rja&amp;uact=8&amp;ved=0CAcQjRw&amp;url=http://www.clker.com/clipart-360542.html&amp;ei=SNURVZ-4K8KPPb7lgcgJ&amp;bvm=bv.89184060,d.bGQ&amp;psig=AFQjCNFHK0LfoBLxSFmSkXZ7A8KD_SvIgw&amp;ust=1427318449273365" TargetMode="External"/><Relationship Id="rId2" Type="http://schemas.openxmlformats.org/officeDocument/2006/relationships/hyperlink" Target="http://www.google.it/url?sa=i&amp;rct=j&amp;q=&amp;esrc=s&amp;source=images&amp;cd=&amp;cad=rja&amp;uact=8&amp;ved=0CAcQjRw&amp;url=http://www.canstockphoto.it/ginocchio-dolore-8817161.html&amp;ei=G9URVd2xF4SHO8zygPAG&amp;bvm=bv.89184060,d.bGQ&amp;psig=AFQjCNGrh_kW0aA2VaK_XWZurDXZ4jLb1A&amp;ust=1427318419479761" TargetMode="External"/><Relationship Id="rId1" Type="http://schemas.openxmlformats.org/officeDocument/2006/relationships/slideLayout" Target="../slideLayouts/slideLayout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786050" y="1835056"/>
            <a:ext cx="7643866" cy="2308324"/>
          </a:xfrm>
          <a:prstGeom prst="rect">
            <a:avLst/>
          </a:prstGeom>
          <a:noFill/>
        </p:spPr>
        <p:txBody>
          <a:bodyPr wrap="square" lIns="91440" tIns="45720" rIns="91440" bIns="45720">
            <a:spAutoFit/>
          </a:bodyPr>
          <a:lstStyle/>
          <a:p>
            <a:pPr algn="ctr"/>
            <a:r>
              <a:rPr lang="it-IT" sz="72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GLI ORGANI </a:t>
            </a:r>
          </a:p>
          <a:p>
            <a:pPr algn="ctr"/>
            <a:r>
              <a:rPr lang="it-IT" sz="7200" b="1" dirty="0" err="1"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DI</a:t>
            </a:r>
            <a:r>
              <a:rPr lang="it-IT" sz="72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 SENSO</a:t>
            </a:r>
            <a:endParaRPr lang="it-IT" sz="72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5" name="Rettangolo 4"/>
          <p:cNvSpPr/>
          <p:nvPr/>
        </p:nvSpPr>
        <p:spPr>
          <a:xfrm>
            <a:off x="5143504" y="5643578"/>
            <a:ext cx="3405804" cy="646331"/>
          </a:xfrm>
          <a:prstGeom prst="rect">
            <a:avLst/>
          </a:prstGeom>
          <a:noFill/>
        </p:spPr>
        <p:txBody>
          <a:bodyPr wrap="none" lIns="91440" tIns="45720" rIns="91440" bIns="45720">
            <a:spAutoFit/>
          </a:bodyPr>
          <a:lstStyle/>
          <a:p>
            <a:pPr algn="ctr"/>
            <a:r>
              <a:rPr lang="it-IT" sz="36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Busoni Valentina</a:t>
            </a:r>
            <a:endParaRPr lang="it-IT" sz="36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pic>
        <p:nvPicPr>
          <p:cNvPr id="6" name="Picture 2" descr="http://www.canossianevilla.it/wp/wp-content/uploads/2013/01/sensi.jpg">
            <a:hlinkClick r:id="rId2"/>
          </p:cNvPr>
          <p:cNvPicPr>
            <a:picLocks noChangeAspect="1" noChangeArrowheads="1"/>
          </p:cNvPicPr>
          <p:nvPr/>
        </p:nvPicPr>
        <p:blipFill>
          <a:blip r:embed="rId3"/>
          <a:srcRect/>
          <a:stretch>
            <a:fillRect/>
          </a:stretch>
        </p:blipFill>
        <p:spPr bwMode="auto">
          <a:xfrm rot="20999134">
            <a:off x="783762" y="1342451"/>
            <a:ext cx="3500462" cy="439149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48357" y="357166"/>
            <a:ext cx="71075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Percezione e sensazione</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4" name="CasellaDiTesto 3"/>
          <p:cNvSpPr txBox="1"/>
          <p:nvPr/>
        </p:nvSpPr>
        <p:spPr>
          <a:xfrm>
            <a:off x="714348" y="1428736"/>
            <a:ext cx="7715304" cy="1200329"/>
          </a:xfrm>
          <a:prstGeom prst="rect">
            <a:avLst/>
          </a:prstGeom>
          <a:noFill/>
        </p:spPr>
        <p:txBody>
          <a:bodyPr wrap="square" rtlCol="0">
            <a:spAutoFit/>
          </a:bodyPr>
          <a:lstStyle/>
          <a:p>
            <a:r>
              <a:rPr lang="it-IT" sz="2400" dirty="0"/>
              <a:t>Che differenza c’è tra i termini percezione e sensazione? In italiano li usiamo come sinonimi, ma in scienze hanno un significato ben preciso.</a:t>
            </a:r>
          </a:p>
        </p:txBody>
      </p:sp>
      <p:sp>
        <p:nvSpPr>
          <p:cNvPr id="5" name="CasellaDiTesto 4"/>
          <p:cNvSpPr txBox="1"/>
          <p:nvPr/>
        </p:nvSpPr>
        <p:spPr>
          <a:xfrm>
            <a:off x="714348" y="4857760"/>
            <a:ext cx="2143140" cy="523220"/>
          </a:xfrm>
          <a:prstGeom prst="rect">
            <a:avLst/>
          </a:prstGeom>
          <a:noFill/>
        </p:spPr>
        <p:txBody>
          <a:bodyPr wrap="square" rtlCol="0">
            <a:spAutoFit/>
          </a:bodyPr>
          <a:lstStyle/>
          <a:p>
            <a:r>
              <a:rPr lang="it-IT" sz="2800" b="1" dirty="0" smtClean="0">
                <a:solidFill>
                  <a:srgbClr val="7030A0"/>
                </a:solidFill>
              </a:rPr>
              <a:t>PERCEZIONE</a:t>
            </a:r>
            <a:endParaRPr lang="it-IT" sz="2800" b="1" dirty="0">
              <a:solidFill>
                <a:srgbClr val="7030A0"/>
              </a:solidFill>
            </a:endParaRPr>
          </a:p>
        </p:txBody>
      </p:sp>
      <p:sp>
        <p:nvSpPr>
          <p:cNvPr id="6" name="CasellaDiTesto 5"/>
          <p:cNvSpPr txBox="1"/>
          <p:nvPr/>
        </p:nvSpPr>
        <p:spPr>
          <a:xfrm>
            <a:off x="714348" y="3273982"/>
            <a:ext cx="2214578" cy="523220"/>
          </a:xfrm>
          <a:prstGeom prst="rect">
            <a:avLst/>
          </a:prstGeom>
          <a:noFill/>
        </p:spPr>
        <p:txBody>
          <a:bodyPr wrap="square" rtlCol="0">
            <a:spAutoFit/>
          </a:bodyPr>
          <a:lstStyle/>
          <a:p>
            <a:r>
              <a:rPr lang="it-IT" sz="2800" b="1" dirty="0" smtClean="0">
                <a:solidFill>
                  <a:srgbClr val="7030A0"/>
                </a:solidFill>
              </a:rPr>
              <a:t>SENSAZIONE</a:t>
            </a:r>
            <a:endParaRPr lang="it-IT" sz="2800" b="1" dirty="0">
              <a:solidFill>
                <a:srgbClr val="7030A0"/>
              </a:solidFill>
            </a:endParaRPr>
          </a:p>
        </p:txBody>
      </p:sp>
      <p:sp>
        <p:nvSpPr>
          <p:cNvPr id="9" name="CasellaDiTesto 8"/>
          <p:cNvSpPr txBox="1"/>
          <p:nvPr/>
        </p:nvSpPr>
        <p:spPr>
          <a:xfrm>
            <a:off x="3071802" y="3286124"/>
            <a:ext cx="571504" cy="523220"/>
          </a:xfrm>
          <a:prstGeom prst="rect">
            <a:avLst/>
          </a:prstGeom>
          <a:noFill/>
        </p:spPr>
        <p:txBody>
          <a:bodyPr wrap="square" rtlCol="0">
            <a:spAutoFit/>
          </a:bodyPr>
          <a:lstStyle/>
          <a:p>
            <a:r>
              <a:rPr lang="it-IT" sz="2800" b="1" dirty="0" smtClean="0"/>
              <a:t>=</a:t>
            </a:r>
            <a:endParaRPr lang="it-IT" sz="2800" b="1" dirty="0"/>
          </a:p>
        </p:txBody>
      </p:sp>
      <p:sp>
        <p:nvSpPr>
          <p:cNvPr id="10" name="CasellaDiTesto 9"/>
          <p:cNvSpPr txBox="1"/>
          <p:nvPr/>
        </p:nvSpPr>
        <p:spPr>
          <a:xfrm>
            <a:off x="3071802" y="4857760"/>
            <a:ext cx="571504" cy="523220"/>
          </a:xfrm>
          <a:prstGeom prst="rect">
            <a:avLst/>
          </a:prstGeom>
          <a:noFill/>
        </p:spPr>
        <p:txBody>
          <a:bodyPr wrap="square" rtlCol="0">
            <a:spAutoFit/>
          </a:bodyPr>
          <a:lstStyle/>
          <a:p>
            <a:r>
              <a:rPr lang="it-IT" sz="2800" b="1" dirty="0" smtClean="0"/>
              <a:t>=</a:t>
            </a:r>
            <a:endParaRPr lang="it-IT" sz="2800" b="1" dirty="0"/>
          </a:p>
        </p:txBody>
      </p:sp>
      <p:sp>
        <p:nvSpPr>
          <p:cNvPr id="11" name="CasellaDiTesto 10"/>
          <p:cNvSpPr txBox="1"/>
          <p:nvPr/>
        </p:nvSpPr>
        <p:spPr>
          <a:xfrm>
            <a:off x="3714744" y="3071810"/>
            <a:ext cx="4786346" cy="954107"/>
          </a:xfrm>
          <a:prstGeom prst="rect">
            <a:avLst/>
          </a:prstGeom>
          <a:noFill/>
        </p:spPr>
        <p:txBody>
          <a:bodyPr wrap="square" rtlCol="0">
            <a:spAutoFit/>
          </a:bodyPr>
          <a:lstStyle/>
          <a:p>
            <a:r>
              <a:rPr lang="it-IT" sz="2800" b="1" dirty="0" smtClean="0"/>
              <a:t>Trasmissione degli stimoli dai vari organi di senso al cervello</a:t>
            </a:r>
          </a:p>
        </p:txBody>
      </p:sp>
      <p:sp>
        <p:nvSpPr>
          <p:cNvPr id="12" name="CasellaDiTesto 11"/>
          <p:cNvSpPr txBox="1"/>
          <p:nvPr/>
        </p:nvSpPr>
        <p:spPr>
          <a:xfrm>
            <a:off x="3714744" y="4429132"/>
            <a:ext cx="5000628" cy="1815882"/>
          </a:xfrm>
          <a:prstGeom prst="rect">
            <a:avLst/>
          </a:prstGeom>
          <a:noFill/>
        </p:spPr>
        <p:txBody>
          <a:bodyPr wrap="square" rtlCol="0">
            <a:spAutoFit/>
          </a:bodyPr>
          <a:lstStyle/>
          <a:p>
            <a:r>
              <a:rPr lang="it-IT" sz="2800" b="1" dirty="0"/>
              <a:t>Riconoscimento dell’esistenza di qualcosa di esterno al corpo che stimola </a:t>
            </a:r>
            <a:r>
              <a:rPr lang="it-IT" sz="2800" b="1" dirty="0" smtClean="0"/>
              <a:t>i recettori degli </a:t>
            </a:r>
            <a:r>
              <a:rPr lang="it-IT" sz="2800" b="1" dirty="0"/>
              <a:t>organi di senso.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6"/>
                                        </p:tgtEl>
                                        <p:attrNameLst>
                                          <p:attrName>style.visibility</p:attrName>
                                        </p:attrNameLst>
                                      </p:cBhvr>
                                      <p:to>
                                        <p:strVal val="visible"/>
                                      </p:to>
                                    </p:set>
                                    <p:anim calcmode="discrete" valueType="clr">
                                      <p:cBhvr override="childStyle">
                                        <p:cTn id="17"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
                                        </p:tgtEl>
                                        <p:attrNameLst>
                                          <p:attrName>fillcolor</p:attrName>
                                        </p:attrNameLst>
                                      </p:cBhvr>
                                      <p:tavLst>
                                        <p:tav tm="0">
                                          <p:val>
                                            <p:clrVal>
                                              <a:schemeClr val="accent2"/>
                                            </p:clrVal>
                                          </p:val>
                                        </p:tav>
                                        <p:tav tm="50000">
                                          <p:val>
                                            <p:clrVal>
                                              <a:schemeClr val="hlink"/>
                                            </p:clrVal>
                                          </p:val>
                                        </p:tav>
                                      </p:tavLst>
                                    </p:anim>
                                    <p:set>
                                      <p:cBhvr>
                                        <p:cTn id="19" dur="80"/>
                                        <p:tgtEl>
                                          <p:spTgt spid="6"/>
                                        </p:tgtEl>
                                        <p:attrNameLst>
                                          <p:attrName>fill.type</p:attrName>
                                        </p:attrNameLst>
                                      </p:cBhvr>
                                      <p:to>
                                        <p:strVal val="solid"/>
                                      </p:to>
                                    </p:set>
                                  </p:childTnLst>
                                </p:cTn>
                              </p:par>
                              <p:par>
                                <p:cTn id="20" presetID="27" presetClass="entr" presetSubtype="0" fill="hold" grpId="0" nodeType="withEffect">
                                  <p:stCondLst>
                                    <p:cond delay="0"/>
                                  </p:stCondLst>
                                  <p:iterate type="lt">
                                    <p:tmPct val="50000"/>
                                  </p:iterate>
                                  <p:childTnLst>
                                    <p:set>
                                      <p:cBhvr>
                                        <p:cTn id="21" dur="1" fill="hold">
                                          <p:stCondLst>
                                            <p:cond delay="0"/>
                                          </p:stCondLst>
                                        </p:cTn>
                                        <p:tgtEl>
                                          <p:spTgt spid="9"/>
                                        </p:tgtEl>
                                        <p:attrNameLst>
                                          <p:attrName>style.visibility</p:attrName>
                                        </p:attrNameLst>
                                      </p:cBhvr>
                                      <p:to>
                                        <p:strVal val="visible"/>
                                      </p:to>
                                    </p:set>
                                    <p:anim calcmode="discrete" valueType="clr">
                                      <p:cBhvr override="childStyle">
                                        <p:cTn id="22"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9"/>
                                        </p:tgtEl>
                                        <p:attrNameLst>
                                          <p:attrName>fillcolor</p:attrName>
                                        </p:attrNameLst>
                                      </p:cBhvr>
                                      <p:tavLst>
                                        <p:tav tm="0">
                                          <p:val>
                                            <p:clrVal>
                                              <a:schemeClr val="accent2"/>
                                            </p:clrVal>
                                          </p:val>
                                        </p:tav>
                                        <p:tav tm="50000">
                                          <p:val>
                                            <p:clrVal>
                                              <a:schemeClr val="hlink"/>
                                            </p:clrVal>
                                          </p:val>
                                        </p:tav>
                                      </p:tavLst>
                                    </p:anim>
                                    <p:set>
                                      <p:cBhvr>
                                        <p:cTn id="24" dur="80"/>
                                        <p:tgtEl>
                                          <p:spTgt spid="9"/>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p:cTn id="29" dur="500" fill="hold"/>
                                        <p:tgtEl>
                                          <p:spTgt spid="11"/>
                                        </p:tgtEl>
                                        <p:attrNameLst>
                                          <p:attrName>ppt_w</p:attrName>
                                        </p:attrNameLst>
                                      </p:cBhvr>
                                      <p:tavLst>
                                        <p:tav tm="0">
                                          <p:val>
                                            <p:fltVal val="0"/>
                                          </p:val>
                                        </p:tav>
                                        <p:tav tm="100000">
                                          <p:val>
                                            <p:strVal val="#ppt_w"/>
                                          </p:val>
                                        </p:tav>
                                      </p:tavLst>
                                    </p:anim>
                                    <p:anim calcmode="lin" valueType="num">
                                      <p:cBhvr>
                                        <p:cTn id="30" dur="500" fill="hold"/>
                                        <p:tgtEl>
                                          <p:spTgt spid="11"/>
                                        </p:tgtEl>
                                        <p:attrNameLst>
                                          <p:attrName>ppt_h</p:attrName>
                                        </p:attrNameLst>
                                      </p:cBhvr>
                                      <p:tavLst>
                                        <p:tav tm="0">
                                          <p:val>
                                            <p:fltVal val="0"/>
                                          </p:val>
                                        </p:tav>
                                        <p:tav tm="100000">
                                          <p:val>
                                            <p:strVal val="#ppt_h"/>
                                          </p:val>
                                        </p:tav>
                                      </p:tavLst>
                                    </p:anim>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27" presetClass="entr" presetSubtype="0" fill="hold" grpId="0" nodeType="clickEffect">
                                  <p:stCondLst>
                                    <p:cond delay="0"/>
                                  </p:stCondLst>
                                  <p:iterate type="lt">
                                    <p:tmPct val="50000"/>
                                  </p:iterate>
                                  <p:childTnLst>
                                    <p:set>
                                      <p:cBhvr>
                                        <p:cTn id="35" dur="1" fill="hold">
                                          <p:stCondLst>
                                            <p:cond delay="0"/>
                                          </p:stCondLst>
                                        </p:cTn>
                                        <p:tgtEl>
                                          <p:spTgt spid="5"/>
                                        </p:tgtEl>
                                        <p:attrNameLst>
                                          <p:attrName>style.visibility</p:attrName>
                                        </p:attrNameLst>
                                      </p:cBhvr>
                                      <p:to>
                                        <p:strVal val="visible"/>
                                      </p:to>
                                    </p:set>
                                    <p:anim calcmode="discrete" valueType="clr">
                                      <p:cBhvr override="childStyle">
                                        <p:cTn id="36"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37" dur="80"/>
                                        <p:tgtEl>
                                          <p:spTgt spid="5"/>
                                        </p:tgtEl>
                                        <p:attrNameLst>
                                          <p:attrName>fillcolor</p:attrName>
                                        </p:attrNameLst>
                                      </p:cBhvr>
                                      <p:tavLst>
                                        <p:tav tm="0">
                                          <p:val>
                                            <p:clrVal>
                                              <a:schemeClr val="accent2"/>
                                            </p:clrVal>
                                          </p:val>
                                        </p:tav>
                                        <p:tav tm="50000">
                                          <p:val>
                                            <p:clrVal>
                                              <a:schemeClr val="hlink"/>
                                            </p:clrVal>
                                          </p:val>
                                        </p:tav>
                                      </p:tavLst>
                                    </p:anim>
                                    <p:set>
                                      <p:cBhvr>
                                        <p:cTn id="38" dur="80"/>
                                        <p:tgtEl>
                                          <p:spTgt spid="5"/>
                                        </p:tgtEl>
                                        <p:attrNameLst>
                                          <p:attrName>fill.type</p:attrName>
                                        </p:attrNameLst>
                                      </p:cBhvr>
                                      <p:to>
                                        <p:strVal val="solid"/>
                                      </p:to>
                                    </p:set>
                                  </p:childTnLst>
                                </p:cTn>
                              </p:par>
                              <p:par>
                                <p:cTn id="39" presetID="27" presetClass="entr" presetSubtype="0" fill="hold" grpId="0" nodeType="withEffect">
                                  <p:stCondLst>
                                    <p:cond delay="0"/>
                                  </p:stCondLst>
                                  <p:iterate type="lt">
                                    <p:tmPct val="50000"/>
                                  </p:iterate>
                                  <p:childTnLst>
                                    <p:set>
                                      <p:cBhvr>
                                        <p:cTn id="40" dur="1" fill="hold">
                                          <p:stCondLst>
                                            <p:cond delay="0"/>
                                          </p:stCondLst>
                                        </p:cTn>
                                        <p:tgtEl>
                                          <p:spTgt spid="10"/>
                                        </p:tgtEl>
                                        <p:attrNameLst>
                                          <p:attrName>style.visibility</p:attrName>
                                        </p:attrNameLst>
                                      </p:cBhvr>
                                      <p:to>
                                        <p:strVal val="visible"/>
                                      </p:to>
                                    </p:set>
                                    <p:anim calcmode="discrete" valueType="clr">
                                      <p:cBhvr override="childStyle">
                                        <p:cTn id="41" dur="8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0"/>
                                        </p:tgtEl>
                                        <p:attrNameLst>
                                          <p:attrName>fillcolor</p:attrName>
                                        </p:attrNameLst>
                                      </p:cBhvr>
                                      <p:tavLst>
                                        <p:tav tm="0">
                                          <p:val>
                                            <p:clrVal>
                                              <a:schemeClr val="accent2"/>
                                            </p:clrVal>
                                          </p:val>
                                        </p:tav>
                                        <p:tav tm="50000">
                                          <p:val>
                                            <p:clrVal>
                                              <a:schemeClr val="hlink"/>
                                            </p:clrVal>
                                          </p:val>
                                        </p:tav>
                                      </p:tavLst>
                                    </p:anim>
                                    <p:set>
                                      <p:cBhvr>
                                        <p:cTn id="43" dur="80"/>
                                        <p:tgtEl>
                                          <p:spTgt spid="10"/>
                                        </p:tgtEl>
                                        <p:attrNameLst>
                                          <p:attrName>fill.type</p:attrName>
                                        </p:attrNameLst>
                                      </p:cBhvr>
                                      <p:to>
                                        <p:strVal val="solid"/>
                                      </p:to>
                                    </p:se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48357" y="357166"/>
            <a:ext cx="71075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Percezione e sensazione</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5" name="CasellaDiTesto 4"/>
          <p:cNvSpPr txBox="1"/>
          <p:nvPr/>
        </p:nvSpPr>
        <p:spPr>
          <a:xfrm>
            <a:off x="4929190" y="1785926"/>
            <a:ext cx="3571900" cy="1200329"/>
          </a:xfrm>
          <a:prstGeom prst="rect">
            <a:avLst/>
          </a:prstGeom>
          <a:noFill/>
        </p:spPr>
        <p:txBody>
          <a:bodyPr wrap="square" rtlCol="0">
            <a:spAutoFit/>
          </a:bodyPr>
          <a:lstStyle/>
          <a:p>
            <a:r>
              <a:rPr lang="it-IT" sz="2400" dirty="0"/>
              <a:t>La candela accesa </a:t>
            </a:r>
            <a:r>
              <a:rPr lang="it-IT" sz="2400" dirty="0" smtClean="0"/>
              <a:t>stimola i recettori della </a:t>
            </a:r>
            <a:r>
              <a:rPr lang="it-IT" sz="2400" dirty="0"/>
              <a:t>pelle della mano. </a:t>
            </a:r>
          </a:p>
        </p:txBody>
      </p:sp>
      <p:sp>
        <p:nvSpPr>
          <p:cNvPr id="6" name="CasellaDiTesto 5"/>
          <p:cNvSpPr txBox="1"/>
          <p:nvPr/>
        </p:nvSpPr>
        <p:spPr>
          <a:xfrm>
            <a:off x="642910" y="4572008"/>
            <a:ext cx="4929222" cy="1200329"/>
          </a:xfrm>
          <a:prstGeom prst="rect">
            <a:avLst/>
          </a:prstGeom>
          <a:noFill/>
        </p:spPr>
        <p:txBody>
          <a:bodyPr wrap="square" rtlCol="0">
            <a:spAutoFit/>
          </a:bodyPr>
          <a:lstStyle/>
          <a:p>
            <a:r>
              <a:rPr lang="it-IT" sz="2400" dirty="0"/>
              <a:t>I recettori della mano trasformano lo stimolo in impulso elettrico che viene trasferito al cervello tramite i nervi. </a:t>
            </a:r>
          </a:p>
        </p:txBody>
      </p:sp>
      <p:sp>
        <p:nvSpPr>
          <p:cNvPr id="8" name="CasellaDiTesto 7"/>
          <p:cNvSpPr txBox="1"/>
          <p:nvPr/>
        </p:nvSpPr>
        <p:spPr>
          <a:xfrm>
            <a:off x="6786578" y="4929198"/>
            <a:ext cx="2214578" cy="523220"/>
          </a:xfrm>
          <a:prstGeom prst="rect">
            <a:avLst/>
          </a:prstGeom>
          <a:noFill/>
        </p:spPr>
        <p:txBody>
          <a:bodyPr wrap="square" rtlCol="0">
            <a:spAutoFit/>
          </a:bodyPr>
          <a:lstStyle/>
          <a:p>
            <a:r>
              <a:rPr lang="it-IT" sz="2800" b="1" dirty="0" smtClean="0">
                <a:solidFill>
                  <a:srgbClr val="7030A0"/>
                </a:solidFill>
              </a:rPr>
              <a:t>SENSAZIONE</a:t>
            </a:r>
            <a:endParaRPr lang="it-IT" sz="2800" b="1" dirty="0">
              <a:solidFill>
                <a:srgbClr val="7030A0"/>
              </a:solidFill>
            </a:endParaRPr>
          </a:p>
        </p:txBody>
      </p:sp>
      <p:sp>
        <p:nvSpPr>
          <p:cNvPr id="9" name="CasellaDiTesto 8"/>
          <p:cNvSpPr txBox="1"/>
          <p:nvPr/>
        </p:nvSpPr>
        <p:spPr>
          <a:xfrm>
            <a:off x="5214942" y="3334408"/>
            <a:ext cx="2143140" cy="523220"/>
          </a:xfrm>
          <a:prstGeom prst="rect">
            <a:avLst/>
          </a:prstGeom>
          <a:noFill/>
        </p:spPr>
        <p:txBody>
          <a:bodyPr wrap="square" rtlCol="0">
            <a:spAutoFit/>
          </a:bodyPr>
          <a:lstStyle/>
          <a:p>
            <a:r>
              <a:rPr lang="it-IT" sz="2800" b="1" dirty="0" smtClean="0">
                <a:solidFill>
                  <a:srgbClr val="7030A0"/>
                </a:solidFill>
              </a:rPr>
              <a:t>PERCEZIONE</a:t>
            </a:r>
            <a:endParaRPr lang="it-IT" sz="2800" b="1" dirty="0">
              <a:solidFill>
                <a:srgbClr val="7030A0"/>
              </a:solidFill>
            </a:endParaRPr>
          </a:p>
        </p:txBody>
      </p:sp>
      <p:cxnSp>
        <p:nvCxnSpPr>
          <p:cNvPr id="11" name="Connettore 2 10"/>
          <p:cNvCxnSpPr/>
          <p:nvPr/>
        </p:nvCxnSpPr>
        <p:spPr>
          <a:xfrm rot="5400000">
            <a:off x="6000760" y="2928934"/>
            <a:ext cx="571504"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5572132" y="5213362"/>
            <a:ext cx="1069982"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146" name="AutoShape 2" descr="data:image/jpeg;base64,/9j/4AAQSkZJRgABAQAAAQABAAD/2wCEAAkGBxAPDw8PEBAPDQ8PDw0NDw8NDw8NDA0PFBEWFhQRFBQYHCggGBolHBQUITEhJikrLi4uFx8zODMsNygtLisBCgoKDg0OGBAQFywcHBwsLCwsLCwsLCwsLCwsLCwsLCwsLCwsLCwsLCwsLCwsLCwsLCwsLCwsLCssLCwsLCwrLP/AABEIALsBDQMBEQACEQEDEQH/xAAcAAACAwEBAQEAAAAAAAAAAAAAAQIDBAUGBwj/xAA2EAACAgECAwYEBAQHAAAAAAAAAQIDEQQhBRIxBhNBUWFxByKBoVKRscFCYmOyFCMyM3OC4f/EABoBAQEAAwEBAAAAAAAAAAAAAAABAgMEBQb/xAAoEQEAAgICAgIBBAIDAAAAAAAAAQIDEQQhEjFBUTITImFxBRQjM1L/2gAMAwEAAhEDEQA/APiYBgAAAGAgGAAAAAAAAAAAAAAAAAmAYAAEAAACAAAAAAABMAAALAABANAAAAAAAAAADAAAAAAAAAAEAADAQAAAIAAQAAAAAAgACwAAAAAAAAAAAGAAAAAAADAMAGAABAIAAAEAAIAAQAAAIBgACAsAAAAAAAAAYAAIAAYAAAADSAaQDaAjgAaAQCAWAABAACAAABAAAAAAEwAAAAGAAAAAAMAAAABgMgaAnFFEnAmxBoIi0FRwUIBMBAACAAEAAACAAAAAsAAAAAAGAAAAAAMmwFDAeAHgCSQF1MMswtOo2tY3LbPSvHQ54y9ttsfTBOGDoiWlW0ZCLQEQIlCAGAmAgBgIAAQAAAAFmAAAAYAAAADSAMAGCB4AEgGkBJICSQE1EmzTboNLOU48sJS38Fk58uSIjW23FWZtvT3EOz83WnyPp5HlzlmJelGOJh4vi2jdVkotYwz0sOTyq83LTxs5zgdMS1IOJlsQaAi0BHBQgEwABYAMAJoBYAAAAAtAAAAAAGAgJAOMW9ksvyRJmI9rETPp1tF2dvsWflrX873/ACOW/Mx1nUduivFvLTb2UuisqcJe2UYRzqfTOeHb7cjVaOdTxJL6PJ048tcn4ue+Oae1KRsa0kgNuh4fO54itvM58vIrRux4bW/p6vh3ZmuOHY+Z/Y86/Jvb107qceke4el0XC4xS5FFexzzMy6Yr9PoPBOFOdEXt08TCuO9+6xvTXkzVxzqXz74m8E7qSlyr5k98eKNmG9q21LXk8clfKHy6ys9itnnTCiUTbEsdKmjNig0BBooQCAQCAAABAIAAALQAAAYAAAMDbouGW2tcsHj8TWFg0ZORjp7ltphvb4eu4TwaFSWYpy8Wzyc3Itf+no4sVaOvGleSObbo2UqkPKViHm+O6NzeIRy/Q7eLl8J3MubkYptHSrRdkrJpOc1WvJLLOi/OiPxhzV4kz7l1NN2Upg8uUrPdJI578y9v4b6cSsO5ptJGtYjBRXojlmZt3Ld469NUKE+hCHa4TonttsYTZ0Uh9B4NHloium8j1f8Z/1zqfl5HNneV5/4n6HveHznjMqZRnn+V7P9jLnYo6yR9seNbW6/D8/6irGRWdloYrIm+lmqYZ5xN0SwlW0ZIgyiLAiAgABAACAAFgBgWgAAA0s7E2R27vCeAd5iVjwvJdThy8zxnVXbi4vlG7PQQ4FpUv8AaUn5tts4rcrL/wCnVGDFHqF+n4TRF5VUE/PGf1MLcjJPuyxipHw6PdRS6GiZ37ZMd83HdFiF0Wm1ylt0ZLUmO2VWmWTFvjpOjT75ZlES03tDcoGWoajUC6hdyGy/CLdPtJGM9LD6B2d0ClFN9MJmGLDOa/jDDkZv066h6GNaikl0Pe43GjDXUdvLvebTtye1sc6DVrzpl+qLye8dlxfnD886+nDZwYrOq8ORdE6qtEwyzRviWqYUSNkMUGjIQZAihAACAQAAMBAAFwAA0s7LqSevaxG/T0/AeCdJzWX1SPL5PK3+2rvwYNRuXpFDGySR5+3WurrIL+6ArnHBNKx3IyZacSxuNqx4s6Y1NGMdS9PpIuUVlHLFWVrtkYGWmtYoepUKTJsKEcjZp0dFpm2sr1MLSyiH0nglPJTHzlv9D1P8bi1Wbz8vP5d9319Nsj03I4fbK3l0di/Hyx+nX9jk5lvHHP8ALdgjd4fCeJx+Znm4pddocPUI7onposw2I30nposzyN0MFbKEwIMoAEAgABAAAAgL4xb2Sy/uSbLHfp1+G9nrrWnJOEfN9WcebmUr1Xtvx8e1vfT1fD+BU04+RSl+Ke7POycm9/np21xUr6dCflHb2OfbbC2rT+YVo7rBURkY7WGW5k2yYZ7vBlLOF2l4dHPNLqZeU60wtLqwSXQQ16TUiqngbFNhOiGrh2HNJ/8AhhMq9no+HJ8r69DVrZa0Vh6e7UQrhltfKkkvFvwX5nt05WPHjise3lTjta0z9rE28Z64Wfc76TOo38tXqXlfiDfy0Qj580v2PP5878YdPGj3L4xxGWWzkxuiziag7auazDYb6emqWeSN0NatmQiwItAIoAEAgDACAAAD6Jwvg0Kl0Tl543PAy8i15evTFFfh16q8HPtnIsT8CSsJ00PxLoW5SKE7iTJpHmbIukHRnqFhOuiEeiRkq5FY6NyLtApDaHksCubMLSQ2cEjmfnh9DXKvcUa1VVpv7mNZ0lqxPtxuFcZet18a1tVXZ0/E47tv8jpwY/LLWGjLbxrOnvz6P+HmPAfE7UYcI/yJ/dnl8783Xx/xfJdZZ1NGOGy0uTdI64hosyWM30hqlRI2wxVszRFgIBARGxJQfk/yY8o+18bfSLQiTU/RFQgBgID63HlXqfMTL2+xzvw2DLSPM14gHeSfiNonCC8fuSJRbyRKsBLyLEKtVfmZaNpqBek2jJE2KZGEygjMbEnIuw415CbauHS7uXXBhJEK+03aHlg1F74wjZixzaUvbUblH4V351sE+rcv7GdmKms9XHkndJl9mPZcT5X8WdRjURj/AEoP9Tz+XXdnTgn9r5fqLDVSrK0sFsjfWNtUyyzZ0RDXMq5GbFWzIJRb2Sz7EmYj3KxG/TpaLgN1vhyrzZy5OZjr67dFOLe3vp6LRdkK1h2Ny9PA47828+unVTi1j326NfCNPX0qi/dZOe2a9vcuiMVY+G6jTLwhFf8AVGHc/KzFS1vDqpr5665e8UmbIvavqWuaVn4eR412frScqvl9OqOrBzLb1btzZeNqNw8tZBxbT6nqVtExuHBManUolCA+rRnn0R8vEPe0m5BJR9QmxzehNIlCzBRoTTCprYsSGpMq9JqZWEhsu9CuRr0qicGQ2RkbOjUOL9GSSO0eIcQUIt+IrWbTqGXqNy8Trdc7Z5b28D1ceLxh52XJ5T09V8MNeq+I6fmeFKfJ9ZJr9yxWYvWfphM7pL7nPiMY39xPljzbVvL5m8dJI2V5cxlmlo62wnDuvlEvkvxktxrkv6NX7m3PWLREwxxzPb5rZYaIhsmWacjdWGuZUzZthgik28JNt9MdTLcRG5IiZ6h2uHdmrLMOXyr7nDl50R1T268fE33aXqNBwGmr+FN+pwXzXv7l2Vx1p6h01FRWyX0NbPaM5iZWCor5mIjZM6bcwguu5s6iGvuWDU6nJhM7bK1cnVPqSvtlMbh5DjenSfMj1+Ledal5XIpqduQdrmGQPqUpI+Ze7sRY9It5X7mMsU4JeQ2dozaE+oISqZGSzJVSjIInzF2g5htEXuTYhKiT6EGO+VtfVP6oyiGUREorjOViUI+6WGZfpr4vM8d4hzPEen7HfxcGu5cnKy6jxhyq020llt7JJZb+h2W1HtxVrNuojbu8E4dq43VWQou+WyEs8jj0kn4mFcmOJ7l0/wCrm8d+L3/anjtn+KrbjKFkpqUI/wAT3XT6nN+nEzMsopeNRr28z29nqdVqY2dzdLFVcW1XN7pex2XmlMdab7aq8fLMzPg8XepReJRlF+Uk4v8AJmNNS13pavuNKJM26a2zhfCbdVNRhF4b3k0+VGvNnpjjtnjw2u91w/slVpkpWNTl5+P0PKy8m+T+HoY8Naem6TiliOyNLcq5h7JKTKxQU14iNMtITvx0LEr4/bLdrG+rMvZEQyz1I8WUsmo1BnWnbCbPP8Vuzk9Hj11Lz+RLjHc4yA+oV7nzH9vd00RrJO0Wr2JpEZF0bUPGegFsXgCyIZJRAlkm2IyESi0Br0s0n0KOvXVTYsSwn6/6TGdjzXabhNVUXKMcesHlfkbKWncQsW9vmeqnmb9Ge5jrqryss7vL6V2L4ZXVp4Twu9sSnKTw5LPSKfgsHnZ72tf30+o4fFrixVmI3M9vTxgvF+25o9OmZnXTl8V4H3+r02p72MY0qDlBpubak21+h0/r6rMR8uS2Kb3i2vx9OvqbaU1yym9t28Lf0RombWncujFXLMfu05vFqab6p12Q524tRbS5ovGzTLSZrO9srcfzj90Rp4HgHZCzUPms/wAuCey8Zb/Y6cvNiI1X2+Z/1dWnfxL3NFFelgoQSylj5Tz5mbdz7dMREema2yUnu8l0yZrotexJqsSp7zHUBd6DSi2wR0sMsr8GWtspZNTqEbKUlhM6c6eqOiMbGbMtuoNtaNVruZrLsnXippwZb7liOhpAH1WJ8s92U0xtEudDZo5MTKRCnGWNrpPlJtE1LAU4zKkp5Gk2aAfKgLK5YZdjfTapLHT1EjznauV9cH1nDz64NvHiJv2ZLap0+dzlnJ70RqHkb3O31XhFi7qr/jh/ajxbz+6X3uCP+Ov9Q29+/MxmWzwhbXzSeFlk8oY2mKx21V8Pb3k1Fer3MZv9OXJy6V9JylRX0fPIx3MuDLzZt1DFdrtsRSivRFirz5nvbE92ZaNoyQmEZrrTHbJgtuDKFMb10HiyQssLEMXO1V+DfSjGbubfe2dNaaa7WY5yl5G+IhoteWay/Burjc98kss5ZN0RpontEoAPqMUz5d7qwgQVLnCaRAbmNIvreRpDSEAQRJCJNJZAWQq2ubQE9bJWVOMt9ixOu4TT55Ls7dOyShD5c7NvCPXrzKRTv24bca02/h7jQcPsjCKcorEUuvoeba+5mX0+Pn0pWI+odCnTJbykn7GE7lry/wCSmY/ZDU9Vy7RSX6jxeffkXv7llsulLq2/qZaatq2jJCeEXaIStRjMmmS7UGEztlpz9TeIhXOtuN1artlsveTdFITyKep2EY2E2YNRqcnRTG0zZnVmNzZ47YebPqNXnZG6mLTnyZd+mJs6GhEAAQH1BWYPl3vaWQnkGkJywyCxTCJrBEVSW5lAshLBBZFkRNLI0JMoIgTwVCZFONjQE4S+hlCSkpmUSh8xYQmzLoRdi8xsRd5j5LpnuvJuV0zyuIrNbaXSMdlhnEDDqGmb6MJlknYjdEMZljuvNtaNNrskrDfFWi12edrZurXTTNplVkzYgBNgACA+pNZPlnvoQYROaBsoMqLU0SUKSRIkKJRZWyC2LCJsoEVEskUZAWwDCFzl2DvS+RpVZeNkQyyubKy0rlYwitzZRVOwRCTLPO02RVNsdupSN1aMJs5+p1J0Uo12sxWXm+KNNrstlxurRotdRKTNsRpqnsigAQCAAGB9RlsfLPeVQeGBowEV2bDaCAVJokCaiEWQiCVkSsUygyQQlIQqLsC6HeA0i7QaVztGpIV94zJQothFnIkWJTaiyJfaKJ7EgZLrDbWGMy5uo1GDppRqmzm36k6a42qb6YrbzorRz2yM8ptm6I01b2iVAAgAAAQAAAfU3ufLveUyjgC6EtiMUU8gSUQHGQ0L4YGhJsIXeFNE7CLou8KaVysJoVuZYhUe8KDmASAtii/DGUgiucy6FFlpUZLrjKKpMuZq9SdOOjXazi6jUndTG5L5GKdrZ0RXTRNtoMzYkAZATAAAAAQAwEB9SPl3vIyAIkSUU9wi1AMqpJhDTIKpSZlHpSyARYDAiAgGhAZWJNhC5mUQkyyM9zLCS52okzoq1y4+skzrxw58npyrGdsenJb2gZsTATAQAwEAAAAAmBID/9k=">
            <a:hlinkClick r:id="rId2"/>
          </p:cNvPr>
          <p:cNvSpPr>
            <a:spLocks noChangeAspect="1" noChangeArrowheads="1"/>
          </p:cNvSpPr>
          <p:nvPr/>
        </p:nvSpPr>
        <p:spPr bwMode="auto">
          <a:xfrm>
            <a:off x="53975" y="-1790700"/>
            <a:ext cx="5362575" cy="37433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6148" name="AutoShape 4" descr="data:image/jpeg;base64,/9j/4AAQSkZJRgABAQAAAQABAAD/2wCEAAkGBxAPDw8PEBAPDQ8PDw0NDw8NDw8NDA0PFBEWFhQRFBQYHCggGBolHBQUITEhJikrLi4uFx8zODMsNygtLisBCgoKDg0OGBAQFywcHBwsLCwsLCwsLCwsLCwsLCwsLCwsLCwsLCwsLCwsLCwsLCwsLCwsLCwsLCssLCwsLCwrLP/AABEIALsBDQMBEQACEQEDEQH/xAAcAAACAwEBAQEAAAAAAAAAAAAAAQIDBAUGBwj/xAA2EAACAgECAwYEBAQHAAAAAAAAAQIDEQQhBRIxBhNBUWFxByKBoVKRscFCYmOyFCMyM3OC4f/EABoBAQEAAwEBAAAAAAAAAAAAAAABAgMEBQb/xAAoEQEAAgICAgIBBAIDAAAAAAAAAQIDEQQhEjFBUTITImFxBRQjM1L/2gAMAwEAAhEDEQA/APiYBgAAAGAgGAAAAAAAAAAAAAAAAAmAYAAEAAACAAAAAAABMAAALAABANAAAAAAAAAADAAAAAAAAAAEAADAQAAAIAAQAAAAAAgACwAAAAAAAAAAAGAAAAAAADAMAGAABAIAAAEAAIAAQAAAIBgACAsAAAAAAAAAYAAIAAYAAAADSAaQDaAjgAaAQCAWAABAACAAABAAAAAAEwAAAAGAAAAAAMAAAABgMgaAnFFEnAmxBoIi0FRwUIBMBAACAAEAAACAAAAAsAAAAAAGAAAAAAMmwFDAeAHgCSQF1MMswtOo2tY3LbPSvHQ54y9ttsfTBOGDoiWlW0ZCLQEQIlCAGAmAgBgIAAQAAAAFmAAAAYAAAADSAMAGCB4AEgGkBJICSQE1EmzTboNLOU48sJS38Fk58uSIjW23FWZtvT3EOz83WnyPp5HlzlmJelGOJh4vi2jdVkotYwz0sOTyq83LTxs5zgdMS1IOJlsQaAi0BHBQgEwABYAMAJoBYAAAAAtAAAAAAGAgJAOMW9ksvyRJmI9rETPp1tF2dvsWflrX873/ACOW/Mx1nUduivFvLTb2UuisqcJe2UYRzqfTOeHb7cjVaOdTxJL6PJ048tcn4ue+Oae1KRsa0kgNuh4fO54itvM58vIrRux4bW/p6vh3ZmuOHY+Z/Y86/Jvb107qceke4el0XC4xS5FFexzzMy6Yr9PoPBOFOdEXt08TCuO9+6xvTXkzVxzqXz74m8E7qSlyr5k98eKNmG9q21LXk8clfKHy6ys9itnnTCiUTbEsdKmjNig0BBooQCAQCAAABAIAAALQAAAYAAAMDbouGW2tcsHj8TWFg0ZORjp7ltphvb4eu4TwaFSWYpy8Wzyc3Itf+no4sVaOvGleSObbo2UqkPKViHm+O6NzeIRy/Q7eLl8J3MubkYptHSrRdkrJpOc1WvJLLOi/OiPxhzV4kz7l1NN2Upg8uUrPdJI578y9v4b6cSsO5ptJGtYjBRXojlmZt3Ld469NUKE+hCHa4TonttsYTZ0Uh9B4NHloium8j1f8Z/1zqfl5HNneV5/4n6HveHznjMqZRnn+V7P9jLnYo6yR9seNbW6/D8/6irGRWdloYrIm+lmqYZ5xN0SwlW0ZIgyiLAiAgABAACAAFgBgWgAAA0s7E2R27vCeAd5iVjwvJdThy8zxnVXbi4vlG7PQQ4FpUv8AaUn5tts4rcrL/wCnVGDFHqF+n4TRF5VUE/PGf1MLcjJPuyxipHw6PdRS6GiZ37ZMd83HdFiF0Wm1ylt0ZLUmO2VWmWTFvjpOjT75ZlES03tDcoGWoajUC6hdyGy/CLdPtJGM9LD6B2d0ClFN9MJmGLDOa/jDDkZv066h6GNaikl0Pe43GjDXUdvLvebTtye1sc6DVrzpl+qLye8dlxfnD886+nDZwYrOq8ORdE6qtEwyzRviWqYUSNkMUGjIQZAihAACAQAAMBAAFwAA0s7LqSevaxG/T0/AeCdJzWX1SPL5PK3+2rvwYNRuXpFDGySR5+3WurrIL+6ArnHBNKx3IyZacSxuNqx4s6Y1NGMdS9PpIuUVlHLFWVrtkYGWmtYoepUKTJsKEcjZp0dFpm2sr1MLSyiH0nglPJTHzlv9D1P8bi1Wbz8vP5d9319Nsj03I4fbK3l0di/Hyx+nX9jk5lvHHP8ALdgjd4fCeJx+Znm4pddocPUI7onposw2I30nposzyN0MFbKEwIMoAEAgABAAAAgL4xb2Sy/uSbLHfp1+G9nrrWnJOEfN9WcebmUr1Xtvx8e1vfT1fD+BU04+RSl+Ke7POycm9/np21xUr6dCflHb2OfbbC2rT+YVo7rBURkY7WGW5k2yYZ7vBlLOF2l4dHPNLqZeU60wtLqwSXQQ16TUiqngbFNhOiGrh2HNJ/8AhhMq9no+HJ8r69DVrZa0Vh6e7UQrhltfKkkvFvwX5nt05WPHjise3lTjta0z9rE28Z64Wfc76TOo38tXqXlfiDfy0Qj580v2PP5878YdPGj3L4xxGWWzkxuiziag7auazDYb6emqWeSN0NatmQiwItAIoAEAgDACAAAD6Jwvg0Kl0Tl543PAy8i15evTFFfh16q8HPtnIsT8CSsJ00PxLoW5SKE7iTJpHmbIukHRnqFhOuiEeiRkq5FY6NyLtApDaHksCubMLSQ2cEjmfnh9DXKvcUa1VVpv7mNZ0lqxPtxuFcZet18a1tVXZ0/E47tv8jpwY/LLWGjLbxrOnvz6P+HmPAfE7UYcI/yJ/dnl8783Xx/xfJdZZ1NGOGy0uTdI64hosyWM30hqlRI2wxVszRFgIBARGxJQfk/yY8o+18bfSLQiTU/RFQgBgID63HlXqfMTL2+xzvw2DLSPM14gHeSfiNonCC8fuSJRbyRKsBLyLEKtVfmZaNpqBek2jJE2KZGEygjMbEnIuw415CbauHS7uXXBhJEK+03aHlg1F74wjZixzaUvbUblH4V351sE+rcv7GdmKms9XHkndJl9mPZcT5X8WdRjURj/AEoP9Tz+XXdnTgn9r5fqLDVSrK0sFsjfWNtUyyzZ0RDXMq5GbFWzIJRb2Sz7EmYj3KxG/TpaLgN1vhyrzZy5OZjr67dFOLe3vp6LRdkK1h2Ny9PA47828+unVTi1j326NfCNPX0qi/dZOe2a9vcuiMVY+G6jTLwhFf8AVGHc/KzFS1vDqpr5665e8UmbIvavqWuaVn4eR412frScqvl9OqOrBzLb1btzZeNqNw8tZBxbT6nqVtExuHBManUolCA+rRnn0R8vEPe0m5BJR9QmxzehNIlCzBRoTTCprYsSGpMq9JqZWEhsu9CuRr0qicGQ2RkbOjUOL9GSSO0eIcQUIt+IrWbTqGXqNy8Trdc7Z5b28D1ceLxh52XJ5T09V8MNeq+I6fmeFKfJ9ZJr9yxWYvWfphM7pL7nPiMY39xPljzbVvL5m8dJI2V5cxlmlo62wnDuvlEvkvxktxrkv6NX7m3PWLREwxxzPb5rZYaIhsmWacjdWGuZUzZthgik28JNt9MdTLcRG5IiZ6h2uHdmrLMOXyr7nDl50R1T268fE33aXqNBwGmr+FN+pwXzXv7l2Vx1p6h01FRWyX0NbPaM5iZWCor5mIjZM6bcwguu5s6iGvuWDU6nJhM7bK1cnVPqSvtlMbh5DjenSfMj1+Ledal5XIpqduQdrmGQPqUpI+Ze7sRY9It5X7mMsU4JeQ2dozaE+oISqZGSzJVSjIInzF2g5htEXuTYhKiT6EGO+VtfVP6oyiGUREorjOViUI+6WGZfpr4vM8d4hzPEen7HfxcGu5cnKy6jxhyq020llt7JJZb+h2W1HtxVrNuojbu8E4dq43VWQou+WyEs8jj0kn4mFcmOJ7l0/wCrm8d+L3/anjtn+KrbjKFkpqUI/wAT3XT6nN+nEzMsopeNRr28z29nqdVqY2dzdLFVcW1XN7pex2XmlMdab7aq8fLMzPg8XepReJRlF+Uk4v8AJmNNS13pavuNKJM26a2zhfCbdVNRhF4b3k0+VGvNnpjjtnjw2u91w/slVpkpWNTl5+P0PKy8m+T+HoY8Naem6TiliOyNLcq5h7JKTKxQU14iNMtITvx0LEr4/bLdrG+rMvZEQyz1I8WUsmo1BnWnbCbPP8Vuzk9Hj11Lz+RLjHc4yA+oV7nzH9vd00RrJO0Wr2JpEZF0bUPGegFsXgCyIZJRAlkm2IyESi0Br0s0n0KOvXVTYsSwn6/6TGdjzXabhNVUXKMcesHlfkbKWncQsW9vmeqnmb9Ge5jrqryss7vL6V2L4ZXVp4Twu9sSnKTw5LPSKfgsHnZ72tf30+o4fFrixVmI3M9vTxgvF+25o9OmZnXTl8V4H3+r02p72MY0qDlBpubak21+h0/r6rMR8uS2Kb3i2vx9OvqbaU1yym9t28Lf0RombWncujFXLMfu05vFqab6p12Q524tRbS5ovGzTLSZrO9srcfzj90Rp4HgHZCzUPms/wAuCey8Zb/Y6cvNiI1X2+Z/1dWnfxL3NFFelgoQSylj5Tz5mbdz7dMREema2yUnu8l0yZrotexJqsSp7zHUBd6DSi2wR0sMsr8GWtspZNTqEbKUlhM6c6eqOiMbGbMtuoNtaNVruZrLsnXippwZb7liOhpAH1WJ8s92U0xtEudDZo5MTKRCnGWNrpPlJtE1LAU4zKkp5Gk2aAfKgLK5YZdjfTapLHT1EjznauV9cH1nDz64NvHiJv2ZLap0+dzlnJ70RqHkb3O31XhFi7qr/jh/ajxbz+6X3uCP+Ov9Q29+/MxmWzwhbXzSeFlk8oY2mKx21V8Pb3k1Fer3MZv9OXJy6V9JylRX0fPIx3MuDLzZt1DFdrtsRSivRFirz5nvbE92ZaNoyQmEZrrTHbJgtuDKFMb10HiyQssLEMXO1V+DfSjGbubfe2dNaaa7WY5yl5G+IhoteWay/Burjc98kss5ZN0RpontEoAPqMUz5d7qwgQVLnCaRAbmNIvreRpDSEAQRJCJNJZAWQq2ubQE9bJWVOMt9ixOu4TT55Ls7dOyShD5c7NvCPXrzKRTv24bca02/h7jQcPsjCKcorEUuvoeba+5mX0+Pn0pWI+odCnTJbykn7GE7lry/wCSmY/ZDU9Vy7RSX6jxeffkXv7llsulLq2/qZaatq2jJCeEXaIStRjMmmS7UGEztlpz9TeIhXOtuN1artlsveTdFITyKep2EY2E2YNRqcnRTG0zZnVmNzZ47YebPqNXnZG6mLTnyZd+mJs6GhEAAQH1BWYPl3vaWQnkGkJywyCxTCJrBEVSW5lAshLBBZFkRNLI0JMoIgTwVCZFONjQE4S+hlCSkpmUSh8xYQmzLoRdi8xsRd5j5LpnuvJuV0zyuIrNbaXSMdlhnEDDqGmb6MJlknYjdEMZljuvNtaNNrskrDfFWi12edrZurXTTNplVkzYgBNgACA+pNZPlnvoQYROaBsoMqLU0SUKSRIkKJRZWyC2LCJsoEVEskUZAWwDCFzl2DvS+RpVZeNkQyyubKy0rlYwitzZRVOwRCTLPO02RVNsdupSN1aMJs5+p1J0Uo12sxWXm+KNNrstlxurRotdRKTNsRpqnsigAQCAAGB9RlsfLPeVQeGBowEV2bDaCAVJokCaiEWQiCVkSsUygyQQlIQqLsC6HeA0i7QaVztGpIV94zJQothFnIkWJTaiyJfaKJ7EgZLrDbWGMy5uo1GDppRqmzm36k6a42qb6YrbzorRz2yM8ptm6I01b2iVAAgAAAQAAAfU3ufLveUyjgC6EtiMUU8gSUQHGQ0L4YGhJsIXeFNE7CLou8KaVysJoVuZYhUe8KDmASAtii/DGUgiucy6FFlpUZLrjKKpMuZq9SdOOjXazi6jUndTG5L5GKdrZ0RXTRNtoMzYkAZATAAAAAQAwEB9SPl3vIyAIkSUU9wi1AMqpJhDTIKpSZlHpSyARYDAiAgGhAZWJNhC5mUQkyyM9zLCS52okzoq1y4+skzrxw58npyrGdsenJb2gZsTATAQAwEAAAAAmBID/9k=">
            <a:hlinkClick r:id="rId2"/>
          </p:cNvPr>
          <p:cNvSpPr>
            <a:spLocks noChangeAspect="1" noChangeArrowheads="1"/>
          </p:cNvSpPr>
          <p:nvPr/>
        </p:nvSpPr>
        <p:spPr bwMode="auto">
          <a:xfrm>
            <a:off x="53975" y="-1790700"/>
            <a:ext cx="5362575" cy="37433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6150" name="Picture 6" descr="Ustionata sull´80%  del corpo per colpa di una candela">
            <a:hlinkClick r:id="rId3" tooltip="Ustionata sull´80%  del corpo per colpa di una candela"/>
          </p:cNvPr>
          <p:cNvPicPr>
            <a:picLocks noChangeAspect="1" noChangeArrowheads="1"/>
          </p:cNvPicPr>
          <p:nvPr/>
        </p:nvPicPr>
        <p:blipFill>
          <a:blip r:embed="rId4"/>
          <a:srcRect/>
          <a:stretch>
            <a:fillRect/>
          </a:stretch>
        </p:blipFill>
        <p:spPr bwMode="auto">
          <a:xfrm>
            <a:off x="1071538" y="1714487"/>
            <a:ext cx="3287000" cy="227351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6150"/>
                                        </p:tgtEl>
                                        <p:attrNameLst>
                                          <p:attrName>style.visibility</p:attrName>
                                        </p:attrNameLst>
                                      </p:cBhvr>
                                      <p:to>
                                        <p:strVal val="visible"/>
                                      </p:to>
                                    </p:set>
                                    <p:animScale>
                                      <p:cBhvr>
                                        <p:cTn id="12" dur="1000" decel="50000" fill="hold">
                                          <p:stCondLst>
                                            <p:cond delay="0"/>
                                          </p:stCondLst>
                                        </p:cTn>
                                        <p:tgtEl>
                                          <p:spTgt spid="615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150"/>
                                        </p:tgtEl>
                                        <p:attrNameLst>
                                          <p:attrName>ppt_x</p:attrName>
                                          <p:attrName>ppt_y</p:attrName>
                                        </p:attrNameLst>
                                      </p:cBhvr>
                                    </p:animMotion>
                                    <p:animEffect transition="in" filter="fade">
                                      <p:cBhvr>
                                        <p:cTn id="14" dur="1000"/>
                                        <p:tgtEl>
                                          <p:spTgt spid="615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par>
                                <p:cTn id="20" presetID="14"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horizontal)">
                                      <p:cBhvr>
                                        <p:cTn id="22" dur="500"/>
                                        <p:tgtEl>
                                          <p:spTgt spid="11"/>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randombar(horizont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randombar(horizontal)">
                                      <p:cBhvr>
                                        <p:cTn id="30" dur="500"/>
                                        <p:tgtEl>
                                          <p:spTgt spid="6"/>
                                        </p:tgtEl>
                                      </p:cBhvr>
                                    </p:animEffect>
                                  </p:childTnLst>
                                </p:cTn>
                              </p:par>
                              <p:par>
                                <p:cTn id="31" presetID="14" presetClass="entr" presetSubtype="1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randombar(horizontal)">
                                      <p:cBhvr>
                                        <p:cTn id="33" dur="500"/>
                                        <p:tgtEl>
                                          <p:spTgt spid="1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randombar(horizontal)">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948357" y="357166"/>
            <a:ext cx="71075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Percezione e sensazione</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4" name="CasellaDiTesto 3"/>
          <p:cNvSpPr txBox="1"/>
          <p:nvPr/>
        </p:nvSpPr>
        <p:spPr>
          <a:xfrm>
            <a:off x="4929190" y="1785926"/>
            <a:ext cx="3571900" cy="830997"/>
          </a:xfrm>
          <a:prstGeom prst="rect">
            <a:avLst/>
          </a:prstGeom>
          <a:noFill/>
        </p:spPr>
        <p:txBody>
          <a:bodyPr wrap="square" rtlCol="0">
            <a:spAutoFit/>
          </a:bodyPr>
          <a:lstStyle/>
          <a:p>
            <a:r>
              <a:rPr lang="it-IT" sz="2400" dirty="0" smtClean="0"/>
              <a:t>Il profumo dei fiori stimola i recettori del naso. </a:t>
            </a:r>
            <a:endParaRPr lang="it-IT" sz="2400" dirty="0"/>
          </a:p>
        </p:txBody>
      </p:sp>
      <p:sp>
        <p:nvSpPr>
          <p:cNvPr id="5" name="CasellaDiTesto 4"/>
          <p:cNvSpPr txBox="1"/>
          <p:nvPr/>
        </p:nvSpPr>
        <p:spPr>
          <a:xfrm>
            <a:off x="642910" y="4572008"/>
            <a:ext cx="4929222" cy="1200329"/>
          </a:xfrm>
          <a:prstGeom prst="rect">
            <a:avLst/>
          </a:prstGeom>
          <a:noFill/>
        </p:spPr>
        <p:txBody>
          <a:bodyPr wrap="square" rtlCol="0">
            <a:spAutoFit/>
          </a:bodyPr>
          <a:lstStyle/>
          <a:p>
            <a:r>
              <a:rPr lang="it-IT" sz="2400" dirty="0"/>
              <a:t>I recettori </a:t>
            </a:r>
            <a:r>
              <a:rPr lang="it-IT" sz="2400" dirty="0" smtClean="0"/>
              <a:t>del naso </a:t>
            </a:r>
            <a:r>
              <a:rPr lang="it-IT" sz="2400" dirty="0"/>
              <a:t>trasformano lo stimolo in impulso elettrico che viene trasferito al cervello tramite i nervi. </a:t>
            </a:r>
          </a:p>
        </p:txBody>
      </p:sp>
      <p:sp>
        <p:nvSpPr>
          <p:cNvPr id="6" name="CasellaDiTesto 5"/>
          <p:cNvSpPr txBox="1"/>
          <p:nvPr/>
        </p:nvSpPr>
        <p:spPr>
          <a:xfrm>
            <a:off x="6786578" y="4929198"/>
            <a:ext cx="2214578" cy="523220"/>
          </a:xfrm>
          <a:prstGeom prst="rect">
            <a:avLst/>
          </a:prstGeom>
          <a:noFill/>
        </p:spPr>
        <p:txBody>
          <a:bodyPr wrap="square" rtlCol="0">
            <a:spAutoFit/>
          </a:bodyPr>
          <a:lstStyle/>
          <a:p>
            <a:r>
              <a:rPr lang="it-IT" sz="2800" b="1" dirty="0" smtClean="0">
                <a:solidFill>
                  <a:srgbClr val="7030A0"/>
                </a:solidFill>
              </a:rPr>
              <a:t>SENSAZIONE</a:t>
            </a:r>
            <a:endParaRPr lang="it-IT" sz="2800" b="1" dirty="0">
              <a:solidFill>
                <a:srgbClr val="7030A0"/>
              </a:solidFill>
            </a:endParaRPr>
          </a:p>
        </p:txBody>
      </p:sp>
      <p:sp>
        <p:nvSpPr>
          <p:cNvPr id="7" name="CasellaDiTesto 6"/>
          <p:cNvSpPr txBox="1"/>
          <p:nvPr/>
        </p:nvSpPr>
        <p:spPr>
          <a:xfrm>
            <a:off x="5214942" y="3334408"/>
            <a:ext cx="2143140" cy="523220"/>
          </a:xfrm>
          <a:prstGeom prst="rect">
            <a:avLst/>
          </a:prstGeom>
          <a:noFill/>
        </p:spPr>
        <p:txBody>
          <a:bodyPr wrap="square" rtlCol="0">
            <a:spAutoFit/>
          </a:bodyPr>
          <a:lstStyle/>
          <a:p>
            <a:r>
              <a:rPr lang="it-IT" sz="2800" b="1" dirty="0" smtClean="0">
                <a:solidFill>
                  <a:srgbClr val="7030A0"/>
                </a:solidFill>
              </a:rPr>
              <a:t>PERCEZIONE</a:t>
            </a:r>
            <a:endParaRPr lang="it-IT" sz="2800" b="1" dirty="0">
              <a:solidFill>
                <a:srgbClr val="7030A0"/>
              </a:solidFill>
            </a:endParaRPr>
          </a:p>
        </p:txBody>
      </p:sp>
      <p:cxnSp>
        <p:nvCxnSpPr>
          <p:cNvPr id="8" name="Connettore 2 7"/>
          <p:cNvCxnSpPr/>
          <p:nvPr/>
        </p:nvCxnSpPr>
        <p:spPr>
          <a:xfrm rot="5400000">
            <a:off x="6000760" y="2928934"/>
            <a:ext cx="571504"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5572132" y="5213362"/>
            <a:ext cx="1069982"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5122" name="AutoShape 2" descr="data:image/jpeg;base64,/9j/4AAQSkZJRgABAQAAAQABAAD/2wCEAAkGBxQTEhUUExQVFhUVFxUVFBQXFBQUFBQXFBQWFhUUFBUYHCggGBolHBQUITEhJSkrLi4uFx8zODMsNygtLisBCgoKDg0OGhAQGiwcHB0sLCwsLCwsLCwsLCwsLCwsLCwsLCwsLCwsLCwsLCwsLCwsLCwsLCwsLCwsLDcsNzc3N//AABEIAJkBSAMBEQACEQEDEQH/xAAbAAADAQEBAQEAAAAAAAAAAAADBAUCBgEAB//EADgQAAEDAwIEBAMHAwQDAAAAAAEAAhEDBCESMQVBUWEiMnGBE5GxBkJyocHR8CMzUhSCsuEVNML/xAAaAQADAQEBAQAAAAAAAAAAAAACAwQBAAUG/8QAKhEAAgICAgIBAwMFAQAAAAAAAAECEQMhEjEEQSITMlEFM3EUI0JhgRX/2gAMAwEAAhEDEQA/AF6W6+WkKiOMMIEEwtLdbJ6Cgtj1EqdbY2TGGhMJ32NMTV0GkP2rcI8cg6PLgSsySsCSJ7qeUgUGosiSmQjVsJHzAkNGoIwYRwGJaNFMvQLMoWCEprEg4n1RdNoOQDUuxpzYtKwbBqcc45BXx+PQ5fFUUW0gwS8x25qvD4jb5TMUWxC84y0SBnrnA9epXpJJaQ1REf8AXguzl3fZo/RbYdDNK8BwIjaevoFh1DrLhjfVYDVntOpOeZK42hj4cgYHyWGGwyFx1hmgHlldRglc0yCSGjlB3PclC0F2hikdWChnBTVMW1QvWttJ7LwPI8Z45a6BYIslLggT6s2EcoNdnWKvKnlEJuwL1iBqwI3TKNSKVhSVOKJzHKtPCbOOjEc9xDBXnyWzJEtxkrqoBM0iSNbFaj0xCH2K0DlbJDIobDkBrGLbKGWxmNex+jTKFQNaKVKlATox0KcdmxSQS6DSGGPLcJDm4hhN0cZtgtWZqU02gHEwG49UxqonVoy1qQ4HJGW1PFp7Sm44VFtjUtBoQi2gbljAZuifyWRfbCiKurf1NJ2LZHrKyMVKDb7G0nE8ubRzgDyTcOOcY3QuLcRl9VtvT1OPi+i9jxcCS5S7GxjZxvFPtE6oZaYEwP3VjkOjEnsvojn33krOQVDAuzsOe/7LeRqTKls4zv7/AKLbNoq27JER39Sssyipa08LjGUKLCtAbPqowtZyBB+QsOo18TxLjqPKtEDIxzKxmDDmS3Kl8nGpRFyQs6lgxuoIQS2CgFV0tg7rc+RSVIyTJld0LzpsBMA56XyGwM0kcXYyvZWs3wq8cqEWHq3IhHPKqNTOcvqskqFyt2ExEBatk7ez5xTlExyFKjFlUD2L0QtkMgNU2Slpmle0o4WlEVSGjhE9Iz2EZcJbyULkx1jtkvmGj0CSlvbOHqVLCox42gkgNcLepGSQF5zAT5vdIXQVtAwj+k2g1En2virPPJoDfVdlXGCQ5R+I7CksW4g6gQyehDR83ZC3UDVpA6kDJRePG3b6CSDf6oBpJ2GV68Mqm1FB0m6Oa4hwu4uzqJ0U+Q5kL0VF0PTihSv9mCDkzHIbIHFjYyR8Ps6eQj6oeLCtBaPBCHYyf5uuphWi7w/gsZcmpMVKaRao2ACOhTmM07aFtAuQcU8QuMsSvOgWMKIo7C4JG6Lp/nJYcyhQGIXAM25kBBlVxBFQ9eVKaWgRK6cpJy2BIl3GVLN2AkfChIWJWhkdAGMgrouht6KDXwFTzJ5Cl1XSJyMg9k47yhsa0AemxJmDe9PiCxd75XSMTMWzMoMrGYylRp5QRY5JWWKFPCKxvoTuQUEpimzNBplTSkKfZWpbBcuhkWM0N0cXsaihqV16NFapyk3uzGDpCE3FJdsBDdR8NJPIFehDaGxRJ4JTinP+RJ75Kj8mVsaxwqSxMmDelyYhmXLMjWkcCdSkrYSaVI7kP2Vm15z5W5jqeS9n9OxW7NxyGLmqNgvZY6NihhKbGKzwUwUIdhKFIDYLUC2xukiQLGmogDYXHHrlxhNcJcT7IRnoDetgdyuZ0exW1q5QjGtFSi+FwtoYrVPCT2XS6YKRF+PO2y+XzZH9RoF6YK4dKCbsCQBrUqwkGIToHMSrDxIJqmdYfkmX8RTErgSlNmwQrpXQVsOT0CeFXCJKxK4ai6AfQux60FBrXdJzooxlOi5LjKhtlSlVwsc7DT0LVnShkAz63wkexQ818wtchkA9N2UWPbGDlN0r0FB8TTxzYSZLijBd7klTrRlAbu5OjTEyQPmVf4+a+xkGFY8AADACky5LkznI3KDkKkwbyhW2L9gQ5KvZlmjUABJIAG5KbjhKfRqi2U7Wppp+uV9J4EeGIZCIhWuMquUyiMQfxUrkOUTbaq7kZxGaVVEmC4jdJyYhbGWuRABAVxx496w4Ue7MD3WBUL33lJXMKPZNpCEAwft3krgGfcSu9NKf5lDOXxOhHZOs3Sxp7L5jyY/3GKyakeuclJ6EN7NMCEajL3p2MGUhV+SimjH0ac6Al+gELkpEmEmCTMbCl0Llehj6JWLVd1pjEqggoG6Mo+tHZQZxuJlmzE7KYbVjrqZC5BcRR78o5R0DYWiUiSoAcptkhId2NiilQpwqsCph0YpP0kj5KtZq0F6D1auwSfIydIwXCkUtmM+e0KhTqIKdAwcqdzON6lqkDIxUcmR+0B6BVaoY0ucYAElFjxObpG448nRPsC+sfiPGlv3GH/mU/LNQXCA+bUVxiVLqvDQOy9jxZ1hQzFDRMFdE8hSohmVFqmFQVtRHZgelWRxYDQ9QrpyYqUR2nURJi2hgOWmUDqOWWbQuRlYaeXglpC1nR7Jlu2SgGsYadP8APmsM7FePn+k6PUfJLy/abDTMUGaabR0aAvms8rk2TZHbMvKnbE+zbNkK7HLoHUVMXQqaBgLZPQa6MVTOEpvQuWhZwSqBiBc5MjoNvQCqVVjkIkhbUnJggbhspczUjdvZkCUGSdjsWNlrhrCAsjHQ9Kim9sNyiUaGE6rRkyuaEzQejTSpIWO2QCVGKsZEcad0xMMWfkrcauYIIVJlIyu5M5mqbkldg3Zqo6E2TpHAg9Is01KNAyMOMqheooW1dInNIuXwCfh0nEPBHncMiO2VdNLDHiu2UL+2v9leFIxS7MXtvLQey93xsd4UVYpER7coZKmVphqJRRezWMNTUgQzAmIxsbpBMQtj9EJgpsdptRAM38NcdYvVZkLDTFUYK45EygIf7pfsc+jHEq+l0dcx+yGTpnQVoK9ge0e35IM32MF6PKgXz043sjbFSFM0YuwjRhDDsfWgLlRFCpgwVgUejFQQkSYE9sWcVkQEZNGVQkaK3VOFi0wWT6hgqmLFUaJWSCRcZRwkLZfFUN2zICfHUTmZua+IQ8jm9A7d8mFjYpvQy8QFjVCmZtqkBTy0xkBqlVQJtsMy98AqmD4pyZsEKfFhQuezWjz4+YR4lYCWzypcrsyNkqAMuUlKhLkOtqYTIqzHsFeVWhjtRhsGTzz0T8KcsmjYJuWjHAT/AEhiASS0ZBjkTPM7pvkSXPQzM1yHKlRKUtibJXHb4tAOsNETnZfQYcreJJF+BJxsi23HGVMB7HEbwQfyWSUvaKlRTo1uYXRNDGqQmJnUDdxTTyRKbR3EYtONEnypkcjBcEdFZXsjIVEZWTTgVaTwUYpoMAtBPHsXHCVwIQsNE4tjxdMpT0OW9EriTKtaDSpucWuEwDBEGYOyXK30NjUdNjlo9wGl7XNdPlcIKHI/7bsTkr0zb3LwmyAXlImagjCp49lHoGq49CpIBT3QS0ctA67kmrYtsU+JldVAoZYZTos0WulpxNr00+HRjQsHLhZ0wEt9En1R6FBmVAEd6BbFa+ShS2Lkw1izKLVnJDtRmFzds3ifcOpN1jWJGfmthGKn8lo3jo3cUdLiO/WUjNDjNpD8cE0I3jyF2VVjS/IMotdGGEEKPgA5C9RsGf5hV4YUbBCVSr4Z6oMiuQGR6B2kuKzgSXsuNbjHJFGGhiRoWoqEahIBmO6PFB3oLcV/JVZYSq14LaAQpdW5apMmF4zmRftD9nTd0RBjSTPcbwvZ/To8sevRV48+Kpn55xfguiq0NpkBo3aHS/wiPF90g+i9FtrTC4y5WjseDHwhpLjECTucZzAlJcFeimDdbLptCW4RLHZvOjkuPWry5rMgODiIMTpG0rYwSYUpfHRzPDuHu1D+q9khuhwLnFziYLSz1T8cIydM8+eacejurOtcWzwx7hUHJ0bjvzafVDODg9FmOXOOzruH8S1dj0RRlYuUaLdvVlGJaGVxwldoWGiRcjViDG8Dn6pErfRRCkbbf1Q2WgMA6ifmlSnNLQ6OKDlvYa3ujcMOuNVOC0j8wlRzSyQaYHl+OsStexCszK8qUPkePJ7AuSpxOiz2mUhR3ooiz6ocFULQVCWuDCXkYpA3OlT86FyQi8wUxbQAWnWhEkbYKvXlNjE5MDUemoZ6EajlqRPJnV0yNBUsXZ6tChemLomkwjSiSFidhxXXW0sHhBOp3p/39FRlxrHG32UcVGOy60lzgANR6dVPji5SQvkVxT1N0uDWubloBEGe6vy4/qQ4S+P4OUqFbyhoIEzK87L4zxySu7KMeQm8Rb4SEjyMicq/A19EuzrRg7JV7InsoVWDSe4+qtxrVjIaTIdwNgkSWxU+hvh9OBPVF6JktlZrYaO6alUShLRT4dQx3Vnj41VgvbKrDAXorSMJfEag2Xk+bkRy2wYpH4ODEkn9P0XpfpkGsF/kfj0zn7jhLnHcfLKqeN2WrJSHLfhgZA3KP6dIBSsrUaMBGkA2Q+N2JcRHLklZNsdjr2J2HCmB2o0xq6xnO+VsG0dKETpbG3b/AIj5J6kLk2uikyzbvA+S4S5MOynC4ywwcsOA1RKw1HFcQuqz6k0nFhpudj7r+WRzUc5Su0erhxxUfl7LdtdmpSdqEEDxDlK1T5xYt4vp5FQLhjNDHH/PA9BuVFD4xb/Jn6lmVKJiu/Klb2eA2LnKCStGxZukYRYsWglLZis7KTma5UipbQhVGUp7Qo8Cimtmit6yMp2F+mJmhU1VVxAYu+smxRiBuuEziG3oF8SUyMSdnT3zoC82B7eTSJ1tcyU4il2fcZrwwNDoLzH+3mfoqfHhe2MxRt7DcMtBSbEyTknql+RcnYGSVss2tcNOrMgYjr3S8M1B2Lb0VLLVVOo4AP8AIT+M/Ikn0kFB0jXFqeC8Y0bg7k9UzJhTdr0OToiUXa2yvns7rIw4y5ISr2pBKfiXJCJaY5bAluk/wBXx6oaloZpcPbuQiWLVjOCozXtANt+i36LSslnjoNRZqOeWP3WqNvZ09aLNGnDcK5QahoyFWff6gOaCjU+UN9nZFxZCvPMvFzxbkBFlK7uA1jWjk0fRfTYWoYYr/Rbhx8iXTo1ax0094Jk4GOU9cro8pvRRNxh2VbSi9zyNMaAAQcZ7JyUmxLnFL+Rh+QQNxg+yK/RiVbIL7nxkHkVJOVSosjBUO24BTYOxclRWt2J6J5djjAtFsJC4wA5YEDqnCFs1Eurw8kEy0b53J7oJJNFcMtNIBY24a0jMEy5xxPYBTKOqQ/Jlr5M9uSZ6CIA6BR5m7PD8jK5ysQrkyvPlK50IPQE3s1GKohG5cYhxW7Bl6hv5F0FaF3c0XYmaphrRq5YrYCYrxYrnFRkguFkC4qRhO9CZRoXFRMiLoXq1U5IGRltVMegDouL1zC8yET1sstEuxrJko7JPZvh9H4zviVJMbDYDO0cwqZ5lGoIdknSVHT2dLV8x/wBo1BTQutWW7bhtOdJduJB5LI+Nj5U2LsZNH4YECRBnOPVBmg8G47Q3GrdE/iVw4tOdxB7qWHkylFybH5EkhHhjowvJ8jcrE4n6KNe31BW+PEOUbFnN0n2VEnxZzdMcp3DQ3O6r8Z2rl0Nuxd5kz8lmXNydREt2/wCBqwtoyiw4/bEN8mVtgr6pHEY3EFw6On5/wrypZHBtBZNpMQuXzlTuV7E3sBf3B8McwF7UZ8oKj3PGpws6LglOrSaRUADQdTXBwMdQV6GG4R2ReQ4zl8RhnHKRfEkSQJIgH3Sf/QxOXGxaxMzW4Kw5YdDvES4buLjJ1nmqZQUlYUM0k6ezl72kGuwZzBMzOd1FljTPQxSsata6LHIOUS5Z18KpMknEep1UViWg+pcCCqBccTKd9L3gjAwCdj1See6KPp/FOw1F7mtc55a4fda0Z9J58vzROSSMk4roTLycux0b0PU91HkyrpCMmW9IBcVF52bKQ9sTGTKhTuQQaiFZCLqzYxsXuQpsk/Qx/gFWpYU8tFePoWAWxloVl7PBV0p6nSECV28uMpcLlK2UxZPrW8qyhORhKHCi4SkZM6g6ChhclZJ4hamm+D7KrBkU4k2SDg6EXFObFUXuLuk74UmNI9DIxTh1PxStnsSW72saWilTANR42gHHP+dluLGvvkOhFPbKllLcTnmihl7AckVbCyf5jkesGOvou+jNvkhVDL2VIL3CGuxjpykdUvLDNKLk+hmJqxGtSkH8lI4cYJDsrsVojS5SThomi6kU21MQqfGlRU3YvU3kqiUVOQl7Z6y31Z+SKd/bHo6Un0NWtpLs8kzx/HbezHqJRFsRsF6awSqkhaX4NVvCJdgc+afHDKvkMjjctCw4dTqtJYSHHnMj3CTk8DHNWuw54mlRztywtJacEGCvByweOTiyZqhc27qg0tBMfzKt8OcpLiX+Fm4/FlmlQfTtjqqPOJMEO0gfdHVehm5/SfHbOyyUp6RzIumz4S48vFEnvj1XzrjJvYvGpKWzu7WhrpM16stBIDnD2xuvrvG5PElIyUqno4fiV/8A1XspU6pY0kBxaBkYPOd/dBmgz0IRaSbGOH3BMb/sp4Mc+i9bPVcdolkPUqyIW0P0XokLkgjxKJgH1K3aBsO6F0rZrkyQ+8aZjZeVPyE2yaU7YnUuMlTSnbs5dMQfXUsxUTxtRKS2HxGqdcQrpz44x6hxiBqOleY3sWjNV61qyiL0Bc0LoqhGWWxG4OVotAKLZVWHGxilRqvRVNASZQsa7QF5HkwblovwzXE5z7Q1Q44VvjRcYkWeXKRAe6VUKUSjXqlzoQKNIOeTZU4RQ590DDirR0lK3aPHpGsiNXMD/EHohbdUGMUmMbBMkOG/QhPhDHGmwJWMXPFJp6WCNhHSNoKHP5icOMRY2XubTLXjBALSOqbjclj4z6YyC2Salxy3UmWLekHOQu1+oqGarQj2O0nEkQlYr5FUNo9uiAITpz3SEydDPDT4e/Jeh4kdbBjspNIZk+w9F7WHBW2NUbNPuGuMSR6FWa6GKLQs64LKga6CCJB6rG6GKNxtBqjPh/1WeX7zeQ7jshkq2govl8WLcStGVf65kNAl8fejaO/Jed5niQl/dl67J82LiyNXuy4Q2Gs5MG3v1K8h+S29aRKpvloa4HVaJYB5iXFxiAANl7fh5ozjRbOXNck+jZ4LbU6rHaYNQnTnwgjIgd0f9Ji5WcskmmXat2GMJInTEgbidieytVRQlRcmQXVA8kkZcZS5OyxWtEmtSLHTHhJ+SklCmPjO0UbZ+E6IEtj1ByYti2VLfZGkJkw3xFoJm8a51KoGCXFpA9+ndI8hSeJqPYE+tHFNDgYMiNwcL5uONp0yaMZMYewtpF8hWvE4w5DaqOyU24kqSQqLGQ/CLHG2UQSbM07lbmd6Dm/QVr5XmzexLR7UenLoKwLqwC29AyVidxJXRWzke0GkL1MNUIk2mHqulDJ7NvRIuXObJCFwTOWRolVpMraoyxB1HKNBqQ3pIdlA2KK/DbiI7KeXZQnSotPup5rOw0xm1dIRJ2qCk9FOjZOcBLcSIOAhfizlTEplEy1ul4wJOdtuy9CKeKNSV0EjNO9phmrS1p7ZDm90MfNxOLdUzHZMvbYGKjPvbtgeFTZ8UMi5x9gpfgzQGkTzUMofTV+ymGkCqVJU0XchOQbsqoaZPISve8GNy2bBf4m//NiYBXrvyI+iyOEbqUhWGpmHDl1/7RpqSNVwdMQ4s5zqWoeZmR7bhbJXGgsbqX8hOBcYbVYBIgghw/KEnHkv4h5MLi7NUTVpudTqw6k7DDnxN79CjlC9S6Gzjjywv2T+NUW03kM2IB9J5L53zcEceWo9HjZUoNpE+i8z15R1Q+PKalcTMcnHoo8XfUcxpMgN8o2LYAH6L33zcFJqj0MFe/ZKrcTqPcC52w04ESJnPVZzbKo4oxLNvVBATFKxMom61OQtasC6YCkxYom8ihReG5JRqkA7YYcQnDAXem3zXcvwZw/I3bU3nzQPzWqwW0WbUQExCmaqWbKjgS0EjnH5HquWKDfJoy+Ird8AoPEFgH4Tp/JDPx8c1TQLdqjn7r7ECSaNb/a8fqP2UGX9LT+1ifptdE+6+zF03Zgd3a4frCQvByQ/2MjKkRn0nNcWvBa4GCDuFHkg06YHMZpOhefljTNTs8rOwt9GrsRJyjhACU6YdrZTlA5SPtlRF0gGYlYtmAa1GUSZtEu5oQjOaJ9bdcmDZUvbFwydlHHPGTpFP9PJbFbPeEyasGtlr4MAIapHIq8OIwCgg1yOlIrVrkxEHGZ5mMqjNknVLoBMLWvRpz4piQefUeiY86+nb2Oh0Rq5Enl25BeW0rsGQ9YNBHdOwsoxQVBbto2C7L8hrjoWo2uopGLx+UifjsLe0CxhI3Xu+Pj4A4f3LONu9ZktwUxxTPYiip9n/tIWu0PwevVHCbg6MnhUilxK7Op0YbU8vrHiVMm1v8i4w1/BzXD7etbVS+C6m4l3odzCnalF8ivnFxpne06T7kMb5dHiOcSRgErvqzzS4w/6zzMmdY2+AW5+zzJl9Rxn/EAfmUT/AEyMnc3Z5srk7bPrSyp0CSxjnH/M6SR6DkrPG8PFi67H4oR9vYpXumkkEYOCDz9BlXuFxpl3B1ZNrcIDj4PcHl7ryZ41z4xF/wBVToG4GiJcHQOgLvoiWFjVk59A/wDzjDgH2Ph+uVklKPoL6MvYenXc77waO0H8yhts7hQzTot3OfUyt4mUyhQuByHyCNWA4FK2Ljyj1TFFsW0kUqTTsPc8/ZMUKVim6VjlCnH839VitsncnJmqyOJ1n1ILWamfPCHiCznftB9m213l7HaamN8tdAgTzHqofJ8NZHyXZ0sV7RxN1RfReWVGlrh8iOoPML5zycUoSpmRTXZ854hJfpBi5GVXijoU42wjTCbRzVDLWSMo60ceCggekEkCqshCmc0Srwo0zLIlwmJCmddeEEAe59s/svBxJp2e7JpqiJTaA/3XqY3cTzZ6kdJaW2sZwOR5fNNjHkC3RmrbOpuAAkEkNgzKny4pRegGUjclrdJbpJHuZ5o5uSVPQNibr8UwAWh2qN8EDt6oMWRxjTVjY+hOvX1OOkGN43gLHBSekbNMr8OkNnqhkmtIpw9B9Uygk/lQ6fQe0wVXhdMlm6VBuMOaKRJ3jAXtwhUeUjscd2cdaAOJCTFps9NSpDbOCNccDKZ9OzvqUhSrSqB7RUcXaJDRyWfK6YP1F2dLaOc6mdTQGta6O8jkqkuS2Tznb0O3VzoYNA06YOMYjK5RUIVEnlC0xy3GpodLs9UWBOS5EcU0aVIYN9IbwJRWwucqqzEIaMMOaOoS3OC7ZqlR8bOm/wAzGn1aCjjK/wCBizzXTMt4DQ5U2jpEj6Iw/wCqyfk9uODM0+CGHqRqwOoJWrJGG5LQ3F5nF3PaGuEUCwEVGtJ/yEwehg7IfqQnuBmfNCbvG/8AhVosHz/JbbEObPa9fTORqAw3mfTqtUWxkYOX8DFG4BCCUWhcsbR9VK5CjVPZYzDD6kfssbo6xU1fEfVC2ULaF+McMZc09L8OHlfzaf27KXyfGjmjT7BcbPza8tn0ahpvEFvyI5Edl81Px5QnxkK6CUKZKqgqRyY0y0jdFxOcbHGUhC2WkE8dKzFRqS9gk66csMZFuqm6ZFWBIkXLk9KkJbKbbvxH5fz8l5rxaLvq7F6tQ6k6CpCZStnQ2XEmhoIOWxDTtPMo+ajs3bRStrtoIqP5nyjvz7LoTinykDZXNWkWhtQA6hLTsc8p6qr6uPjUvZyWyDx21HxBpPhbj/peV5Mowm1HoZGNsc4X8NrYBIqO3MTzwB26qjFnhGC/LGTjTKDrsGoWPcAwQQQ37xAx9UcpxlLjJ6MhJoXvS1pGnBHmzMg5BCTlxxvQ3m32N250N1u3OQP1K9Xw/GpfUmBFcnZKvbj4kqjJPk6LIR4ohVGOpPmDHVJ4NO0OTR0Fnd6gDBlUwtipND9K1E635cdhyCeorsS2FuHS0+h+iJmI8uGTKwJD3CK+qmBzb4T7GE+HRLlhTGqrUYo8AWXRhP4g9zBMho9JjuTsEMIznLfQ3BjeSVCXD2NLmQXP1+KTsR17IM3hxlTS6ZRnxfHqqL76adXoiPmGFzdGma1ZjmkahKhz58c4uKYuU0Zt7jPdxHsI+imxZXehcZ0ynZk5nPRX4XJ7kOi37E6tuNRJ3cAJ30kbR81apaResrSSXSGrZoYwzGBk/qgk7YuUnOZrVJBGQfl7LKAlH0NNKBiQbwNzy2K50cIVvMUsoj0EpvWGkj7VcLFamHjz0/zbzH6qHzMPNcl2hUo2QaFEMavN6RsY0gNWrJWcrMctm2EwlzmhrehWvcwlcicl3VeVtnEm4aSVRjkkgJRbI91UMwVQkpbQmq7Duq5UriHJ2xmmUByD03QlTQxOirYXLWzrBIjA6HkUMVsBtD1O91uEzAiR+yDIpIKDtjN7WZGppmQC4R5T0CHLjjKnHsZCew1jSdpNQCRGcgQBCGGOU+vQ6UrPWtD3uIgjAkTHcifdU8UnRkI7soUrNrfG7YZA69J7L1PE8RP5yDaJvFL4uO6syz9IfjjQhb1cpEUOLdpTD1RFC5Oh/wCEGp6Qm7MgyYW2F0bIwZ6FDJ0jGbuWGJjcA+0Lr9nRZNsLmCcnDjAG2ROVRh3EdKCcTpA+QEV62eY1R8/ssbtaMBG21Al2XEEQfLnsghCS+V7Mjyi7T2e2dsGAdsTEew7JkbS27Cc5Pt2ZvL8B3w25f9JUXk+W4S4RWyeeWnSDUTIgkE84VGLIpRpu2MTsXuKQb5Rk7Tt7qDyccMbqPbFZEl0FsbcNiczjVEd4HZNwYVHv2djhW2URU0iBvsB+/ZWv46Q26EbylVB8IDmmMbODp36QqcfFx32ejhnilCpaY1Sqzg+aPEO/7IGvaEuNbXQIXZ+J8PQRGQR5SO37IuC48rGvFHhz5FEjEJElaImKtrQdJOeh5jsplPi6YvlumDuXZJ/myY2WR2gLKiw2g7XLHtHUcdxPwvczocenJeB5Hxm0KmxWk7KRzpARWxppEKTJN2URRF4kYMD3TMTYvIiX8SSqJLQmLtjDGgt9FFOcky3HFSOf4rb+InuvT8TJaol8jHTsUO5WsmG6CUw0NJUghynstx9AMZtfven6rMn2sLH7Gqnlf7fVT4zkdBY+R34Hf8UXidyHoT4Vy/F+i1/cOxlfiWw9B9F9Ti/aRvs5e68yln2Ux6PLddE1nRcI8w9QqIi59FGvumoVE8t9x/OS4Jnt/wD23eh+hQz+0xDVX+wz8A+i70AvuIHDPPX/ABf/ACFRg6ZV/iWj/b/2j6JfkfYzzcnbPrTZTeILiO016KCNNWmEe6/vVfwt+i8jyv3JEMv3Rbg/90ev6KbwP3RsOyvfbj2+qs8z9xB5Byt5fdv/ACCsf2IL0bb/AHB+B3/JqJ/ejX2hlNYRLq/+w38J+qd/gXQ/YKY+6lLoQugoQiiXxnzU/wASi8j70S5fuPrnY+g/RN9I9HH9qA0VoYwxYccn9oP77vb6LwfM/dYifYkFGYgtJT5CiJJvt3J2IXkJDlTLolj2HtVDkPQwE/iSu8TsT5PR/9k=">
            <a:hlinkClick r:id="rId2"/>
          </p:cNvPr>
          <p:cNvSpPr>
            <a:spLocks noChangeAspect="1" noChangeArrowheads="1"/>
          </p:cNvSpPr>
          <p:nvPr/>
        </p:nvSpPr>
        <p:spPr bwMode="auto">
          <a:xfrm>
            <a:off x="53975" y="-1195388"/>
            <a:ext cx="5334000" cy="249555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5124" name="AutoShape 4" descr="data:image/jpeg;base64,/9j/4AAQSkZJRgABAQAAAQABAAD/2wCEAAkGBxQTEhUUExQVFhUVFxUVFBQXFBQUFBQXFBQWFhUUFBUYHCggGBolHBQUITEhJSkrLi4uFx8zODMsNygtLisBCgoKDg0OGhAQGiwcHB0sLCwsLCwsLCwsLCwsLCwsLCwsLCwsLCwsLCwsLCwsLCwsLCwsLCwsLCwsLDcsNzc3N//AABEIAJkBSAMBEQACEQEDEQH/xAAbAAADAQEBAQEAAAAAAAAAAAADBAUCBgEAB//EADgQAAEDAwIEBAMHAwQDAAAAAAEAAhEDBCESMQVBUWEiMnGBE5GxBkJyocHR8CMzUhSCsuEVNML/xAAaAQADAQEBAQAAAAAAAAAAAAACAwQBAAUG/8QAKhEAAgICAgIBAwMFAQAAAAAAAAECEQMhEjEEQSITMlEFM3EUI0JhgRX/2gAMAwEAAhEDEQA/AF6W6+WkKiOMMIEEwtLdbJ6Cgtj1EqdbY2TGGhMJ32NMTV0GkP2rcI8cg6PLgSsySsCSJ7qeUgUGosiSmQjVsJHzAkNGoIwYRwGJaNFMvQLMoWCEprEg4n1RdNoOQDUuxpzYtKwbBqcc45BXx+PQ5fFUUW0gwS8x25qvD4jb5TMUWxC84y0SBnrnA9epXpJJaQ1REf8AXguzl3fZo/RbYdDNK8BwIjaevoFh1DrLhjfVYDVntOpOeZK42hj4cgYHyWGGwyFx1hmgHlldRglc0yCSGjlB3PclC0F2hikdWChnBTVMW1QvWttJ7LwPI8Z45a6BYIslLggT6s2EcoNdnWKvKnlEJuwL1iBqwI3TKNSKVhSVOKJzHKtPCbOOjEc9xDBXnyWzJEtxkrqoBM0iSNbFaj0xCH2K0DlbJDIobDkBrGLbKGWxmNex+jTKFQNaKVKlATox0KcdmxSQS6DSGGPLcJDm4hhN0cZtgtWZqU02gHEwG49UxqonVoy1qQ4HJGW1PFp7Sm44VFtjUtBoQi2gbljAZuifyWRfbCiKurf1NJ2LZHrKyMVKDb7G0nE8ubRzgDyTcOOcY3QuLcRl9VtvT1OPi+i9jxcCS5S7GxjZxvFPtE6oZaYEwP3VjkOjEnsvojn33krOQVDAuzsOe/7LeRqTKls4zv7/AKLbNoq27JER39Sssyipa08LjGUKLCtAbPqowtZyBB+QsOo18TxLjqPKtEDIxzKxmDDmS3Kl8nGpRFyQs6lgxuoIQS2CgFV0tg7rc+RSVIyTJld0LzpsBMA56XyGwM0kcXYyvZWs3wq8cqEWHq3IhHPKqNTOcvqskqFyt2ExEBatk7ez5xTlExyFKjFlUD2L0QtkMgNU2Slpmle0o4WlEVSGjhE9Iz2EZcJbyULkx1jtkvmGj0CSlvbOHqVLCox42gkgNcLepGSQF5zAT5vdIXQVtAwj+k2g1En2virPPJoDfVdlXGCQ5R+I7CksW4g6gQyehDR83ZC3UDVpA6kDJRePG3b6CSDf6oBpJ2GV68Mqm1FB0m6Oa4hwu4uzqJ0U+Q5kL0VF0PTihSv9mCDkzHIbIHFjYyR8Ps6eQj6oeLCtBaPBCHYyf5uuphWi7w/gsZcmpMVKaRao2ACOhTmM07aFtAuQcU8QuMsSvOgWMKIo7C4JG6Lp/nJYcyhQGIXAM25kBBlVxBFQ9eVKaWgRK6cpJy2BIl3GVLN2AkfChIWJWhkdAGMgrouht6KDXwFTzJ5Cl1XSJyMg9k47yhsa0AemxJmDe9PiCxd75XSMTMWzMoMrGYylRp5QRY5JWWKFPCKxvoTuQUEpimzNBplTSkKfZWpbBcuhkWM0N0cXsaihqV16NFapyk3uzGDpCE3FJdsBDdR8NJPIFehDaGxRJ4JTinP+RJ75Kj8mVsaxwqSxMmDelyYhmXLMjWkcCdSkrYSaVI7kP2Vm15z5W5jqeS9n9OxW7NxyGLmqNgvZY6NihhKbGKzwUwUIdhKFIDYLUC2xukiQLGmogDYXHHrlxhNcJcT7IRnoDetgdyuZ0exW1q5QjGtFSi+FwtoYrVPCT2XS6YKRF+PO2y+XzZH9RoF6YK4dKCbsCQBrUqwkGIToHMSrDxIJqmdYfkmX8RTErgSlNmwQrpXQVsOT0CeFXCJKxK4ai6AfQux60FBrXdJzooxlOi5LjKhtlSlVwsc7DT0LVnShkAz63wkexQ818wtchkA9N2UWPbGDlN0r0FB8TTxzYSZLijBd7klTrRlAbu5OjTEyQPmVf4+a+xkGFY8AADACky5LkznI3KDkKkwbyhW2L9gQ5KvZlmjUABJIAG5KbjhKfRqi2U7Wppp+uV9J4EeGIZCIhWuMquUyiMQfxUrkOUTbaq7kZxGaVVEmC4jdJyYhbGWuRABAVxx496w4Ue7MD3WBUL33lJXMKPZNpCEAwft3krgGfcSu9NKf5lDOXxOhHZOs3Sxp7L5jyY/3GKyakeuclJ6EN7NMCEajL3p2MGUhV+SimjH0ac6Al+gELkpEmEmCTMbCl0Llehj6JWLVd1pjEqggoG6Mo+tHZQZxuJlmzE7KYbVjrqZC5BcRR78o5R0DYWiUiSoAcptkhId2NiilQpwqsCph0YpP0kj5KtZq0F6D1auwSfIydIwXCkUtmM+e0KhTqIKdAwcqdzON6lqkDIxUcmR+0B6BVaoY0ucYAElFjxObpG448nRPsC+sfiPGlv3GH/mU/LNQXCA+bUVxiVLqvDQOy9jxZ1hQzFDRMFdE8hSohmVFqmFQVtRHZgelWRxYDQ9QrpyYqUR2nURJi2hgOWmUDqOWWbQuRlYaeXglpC1nR7Jlu2SgGsYadP8APmsM7FePn+k6PUfJLy/abDTMUGaabR0aAvms8rk2TZHbMvKnbE+zbNkK7HLoHUVMXQqaBgLZPQa6MVTOEpvQuWhZwSqBiBc5MjoNvQCqVVjkIkhbUnJggbhspczUjdvZkCUGSdjsWNlrhrCAsjHQ9Kim9sNyiUaGE6rRkyuaEzQejTSpIWO2QCVGKsZEcad0xMMWfkrcauYIIVJlIyu5M5mqbkldg3Zqo6E2TpHAg9Is01KNAyMOMqheooW1dInNIuXwCfh0nEPBHncMiO2VdNLDHiu2UL+2v9leFIxS7MXtvLQey93xsd4UVYpER7coZKmVphqJRRezWMNTUgQzAmIxsbpBMQtj9EJgpsdptRAM38NcdYvVZkLDTFUYK45EygIf7pfsc+jHEq+l0dcx+yGTpnQVoK9ge0e35IM32MF6PKgXz043sjbFSFM0YuwjRhDDsfWgLlRFCpgwVgUejFQQkSYE9sWcVkQEZNGVQkaK3VOFi0wWT6hgqmLFUaJWSCRcZRwkLZfFUN2zICfHUTmZua+IQ8jm9A7d8mFjYpvQy8QFjVCmZtqkBTy0xkBqlVQJtsMy98AqmD4pyZsEKfFhQuezWjz4+YR4lYCWzypcrsyNkqAMuUlKhLkOtqYTIqzHsFeVWhjtRhsGTzz0T8KcsmjYJuWjHAT/AEhiASS0ZBjkTPM7pvkSXPQzM1yHKlRKUtibJXHb4tAOsNETnZfQYcreJJF+BJxsi23HGVMB7HEbwQfyWSUvaKlRTo1uYXRNDGqQmJnUDdxTTyRKbR3EYtONEnypkcjBcEdFZXsjIVEZWTTgVaTwUYpoMAtBPHsXHCVwIQsNE4tjxdMpT0OW9EriTKtaDSpucWuEwDBEGYOyXK30NjUdNjlo9wGl7XNdPlcIKHI/7bsTkr0zb3LwmyAXlImagjCp49lHoGq49CpIBT3QS0ctA67kmrYtsU+JldVAoZYZTos0WulpxNr00+HRjQsHLhZ0wEt9En1R6FBmVAEd6BbFa+ShS2Lkw1izKLVnJDtRmFzds3ifcOpN1jWJGfmthGKn8lo3jo3cUdLiO/WUjNDjNpD8cE0I3jyF2VVjS/IMotdGGEEKPgA5C9RsGf5hV4YUbBCVSr4Z6oMiuQGR6B2kuKzgSXsuNbjHJFGGhiRoWoqEahIBmO6PFB3oLcV/JVZYSq14LaAQpdW5apMmF4zmRftD9nTd0RBjSTPcbwvZ/To8sevRV48+Kpn55xfguiq0NpkBo3aHS/wiPF90g+i9FtrTC4y5WjseDHwhpLjECTucZzAlJcFeimDdbLptCW4RLHZvOjkuPWry5rMgODiIMTpG0rYwSYUpfHRzPDuHu1D+q9khuhwLnFziYLSz1T8cIydM8+eacejurOtcWzwx7hUHJ0bjvzafVDODg9FmOXOOzruH8S1dj0RRlYuUaLdvVlGJaGVxwldoWGiRcjViDG8Dn6pErfRRCkbbf1Q2WgMA6ifmlSnNLQ6OKDlvYa3ujcMOuNVOC0j8wlRzSyQaYHl+OsStexCszK8qUPkePJ7AuSpxOiz2mUhR3ooiz6ocFULQVCWuDCXkYpA3OlT86FyQi8wUxbQAWnWhEkbYKvXlNjE5MDUemoZ6EajlqRPJnV0yNBUsXZ6tChemLomkwjSiSFidhxXXW0sHhBOp3p/39FRlxrHG32UcVGOy60lzgANR6dVPji5SQvkVxT1N0uDWubloBEGe6vy4/qQ4S+P4OUqFbyhoIEzK87L4zxySu7KMeQm8Rb4SEjyMicq/A19EuzrRg7JV7InsoVWDSe4+qtxrVjIaTIdwNgkSWxU+hvh9OBPVF6JktlZrYaO6alUShLRT4dQx3Vnj41VgvbKrDAXorSMJfEag2Xk+bkRy2wYpH4ODEkn9P0XpfpkGsF/kfj0zn7jhLnHcfLKqeN2WrJSHLfhgZA3KP6dIBSsrUaMBGkA2Q+N2JcRHLklZNsdjr2J2HCmB2o0xq6xnO+VsG0dKETpbG3b/AIj5J6kLk2uikyzbvA+S4S5MOynC4ywwcsOA1RKw1HFcQuqz6k0nFhpudj7r+WRzUc5Su0erhxxUfl7LdtdmpSdqEEDxDlK1T5xYt4vp5FQLhjNDHH/PA9BuVFD4xb/Jn6lmVKJiu/Klb2eA2LnKCStGxZukYRYsWglLZis7KTma5UipbQhVGUp7Qo8Cimtmit6yMp2F+mJmhU1VVxAYu+smxRiBuuEziG3oF8SUyMSdnT3zoC82B7eTSJ1tcyU4il2fcZrwwNDoLzH+3mfoqfHhe2MxRt7DcMtBSbEyTknql+RcnYGSVss2tcNOrMgYjr3S8M1B2Lb0VLLVVOo4AP8AIT+M/Ikn0kFB0jXFqeC8Y0bg7k9UzJhTdr0OToiUXa2yvns7rIw4y5ISr2pBKfiXJCJaY5bAluk/wBXx6oaloZpcPbuQiWLVjOCozXtANt+i36LSslnjoNRZqOeWP3WqNvZ09aLNGnDcK5QahoyFWff6gOaCjU+UN9nZFxZCvPMvFzxbkBFlK7uA1jWjk0fRfTYWoYYr/Rbhx8iXTo1ax0094Jk4GOU9cro8pvRRNxh2VbSi9zyNMaAAQcZ7JyUmxLnFL+Rh+QQNxg+yK/RiVbIL7nxkHkVJOVSosjBUO24BTYOxclRWt2J6J5djjAtFsJC4wA5YEDqnCFs1Eurw8kEy0b53J7oJJNFcMtNIBY24a0jMEy5xxPYBTKOqQ/Jlr5M9uSZ6CIA6BR5m7PD8jK5ysQrkyvPlK50IPQE3s1GKohG5cYhxW7Bl6hv5F0FaF3c0XYmaphrRq5YrYCYrxYrnFRkguFkC4qRhO9CZRoXFRMiLoXq1U5IGRltVMegDouL1zC8yET1sstEuxrJko7JPZvh9H4zviVJMbDYDO0cwqZ5lGoIdknSVHT2dLV8x/wBo1BTQutWW7bhtOdJduJB5LI+Nj5U2LsZNH4YECRBnOPVBmg8G47Q3GrdE/iVw4tOdxB7qWHkylFybH5EkhHhjowvJ8jcrE4n6KNe31BW+PEOUbFnN0n2VEnxZzdMcp3DQ3O6r8Z2rl0Nuxd5kz8lmXNydREt2/wCBqwtoyiw4/bEN8mVtgr6pHEY3EFw6On5/wrypZHBtBZNpMQuXzlTuV7E3sBf3B8McwF7UZ8oKj3PGpws6LglOrSaRUADQdTXBwMdQV6GG4R2ReQ4zl8RhnHKRfEkSQJIgH3Sf/QxOXGxaxMzW4Kw5YdDvES4buLjJ1nmqZQUlYUM0k6ezl72kGuwZzBMzOd1FljTPQxSsata6LHIOUS5Z18KpMknEep1UViWg+pcCCqBccTKd9L3gjAwCdj1See6KPp/FOw1F7mtc55a4fda0Z9J58vzROSSMk4roTLycux0b0PU91HkyrpCMmW9IBcVF52bKQ9sTGTKhTuQQaiFZCLqzYxsXuQpsk/Qx/gFWpYU8tFePoWAWxloVl7PBV0p6nSECV28uMpcLlK2UxZPrW8qyhORhKHCi4SkZM6g6ChhclZJ4hamm+D7KrBkU4k2SDg6EXFObFUXuLuk74UmNI9DIxTh1PxStnsSW72saWilTANR42gHHP+dluLGvvkOhFPbKllLcTnmihl7AckVbCyf5jkesGOvou+jNvkhVDL2VIL3CGuxjpykdUvLDNKLk+hmJqxGtSkH8lI4cYJDsrsVojS5SThomi6kU21MQqfGlRU3YvU3kqiUVOQl7Z6y31Z+SKd/bHo6Un0NWtpLs8kzx/HbezHqJRFsRsF6awSqkhaX4NVvCJdgc+afHDKvkMjjctCw4dTqtJYSHHnMj3CTk8DHNWuw54mlRztywtJacEGCvByweOTiyZqhc27qg0tBMfzKt8OcpLiX+Fm4/FlmlQfTtjqqPOJMEO0gfdHVehm5/SfHbOyyUp6RzIumz4S48vFEnvj1XzrjJvYvGpKWzu7WhrpM16stBIDnD2xuvrvG5PElIyUqno4fiV/8A1XspU6pY0kBxaBkYPOd/dBmgz0IRaSbGOH3BMb/sp4Mc+i9bPVcdolkPUqyIW0P0XokLkgjxKJgH1K3aBsO6F0rZrkyQ+8aZjZeVPyE2yaU7YnUuMlTSnbs5dMQfXUsxUTxtRKS2HxGqdcQrpz44x6hxiBqOleY3sWjNV61qyiL0Bc0LoqhGWWxG4OVotAKLZVWHGxilRqvRVNASZQsa7QF5HkwblovwzXE5z7Q1Q44VvjRcYkWeXKRAe6VUKUSjXqlzoQKNIOeTZU4RQ590DDirR0lK3aPHpGsiNXMD/EHohbdUGMUmMbBMkOG/QhPhDHGmwJWMXPFJp6WCNhHSNoKHP5icOMRY2XubTLXjBALSOqbjclj4z6YyC2Salxy3UmWLekHOQu1+oqGarQj2O0nEkQlYr5FUNo9uiAITpz3SEydDPDT4e/Jeh4kdbBjspNIZk+w9F7WHBW2NUbNPuGuMSR6FWa6GKLQs64LKga6CCJB6rG6GKNxtBqjPh/1WeX7zeQ7jshkq2govl8WLcStGVf65kNAl8fejaO/Jed5niQl/dl67J82LiyNXuy4Q2Gs5MG3v1K8h+S29aRKpvloa4HVaJYB5iXFxiAANl7fh5ozjRbOXNck+jZ4LbU6rHaYNQnTnwgjIgd0f9Ji5WcskmmXat2GMJInTEgbidieytVRQlRcmQXVA8kkZcZS5OyxWtEmtSLHTHhJ+SklCmPjO0UbZ+E6IEtj1ByYti2VLfZGkJkw3xFoJm8a51KoGCXFpA9+ndI8hSeJqPYE+tHFNDgYMiNwcL5uONp0yaMZMYewtpF8hWvE4w5DaqOyU24kqSQqLGQ/CLHG2UQSbM07lbmd6Dm/QVr5XmzexLR7UenLoKwLqwC29AyVidxJXRWzke0GkL1MNUIk2mHqulDJ7NvRIuXObJCFwTOWRolVpMraoyxB1HKNBqQ3pIdlA2KK/DbiI7KeXZQnSotPup5rOw0xm1dIRJ2qCk9FOjZOcBLcSIOAhfizlTEplEy1ul4wJOdtuy9CKeKNSV0EjNO9phmrS1p7ZDm90MfNxOLdUzHZMvbYGKjPvbtgeFTZ8UMi5x9gpfgzQGkTzUMofTV+ymGkCqVJU0XchOQbsqoaZPISve8GNy2bBf4m//NiYBXrvyI+iyOEbqUhWGpmHDl1/7RpqSNVwdMQ4s5zqWoeZmR7bhbJXGgsbqX8hOBcYbVYBIgghw/KEnHkv4h5MLi7NUTVpudTqw6k7DDnxN79CjlC9S6Gzjjywv2T+NUW03kM2IB9J5L53zcEceWo9HjZUoNpE+i8z15R1Q+PKalcTMcnHoo8XfUcxpMgN8o2LYAH6L33zcFJqj0MFe/ZKrcTqPcC52w04ESJnPVZzbKo4oxLNvVBATFKxMom61OQtasC6YCkxYom8ihReG5JRqkA7YYcQnDAXem3zXcvwZw/I3bU3nzQPzWqwW0WbUQExCmaqWbKjgS0EjnH5HquWKDfJoy+Ird8AoPEFgH4Tp/JDPx8c1TQLdqjn7r7ECSaNb/a8fqP2UGX9LT+1ifptdE+6+zF03Zgd3a4frCQvByQ/2MjKkRn0nNcWvBa4GCDuFHkg06YHMZpOhefljTNTs8rOwt9GrsRJyjhACU6YdrZTlA5SPtlRF0gGYlYtmAa1GUSZtEu5oQjOaJ9bdcmDZUvbFwydlHHPGTpFP9PJbFbPeEyasGtlr4MAIapHIq8OIwCgg1yOlIrVrkxEHGZ5mMqjNknVLoBMLWvRpz4piQefUeiY86+nb2Oh0Rq5Enl25BeW0rsGQ9YNBHdOwsoxQVBbto2C7L8hrjoWo2uopGLx+UifjsLe0CxhI3Xu+Pj4A4f3LONu9ZktwUxxTPYiip9n/tIWu0PwevVHCbg6MnhUilxK7Op0YbU8vrHiVMm1v8i4w1/BzXD7etbVS+C6m4l3odzCnalF8ivnFxpne06T7kMb5dHiOcSRgErvqzzS4w/6zzMmdY2+AW5+zzJl9Rxn/EAfmUT/AEyMnc3Z5srk7bPrSyp0CSxjnH/M6SR6DkrPG8PFi67H4oR9vYpXumkkEYOCDz9BlXuFxpl3B1ZNrcIDj4PcHl7ryZ41z4xF/wBVToG4GiJcHQOgLvoiWFjVk59A/wDzjDgH2Ph+uVklKPoL6MvYenXc77waO0H8yhts7hQzTot3OfUyt4mUyhQuByHyCNWA4FK2Ljyj1TFFsW0kUqTTsPc8/ZMUKVim6VjlCnH839VitsncnJmqyOJ1n1ILWamfPCHiCznftB9m213l7HaamN8tdAgTzHqofJ8NZHyXZ0sV7RxN1RfReWVGlrh8iOoPML5zycUoSpmRTXZ854hJfpBi5GVXijoU42wjTCbRzVDLWSMo60ceCggekEkCqshCmc0Srwo0zLIlwmJCmddeEEAe59s/svBxJp2e7JpqiJTaA/3XqY3cTzZ6kdJaW2sZwOR5fNNjHkC3RmrbOpuAAkEkNgzKny4pRegGUjclrdJbpJHuZ5o5uSVPQNibr8UwAWh2qN8EDt6oMWRxjTVjY+hOvX1OOkGN43gLHBSekbNMr8OkNnqhkmtIpw9B9Uygk/lQ6fQe0wVXhdMlm6VBuMOaKRJ3jAXtwhUeUjscd2cdaAOJCTFps9NSpDbOCNccDKZ9OzvqUhSrSqB7RUcXaJDRyWfK6YP1F2dLaOc6mdTQGta6O8jkqkuS2Tznb0O3VzoYNA06YOMYjK5RUIVEnlC0xy3GpodLs9UWBOS5EcU0aVIYN9IbwJRWwucqqzEIaMMOaOoS3OC7ZqlR8bOm/wAzGn1aCjjK/wCBizzXTMt4DQ5U2jpEj6Iw/wCqyfk9uODM0+CGHqRqwOoJWrJGG5LQ3F5nF3PaGuEUCwEVGtJ/yEwehg7IfqQnuBmfNCbvG/8AhVosHz/JbbEObPa9fTORqAw3mfTqtUWxkYOX8DFG4BCCUWhcsbR9VK5CjVPZYzDD6kfssbo6xU1fEfVC2ULaF+McMZc09L8OHlfzaf27KXyfGjmjT7BcbPza8tn0ahpvEFvyI5Edl81Px5QnxkK6CUKZKqgqRyY0y0jdFxOcbHGUhC2WkE8dKzFRqS9gk66csMZFuqm6ZFWBIkXLk9KkJbKbbvxH5fz8l5rxaLvq7F6tQ6k6CpCZStnQ2XEmhoIOWxDTtPMo+ajs3bRStrtoIqP5nyjvz7LoTinykDZXNWkWhtQA6hLTsc8p6qr6uPjUvZyWyDx21HxBpPhbj/peV5Mowm1HoZGNsc4X8NrYBIqO3MTzwB26qjFnhGC/LGTjTKDrsGoWPcAwQQQ37xAx9UcpxlLjJ6MhJoXvS1pGnBHmzMg5BCTlxxvQ3m32N250N1u3OQP1K9Xw/GpfUmBFcnZKvbj4kqjJPk6LIR4ohVGOpPmDHVJ4NO0OTR0Fnd6gDBlUwtipND9K1E635cdhyCeorsS2FuHS0+h+iJmI8uGTKwJD3CK+qmBzb4T7GE+HRLlhTGqrUYo8AWXRhP4g9zBMho9JjuTsEMIznLfQ3BjeSVCXD2NLmQXP1+KTsR17IM3hxlTS6ZRnxfHqqL76adXoiPmGFzdGma1ZjmkahKhz58c4uKYuU0Zt7jPdxHsI+imxZXehcZ0ynZk5nPRX4XJ7kOi37E6tuNRJ3cAJ30kbR81apaResrSSXSGrZoYwzGBk/qgk7YuUnOZrVJBGQfl7LKAlH0NNKBiQbwNzy2K50cIVvMUsoj0EpvWGkj7VcLFamHjz0/zbzH6qHzMPNcl2hUo2QaFEMavN6RsY0gNWrJWcrMctm2EwlzmhrehWvcwlcicl3VeVtnEm4aSVRjkkgJRbI91UMwVQkpbQmq7Duq5UriHJ2xmmUByD03QlTQxOirYXLWzrBIjA6HkUMVsBtD1O91uEzAiR+yDIpIKDtjN7WZGppmQC4R5T0CHLjjKnHsZCew1jSdpNQCRGcgQBCGGOU+vQ6UrPWtD3uIgjAkTHcifdU8UnRkI7soUrNrfG7YZA69J7L1PE8RP5yDaJvFL4uO6syz9IfjjQhb1cpEUOLdpTD1RFC5Oh/wCEGp6Qm7MgyYW2F0bIwZ6FDJ0jGbuWGJjcA+0Lr9nRZNsLmCcnDjAG2ROVRh3EdKCcTpA+QEV62eY1R8/ssbtaMBG21Al2XEEQfLnsghCS+V7Mjyi7T2e2dsGAdsTEew7JkbS27Cc5Pt2ZvL8B3w25f9JUXk+W4S4RWyeeWnSDUTIgkE84VGLIpRpu2MTsXuKQb5Rk7Tt7qDyccMbqPbFZEl0FsbcNiczjVEd4HZNwYVHv2djhW2URU0iBvsB+/ZWv46Q26EbylVB8IDmmMbODp36QqcfFx32ejhnilCpaY1Sqzg+aPEO/7IGvaEuNbXQIXZ+J8PQRGQR5SO37IuC48rGvFHhz5FEjEJElaImKtrQdJOeh5jsplPi6YvlumDuXZJ/myY2WR2gLKiw2g7XLHtHUcdxPwvczocenJeB5Hxm0KmxWk7KRzpARWxppEKTJN2URRF4kYMD3TMTYvIiX8SSqJLQmLtjDGgt9FFOcky3HFSOf4rb+InuvT8TJaol8jHTsUO5WsmG6CUw0NJUghynstx9AMZtfven6rMn2sLH7Gqnlf7fVT4zkdBY+R34Hf8UXidyHoT4Vy/F+i1/cOxlfiWw9B9F9Ti/aRvs5e68yln2Ux6PLddE1nRcI8w9QqIi59FGvumoVE8t9x/OS4Jnt/wD23eh+hQz+0xDVX+wz8A+i70AvuIHDPPX/ABf/ACFRg6ZV/iWj/b/2j6JfkfYzzcnbPrTZTeILiO016KCNNWmEe6/vVfwt+i8jyv3JEMv3Rbg/90ev6KbwP3RsOyvfbj2+qs8z9xB5Byt5fdv/ACCsf2IL0bb/AHB+B3/JqJ/ejX2hlNYRLq/+w38J+qd/gXQ/YKY+6lLoQugoQiiXxnzU/wASi8j70S5fuPrnY+g/RN9I9HH9qA0VoYwxYccn9oP77vb6LwfM/dYifYkFGYgtJT5CiJJvt3J2IXkJDlTLolj2HtVDkPQwE/iSu8TsT5PR/9k=">
            <a:hlinkClick r:id="rId2"/>
          </p:cNvPr>
          <p:cNvSpPr>
            <a:spLocks noChangeAspect="1" noChangeArrowheads="1"/>
          </p:cNvSpPr>
          <p:nvPr/>
        </p:nvSpPr>
        <p:spPr bwMode="auto">
          <a:xfrm>
            <a:off x="53975" y="-1195388"/>
            <a:ext cx="5334000" cy="249555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5126" name="Picture 6" descr="5-sensi"/>
          <p:cNvPicPr>
            <a:picLocks noChangeAspect="1" noChangeArrowheads="1"/>
          </p:cNvPicPr>
          <p:nvPr/>
        </p:nvPicPr>
        <p:blipFill>
          <a:blip r:embed="rId3"/>
          <a:srcRect/>
          <a:stretch>
            <a:fillRect/>
          </a:stretch>
        </p:blipFill>
        <p:spPr bwMode="auto">
          <a:xfrm>
            <a:off x="714348" y="1914515"/>
            <a:ext cx="4000527" cy="18716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5126"/>
                                        </p:tgtEl>
                                        <p:attrNameLst>
                                          <p:attrName>style.visibility</p:attrName>
                                        </p:attrNameLst>
                                      </p:cBhvr>
                                      <p:to>
                                        <p:strVal val="visible"/>
                                      </p:to>
                                    </p:set>
                                    <p:animScale>
                                      <p:cBhvr>
                                        <p:cTn id="12" dur="1000" decel="50000" fill="hold">
                                          <p:stCondLst>
                                            <p:cond delay="0"/>
                                          </p:stCondLst>
                                        </p:cTn>
                                        <p:tgtEl>
                                          <p:spTgt spid="51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126"/>
                                        </p:tgtEl>
                                        <p:attrNameLst>
                                          <p:attrName>ppt_x</p:attrName>
                                          <p:attrName>ppt_y</p:attrName>
                                        </p:attrNameLst>
                                      </p:cBhvr>
                                    </p:animMotion>
                                    <p:animEffect transition="in" filter="fade">
                                      <p:cBhvr>
                                        <p:cTn id="14" dur="1000"/>
                                        <p:tgtEl>
                                          <p:spTgt spid="5126"/>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randombar(horizontal)">
                                      <p:cBhvr>
                                        <p:cTn id="19" dur="500"/>
                                        <p:tgtEl>
                                          <p:spTgt spid="4"/>
                                        </p:tgtEl>
                                      </p:cBhvr>
                                    </p:animEffect>
                                  </p:childTnLst>
                                </p:cTn>
                              </p:par>
                              <p:par>
                                <p:cTn id="20" presetID="14" presetClass="entr" presetSubtype="1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randombar(horizontal)">
                                      <p:cBhvr>
                                        <p:cTn id="22" dur="500"/>
                                        <p:tgtEl>
                                          <p:spTgt spid="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randombar(horizont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randombar(horizontal)">
                                      <p:cBhvr>
                                        <p:cTn id="30" dur="500"/>
                                        <p:tgtEl>
                                          <p:spTgt spid="5"/>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500"/>
                                        <p:tgtEl>
                                          <p:spTgt spid="9"/>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randombar(horizontal)">
                                      <p:cBhvr>
                                        <p:cTn id="3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48357" y="357166"/>
            <a:ext cx="71075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Percezione e sensazione</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3" name="CasellaDiTesto 2"/>
          <p:cNvSpPr txBox="1"/>
          <p:nvPr/>
        </p:nvSpPr>
        <p:spPr>
          <a:xfrm>
            <a:off x="4929190" y="1785926"/>
            <a:ext cx="3571900" cy="830997"/>
          </a:xfrm>
          <a:prstGeom prst="rect">
            <a:avLst/>
          </a:prstGeom>
          <a:noFill/>
        </p:spPr>
        <p:txBody>
          <a:bodyPr wrap="square" rtlCol="0">
            <a:spAutoFit/>
          </a:bodyPr>
          <a:lstStyle/>
          <a:p>
            <a:r>
              <a:rPr lang="it-IT" sz="2400" dirty="0" smtClean="0"/>
              <a:t>Il gelato </a:t>
            </a:r>
            <a:r>
              <a:rPr lang="it-IT" sz="2400" dirty="0"/>
              <a:t>stimola </a:t>
            </a:r>
            <a:r>
              <a:rPr lang="it-IT" sz="2400" dirty="0" smtClean="0"/>
              <a:t>i recettori della lingua. </a:t>
            </a:r>
            <a:endParaRPr lang="it-IT" sz="2400" dirty="0"/>
          </a:p>
        </p:txBody>
      </p:sp>
      <p:sp>
        <p:nvSpPr>
          <p:cNvPr id="4" name="CasellaDiTesto 3"/>
          <p:cNvSpPr txBox="1"/>
          <p:nvPr/>
        </p:nvSpPr>
        <p:spPr>
          <a:xfrm>
            <a:off x="642910" y="4572008"/>
            <a:ext cx="4929222" cy="1200329"/>
          </a:xfrm>
          <a:prstGeom prst="rect">
            <a:avLst/>
          </a:prstGeom>
          <a:noFill/>
        </p:spPr>
        <p:txBody>
          <a:bodyPr wrap="square" rtlCol="0">
            <a:spAutoFit/>
          </a:bodyPr>
          <a:lstStyle/>
          <a:p>
            <a:r>
              <a:rPr lang="it-IT" sz="2400" dirty="0"/>
              <a:t>I recettori della </a:t>
            </a:r>
            <a:r>
              <a:rPr lang="it-IT" sz="2400" dirty="0" smtClean="0"/>
              <a:t>lingua </a:t>
            </a:r>
            <a:r>
              <a:rPr lang="it-IT" sz="2400" dirty="0"/>
              <a:t>trasformano lo stimolo in impulso elettrico che viene trasferito al cervello tramite i nervi. </a:t>
            </a:r>
          </a:p>
        </p:txBody>
      </p:sp>
      <p:sp>
        <p:nvSpPr>
          <p:cNvPr id="5" name="CasellaDiTesto 4"/>
          <p:cNvSpPr txBox="1"/>
          <p:nvPr/>
        </p:nvSpPr>
        <p:spPr>
          <a:xfrm>
            <a:off x="6786578" y="4929198"/>
            <a:ext cx="2214578" cy="523220"/>
          </a:xfrm>
          <a:prstGeom prst="rect">
            <a:avLst/>
          </a:prstGeom>
          <a:noFill/>
        </p:spPr>
        <p:txBody>
          <a:bodyPr wrap="square" rtlCol="0">
            <a:spAutoFit/>
          </a:bodyPr>
          <a:lstStyle/>
          <a:p>
            <a:r>
              <a:rPr lang="it-IT" sz="2800" b="1" dirty="0" smtClean="0">
                <a:solidFill>
                  <a:srgbClr val="7030A0"/>
                </a:solidFill>
              </a:rPr>
              <a:t>SENSAZIONE</a:t>
            </a:r>
            <a:endParaRPr lang="it-IT" sz="2800" b="1" dirty="0">
              <a:solidFill>
                <a:srgbClr val="7030A0"/>
              </a:solidFill>
            </a:endParaRPr>
          </a:p>
        </p:txBody>
      </p:sp>
      <p:sp>
        <p:nvSpPr>
          <p:cNvPr id="6" name="CasellaDiTesto 5"/>
          <p:cNvSpPr txBox="1"/>
          <p:nvPr/>
        </p:nvSpPr>
        <p:spPr>
          <a:xfrm>
            <a:off x="5214942" y="3334408"/>
            <a:ext cx="2143140" cy="523220"/>
          </a:xfrm>
          <a:prstGeom prst="rect">
            <a:avLst/>
          </a:prstGeom>
          <a:noFill/>
        </p:spPr>
        <p:txBody>
          <a:bodyPr wrap="square" rtlCol="0">
            <a:spAutoFit/>
          </a:bodyPr>
          <a:lstStyle/>
          <a:p>
            <a:r>
              <a:rPr lang="it-IT" sz="2800" b="1" dirty="0" smtClean="0">
                <a:solidFill>
                  <a:srgbClr val="7030A0"/>
                </a:solidFill>
              </a:rPr>
              <a:t>PERCEZIONE</a:t>
            </a:r>
            <a:endParaRPr lang="it-IT" sz="2800" b="1" dirty="0">
              <a:solidFill>
                <a:srgbClr val="7030A0"/>
              </a:solidFill>
            </a:endParaRPr>
          </a:p>
        </p:txBody>
      </p:sp>
      <p:cxnSp>
        <p:nvCxnSpPr>
          <p:cNvPr id="7" name="Connettore 2 6"/>
          <p:cNvCxnSpPr/>
          <p:nvPr/>
        </p:nvCxnSpPr>
        <p:spPr>
          <a:xfrm rot="5400000">
            <a:off x="6000760" y="2928934"/>
            <a:ext cx="571504"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572132" y="5213362"/>
            <a:ext cx="1069982"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98" name="AutoShape 2" descr="data:image/jpeg;base64,/9j/4AAQSkZJRgABAQAAAQABAAD/2wCEAAkGBxQSEhUUExQWFRUXGBYZFxUXGBQYFhgWFxcXGBcdFxwYHSggGB0lHBQYITEhJSkrLi4uFx8zODMsNygtLisBCgoKDg0OGxAQGywlICYvLCwvLCwsLCwsLCwsLCwsLCwsLCwsLCwsLCwsLCwsLCwsLCwsLCwsLCwsLCwsLCwsLP/AABEIAOMA3gMBIgACEQEDEQH/xAAcAAACAwEBAQEAAAAAAAAAAAAABAMFBgcCAQj/xAA+EAABAwEGAwYGAQIEBQUAAAABAAIRAwQFEiExQQZRYRMicYGRoTJCscHR8OFSchQjYvEHJDOCkhZDosLS/8QAGgEAAgMBAQAAAAAAAAAAAAAAAwQAAQIFBv/EADERAAICAQQBAQUGBwEAAAAAAAABAhEDBBIhMUFREyIyYXEFIzNCgZE0obHB0eHwFP/aAAwDAQACEQMRAD8A7ihCFCAhCFCAhCFCAhCVt1vZSEuKptLllpN9DSrb6vHsWTBJPJJWu+HkdxsDrr6LHXreRqvwNxPeNY+Fv9x0HglsmoS4j2MY8DfMui0tfEWIHtHYGf6lFRvOlHcaXZa4S0epMpSzXQWjFUInUADCB9Xe6r7dadh7ZDzSMptvsbjBV8hm3XhEkNA9APfNY+9r/OzvJv5U16V8WU+Q/clm7bTwmIifVbhG+zMnXR9dej3HMDzVhcVoa0w//pnR3L93CpDkDGisrppywjm6NsiQC33y80SaW0zC9w3xfdZoPDgBhLRhjduenqvV3PxU8p7jfbIz7H3V66LRZ+wdmcM0TviaDiZ5gSOoVVwezC9zD8wLfKCAff2Q3zE1F1ItuHrcKlTsnOwVQT2b+bhseY/KzvEbqlCs8Q5sOJEHKDrHgVc1LEypWqU8JFWnhcCzJ5yBBHNScUAWplOqyO2b3KgPdxZSDBOe+QlXBozNMrLq40AGCtJBynTw8CtCy82wHseHgR/c38rnloa0d0tIcNQcvKDovVlx0+8zEI2Gn70W9i8Gd78n6Zuq1trUWPbBDmj+UzSykcvpsuNcG8bBhDHSw7g/DO/gunWG+WVC0gjPI+eibjlT77FpY/Tou0IQjAgQhChAQhChAQhChAQhRWmrga53ISoQkJWIvK3guNVxymGDWBORHUrRUTUqEychy+iw96t7Op2ZmGg4Sersz4wISuafA1hhyTvtT6mU4RuSdB+/VO2LsqQhol3QDGf/AMjqfQLKW28wHQ06ctvNWd31g0CTAOjRq7rn9T6LnbmPOBYXhanH8D4R4nVx8FlLztAbJqOLQPWOuzfqre9r6DAW024ndNBOWZ3P7msbf1NznBroJEF3IOOgA6LUUU0J3nxDHcoNDf8AUdvDqqVjiZc4kuzklN/4E9Pt/C9Cwk7a/vqmFS6ANN9i9Fskxr/CtrlpkuNMwcY7s5d9uY08Erd1CNdjnz/c1fUbCQQRlMOaeT2/wPZZmy4Iac9zQKjQYxTUboW1BnibynJw6h3NQ2ynhrtrtENe4F0bP+bwB18ZWiZQaW4y3Jw746SM/wDtd9lDUsUNcxwBHsRsen+6wnwa28kPEzOzq0bVTEFoax8bj5Z8QcjzBXjiy6+1p9tRAJc3E9o+ZozLmj+obhO2izl1Gk494YXUKg5gd6meh68wkrvqO7BzWul9ImpSfoe7GJrhsS0vBCynVMt+UYClbyAMffGwdmR57JgWrGO7kdhon+I7sZjbXp5UqonD/Q4fG3yMHwKpTRIdzB9ITCdgXwTVHOPMEeoK0tw37UpNyzGQc07Ty+yzVFweYcc4GF28cj16puxuwvBOjhDhzg5+Y1VspH6D4atna0GuxYuu8dVbLm3AF5Gm40nHunTwP77rpITeKW6ItkjtkCEIRAYIQhQgIQhQgKOuzE0jmCFIvhUIUF1Xi2lNKpkWzBO/8rBcT3u51VxaBhE97WFqeLrK9zpawk5AEGCDJ9Rn7LH3jdVR7yxpEhwHkBmfUkeS52eUvgfR0cEY/F5KuzOdVd3RnsY9891prHcDzDqjvHPPzXmyMbZHHFTLp0c3l9lYttNS0ZMYWt3J19UtwOcib7O0DuCSCMPV34CoLzuwtOYk5kk7uOefkAujXfdoYM8z7DwUF63e1wmMwt7GlYNZI3RzuzXeHtmIO/38UyblA7wzYdRuFoGXcabpiWn9K+W09mzEBI1j7LO7g2430Z68bnAHaNGY+Mf1N5/3D3TF2gFpGUjvNnmMj7fdWLK7S3I5beHLxCqH/wCXVJaRE6cj+FlzM7C9sr8OQzDu8B7Ob4x9AgM2GbflPTl4j8JJlXKBpqOh/fommVwQT5kcjzCzv5LcBuxWfE2pT/rEt/uYZb9ws7UpmhVLho4wR1d3T6ggq4ZbsMOnNp19v3xUF+4agkfC7UjZwMgrSlYPbRT2i7S+l2Y+GpJYf6arQSB0xDEzyCxVRpEgyIz+31XSbmGJhpnXJwP+oQqTie5++XtGTpxdCdfsfVEhKuGYnG+THUKZiddY/fsm7OC9k/Mx0z1EfUEf+KLLS+UfFOng5v5VsKAGMDIYX+xifb6IzYJIvOGKpIa7djgD/acvqux2Q9xvgFw/g6p/zFSnsQCPUR912S5bTiZG4+iJppVJoHnVxTLJCEJ0UBCEKEBCEKEBfCYX1J3hnDZiTnGsKm6RaVsQ4ivBraT8ObmtJ8I3WYsNMGoXghwcGwQZ2n7haivd7BId8JESdfNUNjumnZv8ul8PxazqfbRKZ03yO6dpcDoswdqJHLZO0aYAgADwS9NMNKDFIPNsYBUVZsr5iX3EtvkClQrTpDQ7/VVd52QjaRyVyT6IqQRzQZRtUHjNp2YW33SRLqRlpGnIysvbe0BggghdSFjwElsQdWn7KKvYWP8AiYJ/d0HYMb0YG6zVdykbjcJ4F1Mw5pAO+yvzd7qbpZmPf+V7tDw8Q70Kzt9S9xmrQ7IwSDqOQOy80LViZlrkC06fsr3elHBpmPeP3NUTahpkicn6dD+wslNX0aC7bVLu7AIjKfT8eiu7waHCDm1wxNP1HiFzujb3UpcRLg6YzzbofbdbJl4ipRDm5lveb/8AYeYz8yiyj5F0zO1rFgtLjthLvGQdPMeyLYAKRiJc0jwjU/8AxTt51Q4At5gg6S34o/eqSvWh3G4dDkR11/fBaUuinHtHnhp5x9pEHL7mPcLoFntVSzFjnaO+E+OZBXO7vYGkNB0Mla213i6rR7Mkd3Mc/wByRINJtmJq0kdOsdpFRshMLO8EumhmZ+2ZWiXSg7VnPkqdAhCFoyCEIUICyvG9ofTa17Nv37LVKvvCi2o4MdmCDkh5FcaCY3UrZmLr4xpVaZFTJ4GmspS66gfVqRkIblPU+iVv/gRwcXUTlyXnhmyPs7anaDvudpvAGUnnJPsk57/zD+NQ7gahgUzSqmlepGbmwPdOWe3sfoVSaNyixsuRK+AolWYo+Er4vQC+4VVEshcoKjk05igfSQ2gkWhKo9JV80/WpJJ7VgMimvOkS2eSy9uBDcQEkHvDYj+FtrUYHisbb6wp1J1adRt18Flx9CNi9ncajO+xoGQGR3E65keaau2yvpuholrsiBmByI28uStuGqdJ84TkdnZgTsEzfPcY8tnENDiI9uSvckqoDtbdmXtTi04TsY9CmLPXkBhPgenX0VX/AIpzy7EDIgzH1Tdgaxz5xxtvkemSzdG3EYsV31BVLsiM4PTqE44uBDfmeZMaiNE29gY3uOLz4QiwWau4Hs6D3VD/AO4ZAb4dESFyYKXuo23/AA/e+Hgjugx5j+Ctis7wZZexo4Hmak4nnmT++y0S6eJVFI52V3JghCEQGCEIUICRvFuGKgzw6jpunl8cJVNWi06Yg+2kt7rSSsnxBeP+HaXvaSegmD5LYlrqY7oxN2EwR66hUd5WUVCZS+fob0tbjlDuKrbV7RzKTW06Ykl8znkBHMlPXdfdppNpVLTQa1lWcD2OEmASYYczABOq1dtuT/KqUxHfA724IMtJ5wVnP/QbjUbVL82jusL3GmDESG6DI9EbDDBKHv8AZWd6iOT7vlfobq77UHtDmmQQCDzBTb3Ko4Xu11Ci2k44iJkjSSSYHQSrivTSUuG66Gb6vsqbbbS3Qwq4X2+YlN2+wudkFjbZw64ttFaoXO7JvdGYaXkxkP6Wz5qseJ5JUjeTLHHC6NvQvJ+4nwlWFO1Arjtpt3+DNCjQtld1Z4mpTcHObTkSM3CHD+3SFc3Nx4+cNppxDsIqNBwkwNQcwc0XLpcmNX2hfFqseV10zotd4O6QqKOnaWVGy05L00HxSjHOiB9DFksxeFzF+I8pyW1pMUdps45KEs5pZQ5rBTpPwOBJM6+X7sirVrgQahIAzmXeiavjDQreJMHl/Cmu+722gy2WgawThnw81F8zEr8FNZ6kYg4yHDMnn+yobEw9rEnL3VvflgFOACXfVKWGyy8ua4QPlJzhS/Qqr7NLRfAZGRnEc/T7rYWTiAgAFzfRsfULIXcGucBln5j1W4uu5g4DfLMEyPZH09+BbPS7PdzPfVquqZxAzjCD+VqFBZLMKYgfv4U6eiqQnJ2wQhC0ZBCEKEBCEKEI67oaSqXDKtbce4VUsclsz5G9OvdbIqlDk6Es6zAGSSU68xqkbTaBkGkEk+OQ1S8pUhyFsZs+RU73yUjStbS7BofaeSnxgHNYU+CpQd8nt+qgtNNjmuaQAHAg8nAqfVAbsRIRYSoxS8mYrcLtJyJ0wgua1xA6OXunwjSFMU8ALZJJOZLjmSeq0osrdiR5qRtON5Rp5sklUnwDhjxQdxXJRWe4xTHd0TtOxwnnBRvelXQfc2KuEJG2VYBTNZ6r7S+QUNhUjB8RWd1V2I+S92K8H0WCnThs/E47DkFcXo0AAHl9P9lXXZZe0DnkhtMTrGcch91my5IXe52gl0/MdfReHgxAIBO+H7qzqsaB3R7nP1SFWpO0Hy/Cyy4oLspuY7J094EjT0W24b4hwV3NqOinIAJ2J+2ixtN8AmE9SaX4cIGIkGeSNik07AZopqjsdK0tcYBkqZZvhelBMEuy7z5mXHby+60i6kXaOVJUwQhCsoEIQoQEIQoQUvMwwnksldl6l5OMQNjnA8VsLwp4qbh0K5xb7Z2YLBkBkufrG4tNHW+z4LJGUfJXcS3w7E5wJjRvgort4lp0agY7EDEZjUkgyFU3tRqVH08TXBhcMz0z01hWrbIxx7zQTlnySC495nWmlWxLgs23yJ+MOEkjSQSc9FoadTtAHA5rHXhcFmqObhqvp5AOcA7M7+CZpcOCytLrNaC44ZLnOBE9RMHwRYLvkXy7XVKn9DVOtraWbyGjqnbNaWVBLSCCuVXmbTXeO1qDC3QNBA8cyru47aWEAHT0IU9ttfyMvSKUeHydBBC9FwVBWvkEQ0GeZ0S1C+iPi0W3njdC60eRq6NFUKSquXinbgd8joo6lRXuT6JHG49kNZyTrFTVnpGrUVMIZ2+KD6tRwBhrQM/yqyytLspJa3MN2JGk81pn2V9SQ3KTmSJkL7XuZjAMy0nUgSsrs2lwUN3h7nOJk7+QVpSsBe6G6nTlp1VlYLH8rWkN3cdT0C3913TTbTb3QTrMDUo2LF7RgNRnWJcdnLxw1acg1mMTzkT1WpuTghzR/mPAzkga+C3TWAaCF6TkcEUcyWolIhslmbTaGNEAKZCEcACEIUICEIUICEIUIBWE4psDaT3VnCQIgRkOq3arL/sIq0nAjb2Qc8N8BnSZfZ5E/D7OK8SX9jLDTkEHPLbdaG6bXRFNr3uGYk9PFZq0WDDWLHDMEgqW/uHBVs3ckObmdYOWcrlxpv3j0U0kuDc07zoOHdfTw9R91HbOwPwgEHdug9FyWzcNWhjTgc9rTtoDtOalcLfTADXPEfMGgk+OUeyI4xlwmhWMtvLjL/v2Nxb7KRmDI/dVU2e2YauHzVKziS0sEVGted/lcq+03wXVA4Nc06RsfMIXsWF/9EDpF3Vg9xnQe6sqtkkGNYyWX4Xe52eeQmDqZWjp2sRJdHjAQ1BXyFlN9xPNCu5rQ0tOIRPQAqydUVNaL4a3TP2UlK2F7Q7SUSFLhMFkTfLVDVeoqu87YKbC46D7mPup31UheVlFVmE75+iJ2LydFxdt403NBBCktd6UxGc+CxdCxMY6BnH92p8CrDh25yX4nRhbn/cfsFqGOwWTOl0jaXJifXZPw6x5T9wtwxgGizvDlm7xdyn1P8QtIujjgoqkcvLNylbBCEIgIEIQoQEIQoQEIQoQEIQoQF8IX1ChDkPGlIMrF7MxJB5hzdj5KM29xYNp5cozH1Vjf1lJt1Zjm4qTgx86Q/YDxEpuhZ2DbNef1WaOObXk9LhleJWjLAtnXyP25KSpJIIMHkVqKlmpuGbW+gVdWucHNvdO39PgR9wl1qYsMnFlJbaIIiqwOB6QR4HUJFnDjO0a4O7nN2rTGWKNfFW9vcQ0tqCCP3LmlaFowuA29iORR4Tfcf2LyQvh/uMVCGfBk0NwiOQVZWeeZXurVLSWHQGWdWnT8eSWdaAciIOx5qPl2EjwqIK1o9dFqLGwspNa7UDPxVNY7KxhDjmflG0/dO1LU47DwKNBJciuWTlwhsOleKr508AvLXSkrxt/ZNxwSG8gSirl0KTfbI7TSwOmdV8st4OaRnlKoLXxRTqwGuCdsb8Q1RpKmLxe5HZuE7ya+mGgyefMrRyuU8E2gtfh5rqNF8gJzFLdESzQ2yJkLyCvSIBBCEKEBCEKEBC+OMLL39xrRoS1n+a/kPhHiVmUlFWw2HT5M0tuNWzUpS13lSpf9SoxviRK5LevGNqryMfZt5My91W3ddlS0ukk4Qe89xJ9OZSktbG6irO3j+wZRjuzzSXyOqDjCi9+CiHVDu4CGNHU/ZSVr1JGUjw19VS3ddzaTcLRAHv1PMp6pVawZqvbTkuRaWDDGXuJ/r2I2xwOZYT9UlilhFMEEbmPyvN536xkYiADlmkaN8szLAXE5SNPwlJuHO5juPHOuENWeqXDXPkcp5wmadbY5Hkqmm86nczCm7UnxiQuI1T4GpYrGrwoB7SN9vH+VjC+CQefoVrxXyWO4geW1nRoQHeqb00re0HKLjEXvq0gtpnQtcRPQifspbomo0DYEmY58krQE/EJznwyhW9kcIygJ2MUlQJ5GTigGjfooKlSFIahcYCYo2UHPda4QNv1FmFxGWQ91NRZP0TvYABfLNRgrN2zDMdxbwpTqMdUYMFQZyNHeI+6qeAazi40nfKRHgZy9vddCvoYaNQnZpXM+FnOa+pUBjMAc8p/KbUn7Npivs17VOP6nVbpeG2ymwROEz0yXQbFb9j6rl3AIJrvqOEuwmCdtPyugMCPp3w2A1UUpJfI0rHypAVjb0vt9jw1CMdImHDdpOhHTZXlzX9RtLZpuBO7dwmd8W68gJabIoe0q4+v+S4QvgX1WABQWy1spML3mGjf8Kiv/jCjZwQDjePlGg8SuaX7xJVtWbjDdmjQJfNqY4/qdbQ/ZGbUNSl7sfV/2LTiji+paCWUyWU+Q1d4n7LLPKgpVZKYa0kgASTkBzK5GXJKcrke002DFhx7capf92fLDTNSoGDUn0G58l0+77G1jA1ohoGX7zVTcV0Ck2Bm4/E7meQ6BWlstQpt0knIAako+OKjyzg67VPPJRj0v5/MLwtYphZCtVtVoqEU290fP8vlOS0NOxYjiqw539Pyj8nqrOiAtNbhaMlj6VmdpXCW5mMXMkkrzWspp7Dy0WhttrY0ZlZy331TdIBCBPSQYSOqyP6HxzSYLhPgdBCip18xnOQ/J8tPVQNvIFopggk76QNfNVr7YAZOh90nlwKMqiOQnuXJbvrxlMqgv4kvxnYBo55AmfUhRWy+WU243mBoOZPRV/ZVazg4wGj4cyYHPqeqJgwST3AtRlgls8jFlaYGIq1s9AuGWQ5/hebDY2t1knmfwrRghNt+gmkRU6MZK0o0MgoaFGVY0qcLNWUzwKC8upwmg3NU3EV6NoMOfeOgRYwBN+hmP+IF9Q0Wen8b9ejdyqq6rtDG0wPmEnp08YCgs13OqVHVnklztzoBOQA1V7d5wiCPh3y0OUrWSaraguHBJJya/wBI2/CNhwUy6PjPd/tH8ytVTpqmuSg6lTaHEOac2ERGE55EahXrCncVRgjl523kdlHxVYnVKDmjMRmN4Gf8+S5bYrW+k6WOLXNJ05hdqtToE8lxa9Hg2msW/CajyPCSldTGnuTOz9jZL3Y2uDqHB/HIqxSrmH6B2x8eRW8a6V+cAYzC6TwVxs0U+ztDs2juu5jkUXT6nd7sgX2n9k7fvMK+q/wYN7ycyZJSdSc4UzHSo7S6BK5duz1k622QUjGq0vClIPqF5+QZf3GQPaVnaUPb1Wq4Ko4aLju57j5AAD6FEik2c/V5Hjw8eTZ2UwEs4DHiOu3TwXyjV2UtamEdHB6PtSu0BUF4367F2dEYnnbYdXcgmK9ndVdhaYbu7l4cymxdzKbMLBE6ncnqVd30aSS7Key3JVrd6s+OjV7tFyWekD3RPMgEkpy9L1bQZmc9ljrXevbOGPQHT8qUiKT7LS02uk1j6dJrXOIOQAyPU7BYK8bXUpuhwz00OXloFsBWawZQByAAWfvRzKpLmEEjIt35/vgqpXyjbyOKtMzVVhq5vkkaHlzjbkp7rvSpZTkcVL+k6DwOx9k42mBsmrHZQHF0AgiHMdo4IqyJcPoSyYt/vfm9S2uu/G1T3Tt8OUj8+IWms1QEgTKwNq4SbU79ldgqzPZEx/4H98l7uu97VQqClWpOmPiMA5ciMnLOTB5g7Lx6r8uRV8zp9FgCYfVDc/oshZuMKDHYarywjVrmuyyEfCCDqlrdxWLTLbPIpD4qrhhb/wBoOZPohqEqugryQ3bU7Zd23iCC5rO8YyOUA7+SzRa17y978TydM8ungpRVa1vd0jN3+6QsjxiJBMdd1hyaiP6XTxyT54G7YSezDAMIdLtpEHXmM58UzQpMcDidHQ5AgpCpbmjTM8gk3Wmq9+EANZzGp6dENW+WdWWPFCDxxb59C6o3/Us7KjKRkASwOmGyc8MqurcU26q3C6q3DOkEnnmRC8WmoxjcAiSqY03B4cHZCO6jwnJxqxLPpcSmpVb8mourjC2tMVXNcydCJJG8HUKuaZcTzJPqvFNTsCHPI5cMY0+lx4ncV2e3jJQYkw7QpRpWIjU+xl1SF9rGQUk+pJdOy92a0AmJzGym3yV7VPj1I7FXwuIOhXQLlp4KTQdYkjxMrH3RYg+0tYRJ+N3RrfuSQPVbpqKlzZydZl4WL0ZNSc4O1y5J4WkRCRplTHCroRbsnFdVN6XsWgqW32wNG58Fl77vBugEHXmR+FtehRTX5eD6jyCDIggDkqmtb3NObfPkeqsHVYCzltruLjO+X4V43uYznwRxY1J9k1qvCoW6wOn5VfZ7Y6m7E0w76jqvdmtEAtKgtFMHQo8VTpik6cbiaCw36x0Ne2DOvPoDoPRXjOzzLSYygO19slz/APwLsOInJNUw9zcLajhyE5LE8UX0wUJTb6NtaajWgSRJ0AIn20OSRdbK7i0vdjbPzfGBPP5vPPqqCwVIcO0bnpiMlW9oqNDZGuggkFBdw91eTo4dPjyQ3T7X6NHy+rEKwL2OaHYg12LpGnLI+yLDZeyZhEEa9ctTyzhQ0aYb8ZJdIy3cdlYVaYObxA5bnxVyyPiPg3p9FjqWTy/PoS0bTIADcQnPOM/H+FDRrlwLWkAE5gD7mSR5orWkBoYGjERnnpOgy0j9Khe4iAMgeWqG76DYtkpbkuF/N/uNsptbqYXl9r/pEdd0u1kqZlFYpeR5Sk+I8CZaS5fastAIE5jJWHZwoLwaQ0QValbByxbYthTOaYYk2Nkg8k2xVILjZKSkgYJTZKr6r4cVUEXllVMltxhriOSo+FTNocTmcJ+oQhN4PwpnL1f8ZhXzNzweP+atJ3w0h5d4/Va1+p8l8Qsen0Qnn/Fn9X/UkBXl5z8kIUB+Cutp1WTvYZ/vNCFUugmn/EX1KusVQ3nl7fRCFvB2Na74BaxnvnwKtnNEIQi5ezjQAD99UuGgac0IWEGh8SHqAlpnPMqOi3XoDCELC7Z08nwIum2ZrRZiGiTSc4nm4vc2fRoHko7c7No273s0lCFmf4q+n9gmL+Dl9X/UhuxgOqmtOq+IQ38Y5jX3KPtLXyTjUIQ5B8XR9eJSNvOiEKQ7Jm+Figee0aOf8qyYvqFufgBg8/UHqvrnvIQpA1n6P//Z">
            <a:hlinkClick r:id="rId2"/>
          </p:cNvPr>
          <p:cNvSpPr>
            <a:spLocks noChangeAspect="1" noChangeArrowheads="1"/>
          </p:cNvSpPr>
          <p:nvPr/>
        </p:nvSpPr>
        <p:spPr bwMode="auto">
          <a:xfrm>
            <a:off x="53975" y="-1690688"/>
            <a:ext cx="3438525" cy="352425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4100" name="Picture 4" descr="http://www.vitadamamma.com/wp-content/uploads/2013/02/gelato_bambini.jpg"/>
          <p:cNvPicPr>
            <a:picLocks noChangeAspect="1" noChangeArrowheads="1"/>
          </p:cNvPicPr>
          <p:nvPr/>
        </p:nvPicPr>
        <p:blipFill>
          <a:blip r:embed="rId3"/>
          <a:srcRect/>
          <a:stretch>
            <a:fillRect/>
          </a:stretch>
        </p:blipFill>
        <p:spPr bwMode="auto">
          <a:xfrm>
            <a:off x="1571604" y="1500174"/>
            <a:ext cx="2643206" cy="2709103"/>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Scale>
                                      <p:cBhvr>
                                        <p:cTn id="12" dur="1000" decel="50000" fill="hold">
                                          <p:stCondLst>
                                            <p:cond delay="0"/>
                                          </p:stCondLst>
                                        </p:cTn>
                                        <p:tgtEl>
                                          <p:spTgt spid="410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100"/>
                                        </p:tgtEl>
                                        <p:attrNameLst>
                                          <p:attrName>ppt_x</p:attrName>
                                          <p:attrName>ppt_y</p:attrName>
                                        </p:attrNameLst>
                                      </p:cBhvr>
                                    </p:animMotion>
                                    <p:animEffect transition="in" filter="fade">
                                      <p:cBhvr>
                                        <p:cTn id="14" dur="1000"/>
                                        <p:tgtEl>
                                          <p:spTgt spid="4100"/>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randombar(horizontal)">
                                      <p:cBhvr>
                                        <p:cTn id="30" dur="500"/>
                                        <p:tgtEl>
                                          <p:spTgt spid="4"/>
                                        </p:tgtEl>
                                      </p:cBhvr>
                                    </p:animEffect>
                                  </p:childTnLst>
                                </p:cTn>
                              </p:par>
                              <p:par>
                                <p:cTn id="31" presetID="14" presetClass="entr" presetSubtype="1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500"/>
                                        <p:tgtEl>
                                          <p:spTgt spid="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randombar(horizontal)">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48357" y="357166"/>
            <a:ext cx="71075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Percezione e sensazione</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3" name="CasellaDiTesto 2"/>
          <p:cNvSpPr txBox="1"/>
          <p:nvPr/>
        </p:nvSpPr>
        <p:spPr>
          <a:xfrm>
            <a:off x="4929190" y="1785926"/>
            <a:ext cx="3571900" cy="830997"/>
          </a:xfrm>
          <a:prstGeom prst="rect">
            <a:avLst/>
          </a:prstGeom>
          <a:noFill/>
        </p:spPr>
        <p:txBody>
          <a:bodyPr wrap="square" rtlCol="0">
            <a:spAutoFit/>
          </a:bodyPr>
          <a:lstStyle/>
          <a:p>
            <a:r>
              <a:rPr lang="it-IT" sz="2400" dirty="0" smtClean="0"/>
              <a:t>La luce </a:t>
            </a:r>
            <a:r>
              <a:rPr lang="it-IT" sz="2400" dirty="0"/>
              <a:t>stimola </a:t>
            </a:r>
            <a:r>
              <a:rPr lang="it-IT" sz="2400" dirty="0" smtClean="0"/>
              <a:t>i recettori degli occhi. </a:t>
            </a:r>
            <a:endParaRPr lang="it-IT" sz="2400" dirty="0"/>
          </a:p>
        </p:txBody>
      </p:sp>
      <p:sp>
        <p:nvSpPr>
          <p:cNvPr id="4" name="CasellaDiTesto 3"/>
          <p:cNvSpPr txBox="1"/>
          <p:nvPr/>
        </p:nvSpPr>
        <p:spPr>
          <a:xfrm>
            <a:off x="642910" y="4572008"/>
            <a:ext cx="4929222" cy="1200329"/>
          </a:xfrm>
          <a:prstGeom prst="rect">
            <a:avLst/>
          </a:prstGeom>
          <a:noFill/>
        </p:spPr>
        <p:txBody>
          <a:bodyPr wrap="square" rtlCol="0">
            <a:spAutoFit/>
          </a:bodyPr>
          <a:lstStyle/>
          <a:p>
            <a:r>
              <a:rPr lang="it-IT" sz="2400" dirty="0"/>
              <a:t>I recettori </a:t>
            </a:r>
            <a:r>
              <a:rPr lang="it-IT" sz="2400" dirty="0" smtClean="0"/>
              <a:t>degli occhi trasformano </a:t>
            </a:r>
            <a:r>
              <a:rPr lang="it-IT" sz="2400" dirty="0"/>
              <a:t>lo stimolo in impulso elettrico che viene trasferito al cervello tramite i nervi. </a:t>
            </a:r>
          </a:p>
        </p:txBody>
      </p:sp>
      <p:sp>
        <p:nvSpPr>
          <p:cNvPr id="5" name="CasellaDiTesto 4"/>
          <p:cNvSpPr txBox="1"/>
          <p:nvPr/>
        </p:nvSpPr>
        <p:spPr>
          <a:xfrm>
            <a:off x="6786578" y="4929198"/>
            <a:ext cx="2214578" cy="523220"/>
          </a:xfrm>
          <a:prstGeom prst="rect">
            <a:avLst/>
          </a:prstGeom>
          <a:noFill/>
        </p:spPr>
        <p:txBody>
          <a:bodyPr wrap="square" rtlCol="0">
            <a:spAutoFit/>
          </a:bodyPr>
          <a:lstStyle/>
          <a:p>
            <a:r>
              <a:rPr lang="it-IT" sz="2800" b="1" dirty="0" smtClean="0">
                <a:solidFill>
                  <a:srgbClr val="7030A0"/>
                </a:solidFill>
              </a:rPr>
              <a:t>SENSAZIONE</a:t>
            </a:r>
            <a:endParaRPr lang="it-IT" sz="2800" b="1" dirty="0">
              <a:solidFill>
                <a:srgbClr val="7030A0"/>
              </a:solidFill>
            </a:endParaRPr>
          </a:p>
        </p:txBody>
      </p:sp>
      <p:sp>
        <p:nvSpPr>
          <p:cNvPr id="6" name="CasellaDiTesto 5"/>
          <p:cNvSpPr txBox="1"/>
          <p:nvPr/>
        </p:nvSpPr>
        <p:spPr>
          <a:xfrm>
            <a:off x="5214942" y="3334408"/>
            <a:ext cx="2143140" cy="523220"/>
          </a:xfrm>
          <a:prstGeom prst="rect">
            <a:avLst/>
          </a:prstGeom>
          <a:noFill/>
        </p:spPr>
        <p:txBody>
          <a:bodyPr wrap="square" rtlCol="0">
            <a:spAutoFit/>
          </a:bodyPr>
          <a:lstStyle/>
          <a:p>
            <a:r>
              <a:rPr lang="it-IT" sz="2800" b="1" dirty="0" smtClean="0">
                <a:solidFill>
                  <a:srgbClr val="7030A0"/>
                </a:solidFill>
              </a:rPr>
              <a:t>PERCEZIONE</a:t>
            </a:r>
            <a:endParaRPr lang="it-IT" sz="2800" b="1" dirty="0">
              <a:solidFill>
                <a:srgbClr val="7030A0"/>
              </a:solidFill>
            </a:endParaRPr>
          </a:p>
        </p:txBody>
      </p:sp>
      <p:cxnSp>
        <p:nvCxnSpPr>
          <p:cNvPr id="7" name="Connettore 2 6"/>
          <p:cNvCxnSpPr/>
          <p:nvPr/>
        </p:nvCxnSpPr>
        <p:spPr>
          <a:xfrm rot="5400000">
            <a:off x="6000760" y="2928934"/>
            <a:ext cx="571504"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572132" y="5213362"/>
            <a:ext cx="1069982"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3074" name="Picture 2" descr="https://encrypted-tbn1.gstatic.com/images?q=tbn:ANd9GcRRRtWWDEbk-k2t9ePydiBm4CeimNQXVlZ9v-att_gIkFL6yjeubw">
            <a:hlinkClick r:id="rId2"/>
          </p:cNvPr>
          <p:cNvPicPr>
            <a:picLocks noChangeAspect="1" noChangeArrowheads="1"/>
          </p:cNvPicPr>
          <p:nvPr/>
        </p:nvPicPr>
        <p:blipFill>
          <a:blip r:embed="rId3"/>
          <a:srcRect/>
          <a:stretch>
            <a:fillRect/>
          </a:stretch>
        </p:blipFill>
        <p:spPr bwMode="auto">
          <a:xfrm>
            <a:off x="1071538" y="1571612"/>
            <a:ext cx="3428992" cy="2571744"/>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Scale>
                                      <p:cBhvr>
                                        <p:cTn id="12" dur="1000" decel="50000" fill="hold">
                                          <p:stCondLst>
                                            <p:cond delay="0"/>
                                          </p:stCondLst>
                                        </p:cTn>
                                        <p:tgtEl>
                                          <p:spTgt spid="307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074"/>
                                        </p:tgtEl>
                                        <p:attrNameLst>
                                          <p:attrName>ppt_x</p:attrName>
                                          <p:attrName>ppt_y</p:attrName>
                                        </p:attrNameLst>
                                      </p:cBhvr>
                                    </p:animMotion>
                                    <p:animEffect transition="in" filter="fade">
                                      <p:cBhvr>
                                        <p:cTn id="14" dur="1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randombar(horizontal)">
                                      <p:cBhvr>
                                        <p:cTn id="30" dur="500"/>
                                        <p:tgtEl>
                                          <p:spTgt spid="4"/>
                                        </p:tgtEl>
                                      </p:cBhvr>
                                    </p:animEffect>
                                  </p:childTnLst>
                                </p:cTn>
                              </p:par>
                              <p:par>
                                <p:cTn id="31" presetID="14" presetClass="entr" presetSubtype="1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500"/>
                                        <p:tgtEl>
                                          <p:spTgt spid="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randombar(horizontal)">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48357" y="357166"/>
            <a:ext cx="71075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Percezione e sensazione</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3" name="CasellaDiTesto 2"/>
          <p:cNvSpPr txBox="1"/>
          <p:nvPr/>
        </p:nvSpPr>
        <p:spPr>
          <a:xfrm>
            <a:off x="4929190" y="1785926"/>
            <a:ext cx="3571900" cy="830997"/>
          </a:xfrm>
          <a:prstGeom prst="rect">
            <a:avLst/>
          </a:prstGeom>
          <a:noFill/>
        </p:spPr>
        <p:txBody>
          <a:bodyPr wrap="square" rtlCol="0">
            <a:spAutoFit/>
          </a:bodyPr>
          <a:lstStyle/>
          <a:p>
            <a:r>
              <a:rPr lang="it-IT" sz="2400" dirty="0" smtClean="0"/>
              <a:t>Le cuffie accese stimolano i recettori degli orecchi. </a:t>
            </a:r>
            <a:endParaRPr lang="it-IT" sz="2400" dirty="0"/>
          </a:p>
        </p:txBody>
      </p:sp>
      <p:sp>
        <p:nvSpPr>
          <p:cNvPr id="4" name="CasellaDiTesto 3"/>
          <p:cNvSpPr txBox="1"/>
          <p:nvPr/>
        </p:nvSpPr>
        <p:spPr>
          <a:xfrm>
            <a:off x="642910" y="4572008"/>
            <a:ext cx="4929222" cy="1200329"/>
          </a:xfrm>
          <a:prstGeom prst="rect">
            <a:avLst/>
          </a:prstGeom>
          <a:noFill/>
        </p:spPr>
        <p:txBody>
          <a:bodyPr wrap="square" rtlCol="0">
            <a:spAutoFit/>
          </a:bodyPr>
          <a:lstStyle/>
          <a:p>
            <a:r>
              <a:rPr lang="it-IT" sz="2400" dirty="0"/>
              <a:t>I recettori </a:t>
            </a:r>
            <a:r>
              <a:rPr lang="it-IT" sz="2400" dirty="0" smtClean="0"/>
              <a:t>degli orecchi </a:t>
            </a:r>
            <a:r>
              <a:rPr lang="it-IT" sz="2400" dirty="0"/>
              <a:t>trasformano lo stimolo in impulso elettrico che viene trasferito al cervello tramite i nervi. </a:t>
            </a:r>
          </a:p>
        </p:txBody>
      </p:sp>
      <p:sp>
        <p:nvSpPr>
          <p:cNvPr id="5" name="CasellaDiTesto 4"/>
          <p:cNvSpPr txBox="1"/>
          <p:nvPr/>
        </p:nvSpPr>
        <p:spPr>
          <a:xfrm>
            <a:off x="6786578" y="4929198"/>
            <a:ext cx="2214578" cy="523220"/>
          </a:xfrm>
          <a:prstGeom prst="rect">
            <a:avLst/>
          </a:prstGeom>
          <a:noFill/>
        </p:spPr>
        <p:txBody>
          <a:bodyPr wrap="square" rtlCol="0">
            <a:spAutoFit/>
          </a:bodyPr>
          <a:lstStyle/>
          <a:p>
            <a:r>
              <a:rPr lang="it-IT" sz="2800" b="1" dirty="0" smtClean="0">
                <a:solidFill>
                  <a:srgbClr val="7030A0"/>
                </a:solidFill>
              </a:rPr>
              <a:t>SENSAZIONE</a:t>
            </a:r>
            <a:endParaRPr lang="it-IT" sz="2800" b="1" dirty="0">
              <a:solidFill>
                <a:srgbClr val="7030A0"/>
              </a:solidFill>
            </a:endParaRPr>
          </a:p>
        </p:txBody>
      </p:sp>
      <p:sp>
        <p:nvSpPr>
          <p:cNvPr id="6" name="CasellaDiTesto 5"/>
          <p:cNvSpPr txBox="1"/>
          <p:nvPr/>
        </p:nvSpPr>
        <p:spPr>
          <a:xfrm>
            <a:off x="5214942" y="3334408"/>
            <a:ext cx="2143140" cy="523220"/>
          </a:xfrm>
          <a:prstGeom prst="rect">
            <a:avLst/>
          </a:prstGeom>
          <a:noFill/>
        </p:spPr>
        <p:txBody>
          <a:bodyPr wrap="square" rtlCol="0">
            <a:spAutoFit/>
          </a:bodyPr>
          <a:lstStyle/>
          <a:p>
            <a:r>
              <a:rPr lang="it-IT" sz="2800" b="1" dirty="0" smtClean="0">
                <a:solidFill>
                  <a:srgbClr val="7030A0"/>
                </a:solidFill>
              </a:rPr>
              <a:t>PERCEZIONE</a:t>
            </a:r>
            <a:endParaRPr lang="it-IT" sz="2800" b="1" dirty="0">
              <a:solidFill>
                <a:srgbClr val="7030A0"/>
              </a:solidFill>
            </a:endParaRPr>
          </a:p>
        </p:txBody>
      </p:sp>
      <p:cxnSp>
        <p:nvCxnSpPr>
          <p:cNvPr id="7" name="Connettore 2 6"/>
          <p:cNvCxnSpPr/>
          <p:nvPr/>
        </p:nvCxnSpPr>
        <p:spPr>
          <a:xfrm rot="5400000">
            <a:off x="6000760" y="2928934"/>
            <a:ext cx="571504"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5572132" y="5213362"/>
            <a:ext cx="1069982"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2052" name="Picture 4" descr="http://universomamma.it/wp-content/uploads/2014/06/89a9a311cbf43e83312e0202566fbb15_unique_id_bambino_musica_cmc_image_1.jpg"/>
          <p:cNvPicPr>
            <a:picLocks noChangeAspect="1" noChangeArrowheads="1"/>
          </p:cNvPicPr>
          <p:nvPr/>
        </p:nvPicPr>
        <p:blipFill>
          <a:blip r:embed="rId2"/>
          <a:srcRect/>
          <a:stretch>
            <a:fillRect/>
          </a:stretch>
        </p:blipFill>
        <p:spPr bwMode="auto">
          <a:xfrm>
            <a:off x="928662" y="1643050"/>
            <a:ext cx="3646951" cy="242410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2052"/>
                                        </p:tgtEl>
                                        <p:attrNameLst>
                                          <p:attrName>style.visibility</p:attrName>
                                        </p:attrNameLst>
                                      </p:cBhvr>
                                      <p:to>
                                        <p:strVal val="visible"/>
                                      </p:to>
                                    </p:set>
                                    <p:animScale>
                                      <p:cBhvr>
                                        <p:cTn id="12" dur="1000" decel="50000" fill="hold">
                                          <p:stCondLst>
                                            <p:cond delay="0"/>
                                          </p:stCondLst>
                                        </p:cTn>
                                        <p:tgtEl>
                                          <p:spTgt spid="205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2052"/>
                                        </p:tgtEl>
                                        <p:attrNameLst>
                                          <p:attrName>ppt_x</p:attrName>
                                          <p:attrName>ppt_y</p:attrName>
                                        </p:attrNameLst>
                                      </p:cBhvr>
                                    </p:animMotion>
                                    <p:animEffect transition="in" filter="fade">
                                      <p:cBhvr>
                                        <p:cTn id="14" dur="1000"/>
                                        <p:tgtEl>
                                          <p:spTgt spid="205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randombar(horizont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randombar(horizontal)">
                                      <p:cBhvr>
                                        <p:cTn id="30" dur="500"/>
                                        <p:tgtEl>
                                          <p:spTgt spid="4"/>
                                        </p:tgtEl>
                                      </p:cBhvr>
                                    </p:animEffect>
                                  </p:childTnLst>
                                </p:cTn>
                              </p:par>
                              <p:par>
                                <p:cTn id="31" presetID="14" presetClass="entr" presetSubtype="1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randombar(horizontal)">
                                      <p:cBhvr>
                                        <p:cTn id="33" dur="500"/>
                                        <p:tgtEl>
                                          <p:spTgt spid="8"/>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randombar(horizontal)">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285984" y="2322980"/>
            <a:ext cx="4500594" cy="2308324"/>
          </a:xfrm>
          <a:prstGeom prst="rect">
            <a:avLst/>
          </a:prstGeom>
          <a:noFill/>
        </p:spPr>
        <p:txBody>
          <a:bodyPr wrap="square" rtlCol="0">
            <a:spAutoFit/>
          </a:bodyPr>
          <a:lstStyle/>
          <a:p>
            <a:pPr algn="ctr"/>
            <a:r>
              <a:rPr lang="it-IT" sz="2400" dirty="0" smtClean="0"/>
              <a:t>Per casa </a:t>
            </a:r>
            <a:r>
              <a:rPr lang="it-IT" sz="2400" dirty="0" smtClean="0"/>
              <a:t>arricchisci le mappe concettuali presentate a lezione, aggiungendo dei disegni dei vari organi di senso. </a:t>
            </a:r>
            <a:r>
              <a:rPr lang="it-IT" sz="2400" dirty="0" smtClean="0"/>
              <a:t>Riporta almeno un esempio di differenza tra “percezione” e “sensazione”. </a:t>
            </a:r>
            <a:endParaRPr lang="it-IT" sz="2400" dirty="0"/>
          </a:p>
        </p:txBody>
      </p:sp>
      <p:sp>
        <p:nvSpPr>
          <p:cNvPr id="5" name="Rettangolo 4"/>
          <p:cNvSpPr/>
          <p:nvPr/>
        </p:nvSpPr>
        <p:spPr>
          <a:xfrm>
            <a:off x="3500430" y="648282"/>
            <a:ext cx="2438488"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Compiti</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pic>
        <p:nvPicPr>
          <p:cNvPr id="1026" name="Picture 2" descr="https://encrypted-tbn2.gstatic.com/images?q=tbn:ANd9GcS-VIV_0mS4Qe0Rr3stK-e-keP6t7gJdTMZHIYL4Un9mSsjve_B">
            <a:hlinkClick r:id="rId2"/>
          </p:cNvPr>
          <p:cNvPicPr>
            <a:picLocks noChangeAspect="1" noChangeArrowheads="1"/>
          </p:cNvPicPr>
          <p:nvPr/>
        </p:nvPicPr>
        <p:blipFill>
          <a:blip r:embed="rId3"/>
          <a:srcRect/>
          <a:stretch>
            <a:fillRect/>
          </a:stretch>
        </p:blipFill>
        <p:spPr bwMode="auto">
          <a:xfrm rot="21105199">
            <a:off x="401730" y="520122"/>
            <a:ext cx="2401269" cy="17907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down)">
                                      <p:cBhvr>
                                        <p:cTn id="12" dur="580">
                                          <p:stCondLst>
                                            <p:cond delay="0"/>
                                          </p:stCondLst>
                                        </p:cTn>
                                        <p:tgtEl>
                                          <p:spTgt spid="1026"/>
                                        </p:tgtEl>
                                      </p:cBhvr>
                                    </p:animEffect>
                                    <p:anim calcmode="lin" valueType="num">
                                      <p:cBhvr>
                                        <p:cTn id="13"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8" dur="26">
                                          <p:stCondLst>
                                            <p:cond delay="650"/>
                                          </p:stCondLst>
                                        </p:cTn>
                                        <p:tgtEl>
                                          <p:spTgt spid="1026"/>
                                        </p:tgtEl>
                                      </p:cBhvr>
                                      <p:to x="100000" y="60000"/>
                                    </p:animScale>
                                    <p:animScale>
                                      <p:cBhvr>
                                        <p:cTn id="19" dur="166" decel="50000">
                                          <p:stCondLst>
                                            <p:cond delay="676"/>
                                          </p:stCondLst>
                                        </p:cTn>
                                        <p:tgtEl>
                                          <p:spTgt spid="1026"/>
                                        </p:tgtEl>
                                      </p:cBhvr>
                                      <p:to x="100000" y="100000"/>
                                    </p:animScale>
                                    <p:animScale>
                                      <p:cBhvr>
                                        <p:cTn id="20" dur="26">
                                          <p:stCondLst>
                                            <p:cond delay="1312"/>
                                          </p:stCondLst>
                                        </p:cTn>
                                        <p:tgtEl>
                                          <p:spTgt spid="1026"/>
                                        </p:tgtEl>
                                      </p:cBhvr>
                                      <p:to x="100000" y="80000"/>
                                    </p:animScale>
                                    <p:animScale>
                                      <p:cBhvr>
                                        <p:cTn id="21" dur="166" decel="50000">
                                          <p:stCondLst>
                                            <p:cond delay="1338"/>
                                          </p:stCondLst>
                                        </p:cTn>
                                        <p:tgtEl>
                                          <p:spTgt spid="1026"/>
                                        </p:tgtEl>
                                      </p:cBhvr>
                                      <p:to x="100000" y="100000"/>
                                    </p:animScale>
                                    <p:animScale>
                                      <p:cBhvr>
                                        <p:cTn id="22" dur="26">
                                          <p:stCondLst>
                                            <p:cond delay="1642"/>
                                          </p:stCondLst>
                                        </p:cTn>
                                        <p:tgtEl>
                                          <p:spTgt spid="1026"/>
                                        </p:tgtEl>
                                      </p:cBhvr>
                                      <p:to x="100000" y="90000"/>
                                    </p:animScale>
                                    <p:animScale>
                                      <p:cBhvr>
                                        <p:cTn id="23" dur="166" decel="50000">
                                          <p:stCondLst>
                                            <p:cond delay="1668"/>
                                          </p:stCondLst>
                                        </p:cTn>
                                        <p:tgtEl>
                                          <p:spTgt spid="1026"/>
                                        </p:tgtEl>
                                      </p:cBhvr>
                                      <p:to x="100000" y="100000"/>
                                    </p:animScale>
                                    <p:animScale>
                                      <p:cBhvr>
                                        <p:cTn id="24" dur="26">
                                          <p:stCondLst>
                                            <p:cond delay="1808"/>
                                          </p:stCondLst>
                                        </p:cTn>
                                        <p:tgtEl>
                                          <p:spTgt spid="1026"/>
                                        </p:tgtEl>
                                      </p:cBhvr>
                                      <p:to x="100000" y="95000"/>
                                    </p:animScale>
                                    <p:animScale>
                                      <p:cBhvr>
                                        <p:cTn id="25" dur="166" decel="50000">
                                          <p:stCondLst>
                                            <p:cond delay="1834"/>
                                          </p:stCondLst>
                                        </p:cTn>
                                        <p:tgtEl>
                                          <p:spTgt spid="102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857224" y="714356"/>
            <a:ext cx="8072494" cy="1323439"/>
          </a:xfrm>
          <a:prstGeom prst="rect">
            <a:avLst/>
          </a:prstGeom>
          <a:noFill/>
        </p:spPr>
        <p:txBody>
          <a:bodyPr wrap="square" lIns="91440" tIns="45720" rIns="91440" bIns="45720">
            <a:spAutoFit/>
          </a:bodyPr>
          <a:lstStyle/>
          <a:p>
            <a:pPr algn="ctr"/>
            <a:r>
              <a:rPr lang="it-IT" sz="40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Livello degli apprendimenti della  classe</a:t>
            </a:r>
            <a:endParaRPr lang="it-IT" sz="40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5" name="CasellaDiTesto 4"/>
          <p:cNvSpPr txBox="1"/>
          <p:nvPr/>
        </p:nvSpPr>
        <p:spPr>
          <a:xfrm>
            <a:off x="857224" y="2115443"/>
            <a:ext cx="7643866" cy="1384995"/>
          </a:xfrm>
          <a:prstGeom prst="rect">
            <a:avLst/>
          </a:prstGeom>
          <a:noFill/>
        </p:spPr>
        <p:txBody>
          <a:bodyPr wrap="square" rtlCol="0">
            <a:spAutoFit/>
          </a:bodyPr>
          <a:lstStyle/>
          <a:p>
            <a:r>
              <a:rPr lang="it-IT" sz="2800" dirty="0" smtClean="0"/>
              <a:t>Gli alunni si dimostrano più attenti e partecipi alla lezione di scienze, quando questa è accompagnata da una Web Quest</a:t>
            </a:r>
            <a:r>
              <a:rPr lang="it-IT" sz="2800" dirty="0"/>
              <a:t>.</a:t>
            </a:r>
          </a:p>
        </p:txBody>
      </p:sp>
      <p:sp>
        <p:nvSpPr>
          <p:cNvPr id="7" name="Rettangolo 6"/>
          <p:cNvSpPr/>
          <p:nvPr/>
        </p:nvSpPr>
        <p:spPr>
          <a:xfrm>
            <a:off x="1357290" y="3792684"/>
            <a:ext cx="8072494" cy="707886"/>
          </a:xfrm>
          <a:prstGeom prst="rect">
            <a:avLst/>
          </a:prstGeom>
          <a:noFill/>
        </p:spPr>
        <p:txBody>
          <a:bodyPr wrap="square" lIns="91440" tIns="45720" rIns="91440" bIns="45720">
            <a:spAutoFit/>
          </a:bodyPr>
          <a:lstStyle/>
          <a:p>
            <a:r>
              <a:rPr lang="it-IT" sz="40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Obiettivo didattico particolare</a:t>
            </a:r>
            <a:endParaRPr lang="it-IT" sz="40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9" name="Rettangolo 8"/>
          <p:cNvSpPr/>
          <p:nvPr/>
        </p:nvSpPr>
        <p:spPr>
          <a:xfrm>
            <a:off x="1004420" y="4763168"/>
            <a:ext cx="6925166" cy="523220"/>
          </a:xfrm>
          <a:prstGeom prst="rect">
            <a:avLst/>
          </a:prstGeom>
        </p:spPr>
        <p:txBody>
          <a:bodyPr wrap="none">
            <a:spAutoFit/>
          </a:bodyPr>
          <a:lstStyle/>
          <a:p>
            <a:r>
              <a:rPr lang="it-IT" sz="2800" dirty="0"/>
              <a:t>La distinzione tra “sensazione” e “percezione”.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strVal val="#ppt_w*0.70"/>
                                          </p:val>
                                        </p:tav>
                                        <p:tav tm="100000">
                                          <p:val>
                                            <p:strVal val="#ppt_w"/>
                                          </p:val>
                                        </p:tav>
                                      </p:tavLst>
                                    </p:anim>
                                    <p:anim calcmode="lin" valueType="num">
                                      <p:cBhvr>
                                        <p:cTn id="20" dur="1000" fill="hold"/>
                                        <p:tgtEl>
                                          <p:spTgt spid="7"/>
                                        </p:tgtEl>
                                        <p:attrNameLst>
                                          <p:attrName>ppt_h</p:attrName>
                                        </p:attrNameLst>
                                      </p:cBhvr>
                                      <p:tavLst>
                                        <p:tav tm="0">
                                          <p:val>
                                            <p:strVal val="#ppt_h"/>
                                          </p:val>
                                        </p:tav>
                                        <p:tav tm="100000">
                                          <p:val>
                                            <p:strVal val="#ppt_h"/>
                                          </p:val>
                                        </p:tav>
                                      </p:tavLst>
                                    </p:anim>
                                    <p:animEffect transition="in" filter="fade">
                                      <p:cBhvr>
                                        <p:cTn id="21" dur="1000"/>
                                        <p:tgtEl>
                                          <p:spTgt spid="7"/>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strVal val="#ppt_w*0.70"/>
                                          </p:val>
                                        </p:tav>
                                        <p:tav tm="100000">
                                          <p:val>
                                            <p:strVal val="#ppt_w"/>
                                          </p:val>
                                        </p:tav>
                                      </p:tavLst>
                                    </p:anim>
                                    <p:anim calcmode="lin" valueType="num">
                                      <p:cBhvr>
                                        <p:cTn id="25" dur="1000" fill="hold"/>
                                        <p:tgtEl>
                                          <p:spTgt spid="9"/>
                                        </p:tgtEl>
                                        <p:attrNameLst>
                                          <p:attrName>ppt_h</p:attrName>
                                        </p:attrNameLst>
                                      </p:cBhvr>
                                      <p:tavLst>
                                        <p:tav tm="0">
                                          <p:val>
                                            <p:strVal val="#ppt_h"/>
                                          </p:val>
                                        </p:tav>
                                        <p:tav tm="100000">
                                          <p:val>
                                            <p:strVal val="#ppt_h"/>
                                          </p:val>
                                        </p:tav>
                                      </p:tavLst>
                                    </p:anim>
                                    <p:animEffect transition="in" filter="fade">
                                      <p:cBhvr>
                                        <p:cTn id="2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739113" y="571480"/>
            <a:ext cx="6261779" cy="923330"/>
          </a:xfrm>
          <a:prstGeom prst="rect">
            <a:avLst/>
          </a:prstGeom>
          <a:noFill/>
        </p:spPr>
        <p:txBody>
          <a:bodyPr wrap="none" lIns="91440" tIns="45720" rIns="91440" bIns="45720">
            <a:spAutoFit/>
          </a:bodyPr>
          <a:lstStyle/>
          <a:p>
            <a:pPr algn="ctr"/>
            <a:r>
              <a:rPr lang="it-IT"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Cos’è una Web Quest</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7" name="CasellaDiTesto 6"/>
          <p:cNvSpPr txBox="1"/>
          <p:nvPr/>
        </p:nvSpPr>
        <p:spPr>
          <a:xfrm>
            <a:off x="785786" y="1841833"/>
            <a:ext cx="7858180" cy="1200329"/>
          </a:xfrm>
          <a:prstGeom prst="rect">
            <a:avLst/>
          </a:prstGeom>
          <a:noFill/>
        </p:spPr>
        <p:txBody>
          <a:bodyPr wrap="square" rtlCol="0">
            <a:spAutoFit/>
          </a:bodyPr>
          <a:lstStyle/>
          <a:p>
            <a:r>
              <a:rPr lang="it-IT" sz="2400" b="1" dirty="0" smtClean="0">
                <a:solidFill>
                  <a:srgbClr val="7030A0"/>
                </a:solidFill>
              </a:rPr>
              <a:t>La Web Quest è un’attività di ricerca che permette agli studenti di ricavare informazioni da Internet tramite un percorso guidato da compiti prestabiliti dai docenti.</a:t>
            </a:r>
            <a:endParaRPr lang="it-IT" sz="2400" b="1" dirty="0">
              <a:solidFill>
                <a:srgbClr val="7030A0"/>
              </a:solidFill>
            </a:endParaRPr>
          </a:p>
        </p:txBody>
      </p:sp>
      <p:sp>
        <p:nvSpPr>
          <p:cNvPr id="8" name="CasellaDiTesto 7"/>
          <p:cNvSpPr txBox="1"/>
          <p:nvPr/>
        </p:nvSpPr>
        <p:spPr>
          <a:xfrm>
            <a:off x="714348" y="3155106"/>
            <a:ext cx="7786742" cy="1631216"/>
          </a:xfrm>
          <a:prstGeom prst="rect">
            <a:avLst/>
          </a:prstGeom>
          <a:noFill/>
        </p:spPr>
        <p:txBody>
          <a:bodyPr wrap="square" rtlCol="0">
            <a:spAutoFit/>
          </a:bodyPr>
          <a:lstStyle/>
          <a:p>
            <a:r>
              <a:rPr lang="it-IT" sz="2000" dirty="0" smtClean="0"/>
              <a:t>Organizzati in gruppo e seguendo le indicazioni, gli studenti cercano informazioni in Internet per realizzare un ipertesto, una guida cartacea, un giornale, una presentazione in </a:t>
            </a:r>
            <a:r>
              <a:rPr lang="it-IT" sz="2000" dirty="0" err="1" smtClean="0"/>
              <a:t>power</a:t>
            </a:r>
            <a:r>
              <a:rPr lang="it-IT" sz="2000" dirty="0" smtClean="0"/>
              <a:t> </a:t>
            </a:r>
            <a:r>
              <a:rPr lang="it-IT" sz="2000" dirty="0" err="1" smtClean="0"/>
              <a:t>point</a:t>
            </a:r>
            <a:r>
              <a:rPr lang="it-IT" sz="2000" dirty="0" smtClean="0"/>
              <a:t>, un video, una trasmissione </a:t>
            </a:r>
            <a:r>
              <a:rPr lang="it-IT" sz="2000" dirty="0" err="1" smtClean="0"/>
              <a:t>radio…</a:t>
            </a:r>
            <a:r>
              <a:rPr lang="it-IT" sz="2000" dirty="0" smtClean="0"/>
              <a:t> che si configurano come risultato della loro capacità di elaborare autonomamente le informazioni trovate.</a:t>
            </a:r>
            <a:endParaRPr lang="it-IT" sz="2000" dirty="0"/>
          </a:p>
        </p:txBody>
      </p:sp>
      <p:sp>
        <p:nvSpPr>
          <p:cNvPr id="9" name="CasellaDiTesto 8"/>
          <p:cNvSpPr txBox="1"/>
          <p:nvPr/>
        </p:nvSpPr>
        <p:spPr>
          <a:xfrm>
            <a:off x="785786" y="5072074"/>
            <a:ext cx="7786742" cy="1015663"/>
          </a:xfrm>
          <a:prstGeom prst="rect">
            <a:avLst/>
          </a:prstGeom>
          <a:noFill/>
        </p:spPr>
        <p:txBody>
          <a:bodyPr wrap="square" rtlCol="0">
            <a:spAutoFit/>
          </a:bodyPr>
          <a:lstStyle/>
          <a:p>
            <a:r>
              <a:rPr lang="it-IT" sz="2000" dirty="0" smtClean="0"/>
              <a:t>L’ideatore di questo “dispositivo pedagogico-didattico basato sul computer” è </a:t>
            </a:r>
            <a:r>
              <a:rPr lang="it-IT" sz="2000" dirty="0" err="1" smtClean="0">
                <a:solidFill>
                  <a:srgbClr val="000099"/>
                </a:solidFill>
              </a:rPr>
              <a:t>Bernie</a:t>
            </a:r>
            <a:r>
              <a:rPr lang="it-IT" sz="2000" dirty="0" smtClean="0">
                <a:solidFill>
                  <a:srgbClr val="000099"/>
                </a:solidFill>
              </a:rPr>
              <a:t> </a:t>
            </a:r>
            <a:r>
              <a:rPr lang="it-IT" sz="2000" dirty="0" err="1" smtClean="0">
                <a:solidFill>
                  <a:srgbClr val="000099"/>
                </a:solidFill>
              </a:rPr>
              <a:t>Dodge</a:t>
            </a:r>
            <a:r>
              <a:rPr lang="it-IT" sz="2000" dirty="0" smtClean="0"/>
              <a:t>,</a:t>
            </a:r>
            <a:r>
              <a:rPr lang="it-IT" sz="2000" b="1" dirty="0" smtClean="0"/>
              <a:t> </a:t>
            </a:r>
            <a:r>
              <a:rPr lang="it-IT" sz="2000" dirty="0" smtClean="0"/>
              <a:t>professore di tecnologia educativa all'Università di Stato di San Diego, che formalizzò il modello nel 1995.</a:t>
            </a:r>
            <a:endParaRPr lang="it-IT" sz="2000" dirty="0"/>
          </a:p>
        </p:txBody>
      </p:sp>
      <p:pic>
        <p:nvPicPr>
          <p:cNvPr id="17410" name="Picture 2" descr="Risultati immagini per punto di domanda"/>
          <p:cNvPicPr>
            <a:picLocks noChangeAspect="1" noChangeArrowheads="1"/>
          </p:cNvPicPr>
          <p:nvPr/>
        </p:nvPicPr>
        <p:blipFill>
          <a:blip r:embed="rId2"/>
          <a:srcRect/>
          <a:stretch>
            <a:fillRect/>
          </a:stretch>
        </p:blipFill>
        <p:spPr bwMode="auto">
          <a:xfrm rot="647773">
            <a:off x="7271426" y="413386"/>
            <a:ext cx="1505255" cy="15052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wipe(down)">
                                      <p:cBhvr>
                                        <p:cTn id="12" dur="580">
                                          <p:stCondLst>
                                            <p:cond delay="0"/>
                                          </p:stCondLst>
                                        </p:cTn>
                                        <p:tgtEl>
                                          <p:spTgt spid="17410"/>
                                        </p:tgtEl>
                                      </p:cBhvr>
                                    </p:animEffect>
                                    <p:anim calcmode="lin" valueType="num">
                                      <p:cBhvr>
                                        <p:cTn id="13" dur="1822" tmFilter="0,0; 0.14,0.36; 0.43,0.73; 0.71,0.91; 1.0,1.0">
                                          <p:stCondLst>
                                            <p:cond delay="0"/>
                                          </p:stCondLst>
                                        </p:cTn>
                                        <p:tgtEl>
                                          <p:spTgt spid="1741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741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741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741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7410"/>
                                        </p:tgtEl>
                                        <p:attrNameLst>
                                          <p:attrName>ppt_y</p:attrName>
                                        </p:attrNameLst>
                                      </p:cBhvr>
                                      <p:tavLst>
                                        <p:tav tm="0" fmla="#ppt_y-sin(pi*$)/81">
                                          <p:val>
                                            <p:fltVal val="0"/>
                                          </p:val>
                                        </p:tav>
                                        <p:tav tm="100000">
                                          <p:val>
                                            <p:fltVal val="1"/>
                                          </p:val>
                                        </p:tav>
                                      </p:tavLst>
                                    </p:anim>
                                    <p:animScale>
                                      <p:cBhvr>
                                        <p:cTn id="18" dur="26">
                                          <p:stCondLst>
                                            <p:cond delay="650"/>
                                          </p:stCondLst>
                                        </p:cTn>
                                        <p:tgtEl>
                                          <p:spTgt spid="17410"/>
                                        </p:tgtEl>
                                      </p:cBhvr>
                                      <p:to x="100000" y="60000"/>
                                    </p:animScale>
                                    <p:animScale>
                                      <p:cBhvr>
                                        <p:cTn id="19" dur="166" decel="50000">
                                          <p:stCondLst>
                                            <p:cond delay="676"/>
                                          </p:stCondLst>
                                        </p:cTn>
                                        <p:tgtEl>
                                          <p:spTgt spid="17410"/>
                                        </p:tgtEl>
                                      </p:cBhvr>
                                      <p:to x="100000" y="100000"/>
                                    </p:animScale>
                                    <p:animScale>
                                      <p:cBhvr>
                                        <p:cTn id="20" dur="26">
                                          <p:stCondLst>
                                            <p:cond delay="1312"/>
                                          </p:stCondLst>
                                        </p:cTn>
                                        <p:tgtEl>
                                          <p:spTgt spid="17410"/>
                                        </p:tgtEl>
                                      </p:cBhvr>
                                      <p:to x="100000" y="80000"/>
                                    </p:animScale>
                                    <p:animScale>
                                      <p:cBhvr>
                                        <p:cTn id="21" dur="166" decel="50000">
                                          <p:stCondLst>
                                            <p:cond delay="1338"/>
                                          </p:stCondLst>
                                        </p:cTn>
                                        <p:tgtEl>
                                          <p:spTgt spid="17410"/>
                                        </p:tgtEl>
                                      </p:cBhvr>
                                      <p:to x="100000" y="100000"/>
                                    </p:animScale>
                                    <p:animScale>
                                      <p:cBhvr>
                                        <p:cTn id="22" dur="26">
                                          <p:stCondLst>
                                            <p:cond delay="1642"/>
                                          </p:stCondLst>
                                        </p:cTn>
                                        <p:tgtEl>
                                          <p:spTgt spid="17410"/>
                                        </p:tgtEl>
                                      </p:cBhvr>
                                      <p:to x="100000" y="90000"/>
                                    </p:animScale>
                                    <p:animScale>
                                      <p:cBhvr>
                                        <p:cTn id="23" dur="166" decel="50000">
                                          <p:stCondLst>
                                            <p:cond delay="1668"/>
                                          </p:stCondLst>
                                        </p:cTn>
                                        <p:tgtEl>
                                          <p:spTgt spid="17410"/>
                                        </p:tgtEl>
                                      </p:cBhvr>
                                      <p:to x="100000" y="100000"/>
                                    </p:animScale>
                                    <p:animScale>
                                      <p:cBhvr>
                                        <p:cTn id="24" dur="26">
                                          <p:stCondLst>
                                            <p:cond delay="1808"/>
                                          </p:stCondLst>
                                        </p:cTn>
                                        <p:tgtEl>
                                          <p:spTgt spid="17410"/>
                                        </p:tgtEl>
                                      </p:cBhvr>
                                      <p:to x="100000" y="95000"/>
                                    </p:animScale>
                                    <p:animScale>
                                      <p:cBhvr>
                                        <p:cTn id="25" dur="166" decel="50000">
                                          <p:stCondLst>
                                            <p:cond delay="1834"/>
                                          </p:stCondLst>
                                        </p:cTn>
                                        <p:tgtEl>
                                          <p:spTgt spid="17410"/>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306418" y="428604"/>
            <a:ext cx="6820009" cy="923330"/>
          </a:xfrm>
          <a:prstGeom prst="rect">
            <a:avLst/>
          </a:prstGeom>
          <a:noFill/>
        </p:spPr>
        <p:txBody>
          <a:bodyPr wrap="none" lIns="91440" tIns="45720" rIns="91440" bIns="45720">
            <a:spAutoFit/>
          </a:bodyPr>
          <a:lstStyle/>
          <a:p>
            <a:pPr algn="ctr"/>
            <a:r>
              <a:rPr lang="it-IT"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Parti di </a:t>
            </a:r>
            <a:r>
              <a:rPr lang="it-IT" sz="5400" b="1"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una Web Quest</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4" name="CasellaDiTesto 3"/>
          <p:cNvSpPr txBox="1"/>
          <p:nvPr/>
        </p:nvSpPr>
        <p:spPr>
          <a:xfrm>
            <a:off x="1214414" y="1500174"/>
            <a:ext cx="7000924" cy="4708981"/>
          </a:xfrm>
          <a:prstGeom prst="rect">
            <a:avLst/>
          </a:prstGeom>
          <a:noFill/>
        </p:spPr>
        <p:txBody>
          <a:bodyPr wrap="square" rtlCol="0">
            <a:spAutoFit/>
          </a:bodyPr>
          <a:lstStyle/>
          <a:p>
            <a:pPr marL="342900" indent="-342900">
              <a:buAutoNum type="arabicPeriod"/>
            </a:pPr>
            <a:r>
              <a:rPr lang="it-IT" sz="2000" b="1" dirty="0" smtClean="0">
                <a:solidFill>
                  <a:srgbClr val="7030A0"/>
                </a:solidFill>
              </a:rPr>
              <a:t>INTRODUZIONE</a:t>
            </a:r>
            <a:r>
              <a:rPr lang="it-IT" dirty="0" smtClean="0"/>
              <a:t>: </a:t>
            </a:r>
            <a:r>
              <a:rPr lang="it-IT" sz="2000" dirty="0" smtClean="0"/>
              <a:t>fornisce agli allievi informazioni di base (ambientazione, notizie, eventuali ruoli </a:t>
            </a:r>
            <a:r>
              <a:rPr lang="it-IT" sz="2000" dirty="0" err="1" smtClean="0"/>
              <a:t>assegnati…</a:t>
            </a:r>
            <a:r>
              <a:rPr lang="it-IT" sz="2000" dirty="0" smtClean="0"/>
              <a:t>) e le motivazioni per intraprendere l’attività</a:t>
            </a:r>
            <a:endParaRPr lang="it-IT" dirty="0" smtClean="0"/>
          </a:p>
          <a:p>
            <a:pPr marL="342900" indent="-342900">
              <a:buAutoNum type="arabicPeriod"/>
            </a:pPr>
            <a:r>
              <a:rPr lang="it-IT" sz="2000" b="1" dirty="0" smtClean="0">
                <a:solidFill>
                  <a:srgbClr val="7030A0"/>
                </a:solidFill>
              </a:rPr>
              <a:t>COMPITO</a:t>
            </a:r>
            <a:r>
              <a:rPr lang="it-IT" dirty="0" smtClean="0"/>
              <a:t>: </a:t>
            </a:r>
            <a:r>
              <a:rPr lang="it-IT" sz="2000" dirty="0" smtClean="0"/>
              <a:t>indica le consegne per gli studenti divisi in gruppi e gli strumenti che possono utilizzare</a:t>
            </a:r>
            <a:endParaRPr lang="it-IT" dirty="0" smtClean="0"/>
          </a:p>
          <a:p>
            <a:pPr marL="342900" indent="-342900">
              <a:buAutoNum type="arabicPeriod"/>
            </a:pPr>
            <a:r>
              <a:rPr lang="it-IT" sz="2000" b="1" dirty="0" smtClean="0">
                <a:solidFill>
                  <a:srgbClr val="7030A0"/>
                </a:solidFill>
              </a:rPr>
              <a:t>PROCEDURA</a:t>
            </a:r>
            <a:r>
              <a:rPr lang="it-IT" dirty="0" smtClean="0"/>
              <a:t>: </a:t>
            </a:r>
            <a:r>
              <a:rPr lang="it-IT" sz="2000" dirty="0" smtClean="0"/>
              <a:t>descrive il percorso che gli allievi devono seguire, diviso in fasi;</a:t>
            </a:r>
            <a:endParaRPr lang="it-IT" dirty="0" smtClean="0"/>
          </a:p>
          <a:p>
            <a:pPr marL="342900" indent="-342900">
              <a:buAutoNum type="arabicPeriod"/>
            </a:pPr>
            <a:r>
              <a:rPr lang="it-IT" sz="2000" b="1" dirty="0" smtClean="0">
                <a:solidFill>
                  <a:srgbClr val="7030A0"/>
                </a:solidFill>
              </a:rPr>
              <a:t>RISORSE</a:t>
            </a:r>
            <a:r>
              <a:rPr lang="it-IT" dirty="0" smtClean="0"/>
              <a:t>: </a:t>
            </a:r>
            <a:r>
              <a:rPr lang="it-IT" sz="2000" dirty="0" smtClean="0"/>
              <a:t>si specificano le fonti da utilizzare nell’attività, le risorse on </a:t>
            </a:r>
            <a:r>
              <a:rPr lang="it-IT" sz="2000" dirty="0" err="1" smtClean="0"/>
              <a:t>line</a:t>
            </a:r>
            <a:r>
              <a:rPr lang="it-IT" sz="2000" dirty="0" smtClean="0"/>
              <a:t> </a:t>
            </a:r>
            <a:r>
              <a:rPr lang="pt-BR" sz="2000" dirty="0" smtClean="0"/>
              <a:t>predisposte dal docente</a:t>
            </a:r>
            <a:r>
              <a:rPr lang="it-IT" sz="2000" dirty="0" smtClean="0"/>
              <a:t>, risorse liberamente ricercate in Internet dalla classe, risorse cartacee, documenti, fonti, …;</a:t>
            </a:r>
          </a:p>
          <a:p>
            <a:pPr marL="342900" indent="-342900">
              <a:buAutoNum type="arabicPeriod"/>
            </a:pPr>
            <a:r>
              <a:rPr lang="it-IT" sz="2000" b="1" dirty="0" smtClean="0">
                <a:solidFill>
                  <a:srgbClr val="7030A0"/>
                </a:solidFill>
              </a:rPr>
              <a:t>VALUTAZIONE</a:t>
            </a:r>
            <a:r>
              <a:rPr lang="it-IT" dirty="0" smtClean="0"/>
              <a:t>: </a:t>
            </a:r>
            <a:r>
              <a:rPr lang="it-IT" sz="2000" dirty="0" smtClean="0"/>
              <a:t>indica attività che devono essere svolte dagli alunni per </a:t>
            </a:r>
            <a:r>
              <a:rPr lang="it-IT" sz="2000" dirty="0" err="1" smtClean="0"/>
              <a:t>autovalutare</a:t>
            </a:r>
            <a:r>
              <a:rPr lang="it-IT" sz="2000" dirty="0" smtClean="0"/>
              <a:t> il lavoro da loro eseguito;</a:t>
            </a:r>
          </a:p>
          <a:p>
            <a:pPr marL="342900" indent="-342900">
              <a:buAutoNum type="arabicPeriod"/>
            </a:pPr>
            <a:r>
              <a:rPr lang="it-IT" sz="2000" b="1" dirty="0" smtClean="0">
                <a:solidFill>
                  <a:srgbClr val="7030A0"/>
                </a:solidFill>
              </a:rPr>
              <a:t>CONCLUSIONI</a:t>
            </a:r>
            <a:r>
              <a:rPr lang="it-IT" dirty="0" smtClean="0"/>
              <a:t>: </a:t>
            </a:r>
            <a:r>
              <a:rPr lang="it-IT" sz="2000" dirty="0" smtClean="0"/>
              <a:t>riepiloga l’attività portata a termine e fa il punto su ciò che gli studenti hanno appreso.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2910" y="642918"/>
            <a:ext cx="7914667"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Organizzazione dell’attività</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3" name="CasellaDiTesto 2"/>
          <p:cNvSpPr txBox="1"/>
          <p:nvPr/>
        </p:nvSpPr>
        <p:spPr>
          <a:xfrm>
            <a:off x="571472" y="2143116"/>
            <a:ext cx="8286808" cy="3539430"/>
          </a:xfrm>
          <a:prstGeom prst="rect">
            <a:avLst/>
          </a:prstGeom>
          <a:noFill/>
        </p:spPr>
        <p:txBody>
          <a:bodyPr wrap="square" rtlCol="0">
            <a:spAutoFit/>
          </a:bodyPr>
          <a:lstStyle/>
          <a:p>
            <a:r>
              <a:rPr lang="it-IT" sz="2800" dirty="0"/>
              <a:t>Il lavoro con gli studenti è organizzato nelle seguenti fasi:</a:t>
            </a:r>
          </a:p>
          <a:p>
            <a:pPr>
              <a:buFont typeface="Wingdings" pitchFamily="2" charset="2"/>
              <a:buChar char="Ø"/>
            </a:pPr>
            <a:r>
              <a:rPr lang="it-IT" sz="2800" dirty="0"/>
              <a:t> Introduzione dell’argomento con una lezione frontale sulla sensibilità e i recettori (30 minuti)</a:t>
            </a:r>
          </a:p>
          <a:p>
            <a:pPr>
              <a:buFont typeface="Wingdings" pitchFamily="2" charset="2"/>
              <a:buChar char="Ø"/>
            </a:pPr>
            <a:r>
              <a:rPr lang="it-IT" sz="2800" dirty="0"/>
              <a:t> Spiegazione della differenza tra </a:t>
            </a:r>
            <a:r>
              <a:rPr lang="it-IT" sz="2800" dirty="0" smtClean="0"/>
              <a:t>sensazione e </a:t>
            </a:r>
            <a:r>
              <a:rPr lang="it-IT" sz="2800" dirty="0"/>
              <a:t>percezione mediante </a:t>
            </a:r>
            <a:r>
              <a:rPr lang="it-IT" sz="2800" dirty="0" smtClean="0"/>
              <a:t>definizioni ed esempi </a:t>
            </a:r>
            <a:r>
              <a:rPr lang="it-IT" sz="2800" dirty="0"/>
              <a:t>(30 minuti)</a:t>
            </a:r>
          </a:p>
          <a:p>
            <a:pPr>
              <a:buFont typeface="Wingdings" pitchFamily="2" charset="2"/>
              <a:buChar char="Ø"/>
            </a:pPr>
            <a:r>
              <a:rPr lang="it-IT" sz="2800" dirty="0"/>
              <a:t> Web Quest </a:t>
            </a:r>
            <a:r>
              <a:rPr lang="it-IT" sz="2800" dirty="0" smtClean="0"/>
              <a:t>(5 ore)</a:t>
            </a:r>
          </a:p>
          <a:p>
            <a:pPr>
              <a:buFont typeface="Wingdings" pitchFamily="2" charset="2"/>
              <a:buChar char="Ø"/>
            </a:pPr>
            <a:r>
              <a:rPr lang="it-IT" sz="2800" dirty="0" smtClean="0"/>
              <a:t> Presentazione di ogni lavoro alla classe (2 ore)</a:t>
            </a: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48357" y="785794"/>
            <a:ext cx="7338419" cy="923330"/>
          </a:xfrm>
          <a:prstGeom prst="rect">
            <a:avLst/>
          </a:prstGeom>
          <a:noFill/>
        </p:spPr>
        <p:txBody>
          <a:bodyPr wrap="none" lIns="91440" tIns="45720" rIns="91440" bIns="45720">
            <a:spAutoFit/>
          </a:bodyPr>
          <a:lstStyle/>
          <a:p>
            <a:pPr algn="ctr"/>
            <a:r>
              <a:rPr lang="it-IT" sz="5400" b="1" cap="none" spc="0" dirty="0" smtClean="0">
                <a:ln w="31550" cmpd="sng">
                  <a:solidFill>
                    <a:schemeClr val="tx1"/>
                  </a:solidFill>
                  <a:prstDash val="solid"/>
                </a:ln>
                <a:solidFill>
                  <a:srgbClr val="FFFFFF"/>
                </a:solidFill>
                <a:effectLst>
                  <a:outerShdw blurRad="41275" dist="12700" dir="12000000" algn="tl" rotWithShape="0">
                    <a:srgbClr val="000000">
                      <a:alpha val="40000"/>
                    </a:srgbClr>
                  </a:outerShdw>
                </a:effectLst>
              </a:rPr>
              <a:t>La sensibilità e i recettori</a:t>
            </a:r>
            <a:endParaRPr lang="it-IT" sz="5400" b="1" cap="none" spc="0" dirty="0">
              <a:ln w="31550" cmpd="sng">
                <a:solidFill>
                  <a:schemeClr val="tx1"/>
                </a:solidFill>
                <a:prstDash val="solid"/>
              </a:ln>
              <a:solidFill>
                <a:srgbClr val="FFFFFF"/>
              </a:solidFill>
              <a:effectLst>
                <a:outerShdw blurRad="41275" dist="12700" dir="12000000" algn="tl" rotWithShape="0">
                  <a:srgbClr val="000000">
                    <a:alpha val="40000"/>
                  </a:srgbClr>
                </a:outerShdw>
              </a:effectLst>
            </a:endParaRPr>
          </a:p>
        </p:txBody>
      </p:sp>
      <p:sp>
        <p:nvSpPr>
          <p:cNvPr id="3" name="CasellaDiTesto 2"/>
          <p:cNvSpPr txBox="1"/>
          <p:nvPr/>
        </p:nvSpPr>
        <p:spPr>
          <a:xfrm>
            <a:off x="928662" y="2251542"/>
            <a:ext cx="7215238" cy="2677656"/>
          </a:xfrm>
          <a:prstGeom prst="rect">
            <a:avLst/>
          </a:prstGeom>
          <a:noFill/>
        </p:spPr>
        <p:txBody>
          <a:bodyPr wrap="square" rtlCol="0">
            <a:spAutoFit/>
          </a:bodyPr>
          <a:lstStyle/>
          <a:p>
            <a:r>
              <a:rPr lang="it-IT" sz="2400" dirty="0" smtClean="0"/>
              <a:t>Il nostro corpo riceve continuamente stimoli dal mondo esterno: luci, suoni, odori... </a:t>
            </a:r>
          </a:p>
          <a:p>
            <a:endParaRPr lang="it-IT" sz="2400" dirty="0"/>
          </a:p>
          <a:p>
            <a:r>
              <a:rPr lang="it-IT" sz="2400" dirty="0" smtClean="0"/>
              <a:t>Alcuni stimoli sono trasformati in sensazioni grazie a cellule nervose specializzate dette </a:t>
            </a:r>
            <a:r>
              <a:rPr lang="it-IT" sz="2400" b="1" dirty="0" smtClean="0">
                <a:solidFill>
                  <a:srgbClr val="7030A0"/>
                </a:solidFill>
              </a:rPr>
              <a:t>recettori</a:t>
            </a:r>
            <a:r>
              <a:rPr lang="it-IT" sz="2400" dirty="0" smtClean="0"/>
              <a:t>, che si trovano a contatto diretto o quasi con l’ambiente che ci circonda.</a:t>
            </a:r>
            <a:endParaRPr lang="it-IT" sz="2400" dirty="0"/>
          </a:p>
        </p:txBody>
      </p:sp>
      <p:pic>
        <p:nvPicPr>
          <p:cNvPr id="12290" name="Picture 2" descr="https://encrypted-tbn3.gstatic.com/images?q=tbn:ANd9GcT4-n_jpIE4gxd4k-qMkVhpSVOqU0LXhH4aaoLmH43LIKo5fqF4">
            <a:hlinkClick r:id="rId2"/>
          </p:cNvPr>
          <p:cNvPicPr>
            <a:picLocks noChangeAspect="1" noChangeArrowheads="1"/>
          </p:cNvPicPr>
          <p:nvPr/>
        </p:nvPicPr>
        <p:blipFill>
          <a:blip r:embed="rId3"/>
          <a:srcRect/>
          <a:stretch>
            <a:fillRect/>
          </a:stretch>
        </p:blipFill>
        <p:spPr bwMode="auto">
          <a:xfrm rot="21296241">
            <a:off x="3291912" y="4800791"/>
            <a:ext cx="3782357" cy="175446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fade">
                                      <p:cBhvr>
                                        <p:cTn id="12" dur="800" decel="100000"/>
                                        <p:tgtEl>
                                          <p:spTgt spid="12290"/>
                                        </p:tgtEl>
                                      </p:cBhvr>
                                    </p:animEffect>
                                    <p:anim calcmode="lin" valueType="num">
                                      <p:cBhvr>
                                        <p:cTn id="13" dur="800" decel="100000" fill="hold"/>
                                        <p:tgtEl>
                                          <p:spTgt spid="12290"/>
                                        </p:tgtEl>
                                        <p:attrNameLst>
                                          <p:attrName>style.rotation</p:attrName>
                                        </p:attrNameLst>
                                      </p:cBhvr>
                                      <p:tavLst>
                                        <p:tav tm="0">
                                          <p:val>
                                            <p:fltVal val="-90"/>
                                          </p:val>
                                        </p:tav>
                                        <p:tav tm="100000">
                                          <p:val>
                                            <p:fltVal val="0"/>
                                          </p:val>
                                        </p:tav>
                                      </p:tavLst>
                                    </p:anim>
                                    <p:anim calcmode="lin" valueType="num">
                                      <p:cBhvr>
                                        <p:cTn id="14" dur="800" decel="100000" fill="hold"/>
                                        <p:tgtEl>
                                          <p:spTgt spid="12290"/>
                                        </p:tgtEl>
                                        <p:attrNameLst>
                                          <p:attrName>ppt_x</p:attrName>
                                        </p:attrNameLst>
                                      </p:cBhvr>
                                      <p:tavLst>
                                        <p:tav tm="0">
                                          <p:val>
                                            <p:strVal val="#ppt_x+0.4"/>
                                          </p:val>
                                        </p:tav>
                                        <p:tav tm="100000">
                                          <p:val>
                                            <p:strVal val="#ppt_x-0.05"/>
                                          </p:val>
                                        </p:tav>
                                      </p:tavLst>
                                    </p:anim>
                                    <p:anim calcmode="lin" valueType="num">
                                      <p:cBhvr>
                                        <p:cTn id="15" dur="800" decel="100000" fill="hold"/>
                                        <p:tgtEl>
                                          <p:spTgt spid="12290"/>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2290"/>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2290"/>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p:cNvSpPr/>
          <p:nvPr/>
        </p:nvSpPr>
        <p:spPr>
          <a:xfrm>
            <a:off x="1214414" y="2357430"/>
            <a:ext cx="2286016" cy="92869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rgbClr val="7030A0"/>
                </a:solidFill>
              </a:rPr>
              <a:t>Cervello</a:t>
            </a:r>
            <a:endParaRPr lang="it-IT" dirty="0">
              <a:solidFill>
                <a:srgbClr val="7030A0"/>
              </a:solidFill>
            </a:endParaRPr>
          </a:p>
        </p:txBody>
      </p:sp>
      <p:sp>
        <p:nvSpPr>
          <p:cNvPr id="10" name="Rettangolo 9"/>
          <p:cNvSpPr/>
          <p:nvPr/>
        </p:nvSpPr>
        <p:spPr>
          <a:xfrm>
            <a:off x="4929190" y="2571744"/>
            <a:ext cx="3214710" cy="642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Riconosce lo stimolo</a:t>
            </a:r>
            <a:endParaRPr lang="it-IT" sz="2800" dirty="0">
              <a:solidFill>
                <a:schemeClr val="tx1"/>
              </a:solidFill>
            </a:endParaRPr>
          </a:p>
        </p:txBody>
      </p:sp>
      <p:sp>
        <p:nvSpPr>
          <p:cNvPr id="15" name="Rettangolo 14"/>
          <p:cNvSpPr/>
          <p:nvPr/>
        </p:nvSpPr>
        <p:spPr>
          <a:xfrm>
            <a:off x="4214810" y="3714752"/>
            <a:ext cx="4572032"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Integra lo stimolo con informazioni dovute ad esperienze precedenti</a:t>
            </a:r>
            <a:endParaRPr lang="it-IT" sz="2800" dirty="0">
              <a:solidFill>
                <a:schemeClr val="tx1"/>
              </a:solidFill>
            </a:endParaRPr>
          </a:p>
        </p:txBody>
      </p:sp>
      <p:sp>
        <p:nvSpPr>
          <p:cNvPr id="19" name="Rettangolo 18"/>
          <p:cNvSpPr/>
          <p:nvPr/>
        </p:nvSpPr>
        <p:spPr>
          <a:xfrm>
            <a:off x="642910" y="3714752"/>
            <a:ext cx="2786082"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Elabora la risposta che viene eseguita dai</a:t>
            </a:r>
            <a:endParaRPr lang="it-IT" sz="2800" dirty="0">
              <a:solidFill>
                <a:schemeClr val="tx1"/>
              </a:solidFill>
            </a:endParaRPr>
          </a:p>
        </p:txBody>
      </p:sp>
      <p:sp>
        <p:nvSpPr>
          <p:cNvPr id="41" name="Ovale 40"/>
          <p:cNvSpPr/>
          <p:nvPr/>
        </p:nvSpPr>
        <p:spPr>
          <a:xfrm>
            <a:off x="4643438" y="5429264"/>
            <a:ext cx="2500330" cy="114300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rgbClr val="7030A0"/>
                </a:solidFill>
              </a:rPr>
              <a:t>Muscoli effettori</a:t>
            </a:r>
            <a:endParaRPr lang="it-IT" dirty="0">
              <a:solidFill>
                <a:srgbClr val="7030A0"/>
              </a:solidFill>
            </a:endParaRPr>
          </a:p>
        </p:txBody>
      </p:sp>
      <p:grpSp>
        <p:nvGrpSpPr>
          <p:cNvPr id="45" name="Gruppo 44"/>
          <p:cNvGrpSpPr/>
          <p:nvPr/>
        </p:nvGrpSpPr>
        <p:grpSpPr>
          <a:xfrm>
            <a:off x="3500430" y="2571744"/>
            <a:ext cx="1428760" cy="287340"/>
            <a:chOff x="3000364" y="2143116"/>
            <a:chExt cx="1428760" cy="287340"/>
          </a:xfrm>
        </p:grpSpPr>
        <p:cxnSp>
          <p:nvCxnSpPr>
            <p:cNvPr id="8" name="Connettore 2 7"/>
            <p:cNvCxnSpPr/>
            <p:nvPr/>
          </p:nvCxnSpPr>
          <p:spPr>
            <a:xfrm>
              <a:off x="3000364" y="2428868"/>
              <a:ext cx="1428760" cy="1588"/>
            </a:xfrm>
            <a:prstGeom prst="straightConnector1">
              <a:avLst/>
            </a:prstGeom>
            <a:ln w="25400" cap="flat">
              <a:solidFill>
                <a:schemeClr val="tx1"/>
              </a:solidFill>
              <a:round/>
              <a:tailEnd type="triangle" w="lg" len="med"/>
            </a:ln>
          </p:spPr>
          <p:style>
            <a:lnRef idx="1">
              <a:schemeClr val="dk1"/>
            </a:lnRef>
            <a:fillRef idx="0">
              <a:schemeClr val="dk1"/>
            </a:fillRef>
            <a:effectRef idx="0">
              <a:schemeClr val="dk1"/>
            </a:effectRef>
            <a:fontRef idx="minor">
              <a:schemeClr val="tx1"/>
            </a:fontRef>
          </p:style>
        </p:cxnSp>
        <p:sp>
          <p:nvSpPr>
            <p:cNvPr id="42" name="Rettangolo 41"/>
            <p:cNvSpPr/>
            <p:nvPr/>
          </p:nvSpPr>
          <p:spPr>
            <a:xfrm>
              <a:off x="3428992" y="2143116"/>
              <a:ext cx="35719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3</a:t>
              </a:r>
            </a:p>
          </p:txBody>
        </p:sp>
      </p:grpSp>
      <p:grpSp>
        <p:nvGrpSpPr>
          <p:cNvPr id="52" name="Gruppo 51"/>
          <p:cNvGrpSpPr/>
          <p:nvPr/>
        </p:nvGrpSpPr>
        <p:grpSpPr>
          <a:xfrm>
            <a:off x="6072198" y="3215480"/>
            <a:ext cx="429422" cy="500066"/>
            <a:chOff x="5572132" y="2786852"/>
            <a:chExt cx="429422" cy="500066"/>
          </a:xfrm>
        </p:grpSpPr>
        <p:cxnSp>
          <p:nvCxnSpPr>
            <p:cNvPr id="14" name="Connettore 2 13"/>
            <p:cNvCxnSpPr/>
            <p:nvPr/>
          </p:nvCxnSpPr>
          <p:spPr>
            <a:xfrm rot="5400000">
              <a:off x="5750727" y="3036091"/>
              <a:ext cx="500066" cy="1588"/>
            </a:xfrm>
            <a:prstGeom prst="straightConnector1">
              <a:avLst/>
            </a:prstGeom>
            <a:ln w="25400" cap="flat">
              <a:solidFill>
                <a:schemeClr val="tx1"/>
              </a:solidFill>
              <a:round/>
              <a:tailEnd type="triangle" w="lg" len="med"/>
            </a:ln>
          </p:spPr>
          <p:style>
            <a:lnRef idx="1">
              <a:schemeClr val="dk1"/>
            </a:lnRef>
            <a:fillRef idx="0">
              <a:schemeClr val="dk1"/>
            </a:fillRef>
            <a:effectRef idx="0">
              <a:schemeClr val="dk1"/>
            </a:effectRef>
            <a:fontRef idx="minor">
              <a:schemeClr val="tx1"/>
            </a:fontRef>
          </p:style>
        </p:cxnSp>
        <p:sp>
          <p:nvSpPr>
            <p:cNvPr id="43" name="Rettangolo 42"/>
            <p:cNvSpPr/>
            <p:nvPr/>
          </p:nvSpPr>
          <p:spPr>
            <a:xfrm>
              <a:off x="5572132" y="2857496"/>
              <a:ext cx="35719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4</a:t>
              </a:r>
              <a:endParaRPr lang="it-IT" sz="2400" dirty="0">
                <a:solidFill>
                  <a:schemeClr val="tx1"/>
                </a:solidFill>
              </a:endParaRPr>
            </a:p>
          </p:txBody>
        </p:sp>
      </p:grpSp>
      <p:grpSp>
        <p:nvGrpSpPr>
          <p:cNvPr id="57" name="Gruppo 56"/>
          <p:cNvGrpSpPr/>
          <p:nvPr/>
        </p:nvGrpSpPr>
        <p:grpSpPr>
          <a:xfrm>
            <a:off x="3500431" y="3857628"/>
            <a:ext cx="642943" cy="358778"/>
            <a:chOff x="3000365" y="3429000"/>
            <a:chExt cx="642943" cy="358778"/>
          </a:xfrm>
        </p:grpSpPr>
        <p:cxnSp>
          <p:nvCxnSpPr>
            <p:cNvPr id="18" name="Connettore 2 17"/>
            <p:cNvCxnSpPr/>
            <p:nvPr/>
          </p:nvCxnSpPr>
          <p:spPr>
            <a:xfrm rot="10800000">
              <a:off x="3000365" y="3786190"/>
              <a:ext cx="642943" cy="1588"/>
            </a:xfrm>
            <a:prstGeom prst="straightConnector1">
              <a:avLst/>
            </a:prstGeom>
            <a:ln w="25400" cap="flat">
              <a:solidFill>
                <a:schemeClr val="tx1"/>
              </a:solidFill>
              <a:round/>
              <a:tailEnd type="triangle" w="lg" len="med"/>
            </a:ln>
          </p:spPr>
          <p:style>
            <a:lnRef idx="1">
              <a:schemeClr val="dk1"/>
            </a:lnRef>
            <a:fillRef idx="0">
              <a:schemeClr val="dk1"/>
            </a:fillRef>
            <a:effectRef idx="0">
              <a:schemeClr val="dk1"/>
            </a:effectRef>
            <a:fontRef idx="minor">
              <a:schemeClr val="tx1"/>
            </a:fontRef>
          </p:style>
        </p:cxnSp>
        <p:sp>
          <p:nvSpPr>
            <p:cNvPr id="44" name="Rettangolo 43"/>
            <p:cNvSpPr/>
            <p:nvPr/>
          </p:nvSpPr>
          <p:spPr>
            <a:xfrm>
              <a:off x="3143240" y="3429000"/>
              <a:ext cx="35719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rPr>
                <a:t>5</a:t>
              </a:r>
            </a:p>
          </p:txBody>
        </p:sp>
      </p:grpSp>
      <p:sp>
        <p:nvSpPr>
          <p:cNvPr id="63" name="Ovale 62"/>
          <p:cNvSpPr/>
          <p:nvPr/>
        </p:nvSpPr>
        <p:spPr>
          <a:xfrm>
            <a:off x="428596" y="642918"/>
            <a:ext cx="2643206" cy="92869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rgbClr val="7030A0"/>
                </a:solidFill>
              </a:rPr>
              <a:t>Recettori</a:t>
            </a:r>
            <a:endParaRPr lang="it-IT" dirty="0">
              <a:solidFill>
                <a:srgbClr val="7030A0"/>
              </a:solidFill>
            </a:endParaRPr>
          </a:p>
        </p:txBody>
      </p:sp>
      <p:grpSp>
        <p:nvGrpSpPr>
          <p:cNvPr id="64" name="Gruppo 63"/>
          <p:cNvGrpSpPr/>
          <p:nvPr/>
        </p:nvGrpSpPr>
        <p:grpSpPr>
          <a:xfrm>
            <a:off x="3143240" y="642918"/>
            <a:ext cx="1071570" cy="430216"/>
            <a:chOff x="3000364" y="2143116"/>
            <a:chExt cx="1428760" cy="287340"/>
          </a:xfrm>
        </p:grpSpPr>
        <p:cxnSp>
          <p:nvCxnSpPr>
            <p:cNvPr id="65" name="Connettore 2 64"/>
            <p:cNvCxnSpPr/>
            <p:nvPr/>
          </p:nvCxnSpPr>
          <p:spPr>
            <a:xfrm>
              <a:off x="3000364" y="2428868"/>
              <a:ext cx="1428760" cy="1588"/>
            </a:xfrm>
            <a:prstGeom prst="straightConnector1">
              <a:avLst/>
            </a:prstGeom>
            <a:ln w="25400" cap="flat">
              <a:solidFill>
                <a:schemeClr val="tx1"/>
              </a:solidFill>
              <a:round/>
              <a:tailEnd type="triangle" w="lg" len="med"/>
            </a:ln>
          </p:spPr>
          <p:style>
            <a:lnRef idx="1">
              <a:schemeClr val="dk1"/>
            </a:lnRef>
            <a:fillRef idx="0">
              <a:schemeClr val="dk1"/>
            </a:fillRef>
            <a:effectRef idx="0">
              <a:schemeClr val="dk1"/>
            </a:effectRef>
            <a:fontRef idx="minor">
              <a:schemeClr val="tx1"/>
            </a:fontRef>
          </p:style>
        </p:cxnSp>
        <p:sp>
          <p:nvSpPr>
            <p:cNvPr id="66" name="Rettangolo 65"/>
            <p:cNvSpPr/>
            <p:nvPr/>
          </p:nvSpPr>
          <p:spPr>
            <a:xfrm>
              <a:off x="3428992" y="2143116"/>
              <a:ext cx="35719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1</a:t>
              </a:r>
              <a:endParaRPr lang="it-IT" sz="2400" dirty="0">
                <a:solidFill>
                  <a:schemeClr val="tx1"/>
                </a:solidFill>
              </a:endParaRPr>
            </a:p>
          </p:txBody>
        </p:sp>
      </p:grpSp>
      <p:sp>
        <p:nvSpPr>
          <p:cNvPr id="67" name="Rettangolo 66"/>
          <p:cNvSpPr/>
          <p:nvPr/>
        </p:nvSpPr>
        <p:spPr>
          <a:xfrm>
            <a:off x="4286280" y="500042"/>
            <a:ext cx="4643438" cy="12858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Trasformano gli stimoli esterni in impulsi elettrici trasportati dai nervi al</a:t>
            </a:r>
            <a:endParaRPr lang="it-IT" sz="2800" dirty="0">
              <a:solidFill>
                <a:schemeClr val="tx1"/>
              </a:solidFill>
            </a:endParaRPr>
          </a:p>
        </p:txBody>
      </p:sp>
      <p:grpSp>
        <p:nvGrpSpPr>
          <p:cNvPr id="93" name="Gruppo 92"/>
          <p:cNvGrpSpPr/>
          <p:nvPr/>
        </p:nvGrpSpPr>
        <p:grpSpPr>
          <a:xfrm>
            <a:off x="3143240" y="1571612"/>
            <a:ext cx="1071572" cy="785818"/>
            <a:chOff x="3143240" y="1571612"/>
            <a:chExt cx="1071572" cy="785818"/>
          </a:xfrm>
        </p:grpSpPr>
        <p:cxnSp>
          <p:nvCxnSpPr>
            <p:cNvPr id="88" name="Connettore 2 87"/>
            <p:cNvCxnSpPr/>
            <p:nvPr/>
          </p:nvCxnSpPr>
          <p:spPr>
            <a:xfrm rot="10800000" flipV="1">
              <a:off x="3143240" y="1571612"/>
              <a:ext cx="1071572" cy="785818"/>
            </a:xfrm>
            <a:prstGeom prst="straightConnector1">
              <a:avLst/>
            </a:prstGeom>
            <a:ln w="25400" cap="flat">
              <a:solidFill>
                <a:schemeClr val="tx1"/>
              </a:solidFill>
              <a:round/>
              <a:tailEnd type="triangle" w="lg" len="med"/>
            </a:ln>
          </p:spPr>
          <p:style>
            <a:lnRef idx="1">
              <a:schemeClr val="dk1"/>
            </a:lnRef>
            <a:fillRef idx="0">
              <a:schemeClr val="dk1"/>
            </a:fillRef>
            <a:effectRef idx="0">
              <a:schemeClr val="dk1"/>
            </a:effectRef>
            <a:fontRef idx="minor">
              <a:schemeClr val="tx1"/>
            </a:fontRef>
          </p:style>
        </p:cxnSp>
        <p:sp>
          <p:nvSpPr>
            <p:cNvPr id="89" name="Rettangolo 88"/>
            <p:cNvSpPr/>
            <p:nvPr/>
          </p:nvSpPr>
          <p:spPr>
            <a:xfrm>
              <a:off x="3428992" y="1714488"/>
              <a:ext cx="357190"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2</a:t>
              </a:r>
              <a:endParaRPr lang="it-IT" sz="2400" dirty="0">
                <a:solidFill>
                  <a:schemeClr val="tx1"/>
                </a:solidFill>
              </a:endParaRPr>
            </a:p>
          </p:txBody>
        </p:sp>
      </p:grpSp>
      <p:grpSp>
        <p:nvGrpSpPr>
          <p:cNvPr id="33" name="Gruppo 32"/>
          <p:cNvGrpSpPr/>
          <p:nvPr/>
        </p:nvGrpSpPr>
        <p:grpSpPr>
          <a:xfrm>
            <a:off x="1999438" y="5215744"/>
            <a:ext cx="2572562" cy="786612"/>
            <a:chOff x="1999438" y="5215744"/>
            <a:chExt cx="2572562" cy="786612"/>
          </a:xfrm>
        </p:grpSpPr>
        <p:grpSp>
          <p:nvGrpSpPr>
            <p:cNvPr id="32" name="Gruppo 31"/>
            <p:cNvGrpSpPr/>
            <p:nvPr/>
          </p:nvGrpSpPr>
          <p:grpSpPr>
            <a:xfrm>
              <a:off x="1999438" y="5215744"/>
              <a:ext cx="2572562" cy="786612"/>
              <a:chOff x="1999438" y="5215744"/>
              <a:chExt cx="2572562" cy="786612"/>
            </a:xfrm>
          </p:grpSpPr>
          <p:cxnSp>
            <p:nvCxnSpPr>
              <p:cNvPr id="39" name="Connettore 2 38"/>
              <p:cNvCxnSpPr/>
              <p:nvPr/>
            </p:nvCxnSpPr>
            <p:spPr>
              <a:xfrm rot="5400000">
                <a:off x="1607345" y="5607837"/>
                <a:ext cx="785818" cy="1632"/>
              </a:xfrm>
              <a:prstGeom prst="straightConnector1">
                <a:avLst/>
              </a:prstGeom>
              <a:ln w="25400" cap="flat">
                <a:solidFill>
                  <a:schemeClr val="tx1"/>
                </a:solidFill>
                <a:round/>
                <a:tailEnd type="none" w="lg" len="med"/>
              </a:ln>
            </p:spPr>
            <p:style>
              <a:lnRef idx="1">
                <a:schemeClr val="dk1"/>
              </a:lnRef>
              <a:fillRef idx="0">
                <a:schemeClr val="dk1"/>
              </a:fillRef>
              <a:effectRef idx="0">
                <a:schemeClr val="dk1"/>
              </a:effectRef>
              <a:fontRef idx="minor">
                <a:schemeClr val="tx1"/>
              </a:fontRef>
            </p:style>
          </p:cxnSp>
          <p:cxnSp>
            <p:nvCxnSpPr>
              <p:cNvPr id="60" name="Connettore 2 59"/>
              <p:cNvCxnSpPr/>
              <p:nvPr/>
            </p:nvCxnSpPr>
            <p:spPr>
              <a:xfrm>
                <a:off x="2000254" y="6000768"/>
                <a:ext cx="2571746" cy="1588"/>
              </a:xfrm>
              <a:prstGeom prst="straightConnector1">
                <a:avLst/>
              </a:prstGeom>
              <a:ln w="25400" cap="flat">
                <a:solidFill>
                  <a:schemeClr val="tx1"/>
                </a:solidFill>
                <a:round/>
                <a:tailEnd type="triangle" w="lg" len="med"/>
              </a:ln>
            </p:spPr>
            <p:style>
              <a:lnRef idx="1">
                <a:schemeClr val="dk1"/>
              </a:lnRef>
              <a:fillRef idx="0">
                <a:schemeClr val="dk1"/>
              </a:fillRef>
              <a:effectRef idx="0">
                <a:schemeClr val="dk1"/>
              </a:effectRef>
              <a:fontRef idx="minor">
                <a:schemeClr val="tx1"/>
              </a:fontRef>
            </p:style>
          </p:cxnSp>
        </p:grpSp>
        <p:sp>
          <p:nvSpPr>
            <p:cNvPr id="94" name="Rettangolo 93"/>
            <p:cNvSpPr/>
            <p:nvPr/>
          </p:nvSpPr>
          <p:spPr>
            <a:xfrm>
              <a:off x="3395587" y="5643578"/>
              <a:ext cx="367193" cy="285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6</a:t>
              </a:r>
              <a:endParaRPr lang="it-IT" sz="2400" dirty="0">
                <a:solidFill>
                  <a:schemeClr val="tx1"/>
                </a:solidFill>
              </a:endParaRPr>
            </a:p>
          </p:txBody>
        </p:sp>
      </p:grpSp>
      <p:pic>
        <p:nvPicPr>
          <p:cNvPr id="11266" name="Picture 2" descr="https://encrypted-tbn1.gstatic.com/images?q=tbn:ANd9GcT_26SRb7pSAl0wWKG5lgTrUVT1EYNQfNS1vEKqx2Go8FnBa3L0">
            <a:hlinkClick r:id="rId3"/>
          </p:cNvPr>
          <p:cNvPicPr>
            <a:picLocks noChangeAspect="1" noChangeArrowheads="1"/>
          </p:cNvPicPr>
          <p:nvPr/>
        </p:nvPicPr>
        <p:blipFill>
          <a:blip r:embed="rId4"/>
          <a:srcRect/>
          <a:stretch>
            <a:fillRect/>
          </a:stretch>
        </p:blipFill>
        <p:spPr bwMode="auto">
          <a:xfrm rot="567094">
            <a:off x="7308860" y="5388474"/>
            <a:ext cx="1615118" cy="12741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 calcmode="lin" valueType="num">
                                      <p:cBhvr>
                                        <p:cTn id="7" dur="500" fill="hold"/>
                                        <p:tgtEl>
                                          <p:spTgt spid="63"/>
                                        </p:tgtEl>
                                        <p:attrNameLst>
                                          <p:attrName>ppt_w</p:attrName>
                                        </p:attrNameLst>
                                      </p:cBhvr>
                                      <p:tavLst>
                                        <p:tav tm="0">
                                          <p:val>
                                            <p:fltVal val="0"/>
                                          </p:val>
                                        </p:tav>
                                        <p:tav tm="100000">
                                          <p:val>
                                            <p:strVal val="#ppt_w"/>
                                          </p:val>
                                        </p:tav>
                                      </p:tavLst>
                                    </p:anim>
                                    <p:anim calcmode="lin" valueType="num">
                                      <p:cBhvr>
                                        <p:cTn id="8" dur="500" fill="hold"/>
                                        <p:tgtEl>
                                          <p:spTgt spid="63"/>
                                        </p:tgtEl>
                                        <p:attrNameLst>
                                          <p:attrName>ppt_h</p:attrName>
                                        </p:attrNameLst>
                                      </p:cBhvr>
                                      <p:tavLst>
                                        <p:tav tm="0">
                                          <p:val>
                                            <p:fltVal val="0"/>
                                          </p:val>
                                        </p:tav>
                                        <p:tav tm="100000">
                                          <p:val>
                                            <p:strVal val="#ppt_h"/>
                                          </p:val>
                                        </p:tav>
                                      </p:tavLst>
                                    </p:anim>
                                    <p:animEffect transition="in" filter="fade">
                                      <p:cBhvr>
                                        <p:cTn id="9" dur="500"/>
                                        <p:tgtEl>
                                          <p:spTgt spid="6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4"/>
                                        </p:tgtEl>
                                        <p:attrNameLst>
                                          <p:attrName>style.visibility</p:attrName>
                                        </p:attrNameLst>
                                      </p:cBhvr>
                                      <p:to>
                                        <p:strVal val="visible"/>
                                      </p:to>
                                    </p:set>
                                    <p:anim calcmode="lin" valueType="num">
                                      <p:cBhvr>
                                        <p:cTn id="14" dur="500" fill="hold"/>
                                        <p:tgtEl>
                                          <p:spTgt spid="64"/>
                                        </p:tgtEl>
                                        <p:attrNameLst>
                                          <p:attrName>ppt_w</p:attrName>
                                        </p:attrNameLst>
                                      </p:cBhvr>
                                      <p:tavLst>
                                        <p:tav tm="0">
                                          <p:val>
                                            <p:fltVal val="0"/>
                                          </p:val>
                                        </p:tav>
                                        <p:tav tm="100000">
                                          <p:val>
                                            <p:strVal val="#ppt_w"/>
                                          </p:val>
                                        </p:tav>
                                      </p:tavLst>
                                    </p:anim>
                                    <p:anim calcmode="lin" valueType="num">
                                      <p:cBhvr>
                                        <p:cTn id="15" dur="500" fill="hold"/>
                                        <p:tgtEl>
                                          <p:spTgt spid="64"/>
                                        </p:tgtEl>
                                        <p:attrNameLst>
                                          <p:attrName>ppt_h</p:attrName>
                                        </p:attrNameLst>
                                      </p:cBhvr>
                                      <p:tavLst>
                                        <p:tav tm="0">
                                          <p:val>
                                            <p:fltVal val="0"/>
                                          </p:val>
                                        </p:tav>
                                        <p:tav tm="100000">
                                          <p:val>
                                            <p:strVal val="#ppt_h"/>
                                          </p:val>
                                        </p:tav>
                                      </p:tavLst>
                                    </p:anim>
                                    <p:animEffect transition="in" filter="fade">
                                      <p:cBhvr>
                                        <p:cTn id="16" dur="500"/>
                                        <p:tgtEl>
                                          <p:spTgt spid="64"/>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anim calcmode="lin" valueType="num">
                                      <p:cBhvr>
                                        <p:cTn id="19" dur="500" fill="hold"/>
                                        <p:tgtEl>
                                          <p:spTgt spid="67"/>
                                        </p:tgtEl>
                                        <p:attrNameLst>
                                          <p:attrName>ppt_w</p:attrName>
                                        </p:attrNameLst>
                                      </p:cBhvr>
                                      <p:tavLst>
                                        <p:tav tm="0">
                                          <p:val>
                                            <p:fltVal val="0"/>
                                          </p:val>
                                        </p:tav>
                                        <p:tav tm="100000">
                                          <p:val>
                                            <p:strVal val="#ppt_w"/>
                                          </p:val>
                                        </p:tav>
                                      </p:tavLst>
                                    </p:anim>
                                    <p:anim calcmode="lin" valueType="num">
                                      <p:cBhvr>
                                        <p:cTn id="20" dur="500" fill="hold"/>
                                        <p:tgtEl>
                                          <p:spTgt spid="67"/>
                                        </p:tgtEl>
                                        <p:attrNameLst>
                                          <p:attrName>ppt_h</p:attrName>
                                        </p:attrNameLst>
                                      </p:cBhvr>
                                      <p:tavLst>
                                        <p:tav tm="0">
                                          <p:val>
                                            <p:fltVal val="0"/>
                                          </p:val>
                                        </p:tav>
                                        <p:tav tm="100000">
                                          <p:val>
                                            <p:strVal val="#ppt_h"/>
                                          </p:val>
                                        </p:tav>
                                      </p:tavLst>
                                    </p:anim>
                                    <p:animEffect transition="in" filter="fade">
                                      <p:cBhvr>
                                        <p:cTn id="21" dur="500"/>
                                        <p:tgtEl>
                                          <p:spTgt spid="67"/>
                                        </p:tgtEl>
                                      </p:cBhvr>
                                    </p:animEffect>
                                  </p:childTnLst>
                                </p:cTn>
                              </p:par>
                              <p:par>
                                <p:cTn id="22" presetID="53" presetClass="entr" presetSubtype="0" fill="hold" nodeType="withEffect">
                                  <p:stCondLst>
                                    <p:cond delay="0"/>
                                  </p:stCondLst>
                                  <p:childTnLst>
                                    <p:set>
                                      <p:cBhvr>
                                        <p:cTn id="23" dur="1" fill="hold">
                                          <p:stCondLst>
                                            <p:cond delay="0"/>
                                          </p:stCondLst>
                                        </p:cTn>
                                        <p:tgtEl>
                                          <p:spTgt spid="93"/>
                                        </p:tgtEl>
                                        <p:attrNameLst>
                                          <p:attrName>style.visibility</p:attrName>
                                        </p:attrNameLst>
                                      </p:cBhvr>
                                      <p:to>
                                        <p:strVal val="visible"/>
                                      </p:to>
                                    </p:set>
                                    <p:anim calcmode="lin" valueType="num">
                                      <p:cBhvr>
                                        <p:cTn id="24" dur="500" fill="hold"/>
                                        <p:tgtEl>
                                          <p:spTgt spid="93"/>
                                        </p:tgtEl>
                                        <p:attrNameLst>
                                          <p:attrName>ppt_w</p:attrName>
                                        </p:attrNameLst>
                                      </p:cBhvr>
                                      <p:tavLst>
                                        <p:tav tm="0">
                                          <p:val>
                                            <p:fltVal val="0"/>
                                          </p:val>
                                        </p:tav>
                                        <p:tav tm="100000">
                                          <p:val>
                                            <p:strVal val="#ppt_w"/>
                                          </p:val>
                                        </p:tav>
                                      </p:tavLst>
                                    </p:anim>
                                    <p:anim calcmode="lin" valueType="num">
                                      <p:cBhvr>
                                        <p:cTn id="25" dur="500" fill="hold"/>
                                        <p:tgtEl>
                                          <p:spTgt spid="93"/>
                                        </p:tgtEl>
                                        <p:attrNameLst>
                                          <p:attrName>ppt_h</p:attrName>
                                        </p:attrNameLst>
                                      </p:cBhvr>
                                      <p:tavLst>
                                        <p:tav tm="0">
                                          <p:val>
                                            <p:fltVal val="0"/>
                                          </p:val>
                                        </p:tav>
                                        <p:tav tm="100000">
                                          <p:val>
                                            <p:strVal val="#ppt_h"/>
                                          </p:val>
                                        </p:tav>
                                      </p:tavLst>
                                    </p:anim>
                                    <p:animEffect transition="in" filter="fade">
                                      <p:cBhvr>
                                        <p:cTn id="26" dur="500"/>
                                        <p:tgtEl>
                                          <p:spTgt spid="9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fltVal val="0"/>
                                          </p:val>
                                        </p:tav>
                                        <p:tav tm="100000">
                                          <p:val>
                                            <p:strVal val="#ppt_w"/>
                                          </p:val>
                                        </p:tav>
                                      </p:tavLst>
                                    </p:anim>
                                    <p:anim calcmode="lin" valueType="num">
                                      <p:cBhvr>
                                        <p:cTn id="32" dur="500" fill="hold"/>
                                        <p:tgtEl>
                                          <p:spTgt spid="5"/>
                                        </p:tgtEl>
                                        <p:attrNameLst>
                                          <p:attrName>ppt_h</p:attrName>
                                        </p:attrNameLst>
                                      </p:cBhvr>
                                      <p:tavLst>
                                        <p:tav tm="0">
                                          <p:val>
                                            <p:fltVal val="0"/>
                                          </p:val>
                                        </p:tav>
                                        <p:tav tm="100000">
                                          <p:val>
                                            <p:strVal val="#ppt_h"/>
                                          </p:val>
                                        </p:tav>
                                      </p:tavLst>
                                    </p:anim>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45"/>
                                        </p:tgtEl>
                                        <p:attrNameLst>
                                          <p:attrName>style.visibility</p:attrName>
                                        </p:attrNameLst>
                                      </p:cBhvr>
                                      <p:to>
                                        <p:strVal val="visible"/>
                                      </p:to>
                                    </p:set>
                                    <p:anim calcmode="lin" valueType="num">
                                      <p:cBhvr>
                                        <p:cTn id="38" dur="500" fill="hold"/>
                                        <p:tgtEl>
                                          <p:spTgt spid="45"/>
                                        </p:tgtEl>
                                        <p:attrNameLst>
                                          <p:attrName>ppt_w</p:attrName>
                                        </p:attrNameLst>
                                      </p:cBhvr>
                                      <p:tavLst>
                                        <p:tav tm="0">
                                          <p:val>
                                            <p:fltVal val="0"/>
                                          </p:val>
                                        </p:tav>
                                        <p:tav tm="100000">
                                          <p:val>
                                            <p:strVal val="#ppt_w"/>
                                          </p:val>
                                        </p:tav>
                                      </p:tavLst>
                                    </p:anim>
                                    <p:anim calcmode="lin" valueType="num">
                                      <p:cBhvr>
                                        <p:cTn id="39" dur="500" fill="hold"/>
                                        <p:tgtEl>
                                          <p:spTgt spid="45"/>
                                        </p:tgtEl>
                                        <p:attrNameLst>
                                          <p:attrName>ppt_h</p:attrName>
                                        </p:attrNameLst>
                                      </p:cBhvr>
                                      <p:tavLst>
                                        <p:tav tm="0">
                                          <p:val>
                                            <p:fltVal val="0"/>
                                          </p:val>
                                        </p:tav>
                                        <p:tav tm="100000">
                                          <p:val>
                                            <p:strVal val="#ppt_h"/>
                                          </p:val>
                                        </p:tav>
                                      </p:tavLst>
                                    </p:anim>
                                    <p:animEffect transition="in" filter="fade">
                                      <p:cBhvr>
                                        <p:cTn id="40" dur="500"/>
                                        <p:tgtEl>
                                          <p:spTgt spid="45"/>
                                        </p:tgtEl>
                                      </p:cBhvr>
                                    </p:animEffect>
                                  </p:childTnLst>
                                </p:cTn>
                              </p:par>
                              <p:par>
                                <p:cTn id="41" presetID="53"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nodeType="clickEffect">
                                  <p:stCondLst>
                                    <p:cond delay="0"/>
                                  </p:stCondLst>
                                  <p:childTnLst>
                                    <p:set>
                                      <p:cBhvr>
                                        <p:cTn id="49" dur="1" fill="hold">
                                          <p:stCondLst>
                                            <p:cond delay="0"/>
                                          </p:stCondLst>
                                        </p:cTn>
                                        <p:tgtEl>
                                          <p:spTgt spid="52"/>
                                        </p:tgtEl>
                                        <p:attrNameLst>
                                          <p:attrName>style.visibility</p:attrName>
                                        </p:attrNameLst>
                                      </p:cBhvr>
                                      <p:to>
                                        <p:strVal val="visible"/>
                                      </p:to>
                                    </p:set>
                                    <p:anim calcmode="lin" valueType="num">
                                      <p:cBhvr>
                                        <p:cTn id="50" dur="500" fill="hold"/>
                                        <p:tgtEl>
                                          <p:spTgt spid="52"/>
                                        </p:tgtEl>
                                        <p:attrNameLst>
                                          <p:attrName>ppt_w</p:attrName>
                                        </p:attrNameLst>
                                      </p:cBhvr>
                                      <p:tavLst>
                                        <p:tav tm="0">
                                          <p:val>
                                            <p:fltVal val="0"/>
                                          </p:val>
                                        </p:tav>
                                        <p:tav tm="100000">
                                          <p:val>
                                            <p:strVal val="#ppt_w"/>
                                          </p:val>
                                        </p:tav>
                                      </p:tavLst>
                                    </p:anim>
                                    <p:anim calcmode="lin" valueType="num">
                                      <p:cBhvr>
                                        <p:cTn id="51" dur="500" fill="hold"/>
                                        <p:tgtEl>
                                          <p:spTgt spid="52"/>
                                        </p:tgtEl>
                                        <p:attrNameLst>
                                          <p:attrName>ppt_h</p:attrName>
                                        </p:attrNameLst>
                                      </p:cBhvr>
                                      <p:tavLst>
                                        <p:tav tm="0">
                                          <p:val>
                                            <p:fltVal val="0"/>
                                          </p:val>
                                        </p:tav>
                                        <p:tav tm="100000">
                                          <p:val>
                                            <p:strVal val="#ppt_h"/>
                                          </p:val>
                                        </p:tav>
                                      </p:tavLst>
                                    </p:anim>
                                    <p:animEffect transition="in" filter="fade">
                                      <p:cBhvr>
                                        <p:cTn id="52" dur="500"/>
                                        <p:tgtEl>
                                          <p:spTgt spid="52"/>
                                        </p:tgtEl>
                                      </p:cBhvr>
                                    </p:animEffect>
                                  </p:childTnLst>
                                </p:cTn>
                              </p:par>
                              <p:par>
                                <p:cTn id="53" presetID="53" presetClass="entr" presetSubtype="0"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ppt_w</p:attrName>
                                        </p:attrNameLst>
                                      </p:cBhvr>
                                      <p:tavLst>
                                        <p:tav tm="0">
                                          <p:val>
                                            <p:fltVal val="0"/>
                                          </p:val>
                                        </p:tav>
                                        <p:tav tm="100000">
                                          <p:val>
                                            <p:strVal val="#ppt_w"/>
                                          </p:val>
                                        </p:tav>
                                      </p:tavLst>
                                    </p:anim>
                                    <p:anim calcmode="lin" valueType="num">
                                      <p:cBhvr>
                                        <p:cTn id="56" dur="500" fill="hold"/>
                                        <p:tgtEl>
                                          <p:spTgt spid="15"/>
                                        </p:tgtEl>
                                        <p:attrNameLst>
                                          <p:attrName>ppt_h</p:attrName>
                                        </p:attrNameLst>
                                      </p:cBhvr>
                                      <p:tavLst>
                                        <p:tav tm="0">
                                          <p:val>
                                            <p:fltVal val="0"/>
                                          </p:val>
                                        </p:tav>
                                        <p:tav tm="100000">
                                          <p:val>
                                            <p:strVal val="#ppt_h"/>
                                          </p:val>
                                        </p:tav>
                                      </p:tavLst>
                                    </p:anim>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nodeType="clickEffect">
                                  <p:stCondLst>
                                    <p:cond delay="0"/>
                                  </p:stCondLst>
                                  <p:childTnLst>
                                    <p:set>
                                      <p:cBhvr>
                                        <p:cTn id="61" dur="1" fill="hold">
                                          <p:stCondLst>
                                            <p:cond delay="0"/>
                                          </p:stCondLst>
                                        </p:cTn>
                                        <p:tgtEl>
                                          <p:spTgt spid="57"/>
                                        </p:tgtEl>
                                        <p:attrNameLst>
                                          <p:attrName>style.visibility</p:attrName>
                                        </p:attrNameLst>
                                      </p:cBhvr>
                                      <p:to>
                                        <p:strVal val="visible"/>
                                      </p:to>
                                    </p:set>
                                    <p:anim calcmode="lin" valueType="num">
                                      <p:cBhvr>
                                        <p:cTn id="62" dur="500" fill="hold"/>
                                        <p:tgtEl>
                                          <p:spTgt spid="57"/>
                                        </p:tgtEl>
                                        <p:attrNameLst>
                                          <p:attrName>ppt_w</p:attrName>
                                        </p:attrNameLst>
                                      </p:cBhvr>
                                      <p:tavLst>
                                        <p:tav tm="0">
                                          <p:val>
                                            <p:fltVal val="0"/>
                                          </p:val>
                                        </p:tav>
                                        <p:tav tm="100000">
                                          <p:val>
                                            <p:strVal val="#ppt_w"/>
                                          </p:val>
                                        </p:tav>
                                      </p:tavLst>
                                    </p:anim>
                                    <p:anim calcmode="lin" valueType="num">
                                      <p:cBhvr>
                                        <p:cTn id="63" dur="500" fill="hold"/>
                                        <p:tgtEl>
                                          <p:spTgt spid="57"/>
                                        </p:tgtEl>
                                        <p:attrNameLst>
                                          <p:attrName>ppt_h</p:attrName>
                                        </p:attrNameLst>
                                      </p:cBhvr>
                                      <p:tavLst>
                                        <p:tav tm="0">
                                          <p:val>
                                            <p:fltVal val="0"/>
                                          </p:val>
                                        </p:tav>
                                        <p:tav tm="100000">
                                          <p:val>
                                            <p:strVal val="#ppt_h"/>
                                          </p:val>
                                        </p:tav>
                                      </p:tavLst>
                                    </p:anim>
                                    <p:animEffect transition="in" filter="fade">
                                      <p:cBhvr>
                                        <p:cTn id="64" dur="500"/>
                                        <p:tgtEl>
                                          <p:spTgt spid="57"/>
                                        </p:tgtEl>
                                      </p:cBhvr>
                                    </p:animEffect>
                                  </p:childTnLst>
                                </p:cTn>
                              </p:par>
                              <p:par>
                                <p:cTn id="65" presetID="53" presetClass="entr" presetSubtype="0" fill="hold" grpId="0" nodeType="with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par>
                                <p:cTn id="70" presetID="53" presetClass="entr" presetSubtype="0" fill="hold" nodeType="withEffect">
                                  <p:stCondLst>
                                    <p:cond delay="0"/>
                                  </p:stCondLst>
                                  <p:childTnLst>
                                    <p:set>
                                      <p:cBhvr>
                                        <p:cTn id="71" dur="1" fill="hold">
                                          <p:stCondLst>
                                            <p:cond delay="0"/>
                                          </p:stCondLst>
                                        </p:cTn>
                                        <p:tgtEl>
                                          <p:spTgt spid="33"/>
                                        </p:tgtEl>
                                        <p:attrNameLst>
                                          <p:attrName>style.visibility</p:attrName>
                                        </p:attrNameLst>
                                      </p:cBhvr>
                                      <p:to>
                                        <p:strVal val="visible"/>
                                      </p:to>
                                    </p:set>
                                    <p:anim calcmode="lin" valueType="num">
                                      <p:cBhvr>
                                        <p:cTn id="72" dur="500" fill="hold"/>
                                        <p:tgtEl>
                                          <p:spTgt spid="33"/>
                                        </p:tgtEl>
                                        <p:attrNameLst>
                                          <p:attrName>ppt_w</p:attrName>
                                        </p:attrNameLst>
                                      </p:cBhvr>
                                      <p:tavLst>
                                        <p:tav tm="0">
                                          <p:val>
                                            <p:fltVal val="0"/>
                                          </p:val>
                                        </p:tav>
                                        <p:tav tm="100000">
                                          <p:val>
                                            <p:strVal val="#ppt_w"/>
                                          </p:val>
                                        </p:tav>
                                      </p:tavLst>
                                    </p:anim>
                                    <p:anim calcmode="lin" valueType="num">
                                      <p:cBhvr>
                                        <p:cTn id="73" dur="500" fill="hold"/>
                                        <p:tgtEl>
                                          <p:spTgt spid="33"/>
                                        </p:tgtEl>
                                        <p:attrNameLst>
                                          <p:attrName>ppt_h</p:attrName>
                                        </p:attrNameLst>
                                      </p:cBhvr>
                                      <p:tavLst>
                                        <p:tav tm="0">
                                          <p:val>
                                            <p:fltVal val="0"/>
                                          </p:val>
                                        </p:tav>
                                        <p:tav tm="100000">
                                          <p:val>
                                            <p:strVal val="#ppt_h"/>
                                          </p:val>
                                        </p:tav>
                                      </p:tavLst>
                                    </p:anim>
                                    <p:animEffect transition="in" filter="fade">
                                      <p:cBhvr>
                                        <p:cTn id="74" dur="500"/>
                                        <p:tgtEl>
                                          <p:spTgt spid="33"/>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0" fill="hold" grpId="0" nodeType="clickEffect">
                                  <p:stCondLst>
                                    <p:cond delay="0"/>
                                  </p:stCondLst>
                                  <p:childTnLst>
                                    <p:set>
                                      <p:cBhvr>
                                        <p:cTn id="78" dur="1" fill="hold">
                                          <p:stCondLst>
                                            <p:cond delay="0"/>
                                          </p:stCondLst>
                                        </p:cTn>
                                        <p:tgtEl>
                                          <p:spTgt spid="41"/>
                                        </p:tgtEl>
                                        <p:attrNameLst>
                                          <p:attrName>style.visibility</p:attrName>
                                        </p:attrNameLst>
                                      </p:cBhvr>
                                      <p:to>
                                        <p:strVal val="visible"/>
                                      </p:to>
                                    </p:set>
                                    <p:anim calcmode="lin" valueType="num">
                                      <p:cBhvr>
                                        <p:cTn id="79" dur="500" fill="hold"/>
                                        <p:tgtEl>
                                          <p:spTgt spid="41"/>
                                        </p:tgtEl>
                                        <p:attrNameLst>
                                          <p:attrName>ppt_w</p:attrName>
                                        </p:attrNameLst>
                                      </p:cBhvr>
                                      <p:tavLst>
                                        <p:tav tm="0">
                                          <p:val>
                                            <p:fltVal val="0"/>
                                          </p:val>
                                        </p:tav>
                                        <p:tav tm="100000">
                                          <p:val>
                                            <p:strVal val="#ppt_w"/>
                                          </p:val>
                                        </p:tav>
                                      </p:tavLst>
                                    </p:anim>
                                    <p:anim calcmode="lin" valueType="num">
                                      <p:cBhvr>
                                        <p:cTn id="80" dur="500" fill="hold"/>
                                        <p:tgtEl>
                                          <p:spTgt spid="41"/>
                                        </p:tgtEl>
                                        <p:attrNameLst>
                                          <p:attrName>ppt_h</p:attrName>
                                        </p:attrNameLst>
                                      </p:cBhvr>
                                      <p:tavLst>
                                        <p:tav tm="0">
                                          <p:val>
                                            <p:fltVal val="0"/>
                                          </p:val>
                                        </p:tav>
                                        <p:tav tm="100000">
                                          <p:val>
                                            <p:strVal val="#ppt_h"/>
                                          </p:val>
                                        </p:tav>
                                      </p:tavLst>
                                    </p:anim>
                                    <p:animEffect transition="in" filter="fade">
                                      <p:cBhvr>
                                        <p:cTn id="81" dur="500"/>
                                        <p:tgtEl>
                                          <p:spTgt spid="41"/>
                                        </p:tgtEl>
                                      </p:cBhvr>
                                    </p:animEffect>
                                  </p:childTnLst>
                                </p:cTn>
                              </p:par>
                            </p:childTnLst>
                          </p:cTn>
                        </p:par>
                      </p:childTnLst>
                    </p:cTn>
                  </p:par>
                  <p:par>
                    <p:cTn id="82" fill="hold">
                      <p:stCondLst>
                        <p:cond delay="indefinite"/>
                      </p:stCondLst>
                      <p:childTnLst>
                        <p:par>
                          <p:cTn id="83" fill="hold">
                            <p:stCondLst>
                              <p:cond delay="0"/>
                            </p:stCondLst>
                            <p:childTnLst>
                              <p:par>
                                <p:cTn id="84" presetID="34" presetClass="entr" presetSubtype="0" fill="hold" nodeType="clickEffect">
                                  <p:stCondLst>
                                    <p:cond delay="0"/>
                                  </p:stCondLst>
                                  <p:childTnLst>
                                    <p:set>
                                      <p:cBhvr>
                                        <p:cTn id="85" dur="1" fill="hold">
                                          <p:stCondLst>
                                            <p:cond delay="0"/>
                                          </p:stCondLst>
                                        </p:cTn>
                                        <p:tgtEl>
                                          <p:spTgt spid="11266"/>
                                        </p:tgtEl>
                                        <p:attrNameLst>
                                          <p:attrName>style.visibility</p:attrName>
                                        </p:attrNameLst>
                                      </p:cBhvr>
                                      <p:to>
                                        <p:strVal val="visible"/>
                                      </p:to>
                                    </p:set>
                                    <p:anim from="(-#ppt_w/2)" to="(#ppt_x)" calcmode="lin" valueType="num">
                                      <p:cBhvr>
                                        <p:cTn id="86" dur="600" fill="hold">
                                          <p:stCondLst>
                                            <p:cond delay="0"/>
                                          </p:stCondLst>
                                        </p:cTn>
                                        <p:tgtEl>
                                          <p:spTgt spid="11266"/>
                                        </p:tgtEl>
                                        <p:attrNameLst>
                                          <p:attrName>ppt_x</p:attrName>
                                        </p:attrNameLst>
                                      </p:cBhvr>
                                    </p:anim>
                                    <p:anim from="0" to="-1.0" calcmode="lin" valueType="num">
                                      <p:cBhvr>
                                        <p:cTn id="87" dur="200" decel="50000" autoRev="1" fill="hold">
                                          <p:stCondLst>
                                            <p:cond delay="600"/>
                                          </p:stCondLst>
                                        </p:cTn>
                                        <p:tgtEl>
                                          <p:spTgt spid="11266"/>
                                        </p:tgtEl>
                                        <p:attrNameLst>
                                          <p:attrName>xshear</p:attrName>
                                        </p:attrNameLst>
                                      </p:cBhvr>
                                    </p:anim>
                                    <p:animScale>
                                      <p:cBhvr>
                                        <p:cTn id="88" dur="200" decel="100000" autoRev="1" fill="hold">
                                          <p:stCondLst>
                                            <p:cond delay="600"/>
                                          </p:stCondLst>
                                        </p:cTn>
                                        <p:tgtEl>
                                          <p:spTgt spid="11266"/>
                                        </p:tgtEl>
                                      </p:cBhvr>
                                      <p:from x="100000" y="100000"/>
                                      <p:to x="80000" y="100000"/>
                                    </p:animScale>
                                    <p:anim by="(#ppt_h/3+#ppt_w*0.1)" calcmode="lin" valueType="num">
                                      <p:cBhvr additive="sum">
                                        <p:cTn id="89" dur="200" decel="100000" autoRev="1" fill="hold">
                                          <p:stCondLst>
                                            <p:cond delay="600"/>
                                          </p:stCondLst>
                                        </p:cTn>
                                        <p:tgtEl>
                                          <p:spTgt spid="1126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5" grpId="0" animBg="1"/>
      <p:bldP spid="19" grpId="0" animBg="1"/>
      <p:bldP spid="41" grpId="0" animBg="1"/>
      <p:bldP spid="63" grpId="0" animBg="1"/>
      <p:bldP spid="6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000100" y="428604"/>
            <a:ext cx="7572428" cy="461665"/>
          </a:xfrm>
          <a:prstGeom prst="rect">
            <a:avLst/>
          </a:prstGeom>
          <a:noFill/>
        </p:spPr>
        <p:txBody>
          <a:bodyPr wrap="square" rtlCol="0">
            <a:spAutoFit/>
          </a:bodyPr>
          <a:lstStyle/>
          <a:p>
            <a:r>
              <a:rPr lang="it-IT" sz="2400" dirty="0" smtClean="0"/>
              <a:t>I recettori sono organizzati in strutture complesse, dette</a:t>
            </a:r>
            <a:endParaRPr lang="it-IT" dirty="0"/>
          </a:p>
        </p:txBody>
      </p:sp>
      <p:sp>
        <p:nvSpPr>
          <p:cNvPr id="5" name="CasellaDiTesto 4"/>
          <p:cNvSpPr txBox="1"/>
          <p:nvPr/>
        </p:nvSpPr>
        <p:spPr>
          <a:xfrm>
            <a:off x="3143240" y="1142984"/>
            <a:ext cx="3143272" cy="523220"/>
          </a:xfrm>
          <a:prstGeom prst="rect">
            <a:avLst/>
          </a:prstGeom>
          <a:noFill/>
        </p:spPr>
        <p:txBody>
          <a:bodyPr wrap="square" rtlCol="0">
            <a:spAutoFit/>
          </a:bodyPr>
          <a:lstStyle/>
          <a:p>
            <a:r>
              <a:rPr lang="it-IT" sz="2800" b="1" dirty="0" smtClean="0">
                <a:solidFill>
                  <a:srgbClr val="7030A0"/>
                </a:solidFill>
              </a:rPr>
              <a:t>ORGANI </a:t>
            </a:r>
            <a:r>
              <a:rPr lang="it-IT" sz="2800" b="1" dirty="0" err="1" smtClean="0">
                <a:solidFill>
                  <a:srgbClr val="7030A0"/>
                </a:solidFill>
              </a:rPr>
              <a:t>DI</a:t>
            </a:r>
            <a:r>
              <a:rPr lang="it-IT" sz="2800" b="1" dirty="0" smtClean="0">
                <a:solidFill>
                  <a:srgbClr val="7030A0"/>
                </a:solidFill>
              </a:rPr>
              <a:t> SENSO</a:t>
            </a:r>
            <a:endParaRPr lang="it-IT" sz="2800" b="1" dirty="0">
              <a:solidFill>
                <a:srgbClr val="7030A0"/>
              </a:solidFill>
            </a:endParaRPr>
          </a:p>
        </p:txBody>
      </p:sp>
      <p:grpSp>
        <p:nvGrpSpPr>
          <p:cNvPr id="46" name="Gruppo 45"/>
          <p:cNvGrpSpPr/>
          <p:nvPr/>
        </p:nvGrpSpPr>
        <p:grpSpPr>
          <a:xfrm>
            <a:off x="500034" y="1142984"/>
            <a:ext cx="2643206" cy="2857520"/>
            <a:chOff x="500034" y="2285992"/>
            <a:chExt cx="2643206" cy="2714644"/>
          </a:xfrm>
        </p:grpSpPr>
        <p:cxnSp>
          <p:nvCxnSpPr>
            <p:cNvPr id="7" name="Connettore 2 6"/>
            <p:cNvCxnSpPr/>
            <p:nvPr/>
          </p:nvCxnSpPr>
          <p:spPr>
            <a:xfrm rot="10800000">
              <a:off x="2428860" y="2571744"/>
              <a:ext cx="714380" cy="1588"/>
            </a:xfrm>
            <a:prstGeom prst="straightConnector1">
              <a:avLst/>
            </a:prstGeom>
            <a:ln w="25400">
              <a:solidFill>
                <a:schemeClr val="tx1"/>
              </a:solidFill>
              <a:tailEnd type="triangle" w="lg" len="med"/>
            </a:ln>
          </p:spPr>
          <p:style>
            <a:lnRef idx="1">
              <a:schemeClr val="dk1"/>
            </a:lnRef>
            <a:fillRef idx="0">
              <a:schemeClr val="dk1"/>
            </a:fillRef>
            <a:effectRef idx="0">
              <a:schemeClr val="dk1"/>
            </a:effectRef>
            <a:fontRef idx="minor">
              <a:schemeClr val="tx1"/>
            </a:fontRef>
          </p:style>
        </p:cxnSp>
        <p:sp>
          <p:nvSpPr>
            <p:cNvPr id="10" name="Ovale 9"/>
            <p:cNvSpPr/>
            <p:nvPr/>
          </p:nvSpPr>
          <p:spPr>
            <a:xfrm>
              <a:off x="571472" y="2285992"/>
              <a:ext cx="1857388" cy="6429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000099"/>
                  </a:solidFill>
                </a:rPr>
                <a:t>Orecchio</a:t>
              </a:r>
              <a:endParaRPr lang="it-IT" sz="2400" b="1" dirty="0">
                <a:solidFill>
                  <a:srgbClr val="000099"/>
                </a:solidFill>
              </a:endParaRPr>
            </a:p>
          </p:txBody>
        </p:sp>
        <p:cxnSp>
          <p:nvCxnSpPr>
            <p:cNvPr id="19" name="Connettore 2 18"/>
            <p:cNvCxnSpPr/>
            <p:nvPr/>
          </p:nvCxnSpPr>
          <p:spPr>
            <a:xfrm rot="5400000">
              <a:off x="1249339" y="3321049"/>
              <a:ext cx="642942" cy="158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500034" y="3643314"/>
              <a:ext cx="2143140" cy="13573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Organo dell’</a:t>
              </a:r>
              <a:r>
                <a:rPr lang="it-IT" sz="2400" dirty="0" smtClean="0">
                  <a:solidFill>
                    <a:srgbClr val="000099"/>
                  </a:solidFill>
                </a:rPr>
                <a:t>udito</a:t>
              </a:r>
              <a:r>
                <a:rPr lang="it-IT" sz="2400" dirty="0" smtClean="0">
                  <a:solidFill>
                    <a:schemeClr val="tx1"/>
                  </a:solidFill>
                </a:rPr>
                <a:t> e dell’</a:t>
              </a:r>
              <a:r>
                <a:rPr lang="it-IT" sz="2400" dirty="0" smtClean="0">
                  <a:solidFill>
                    <a:srgbClr val="000099"/>
                  </a:solidFill>
                </a:rPr>
                <a:t>equilibrio</a:t>
              </a:r>
              <a:endParaRPr lang="it-IT" sz="2400" dirty="0">
                <a:solidFill>
                  <a:srgbClr val="000099"/>
                </a:solidFill>
              </a:endParaRPr>
            </a:p>
          </p:txBody>
        </p:sp>
      </p:grpSp>
      <p:grpSp>
        <p:nvGrpSpPr>
          <p:cNvPr id="49" name="Gruppo 48"/>
          <p:cNvGrpSpPr/>
          <p:nvPr/>
        </p:nvGrpSpPr>
        <p:grpSpPr>
          <a:xfrm>
            <a:off x="2786050" y="1714488"/>
            <a:ext cx="1928826" cy="2356660"/>
            <a:chOff x="2786050" y="2858290"/>
            <a:chExt cx="1928826" cy="2356660"/>
          </a:xfrm>
        </p:grpSpPr>
        <p:cxnSp>
          <p:nvCxnSpPr>
            <p:cNvPr id="23" name="Connettore 2 22"/>
            <p:cNvCxnSpPr/>
            <p:nvPr/>
          </p:nvCxnSpPr>
          <p:spPr>
            <a:xfrm rot="5400000">
              <a:off x="3536943" y="3036091"/>
              <a:ext cx="356396" cy="794"/>
            </a:xfrm>
            <a:prstGeom prst="straightConnector1">
              <a:avLst/>
            </a:prstGeom>
            <a:ln w="25400">
              <a:solidFill>
                <a:schemeClr val="tx1"/>
              </a:solidFill>
              <a:tailEnd type="triangle" w="lg" len="med"/>
            </a:ln>
          </p:spPr>
          <p:style>
            <a:lnRef idx="1">
              <a:schemeClr val="dk1"/>
            </a:lnRef>
            <a:fillRef idx="0">
              <a:schemeClr val="dk1"/>
            </a:fillRef>
            <a:effectRef idx="0">
              <a:schemeClr val="dk1"/>
            </a:effectRef>
            <a:fontRef idx="minor">
              <a:schemeClr val="tx1"/>
            </a:fontRef>
          </p:style>
        </p:cxnSp>
        <p:sp>
          <p:nvSpPr>
            <p:cNvPr id="24" name="Ovale 23"/>
            <p:cNvSpPr/>
            <p:nvPr/>
          </p:nvSpPr>
          <p:spPr>
            <a:xfrm>
              <a:off x="2786050" y="3286124"/>
              <a:ext cx="1857388" cy="6429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0000"/>
                  </a:solidFill>
                </a:rPr>
                <a:t>Occhio</a:t>
              </a:r>
              <a:endParaRPr lang="it-IT" sz="2400" b="1" dirty="0">
                <a:solidFill>
                  <a:srgbClr val="FF0000"/>
                </a:solidFill>
              </a:endParaRPr>
            </a:p>
          </p:txBody>
        </p:sp>
        <p:cxnSp>
          <p:nvCxnSpPr>
            <p:cNvPr id="25" name="Connettore 2 24"/>
            <p:cNvCxnSpPr/>
            <p:nvPr/>
          </p:nvCxnSpPr>
          <p:spPr>
            <a:xfrm rot="5400000">
              <a:off x="3536546" y="4178702"/>
              <a:ext cx="357190" cy="79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Rettangolo 25"/>
            <p:cNvSpPr/>
            <p:nvPr/>
          </p:nvSpPr>
          <p:spPr>
            <a:xfrm>
              <a:off x="2786050" y="4357694"/>
              <a:ext cx="1928826"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Organo della </a:t>
              </a:r>
              <a:r>
                <a:rPr lang="it-IT" sz="2400" dirty="0" smtClean="0">
                  <a:solidFill>
                    <a:srgbClr val="FF0000"/>
                  </a:solidFill>
                </a:rPr>
                <a:t>vista</a:t>
              </a:r>
              <a:endParaRPr lang="it-IT" sz="2400" dirty="0">
                <a:solidFill>
                  <a:srgbClr val="FF0000"/>
                </a:solidFill>
              </a:endParaRPr>
            </a:p>
          </p:txBody>
        </p:sp>
      </p:grpSp>
      <p:grpSp>
        <p:nvGrpSpPr>
          <p:cNvPr id="52" name="Gruppo 51"/>
          <p:cNvGrpSpPr/>
          <p:nvPr/>
        </p:nvGrpSpPr>
        <p:grpSpPr>
          <a:xfrm>
            <a:off x="4786314" y="1714488"/>
            <a:ext cx="1643074" cy="2356660"/>
            <a:chOff x="4786314" y="2858290"/>
            <a:chExt cx="1643074" cy="2356660"/>
          </a:xfrm>
        </p:grpSpPr>
        <p:cxnSp>
          <p:nvCxnSpPr>
            <p:cNvPr id="30" name="Connettore 2 29"/>
            <p:cNvCxnSpPr/>
            <p:nvPr/>
          </p:nvCxnSpPr>
          <p:spPr>
            <a:xfrm rot="5400000">
              <a:off x="5322099" y="3036091"/>
              <a:ext cx="357190" cy="1588"/>
            </a:xfrm>
            <a:prstGeom prst="straightConnector1">
              <a:avLst/>
            </a:prstGeom>
            <a:ln w="25400">
              <a:solidFill>
                <a:schemeClr val="tx1"/>
              </a:solidFill>
              <a:tailEnd type="triangle" w="lg" len="med"/>
            </a:ln>
          </p:spPr>
          <p:style>
            <a:lnRef idx="1">
              <a:schemeClr val="dk1"/>
            </a:lnRef>
            <a:fillRef idx="0">
              <a:schemeClr val="dk1"/>
            </a:fillRef>
            <a:effectRef idx="0">
              <a:schemeClr val="dk1"/>
            </a:effectRef>
            <a:fontRef idx="minor">
              <a:schemeClr val="tx1"/>
            </a:fontRef>
          </p:style>
        </p:cxnSp>
        <p:sp>
          <p:nvSpPr>
            <p:cNvPr id="31" name="Ovale 30"/>
            <p:cNvSpPr/>
            <p:nvPr/>
          </p:nvSpPr>
          <p:spPr>
            <a:xfrm>
              <a:off x="4786314" y="3286124"/>
              <a:ext cx="1643074" cy="6429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008000"/>
                  </a:solidFill>
                </a:rPr>
                <a:t>Lingua</a:t>
              </a:r>
              <a:endParaRPr lang="it-IT" sz="2400" b="1" dirty="0">
                <a:solidFill>
                  <a:srgbClr val="008000"/>
                </a:solidFill>
              </a:endParaRPr>
            </a:p>
          </p:txBody>
        </p:sp>
        <p:cxnSp>
          <p:nvCxnSpPr>
            <p:cNvPr id="32" name="Connettore 2 31"/>
            <p:cNvCxnSpPr/>
            <p:nvPr/>
          </p:nvCxnSpPr>
          <p:spPr>
            <a:xfrm rot="5400000">
              <a:off x="5393140" y="4178702"/>
              <a:ext cx="357190" cy="79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3" name="Rettangolo 32"/>
            <p:cNvSpPr/>
            <p:nvPr/>
          </p:nvSpPr>
          <p:spPr>
            <a:xfrm>
              <a:off x="4929190" y="4357694"/>
              <a:ext cx="1428760"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Organo del </a:t>
              </a:r>
              <a:r>
                <a:rPr lang="it-IT" sz="2400" dirty="0" smtClean="0">
                  <a:solidFill>
                    <a:srgbClr val="008000"/>
                  </a:solidFill>
                </a:rPr>
                <a:t>gusto</a:t>
              </a:r>
              <a:endParaRPr lang="it-IT" sz="2400" dirty="0">
                <a:solidFill>
                  <a:srgbClr val="008000"/>
                </a:solidFill>
              </a:endParaRPr>
            </a:p>
          </p:txBody>
        </p:sp>
      </p:grpSp>
      <p:grpSp>
        <p:nvGrpSpPr>
          <p:cNvPr id="68" name="Gruppo 67"/>
          <p:cNvGrpSpPr/>
          <p:nvPr/>
        </p:nvGrpSpPr>
        <p:grpSpPr>
          <a:xfrm>
            <a:off x="6215074" y="1142984"/>
            <a:ext cx="2643206" cy="2000264"/>
            <a:chOff x="6143636" y="2285992"/>
            <a:chExt cx="2643206" cy="2000264"/>
          </a:xfrm>
        </p:grpSpPr>
        <p:cxnSp>
          <p:nvCxnSpPr>
            <p:cNvPr id="37" name="Connettore 2 36"/>
            <p:cNvCxnSpPr/>
            <p:nvPr/>
          </p:nvCxnSpPr>
          <p:spPr>
            <a:xfrm>
              <a:off x="6143636" y="2571744"/>
              <a:ext cx="785818" cy="1588"/>
            </a:xfrm>
            <a:prstGeom prst="straightConnector1">
              <a:avLst/>
            </a:prstGeom>
            <a:ln w="25400">
              <a:solidFill>
                <a:schemeClr val="tx1"/>
              </a:solidFill>
              <a:tailEnd type="triangle" w="lg" len="med"/>
            </a:ln>
          </p:spPr>
          <p:style>
            <a:lnRef idx="1">
              <a:schemeClr val="dk1"/>
            </a:lnRef>
            <a:fillRef idx="0">
              <a:schemeClr val="dk1"/>
            </a:fillRef>
            <a:effectRef idx="0">
              <a:schemeClr val="dk1"/>
            </a:effectRef>
            <a:fontRef idx="minor">
              <a:schemeClr val="tx1"/>
            </a:fontRef>
          </p:style>
        </p:cxnSp>
        <p:sp>
          <p:nvSpPr>
            <p:cNvPr id="38" name="Ovale 37"/>
            <p:cNvSpPr/>
            <p:nvPr/>
          </p:nvSpPr>
          <p:spPr>
            <a:xfrm>
              <a:off x="7072330" y="2285992"/>
              <a:ext cx="1357322" cy="6429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chemeClr val="accent6">
                      <a:lumMod val="75000"/>
                    </a:schemeClr>
                  </a:solidFill>
                </a:rPr>
                <a:t>Naso</a:t>
              </a:r>
            </a:p>
          </p:txBody>
        </p:sp>
        <p:cxnSp>
          <p:nvCxnSpPr>
            <p:cNvPr id="39" name="Connettore 2 38"/>
            <p:cNvCxnSpPr/>
            <p:nvPr/>
          </p:nvCxnSpPr>
          <p:spPr>
            <a:xfrm rot="5400000">
              <a:off x="7679553" y="3178173"/>
              <a:ext cx="356396" cy="79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0" name="Rettangolo 39"/>
            <p:cNvSpPr/>
            <p:nvPr/>
          </p:nvSpPr>
          <p:spPr>
            <a:xfrm>
              <a:off x="7143768" y="3429000"/>
              <a:ext cx="1643074"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Organo dell’</a:t>
              </a:r>
              <a:r>
                <a:rPr lang="it-IT" sz="2400" dirty="0" smtClean="0">
                  <a:solidFill>
                    <a:schemeClr val="accent6">
                      <a:lumMod val="75000"/>
                    </a:schemeClr>
                  </a:solidFill>
                </a:rPr>
                <a:t>olfatto</a:t>
              </a:r>
              <a:endParaRPr lang="it-IT" sz="2400" dirty="0">
                <a:solidFill>
                  <a:schemeClr val="accent6">
                    <a:lumMod val="75000"/>
                  </a:schemeClr>
                </a:solidFill>
              </a:endParaRPr>
            </a:p>
          </p:txBody>
        </p:sp>
      </p:grpSp>
      <p:grpSp>
        <p:nvGrpSpPr>
          <p:cNvPr id="64" name="Gruppo 63"/>
          <p:cNvGrpSpPr/>
          <p:nvPr/>
        </p:nvGrpSpPr>
        <p:grpSpPr>
          <a:xfrm>
            <a:off x="6357950" y="1786720"/>
            <a:ext cx="1714512" cy="4428362"/>
            <a:chOff x="6215074" y="2928934"/>
            <a:chExt cx="1785950" cy="3713982"/>
          </a:xfrm>
        </p:grpSpPr>
        <p:cxnSp>
          <p:nvCxnSpPr>
            <p:cNvPr id="57" name="Connettore 2 56"/>
            <p:cNvCxnSpPr/>
            <p:nvPr/>
          </p:nvCxnSpPr>
          <p:spPr>
            <a:xfrm rot="16200000" flipH="1">
              <a:off x="5715008" y="3429000"/>
              <a:ext cx="1714512" cy="714380"/>
            </a:xfrm>
            <a:prstGeom prst="straightConnector1">
              <a:avLst/>
            </a:prstGeom>
            <a:ln w="25400">
              <a:solidFill>
                <a:schemeClr val="tx1"/>
              </a:solidFill>
              <a:tailEnd type="triangle" w="lg" len="med"/>
            </a:ln>
          </p:spPr>
          <p:style>
            <a:lnRef idx="1">
              <a:schemeClr val="dk1"/>
            </a:lnRef>
            <a:fillRef idx="0">
              <a:schemeClr val="dk1"/>
            </a:fillRef>
            <a:effectRef idx="0">
              <a:schemeClr val="dk1"/>
            </a:effectRef>
            <a:fontRef idx="minor">
              <a:schemeClr val="tx1"/>
            </a:fontRef>
          </p:style>
        </p:cxnSp>
        <p:sp>
          <p:nvSpPr>
            <p:cNvPr id="58" name="Ovale 57"/>
            <p:cNvSpPr/>
            <p:nvPr/>
          </p:nvSpPr>
          <p:spPr>
            <a:xfrm>
              <a:off x="6429388" y="4643446"/>
              <a:ext cx="1357322" cy="64294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0066"/>
                  </a:solidFill>
                </a:rPr>
                <a:t>Pelle</a:t>
              </a:r>
              <a:endParaRPr lang="it-IT" sz="2400" b="1" dirty="0">
                <a:solidFill>
                  <a:srgbClr val="FF0066"/>
                </a:solidFill>
              </a:endParaRPr>
            </a:p>
          </p:txBody>
        </p:sp>
        <p:cxnSp>
          <p:nvCxnSpPr>
            <p:cNvPr id="59" name="Connettore 2 58"/>
            <p:cNvCxnSpPr/>
            <p:nvPr/>
          </p:nvCxnSpPr>
          <p:spPr>
            <a:xfrm rot="5400000">
              <a:off x="6964776" y="5536024"/>
              <a:ext cx="357190" cy="79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60" name="Rettangolo 59"/>
            <p:cNvSpPr/>
            <p:nvPr/>
          </p:nvSpPr>
          <p:spPr>
            <a:xfrm>
              <a:off x="6572264" y="5785660"/>
              <a:ext cx="1428760" cy="8572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Organo del </a:t>
              </a:r>
              <a:r>
                <a:rPr lang="it-IT" sz="2400" dirty="0" smtClean="0">
                  <a:solidFill>
                    <a:srgbClr val="FF0066"/>
                  </a:solidFill>
                </a:rPr>
                <a:t>tatto</a:t>
              </a:r>
              <a:endParaRPr lang="it-IT" sz="2400" dirty="0">
                <a:solidFill>
                  <a:srgbClr val="FF0066"/>
                </a:solidFill>
              </a:endParaRPr>
            </a:p>
          </p:txBody>
        </p:sp>
      </p:grpSp>
      <p:sp>
        <p:nvSpPr>
          <p:cNvPr id="9222" name="AutoShape 6" descr="data:image/jpeg;base64,/9j/4AAQSkZJRgABAQAAAQABAAD/2wCEAAkGBxQTEBUUERQVFBQWFBUXFBQYFx8YHhYYGBwWGhoXFRcYHCghIBomHRYZJzEiJSkrLi4wFx81ODMsOiotLi0BCgoKDAwNDgwMDisZFBksKysrKysrKysrKysrKysrKysrKysrKysrKysrKysrKysrKysrKysrKysrKysrKysrK//AABEIAHgAdgMBIgACEQEDEQH/xAAcAAACAgMBAQAAAAAAAAAAAAAABwEGAwUIAgT/xABBEAACAAQCBwUECAMIAwAAAAABAgADBBEFIQYHEjFBUWETIjJxgRRSkaEIFSNCcoKSsSSiwTNic4OywtHwNENE/8QAFQEBAQAAAAAAAAAAAAAAAAAAAAH/xAAUEQEAAAAAAAAAAAAAAAAAAAAA/9oADAMBAAIRAxEAPwB4xBiYVuu/TY0sgUkgkT56nbYH+zlbjn7zZgeRPK4avWDrjMma1Ph4Rylw89u8Aw3rLUZG3vXtClxnS+uqrioqpzqd6bWyv6FsD6xo4IqOlNQuK9thQlk96nmvL/KbOp8rOR+WGRCK+jdVHtayVwKSn9QWX+sPWIoggggCPE1wASTYAXJPADPOPcUnXHi/s+D1FjZpoElf8zJv5dqA2OjWnNDWsVp56lwSNhu6xtxUHePKLJHEqtY3GRG4jgeY6w1NXut2dTskmvJnSLhROJvMldWJ8ajLfn57oDoeCMcierqGQhlYBlYZgg5giMkAQQQQAY4/02xs1lfUTybq0wiX0lqdlPkL+sdfTFuCOYIhaau9U0mjUTasJPqciMrpK6IDvP8AePoBAKXRPVhXVyh1QSZR3TJt12hzVd5HWGLhOoaQudTVTZh5S1EoeRJ2iflDLx7SSlo1Bqp6Sr+EMc2/Cu8xUxrgoGJ7JKmco3skhiB53sYDf6KaEUeHljSyyrMAGdmLEgcMzu8oskUrCNaWGz22BUCW+7ZmqZefK7ZfOLnLcEAgggi4I4jmID1BBBAQYo+s/QeZikuUqVAkiUWbYZNoOxFgSQwIsL8Dvi8wQHNtfqTxFL9mZE0D3XKk+QYRScc0eqqRtmqkPKvkCw7rHfZXHdJ8jHZEYK2jlzZbS5qK6MLMrC4I6gwCv+j7pAZtHMpXNzTtdP8ADmXIHo216GGvFJ0T1eysPrptRTORKmy9nsSL7DXBurXzXoRcczwu0AQQQQAYXunems2XPXD8NQTq6YMz92Qp+8/C9s+m87wDvdYOlC4fQzJ5sX8ElT96Y17egzJ6CNJqj0UNNTGqqLvV1dpk128Sq2YXzzuep6QHrRbVlIkt29cfbatjtPNmjaUHkitwHM/IZC+IgAAAsBuAyt5CJAiYDW4xgdPVIUqZMuaLW7ygkeR3j0hd12A1mCXn4YWqKEXadQuSSg3s0l8zzO7LiGhrRBEBqNFtJJFfTifTtdTkynxI3FXHAxuIUGldE+B4guI0q/wU9lSskLuUk+NR63HW445Nijqkmy1mS2DI6hlYbiCLgiAzExQMW09mTqhqTCJIqpy5TZ7G0mR+Jh4j0HztHwadYzOrqz6ooG2bi9bUD/1yzvljra1+dwOdr1o5gEmip1kU6BEX4s3FmPFjAVaXoRWT+9XYpUXOfZ0tpCLzXazZh8Iibq4de9TYniEpx4S03tkvzaW1r/GL+IIBZzNKMQwtlGKotTSlgvt0kWKXsAZ0vqfLfx3Qw6CslzpazZTB5bqCjqbgg8jGSokK6srgMrAhlIuCDkQQd4hUSnbAcSWVcnC6xzsXv/DTTwF/uk/I33rmDcgiFNxEQCg09T6x0go6A5yade1nLwN7MwI8lVfzHnDgEJ7VU3tOO4rVHMK2wp6M7Kp/TJ+cOKAIIIIAggggPgx3CpdVTTaeaLpNRkPS+5h1BsR5Qm9DtMnwygxCjqCDPoiwpwfvbZsqgcg3e8mh5wg9cujq/XlIxssusaSjnkyzFRyemwy/OAvmpvR5qeh7edc1NWxnTWO/ZbNVPodo9WPKGBaPEqWFAAFgAAByA3QTJgXeQLmwubZncM+MB7giBEwBFe080dWuw+dTnxMu1LPuzFzU/HI9CYsMQYCj6ntIGqsNQTT9tTsZE2+/u+Enrs2B6gwRVtDKsUWkOJ0xIWW47YcgSZbD4id8oIDF9HAXSufi0yTf4TD+7GHPCV+jqdiZiMlt6vJy8jOU/sIdUAQq9b+m9TTutJh4btjLM2dMVC5ly72FgAbbiSTuFueTUhVU2l9LR43iQrG7Mssjs5hBN1lqboLDf3gbcYDWan9Zc6oqBR1ziYzgmTOsASRmUawscr2PSHRHH0rFAMTFTJGwvtgnS13bK9rtBTbpwjsAQEwrPpA0/wDAyJ43yKlDfzBy+NvhDThfa9Uvgs3pMlH+YQF4w+o7STLf30Vv1AH+sJPTvRqrxVaqvE1RJpmnJT05B7ySLiawN7Biyvwz2RusIbOhbbWG0pPGnlX/AEiOfsR06rKRK3D12Qjz6kbRB20WYzbQU3tncm/DaMAytQ+lL1VLMp5zF5lOV2GJuTKbwhjxIIIvytDTjn76OYPttRbw9gt/1Zf1joGAIgxMEBzhrhqWkY7NeX4nkSb/AAA/2CCPOs+neqx+pSUNoy5UoegSUT85kEVFl0CPselFbTtkJ/asnkWE1bejEekOyEvroktRYhQ4pLF9lwky2VymYF/7yFx6Q4qWesxFdDtK6hlPMMLg/CIrNHPH0gsFaXXpUgfZz5YW9tzy8iD5qQfQ8o6HjW49gsmskNIqEDy23jcQeBUjMEc4DkzRHDGqa6mkqLl5yA9FBBdvIKCfSOxBFT0P1fUeHO0ynVjMYW7SY20Qu/ZXcAP3tFtgCFvr9nhcHccWnSgPQ3/pDIhKfSMxX/xKZbFrtPYcgO6lxyJ2/wBMA19GJHZ0VOnuyZQ/lEKTW3qyqJ9WauhQTe1t2sq4Vg4sNtdo2IItfkR1yamhmNJWUMifL3PLAI91lyZT5EGN1aAX2p/Qh8Opnaot7ROYFlGewi+FCeJ3k+duEMKCCAI8zGABJ3AXPkIkxQtcmkvsmGuiH7ao+ylgb7HxsPJbgdWEBUtU1L7biuI17ZozNLTiDtuG/wBMtPjBF+1XaN+w4ZKlPbtWvMm/jfPZ/Ktl/LfjBAbHTPR9a6im0zZF17je64zU/GKNqQ0lbs3w2qBSopSQitvMsHNfND8isNWFdrT0Nm9quKYd3aqR3piKLmYqjxKOLAXBH3gbcMwaMEVHV9p1JxKRdbJPUfbSb5g+8vNDz4bjFtvATBBEXgIdgASTYAXJ5AcTCc0KT62x6oxBhenp17GTfc1wVH8pdv8AMEffrQ0qepmfVOG/aT53cqHBylofEhPl4jwGW8xetDdG5eH0cunl57Obt77t4mP/AHcAIBdYRPOj+IvTTr/V1XM25E3hJmHLZbluAPQKedm8jA5jMc/+I1+P4FJrJDyKhA8tuHFTwZTwYc4XEiTiuCDYlIcSoF8CjKbKXPugC+Q6Aj8PAG1BC4pNdGGkfbGdIcZNLeUSQeuxeMNXrhkzD2eG01RWzTuCoUUXP3iQSB6W6iAv2OYxJpJDz6hwktBck8eQUcWJ3CFVodh03GsS+tapStLJOzRyTmGKEgHqA1yTxYW3LH10ug1bic9KjG3CSlN5dFL3Do5BsOu8nmIalNTrLRURQqqAqqBYKBkABygMoggggCIIiYIBc6YasFnTva8Pmmjqw23tLkjtxJA8JPEjI8QY1cvTrFaDuYnh7z1H/wBFPmLDiQAV+JWCCAynXnRnJKWsZ+CbCb+Rs5Pyj5p2M41io7Ompjh1O1w06YTt7J37JKht3ur6wQQFz0C0FkYZK2Zd5k5v7WewsW6AfdXp+8WuCCAIi0EEBin0qP40VvxKD+4j3LlBRZQAOQFh8BBBAerRMEEAQQQQH//Z">
            <a:hlinkClick r:id="rId2"/>
          </p:cNvPr>
          <p:cNvSpPr>
            <a:spLocks noChangeAspect="1" noChangeArrowheads="1"/>
          </p:cNvSpPr>
          <p:nvPr/>
        </p:nvSpPr>
        <p:spPr bwMode="auto">
          <a:xfrm>
            <a:off x="53975" y="-685800"/>
            <a:ext cx="1409700" cy="1428750"/>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9224" name="Picture 8" descr="https://encrypted-tbn3.gstatic.com/images?q=tbn:ANd9GcRgW-iFbEpAvTsY05IEx89KmWDoeA73Ra8LyAxqVqnPz6i8-sKj">
            <a:hlinkClick r:id="rId3"/>
          </p:cNvPr>
          <p:cNvPicPr>
            <a:picLocks noChangeAspect="1" noChangeArrowheads="1"/>
          </p:cNvPicPr>
          <p:nvPr/>
        </p:nvPicPr>
        <p:blipFill>
          <a:blip r:embed="rId4"/>
          <a:srcRect/>
          <a:stretch>
            <a:fillRect/>
          </a:stretch>
        </p:blipFill>
        <p:spPr bwMode="auto">
          <a:xfrm rot="21099732">
            <a:off x="2729596" y="4463448"/>
            <a:ext cx="1267194" cy="1284318"/>
          </a:xfrm>
          <a:prstGeom prst="rect">
            <a:avLst/>
          </a:prstGeom>
          <a:ln w="38100">
            <a:solidFill>
              <a:srgbClr val="FF0000"/>
            </a:solidFill>
          </a:ln>
          <a:effectLst>
            <a:outerShdw blurRad="292100" dist="139700" dir="2700000" algn="tl" rotWithShape="0">
              <a:srgbClr val="333333">
                <a:alpha val="65000"/>
              </a:srgbClr>
            </a:outerShdw>
          </a:effectLst>
        </p:spPr>
      </p:pic>
      <p:pic>
        <p:nvPicPr>
          <p:cNvPr id="9226" name="Picture 10" descr="https://encrypted-tbn1.gstatic.com/images?q=tbn:ANd9GcTOSM6aYMZ6hWxxLl96PB2K1MoBEfkN_AQGBha2hZxKiEiqWdVi">
            <a:hlinkClick r:id="rId5"/>
          </p:cNvPr>
          <p:cNvPicPr>
            <a:picLocks noChangeAspect="1" noChangeArrowheads="1"/>
          </p:cNvPicPr>
          <p:nvPr/>
        </p:nvPicPr>
        <p:blipFill>
          <a:blip r:embed="rId6"/>
          <a:srcRect/>
          <a:stretch>
            <a:fillRect/>
          </a:stretch>
        </p:blipFill>
        <p:spPr bwMode="auto">
          <a:xfrm rot="321713">
            <a:off x="784896" y="4558693"/>
            <a:ext cx="1317570" cy="1571612"/>
          </a:xfrm>
          <a:prstGeom prst="rect">
            <a:avLst/>
          </a:prstGeom>
          <a:ln w="38100">
            <a:solidFill>
              <a:srgbClr val="000099"/>
            </a:solidFill>
          </a:ln>
          <a:effectLst>
            <a:outerShdw blurRad="292100" dist="139700" dir="2700000" algn="tl" rotWithShape="0">
              <a:srgbClr val="333333">
                <a:alpha val="65000"/>
              </a:srgbClr>
            </a:outerShdw>
          </a:effectLst>
        </p:spPr>
      </p:pic>
      <p:pic>
        <p:nvPicPr>
          <p:cNvPr id="9228" name="Picture 12" descr="https://encrypted-tbn0.gstatic.com/images?q=tbn:ANd9GcTQp9lc6FNJcHg7GcU8Wydh5fE4hOgO83BPyfsYwAkTaz2UqDq-aA">
            <a:hlinkClick r:id="rId7"/>
          </p:cNvPr>
          <p:cNvPicPr>
            <a:picLocks noChangeAspect="1" noChangeArrowheads="1"/>
          </p:cNvPicPr>
          <p:nvPr/>
        </p:nvPicPr>
        <p:blipFill>
          <a:blip r:embed="rId8"/>
          <a:srcRect/>
          <a:stretch>
            <a:fillRect/>
          </a:stretch>
        </p:blipFill>
        <p:spPr bwMode="auto">
          <a:xfrm rot="482175">
            <a:off x="4492928" y="4337721"/>
            <a:ext cx="1310686" cy="1004860"/>
          </a:xfrm>
          <a:prstGeom prst="rect">
            <a:avLst/>
          </a:prstGeom>
          <a:ln w="38100">
            <a:solidFill>
              <a:srgbClr val="008000"/>
            </a:solidFill>
          </a:ln>
          <a:effectLst>
            <a:outerShdw blurRad="292100" dist="139700" dir="2700000" algn="tl" rotWithShape="0">
              <a:srgbClr val="333333">
                <a:alpha val="65000"/>
              </a:srgbClr>
            </a:outerShdw>
          </a:effectLst>
        </p:spPr>
      </p:pic>
      <p:pic>
        <p:nvPicPr>
          <p:cNvPr id="9230" name="Picture 14" descr="https://encrypted-tbn0.gstatic.com/images?q=tbn:ANd9GcRPfTzJDj-wjVDFk62CYmfWC04MCbhdyKuoAmggjHIwRNBGvGv4IA">
            <a:hlinkClick r:id="rId9"/>
          </p:cNvPr>
          <p:cNvPicPr>
            <a:picLocks noChangeAspect="1" noChangeArrowheads="1"/>
          </p:cNvPicPr>
          <p:nvPr/>
        </p:nvPicPr>
        <p:blipFill>
          <a:blip r:embed="rId10"/>
          <a:srcRect/>
          <a:stretch>
            <a:fillRect/>
          </a:stretch>
        </p:blipFill>
        <p:spPr bwMode="auto">
          <a:xfrm rot="20871087">
            <a:off x="4809649" y="5570030"/>
            <a:ext cx="1451803" cy="1071570"/>
          </a:xfrm>
          <a:prstGeom prst="rect">
            <a:avLst/>
          </a:prstGeom>
          <a:ln w="38100">
            <a:solidFill>
              <a:srgbClr val="FF0066"/>
            </a:solidFill>
          </a:ln>
          <a:effectLst>
            <a:outerShdw blurRad="292100" dist="139700" dir="2700000" algn="tl" rotWithShape="0">
              <a:srgbClr val="333333">
                <a:alpha val="65000"/>
              </a:srgbClr>
            </a:outerShdw>
          </a:effectLst>
        </p:spPr>
      </p:pic>
      <p:pic>
        <p:nvPicPr>
          <p:cNvPr id="9232" name="Picture 16" descr="https://encrypted-tbn3.gstatic.com/images?q=tbn:ANd9GcSToTz77rloldovCmDKahL1SzE5eddt3dBtqRUa24Iqbup-9ZMx">
            <a:hlinkClick r:id="rId11"/>
          </p:cNvPr>
          <p:cNvPicPr>
            <a:picLocks noChangeAspect="1" noChangeArrowheads="1"/>
          </p:cNvPicPr>
          <p:nvPr/>
        </p:nvPicPr>
        <p:blipFill>
          <a:blip r:embed="rId12"/>
          <a:srcRect/>
          <a:stretch>
            <a:fillRect/>
          </a:stretch>
        </p:blipFill>
        <p:spPr bwMode="auto">
          <a:xfrm rot="567269">
            <a:off x="7929586" y="3381385"/>
            <a:ext cx="981075" cy="1619251"/>
          </a:xfrm>
          <a:prstGeom prst="rect">
            <a:avLst/>
          </a:prstGeom>
          <a:ln w="38100">
            <a:solidFill>
              <a:schemeClr val="accent6">
                <a:lumMod val="75000"/>
              </a:schemeClr>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46"/>
                                        </p:tgtEl>
                                        <p:attrNameLst>
                                          <p:attrName>style.visibility</p:attrName>
                                        </p:attrNameLst>
                                      </p:cBhvr>
                                      <p:to>
                                        <p:strVal val="visible"/>
                                      </p:to>
                                    </p:set>
                                    <p:anim calcmode="lin" valueType="num">
                                      <p:cBhvr>
                                        <p:cTn id="19" dur="500" fill="hold"/>
                                        <p:tgtEl>
                                          <p:spTgt spid="46"/>
                                        </p:tgtEl>
                                        <p:attrNameLst>
                                          <p:attrName>ppt_w</p:attrName>
                                        </p:attrNameLst>
                                      </p:cBhvr>
                                      <p:tavLst>
                                        <p:tav tm="0">
                                          <p:val>
                                            <p:fltVal val="0"/>
                                          </p:val>
                                        </p:tav>
                                        <p:tav tm="100000">
                                          <p:val>
                                            <p:strVal val="#ppt_w"/>
                                          </p:val>
                                        </p:tav>
                                      </p:tavLst>
                                    </p:anim>
                                    <p:anim calcmode="lin" valueType="num">
                                      <p:cBhvr>
                                        <p:cTn id="20" dur="500" fill="hold"/>
                                        <p:tgtEl>
                                          <p:spTgt spid="46"/>
                                        </p:tgtEl>
                                        <p:attrNameLst>
                                          <p:attrName>ppt_h</p:attrName>
                                        </p:attrNameLst>
                                      </p:cBhvr>
                                      <p:tavLst>
                                        <p:tav tm="0">
                                          <p:val>
                                            <p:fltVal val="0"/>
                                          </p:val>
                                        </p:tav>
                                        <p:tav tm="100000">
                                          <p:val>
                                            <p:strVal val="#ppt_h"/>
                                          </p:val>
                                        </p:tav>
                                      </p:tavLst>
                                    </p:anim>
                                    <p:animEffect transition="in" filter="fade">
                                      <p:cBhvr>
                                        <p:cTn id="21" dur="500"/>
                                        <p:tgtEl>
                                          <p:spTgt spid="46"/>
                                        </p:tgtEl>
                                      </p:cBhvr>
                                    </p:animEffect>
                                  </p:childTnLst>
                                </p:cTn>
                              </p:par>
                            </p:childTnLst>
                          </p:cTn>
                        </p:par>
                      </p:childTnLst>
                    </p:cTn>
                  </p:par>
                  <p:par>
                    <p:cTn id="22" fill="hold">
                      <p:stCondLst>
                        <p:cond delay="indefinite"/>
                      </p:stCondLst>
                      <p:childTnLst>
                        <p:par>
                          <p:cTn id="23" fill="hold">
                            <p:stCondLst>
                              <p:cond delay="0"/>
                            </p:stCondLst>
                            <p:childTnLst>
                              <p:par>
                                <p:cTn id="24" presetID="25" presetClass="entr" presetSubtype="0" fill="hold" nodeType="clickEffect">
                                  <p:stCondLst>
                                    <p:cond delay="0"/>
                                  </p:stCondLst>
                                  <p:childTnLst>
                                    <p:set>
                                      <p:cBhvr>
                                        <p:cTn id="25" dur="1" fill="hold">
                                          <p:stCondLst>
                                            <p:cond delay="0"/>
                                          </p:stCondLst>
                                        </p:cTn>
                                        <p:tgtEl>
                                          <p:spTgt spid="9226"/>
                                        </p:tgtEl>
                                        <p:attrNameLst>
                                          <p:attrName>style.visibility</p:attrName>
                                        </p:attrNameLst>
                                      </p:cBhvr>
                                      <p:to>
                                        <p:strVal val="visible"/>
                                      </p:to>
                                    </p:set>
                                    <p:anim calcmode="lin" valueType="num">
                                      <p:cBhvr>
                                        <p:cTn id="26" dur="500" decel="50000" fill="hold">
                                          <p:stCondLst>
                                            <p:cond delay="0"/>
                                          </p:stCondLst>
                                        </p:cTn>
                                        <p:tgtEl>
                                          <p:spTgt spid="9226"/>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9226"/>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9226"/>
                                        </p:tgtEl>
                                        <p:attrNameLst>
                                          <p:attrName>ppt_w</p:attrName>
                                        </p:attrNameLst>
                                      </p:cBhvr>
                                      <p:tavLst>
                                        <p:tav tm="0">
                                          <p:val>
                                            <p:strVal val="#ppt_w*.05"/>
                                          </p:val>
                                        </p:tav>
                                        <p:tav tm="100000">
                                          <p:val>
                                            <p:strVal val="#ppt_w"/>
                                          </p:val>
                                        </p:tav>
                                      </p:tavLst>
                                    </p:anim>
                                    <p:anim calcmode="lin" valueType="num">
                                      <p:cBhvr>
                                        <p:cTn id="29" dur="1000" fill="hold"/>
                                        <p:tgtEl>
                                          <p:spTgt spid="9226"/>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9226"/>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9226"/>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9226"/>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9226"/>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49"/>
                                        </p:tgtEl>
                                        <p:attrNameLst>
                                          <p:attrName>style.visibility</p:attrName>
                                        </p:attrNameLst>
                                      </p:cBhvr>
                                      <p:to>
                                        <p:strVal val="visible"/>
                                      </p:to>
                                    </p:set>
                                    <p:anim calcmode="lin" valueType="num">
                                      <p:cBhvr>
                                        <p:cTn id="38" dur="500" fill="hold"/>
                                        <p:tgtEl>
                                          <p:spTgt spid="49"/>
                                        </p:tgtEl>
                                        <p:attrNameLst>
                                          <p:attrName>ppt_w</p:attrName>
                                        </p:attrNameLst>
                                      </p:cBhvr>
                                      <p:tavLst>
                                        <p:tav tm="0">
                                          <p:val>
                                            <p:fltVal val="0"/>
                                          </p:val>
                                        </p:tav>
                                        <p:tav tm="100000">
                                          <p:val>
                                            <p:strVal val="#ppt_w"/>
                                          </p:val>
                                        </p:tav>
                                      </p:tavLst>
                                    </p:anim>
                                    <p:anim calcmode="lin" valueType="num">
                                      <p:cBhvr>
                                        <p:cTn id="39" dur="500" fill="hold"/>
                                        <p:tgtEl>
                                          <p:spTgt spid="49"/>
                                        </p:tgtEl>
                                        <p:attrNameLst>
                                          <p:attrName>ppt_h</p:attrName>
                                        </p:attrNameLst>
                                      </p:cBhvr>
                                      <p:tavLst>
                                        <p:tav tm="0">
                                          <p:val>
                                            <p:fltVal val="0"/>
                                          </p:val>
                                        </p:tav>
                                        <p:tav tm="100000">
                                          <p:val>
                                            <p:strVal val="#ppt_h"/>
                                          </p:val>
                                        </p:tav>
                                      </p:tavLst>
                                    </p:anim>
                                    <p:animEffect transition="in" filter="fade">
                                      <p:cBhvr>
                                        <p:cTn id="40" dur="500"/>
                                        <p:tgtEl>
                                          <p:spTgt spid="49"/>
                                        </p:tgtEl>
                                      </p:cBhvr>
                                    </p:animEffect>
                                  </p:childTnLst>
                                </p:cTn>
                              </p:par>
                            </p:childTnLst>
                          </p:cTn>
                        </p:par>
                      </p:childTnLst>
                    </p:cTn>
                  </p:par>
                  <p:par>
                    <p:cTn id="41" fill="hold">
                      <p:stCondLst>
                        <p:cond delay="indefinite"/>
                      </p:stCondLst>
                      <p:childTnLst>
                        <p:par>
                          <p:cTn id="42" fill="hold">
                            <p:stCondLst>
                              <p:cond delay="0"/>
                            </p:stCondLst>
                            <p:childTnLst>
                              <p:par>
                                <p:cTn id="43" presetID="25" presetClass="entr" presetSubtype="0" fill="hold" nodeType="clickEffect">
                                  <p:stCondLst>
                                    <p:cond delay="0"/>
                                  </p:stCondLst>
                                  <p:childTnLst>
                                    <p:set>
                                      <p:cBhvr>
                                        <p:cTn id="44" dur="1" fill="hold">
                                          <p:stCondLst>
                                            <p:cond delay="0"/>
                                          </p:stCondLst>
                                        </p:cTn>
                                        <p:tgtEl>
                                          <p:spTgt spid="9224"/>
                                        </p:tgtEl>
                                        <p:attrNameLst>
                                          <p:attrName>style.visibility</p:attrName>
                                        </p:attrNameLst>
                                      </p:cBhvr>
                                      <p:to>
                                        <p:strVal val="visible"/>
                                      </p:to>
                                    </p:set>
                                    <p:anim calcmode="lin" valueType="num">
                                      <p:cBhvr>
                                        <p:cTn id="45" dur="500" decel="50000" fill="hold">
                                          <p:stCondLst>
                                            <p:cond delay="0"/>
                                          </p:stCondLst>
                                        </p:cTn>
                                        <p:tgtEl>
                                          <p:spTgt spid="9224"/>
                                        </p:tgtEl>
                                        <p:attrNameLst>
                                          <p:attrName>style.rotation</p:attrName>
                                        </p:attrNameLst>
                                      </p:cBhvr>
                                      <p:tavLst>
                                        <p:tav tm="0">
                                          <p:val>
                                            <p:fltVal val="-90"/>
                                          </p:val>
                                        </p:tav>
                                        <p:tav tm="100000">
                                          <p:val>
                                            <p:fltVal val="0"/>
                                          </p:val>
                                        </p:tav>
                                      </p:tavLst>
                                    </p:anim>
                                    <p:anim calcmode="lin" valueType="num">
                                      <p:cBhvr>
                                        <p:cTn id="46" dur="500" decel="50000" fill="hold">
                                          <p:stCondLst>
                                            <p:cond delay="0"/>
                                          </p:stCondLst>
                                        </p:cTn>
                                        <p:tgtEl>
                                          <p:spTgt spid="9224"/>
                                        </p:tgtEl>
                                        <p:attrNameLst>
                                          <p:attrName>ppt_w</p:attrName>
                                        </p:attrNameLst>
                                      </p:cBhvr>
                                      <p:tavLst>
                                        <p:tav tm="0">
                                          <p:val>
                                            <p:strVal val="#ppt_w"/>
                                          </p:val>
                                        </p:tav>
                                        <p:tav tm="100000">
                                          <p:val>
                                            <p:strVal val="#ppt_w*.05"/>
                                          </p:val>
                                        </p:tav>
                                      </p:tavLst>
                                    </p:anim>
                                    <p:anim calcmode="lin" valueType="num">
                                      <p:cBhvr>
                                        <p:cTn id="47" dur="500" accel="50000" fill="hold">
                                          <p:stCondLst>
                                            <p:cond delay="500"/>
                                          </p:stCondLst>
                                        </p:cTn>
                                        <p:tgtEl>
                                          <p:spTgt spid="9224"/>
                                        </p:tgtEl>
                                        <p:attrNameLst>
                                          <p:attrName>ppt_w</p:attrName>
                                        </p:attrNameLst>
                                      </p:cBhvr>
                                      <p:tavLst>
                                        <p:tav tm="0">
                                          <p:val>
                                            <p:strVal val="#ppt_w*.05"/>
                                          </p:val>
                                        </p:tav>
                                        <p:tav tm="100000">
                                          <p:val>
                                            <p:strVal val="#ppt_w"/>
                                          </p:val>
                                        </p:tav>
                                      </p:tavLst>
                                    </p:anim>
                                    <p:anim calcmode="lin" valueType="num">
                                      <p:cBhvr>
                                        <p:cTn id="48" dur="1000" fill="hold"/>
                                        <p:tgtEl>
                                          <p:spTgt spid="9224"/>
                                        </p:tgtEl>
                                        <p:attrNameLst>
                                          <p:attrName>ppt_h</p:attrName>
                                        </p:attrNameLst>
                                      </p:cBhvr>
                                      <p:tavLst>
                                        <p:tav tm="0">
                                          <p:val>
                                            <p:strVal val="#ppt_h"/>
                                          </p:val>
                                        </p:tav>
                                        <p:tav tm="100000">
                                          <p:val>
                                            <p:strVal val="#ppt_h"/>
                                          </p:val>
                                        </p:tav>
                                      </p:tavLst>
                                    </p:anim>
                                    <p:anim calcmode="lin" valueType="num">
                                      <p:cBhvr>
                                        <p:cTn id="49" dur="500" decel="50000" fill="hold">
                                          <p:stCondLst>
                                            <p:cond delay="0"/>
                                          </p:stCondLst>
                                        </p:cTn>
                                        <p:tgtEl>
                                          <p:spTgt spid="9224"/>
                                        </p:tgtEl>
                                        <p:attrNameLst>
                                          <p:attrName>ppt_x</p:attrName>
                                        </p:attrNameLst>
                                      </p:cBhvr>
                                      <p:tavLst>
                                        <p:tav tm="0">
                                          <p:val>
                                            <p:strVal val="#ppt_x+.4"/>
                                          </p:val>
                                        </p:tav>
                                        <p:tav tm="100000">
                                          <p:val>
                                            <p:strVal val="#ppt_x"/>
                                          </p:val>
                                        </p:tav>
                                      </p:tavLst>
                                    </p:anim>
                                    <p:anim calcmode="lin" valueType="num">
                                      <p:cBhvr>
                                        <p:cTn id="50" dur="500" decel="50000" fill="hold">
                                          <p:stCondLst>
                                            <p:cond delay="0"/>
                                          </p:stCondLst>
                                        </p:cTn>
                                        <p:tgtEl>
                                          <p:spTgt spid="9224"/>
                                        </p:tgtEl>
                                        <p:attrNameLst>
                                          <p:attrName>ppt_y</p:attrName>
                                        </p:attrNameLst>
                                      </p:cBhvr>
                                      <p:tavLst>
                                        <p:tav tm="0">
                                          <p:val>
                                            <p:strVal val="#ppt_y-.2"/>
                                          </p:val>
                                        </p:tav>
                                        <p:tav tm="100000">
                                          <p:val>
                                            <p:strVal val="#ppt_y+.1"/>
                                          </p:val>
                                        </p:tav>
                                      </p:tavLst>
                                    </p:anim>
                                    <p:anim calcmode="lin" valueType="num">
                                      <p:cBhvr>
                                        <p:cTn id="51" dur="500" accel="50000" fill="hold">
                                          <p:stCondLst>
                                            <p:cond delay="500"/>
                                          </p:stCondLst>
                                        </p:cTn>
                                        <p:tgtEl>
                                          <p:spTgt spid="9224"/>
                                        </p:tgtEl>
                                        <p:attrNameLst>
                                          <p:attrName>ppt_y</p:attrName>
                                        </p:attrNameLst>
                                      </p:cBhvr>
                                      <p:tavLst>
                                        <p:tav tm="0">
                                          <p:val>
                                            <p:strVal val="#ppt_y+.1"/>
                                          </p:val>
                                        </p:tav>
                                        <p:tav tm="100000">
                                          <p:val>
                                            <p:strVal val="#ppt_y"/>
                                          </p:val>
                                        </p:tav>
                                      </p:tavLst>
                                    </p:anim>
                                    <p:animEffect transition="in" filter="fade">
                                      <p:cBhvr>
                                        <p:cTn id="52" dur="1000" decel="50000">
                                          <p:stCondLst>
                                            <p:cond delay="0"/>
                                          </p:stCondLst>
                                        </p:cTn>
                                        <p:tgtEl>
                                          <p:spTgt spid="9224"/>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52"/>
                                        </p:tgtEl>
                                        <p:attrNameLst>
                                          <p:attrName>style.visibility</p:attrName>
                                        </p:attrNameLst>
                                      </p:cBhvr>
                                      <p:to>
                                        <p:strVal val="visible"/>
                                      </p:to>
                                    </p:set>
                                    <p:anim calcmode="lin" valueType="num">
                                      <p:cBhvr>
                                        <p:cTn id="57" dur="500" fill="hold"/>
                                        <p:tgtEl>
                                          <p:spTgt spid="52"/>
                                        </p:tgtEl>
                                        <p:attrNameLst>
                                          <p:attrName>ppt_w</p:attrName>
                                        </p:attrNameLst>
                                      </p:cBhvr>
                                      <p:tavLst>
                                        <p:tav tm="0">
                                          <p:val>
                                            <p:fltVal val="0"/>
                                          </p:val>
                                        </p:tav>
                                        <p:tav tm="100000">
                                          <p:val>
                                            <p:strVal val="#ppt_w"/>
                                          </p:val>
                                        </p:tav>
                                      </p:tavLst>
                                    </p:anim>
                                    <p:anim calcmode="lin" valueType="num">
                                      <p:cBhvr>
                                        <p:cTn id="58" dur="500" fill="hold"/>
                                        <p:tgtEl>
                                          <p:spTgt spid="52"/>
                                        </p:tgtEl>
                                        <p:attrNameLst>
                                          <p:attrName>ppt_h</p:attrName>
                                        </p:attrNameLst>
                                      </p:cBhvr>
                                      <p:tavLst>
                                        <p:tav tm="0">
                                          <p:val>
                                            <p:fltVal val="0"/>
                                          </p:val>
                                        </p:tav>
                                        <p:tav tm="100000">
                                          <p:val>
                                            <p:strVal val="#ppt_h"/>
                                          </p:val>
                                        </p:tav>
                                      </p:tavLst>
                                    </p:anim>
                                    <p:animEffect transition="in" filter="fade">
                                      <p:cBhvr>
                                        <p:cTn id="59" dur="500"/>
                                        <p:tgtEl>
                                          <p:spTgt spid="52"/>
                                        </p:tgtEl>
                                      </p:cBhvr>
                                    </p:animEffect>
                                  </p:childTnLst>
                                </p:cTn>
                              </p:par>
                            </p:childTnLst>
                          </p:cTn>
                        </p:par>
                      </p:childTnLst>
                    </p:cTn>
                  </p:par>
                  <p:par>
                    <p:cTn id="60" fill="hold">
                      <p:stCondLst>
                        <p:cond delay="indefinite"/>
                      </p:stCondLst>
                      <p:childTnLst>
                        <p:par>
                          <p:cTn id="61" fill="hold">
                            <p:stCondLst>
                              <p:cond delay="0"/>
                            </p:stCondLst>
                            <p:childTnLst>
                              <p:par>
                                <p:cTn id="62" presetID="25" presetClass="entr" presetSubtype="0" fill="hold" nodeType="clickEffect">
                                  <p:stCondLst>
                                    <p:cond delay="0"/>
                                  </p:stCondLst>
                                  <p:childTnLst>
                                    <p:set>
                                      <p:cBhvr>
                                        <p:cTn id="63" dur="1" fill="hold">
                                          <p:stCondLst>
                                            <p:cond delay="0"/>
                                          </p:stCondLst>
                                        </p:cTn>
                                        <p:tgtEl>
                                          <p:spTgt spid="9228"/>
                                        </p:tgtEl>
                                        <p:attrNameLst>
                                          <p:attrName>style.visibility</p:attrName>
                                        </p:attrNameLst>
                                      </p:cBhvr>
                                      <p:to>
                                        <p:strVal val="visible"/>
                                      </p:to>
                                    </p:set>
                                    <p:anim calcmode="lin" valueType="num">
                                      <p:cBhvr>
                                        <p:cTn id="64" dur="500" decel="50000" fill="hold">
                                          <p:stCondLst>
                                            <p:cond delay="0"/>
                                          </p:stCondLst>
                                        </p:cTn>
                                        <p:tgtEl>
                                          <p:spTgt spid="9228"/>
                                        </p:tgtEl>
                                        <p:attrNameLst>
                                          <p:attrName>style.rotation</p:attrName>
                                        </p:attrNameLst>
                                      </p:cBhvr>
                                      <p:tavLst>
                                        <p:tav tm="0">
                                          <p:val>
                                            <p:fltVal val="-90"/>
                                          </p:val>
                                        </p:tav>
                                        <p:tav tm="100000">
                                          <p:val>
                                            <p:fltVal val="0"/>
                                          </p:val>
                                        </p:tav>
                                      </p:tavLst>
                                    </p:anim>
                                    <p:anim calcmode="lin" valueType="num">
                                      <p:cBhvr>
                                        <p:cTn id="65" dur="500" decel="50000" fill="hold">
                                          <p:stCondLst>
                                            <p:cond delay="0"/>
                                          </p:stCondLst>
                                        </p:cTn>
                                        <p:tgtEl>
                                          <p:spTgt spid="9228"/>
                                        </p:tgtEl>
                                        <p:attrNameLst>
                                          <p:attrName>ppt_w</p:attrName>
                                        </p:attrNameLst>
                                      </p:cBhvr>
                                      <p:tavLst>
                                        <p:tav tm="0">
                                          <p:val>
                                            <p:strVal val="#ppt_w"/>
                                          </p:val>
                                        </p:tav>
                                        <p:tav tm="100000">
                                          <p:val>
                                            <p:strVal val="#ppt_w*.05"/>
                                          </p:val>
                                        </p:tav>
                                      </p:tavLst>
                                    </p:anim>
                                    <p:anim calcmode="lin" valueType="num">
                                      <p:cBhvr>
                                        <p:cTn id="66" dur="500" accel="50000" fill="hold">
                                          <p:stCondLst>
                                            <p:cond delay="500"/>
                                          </p:stCondLst>
                                        </p:cTn>
                                        <p:tgtEl>
                                          <p:spTgt spid="9228"/>
                                        </p:tgtEl>
                                        <p:attrNameLst>
                                          <p:attrName>ppt_w</p:attrName>
                                        </p:attrNameLst>
                                      </p:cBhvr>
                                      <p:tavLst>
                                        <p:tav tm="0">
                                          <p:val>
                                            <p:strVal val="#ppt_w*.05"/>
                                          </p:val>
                                        </p:tav>
                                        <p:tav tm="100000">
                                          <p:val>
                                            <p:strVal val="#ppt_w"/>
                                          </p:val>
                                        </p:tav>
                                      </p:tavLst>
                                    </p:anim>
                                    <p:anim calcmode="lin" valueType="num">
                                      <p:cBhvr>
                                        <p:cTn id="67" dur="1000" fill="hold"/>
                                        <p:tgtEl>
                                          <p:spTgt spid="9228"/>
                                        </p:tgtEl>
                                        <p:attrNameLst>
                                          <p:attrName>ppt_h</p:attrName>
                                        </p:attrNameLst>
                                      </p:cBhvr>
                                      <p:tavLst>
                                        <p:tav tm="0">
                                          <p:val>
                                            <p:strVal val="#ppt_h"/>
                                          </p:val>
                                        </p:tav>
                                        <p:tav tm="100000">
                                          <p:val>
                                            <p:strVal val="#ppt_h"/>
                                          </p:val>
                                        </p:tav>
                                      </p:tavLst>
                                    </p:anim>
                                    <p:anim calcmode="lin" valueType="num">
                                      <p:cBhvr>
                                        <p:cTn id="68" dur="500" decel="50000" fill="hold">
                                          <p:stCondLst>
                                            <p:cond delay="0"/>
                                          </p:stCondLst>
                                        </p:cTn>
                                        <p:tgtEl>
                                          <p:spTgt spid="9228"/>
                                        </p:tgtEl>
                                        <p:attrNameLst>
                                          <p:attrName>ppt_x</p:attrName>
                                        </p:attrNameLst>
                                      </p:cBhvr>
                                      <p:tavLst>
                                        <p:tav tm="0">
                                          <p:val>
                                            <p:strVal val="#ppt_x+.4"/>
                                          </p:val>
                                        </p:tav>
                                        <p:tav tm="100000">
                                          <p:val>
                                            <p:strVal val="#ppt_x"/>
                                          </p:val>
                                        </p:tav>
                                      </p:tavLst>
                                    </p:anim>
                                    <p:anim calcmode="lin" valueType="num">
                                      <p:cBhvr>
                                        <p:cTn id="69" dur="500" decel="50000" fill="hold">
                                          <p:stCondLst>
                                            <p:cond delay="0"/>
                                          </p:stCondLst>
                                        </p:cTn>
                                        <p:tgtEl>
                                          <p:spTgt spid="9228"/>
                                        </p:tgtEl>
                                        <p:attrNameLst>
                                          <p:attrName>ppt_y</p:attrName>
                                        </p:attrNameLst>
                                      </p:cBhvr>
                                      <p:tavLst>
                                        <p:tav tm="0">
                                          <p:val>
                                            <p:strVal val="#ppt_y-.2"/>
                                          </p:val>
                                        </p:tav>
                                        <p:tav tm="100000">
                                          <p:val>
                                            <p:strVal val="#ppt_y+.1"/>
                                          </p:val>
                                        </p:tav>
                                      </p:tavLst>
                                    </p:anim>
                                    <p:anim calcmode="lin" valueType="num">
                                      <p:cBhvr>
                                        <p:cTn id="70" dur="500" accel="50000" fill="hold">
                                          <p:stCondLst>
                                            <p:cond delay="500"/>
                                          </p:stCondLst>
                                        </p:cTn>
                                        <p:tgtEl>
                                          <p:spTgt spid="9228"/>
                                        </p:tgtEl>
                                        <p:attrNameLst>
                                          <p:attrName>ppt_y</p:attrName>
                                        </p:attrNameLst>
                                      </p:cBhvr>
                                      <p:tavLst>
                                        <p:tav tm="0">
                                          <p:val>
                                            <p:strVal val="#ppt_y+.1"/>
                                          </p:val>
                                        </p:tav>
                                        <p:tav tm="100000">
                                          <p:val>
                                            <p:strVal val="#ppt_y"/>
                                          </p:val>
                                        </p:tav>
                                      </p:tavLst>
                                    </p:anim>
                                    <p:animEffect transition="in" filter="fade">
                                      <p:cBhvr>
                                        <p:cTn id="71" dur="1000" decel="50000">
                                          <p:stCondLst>
                                            <p:cond delay="0"/>
                                          </p:stCondLst>
                                        </p:cTn>
                                        <p:tgtEl>
                                          <p:spTgt spid="9228"/>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nodeType="clickEffect">
                                  <p:stCondLst>
                                    <p:cond delay="0"/>
                                  </p:stCondLst>
                                  <p:childTnLst>
                                    <p:set>
                                      <p:cBhvr>
                                        <p:cTn id="75" dur="1" fill="hold">
                                          <p:stCondLst>
                                            <p:cond delay="0"/>
                                          </p:stCondLst>
                                        </p:cTn>
                                        <p:tgtEl>
                                          <p:spTgt spid="64"/>
                                        </p:tgtEl>
                                        <p:attrNameLst>
                                          <p:attrName>style.visibility</p:attrName>
                                        </p:attrNameLst>
                                      </p:cBhvr>
                                      <p:to>
                                        <p:strVal val="visible"/>
                                      </p:to>
                                    </p:set>
                                    <p:anim calcmode="lin" valueType="num">
                                      <p:cBhvr>
                                        <p:cTn id="76" dur="500" fill="hold"/>
                                        <p:tgtEl>
                                          <p:spTgt spid="64"/>
                                        </p:tgtEl>
                                        <p:attrNameLst>
                                          <p:attrName>ppt_w</p:attrName>
                                        </p:attrNameLst>
                                      </p:cBhvr>
                                      <p:tavLst>
                                        <p:tav tm="0">
                                          <p:val>
                                            <p:fltVal val="0"/>
                                          </p:val>
                                        </p:tav>
                                        <p:tav tm="100000">
                                          <p:val>
                                            <p:strVal val="#ppt_w"/>
                                          </p:val>
                                        </p:tav>
                                      </p:tavLst>
                                    </p:anim>
                                    <p:anim calcmode="lin" valueType="num">
                                      <p:cBhvr>
                                        <p:cTn id="77" dur="500" fill="hold"/>
                                        <p:tgtEl>
                                          <p:spTgt spid="64"/>
                                        </p:tgtEl>
                                        <p:attrNameLst>
                                          <p:attrName>ppt_h</p:attrName>
                                        </p:attrNameLst>
                                      </p:cBhvr>
                                      <p:tavLst>
                                        <p:tav tm="0">
                                          <p:val>
                                            <p:fltVal val="0"/>
                                          </p:val>
                                        </p:tav>
                                        <p:tav tm="100000">
                                          <p:val>
                                            <p:strVal val="#ppt_h"/>
                                          </p:val>
                                        </p:tav>
                                      </p:tavLst>
                                    </p:anim>
                                    <p:animEffect transition="in" filter="fade">
                                      <p:cBhvr>
                                        <p:cTn id="78" dur="500"/>
                                        <p:tgtEl>
                                          <p:spTgt spid="64"/>
                                        </p:tgtEl>
                                      </p:cBhvr>
                                    </p:animEffect>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nodeType="clickEffect">
                                  <p:stCondLst>
                                    <p:cond delay="0"/>
                                  </p:stCondLst>
                                  <p:childTnLst>
                                    <p:set>
                                      <p:cBhvr>
                                        <p:cTn id="82" dur="1" fill="hold">
                                          <p:stCondLst>
                                            <p:cond delay="0"/>
                                          </p:stCondLst>
                                        </p:cTn>
                                        <p:tgtEl>
                                          <p:spTgt spid="9230"/>
                                        </p:tgtEl>
                                        <p:attrNameLst>
                                          <p:attrName>style.visibility</p:attrName>
                                        </p:attrNameLst>
                                      </p:cBhvr>
                                      <p:to>
                                        <p:strVal val="visible"/>
                                      </p:to>
                                    </p:set>
                                    <p:anim calcmode="lin" valueType="num">
                                      <p:cBhvr>
                                        <p:cTn id="83" dur="500" decel="50000" fill="hold">
                                          <p:stCondLst>
                                            <p:cond delay="0"/>
                                          </p:stCondLst>
                                        </p:cTn>
                                        <p:tgtEl>
                                          <p:spTgt spid="9230"/>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9230"/>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9230"/>
                                        </p:tgtEl>
                                        <p:attrNameLst>
                                          <p:attrName>ppt_w</p:attrName>
                                        </p:attrNameLst>
                                      </p:cBhvr>
                                      <p:tavLst>
                                        <p:tav tm="0">
                                          <p:val>
                                            <p:strVal val="#ppt_w*.05"/>
                                          </p:val>
                                        </p:tav>
                                        <p:tav tm="100000">
                                          <p:val>
                                            <p:strVal val="#ppt_w"/>
                                          </p:val>
                                        </p:tav>
                                      </p:tavLst>
                                    </p:anim>
                                    <p:anim calcmode="lin" valueType="num">
                                      <p:cBhvr>
                                        <p:cTn id="86" dur="1000" fill="hold"/>
                                        <p:tgtEl>
                                          <p:spTgt spid="9230"/>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9230"/>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9230"/>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9230"/>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9230"/>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0" fill="hold" nodeType="clickEffect">
                                  <p:stCondLst>
                                    <p:cond delay="0"/>
                                  </p:stCondLst>
                                  <p:childTnLst>
                                    <p:set>
                                      <p:cBhvr>
                                        <p:cTn id="94" dur="1" fill="hold">
                                          <p:stCondLst>
                                            <p:cond delay="0"/>
                                          </p:stCondLst>
                                        </p:cTn>
                                        <p:tgtEl>
                                          <p:spTgt spid="68"/>
                                        </p:tgtEl>
                                        <p:attrNameLst>
                                          <p:attrName>style.visibility</p:attrName>
                                        </p:attrNameLst>
                                      </p:cBhvr>
                                      <p:to>
                                        <p:strVal val="visible"/>
                                      </p:to>
                                    </p:set>
                                    <p:anim calcmode="lin" valueType="num">
                                      <p:cBhvr>
                                        <p:cTn id="95" dur="500" fill="hold"/>
                                        <p:tgtEl>
                                          <p:spTgt spid="68"/>
                                        </p:tgtEl>
                                        <p:attrNameLst>
                                          <p:attrName>ppt_w</p:attrName>
                                        </p:attrNameLst>
                                      </p:cBhvr>
                                      <p:tavLst>
                                        <p:tav tm="0">
                                          <p:val>
                                            <p:fltVal val="0"/>
                                          </p:val>
                                        </p:tav>
                                        <p:tav tm="100000">
                                          <p:val>
                                            <p:strVal val="#ppt_w"/>
                                          </p:val>
                                        </p:tav>
                                      </p:tavLst>
                                    </p:anim>
                                    <p:anim calcmode="lin" valueType="num">
                                      <p:cBhvr>
                                        <p:cTn id="96" dur="500" fill="hold"/>
                                        <p:tgtEl>
                                          <p:spTgt spid="68"/>
                                        </p:tgtEl>
                                        <p:attrNameLst>
                                          <p:attrName>ppt_h</p:attrName>
                                        </p:attrNameLst>
                                      </p:cBhvr>
                                      <p:tavLst>
                                        <p:tav tm="0">
                                          <p:val>
                                            <p:fltVal val="0"/>
                                          </p:val>
                                        </p:tav>
                                        <p:tav tm="100000">
                                          <p:val>
                                            <p:strVal val="#ppt_h"/>
                                          </p:val>
                                        </p:tav>
                                      </p:tavLst>
                                    </p:anim>
                                    <p:animEffect transition="in" filter="fade">
                                      <p:cBhvr>
                                        <p:cTn id="97" dur="500"/>
                                        <p:tgtEl>
                                          <p:spTgt spid="68"/>
                                        </p:tgtEl>
                                      </p:cBhvr>
                                    </p:animEffect>
                                  </p:childTnLst>
                                </p:cTn>
                              </p:par>
                            </p:childTnLst>
                          </p:cTn>
                        </p:par>
                      </p:childTnLst>
                    </p:cTn>
                  </p:par>
                  <p:par>
                    <p:cTn id="98" fill="hold">
                      <p:stCondLst>
                        <p:cond delay="indefinite"/>
                      </p:stCondLst>
                      <p:childTnLst>
                        <p:par>
                          <p:cTn id="99" fill="hold">
                            <p:stCondLst>
                              <p:cond delay="0"/>
                            </p:stCondLst>
                            <p:childTnLst>
                              <p:par>
                                <p:cTn id="100" presetID="25" presetClass="entr" presetSubtype="0" fill="hold" nodeType="clickEffect">
                                  <p:stCondLst>
                                    <p:cond delay="0"/>
                                  </p:stCondLst>
                                  <p:childTnLst>
                                    <p:set>
                                      <p:cBhvr>
                                        <p:cTn id="101" dur="1" fill="hold">
                                          <p:stCondLst>
                                            <p:cond delay="0"/>
                                          </p:stCondLst>
                                        </p:cTn>
                                        <p:tgtEl>
                                          <p:spTgt spid="9232"/>
                                        </p:tgtEl>
                                        <p:attrNameLst>
                                          <p:attrName>style.visibility</p:attrName>
                                        </p:attrNameLst>
                                      </p:cBhvr>
                                      <p:to>
                                        <p:strVal val="visible"/>
                                      </p:to>
                                    </p:set>
                                    <p:anim calcmode="lin" valueType="num">
                                      <p:cBhvr>
                                        <p:cTn id="102" dur="500" decel="50000" fill="hold">
                                          <p:stCondLst>
                                            <p:cond delay="0"/>
                                          </p:stCondLst>
                                        </p:cTn>
                                        <p:tgtEl>
                                          <p:spTgt spid="9232"/>
                                        </p:tgtEl>
                                        <p:attrNameLst>
                                          <p:attrName>style.rotation</p:attrName>
                                        </p:attrNameLst>
                                      </p:cBhvr>
                                      <p:tavLst>
                                        <p:tav tm="0">
                                          <p:val>
                                            <p:fltVal val="-90"/>
                                          </p:val>
                                        </p:tav>
                                        <p:tav tm="100000">
                                          <p:val>
                                            <p:fltVal val="0"/>
                                          </p:val>
                                        </p:tav>
                                      </p:tavLst>
                                    </p:anim>
                                    <p:anim calcmode="lin" valueType="num">
                                      <p:cBhvr>
                                        <p:cTn id="103" dur="500" decel="50000" fill="hold">
                                          <p:stCondLst>
                                            <p:cond delay="0"/>
                                          </p:stCondLst>
                                        </p:cTn>
                                        <p:tgtEl>
                                          <p:spTgt spid="9232"/>
                                        </p:tgtEl>
                                        <p:attrNameLst>
                                          <p:attrName>ppt_w</p:attrName>
                                        </p:attrNameLst>
                                      </p:cBhvr>
                                      <p:tavLst>
                                        <p:tav tm="0">
                                          <p:val>
                                            <p:strVal val="#ppt_w"/>
                                          </p:val>
                                        </p:tav>
                                        <p:tav tm="100000">
                                          <p:val>
                                            <p:strVal val="#ppt_w*.05"/>
                                          </p:val>
                                        </p:tav>
                                      </p:tavLst>
                                    </p:anim>
                                    <p:anim calcmode="lin" valueType="num">
                                      <p:cBhvr>
                                        <p:cTn id="104" dur="500" accel="50000" fill="hold">
                                          <p:stCondLst>
                                            <p:cond delay="500"/>
                                          </p:stCondLst>
                                        </p:cTn>
                                        <p:tgtEl>
                                          <p:spTgt spid="9232"/>
                                        </p:tgtEl>
                                        <p:attrNameLst>
                                          <p:attrName>ppt_w</p:attrName>
                                        </p:attrNameLst>
                                      </p:cBhvr>
                                      <p:tavLst>
                                        <p:tav tm="0">
                                          <p:val>
                                            <p:strVal val="#ppt_w*.05"/>
                                          </p:val>
                                        </p:tav>
                                        <p:tav tm="100000">
                                          <p:val>
                                            <p:strVal val="#ppt_w"/>
                                          </p:val>
                                        </p:tav>
                                      </p:tavLst>
                                    </p:anim>
                                    <p:anim calcmode="lin" valueType="num">
                                      <p:cBhvr>
                                        <p:cTn id="105" dur="1000" fill="hold"/>
                                        <p:tgtEl>
                                          <p:spTgt spid="9232"/>
                                        </p:tgtEl>
                                        <p:attrNameLst>
                                          <p:attrName>ppt_h</p:attrName>
                                        </p:attrNameLst>
                                      </p:cBhvr>
                                      <p:tavLst>
                                        <p:tav tm="0">
                                          <p:val>
                                            <p:strVal val="#ppt_h"/>
                                          </p:val>
                                        </p:tav>
                                        <p:tav tm="100000">
                                          <p:val>
                                            <p:strVal val="#ppt_h"/>
                                          </p:val>
                                        </p:tav>
                                      </p:tavLst>
                                    </p:anim>
                                    <p:anim calcmode="lin" valueType="num">
                                      <p:cBhvr>
                                        <p:cTn id="106" dur="500" decel="50000" fill="hold">
                                          <p:stCondLst>
                                            <p:cond delay="0"/>
                                          </p:stCondLst>
                                        </p:cTn>
                                        <p:tgtEl>
                                          <p:spTgt spid="9232"/>
                                        </p:tgtEl>
                                        <p:attrNameLst>
                                          <p:attrName>ppt_x</p:attrName>
                                        </p:attrNameLst>
                                      </p:cBhvr>
                                      <p:tavLst>
                                        <p:tav tm="0">
                                          <p:val>
                                            <p:strVal val="#ppt_x+.4"/>
                                          </p:val>
                                        </p:tav>
                                        <p:tav tm="100000">
                                          <p:val>
                                            <p:strVal val="#ppt_x"/>
                                          </p:val>
                                        </p:tav>
                                      </p:tavLst>
                                    </p:anim>
                                    <p:anim calcmode="lin" valueType="num">
                                      <p:cBhvr>
                                        <p:cTn id="107" dur="500" decel="50000" fill="hold">
                                          <p:stCondLst>
                                            <p:cond delay="0"/>
                                          </p:stCondLst>
                                        </p:cTn>
                                        <p:tgtEl>
                                          <p:spTgt spid="9232"/>
                                        </p:tgtEl>
                                        <p:attrNameLst>
                                          <p:attrName>ppt_y</p:attrName>
                                        </p:attrNameLst>
                                      </p:cBhvr>
                                      <p:tavLst>
                                        <p:tav tm="0">
                                          <p:val>
                                            <p:strVal val="#ppt_y-.2"/>
                                          </p:val>
                                        </p:tav>
                                        <p:tav tm="100000">
                                          <p:val>
                                            <p:strVal val="#ppt_y+.1"/>
                                          </p:val>
                                        </p:tav>
                                      </p:tavLst>
                                    </p:anim>
                                    <p:anim calcmode="lin" valueType="num">
                                      <p:cBhvr>
                                        <p:cTn id="108" dur="500" accel="50000" fill="hold">
                                          <p:stCondLst>
                                            <p:cond delay="500"/>
                                          </p:stCondLst>
                                        </p:cTn>
                                        <p:tgtEl>
                                          <p:spTgt spid="9232"/>
                                        </p:tgtEl>
                                        <p:attrNameLst>
                                          <p:attrName>ppt_y</p:attrName>
                                        </p:attrNameLst>
                                      </p:cBhvr>
                                      <p:tavLst>
                                        <p:tav tm="0">
                                          <p:val>
                                            <p:strVal val="#ppt_y+.1"/>
                                          </p:val>
                                        </p:tav>
                                        <p:tav tm="100000">
                                          <p:val>
                                            <p:strVal val="#ppt_y"/>
                                          </p:val>
                                        </p:tav>
                                      </p:tavLst>
                                    </p:anim>
                                    <p:animEffect transition="in" filter="fade">
                                      <p:cBhvr>
                                        <p:cTn id="109" dur="1000" decel="50000">
                                          <p:stCondLst>
                                            <p:cond delay="0"/>
                                          </p:stCondLst>
                                        </p:cTn>
                                        <p:tgtEl>
                                          <p:spTgt spid="9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285852" y="642918"/>
            <a:ext cx="7000924" cy="1200329"/>
          </a:xfrm>
          <a:prstGeom prst="rect">
            <a:avLst/>
          </a:prstGeom>
          <a:noFill/>
        </p:spPr>
        <p:txBody>
          <a:bodyPr wrap="square" rtlCol="0">
            <a:spAutoFit/>
          </a:bodyPr>
          <a:lstStyle/>
          <a:p>
            <a:r>
              <a:rPr lang="it-IT" sz="2400" dirty="0"/>
              <a:t>Gli organi di senso ci danno informazioni su quello che accade fuori dal nostro corpo e sono detti </a:t>
            </a:r>
            <a:endParaRPr lang="it-IT" sz="2400" dirty="0" smtClean="0"/>
          </a:p>
          <a:p>
            <a:pPr algn="ctr"/>
            <a:r>
              <a:rPr lang="it-IT" sz="2400" b="1" dirty="0" smtClean="0">
                <a:solidFill>
                  <a:srgbClr val="7030A0"/>
                </a:solidFill>
              </a:rPr>
              <a:t>RECETTORI SOMATICI</a:t>
            </a:r>
            <a:endParaRPr lang="it-IT" sz="2400" b="1" dirty="0">
              <a:solidFill>
                <a:srgbClr val="7030A0"/>
              </a:solidFill>
            </a:endParaRPr>
          </a:p>
        </p:txBody>
      </p:sp>
      <p:sp>
        <p:nvSpPr>
          <p:cNvPr id="5" name="CasellaDiTesto 4"/>
          <p:cNvSpPr txBox="1"/>
          <p:nvPr/>
        </p:nvSpPr>
        <p:spPr>
          <a:xfrm>
            <a:off x="1357290" y="2143116"/>
            <a:ext cx="6786610" cy="2308324"/>
          </a:xfrm>
          <a:prstGeom prst="rect">
            <a:avLst/>
          </a:prstGeom>
          <a:noFill/>
        </p:spPr>
        <p:txBody>
          <a:bodyPr wrap="square" rtlCol="0">
            <a:spAutoFit/>
          </a:bodyPr>
          <a:lstStyle/>
          <a:p>
            <a:r>
              <a:rPr lang="it-IT" sz="2400" dirty="0"/>
              <a:t>Ci sono anche dei recettori che informano il cervello su quello che accade all’interno del nostro corpo. Questi recettori generano sensazioni di dolore che segnalano situazioni di pericolo da combattere subito per evitare danni maggiori e sono detti </a:t>
            </a:r>
            <a:endParaRPr lang="it-IT" sz="2400" dirty="0" smtClean="0"/>
          </a:p>
          <a:p>
            <a:pPr algn="ctr"/>
            <a:r>
              <a:rPr lang="it-IT" sz="2400" b="1" dirty="0" smtClean="0">
                <a:solidFill>
                  <a:srgbClr val="7030A0"/>
                </a:solidFill>
              </a:rPr>
              <a:t>RECETTORI VISCERALI</a:t>
            </a:r>
            <a:endParaRPr lang="it-IT" sz="2400" dirty="0"/>
          </a:p>
        </p:txBody>
      </p:sp>
      <p:sp>
        <p:nvSpPr>
          <p:cNvPr id="6" name="CasellaDiTesto 5"/>
          <p:cNvSpPr txBox="1"/>
          <p:nvPr/>
        </p:nvSpPr>
        <p:spPr>
          <a:xfrm>
            <a:off x="1285852" y="4929198"/>
            <a:ext cx="5357850" cy="1015663"/>
          </a:xfrm>
          <a:prstGeom prst="rect">
            <a:avLst/>
          </a:prstGeom>
          <a:noFill/>
        </p:spPr>
        <p:txBody>
          <a:bodyPr wrap="square" rtlCol="0">
            <a:spAutoFit/>
          </a:bodyPr>
          <a:lstStyle/>
          <a:p>
            <a:r>
              <a:rPr lang="it-IT" sz="2000" dirty="0" smtClean="0"/>
              <a:t>Ad </a:t>
            </a:r>
            <a:r>
              <a:rPr lang="it-IT" sz="2000" u="sng" dirty="0" smtClean="0"/>
              <a:t>esempio</a:t>
            </a:r>
            <a:r>
              <a:rPr lang="it-IT" sz="2000" dirty="0" smtClean="0"/>
              <a:t> i recettori di dolore posti nei muscoli e nelle articolazioni ci avvisano quando abbiamo uno stiramento.</a:t>
            </a:r>
            <a:endParaRPr lang="it-IT" sz="2000" dirty="0"/>
          </a:p>
        </p:txBody>
      </p:sp>
      <p:sp>
        <p:nvSpPr>
          <p:cNvPr id="8194" name="AutoShape 2" descr="data:image/jpeg;base64,/9j/4AAQSkZJRgABAQAAAQABAAD/2wCEAAkGBxQSEhQUEhQVFhQWFBgUFxQXFRUSFBkXGBgZHBUcFhcYHCggGBonHRQYITEhJSorLi4vFx8zODMtNygtLisBCgoKDg0OGxAQGzclICUsLDQ0LDQ0NCwsKywsLCwsLDcsLCwsLCwsLDUsLCwuLCwsLCwsLCwsLCwsLCwsLSwsLP/AABEIAOUA3AMBIgACEQEDEQH/xAAcAAEAAQUBAQAAAAAAAAAAAAAABgIDBAUHAQj/xABJEAACAQMCAwUDCAUICgMBAAABAgMABBESIQUxQQYTUWFxIjKBBxQjQpGhsfBSYoKS4RUzQ1Nyk7LRFyQ1VGNzg6LB0iU0oxb/xAAZAQEAAwEBAAAAAAAAAAAAAAAAAgMEAQX/xAAtEQEAAgIBAwMBBgcAAAAAAAAAAQIDESEEEjETQVFhIjJxocHwBRQzgZGx4f/aAAwDAQACEQMRAD8A7jSlUu2PT8KCqlKUClKUClKUClKUClYHGeMwWkZkuJVjTxY7k+CqN2PkATXM+NfLSgJW0ty//Elbux6hFySPUqa5NojylFZnw63SuAyfLFxAk4W2A6DupDj497vWw4b8tNwpHf28TjqY2aJvsbUD6bVD1KpelZ26lRPsv8oVlfEIjmOU/wBDLhHP9k5Kv6Ak+VSypxO0JiY8lKUrrhSlKBSlKBSlKBSlUu+PXoKCqlKUClKUFv3fT8P4fh+FylW/d9Pw/hQXKUpQKUpQKi3bztlFw2LJAeZ8iKHOCcc2Y/VQdT8BW84zxNLaCWeU4SNC58TjkB4knAHma+appbji18WO8srcskpHGvIeSKD8SfFt4Xv2wsx07pYvEuIXPELjVIXmmbZVUEgDwjQbIg2/EnOTVXHOz09oIjOoXvQxUBtWNOnIYjbPtjkSK7R2a7Nw2UemMZcga5SBrc+fgPAchVrtrwD57bNGMCRT3kROw1gHYnwYEjyyD0rJ3blt7NQ4ORSrrxlGZJFKkHDKRhlYbHI8a8aAjcbjxFEVupPwj5QeI2+NNyzqPqTATKfVm9v7GFRilSiZjwjMRPl9CdhPlJhvyIZFENyQcJnKSY592x+tjfQd/DIBNTuvkKOQqQykqykMrA4IYHIIPQgjNfTHye9o/n9lHK2O9XMcoG30i4ycdAwIbH61X4793Es+TH28wktKUq1UUpSgUpVLvj16CgO+PXoK8ROp5/nlRE6nn+eXlVdApSlApSlApSlBb930/D+H59LlKt+76fh/D8PwC5SlKDlny9cUKW9vbg476RpG80hA2P7ciH9isD5KuECK1Nw2Nc5OCekSEhR8WDN+74Vi/L+D84tPDuZcfvJn8RUv7LIBZWoHL5vF/gU/jWXNPLbgjhlLehziLD9C43jXx9obMRj3VJOcZ0g5rKqBcc7Y3MHEYbd0QRFo1cAly4lfSHDEAoQMez4hgScg1PaqmNL6ztGu1fYyG99vPdzAYEqgHI6CRdtY+II8cbVzjiHYW/tydMfer+lEwfP/AEzh8+in1NdtFQm34dxWWRrk3CQHJEdo4aSHuxyEmk+yx2OoZbzX3QjnyjaHLruCWMZnt5EHi8bxfe4H41iYQ8iR67j7RX0XYySFAZVCP9ZVfWvwbAyPUCtF2j7JWtyMtGEkP9LGAj5x1xs/7WacHZMuGsuOf59K6t8gN8RLdQ/VZElA81JVj8Qy/ZXNeM2LW00kDkFkbAI2BBAYEA8sqwOKnfyEKTfSkchbNn+8j/yNW4/vQpyx9mXd6UpWpjKUql3x69BQHfHr0FeInU8/zy8qInU8/wA8vKq6BSlKBSlKBSlKBSlKBSlKC37vp+H8KuUq37vp+H8KDnPy5cGMtpHcKMtbOS3j3UmA5+DLGT5AmsX5OuKrJYRD60OYWHhp9z/sK/Ya6hPCrqysAysCpU7ggjBBHUEGuN3vAJuB3TTwq8vD5NpAuXeJemsczpycP1BIOCcmnLTfLTgyRE6lJb7gNvczxTyITJCQVIOAdLakDjqA249T0OKzL+2kaSFkfCI572LkJFK4BzjOVbDY5HcHO1ZFndpMiyRMHRhlWU5BH56dKwO1HEWt7Z5E9/ZVPPBY4zjrgZPwFZtt0Ui86r7trVL5xtzqHdkeLT973dw5YSA6Sxy6uATjlyIDbdMDlUzqFbRPMLMuK2K3bLHCN4/fXlweQrIJxWn4xxWO3RpZm0qPiSeiqOreVdvMzwjE75lTJGqOzKiB3wWfSNZwABk8zgKB8Kt9nxo4whQAd/ZSGUDqY5EEbHz9or8PKor2a7Z3N3OYY7QSsxLJpk7oRp/xWKsMDq225wASQK6Z2T7OPA8lxcMr3Mqqh0Z7uKNd1jjJ3IySSxxqJ5DFW4MdotufDP1Oak07Y8pNSlUu+PXoK2POHfHr0FeInU8/zyoidTz/ADyqugUpSgUpSgUpSgUpSgUpSgUpSgUpSgt+76fh/CqyM17Vv3fT8P4UES4n2OaN3m4c6wO51SQOCbWVvEqN4nP6afEGtHxe8buzFf2txBuD3sSG6hDAghleMEruBs6ium1qe1PFltLWWdwGCrgKdgzMQqKfIswHxqu+OtvK7HnvSdxLmHDrmxEkcn8o25CNqCkrExOCN9T7DfwqQS9r7FdvnUTHosbd859FjBJrCu7eXhlpIGUXUCwPk92pktpdB3jXG9rq+rzjHivu3o5X4WUMEJkF1DFCsSjAF5GirGzEe6jRg626CDPWq46WK8Rwuv198kxNuWDxHtTO4kFpZzyGNVZjIhhCh86T3bfSSEhSdIGSPUVjcN+TqfiOi5vL1HjYZRbcFl0k8kZwAnLBGknbfcVI+JW72lhOwYyT93LNJLjBkm7tiWx0GVUKOiqo6VXwHsd3NtBLw6doJTBGzq2ZraZtC5MsRIwx/TQqd+tWehWij+ZteJSjs92et7KPu7aMIDux3Z2PLLsd2Pryra1HeF9pD3i295H82uTsoJ1wTY628uAGPXQcOPDrW/Z8evQVYqeu+PXoK8RPHn+eXlRF8ef5+6q6BSlKBSlKBSlKBSlKBSlKBSlKBSlKBSlKBSlKCgLjly/D+FQ35SoTcRNbKMn5tc3R8MxR6Ycnoe9mVx/yj4VNDUV4Vcq8vELuQ/RIfmqk8u7tlYzH+9klX/piuS7DIs7gSRxyDcOiuPRlBH41eqN/J1dF+HwgqUaIGEod2UIfowfPuyn21JK11ncRLFeNWmFi+i1IQRkdR4jr9xNQzgnHrrhkkdm8LXNqdQtmQjvwijV3eGOJGVeS7EgbZ5CdVEu3Fqwt3kj/AJy3ZbuI/rQnX9hUOvxqGWu42nhvqdfKV299Z8ThdV0TLkCSJwVdGHLWjYaNgdwcAgjasAzzcN/ni9xZcu/OXuLcdO+6yxD+sHtL9bO7VkXXA7biCQ3SaopmjSSO6hPdzhWUMoLD31391gR5VjLxy4sjo4iBJBsBfxKQgzt/rUQz3P8AbGU3301nakqt51dVdGDKwDKykMpB5EEbEVdqGT2r8PJuLIGWyf6Sa0TDaA25mtMbddTRjZtyMHnKuG38dxEksLh43UMrryIP5xjoQRXXGTSlKBSlKBSlKBSlKBSlKBSlKBSlYvE3Iicg4OP/ADQVXtxoQsNyOnmTj/zWtW7uSMhBj0x9xNY3DVCo0pGSDpUfrHH+daniPG5HYJbN3jmTu3m1lYY2AJk7tVB74pjfdV1ELqzkDkzERuXYiZ4hJ7HiOQ3e4Qrjc+wN/X0rIPEof62P99f8655f28RLJKjXFyBrDaO/lZd/aO2mJPZI+qmRgeFY3BbCGUSmOPuJ0wMPCF55K97F7ssZIO4/Wwymq/U99LfR9t8pr2k7UxQQO0Ukck5GiGJXRmeVtkGAeWSCT0AJrScY4cIOGW/D0cM9w8VozgklzI2u7fxyVEzHPjVrhHGbAF3uWtbaRfo3iLxxFXUlXAGxIypIPUHPWrvAUN5dG9jixawqVtA2pWmdxiSfDco9J0r4gk1Yr8Ltugg4ldwjAWeKK7QeajuZsfuRH9qt1Wh7XTNFd8PuJE0/Svakhs5W4AC59JEStn87Jd0VMlf1gB8c8q0Yp40y5q87ZdYPENDYBKkHKkZHI8/xNUSXJkik2wy7Ec+oz92a1sz25CggZxvnVzPpt0qcyriGV8kN0W4csTHL20sts3kUfKj4I6CpoygjBGQdiOhHnXKexM5juuIQqdvnnf4DY3dnBGPDCpv510q4vigQFPbY4Cgj8ayQ2z5R/gkIs+IPZxZFvLbm6ii+pE6yaJli/RQ60bRyBJxjOKo4Mos+Jz2yjTDdRi8iUYCrKp0XSqOmcxvjxZqt8WuGHFOHM66CRcQH2sgh4w68uuYaxu297pa1vVT2bS5Cs5YL9FP9FINxyOpD8BR1OXuFDBSfaPIeNXa1F2308JO3s5O/Ln1rKtL0yMwVfYG2vPM+QrqLNpSlApSlApSlApSlApSlArE4opMTgAk45DfqKy6UHPO0Ukpj+bKGGUmuSMN7fchNMfoXdcjqARyJrV8L4rGHt0tozMi2rIqQlCyNqQnXkgKraRud9S8jXQePcIM/dvG4SWJiVZlLKVYYkRwCDpIwdjsVU74wb3BOGi3i0ZBYs8jsBpBeR2dyBk4GpzgZO2KrtTunnwtreK148tLwThkkEMry+1cT7vpBO55AbZCKuFAPRd9yastwSR8SxYSaPYCTUsciMPaRyASoyFYMAcFeRBIMwrw1PUa0r7p3tD+C8Jkgkmlngjdp5BJpj+lCYjRANbICx9gn3R73lvvbiR5In0oynbyJGd8fZWyDZoXpEaJmZlB+2fDjJZsUidSgEuo5zqiKuDjPL2OdRvhn8oXKicXawCWNJBotY5BhgDgGQnxqQduOPvNIeHWZ+kdf9amG4t4WG4/5rDYDpnPmLlpbLFGkaDCIqoo54VQAu/XYVZSu5V5LdsfVoYuFXo7wi/lU6yR/q0B1c+QNa66h4iuod8kxOMd7bJCB+1CM/fU0rFv/AKvx/wDFWdkKvUn4/JDuw0sv8qXKyL9Lo1si7g6TFgrucrg5/aHnXW75WYxSqjHSd15NzHSuc9mhjj6Y68PbP94R+AFdbrPrUzDTM7iJ+iBduZGDWl1oZVhvLfJYYOl3MbYHpL91Z/G+GtJZ3dq0bnvUdVYDI1FfYPTkQDW/45wmK6haGcExsVJAZkPsMGXDKQRuo5VzThXAI7zh0felnllg/n5GknbUfdk0yMeeA2Ntj0qN7dqeOk38JR2WujeW1lKQXzCEkOPrplX1YOx1Ketb/hqNGzRkErnKtjb7ajXDOONZKEubeGO3B/8AsWy6IUJ6zQHeJST7wLgdSOdTcGu1mJjhG1ZrPL2lKVJEpSlApSlApSlApSlApSlApSlANU5r01z/ALcdn0izdxsVAOZYe9aFHzzKFT7L5PLkT5868t5pWbRG2jpcNM2SKWtrfjjfPx5hase0Ulnc3ffZNp86kXUAWaFjhwcfoNrx6+u+lv8AtNez3uLdQJHgYRITkW0bsv004GR3hUZC/rLz5HP4vayxWDvw5GLy4eRZQ0k2grglFcnLjbY52zjJxmNdiOxkVzbNPeB375tSgySLlBn23wQWLEscnO2D9Y15HQ9ZbqO60z9mLTx7/wB/3y9PPkx7tGOn2pjW5/DXj2n5nf67mXA+Dpax92mWYkvJI28kjn3nkPifurPriHaiCC3u2SyUxd17JdXfV3nNsMWyMbLt1BrbcE+UK4iws/06eJwJQP7QwH/a3/Wr26dTXxrTxMnS28xO3Wa193JlvIbf51h8M7Qx3SaoXB/SGNLr/aU7j15eBr27uBGjyHkis59FBJ/CtUWjW2OazE6lZ+TyAzcVvbr+jgiFopxtrJUvg+IMb/CQV1UVDPkhsu74ZE7Y1ztJcOw+sXc6SfPQqfZUw930/D+FZI+W2fhqe2t40PD7uVPeS2lZfJtBwfgd/hUGsL545lhiZDaR93w9CFDhZxb96j6wd106Yyv6QHLO/UWUEYOCD8QRUf7Q8A1W6R2iRIYp450jx3URMb6ivsD2M77gHfoajevcnjv2o9LJ3oxIMo6xh0JyNM+YZY9+gcKfHnUj7B3TSWUWs6njMluzdWMEjxaj5nu8/GtJa9iJptr2Ze631QQLhZNUplZZXkBJUMQPZ05AOeeBNLGzSFFjiRUjUYVFAVQPAAcq5jpNXcl4sv0pSrFRSlKBSlKBSlKBSlKBSlKBSlUu+PXoPz0oPJG6dT0qIcb7KXNzMsrXSKqHMcXcd4inoxDPhm8yNulS9Ex69T+elVGoZMdcle23hdg6i+C3dTz+ET/vbm8HHpYTPHI3zmcXBhhjRBGz6UUsdK50qMnJ35V52Wv0fvYVJ0gmWLOzCKViShHQxyF0x0Xu/EVK+Cdm44Jp5zhpppHbV+ijNkKvh0z4n0FaHtb2ZMU/8o2o9uNWaaFRnvk27zSB9fSCQOrIvnny+n/hdenta9OO729te37+svRy9T097fZjU6jn2mdRuNR4j4n588TxAOK9iVl4mYe87kXKPLC2Ay98u8iFdsg7tsRz68qi/absndWDYuI8JnCzJl4W8Pbx7J35MAfKuq9sY9dsl1b+29uyXcTKfeCYYgEdGTI89q6Lbyx3EKsNLxSxhhkBlZHGRkciCDW7HWLR9WTNaa23HhxLsn2UjurGGeJ2gukMi98hyCVkbSJE6+yVG2CQBnI2rX9pOPypBPaXKgXA0LrTeN0JDE/qkr08+Q5V0TgFqsE1/bxqqpHd6kRRpVVlghcADoMltqjfE+xn8ocW0swWIQRyS89TqJHVlTHIkADPTOaVtaLTWC1KWpF5dO7GWxjsLNCMMtrCCP1hGur781ua8UYAxsPCva0sa2fZ9Pwq5Srfu+n4UFylKUClKUClKUClKUClKUClKUClKod8evQfnpQHfHr4URMevjREx6+P56VXQKUpQK8xXtQvtx2seBhbWwXvyod5WGpIkJIXC/XkOk4XOBjJ6AxveKRu3hPHjtktFaxuZWLe1+bXEtp/RkG4t+uImbEsePBJGGOmmRB0rI7B3XcvLw99u6zLb5+tbO3ujxMbkp6GPxrl/EHbvRLcTyO7+ytwzlZo2AJAjK4VUODsoG+x1aq2XEe0pc2UqJIbyBlfIUIZR7s8ccR+kcSKCcaQB7O+1ZMeetr7r4l6GbpL0p228x+Sc3I0cUul6SW1tMNuqtNG3ryT7RVuyOji8B3xJa3EfllXhdc/DV9tZPaddPELKTkJYbiA5yMkd3Km3pHJ9tYPETpveHSb4+ctGceEsEo3/aVfsqyeMqivOGYdBpXgr2tLGUpSgt+76fhVylW8Y9PDw9KC5SgpQKUpQKUpQKUpQKUqh3xy5+H56UB3x6+H56URMevj+elETHr41XQKUpQaPtH2kWzMYaKWTvAxHdgHGnTzyRz1/ca1H+kOP/drn91P/aplivahMW3xKUTX3hDP9Icf+7XP7qf+1c77Q3ss93cSxxzKkrRsvsKGGIY0ILEsAMxk7KT7XSu715UL4pvGrStxZ/St3UjlxLsrweCW4jjn78SSZHsAJsFLENO7GUj2T7uiuu8J4Jb2wIgiSPPvFR7TebufaY+ZJqOcd/2xY/2H/wAMtTMUxViu4M2W19TMov29QBbSX+qvYvsm1QHP9+PurR9qzpSGT+qu7aQ454E8Yb/tdhUi+UMf/H3DYz3SrP8AGF1kz8NGa0HbSEvZXIXn3MhXxyqllx55UVHNxaJWdPzWYdCpWPYXIlijkXk6K467MARv8ayK0MhSlKBSlKC3jHp4eHpVwGlWyMenh4elBcpQGlApSlApSqXbHLnQeO+OXPw/PSiJj16miJj18aroFKUoFKUoFKUoFKUoIXx3/bFj/wAt/wDDLUk4vxmG1UNNIFz7q4LOxHMIi5Zj6Coh2y4ilvxO0lkOFSNicYJ37xdh6sK5zcdoGkkklmwZXdsnMpwmo92q6YmAQLjAB8zuTWW+WcfdqNzv9GzBgrltEWnUa8pX2t7cyXaSWsMXdRyK0bmT+fkjIIk7lf5sHSdiWPPcLUhsb2O5gDx5KMCpBGGBB0urjowwQRXKrq/LgDwIYaVAIIOQQ0ki/wCHqayeH3TAOO/aJXbWR3jnLYAJ0QhByUfX6fGs/qXv95tviw4/6c/9/wAOw/J2+eHW65J7pXt8nmfm8jw5/wDzqSVzXsj2tsrG1S37ySTSXYv3YTJkkZzhS5IGXxzPKtz/AKSbLxk/dX/2rdGWmvLypx234TGlRzgvbS2upRFEX1kFt1AGF59akdTi0TzCExMeSlKV1wpSlBbIx6eHh6VcBpVsjHp1Hh6UFylKUClKUClKUClKUClKwLXi0cjlFJz0OkhWxz0tyPU+YGRtQZ9K1sHG4WXXq0ppVhI4McbK2dJV2wCDj7weorIbiMQDnvEIjUs+GDFQM5LAbjkfsoMqlayLjsJIDPoJVmAkBjyq6NRBbYj6ZN/1vI4vScVhH9Kh9zYMGOHICsQOSnUu/Legy2jB5gV53S+A+wVg3nGI4saiSChk1KpdQgIBYkdPaFVwcYgZQRLHu2jd1B1/o4J97Y7c6aGX3S+A+wU7pfAfZWPZ8Thlx3ciMWXWAGGornGdPPGRjNXp7lExrdVydI1MFyTyAzzPlTQq7pfAfYKd0vgPsFWBxKH+tj97R76++MZXn72428xWEvaOA49o7v3fut723l+sPPypobQRjwH2VXWsbjkWMjWw73ucqjH29SqB6ZYb8sZPLevI+OwsVCliWdkGEfmjBWPL3csN+RG/IEgNpSsawvkmUtGcqGZM4K7oxVuY5ZB368xWTQKUpQKUpQKUpQKUpQKUpQKUpQDWqsuDJE2Q0hAzpRmyi5yPZGOeGI+O+aUoMf8A/nV7sR9/PoQBUXVHhVUMAvue2MMBl9R9kb8837LgqRqFVn9x485AbDtqJyAMMCNjXtKDEj7LxqQRJJqDFtQEK7kwnOlYwvO3TkOp+Hh7KwmMxM0jRkqShKYLAoS2QgOSYgcA4GTgDbClBnvwqNnjkkHePGhRS6o3MqS3u7NlBywPKsKfszE5JLSDMJt2wU9qJmZnU5XbUW5jBGkYI3ypQXrLgKRuGDyHDFwrFNOsoY87KDsns4zjbOM71kTcKQ6ApaPRqA06TlX99TrB2OBuN/AilKDWS9nE1aBJJocS619gZVlRWRcJhFI6gBvOqx2Wiz78nLT/AEfuAjC+5z29/wB/9alKDYjhq6w+WJErTAbY1tH3fhy0k/bWNcdn43cOS2Q5f6m+p0cjJXIGqJeRB5715Sg2VlbCMMASdTtIc45uxJxjpk1kUpQKUpQKUpQKUpQf/9k=">
            <a:hlinkClick r:id="rId2"/>
          </p:cNvPr>
          <p:cNvSpPr>
            <a:spLocks noChangeAspect="1" noChangeArrowheads="1"/>
          </p:cNvSpPr>
          <p:nvPr/>
        </p:nvSpPr>
        <p:spPr bwMode="auto">
          <a:xfrm>
            <a:off x="53975" y="-1790700"/>
            <a:ext cx="3581400" cy="37433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8196" name="AutoShape 4" descr="data:image/jpeg;base64,/9j/4AAQSkZJRgABAQAAAQABAAD/2wCEAAkGBxQSEhQUEhQVFhQWFBgUFxQXFRUSFBkXGBgZHBUcFhcYHCggGBonHRQYITEhJSorLi4vFx8zODMtNygtLisBCgoKDg0OGxAQGzclICUsLDQ0LDQ0NCwsKywsLCwsLDcsLCwsLCwsLDUsLCwuLCwsLCwsLCwsLCwsLCwsLSwsLP/AABEIAOUA3AMBIgACEQEDEQH/xAAcAAEAAQUBAQAAAAAAAAAAAAAABgIDBAUHAQj/xABJEAACAQMCAwUDCAUICgMBAAABAgMABBESIQUxQQYTUWFxIjKBBxQjQpGhsfBSYoKS4RUzQ1Nyk7LRFyQ1VGNzg6LB0iU0oxb/xAAZAQEAAwEBAAAAAAAAAAAAAAAAAgMEAQX/xAAtEQEAAgIBAwMBBgcAAAAAAAAAAQIDESEEEjETQVFhIjJxocHwBRQzgZGx4f/aAAwDAQACEQMRAD8A7jSlUu2PT8KCqlKUClKUClKUClKUClYHGeMwWkZkuJVjTxY7k+CqN2PkATXM+NfLSgJW0ty//Elbux6hFySPUqa5NojylFZnw63SuAyfLFxAk4W2A6DupDj497vWw4b8tNwpHf28TjqY2aJvsbUD6bVD1KpelZ26lRPsv8oVlfEIjmOU/wBDLhHP9k5Kv6Ak+VSypxO0JiY8lKUrrhSlKBSlKBSlKBSlUu+PXoKCqlKUClKUFv3fT8P4fh+FylW/d9Pw/hQXKUpQKUpQKi3bztlFw2LJAeZ8iKHOCcc2Y/VQdT8BW84zxNLaCWeU4SNC58TjkB4knAHma+appbji18WO8srcskpHGvIeSKD8SfFt4Xv2wsx07pYvEuIXPELjVIXmmbZVUEgDwjQbIg2/EnOTVXHOz09oIjOoXvQxUBtWNOnIYjbPtjkSK7R2a7Nw2UemMZcga5SBrc+fgPAchVrtrwD57bNGMCRT3kROw1gHYnwYEjyyD0rJ3blt7NQ4ORSrrxlGZJFKkHDKRhlYbHI8a8aAjcbjxFEVupPwj5QeI2+NNyzqPqTATKfVm9v7GFRilSiZjwjMRPl9CdhPlJhvyIZFENyQcJnKSY592x+tjfQd/DIBNTuvkKOQqQykqykMrA4IYHIIPQgjNfTHye9o/n9lHK2O9XMcoG30i4ycdAwIbH61X4793Es+TH28wktKUq1UUpSgUpVLvj16CgO+PXoK8ROp5/nlRE6nn+eXlVdApSlApSlApSlBb930/D+H59LlKt+76fh/D8PwC5SlKDlny9cUKW9vbg476RpG80hA2P7ciH9isD5KuECK1Nw2Nc5OCekSEhR8WDN+74Vi/L+D84tPDuZcfvJn8RUv7LIBZWoHL5vF/gU/jWXNPLbgjhlLehziLD9C43jXx9obMRj3VJOcZ0g5rKqBcc7Y3MHEYbd0QRFo1cAly4lfSHDEAoQMez4hgScg1PaqmNL6ztGu1fYyG99vPdzAYEqgHI6CRdtY+II8cbVzjiHYW/tydMfer+lEwfP/AEzh8+in1NdtFQm34dxWWRrk3CQHJEdo4aSHuxyEmk+yx2OoZbzX3QjnyjaHLruCWMZnt5EHi8bxfe4H41iYQ8iR67j7RX0XYySFAZVCP9ZVfWvwbAyPUCtF2j7JWtyMtGEkP9LGAj5x1xs/7WacHZMuGsuOf59K6t8gN8RLdQ/VZElA81JVj8Qy/ZXNeM2LW00kDkFkbAI2BBAYEA8sqwOKnfyEKTfSkchbNn+8j/yNW4/vQpyx9mXd6UpWpjKUql3x69BQHfHr0FeInU8/zy8qInU8/wA8vKq6BSlKBSlKBSlKBSlKBSlKC37vp+H8KuUq37vp+H8KDnPy5cGMtpHcKMtbOS3j3UmA5+DLGT5AmsX5OuKrJYRD60OYWHhp9z/sK/Ya6hPCrqysAysCpU7ggjBBHUEGuN3vAJuB3TTwq8vD5NpAuXeJemsczpycP1BIOCcmnLTfLTgyRE6lJb7gNvczxTyITJCQVIOAdLakDjqA249T0OKzL+2kaSFkfCI572LkJFK4BzjOVbDY5HcHO1ZFndpMiyRMHRhlWU5BH56dKwO1HEWt7Z5E9/ZVPPBY4zjrgZPwFZtt0Ui86r7trVL5xtzqHdkeLT973dw5YSA6Sxy6uATjlyIDbdMDlUzqFbRPMLMuK2K3bLHCN4/fXlweQrIJxWn4xxWO3RpZm0qPiSeiqOreVdvMzwjE75lTJGqOzKiB3wWfSNZwABk8zgKB8Kt9nxo4whQAd/ZSGUDqY5EEbHz9or8PKor2a7Z3N3OYY7QSsxLJpk7oRp/xWKsMDq225wASQK6Z2T7OPA8lxcMr3Mqqh0Z7uKNd1jjJ3IySSxxqJ5DFW4MdotufDP1Oak07Y8pNSlUu+PXoK2POHfHr0FeInU8/zyoidTz/ADyqugUpSgUpSgUpSgUpSgUpSgUpSgUpSgt+76fh/CqyM17Vv3fT8P4UES4n2OaN3m4c6wO51SQOCbWVvEqN4nP6afEGtHxe8buzFf2txBuD3sSG6hDAghleMEruBs6ium1qe1PFltLWWdwGCrgKdgzMQqKfIswHxqu+OtvK7HnvSdxLmHDrmxEkcn8o25CNqCkrExOCN9T7DfwqQS9r7FdvnUTHosbd859FjBJrCu7eXhlpIGUXUCwPk92pktpdB3jXG9rq+rzjHivu3o5X4WUMEJkF1DFCsSjAF5GirGzEe6jRg626CDPWq46WK8Rwuv198kxNuWDxHtTO4kFpZzyGNVZjIhhCh86T3bfSSEhSdIGSPUVjcN+TqfiOi5vL1HjYZRbcFl0k8kZwAnLBGknbfcVI+JW72lhOwYyT93LNJLjBkm7tiWx0GVUKOiqo6VXwHsd3NtBLw6doJTBGzq2ZraZtC5MsRIwx/TQqd+tWehWij+ZteJSjs92et7KPu7aMIDux3Z2PLLsd2Pryra1HeF9pD3i295H82uTsoJ1wTY628uAGPXQcOPDrW/Z8evQVYqeu+PXoK8RPHn+eXlRF8ef5+6q6BSlKBSlKBSlKBSlKBSlKBSlKBSlKBSlKBSlKCgLjly/D+FQ35SoTcRNbKMn5tc3R8MxR6Ycnoe9mVx/yj4VNDUV4Vcq8vELuQ/RIfmqk8u7tlYzH+9klX/piuS7DIs7gSRxyDcOiuPRlBH41eqN/J1dF+HwgqUaIGEod2UIfowfPuyn21JK11ncRLFeNWmFi+i1IQRkdR4jr9xNQzgnHrrhkkdm8LXNqdQtmQjvwijV3eGOJGVeS7EgbZ5CdVEu3Fqwt3kj/AJy3ZbuI/rQnX9hUOvxqGWu42nhvqdfKV299Z8ThdV0TLkCSJwVdGHLWjYaNgdwcAgjasAzzcN/ni9xZcu/OXuLcdO+6yxD+sHtL9bO7VkXXA7biCQ3SaopmjSSO6hPdzhWUMoLD31391gR5VjLxy4sjo4iBJBsBfxKQgzt/rUQz3P8AbGU3301nakqt51dVdGDKwDKykMpB5EEbEVdqGT2r8PJuLIGWyf6Sa0TDaA25mtMbddTRjZtyMHnKuG38dxEksLh43UMrryIP5xjoQRXXGTSlKBSlKBSlKBSlKBSlKBSlKBSlYvE3Iicg4OP/ADQVXtxoQsNyOnmTj/zWtW7uSMhBj0x9xNY3DVCo0pGSDpUfrHH+daniPG5HYJbN3jmTu3m1lYY2AJk7tVB74pjfdV1ELqzkDkzERuXYiZ4hJ7HiOQ3e4Qrjc+wN/X0rIPEof62P99f8655f28RLJKjXFyBrDaO/lZd/aO2mJPZI+qmRgeFY3BbCGUSmOPuJ0wMPCF55K97F7ssZIO4/Wwymq/U99LfR9t8pr2k7UxQQO0Ukck5GiGJXRmeVtkGAeWSCT0AJrScY4cIOGW/D0cM9w8VozgklzI2u7fxyVEzHPjVrhHGbAF3uWtbaRfo3iLxxFXUlXAGxIypIPUHPWrvAUN5dG9jixawqVtA2pWmdxiSfDco9J0r4gk1Yr8Ltugg4ldwjAWeKK7QeajuZsfuRH9qt1Wh7XTNFd8PuJE0/Svakhs5W4AC59JEStn87Jd0VMlf1gB8c8q0Yp40y5q87ZdYPENDYBKkHKkZHI8/xNUSXJkik2wy7Ec+oz92a1sz25CggZxvnVzPpt0qcyriGV8kN0W4csTHL20sts3kUfKj4I6CpoygjBGQdiOhHnXKexM5juuIQqdvnnf4DY3dnBGPDCpv510q4vigQFPbY4Cgj8ayQ2z5R/gkIs+IPZxZFvLbm6ii+pE6yaJli/RQ60bRyBJxjOKo4Mos+Jz2yjTDdRi8iUYCrKp0XSqOmcxvjxZqt8WuGHFOHM66CRcQH2sgh4w68uuYaxu297pa1vVT2bS5Cs5YL9FP9FINxyOpD8BR1OXuFDBSfaPIeNXa1F2308JO3s5O/Ln1rKtL0yMwVfYG2vPM+QrqLNpSlApSlApSlApSlApSlArE4opMTgAk45DfqKy6UHPO0Ukpj+bKGGUmuSMN7fchNMfoXdcjqARyJrV8L4rGHt0tozMi2rIqQlCyNqQnXkgKraRud9S8jXQePcIM/dvG4SWJiVZlLKVYYkRwCDpIwdjsVU74wb3BOGi3i0ZBYs8jsBpBeR2dyBk4GpzgZO2KrtTunnwtreK148tLwThkkEMry+1cT7vpBO55AbZCKuFAPRd9yastwSR8SxYSaPYCTUsciMPaRyASoyFYMAcFeRBIMwrw1PUa0r7p3tD+C8Jkgkmlngjdp5BJpj+lCYjRANbICx9gn3R73lvvbiR5In0oynbyJGd8fZWyDZoXpEaJmZlB+2fDjJZsUidSgEuo5zqiKuDjPL2OdRvhn8oXKicXawCWNJBotY5BhgDgGQnxqQduOPvNIeHWZ+kdf9amG4t4WG4/5rDYDpnPmLlpbLFGkaDCIqoo54VQAu/XYVZSu5V5LdsfVoYuFXo7wi/lU6yR/q0B1c+QNa66h4iuod8kxOMd7bJCB+1CM/fU0rFv/AKvx/wDFWdkKvUn4/JDuw0sv8qXKyL9Lo1si7g6TFgrucrg5/aHnXW75WYxSqjHSd15NzHSuc9mhjj6Y68PbP94R+AFdbrPrUzDTM7iJ+iBduZGDWl1oZVhvLfJYYOl3MbYHpL91Z/G+GtJZ3dq0bnvUdVYDI1FfYPTkQDW/45wmK6haGcExsVJAZkPsMGXDKQRuo5VzThXAI7zh0felnllg/n5GknbUfdk0yMeeA2Ntj0qN7dqeOk38JR2WujeW1lKQXzCEkOPrplX1YOx1Ketb/hqNGzRkErnKtjb7ajXDOONZKEubeGO3B/8AsWy6IUJ6zQHeJST7wLgdSOdTcGu1mJjhG1ZrPL2lKVJEpSlApSlApSlApSlApSlApSlANU5r01z/ALcdn0izdxsVAOZYe9aFHzzKFT7L5PLkT5868t5pWbRG2jpcNM2SKWtrfjjfPx5hase0Ulnc3ffZNp86kXUAWaFjhwcfoNrx6+u+lv8AtNez3uLdQJHgYRITkW0bsv004GR3hUZC/rLz5HP4vayxWDvw5GLy4eRZQ0k2grglFcnLjbY52zjJxmNdiOxkVzbNPeB375tSgySLlBn23wQWLEscnO2D9Y15HQ9ZbqO60z9mLTx7/wB/3y9PPkx7tGOn2pjW5/DXj2n5nf67mXA+Dpax92mWYkvJI28kjn3nkPifurPriHaiCC3u2SyUxd17JdXfV3nNsMWyMbLt1BrbcE+UK4iws/06eJwJQP7QwH/a3/Wr26dTXxrTxMnS28xO3Wa193JlvIbf51h8M7Qx3SaoXB/SGNLr/aU7j15eBr27uBGjyHkis59FBJ/CtUWjW2OazE6lZ+TyAzcVvbr+jgiFopxtrJUvg+IMb/CQV1UVDPkhsu74ZE7Y1ztJcOw+sXc6SfPQqfZUw930/D+FZI+W2fhqe2t40PD7uVPeS2lZfJtBwfgd/hUGsL545lhiZDaR93w9CFDhZxb96j6wd106Yyv6QHLO/UWUEYOCD8QRUf7Q8A1W6R2iRIYp450jx3URMb6ivsD2M77gHfoajevcnjv2o9LJ3oxIMo6xh0JyNM+YZY9+gcKfHnUj7B3TSWUWs6njMluzdWMEjxaj5nu8/GtJa9iJptr2Ze631QQLhZNUplZZXkBJUMQPZ05AOeeBNLGzSFFjiRUjUYVFAVQPAAcq5jpNXcl4sv0pSrFRSlKBSlKBSlKBSlKBSlKBSlUu+PXoPz0oPJG6dT0qIcb7KXNzMsrXSKqHMcXcd4inoxDPhm8yNulS9Ex69T+elVGoZMdcle23hdg6i+C3dTz+ET/vbm8HHpYTPHI3zmcXBhhjRBGz6UUsdK50qMnJ35V52Wv0fvYVJ0gmWLOzCKViShHQxyF0x0Xu/EVK+Cdm44Jp5zhpppHbV+ijNkKvh0z4n0FaHtb2ZMU/8o2o9uNWaaFRnvk27zSB9fSCQOrIvnny+n/hdenta9OO729te37+svRy9T097fZjU6jn2mdRuNR4j4n588TxAOK9iVl4mYe87kXKPLC2Ay98u8iFdsg7tsRz68qi/absndWDYuI8JnCzJl4W8Pbx7J35MAfKuq9sY9dsl1b+29uyXcTKfeCYYgEdGTI89q6Lbyx3EKsNLxSxhhkBlZHGRkciCDW7HWLR9WTNaa23HhxLsn2UjurGGeJ2gukMi98hyCVkbSJE6+yVG2CQBnI2rX9pOPypBPaXKgXA0LrTeN0JDE/qkr08+Q5V0TgFqsE1/bxqqpHd6kRRpVVlghcADoMltqjfE+xn8ocW0swWIQRyS89TqJHVlTHIkADPTOaVtaLTWC1KWpF5dO7GWxjsLNCMMtrCCP1hGur781ua8UYAxsPCva0sa2fZ9Pwq5Srfu+n4UFylKUClKUClKUClKUClKUClKUClKod8evQfnpQHfHr4URMevjREx6+P56VXQKUpQK8xXtQvtx2seBhbWwXvyod5WGpIkJIXC/XkOk4XOBjJ6AxveKRu3hPHjtktFaxuZWLe1+bXEtp/RkG4t+uImbEsePBJGGOmmRB0rI7B3XcvLw99u6zLb5+tbO3ujxMbkp6GPxrl/EHbvRLcTyO7+ytwzlZo2AJAjK4VUODsoG+x1aq2XEe0pc2UqJIbyBlfIUIZR7s8ccR+kcSKCcaQB7O+1ZMeetr7r4l6GbpL0p228x+Sc3I0cUul6SW1tMNuqtNG3ryT7RVuyOji8B3xJa3EfllXhdc/DV9tZPaddPELKTkJYbiA5yMkd3Km3pHJ9tYPETpveHSb4+ctGceEsEo3/aVfsqyeMqivOGYdBpXgr2tLGUpSgt+76fhVylW8Y9PDw9KC5SgpQKUpQKUpQKUpQKUqh3xy5+H56UB3x6+H56URMevj+elETHr41XQKUpQaPtH2kWzMYaKWTvAxHdgHGnTzyRz1/ca1H+kOP/drn91P/aplivahMW3xKUTX3hDP9Icf+7XP7qf+1c77Q3ss93cSxxzKkrRsvsKGGIY0ILEsAMxk7KT7XSu715UL4pvGrStxZ/St3UjlxLsrweCW4jjn78SSZHsAJsFLENO7GUj2T7uiuu8J4Jb2wIgiSPPvFR7TebufaY+ZJqOcd/2xY/2H/wAMtTMUxViu4M2W19TMov29QBbSX+qvYvsm1QHP9+PurR9qzpSGT+qu7aQ454E8Yb/tdhUi+UMf/H3DYz3SrP8AGF1kz8NGa0HbSEvZXIXn3MhXxyqllx55UVHNxaJWdPzWYdCpWPYXIlijkXk6K467MARv8ayK0MhSlKBSlKC3jHp4eHpVwGlWyMenh4elBcpQGlApSlApSqXbHLnQeO+OXPw/PSiJj16miJj18aroFKUoFKUoFKUoFKUoIXx3/bFj/wAt/wDDLUk4vxmG1UNNIFz7q4LOxHMIi5Zj6Coh2y4ilvxO0lkOFSNicYJ37xdh6sK5zcdoGkkklmwZXdsnMpwmo92q6YmAQLjAB8zuTWW+WcfdqNzv9GzBgrltEWnUa8pX2t7cyXaSWsMXdRyK0bmT+fkjIIk7lf5sHSdiWPPcLUhsb2O5gDx5KMCpBGGBB0urjowwQRXKrq/LgDwIYaVAIIOQQ0ki/wCHqayeH3TAOO/aJXbWR3jnLYAJ0QhByUfX6fGs/qXv95tviw4/6c/9/wAOw/J2+eHW65J7pXt8nmfm8jw5/wDzqSVzXsj2tsrG1S37ySTSXYv3YTJkkZzhS5IGXxzPKtz/AKSbLxk/dX/2rdGWmvLypx234TGlRzgvbS2upRFEX1kFt1AGF59akdTi0TzCExMeSlKV1wpSlBbIx6eHh6VcBpVsjHp1Hh6UFylKUClKUClKUClKUClKwLXi0cjlFJz0OkhWxz0tyPU+YGRtQZ9K1sHG4WXXq0ppVhI4McbK2dJV2wCDj7weorIbiMQDnvEIjUs+GDFQM5LAbjkfsoMqlayLjsJIDPoJVmAkBjyq6NRBbYj6ZN/1vI4vScVhH9Kh9zYMGOHICsQOSnUu/Legy2jB5gV53S+A+wVg3nGI4saiSChk1KpdQgIBYkdPaFVwcYgZQRLHu2jd1B1/o4J97Y7c6aGX3S+A+wU7pfAfZWPZ8Thlx3ciMWXWAGGornGdPPGRjNXp7lExrdVydI1MFyTyAzzPlTQq7pfAfYKd0vgPsFWBxKH+tj97R76++MZXn72428xWEvaOA49o7v3fut723l+sPPypobQRjwH2VXWsbjkWMjWw73ucqjH29SqB6ZYb8sZPLevI+OwsVCliWdkGEfmjBWPL3csN+RG/IEgNpSsawvkmUtGcqGZM4K7oxVuY5ZB368xWTQKUpQKUpQKUpQKUpQKUpQKUpQDWqsuDJE2Q0hAzpRmyi5yPZGOeGI+O+aUoMf8A/nV7sR9/PoQBUXVHhVUMAvue2MMBl9R9kb8837LgqRqFVn9x485AbDtqJyAMMCNjXtKDEj7LxqQRJJqDFtQEK7kwnOlYwvO3TkOp+Hh7KwmMxM0jRkqShKYLAoS2QgOSYgcA4GTgDbClBnvwqNnjkkHePGhRS6o3MqS3u7NlBywPKsKfszE5JLSDMJt2wU9qJmZnU5XbUW5jBGkYI3ypQXrLgKRuGDyHDFwrFNOsoY87KDsns4zjbOM71kTcKQ6ApaPRqA06TlX99TrB2OBuN/AilKDWS9nE1aBJJocS619gZVlRWRcJhFI6gBvOqx2Wiz78nLT/AEfuAjC+5z29/wB/9alKDYjhq6w+WJErTAbY1tH3fhy0k/bWNcdn43cOS2Q5f6m+p0cjJXIGqJeRB5715Sg2VlbCMMASdTtIc45uxJxjpk1kUpQKUpQKUpQKUpQf/9k=">
            <a:hlinkClick r:id="rId2"/>
          </p:cNvPr>
          <p:cNvSpPr>
            <a:spLocks noChangeAspect="1" noChangeArrowheads="1"/>
          </p:cNvSpPr>
          <p:nvPr/>
        </p:nvSpPr>
        <p:spPr bwMode="auto">
          <a:xfrm>
            <a:off x="53975" y="-1790700"/>
            <a:ext cx="3581400" cy="3743325"/>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8198" name="Picture 6" descr="http://www.clker.com/cliparts/5/1/a/e/1392772503458783425Pain.svg.med.png">
            <a:hlinkClick r:id="rId3"/>
          </p:cNvPr>
          <p:cNvPicPr>
            <a:picLocks noChangeAspect="1" noChangeArrowheads="1"/>
          </p:cNvPicPr>
          <p:nvPr/>
        </p:nvPicPr>
        <p:blipFill>
          <a:blip r:embed="rId4"/>
          <a:srcRect/>
          <a:stretch>
            <a:fillRect/>
          </a:stretch>
        </p:blipFill>
        <p:spPr bwMode="auto">
          <a:xfrm rot="597510">
            <a:off x="6940269" y="4331259"/>
            <a:ext cx="1518833" cy="1909756"/>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from="(-#ppt_w/2)" to="(#ppt_x)" calcmode="lin" valueType="num">
                                      <p:cBhvr>
                                        <p:cTn id="17" dur="600" fill="hold">
                                          <p:stCondLst>
                                            <p:cond delay="0"/>
                                          </p:stCondLst>
                                        </p:cTn>
                                        <p:tgtEl>
                                          <p:spTgt spid="6"/>
                                        </p:tgtEl>
                                        <p:attrNameLst>
                                          <p:attrName>ppt_x</p:attrName>
                                        </p:attrNameLst>
                                      </p:cBhvr>
                                    </p:anim>
                                    <p:anim from="0" to="-1.0" calcmode="lin" valueType="num">
                                      <p:cBhvr>
                                        <p:cTn id="18" dur="200" decel="50000" autoRev="1" fill="hold">
                                          <p:stCondLst>
                                            <p:cond delay="600"/>
                                          </p:stCondLst>
                                        </p:cTn>
                                        <p:tgtEl>
                                          <p:spTgt spid="6"/>
                                        </p:tgtEl>
                                        <p:attrNameLst>
                                          <p:attrName>xshear</p:attrName>
                                        </p:attrNameLst>
                                      </p:cBhvr>
                                    </p:anim>
                                    <p:animScale>
                                      <p:cBhvr>
                                        <p:cTn id="19" dur="200" decel="100000" autoRev="1" fill="hold">
                                          <p:stCondLst>
                                            <p:cond delay="600"/>
                                          </p:stCondLst>
                                        </p:cTn>
                                        <p:tgtEl>
                                          <p:spTgt spid="6"/>
                                        </p:tgtEl>
                                      </p:cBhvr>
                                      <p:from x="100000" y="100000"/>
                                      <p:to x="80000" y="100000"/>
                                    </p:animScale>
                                    <p:anim by="(#ppt_h/3+#ppt_w*0.1)" calcmode="lin" valueType="num">
                                      <p:cBhvr additive="sum">
                                        <p:cTn id="20" dur="200" decel="100000" autoRev="1" fill="hold">
                                          <p:stCondLst>
                                            <p:cond delay="600"/>
                                          </p:stCondLst>
                                        </p:cTn>
                                        <p:tgtEl>
                                          <p:spTgt spid="6"/>
                                        </p:tgtEl>
                                        <p:attrNameLst>
                                          <p:attrName>ppt_x</p:attrName>
                                        </p:attrNameLst>
                                      </p:cBhvr>
                                    </p:anim>
                                  </p:childTnLst>
                                </p:cTn>
                              </p:par>
                              <p:par>
                                <p:cTn id="21" presetID="34" presetClass="entr" presetSubtype="0" fill="hold" nodeType="withEffect">
                                  <p:stCondLst>
                                    <p:cond delay="0"/>
                                  </p:stCondLst>
                                  <p:childTnLst>
                                    <p:set>
                                      <p:cBhvr>
                                        <p:cTn id="22" dur="1" fill="hold">
                                          <p:stCondLst>
                                            <p:cond delay="0"/>
                                          </p:stCondLst>
                                        </p:cTn>
                                        <p:tgtEl>
                                          <p:spTgt spid="8198"/>
                                        </p:tgtEl>
                                        <p:attrNameLst>
                                          <p:attrName>style.visibility</p:attrName>
                                        </p:attrNameLst>
                                      </p:cBhvr>
                                      <p:to>
                                        <p:strVal val="visible"/>
                                      </p:to>
                                    </p:set>
                                    <p:anim from="(-#ppt_w/2)" to="(#ppt_x)" calcmode="lin" valueType="num">
                                      <p:cBhvr>
                                        <p:cTn id="23" dur="600" fill="hold">
                                          <p:stCondLst>
                                            <p:cond delay="0"/>
                                          </p:stCondLst>
                                        </p:cTn>
                                        <p:tgtEl>
                                          <p:spTgt spid="8198"/>
                                        </p:tgtEl>
                                        <p:attrNameLst>
                                          <p:attrName>ppt_x</p:attrName>
                                        </p:attrNameLst>
                                      </p:cBhvr>
                                    </p:anim>
                                    <p:anim from="0" to="-1.0" calcmode="lin" valueType="num">
                                      <p:cBhvr>
                                        <p:cTn id="24" dur="200" decel="50000" autoRev="1" fill="hold">
                                          <p:stCondLst>
                                            <p:cond delay="600"/>
                                          </p:stCondLst>
                                        </p:cTn>
                                        <p:tgtEl>
                                          <p:spTgt spid="8198"/>
                                        </p:tgtEl>
                                        <p:attrNameLst>
                                          <p:attrName>xshear</p:attrName>
                                        </p:attrNameLst>
                                      </p:cBhvr>
                                    </p:anim>
                                    <p:animScale>
                                      <p:cBhvr>
                                        <p:cTn id="25" dur="200" decel="100000" autoRev="1" fill="hold">
                                          <p:stCondLst>
                                            <p:cond delay="600"/>
                                          </p:stCondLst>
                                        </p:cTn>
                                        <p:tgtEl>
                                          <p:spTgt spid="8198"/>
                                        </p:tgtEl>
                                      </p:cBhvr>
                                      <p:from x="100000" y="100000"/>
                                      <p:to x="80000" y="100000"/>
                                    </p:animScale>
                                    <p:anim by="(#ppt_h/3+#ppt_w*0.1)" calcmode="lin" valueType="num">
                                      <p:cBhvr additive="sum">
                                        <p:cTn id="26" dur="200" decel="100000" autoRev="1" fill="hold">
                                          <p:stCondLst>
                                            <p:cond delay="600"/>
                                          </p:stCondLst>
                                        </p:cTn>
                                        <p:tgtEl>
                                          <p:spTgt spid="819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525</TotalTime>
  <Words>818</Words>
  <Application>Microsoft Office PowerPoint</Application>
  <PresentationFormat>Presentazione su schermo (4:3)</PresentationFormat>
  <Paragraphs>94</Paragraphs>
  <Slides>16</Slides>
  <Notes>1</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Utente</cp:lastModifiedBy>
  <cp:revision>43</cp:revision>
  <dcterms:created xsi:type="dcterms:W3CDTF">2015-03-22T14:18:17Z</dcterms:created>
  <dcterms:modified xsi:type="dcterms:W3CDTF">2015-03-25T22:39:17Z</dcterms:modified>
</cp:coreProperties>
</file>