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4" r:id="rId5"/>
    <p:sldId id="275" r:id="rId6"/>
    <p:sldId id="277" r:id="rId7"/>
    <p:sldId id="276" r:id="rId8"/>
    <p:sldId id="278" r:id="rId9"/>
    <p:sldId id="279" r:id="rId10"/>
    <p:sldId id="273" r:id="rId11"/>
    <p:sldId id="280" r:id="rId12"/>
    <p:sldId id="281" r:id="rId13"/>
    <p:sldId id="282" r:id="rId14"/>
    <p:sldId id="283" r:id="rId15"/>
    <p:sldId id="284" r:id="rId16"/>
    <p:sldId id="285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66"/>
    <a:srgbClr val="0080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E3CDA-A443-4B72-8A6C-099B61A139E0}" type="datetimeFigureOut">
              <a:rPr lang="it-IT" smtClean="0"/>
              <a:pPr/>
              <a:t>25/03/2015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4E3A4-4099-4322-9D48-38433917A9B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027A-9D3F-4977-8FD9-9B097D64F9ED}" type="datetimeFigureOut">
              <a:rPr lang="it-IT" smtClean="0"/>
              <a:pPr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BCBB-A3FD-4494-A60E-8FFEC9C330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027A-9D3F-4977-8FD9-9B097D64F9ED}" type="datetimeFigureOut">
              <a:rPr lang="it-IT" smtClean="0"/>
              <a:pPr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BCBB-A3FD-4494-A60E-8FFEC9C330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027A-9D3F-4977-8FD9-9B097D64F9ED}" type="datetimeFigureOut">
              <a:rPr lang="it-IT" smtClean="0"/>
              <a:pPr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BCBB-A3FD-4494-A60E-8FFEC9C330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027A-9D3F-4977-8FD9-9B097D64F9ED}" type="datetimeFigureOut">
              <a:rPr lang="it-IT" smtClean="0"/>
              <a:pPr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BCBB-A3FD-4494-A60E-8FFEC9C330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027A-9D3F-4977-8FD9-9B097D64F9ED}" type="datetimeFigureOut">
              <a:rPr lang="it-IT" smtClean="0"/>
              <a:pPr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BCBB-A3FD-4494-A60E-8FFEC9C330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027A-9D3F-4977-8FD9-9B097D64F9ED}" type="datetimeFigureOut">
              <a:rPr lang="it-IT" smtClean="0"/>
              <a:pPr/>
              <a:t>25/03/2015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BCBB-A3FD-4494-A60E-8FFEC9C330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027A-9D3F-4977-8FD9-9B097D64F9ED}" type="datetimeFigureOut">
              <a:rPr lang="it-IT" smtClean="0"/>
              <a:pPr/>
              <a:t>25/03/2015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BCBB-A3FD-4494-A60E-8FFEC9C330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027A-9D3F-4977-8FD9-9B097D64F9ED}" type="datetimeFigureOut">
              <a:rPr lang="it-IT" smtClean="0"/>
              <a:pPr/>
              <a:t>25/03/2015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BCBB-A3FD-4494-A60E-8FFEC9C330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027A-9D3F-4977-8FD9-9B097D64F9ED}" type="datetimeFigureOut">
              <a:rPr lang="it-IT" smtClean="0"/>
              <a:pPr/>
              <a:t>25/03/2015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BCBB-A3FD-4494-A60E-8FFEC9C330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027A-9D3F-4977-8FD9-9B097D64F9ED}" type="datetimeFigureOut">
              <a:rPr lang="it-IT" smtClean="0"/>
              <a:pPr/>
              <a:t>25/03/2015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BCBB-A3FD-4494-A60E-8FFEC9C330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027A-9D3F-4977-8FD9-9B097D64F9ED}" type="datetimeFigureOut">
              <a:rPr lang="it-IT" smtClean="0"/>
              <a:pPr/>
              <a:t>25/03/2015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DBCBB-A3FD-4494-A60E-8FFEC9C330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5027A-9D3F-4977-8FD9-9B097D64F9ED}" type="datetimeFigureOut">
              <a:rPr lang="it-IT" smtClean="0"/>
              <a:pPr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DBCBB-A3FD-4494-A60E-8FFEC9C3305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anossianevilla.it/wp/wp-content/uploads/2013/01/sensi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it.wikipedia.org/wiki/Organi_di_senso" TargetMode="External"/><Relationship Id="rId7" Type="http://schemas.openxmlformats.org/officeDocument/2006/relationships/hyperlink" Target="http://www.google.it/url?sa=i&amp;rct=j&amp;q=&amp;esrc=s&amp;source=images&amp;cd=&amp;cad=rja&amp;uact=8&amp;ved=0CAcQjRw&amp;url=http://www.direzionedidatticavieste.gov.it/libri-di-testo.html&amp;ei=3N8RVemRB8HIPLiVgJAE&amp;psig=AFQjCNHVyTJh_VMYdVANRhFIU1BqFfaTWg&amp;ust=1427321128627903" TargetMode="External"/><Relationship Id="rId2" Type="http://schemas.openxmlformats.org/officeDocument/2006/relationships/hyperlink" Target="http://www.treccani.it/enciclopedi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bcdservizi.com/massage%20TEAM_IT/Anatomia_Organi-di-Senso.htm" TargetMode="External"/><Relationship Id="rId5" Type="http://schemas.openxmlformats.org/officeDocument/2006/relationships/hyperlink" Target="http://testscuola.metid.polimi.it/Seconda_F_2011/Scienze/Apparati/Il_sistema_nervoso/Gli_organi_di_Senso" TargetMode="External"/><Relationship Id="rId4" Type="http://schemas.openxmlformats.org/officeDocument/2006/relationships/hyperlink" Target="http://www.focus.it/cultura/anatomia-del-gusto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it/url?sa=i&amp;rct=j&amp;q=&amp;esrc=s&amp;source=images&amp;cd=&amp;cad=rja&amp;uact=8&amp;ved=0CAcQjRw&amp;url=http://www.direzionedidatticavieste.gov.it/libri-di-testo.html&amp;ei=3N8RVemRB8HIPLiVgJAE&amp;psig=AFQjCNHVyTJh_VMYdVANRhFIU1BqFfaTWg&amp;ust=1427321128627903" TargetMode="External"/><Relationship Id="rId3" Type="http://schemas.openxmlformats.org/officeDocument/2006/relationships/hyperlink" Target="http://www.scienceforpassion.com/2011/04/il-senso-della-vista-una-panoramica-360.html" TargetMode="External"/><Relationship Id="rId7" Type="http://schemas.openxmlformats.org/officeDocument/2006/relationships/hyperlink" Target="http://www.gruppootologico.it/new/orecchioanatomia.asp" TargetMode="External"/><Relationship Id="rId2" Type="http://schemas.openxmlformats.org/officeDocument/2006/relationships/hyperlink" Target="http://it.wikipedia.org/wiki/Occhio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ergioalbanese.it/it/Le-malattie-ORL/Le-malattie-dell'orecchio/Come-funziona-l'orecchio.html" TargetMode="External"/><Relationship Id="rId5" Type="http://schemas.openxmlformats.org/officeDocument/2006/relationships/hyperlink" Target="https://it.wikipedia.org/wiki/Orecchio" TargetMode="External"/><Relationship Id="rId4" Type="http://schemas.openxmlformats.org/officeDocument/2006/relationships/hyperlink" Target="http://www.eschoolonline.com/company/examples/eye/eyedissect.html" TargetMode="External"/><Relationship Id="rId9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it/url?sa=i&amp;rct=j&amp;q=&amp;esrc=s&amp;source=images&amp;cd=&amp;cad=rja&amp;uact=8&amp;ved=0CAcQjRw&amp;url=http://www.direzionedidatticavieste.gov.it/libri-di-testo.html&amp;ei=3N8RVemRB8HIPLiVgJAE&amp;psig=AFQjCNHVyTJh_VMYdVANRhFIU1BqFfaTWg&amp;ust=1427321128627903" TargetMode="External"/><Relationship Id="rId3" Type="http://schemas.openxmlformats.org/officeDocument/2006/relationships/hyperlink" Target="http://www.bioderma.com/it/in-contatto-con-la-pelle/la-pelle-e-un-organo-speciale.html" TargetMode="External"/><Relationship Id="rId7" Type="http://schemas.openxmlformats.org/officeDocument/2006/relationships/hyperlink" Target="http://medicinapertutti.altervista.org/argomento/lingua" TargetMode="External"/><Relationship Id="rId2" Type="http://schemas.openxmlformats.org/officeDocument/2006/relationships/hyperlink" Target="http://it.wikipedia.org/wiki/Pell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t.wikipedia.org/wiki/Lingua_(anatomia)" TargetMode="External"/><Relationship Id="rId5" Type="http://schemas.openxmlformats.org/officeDocument/2006/relationships/hyperlink" Target="http://www.otorinolaringoiatria.org/ORL/Nuovo%20sito/Deviazione%20del%20setto%20-%20fisiologia.html" TargetMode="External"/><Relationship Id="rId4" Type="http://schemas.openxmlformats.org/officeDocument/2006/relationships/hyperlink" Target="http://it.wikipedia.org/wiki/Naso" TargetMode="External"/><Relationship Id="rId9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landosparlando.com/view.php/id_812/lingua_0/whoisit_1" TargetMode="External"/><Relationship Id="rId2" Type="http://schemas.openxmlformats.org/officeDocument/2006/relationships/hyperlink" Target="http://www.raiscuola.rai.it/lezione/organi-di-senso/2171/default.aspx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www.google.it/url?sa=i&amp;rct=j&amp;q=&amp;esrc=s&amp;source=images&amp;cd=&amp;cad=rja&amp;uact=8&amp;ved=0CAcQjRw&amp;url=http://www.direzionedidatticavieste.gov.it/libri-di-testo.html&amp;ei=3N8RVemRB8HIPLiVgJAE&amp;psig=AFQjCNHVyTJh_VMYdVANRhFIU1BqFfaTWg&amp;ust=142732112862790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it/url?sa=i&amp;rct=j&amp;q=&amp;esrc=s&amp;source=images&amp;cd=&amp;cad=rja&amp;uact=8&amp;ved=0CAcQjRw&amp;url=http://www.itismaglie.it/layout_bancadati_profitto_alunni_account.asp&amp;ei=TOERVZWjOMbsO6-WgYAE&amp;psig=AFQjCNG1uAd3761e0eNvKM_R2_52Y5a5WQ&amp;ust=1427321515615271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Griglia_valutazione__lavoro_individuale.doc" TargetMode="External"/><Relationship Id="rId2" Type="http://schemas.openxmlformats.org/officeDocument/2006/relationships/hyperlink" Target="Griglia_valutazione__lavoro_gruppo.doc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hyperlink" Target="http://www.google.it/url?sa=i&amp;rct=j&amp;q=&amp;esrc=s&amp;source=images&amp;cd=&amp;cad=rja&amp;uact=8&amp;ved=0CAcQjRw&amp;url=http://www.itismaglie.it/layout_bancadati_profitto_alunni_account.asp&amp;ei=TOERVZWjOMbsO6-WgYAE&amp;psig=AFQjCNG1uAd3761e0eNvKM_R2_52Y5a5WQ&amp;ust=1427321515615271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it/url?sa=i&amp;rct=j&amp;q=&amp;esrc=s&amp;source=images&amp;cd=&amp;cad=rja&amp;uact=8&amp;ved=0CAcQjRw&amp;url=http://galleryhip.com/emoticon-high-five.html&amp;ei=4-ERVbroMYjXPMOzgagK&amp;psig=AFQjCNFN7UrugermUwaFwdvWFD_HGAoB8Q&amp;ust=142732167934276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it/url?sa=i&amp;rct=j&amp;q=&amp;esrc=s&amp;source=images&amp;cd=&amp;cad=rja&amp;uact=8&amp;ved=0CAcQjRw&amp;url=http://www.ciaomaestra.com/search/label/schede%20didattiche&amp;ei=WeIRVY2FGcb4PIX4gRg&amp;psig=AFQjCNFIBsO3BS4a2RJCAxJABJIjL_i5Fg&amp;ust=142732180989132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it/url?sa=i&amp;rct=j&amp;q=&amp;esrc=s&amp;source=images&amp;cd=&amp;cad=rja&amp;uact=8&amp;ved=0CAcQjRw&amp;url=http://www.vitadamamma.com/78928/bambini-mancini-a-scuola-kit-scolastico-per-mancini.html&amp;ei=seIRVb6nIMzfOIrDgRg&amp;bvm=bv.89184060,d.bGQ&amp;psig=AFQjCNHvveEeCqvhf_Y6QnHk3RrzETLqig&amp;ust=1427321869547508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google.it/url?sa=i&amp;rct=j&amp;q=&amp;esrc=s&amp;source=images&amp;cd=&amp;cad=rja&amp;uact=8&amp;ved=0CAcQjRw&amp;url=http://www.vitadamamma.com/78928/bambini-mancini-a-scuola-kit-scolastico-per-mancini.html&amp;ei=seIRVb6nIMzfOIrDgRg&amp;bvm=bv.89184060,d.bGQ&amp;psig=AFQjCNHvveEeCqvhf_Y6QnHk3RrzETLqig&amp;ust=142732186954750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4.gif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it/url?sa=i&amp;rct=j&amp;q=&amp;esrc=s&amp;source=images&amp;cd=&amp;cad=rja&amp;uact=8&amp;ved=0CAcQjRw&amp;url=http://www.casa-erica-stromboli.com/casa-in-affitto/a-piedi-scalzi-vision-di-casa-erica&amp;ei=VuMRVdKoNsiLOcfVgEg&amp;bvm=bv.89184060,d.bGQ&amp;psig=AFQjCNHviD5zoPzpXKlB4LDzIPXY7Ewfbw&amp;ust=1427322045914572" TargetMode="Externa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source=images&amp;cd=&amp;cad=rja&amp;uact=8&amp;ved=0CAcQjRw&amp;url=http://www.dreamstime.com/stock-images-cartoon-teenagers-group-image25217274&amp;ei=79wRVdi0GojKPezMgJAF&amp;psig=AFQjCNEKQUPHKuEHdeMPyAlrMX8QGi1HPA&amp;ust=1427320353356690" TargetMode="External"/><Relationship Id="rId2" Type="http://schemas.openxmlformats.org/officeDocument/2006/relationships/hyperlink" Target="http://www.google.it/url?sa=i&amp;rct=j&amp;q=&amp;esrc=s&amp;source=images&amp;cd=&amp;cad=rja&amp;uact=8&amp;ved=0CAcQjRw&amp;url=http://www.canstockphoto.es/escuela-adolescentes-grupo-dar-abrazo-6002448.html&amp;ei=u9wRVf33BcevPKW5gBg&amp;psig=AFQjCNEKQUPHKuEHdeMPyAlrMX8QGi1HPA&amp;ust=142732035335669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scheda_immagini.doc" TargetMode="External"/><Relationship Id="rId2" Type="http://schemas.openxmlformats.org/officeDocument/2006/relationships/hyperlink" Target="raccolta_dati_organi_di_senso.doc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www.google.it/url?sa=i&amp;rct=j&amp;q=&amp;esrc=s&amp;source=images&amp;cd=&amp;cad=rja&amp;uact=8&amp;ved=0CAcQjRw&amp;url=http://es.123rf.com/imagenes-de-archivo/signos_de_puntuaci%C3%B3n.html&amp;ei=W90RVezcN8jDOdPygcAN&amp;psig=AFQjCNGlaecG8wz7k22edt1ezPJACJeKfQ&amp;ust=142732052078382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scheda_immagini.doc" TargetMode="External"/><Relationship Id="rId2" Type="http://schemas.openxmlformats.org/officeDocument/2006/relationships/hyperlink" Target="raccolta_dati_esperienza.doc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www.google.it/url?sa=i&amp;rct=j&amp;q=&amp;esrc=s&amp;source=images&amp;cd=&amp;cad=rja&amp;uact=8&amp;ved=0CAcQjRw&amp;url=http://desmotivaciones.es/7420106/Ahi-vez-a-eren-y-al-amor-de-su-vida&amp;ei=eN4RVe_yH8rePdiZgOgE&amp;psig=AFQjCNGrTqTGTCN7psUm8svvmrPuE-K2YA&amp;ust=1427320807850315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786182" y="1643050"/>
            <a:ext cx="535785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7200" b="1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GLI ORGANI </a:t>
            </a:r>
            <a:r>
              <a:rPr lang="it-IT" sz="7200" b="1" dirty="0" err="1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DI</a:t>
            </a:r>
            <a:r>
              <a:rPr lang="it-IT" sz="7200" b="1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SENSO</a:t>
            </a:r>
            <a:endParaRPr lang="it-IT" sz="7200" b="1" cap="none" spc="0" dirty="0">
              <a:ln w="31550" cmpd="sng">
                <a:solidFill>
                  <a:srgbClr val="000099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6386" name="Picture 2" descr="http://www.canossianevilla.it/wp/wp-content/uploads/2013/01/sensi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999134">
            <a:off x="783762" y="1342451"/>
            <a:ext cx="3500462" cy="43914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14348" y="142852"/>
            <a:ext cx="764386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000" b="1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RISORSE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14282" y="897041"/>
            <a:ext cx="857252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0099"/>
                </a:solidFill>
              </a:rPr>
              <a:t>Il vostro insegnante ha selezionato i seguenti siti web e </a:t>
            </a:r>
          </a:p>
          <a:p>
            <a:r>
              <a:rPr lang="it-IT" sz="2000" b="1" dirty="0" smtClean="0">
                <a:solidFill>
                  <a:srgbClr val="000099"/>
                </a:solidFill>
              </a:rPr>
              <a:t>materiali che potete visitare/consultare per la vostra ricerca.</a:t>
            </a:r>
            <a:endParaRPr lang="it-IT" sz="2400" b="1" dirty="0" smtClean="0">
              <a:solidFill>
                <a:srgbClr val="000099"/>
              </a:solidFill>
            </a:endParaRPr>
          </a:p>
          <a:p>
            <a:endParaRPr lang="it-IT" dirty="0" smtClean="0"/>
          </a:p>
          <a:p>
            <a:r>
              <a:rPr lang="it-IT" sz="2000" i="1" dirty="0" smtClean="0"/>
              <a:t>Siti generali</a:t>
            </a:r>
          </a:p>
          <a:p>
            <a:pPr>
              <a:buFont typeface="Arial" pitchFamily="34" charset="0"/>
              <a:buChar char="•"/>
            </a:pPr>
            <a:r>
              <a:rPr lang="it-IT" sz="2000" i="1" dirty="0" smtClean="0"/>
              <a:t> </a:t>
            </a:r>
            <a:r>
              <a:rPr lang="it-IT" sz="2000" b="1" dirty="0" smtClean="0"/>
              <a:t>Enciclopedia Treccani</a:t>
            </a:r>
            <a:endParaRPr lang="it-IT" sz="2000" i="1" dirty="0" smtClean="0"/>
          </a:p>
          <a:p>
            <a:r>
              <a:rPr lang="it-IT" sz="2000" u="sng" dirty="0" smtClean="0">
                <a:hlinkClick r:id="rId2"/>
              </a:rPr>
              <a:t>http://www.treccani.it/enciclopedia</a:t>
            </a:r>
            <a:r>
              <a:rPr lang="it-IT" sz="2000" dirty="0" smtClean="0"/>
              <a:t> (nella barra “Cerca” scrivete il termine che vi serve e troverete tutte le informazioni necessarie)</a:t>
            </a:r>
            <a:endParaRPr lang="it-IT" sz="2000" i="1" dirty="0" smtClean="0"/>
          </a:p>
          <a:p>
            <a:pPr>
              <a:buFont typeface="Arial" pitchFamily="34" charset="0"/>
              <a:buChar char="•"/>
            </a:pPr>
            <a:r>
              <a:rPr lang="it-IT" sz="2000" b="1" dirty="0" err="1" smtClean="0"/>
              <a:t>Wikipedia</a:t>
            </a:r>
            <a:endParaRPr lang="it-IT" sz="2000" b="1" dirty="0" smtClean="0"/>
          </a:p>
          <a:p>
            <a:r>
              <a:rPr lang="it-IT" sz="2000" u="sng" dirty="0" smtClean="0">
                <a:hlinkClick r:id="rId3"/>
              </a:rPr>
              <a:t>http://it.wikipedia.org/wiki/Organi_di_senso</a:t>
            </a:r>
            <a:r>
              <a:rPr lang="it-IT" sz="2000" dirty="0" smtClean="0"/>
              <a:t> (cliccate sui sensi che vi interessano in fondo alla pagina)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</a:t>
            </a:r>
            <a:r>
              <a:rPr lang="it-IT" sz="2000" b="1" dirty="0" smtClean="0"/>
              <a:t>Focus</a:t>
            </a:r>
          </a:p>
          <a:p>
            <a:r>
              <a:rPr lang="it-IT" sz="2000" dirty="0" smtClean="0">
                <a:hlinkClick r:id="rId4"/>
              </a:rPr>
              <a:t>http://www.focus.it/cultura/</a:t>
            </a:r>
            <a:r>
              <a:rPr lang="it-IT" sz="2000" dirty="0" err="1" smtClean="0">
                <a:hlinkClick r:id="rId4"/>
              </a:rPr>
              <a:t>anatomia-del-gusto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</a:t>
            </a:r>
            <a:r>
              <a:rPr lang="it-IT" sz="2000" b="1" dirty="0" smtClean="0"/>
              <a:t>Attività della Scuola Media Moro di Milano</a:t>
            </a:r>
            <a:r>
              <a:rPr lang="it-IT" sz="2000" dirty="0" smtClean="0"/>
              <a:t> </a:t>
            </a:r>
            <a:r>
              <a:rPr lang="it-IT" sz="2000" u="sng" dirty="0" smtClean="0">
                <a:hlinkClick r:id="rId5"/>
              </a:rPr>
              <a:t>http://testscuola.metid.polimi.it/Seconda_F_2011/Scienze/Apparati/Il_sistema_nervoso/Gli_organi_di_Senso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Video sugli organi di senso</a:t>
            </a:r>
          </a:p>
          <a:p>
            <a:r>
              <a:rPr lang="it-IT" sz="2000" u="sng" dirty="0" smtClean="0">
                <a:hlinkClick r:id="rId6"/>
              </a:rPr>
              <a:t>http://www.abcdservizi.com/massage%20TEAM_IT/Anatomia_Organi-di-Senso.htm</a:t>
            </a:r>
            <a:r>
              <a:rPr lang="it-IT" sz="2000" dirty="0" smtClean="0"/>
              <a:t> (manca il tatto)</a:t>
            </a:r>
            <a:endParaRPr lang="it-IT" sz="2000" dirty="0"/>
          </a:p>
        </p:txBody>
      </p:sp>
      <p:pic>
        <p:nvPicPr>
          <p:cNvPr id="7170" name="Picture 2" descr="http://www.direzionedidatticavieste.gov.it/images/libri.jp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656365">
            <a:off x="6878176" y="301945"/>
            <a:ext cx="1858243" cy="18961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14348" y="142852"/>
            <a:ext cx="764386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000" b="1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RISORSE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00034" y="917936"/>
            <a:ext cx="828680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/>
              <a:t>Siti specifici sull’occhio</a:t>
            </a:r>
          </a:p>
          <a:p>
            <a:pPr>
              <a:buFont typeface="Arial" pitchFamily="34" charset="0"/>
              <a:buChar char="•"/>
            </a:pPr>
            <a:r>
              <a:rPr lang="it-IT" sz="2000" i="1" dirty="0" smtClean="0"/>
              <a:t> </a:t>
            </a:r>
            <a:r>
              <a:rPr lang="it-IT" sz="2000" b="1" dirty="0" err="1" smtClean="0"/>
              <a:t>Wikipedia</a:t>
            </a:r>
            <a:r>
              <a:rPr lang="it-IT" sz="2000" b="1" dirty="0" smtClean="0"/>
              <a:t> </a:t>
            </a:r>
          </a:p>
          <a:p>
            <a:r>
              <a:rPr lang="it-IT" sz="2000" u="sng" dirty="0" smtClean="0">
                <a:hlinkClick r:id="rId2"/>
              </a:rPr>
              <a:t>http://it.wikipedia.org/wiki/Occhio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 Science </a:t>
            </a:r>
            <a:r>
              <a:rPr lang="it-IT" sz="2000" b="1" dirty="0" err="1" smtClean="0"/>
              <a:t>for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Passion</a:t>
            </a:r>
            <a:endParaRPr lang="it-IT" sz="2000" b="1" dirty="0" smtClean="0"/>
          </a:p>
          <a:p>
            <a:r>
              <a:rPr lang="it-IT" sz="2000" u="sng" dirty="0" smtClean="0">
                <a:hlinkClick r:id="rId3"/>
              </a:rPr>
              <a:t>http://www.scienceforpassion.com/2011/04/il-senso-della-vista-una-panoramica-360.html</a:t>
            </a:r>
            <a:r>
              <a:rPr lang="it-IT" sz="2000" dirty="0" smtClean="0"/>
              <a:t> (guardate soprattutto la parte di biologia)</a:t>
            </a:r>
          </a:p>
          <a:p>
            <a:pPr>
              <a:buFont typeface="Arial" pitchFamily="34" charset="0"/>
              <a:buChar char="•"/>
            </a:pPr>
            <a:r>
              <a:rPr lang="it-IT" sz="2000" i="1" dirty="0" smtClean="0"/>
              <a:t> </a:t>
            </a:r>
            <a:r>
              <a:rPr lang="it-IT" sz="2000" b="1" dirty="0" err="1" smtClean="0"/>
              <a:t>Eschool</a:t>
            </a:r>
            <a:r>
              <a:rPr lang="it-IT" sz="2000" b="1" dirty="0" smtClean="0"/>
              <a:t> on </a:t>
            </a:r>
            <a:r>
              <a:rPr lang="it-IT" sz="2000" b="1" dirty="0" err="1" smtClean="0"/>
              <a:t>line</a:t>
            </a:r>
            <a:endParaRPr lang="it-IT" sz="2000" i="1" dirty="0" smtClean="0"/>
          </a:p>
          <a:p>
            <a:r>
              <a:rPr lang="it-IT" sz="2000" u="sng" dirty="0" smtClean="0">
                <a:hlinkClick r:id="rId4"/>
              </a:rPr>
              <a:t>http://www.eschoolonline.com/company/</a:t>
            </a:r>
            <a:r>
              <a:rPr lang="it-IT" sz="2000" u="sng" dirty="0" err="1" smtClean="0">
                <a:hlinkClick r:id="rId4"/>
              </a:rPr>
              <a:t>examples</a:t>
            </a:r>
            <a:r>
              <a:rPr lang="it-IT" sz="2000" u="sng" dirty="0" smtClean="0">
                <a:hlinkClick r:id="rId4"/>
              </a:rPr>
              <a:t>/</a:t>
            </a:r>
            <a:r>
              <a:rPr lang="it-IT" sz="2000" u="sng" dirty="0" err="1" smtClean="0">
                <a:hlinkClick r:id="rId4"/>
              </a:rPr>
              <a:t>eye</a:t>
            </a:r>
            <a:r>
              <a:rPr lang="it-IT" sz="2000" u="sng" dirty="0" smtClean="0">
                <a:hlinkClick r:id="rId4"/>
              </a:rPr>
              <a:t>/</a:t>
            </a:r>
            <a:r>
              <a:rPr lang="it-IT" sz="2000" u="sng" dirty="0" err="1" smtClean="0">
                <a:hlinkClick r:id="rId4"/>
              </a:rPr>
              <a:t>eyedissect.html</a:t>
            </a:r>
            <a:r>
              <a:rPr lang="it-IT" sz="2000" dirty="0" smtClean="0"/>
              <a:t> (simulatore per individuare le varie parti dell’occhio, in inglese)</a:t>
            </a:r>
          </a:p>
          <a:p>
            <a:endParaRPr lang="it-IT" sz="2000" dirty="0" smtClean="0"/>
          </a:p>
          <a:p>
            <a:r>
              <a:rPr lang="it-IT" sz="2000" i="1" dirty="0" smtClean="0"/>
              <a:t>Siti specifici sull’orecchio</a:t>
            </a:r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 </a:t>
            </a:r>
            <a:r>
              <a:rPr lang="it-IT" sz="2000" b="1" dirty="0" err="1" smtClean="0"/>
              <a:t>Wikipedia</a:t>
            </a:r>
            <a:endParaRPr lang="it-IT" sz="2000" b="1" dirty="0" smtClean="0"/>
          </a:p>
          <a:p>
            <a:r>
              <a:rPr lang="it-IT" sz="2000" dirty="0" smtClean="0">
                <a:hlinkClick r:id="rId5"/>
              </a:rPr>
              <a:t>https://it.wikipedia.org/wiki/Orecchio</a:t>
            </a:r>
            <a:endParaRPr lang="it-IT" sz="2000" dirty="0" smtClean="0"/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</a:t>
            </a:r>
            <a:r>
              <a:rPr lang="it-IT" sz="2000" b="1" dirty="0" smtClean="0"/>
              <a:t>Dr. Sergio Albanese</a:t>
            </a:r>
            <a:r>
              <a:rPr lang="it-IT" sz="2000" dirty="0" smtClean="0"/>
              <a:t> </a:t>
            </a:r>
          </a:p>
          <a:p>
            <a:r>
              <a:rPr lang="it-IT" sz="2000" u="sng" dirty="0" smtClean="0">
                <a:hlinkClick r:id="rId6"/>
              </a:rPr>
              <a:t>http://www.sergioalbanese.it/</a:t>
            </a:r>
            <a:r>
              <a:rPr lang="it-IT" sz="2000" u="sng" dirty="0" err="1" smtClean="0">
                <a:hlinkClick r:id="rId6"/>
              </a:rPr>
              <a:t>it</a:t>
            </a:r>
            <a:r>
              <a:rPr lang="it-IT" sz="2000" u="sng" dirty="0" smtClean="0">
                <a:hlinkClick r:id="rId6"/>
              </a:rPr>
              <a:t>/</a:t>
            </a:r>
            <a:r>
              <a:rPr lang="it-IT" sz="2000" u="sng" dirty="0" err="1" smtClean="0">
                <a:hlinkClick r:id="rId6"/>
              </a:rPr>
              <a:t>Le-malattie-ORL</a:t>
            </a:r>
            <a:r>
              <a:rPr lang="it-IT" sz="2000" u="sng" dirty="0" smtClean="0">
                <a:hlinkClick r:id="rId6"/>
              </a:rPr>
              <a:t>/</a:t>
            </a:r>
            <a:r>
              <a:rPr lang="it-IT" sz="2000" u="sng" dirty="0" err="1" smtClean="0">
                <a:hlinkClick r:id="rId6"/>
              </a:rPr>
              <a:t>Le-malattie-dell</a:t>
            </a:r>
            <a:r>
              <a:rPr lang="it-IT" sz="2000" u="sng" dirty="0" smtClean="0">
                <a:hlinkClick r:id="rId6"/>
              </a:rPr>
              <a:t>'orecchio/</a:t>
            </a:r>
            <a:r>
              <a:rPr lang="it-IT" sz="2000" u="sng" dirty="0" err="1" smtClean="0">
                <a:hlinkClick r:id="rId6"/>
              </a:rPr>
              <a:t>Come-funziona-l</a:t>
            </a:r>
            <a:r>
              <a:rPr lang="it-IT" sz="2000" u="sng" dirty="0" smtClean="0">
                <a:hlinkClick r:id="rId6"/>
              </a:rPr>
              <a:t>'</a:t>
            </a:r>
            <a:r>
              <a:rPr lang="it-IT" sz="2000" u="sng" dirty="0" err="1" smtClean="0">
                <a:hlinkClick r:id="rId6"/>
              </a:rPr>
              <a:t>orecchio.html</a:t>
            </a:r>
            <a:r>
              <a:rPr lang="it-IT" sz="2000" dirty="0" smtClean="0"/>
              <a:t> (udito ed equilibrio, con video dimostrativi)</a:t>
            </a:r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 Gruppo </a:t>
            </a:r>
            <a:r>
              <a:rPr lang="it-IT" sz="2000" b="1" dirty="0" err="1" smtClean="0"/>
              <a:t>otologico</a:t>
            </a:r>
            <a:endParaRPr lang="it-IT" sz="2000" b="1" dirty="0" smtClean="0"/>
          </a:p>
          <a:p>
            <a:r>
              <a:rPr lang="it-IT" sz="2000" u="sng" dirty="0" smtClean="0">
                <a:hlinkClick r:id="rId7"/>
              </a:rPr>
              <a:t>http://www.gruppootologico.it/</a:t>
            </a:r>
            <a:r>
              <a:rPr lang="it-IT" sz="2000" u="sng" dirty="0" err="1" smtClean="0">
                <a:hlinkClick r:id="rId7"/>
              </a:rPr>
              <a:t>new</a:t>
            </a:r>
            <a:r>
              <a:rPr lang="it-IT" sz="2000" u="sng" dirty="0" smtClean="0">
                <a:hlinkClick r:id="rId7"/>
              </a:rPr>
              <a:t>/</a:t>
            </a:r>
            <a:r>
              <a:rPr lang="it-IT" sz="2000" u="sng" dirty="0" err="1" smtClean="0">
                <a:hlinkClick r:id="rId7"/>
              </a:rPr>
              <a:t>orecchioanatomia.asp</a:t>
            </a:r>
            <a:r>
              <a:rPr lang="it-IT" sz="2000" dirty="0" smtClean="0"/>
              <a:t> </a:t>
            </a:r>
          </a:p>
        </p:txBody>
      </p:sp>
      <p:pic>
        <p:nvPicPr>
          <p:cNvPr id="4" name="Picture 2" descr="http://www.direzionedidatticavieste.gov.it/images/libri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656365">
            <a:off x="6760608" y="278770"/>
            <a:ext cx="1750038" cy="17857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14348" y="142852"/>
            <a:ext cx="764386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000" b="1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RISORSE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00034" y="917936"/>
            <a:ext cx="828680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/>
              <a:t>Siti specifici sulla pelle </a:t>
            </a:r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 </a:t>
            </a:r>
            <a:r>
              <a:rPr lang="it-IT" sz="2000" b="1" dirty="0" err="1" smtClean="0"/>
              <a:t>Wikipedia</a:t>
            </a:r>
            <a:endParaRPr lang="it-IT" sz="2000" i="1" dirty="0" smtClean="0"/>
          </a:p>
          <a:p>
            <a:r>
              <a:rPr lang="it-IT" sz="2000" u="sng" dirty="0" smtClean="0">
                <a:hlinkClick r:id="rId2"/>
              </a:rPr>
              <a:t>http://it.wikipedia.org/wiki/Pelle</a:t>
            </a:r>
            <a:r>
              <a:rPr lang="it-IT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 </a:t>
            </a:r>
            <a:r>
              <a:rPr lang="it-IT" sz="2000" b="1" dirty="0" err="1" smtClean="0"/>
              <a:t>Bioderma</a:t>
            </a:r>
            <a:endParaRPr lang="it-IT" sz="2000" b="1" dirty="0" smtClean="0"/>
          </a:p>
          <a:p>
            <a:r>
              <a:rPr lang="it-IT" sz="2000" u="sng" dirty="0" smtClean="0">
                <a:hlinkClick r:id="rId3"/>
              </a:rPr>
              <a:t>http://www.bioderma.com/</a:t>
            </a:r>
            <a:r>
              <a:rPr lang="it-IT" sz="2000" u="sng" dirty="0" err="1" smtClean="0">
                <a:hlinkClick r:id="rId3"/>
              </a:rPr>
              <a:t>it</a:t>
            </a:r>
            <a:r>
              <a:rPr lang="it-IT" sz="2000" u="sng" dirty="0" smtClean="0">
                <a:hlinkClick r:id="rId3"/>
              </a:rPr>
              <a:t>/</a:t>
            </a:r>
            <a:r>
              <a:rPr lang="it-IT" sz="2000" u="sng" dirty="0" err="1" smtClean="0">
                <a:hlinkClick r:id="rId3"/>
              </a:rPr>
              <a:t>in-contatto-con-la-pelle</a:t>
            </a:r>
            <a:r>
              <a:rPr lang="it-IT" sz="2000" u="sng" dirty="0" smtClean="0">
                <a:hlinkClick r:id="rId3"/>
              </a:rPr>
              <a:t>/</a:t>
            </a:r>
            <a:r>
              <a:rPr lang="it-IT" sz="2000" u="sng" dirty="0" err="1" smtClean="0">
                <a:hlinkClick r:id="rId3"/>
              </a:rPr>
              <a:t>la-pelle-e-un-organo-speciale</a:t>
            </a:r>
            <a:r>
              <a:rPr lang="it-IT" sz="2000" u="sng" dirty="0" smtClean="0">
                <a:hlinkClick r:id="rId3"/>
              </a:rPr>
              <a:t>.html</a:t>
            </a:r>
            <a:r>
              <a:rPr lang="it-IT" sz="2000" u="sng" dirty="0" smtClean="0"/>
              <a:t> </a:t>
            </a:r>
            <a:r>
              <a:rPr lang="it-IT" sz="2000" dirty="0" smtClean="0"/>
              <a:t> (funzioni e struttura della pelle) </a:t>
            </a:r>
          </a:p>
          <a:p>
            <a:endParaRPr lang="it-IT" sz="2000" dirty="0" smtClean="0"/>
          </a:p>
          <a:p>
            <a:r>
              <a:rPr lang="it-IT" sz="2000" i="1" dirty="0" smtClean="0"/>
              <a:t>Siti specifici sul naso</a:t>
            </a:r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 </a:t>
            </a:r>
            <a:r>
              <a:rPr lang="it-IT" sz="2000" b="1" dirty="0" err="1" smtClean="0"/>
              <a:t>Wikipedia</a:t>
            </a:r>
            <a:endParaRPr lang="it-IT" sz="2000" b="1" dirty="0" smtClean="0"/>
          </a:p>
          <a:p>
            <a:r>
              <a:rPr lang="it-IT" sz="2000" u="sng" dirty="0" smtClean="0">
                <a:hlinkClick r:id="rId4"/>
              </a:rPr>
              <a:t>http://it.wikipedia.org/wiki/Naso</a:t>
            </a:r>
            <a:r>
              <a:rPr lang="it-IT" sz="2000" u="sng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</a:t>
            </a:r>
            <a:r>
              <a:rPr lang="it-IT" sz="2000" b="1" dirty="0" smtClean="0"/>
              <a:t>Otorinolaringoiatria</a:t>
            </a:r>
            <a:endParaRPr lang="it-IT" sz="2000" u="sng" dirty="0" smtClean="0"/>
          </a:p>
          <a:p>
            <a:r>
              <a:rPr lang="it-IT" sz="2000" u="sng" dirty="0" smtClean="0">
                <a:hlinkClick r:id="rId5"/>
              </a:rPr>
              <a:t>http://www.otorinolaringoiatria.org/ORL/Nuovo%20sito/Deviazione%20del%20setto%20-%20fisiologia.html</a:t>
            </a:r>
            <a:r>
              <a:rPr lang="it-IT" sz="2000" dirty="0" smtClean="0"/>
              <a:t> (funzioni e struttura del naso)</a:t>
            </a:r>
          </a:p>
          <a:p>
            <a:endParaRPr lang="it-IT" sz="2000" i="1" dirty="0" smtClean="0"/>
          </a:p>
          <a:p>
            <a:r>
              <a:rPr lang="it-IT" sz="2000" i="1" dirty="0" smtClean="0"/>
              <a:t>Siti specifici sulla lingua</a:t>
            </a:r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 </a:t>
            </a:r>
            <a:r>
              <a:rPr lang="it-IT" sz="2000" b="1" dirty="0" err="1" smtClean="0"/>
              <a:t>Wikipedia</a:t>
            </a:r>
            <a:endParaRPr lang="it-IT" sz="2000" b="1" dirty="0" smtClean="0"/>
          </a:p>
          <a:p>
            <a:r>
              <a:rPr lang="it-IT" sz="2000" u="sng" dirty="0" smtClean="0">
                <a:hlinkClick r:id="rId6"/>
              </a:rPr>
              <a:t>http://it.wikipedia.org/wiki/Lingua_(anatomia)</a:t>
            </a:r>
            <a:endParaRPr lang="it-IT" sz="2000" u="sng" dirty="0" smtClean="0"/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 Medicina Per Tutti</a:t>
            </a:r>
          </a:p>
          <a:p>
            <a:r>
              <a:rPr lang="it-IT" sz="2000" u="sng" dirty="0" smtClean="0">
                <a:hlinkClick r:id="rId7"/>
              </a:rPr>
              <a:t>http://medicinapertutti.altervista.org/argomento/lingua</a:t>
            </a:r>
          </a:p>
        </p:txBody>
      </p:sp>
      <p:pic>
        <p:nvPicPr>
          <p:cNvPr id="4" name="Picture 2" descr="http://www.direzionedidatticavieste.gov.it/images/libri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411162">
            <a:off x="6535874" y="214299"/>
            <a:ext cx="1858243" cy="18961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85786" y="2093135"/>
            <a:ext cx="77153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Siti specifici sull’occhio e sull’orecchio</a:t>
            </a:r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 </a:t>
            </a:r>
            <a:r>
              <a:rPr lang="it-IT" b="1" dirty="0" err="1" smtClean="0"/>
              <a:t>Raiscuola</a:t>
            </a:r>
            <a:r>
              <a:rPr lang="it-IT" b="1" dirty="0" smtClean="0">
                <a:hlinkClick r:id="rId2"/>
              </a:rPr>
              <a:t> </a:t>
            </a:r>
          </a:p>
          <a:p>
            <a:r>
              <a:rPr lang="it-IT" u="sng" dirty="0" smtClean="0">
                <a:hlinkClick r:id="rId2"/>
              </a:rPr>
              <a:t>http://www.raiscuola.rai.it/lezione/</a:t>
            </a:r>
            <a:r>
              <a:rPr lang="it-IT" u="sng" dirty="0" err="1" smtClean="0">
                <a:hlinkClick r:id="rId2"/>
              </a:rPr>
              <a:t>organi-di-senso</a:t>
            </a:r>
            <a:r>
              <a:rPr lang="it-IT" u="sng" dirty="0" smtClean="0">
                <a:hlinkClick r:id="rId2"/>
              </a:rPr>
              <a:t>/2171/</a:t>
            </a:r>
            <a:r>
              <a:rPr lang="it-IT" u="sng" dirty="0" err="1" smtClean="0">
                <a:hlinkClick r:id="rId2"/>
              </a:rPr>
              <a:t>default.aspx</a:t>
            </a:r>
            <a:r>
              <a:rPr lang="it-IT" dirty="0" smtClean="0"/>
              <a:t> (Video 2 sull’occhio, video 4 sull’orecchio)</a:t>
            </a:r>
          </a:p>
          <a:p>
            <a:endParaRPr lang="it-IT" dirty="0" smtClean="0"/>
          </a:p>
          <a:p>
            <a:r>
              <a:rPr lang="it-IT" i="1" dirty="0" smtClean="0"/>
              <a:t>Siti specifici sul gusto e sull’olfatto</a:t>
            </a:r>
          </a:p>
          <a:p>
            <a:pPr>
              <a:buFont typeface="Arial" pitchFamily="34" charset="0"/>
              <a:buChar char="•"/>
            </a:pPr>
            <a:r>
              <a:rPr lang="it-IT" b="1" dirty="0" err="1" smtClean="0"/>
              <a:t>ParlandoSparlando</a:t>
            </a:r>
            <a:endParaRPr lang="it-IT" b="1" dirty="0" smtClean="0"/>
          </a:p>
          <a:p>
            <a:r>
              <a:rPr lang="it-IT" u="sng" dirty="0" smtClean="0">
                <a:hlinkClick r:id="rId3"/>
              </a:rPr>
              <a:t>http://www.parlandosparlando.com/</a:t>
            </a:r>
            <a:r>
              <a:rPr lang="it-IT" u="sng" dirty="0" err="1" smtClean="0">
                <a:hlinkClick r:id="rId3"/>
              </a:rPr>
              <a:t>view.php</a:t>
            </a:r>
            <a:r>
              <a:rPr lang="it-IT" u="sng" dirty="0" smtClean="0">
                <a:hlinkClick r:id="rId3"/>
              </a:rPr>
              <a:t>/id_812/lingua_0/whoisit_1</a:t>
            </a:r>
            <a:r>
              <a:rPr lang="it-IT" dirty="0" smtClean="0"/>
              <a:t> </a:t>
            </a:r>
          </a:p>
          <a:p>
            <a:endParaRPr lang="it-IT" dirty="0" smtClean="0"/>
          </a:p>
          <a:p>
            <a:r>
              <a:rPr lang="it-IT" i="1" dirty="0" smtClean="0"/>
              <a:t>Libri di testo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b="1" dirty="0" smtClean="0"/>
              <a:t>“Facciamo Scienze - Volume C – Uomo”</a:t>
            </a:r>
            <a:r>
              <a:rPr lang="it-IT" dirty="0" smtClean="0"/>
              <a:t>, Federico </a:t>
            </a:r>
            <a:r>
              <a:rPr lang="it-IT" dirty="0" err="1" smtClean="0"/>
              <a:t>Tibone</a:t>
            </a:r>
            <a:r>
              <a:rPr lang="it-IT" dirty="0" smtClean="0"/>
              <a:t>, </a:t>
            </a:r>
            <a:r>
              <a:rPr lang="it-IT" i="1" dirty="0" smtClean="0"/>
              <a:t>Zanichelli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b="1" dirty="0" smtClean="0"/>
              <a:t>“Magie della scienza”</a:t>
            </a:r>
            <a:r>
              <a:rPr lang="it-IT" dirty="0" smtClean="0"/>
              <a:t>, Pini Mazza </a:t>
            </a:r>
            <a:r>
              <a:rPr lang="it-IT" dirty="0" err="1" smtClean="0"/>
              <a:t>Padoa-Schioppa</a:t>
            </a:r>
            <a:r>
              <a:rPr lang="it-IT" dirty="0" smtClean="0"/>
              <a:t>, </a:t>
            </a:r>
            <a:r>
              <a:rPr lang="it-IT" i="1" dirty="0" smtClean="0"/>
              <a:t>Editoriale SCIENZA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b="1" dirty="0" smtClean="0"/>
              <a:t>“</a:t>
            </a:r>
            <a:r>
              <a:rPr lang="it-IT" b="1" dirty="0" err="1" smtClean="0"/>
              <a:t>Nautilus</a:t>
            </a:r>
            <a:r>
              <a:rPr lang="it-IT" b="1" dirty="0" smtClean="0"/>
              <a:t>”</a:t>
            </a:r>
            <a:r>
              <a:rPr lang="it-IT" dirty="0" smtClean="0"/>
              <a:t>, Corsi, Costagli, Benvenuti, Tosi, </a:t>
            </a:r>
            <a:r>
              <a:rPr lang="it-IT" i="1" dirty="0" smtClean="0"/>
              <a:t>SEI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714348" y="566962"/>
            <a:ext cx="764386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000" b="1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RISORSE</a:t>
            </a:r>
          </a:p>
        </p:txBody>
      </p:sp>
      <p:pic>
        <p:nvPicPr>
          <p:cNvPr id="4" name="Picture 2" descr="http://www.direzionedidatticavieste.gov.it/images/libri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656365">
            <a:off x="6622687" y="373383"/>
            <a:ext cx="1858243" cy="18961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14348" y="142852"/>
            <a:ext cx="764386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000" b="1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VALUTAZIONE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785786" y="1385249"/>
            <a:ext cx="74295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/>
              <a:t>Autovalutazione</a:t>
            </a:r>
          </a:p>
          <a:p>
            <a:endParaRPr lang="it-IT" sz="2000" i="1" dirty="0" smtClean="0"/>
          </a:p>
          <a:p>
            <a:r>
              <a:rPr lang="it-IT" sz="2000" dirty="0" smtClean="0"/>
              <a:t>Ogni componente del gruppo scrive una </a:t>
            </a:r>
            <a:r>
              <a:rPr lang="it-IT" sz="2000" b="1" dirty="0" smtClean="0">
                <a:solidFill>
                  <a:srgbClr val="000099"/>
                </a:solidFill>
              </a:rPr>
              <a:t>relazione individuale</a:t>
            </a:r>
            <a:r>
              <a:rPr lang="it-IT" sz="2000" dirty="0" smtClean="0">
                <a:solidFill>
                  <a:srgbClr val="000099"/>
                </a:solidFill>
              </a:rPr>
              <a:t> </a:t>
            </a:r>
            <a:r>
              <a:rPr lang="it-IT" sz="2000" dirty="0" smtClean="0"/>
              <a:t>del progetto secondo la seguente scaletta: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Qual è stato il tuo contributo personale al progetto?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Quali informazioni nuove hai raccolto sugli organi di senso e sul loro funzionamento attraverso le presentazioni dei gruppi?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Hai compreso la differenza tra “percezione” e “sensazione”? Spiegala brevemente.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Ci sono degli aspetti trattati che vorresti approfondire?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Ti è piaciuta l’attività svolta?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Cos’hai imparato a fare? 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Sei riuscito a collaborare con gli altri compagni di gruppo?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Sei contento di come il tuo gruppo ha esposto la presentazione?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Vorresti fare altre attività simili? Se sì, di che tipo?</a:t>
            </a:r>
          </a:p>
        </p:txBody>
      </p:sp>
      <p:pic>
        <p:nvPicPr>
          <p:cNvPr id="3074" name="Picture 2" descr="https://encrypted-tbn3.gstatic.com/images?q=tbn:ANd9GcRtkFaIDQIrM6LYSHNLYRtIfPFEASIq2TXDfhd4IgtNxQYr0-bVN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56668">
            <a:off x="6869202" y="229398"/>
            <a:ext cx="1835784" cy="17906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14348" y="142852"/>
            <a:ext cx="764386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000" b="1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VALUTAZIONE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071538" y="1753735"/>
            <a:ext cx="67866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/>
              <a:t>Griglie di valutazione del docente </a:t>
            </a:r>
            <a:endParaRPr lang="it-IT" sz="2000" dirty="0" smtClean="0"/>
          </a:p>
          <a:p>
            <a:endParaRPr lang="it-IT" sz="2000" i="1" dirty="0" smtClean="0"/>
          </a:p>
          <a:p>
            <a:pPr>
              <a:buFont typeface="Arial" pitchFamily="34" charset="0"/>
              <a:buChar char="•"/>
            </a:pPr>
            <a:r>
              <a:rPr lang="it-IT" sz="2000" i="1" dirty="0" smtClean="0"/>
              <a:t> </a:t>
            </a:r>
            <a:r>
              <a:rPr lang="it-IT" sz="2000" dirty="0" smtClean="0">
                <a:hlinkClick r:id="rId2" action="ppaction://hlinkfile"/>
              </a:rPr>
              <a:t>Griglia di valutazione del lavoro di gruppo</a:t>
            </a:r>
            <a:endParaRPr lang="it-IT" sz="2000" dirty="0" smtClean="0"/>
          </a:p>
          <a:p>
            <a:pPr>
              <a:buFont typeface="Arial" pitchFamily="34" charset="0"/>
              <a:buChar char="•"/>
            </a:pPr>
            <a:r>
              <a:rPr lang="it-IT" sz="2000" i="1" dirty="0" smtClean="0"/>
              <a:t> </a:t>
            </a:r>
            <a:r>
              <a:rPr lang="it-IT" sz="2000" dirty="0" smtClean="0">
                <a:hlinkClick r:id="rId3" action="ppaction://hlinkfile"/>
              </a:rPr>
              <a:t>Griglia di valutazione del lavoro individuale</a:t>
            </a:r>
            <a:endParaRPr lang="it-IT" sz="2000" dirty="0" smtClean="0"/>
          </a:p>
          <a:p>
            <a:pPr>
              <a:buFont typeface="Arial" pitchFamily="34" charset="0"/>
              <a:buChar char="•"/>
            </a:pPr>
            <a:endParaRPr lang="it-IT" sz="2000" i="1" dirty="0" smtClean="0"/>
          </a:p>
          <a:p>
            <a:r>
              <a:rPr lang="it-IT" sz="2000" dirty="0" smtClean="0"/>
              <a:t>Entrambi i contributi, assieme alla relazione individuale, concorreranno alla valutazione finale del lavoro di ogni singolo studente.</a:t>
            </a:r>
            <a:endParaRPr lang="it-IT" sz="2000" dirty="0"/>
          </a:p>
        </p:txBody>
      </p:sp>
      <p:pic>
        <p:nvPicPr>
          <p:cNvPr id="4" name="Picture 2" descr="https://encrypted-tbn3.gstatic.com/images?q=tbn:ANd9GcRtkFaIDQIrM6LYSHNLYRtIfPFEASIq2TXDfhd4IgtNxQYr0-bVNw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957857">
            <a:off x="6740203" y="563124"/>
            <a:ext cx="1835784" cy="17906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42910" y="142852"/>
            <a:ext cx="764386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000" b="1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CONCLUSIONI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500166" y="1071546"/>
            <a:ext cx="592935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000099"/>
                </a:solidFill>
              </a:rPr>
              <a:t>Complimenti! Avete raggiunto l’obiettivo!</a:t>
            </a:r>
          </a:p>
          <a:p>
            <a:endParaRPr lang="it-IT" sz="2400" dirty="0" smtClean="0"/>
          </a:p>
          <a:p>
            <a:pPr algn="ctr"/>
            <a:r>
              <a:rPr lang="it-IT" sz="2400" dirty="0" smtClean="0"/>
              <a:t>Attraverso il lavoro di gruppo avete conosciuto in maniera approfondita gli organi di senso e il loro funzionamento. Adesso sapete perché sono così importanti e come ci permettono di conoscere il mondo che ci circonda. Inoltre, attraverso le esperienze da voi pensate e presentate, avete chiara la differenza tra “percezione” e “sensazione”.</a:t>
            </a:r>
            <a:endParaRPr lang="it-IT" sz="2400" dirty="0"/>
          </a:p>
        </p:txBody>
      </p:sp>
      <p:pic>
        <p:nvPicPr>
          <p:cNvPr id="1026" name="Picture 2" descr="https://encrypted-tbn0.gstatic.com/images?q=tbn:ANd9GcRyVZUB_cJCwPapmFg4ZIfS5aKJWpvlWml8auWAbN9QjZn5ZG5p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93601">
            <a:off x="6598722" y="5044899"/>
            <a:ext cx="2159394" cy="1523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85852" y="924152"/>
            <a:ext cx="764386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000" b="1" cap="none" spc="0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INTRODUZIONE</a:t>
            </a:r>
            <a:endParaRPr lang="it-IT" sz="5000" b="1" cap="none" spc="0" dirty="0">
              <a:ln w="31550" cmpd="sng">
                <a:solidFill>
                  <a:srgbClr val="000099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142976" y="2532776"/>
            <a:ext cx="76438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Benvenuti a questa Web Quest! </a:t>
            </a:r>
          </a:p>
          <a:p>
            <a:pPr algn="ctr"/>
            <a:endParaRPr lang="it-IT" sz="2800" dirty="0" smtClean="0"/>
          </a:p>
          <a:p>
            <a:pPr algn="ctr"/>
            <a:r>
              <a:rPr lang="it-IT" sz="2800" dirty="0" smtClean="0"/>
              <a:t>Gli </a:t>
            </a:r>
            <a:r>
              <a:rPr lang="it-IT" sz="2800" dirty="0" smtClean="0">
                <a:solidFill>
                  <a:srgbClr val="000099"/>
                </a:solidFill>
              </a:rPr>
              <a:t>organi di senso</a:t>
            </a:r>
            <a:r>
              <a:rPr lang="it-IT" sz="2800" dirty="0" smtClean="0"/>
              <a:t> sono importantissimi per conoscere il mondo che ci circonda, ma ancora non sappiamo bene quali siano le loro caratteristiche e come funzionino. </a:t>
            </a:r>
          </a:p>
          <a:p>
            <a:pPr algn="ctr"/>
            <a:endParaRPr lang="it-IT" sz="2800" dirty="0" smtClean="0"/>
          </a:p>
          <a:p>
            <a:pPr algn="ctr"/>
            <a:r>
              <a:rPr lang="it-IT" sz="2800" dirty="0" smtClean="0"/>
              <a:t>Andiamo a scoprirli insieme!</a:t>
            </a:r>
            <a:endParaRPr lang="it-IT" sz="2800" dirty="0"/>
          </a:p>
        </p:txBody>
      </p:sp>
      <p:pic>
        <p:nvPicPr>
          <p:cNvPr id="15362" name="Picture 2" descr="https://encrypted-tbn1.gstatic.com/images?q=tbn:ANd9GcRSv6svam1SUmLiu4AGYnbMUDRIJTiUjrVmDl_vjEkOfAtaf3m_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186360">
            <a:off x="243679" y="488998"/>
            <a:ext cx="2214578" cy="18135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1428728" y="1500174"/>
            <a:ext cx="74295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Il vostro compito è di cercare informazioni su uno dei cinque organi di senso da condividere poi con i vostri compagni e anche con studenti di altre classi e altre scuole.</a:t>
            </a:r>
          </a:p>
          <a:p>
            <a:endParaRPr lang="it-IT" sz="2400" dirty="0" smtClean="0"/>
          </a:p>
          <a:p>
            <a:r>
              <a:rPr lang="it-IT" sz="2400" dirty="0" smtClean="0"/>
              <a:t>Dovrete costruire una presentazione in </a:t>
            </a:r>
            <a:r>
              <a:rPr lang="it-IT" sz="2400" dirty="0" err="1" smtClean="0"/>
              <a:t>power</a:t>
            </a:r>
            <a:r>
              <a:rPr lang="it-IT" sz="2400" dirty="0" smtClean="0"/>
              <a:t> </a:t>
            </a:r>
            <a:r>
              <a:rPr lang="it-IT" sz="2400" dirty="0" err="1" smtClean="0"/>
              <a:t>point</a:t>
            </a:r>
            <a:r>
              <a:rPr lang="it-IT" sz="2400" dirty="0" smtClean="0"/>
              <a:t> in cui ci siano: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  informazioni essenziali sulla struttura dell’organo di senso e sul suo funzionamento, 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  la descrizione di almeno un’esperienza in cui mostrate la differenza tra “percezione” e “sensazione”, 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  qualche curiosità che pensiate sia interessante per chi vedrà il vostro lavoro.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785786" y="352648"/>
            <a:ext cx="764386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000" b="1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COMPITO</a:t>
            </a:r>
            <a:endParaRPr lang="it-IT" sz="5000" b="1" cap="none" spc="0" dirty="0">
              <a:ln w="31550" cmpd="sng">
                <a:solidFill>
                  <a:srgbClr val="000099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4338" name="Picture 2" descr="https://encrypted-tbn3.gstatic.com/images?q=tbn:ANd9GcS-LVO1X5sRZKjHmDJXPAhX1oh6ezKb1sWAxwIbHvV0vbF66TbL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88105">
            <a:off x="153249" y="254173"/>
            <a:ext cx="2447435" cy="12858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00100" y="142852"/>
            <a:ext cx="764386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000" b="1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COMPITO</a:t>
            </a:r>
            <a:endParaRPr lang="it-IT" sz="5000" b="1" cap="none" spc="0" dirty="0">
              <a:ln w="31550" cmpd="sng">
                <a:solidFill>
                  <a:srgbClr val="000099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357290" y="1571612"/>
            <a:ext cx="65722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Per raccogliere informazioni e immagini il vostro insegnante ha selezionato dei siti e dei testi da consultare che trovate nella sezione </a:t>
            </a:r>
            <a:r>
              <a:rPr lang="it-IT" sz="2400" i="1" dirty="0" smtClean="0">
                <a:hlinkClick r:id="rId2" action="ppaction://hlinksldjump"/>
              </a:rPr>
              <a:t>RISORSE</a:t>
            </a:r>
            <a:r>
              <a:rPr lang="it-IT" sz="2400" i="1" dirty="0" smtClean="0"/>
              <a:t>.</a:t>
            </a:r>
            <a:endParaRPr lang="it-IT" sz="2400" dirty="0" smtClean="0"/>
          </a:p>
          <a:p>
            <a:endParaRPr lang="it-IT" sz="2400" dirty="0" smtClean="0"/>
          </a:p>
          <a:p>
            <a:r>
              <a:rPr lang="it-IT" sz="2400" dirty="0" smtClean="0"/>
              <a:t>Lavorerete in 5 gruppi di 4/5 studenti (ricordate </a:t>
            </a:r>
            <a:r>
              <a:rPr lang="it-IT" sz="2400" dirty="0" err="1" smtClean="0"/>
              <a:t>che…</a:t>
            </a:r>
            <a:r>
              <a:rPr lang="it-IT" sz="2400" dirty="0" smtClean="0"/>
              <a:t> </a:t>
            </a:r>
            <a:r>
              <a:rPr lang="it-IT" sz="2400" i="1" dirty="0" smtClean="0"/>
              <a:t>l’unione fa la forza!</a:t>
            </a:r>
            <a:r>
              <a:rPr lang="it-IT" sz="2400" dirty="0" smtClean="0"/>
              <a:t>) dando tutti il vostro contributo. Seguite attentamente le indicazioni fornite dall’insegnante nella sezione </a:t>
            </a:r>
            <a:r>
              <a:rPr lang="it-IT" sz="2400" i="1" dirty="0" smtClean="0">
                <a:hlinkClick r:id="rId3" action="ppaction://hlinksldjump"/>
              </a:rPr>
              <a:t>PROCEDURA</a:t>
            </a:r>
            <a:r>
              <a:rPr lang="it-IT" sz="2400" dirty="0" smtClean="0"/>
              <a:t>. </a:t>
            </a:r>
          </a:p>
          <a:p>
            <a:endParaRPr lang="it-IT" sz="2400" dirty="0" smtClean="0"/>
          </a:p>
          <a:p>
            <a:r>
              <a:rPr lang="it-IT" sz="2400" dirty="0" smtClean="0"/>
              <a:t>Ricordatevi di rendere il vostro lavoro piacevole con immagini e magari anche con suoni e brevi video.</a:t>
            </a:r>
          </a:p>
        </p:txBody>
      </p:sp>
      <p:pic>
        <p:nvPicPr>
          <p:cNvPr id="4" name="Picture 2" descr="https://encrypted-tbn3.gstatic.com/images?q=tbn:ANd9GcS-LVO1X5sRZKjHmDJXPAhX1oh6ezKb1sWAxwIbHvV0vbF66TbL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088105">
            <a:off x="153249" y="254173"/>
            <a:ext cx="2447435" cy="12858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00100" y="142852"/>
            <a:ext cx="764386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000" b="1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PROCEDURA</a:t>
            </a:r>
            <a:endParaRPr lang="it-IT" sz="5000" b="1" cap="none" spc="0" dirty="0">
              <a:ln w="31550" cmpd="sng">
                <a:solidFill>
                  <a:srgbClr val="000099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71538" y="1597871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000099"/>
                </a:solidFill>
              </a:rPr>
              <a:t>Leggete attentamente queste pagine prima di iniziare il vostro lavoro!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142976" y="2896743"/>
            <a:ext cx="70009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Il vostro lavoro si svolge in quattro fasi: 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dirty="0" smtClean="0">
                <a:hlinkClick r:id="rId2" action="ppaction://hlinksldjump"/>
              </a:rPr>
              <a:t>“Formiamo il gruppo e scegliamo il nome”</a:t>
            </a:r>
            <a:r>
              <a:rPr lang="it-IT" sz="2800" dirty="0" smtClean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800" dirty="0" smtClean="0">
                <a:hlinkClick r:id="rId3" action="ppaction://hlinksldjump"/>
              </a:rPr>
              <a:t>“Come è fatto e come funziona l’organo”</a:t>
            </a:r>
            <a:r>
              <a:rPr lang="it-IT" sz="2800" dirty="0" smtClean="0"/>
              <a:t>, 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800" dirty="0" smtClean="0">
                <a:hlinkClick r:id="rId4" action="ppaction://hlinksldjump"/>
              </a:rPr>
              <a:t>“Esperienza e curiosità”</a:t>
            </a:r>
            <a:r>
              <a:rPr lang="it-IT" sz="2800" dirty="0" smtClean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800" dirty="0" smtClean="0">
                <a:hlinkClick r:id="rId5" action="ppaction://hlinksldjump"/>
              </a:rPr>
              <a:t>“Costruiamo il </a:t>
            </a:r>
            <a:r>
              <a:rPr lang="it-IT" sz="2800" dirty="0" err="1" smtClean="0">
                <a:hlinkClick r:id="rId5" action="ppaction://hlinksldjump"/>
              </a:rPr>
              <a:t>power</a:t>
            </a:r>
            <a:r>
              <a:rPr lang="it-IT" sz="2800" dirty="0" smtClean="0">
                <a:hlinkClick r:id="rId5" action="ppaction://hlinksldjump"/>
              </a:rPr>
              <a:t> </a:t>
            </a:r>
            <a:r>
              <a:rPr lang="it-IT" sz="2800" dirty="0" err="1" smtClean="0">
                <a:hlinkClick r:id="rId5" action="ppaction://hlinksldjump"/>
              </a:rPr>
              <a:t>point</a:t>
            </a:r>
            <a:r>
              <a:rPr lang="it-IT" sz="2800" dirty="0" smtClean="0">
                <a:hlinkClick r:id="rId5" action="ppaction://hlinksldjump"/>
              </a:rPr>
              <a:t>”</a:t>
            </a:r>
            <a:r>
              <a:rPr lang="it-IT" sz="2800" dirty="0" smtClean="0"/>
              <a:t>.</a:t>
            </a:r>
          </a:p>
        </p:txBody>
      </p:sp>
      <p:pic>
        <p:nvPicPr>
          <p:cNvPr id="12290" name="Picture 2" descr="http://www.casa-erica-stromboli.com/images/stromboli-piedi-scalzi.gif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701505">
            <a:off x="7314342" y="234621"/>
            <a:ext cx="1421923" cy="13497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42976" y="482252"/>
            <a:ext cx="764386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400" b="1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“Formiamo il gruppo e scegliamo il nome”</a:t>
            </a:r>
            <a:endParaRPr lang="it-IT" sz="4400" b="1" cap="none" spc="0" dirty="0">
              <a:ln w="31550" cmpd="sng">
                <a:solidFill>
                  <a:srgbClr val="000099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214414" y="3111057"/>
            <a:ext cx="73581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800" dirty="0" smtClean="0"/>
              <a:t>Dividetevi in 5 gruppi da 4/5 persone.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800" dirty="0" smtClean="0"/>
              <a:t>L’insegnante assegnerà ad ogni gruppo un organo di senso.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800" dirty="0" smtClean="0"/>
              <a:t>Scegliete il nome del vostro gruppo in base all’organo di senso che dovrete trattare.</a:t>
            </a:r>
          </a:p>
        </p:txBody>
      </p:sp>
      <p:sp>
        <p:nvSpPr>
          <p:cNvPr id="11266" name="AutoShape 2" descr="data:image/jpeg;base64,/9j/4AAQSkZJRgABAQAAAQABAAD/2wCEAAkGBxQTEhUUExQUFRUXGBgbGRgYGR4eFxogHxkXHBwfHR4aHCggHyAlIB0cIjEhJyorLi4uHiAzODMsNygtLisBCgoKDg0OGxAQGzQkICQuLTQ0NCwyLDQsNzcvNCwwNCw0LCwsLC4sLCwvLDQsLCw0LCwsLCwsLCwsLCwsLCwsLP/AABEIAPkAywMBIgACEQEDEQH/xAAcAAABBQEBAQAAAAAAAAAAAAAGAAMEBQcCAQj/xABQEAACAgAEAwUDBwgHBAcJAAABAgMRAAQSIQUTMQYiQVFhMnGBBxQjQlKRoTNicoKSorGyU3PBwtHh8CQ0g5MVFkNjo7PSJURUdJSktMPx/8QAGgEAAgMBAQAAAAAAAAAAAAAAAAQCAwUBBv/EADIRAAEEAAQCCQMEAwEAAAAAAAEAAgMRBBIhMUFRBRMiYXGRobHwMoHBI0LR4RQz8Qb/2gAMAwEAAhEDEQA/ANxwsLHLNWBC6wsLCwISwsLCwISwsLEbP5+OFQ0jBQTQ82PgFA3Y+gBOBCk4WKU8ZkYgJl2F+yZXWPV47LbODW9FQfOsM8S7RHLxtJNl5QqrZMZEgJ8AACHsmhemt/Ab4h1jbq12kQYp+KccEb8qJGnnoHloQNIJoNI57san13NHSGrAfxPKsVL5t2kzTgEoJpY8tlVY0ABEylm8BXfkYbFRZV3hPCBBlbhzGam1qZNYMTPMzjVq+lUqxNii5O1WdsRMljRSawlXMcefk3fNZeHySGLXXmC8rd73hFxzmuMz5JlbNvDJlWYK0wXlNCTspkBcqyE7ahRBI2I6VOV4xKG0spk/MKcrNgCrIRjy5wLsmMr6A7DC7bL874ZI0TqyxsJDqJCsIyS6NYsMKPdIsMoBrC4klDxn2KkGgmjop+Z482YsRiUr05UJCydB+WmJAhNEHlqRIBR8Soqo+DSM3MfLZWNwdjA9S+VtO0BkLVtaldtt8NdmOFzRwRwSFjNHGFaBneGTSKFwyxS6GUeBAG5FlDeLnM5WUxMYWlkQmmjclMxHVWFeNkY1ud21G7DkUrckkeHaFRACsv8ArG2vlLlpeZWrvMgjAurLqzGj5BSd9wMQ85xMgjnZxYjZAjhCAmwSB9IGdm2Pshb32wLB8tNKWlKuuhUMcziUWGcjQr94kEOGDjXqAFLp3sMznhEhMGVmfoKVRGvUDo3eoXeynYE4XmdiHOoOodw/JP4TEcLS3MVZcNz7vPljHPmHVpJVdZQq0qRTBrUxq1iQJv138rwajGZNxI5SdZGTWbDBFayTIqwMqatI/LHLd40PpGNDB5wPPmeIOyaGtlZb1AMrFTTUNQ2sGhYIwxgC7IQ91mzvy4eiplblcrHCwsLDyqSwsV8vGI1laNiVKpqLEdyqJIB8wBdeXuNN8P47FLoXdJH11E9cwaHdGsAkdUat96PkaEK0wsLCwISx4Rj3CwITamjXh4f4Ycx4y3jlG8D1/jgQu8LCwsCFy52NbnAHHxhAozGpZc0ynWx3GXBO8emxophp0kqWKMzkBCVPTgFznZTNLmzOjxSRNM8pjK6X1tGqIztZDrFoWlXQSrPZbo1cjMwpdC74XlJnl1Aky133cnSgO6h60liQVPKXQANzoD6Cu1uUmU5VRM8xfNITG4jCAIjOCAiq5RJUjcgsTQIs2MF+RygiQILNeJ3LEmyxPiSbJ9TgcD82aeUH2S0MZ66QntkX4mUMD58tPLESxrRZCkwFxpRHyhiWSbS08iB2jQe0zaTbE+Mj+zdUq6UUAA6uZM1JKESNZ9YZS0zKYYxRGruP3nBFgLTDcWwI1YdgMsACMrzoNhKpBl98isRqP5yXZ+quHRxK/YhnY+WjR+MpUV7rPpiCZoeC54rxQwlByZJA7ADQU1FqYkBWcEkKCx9L64gcU4Rzc5lgJGjimc/OIwNpjEvMiDX09ggkbsoCmwBVllsqxfmy6dYBVEXdYwa1bkAszULahsAAPaLdVqzuUUD2RPKfQKixj7zN+B8sdZWYBckvKSVf8T4eJkq9LKdSOPaRh0YfiCOhBIOxOBPM8emRjEq6pH1Agk1DIqtalvsyUHjB8CbIBUYOCcZj2tzMEeYLjMo6GdXnhEZcgmFcudcitoVFUJIVdbtevQAxEZc3s7pdlXRUiKGCNPnEcaAiMkOFGtlKrsT1YkKo332Aw6uTkSBPpdDIo1M2kox097XqGqrskhlPrhjPcNdzJpkj0SBQ0c0bSoCu1rUyabFWNxa2KJN1jww2yOY3aLSZDDlw3LJIK6jMZQpPl7Vb7dcZ4IqyVpuOXhS84vxVZIsvIAod0M0YkI092NpQBbKGIlSEdR7Q361o/ZvImKIkyLIZGMmpVKpRChQoLMa0geJs2droCkeThitm0i6DySNZO+wLubqyaW6HgBhdmu3KLlcurw5gsIYwWHK0mkXcXLqo9dwDhrCAEkhJ4prgRZ3Wg4ruOZF5Y6R2RgytszIGo+yzRkOAfMHrVhhamn/6+5QVqGYX/gSNXxRWGJcnF1zeWmORlUyDu3upRtjvrQlW0mxanqDRw8lUPz8OkmaRJWNlFUq9CZSGYrTpSyRsrSJqABqwxJDVP7H5I87NM9B0zEu3nzDzFfyI5TRoK6VJ4sQGpMjJlgszLHbvDEwLySyANIEUc2Q6mCtITRHiemOxNLlZJZlUzxSFWkRR9MmlFS4/B1pQTHQayxBYkLiu6dqrctt0RjhYi8Nz8c8SywuHjcWrDof8CDsQdwQQcSsWKpLCwsLAhLHLrfv8MdY8wIXiNfv8cdYgcR4lDDvJKiGiQGYWQOtDqfgMBOe+VWNXKplpTXXmnltW++nSzC621AYi57WiyVJrS40AtFx5eM9m+USPMZd1h1wTl4YwHCk1JPFEzxndSVDk0RdjoRiTl+J5tgcuWYCM97MkLzJVIBRVAGkMLp3rwGkAsSnOsaRYKkIn3VJzt729GQdIo4xNK1Myl9Kol1uQrHUd6FdAT5AxexHFFzOWMo2JmzBZT7SlppHAavHSwPxxXcY7FwT230iSn/tNbOTQoahIxDbbeB9RgBzHzvhk/dbSxFgrvHMoKk9QT4AFfaF+IIJpc8u8FpRYVmUZT2/Q+Hf7rWOM8X5bCKKmnYXR3VFNgM4BBNkEBbBajuACRQynMhi3OYkeBYg/EK3LHu5R+OOeCG4+aW1NL9JI/QsWA+IAFCvBQijD8CGZtIJVF9ojY+YUV0JG58gR4kMMCTGTSzlkWgCvZC1rbeL+bJ/K9ppqKtlrdTWrmKiP42Nib89gD17t6Vc4P2mSHMSy51Hy5cKkbmmhVFBIUspsOzsxJKgHuKCSBcbiGQEa60CgCgwCgWCas+dE7k+GrrtirVQNWXlt4JVbRr3K3epCTua3HuAJJJFNHGyxP1AI9e/juN1S/DNe2r+cFN7TdqXmDFi0OXH1BYkffbmad9+giX9YtelRKXNzGMhIoo0KkKr70CK3VaX9UWPXDPD3aR9Eln5sWjN9WZSVDepKFPiz+eL3hHBGzZLszJAprUvtOQaIUm6AOxb3gC7IdmxbzJ1cX3KUjw4y5n+Sp+F5maOhHmZrFDvsZFNCqKvYA230gHF/wdmbK5ulQZvTNJpW+XL3uYrKCbO9IRZqx5gmp7T9nhkyphLGKUsFDG2SQKSF1HcqyqSLsgoRe4qPFmtYFOyP7SSKaZTWzD+0eIu/G83FMk2LuIN+H47kxkDhWxCt5dUxDzssp3KgLUSgj6iEtuR9ZixokAgGsN5rNrGp6khb0qD03qyAQi7VqagN/LDeUmqJaCqRpQgnZTqVDud6F2POxuLsO/O4oCxlnQl9Pc2J21d1VUaiDfQgnrvvtsT4psLQGCydgErDhzK4l5oDcr3MmVLGgSMVZlC7C16qSx3O4ogbjVsK3suA8VzOVEjKiS8ws2g2CSoVItLXsGUAnUKUkn0MfnOqQtyWMc2kRCIa2oozjWijYaVsldQF14bv5tmQHXpTulrL6SoAs2JlQg+VAjzOEOvx1Ds+yd6nB2e0jntFMs2UilQ9wy5SUE7WvPhfofTDsR3GBbgcM7cMzLAFUMAbLq8iyd5EJDBkdxosIALu1Y0L3JlkDAMvQ7j3HcfhjScSQCRSSiABLQbVbH/sWcVl2y2bfTIvgk59iQeQkrQ3m2g9WbBlgS7VZfnZOZR7ehmU/ZdBrQ+8Oqn4YIuFZwTQxSjpJGjj3Mob+3FrDYVMjaKmYWFhYmq1F4nnkgieaQ0kalmPoB4eZ9MZ6/azO5oFIdEBltUAFyx0LaR2srpAIBAUWbCteksTfKMmrh8y+DGNT7jKgwD9jM03KzHJjEuYLCRQWCgrIyoRZNUqxKSPMr54okkLXABXxxhzC480VJwwNzY2VREx090sJHGlDqaQNqNsXUgk9F364Gc5wbLZiU5dDKfo5GinJ1CN4mjSRUY99wOYmsEsprTepe6RZXMR5mIy5iZMvAu0kJkCyA1umYY1o67xr12tmBrFVwvtdls9xIR5QXFlsrMusDShLzZWgi0O6BH12u+m1mGRwaS5dzAuACzLNxSQuysNM0LqaXfvqVdCt7MCdJXzBAPjWztlsxyFCPEMwFFlkJiZtO4KqwZVLeINih13BF+0fDlm4vlAPqKry7dQrSPHv+a6rt5SeWLrs/nXXLid2eTLzPM3M9poCZpAFYAXywKpqOgg6u7usY4i0WPFXOmvfwU/NZv5ukPPYM0kixl0RggZtWk6bbSt6VstW934YrO2+TR8uA4B+mhIseUilvvTWPUEjBNA4eMHUkisPaWijDz8QbHwwNdqc9ly6wya3kVTIsaFgLIKIXZCNNgvVmup3OkHj/pPDRSY43zQ9ms4wUIgLHY6RsWN0ignYamIUXX1j9XFtwHJyRHeRpNR745Txxr3SSw5rEl2ehSd0CttrNF2bbmZhV19/lNKrFdQ8I4zVgHus76fNvTBRw7OKyBWfTIm0qlrZW8b1Cyp6q1AMKI26Z8EYijIAslNTOzyDWgFTdp3zDKyJIqF+bHoZoo0AYgROXnBEildRdY6ZSQtbEmG8pbLK5IZ42UkjoTurVfQGREwX5HNiRdaeySdJHRgCQGHmDVg9CKIsEHAgksbLPyyGRpJSCNwbzZYkHxFk0elYMSQ5rOzRDh6qMTSC43di/IqlZCs+ZVeryJoPmXjiUfv1jQmyMaPl0BkGiOVI1U0NOlAzt4kilUN4GTpvYBsst5yG/F8uf3/APIYMoE5jSRksJY4JFs3qHNkNMD5Nywwo0KA200LsK22l3zYKExyuI7/AMqP2gySLkTl+ZqdIlMethzXMID+9iQhBodCcZ9INLA+FEg+FEqW+5tJvyZq6Y0zJ8QGYMBU2ABLLVFV1QsBGT9o8zVQ3AXetS3nk0FRMlW0DOoHny2dCN/tKGGOYnSifDzXG6nT5S7y8tMSzKFpSyMLM3eEbRoCCjSGN2pWB1MsdA0a0lOJxZecxwQsSyIFUxEFCXfvSOgeSNH2q41VdJN+GATsTl9eZU9RCuq9LN3jIIoiQu5G7vfQFQxIAsHOSgjmkkaOWUaJVLhGKjmqiK6Fh3ZFAVQy0aN0RZAcwpLYgDwSsrA5+iirwXNwTRNlzlVe5dTyIxUKxuqUqdVkAC9wCT0GJGWbNzZSeGTkO0jTxyjVKq2SUblvchCad1GkVdUCDi4zWSjlKGRFcowdCwsqw6Mt9CPAjpir4vl1QQRRFo3MylNDMNg4ed3o98aNV67BdlvdgcXB5K46IDVRszzIYW5fN5rOzLGHHJSWaYkux1DVCZJBYayFJIQWasezw0RnLkU2VYw1+Ytck79dURQ356h4HEHiw0ZSQR6UPKKRqq6FVn0Qxaa7pBkUFSbIBWqHWnk7WTtmFmfKIpSSSDMcqXWxRJJF6MqEsji1om1d9gTt06tUMwjcEUcR41AnNTmK7RRSSSBSDywoB79HuE3sDuaNdDi+7MZQxZPKxN7UcEKH3rGoP8MAvH+1eRfKZhfnMaM0Unce0lsKaGiQK5JIqq38MaHk8+kqLIjIysAQVYEG/Ig0cdYFyU2d7UvCwsLFiqQv8o7EZJq8ZcuPhz47xlPBM80DrKgsx0NIq3Qxx6136EsCR+ci+GNX+UUH5k1eEkJPu5qWcZBlrtr83H7MshH3qyfdjMxri11jkPdaeCaHMIPM+yMeLcD4fxuLWrfSKK5iipo6JGmRDvV3s3rRxH7Bdihwn5zPPPGwKgagCoRFJYli3idth5dTeBB1KvrTrd7GjdUWVhurVsfMda646zHFS4qR8zJRB0yNK62Nwe+Sljzvbzw1h8kzNJABxB3CXmY6J+rb5EIk4HnzNxCSYgjVBOwU9Vp8qqD0IXqPO/PAh8knyivkm+bSI80MjWFQFpEY9Si/WB8V6+I3sG27OcVaPMRPy2YO0kdJu9aC5NbWQYzYHgNrNWR5XIxo5bJZNIHa7zEsRTTd3pjapSfzaRfM+GG53Na/s7UFS1uZmp1sqfxXOxwzGdIIlzkyFYogqgpHYLSTFNzvV7ncBFPtMRLNltbjUzO6oC5rWWkeRS3lsBddAFAGwGCmbg+XEbc5OcxILSPRmdyQqFW2KsSVRQpUKSoFA4j8P7OQAlp5GlclqVnpVCAqQCoUvoDFSzdSSaGEZSHsIV8FtkB5f8VBwhm/3iMd7ml41ug0YXlBfQOgLDwBYHwwTw8dyk6q+lnP1Q2XdpB+iBG1+9SR64iTwQh9MXMiACMhhgkmgeNltTUYIU2GAordDqKxN7PSvl8usLRZho46WJ+X3nQAUWjDa0a72ZRtV0bxXNkDBW405KBmewnY2VWcV4rJNI8BjeGNVUsHoSSh9VA6SdCd02p7x2sKNjVTyUjV4lgAPzSxofsVi3k4bmpJpp+SNMrLoRpAsoVFCAFSNAui/t7a96OBeST8ldquuadwaNDUzBTVg96RRtfs7YrmyGJobuDZ8ir8G9z3uJ5V5kLjP5lkm1x+1HNCFvoxUJKR8Qa+ONFHEltcxGkksc0WkGNCxBViyKwG63qkBJpVKkMV2xmeeU8pZD9ScSuPJW2P7I2/VxacDWRZUKPNDFmFcqyNpR3Gkg6WsElA51adwoIJG+IwvYyEuJ2PsP6tWyAufpxRZxbifzLKxQpp5/LVUUeyNIAeQgfVU7/nNpHjYB+HUhlXr9bfrRR7JPqyuSfU4Zgk1NLLrkkDSleY5L+NRoX8yNwvm1DfbDE8japaA0mJ4i17lykjKB6AI9nz92Lp4w6EqIIFFFPyb6efLEat4kIBApuVKQ4Nqf6RdqvBz82mTvw8sllXXE4KKWAA1KU1lDWxFODQ3G5OXcFRmlEsUhRo1Low3GqRttQ6MhUOpXxDeBrB7w/tgNlzUUkL/ajVpYW9QyKWX3OBXmeuLIiSwfdLF7A8tJV0XzTezDCvmzzEgeulY7PutfeMdZDIaCXdjJKwAZyK2G4VFGyID9WyfEknfFZmO2GWXZefI3lHBKfxKBR8Tih412omdD1ykR2J1Bsy99FTRaox8NJdvLSd8WIdKxu5tOdoeOM+digy5UjLs0zlwWjaUE6U2IJ0ksxrowA6oRiv4LnhLzJihXmzzvpNWtyuCDWxogj4Ypo5OSjSldJ20ovVQNo4xXU2fPd3Y+OLnhuXMcSI1agveroWO7ke9iTjr/ppL4wZWNvcq1eJWHSx6f4HbGOdqOEzNm5jDG3L1mtOy7bHYbdb+N41uKbT7vG+nvwTdg+AI2RhklB1y8ybyoSyPKorz0uMEXFKwo3wsLCxemFC4xw9cxBJC+yyKVJHUWNiPUHceoGMOzWUkilkSQBZAQJV8NQFB181ZQK9AvQhhjfsZb8pWTbM5mQRgq2Vy4YMlB5HkYty7IogJGe6bGqVSRtutiYBI3eimcNP1TtrCCZcV2bO1AkE7Cvav82/H16Dcnph5pNkuVirgaZNKdT0s1pBPh3a8OtAyYsuqknct0JJs+70G3QUPTEcP0LKX/qEAd2qYm6RZlpoNrrhn0Lwud9EsZbfYAkRtXkFRm2FDY9Lxp9YzCaEOrIejAqfiKxonB85zoIZfGSNGPvKi/xsYe6TiDS0jlSQgddp7MRah42Da0SpBHTcEEeV+ROKjLkIMpzAY49SxNr7ukfN5wWa/ZLykLZ6nT54vMeMP9eeM0OpXqk4LngFyZZlDzRqVW93SRBL3QR3uXJt+ahs+1gpMZHgcVnADy+ZEL0pJqUfmSd8D3K5kUDwCAYvPnA9fuwliDb/AASztTqoTsQCQLIBIHmR0GM+4ZwWBFaPN5iLmiJYxEja2i0qQryabtwTqAoAGt2IBB7xnisUKF3DbBm7ottKDU7V5KOpPmB1IBE/m7vPOgNBZnLsQSEDtqQBerOwYBU8evTrbhY813ousc5oIad0LZLNAs8TadSmmXetwNxYBKMCNyPLocW7RE8KcK5DZfWY36svLJK9fKM6PcTiu4zlQs8qmQtpcAHu64zpXukqArMLAJAqyy7gYr3eTkSBy1fSHlhjy27vioNMDpumvrXnfJOj7eCw6WD5cPutJryWa8irXh88IyWag1IWtkSIG2I5MQXurZ63R8/XETL5F4IWV1ZdckWz+1QTMlm87LOoN0euH+L5tFzLugJUTwEiNbAowAjbugkL0sdRhvjc0ubGYkWKVVSJwN0NHRdDv2S3dsi6AFWRvF7SBY+l9E3wOlBcJHl/af7KyAZdDomJcA0kMzgAAKotYyDQA+JOLzveMWYA9cvMP4x41XLRBEVB0VQB8ABiDxzMToqCCMuWbSzDTca6WOoBmUNuFXrQ1WbAotCQE0Ast0AcbJWY5WQF2iUNJLZYBZiJADvTRSRuqKLrVSiqvfrZdpeBImWkl1yM0A5oJIGybvsqqDaa136avPfE/iQB1o55paxIC30bafaDPXeVb771oTZUQORU5+FPnoWjZ2ijIp3VV1OQd1CvqAXbvA39jrqq0miCmYmsa2yNeCAeHRc4rLvy13jvbWf6Qg70Pq31vV9nFxi6zPYrNLvHmIZqHSVDGx/XjJUf8vAzx5J4EYzwSRFdw/tQNQ3UyJekMLW3C1d9QMdsOOiSmEj3ZnKUuROZkjyy/wDbEhyOqxCjK3mO6dAP2nXGwRoAABsAKAHQDAh8mnCAmXXNM2uTMojAk6tEe7RxgkWaDd5juzWT0FGWL2NyhTY3KEsLCwsTU0sZ/wD+959vH5yo+7KZSv440DAFnF0Z/Npe78mcD0aIQ7fGD8Riqb6VNm6yviFjMZkKitC00w5VCxpcoxWzpILKzFNutjxGGstY/IuHUdY5CQ6egY2w9zA+8Yte0eVMOafbusxkHqHJZj+2XHw9RiLmYEYAuBt0a6IvyYURfocbMABiaQeHzVLv0cufnoHtq0f6Qtf2ltfvIwZdgc2smUUKytokmXYg7CVyvTw0kb4CirpRWUOCLCuN6PSnSvxDH1x5DllmBkOWZiCRqEYc2vUApbn7hinFxiVoDnV4qUZymwFq0r6eoP3YivmT7v8AXrjNVziIa580R+yZ5oz+yzr/AAxKSeQjbMZkj0zMx/ESYTHRrzs4H54K3rxyWg5B/p/V4T/4Un9vO/DHGb7U5ON+W+YTV4hbfTt9YoCFJ6AHckgDrjP5odf5QySdR9JJJIN+u0jEb1+GI/Ect9BIigL3G00KAIFrVdKIGIu6GzEue7hwVTnglaiOHzSJqIVHlZdavvyoltljobMxNaxdEs4ugowznicupkksKGbTRBkZjYsdNU8vgdljTYVvjrJcRzc8MUqnKx82NHsrJIadAw7uqMA7+ZwO8RUnNS8yR5WjKqC9AJqjSQhFUBVBDjfdjQtjhGGnOyA7JguYBTUNZppJcxIGVVLTwjb2EBXLqFUCiQns/VsC+pNT+P8AC0idEDO1oS1tV6iQLC0PBvD7zvhh0lSSaZVUpHmIRbNW5jyxoAAk7tZ6dep6YsuHZB867yyyBWASOo46Wl1uNmdj1kPj5YrxExjkEhdTG2D4nYUnYdWAVfwqj54MEWrSrHlnSPU6th18MXHA+Ix8owavpJM1CgXSwNO2WRj08FLH4Yg8C0Qywl3OqN5gNKH7EsRsKCbPLQbmu7sBbX5npRPnNg5R5tRLKy7RxC+tfXRR8cdlHWvEZByinX3g7Lj35Yye5bwWwxnYeZGyB2QsCNSe0tjqPI/62xkb8JgPWGJveik/iMepwyFfZijX9FQv8oGO9UOayv8AJHJaFB2RiVizPM3s0NQRV03pC8pVIAB2WyAe8AGtjfRRhQFUBQAAABQAHQADYDGRLkwN0eeMn+jzEyfgsgH4YkJms0v5PPZpdqpjHIP/ABYmP4465mbcqQxDVrGERjNIu1HEU+vlZh5PE8bH9aN2A9+j4Ysct2/kH5fJSD86CRJR79L8tvgAcVmF3BTErDxV52B7kM2X/wDh8zPGPRS/NjG/lHIg22FV4YJ8BXYnisc+cz5i5mlxlpTzEZGDFHiI0uAekKm/G8GuNJuwXEsLCwsdQlgS7c8PccvORKzvAGEka+1JC1F9I8XQqHUeNEfWwW4WOEXohZL2nghzOWRlOt3I+bPGQGLsNqJBGggW4II0qSRaiq1uESZNVKMkuYIA5r0kcQNqSim6P53U34Du4K+2HZ2HKXxCAaGiYvLHqPLdHAWQIhOlJGOhgVA1MoB9q8DvGuIa3jIZQSuuNdmizEeomu+PbAq12o+hsQaHMGUHRMMyEFx3VFMgjcRq0TsqDUUJKp0CqO6NVi91qtO/XFp2c4oqRFWhmYiaWnjQVq1kgAu4v768MRHy0co1SCJ0fS0ZVGVFBUezqdmWxRFED0G+JPAct9EI49wkslm7oc1nA1E7kggdcP4mMmJuZZkeKBeQ0Kzi7RMXKSQTuKO1QeAvxmA39cRc1Nl3ZQciyWCSfm8DNtfTlu3l4Y9hiJmvwoj7kIw9PlyrK3UUVNeHWv44Q6poV/XuVbk2yLZnSYWKJCxYNlXWmZl02oTUe6r0a8Ti8ynDOGSOAmXy7NfQxgn7msj4gYrsgup8wwskFFXY13YkoftM5rCzOXSTlFwXIYXqUEA7dO7tiqSIuP1HzSrsUQ8gjRFkmciiGkkIFoVVACqAHhQ6emBLi8yieZkazIYZOnQGPlfxgP8AqjhZbIRiRzyk6puUHr5jFdwHLomXoIFGqQMAu5IkYG6363XpjmHw4jdmBVsM4kJAGyiTZpwcxEO8rZhCWNEbQZcilHXdetituu9NZdjckep/aF7sATpTqq0Ko1ZHgN/HDLqOexUUOebNGq+bIN79Qfwx1l5QSx8COoB0906T3qr6v8MW9W0XpubWvF9ITnDaCKDtUkvQEgW8pAsCrrevIYl8PUCckkdyI9Oh50pYV43URGI+VAQBmU6tLSezubWyLA/PO3v8sdcJnp2RVeaZHQMiC2CqoIZiaVRqZt2I3Pwx12yhiSeqy80QFu6xF7A+BHh6jEmPMppTUNyFraydh5YUHBZ5EYtJHGADaKryNv077aFB/Ub34kp2cjjCSSSTupWmZn06P+WEoD19d8VZVntwzyOS41J+b93+Ix7ylPgD7v8ALFgnZfLSLqjlmo9GjzDMPLbUWX8MRJOx8i7w5xyfKeJHH3xcoj374jl7104STgo8mVFbbHEPDucgzcH5WJnT+kgJkAHmyFRKP1VevPEeCZXUMpDKehBsbdfu6Y4RSXexzdxSIuwA/wBsm9cvHfwkkr+ZsaDjP/k7H+15n0y+W/GXN3/KMaDhpn0hMx/SEsLCwsSU0sLCwsCEB/KjPq+aZcH8pKZGHmsSggf8x4j8MBz5QKSCPtbWdHeKsxCnujUVUnbcjzwXfKXHWYyEpPdBnj+LrHIPwhbA9xAd74D+Jxq4FrSzUcVi9IucH6HgooNenhiR2fY/T9dpzX/KhJ/jir55MxF91RprzYjWSdvqror9M+QxadnPycjfanmP7Lcv+5gxxBYPFV4IEON8lPzGa0tGps8xyo9Kjkk3+CEfHD2IXEEtoG+zNf3wzx/xcYmYylongqfIyFuaT4zz/uyug/BRiTqOIfDB3ZP6/Nf/AJM2JZOKjusif/Y7xXt4rozpmlXfvaJB5DUOWQPjHq/X9cSWns0v34ru0ObEGic9FEiHytlDpf60YX9fEm6FXYF9TAc1I4TkIyPnM1lTJmJAH/JgIxjUkHqSBqF2PIeOB5nLRjcEvpDUbFuyq2/6xOGo8uOUw0yMsa6WkEbuB3ASdaqR0N9dgQelYeLLqUqoLcyMUB3t5FAB8Rv5+WFoo8r3vc+79NzXqvYNADa7lLzWbAsVJuyrQjkIILKDuFKbDUdjve/QY54axErzxs0cgkYK6imoKisrBh3gWVrVgfPY74tcrlpkliLwyVr33jPSNzYCyH6yg14b4pcjIWjUjrIWkP8AxHZ/72GsJI2WQgUQBwN/Nkj0nIWxitDfz3RdB2zzKjvRwynzDNF/dl3+74Ymr24Fd7LPfiFdG/n0X8awJKtCse4dOFjPBZgx8w0tEfCe0+Xy6cuPLZxQzu7FuSxLOdTEkZm9z6Ysh2yg/wC+H/D/AMGOArCxA4Nh4lTb0lKOARlL2wh8FzDnyCKD++6j8cDfGuKCRhJl4eU5NuZGA5lCtLJHqW/+81EigKYbYrZmI3GPY5Lx1uDjCjLj5ZBRryRb8l/GYnzk6D8o8EdoT3kMMkgcMPD8stMLDb0dsahgP+SyIfMQ+1vNmd/GhmJFAv8AVwY4WoDQJxn0hLCxT8d7QxZXTzA5BssVAOhAVDSNuO6Cyjaz3hQO9SOFcZgzKlsvMkoU02kglT5MOoPvwKSsMLEf57HzOVrTmaQ2jUNemyNWm7qwRfocSMCEK/KZldeQkce1CyTKfLQwLfemoe4nADIxJ3N1t92NJ7ej/wBm5z/5eX+Q4zU9fjjT6OOjh4LH6V3b91WZbeQeryn991/goGLrswP9mjP2jI/7Usjf24puGmyG8g5/8V/88XnZtaymWvryYr95RSf44jjj2WfOShgx2nnv/lO8WH0d3Wl4X+CTRu33qCPjiYfL/X/9xXdowTlZwOpikr9k0fvrFm43PvOM5P8ABUsHtzqNqlP70cT/AN7Dgy99bb+GI8JIkzDfam2/VhhQ/ipw785bzxWd1kTgdYVKWGugrFV2jQhI7VmXmqW0qzkBQzLYUE1rCeGJXNY+LYYz+YaKGWTe0jcj313fxrHF2F2SRrgLIKjRcdgbJyIOaWkDjaCY3fcBvl0e6AeuKg5k2jcuYKssLFjE6qtTRkm3A8q2wQZDLcqKOP7CKv3KB/Zj3OQiRGjuiykbdR0FgehIP3Yej6FZG15DjbrOvMpw/wDpJC6sgr77Xur7jkwigllPWKORh7wjVgMyuXCKq/ZRV+4AYd47lGeFuZLNIxKKLcqltIorlx0lG63B+OOm64T6K6LfgGubIbJrb2TWN6RjxtOjGgvdeYWPHFgiyL8R1HqPXEXL5s7qwGtDTgbdfZYfmsNx5bjwxq2kA2xal4WOTIKLEgACySaA87J6YkcOyRlUSFnAbdVUL7P1SbUmyKNbVdVtgJXQ0lMkYiytygzn2VVmPuAv+zFyvCTqIIl00KbUNybsUE2rbfxv0xxwDg3znPnK95o4jFJOW8FoOqXQ9tgu32Q+IPfQtWRxZnUtV7F5BoMhlon9tYk1/pEBn/eJxdY8GPcILWWQ/KXxAvKY/BpAvXqkCq3/AJ8p/wCUPgJcJ4xLlc1HJl9PMIZW1A6DGAL1AEE0dNb7H44tuNZOSfMAxLcfIExckLGvPnzM5Z3Y6VB1A1d+QOGeznZf55nCkWZpY4SXkWK0NuAqprILAkNbkLYUaR9bFLW3OC7YLcbNDH0YWDV7j5a8eWg0SzMnz+ebM5mJA+tETQx7gjRd0caWFuzH0O29Yv8AhXabPZagJPncQ+pOalA/NmA3/XB/SxScJypiR0ZgzLNmAWAoMRPKpIFmga6XiTJNQdtLssYDSMq2sYPQt/GhZrcgDfG8IITEC7TvXh3Yifr3CPXXbwRR2n7a5bMcNzkdtDOcvIOTKNLm1ru76XFnqpOBzx+OI/GOFy8tUzESxrN7HeDurAa++ukBW0g7gtVVfS3ycdwcbW2Wmwo4+R7soeKI/NKt4S30DeYbMD7pZcEnC9oIf6qOv2FwOcKH5dPszyD9sK/984vOzTk5TLsephjv4IoP4jCuM2Z91dht3+I9V1xtqhrqXkhT365o0P4McWIFn34H+2krLApX2hKrj15SST18eVWL5vQ+4/wOEE5wCo+EkNEHG4kaSQH+skd/72JmIMGRngijjUwyBeVGpIZGolUtt2Bobmq6HbEnMwzojuxy+lFZju42UEnej4DyxQ5wadSkjgMRKXOYLF8wnsV3HaMaqTQaSMG+lK3Mb91Gw7nWzMYUmKG2IWuc1g0Sf+x8Ap+7DOUJmzEcM8MegpM5py4ICrHRBRSPyvXFkPacCOah/gzRut4ryUr/AD/A0fxvELOAGWAfWDO/rpEbKw9xZ47/AMsTc9koopI0hiWMBZGYooUNZQLegANuznfppG1Vivia8zI3giJGPe1yP+HKx6ISZ2i+ayXwiKQ0boe+n5TWe5DThZkEmmM1qiMiLrfqaUhSeXsTWwOIzvAZEGXdWNOXCSFloAAWuohW1EeAJo+Rxb8MTvzP4tIFHuRFUfvcz78VitreSUkkuxo+SraoB6UC36588Iv7Tye9bEADIQO73TmIeahuaIjbZw3qumwD7n0keW/nibiO/wCVT+rkP70IH9uOlDTXqu5GCKTWqgdvFj5e8nb448zfAIFy6xGGFnYrHrEahrZrkZTVihrYAdAKw9l11TIv2bkP6pAT98hh+hia3fnA8IVv9d9h8Qgb4SDEHAFWsto9VAj4DljPIPm8OlUjFaRWpjIx/d0YPvkgyqRxZxY1CqM4wAHh9Blz/EnAjw5e/O32pv5Y4k/ipwefJfDWVlf+kzWZa/MLIYgfujxRKAGhNYckuN8kYYWFhYXTa+deIRjVlhK7BPmGRblpvIzCHT3Vb6NCCDcj3p6AEmsHfyQSRtNnCsSRNpy40qWbu/TUWdzbteq228NhWIM/BMs2cC56KeJFjaBZi0kcQKTyNFUisEIkjcVd0V07Hrf8C4Fl8hxFFy8rv84hkDxu+tlCMjI3mF7zrZvdhXjiFHNaZMsZgyG816cvLn3oOi5YmdZmZYRnM2sjKxUgc/MVbKQwGrRZU3XpeCLN5iDIIyJ9KuYLzfSSfRqqxwRtb0SwoJV2TZs7b+Zjs5n04hNJlooNBlZ0knb6KpI4y5CRnma1cPR7uzH7WxLlex6yOsuecZqRDaLo05eM+aR2SW/OdmO22nphp8gOXkAEjCzI11aEk61zQqYJOKLFNBBIjgUJpXKwKCw1iNauYOFB1hV2K94Eacedpexr5fJyzNnJDIoUKI440j1M4UXrV3q2G2vGpBcC/wApLf7BL5B8vf8A9TDiDJHjQGguyxseczgCVmnCYgpar3e7ZizMTtqYnxoCgKAHhi07L/7pB5aTXu1NX4ViqL8uGRz4K7/cCf7MX/C8ty4Yo/sRov3KB/Zh3H0MoHesfAkkOce5ReOw6uR5Cbf3GCdP4sMO8BlLZaBm9oxJq/SCgN+IOFxk0i/1kf4tX8LxxwCxEVPVZZh8DIzr+6y4zlpfsU9QTNAPz2Y+5YpN/wBooPjifxOPWY4/tOC3S9KEOevgSEQ+j4h5BbzH6ETfe7rX/lN94x1mc/pE0wAYqeTED0Zgaa63A5ndbyEJOM/EW6XTgtbB02DXiVA41mdcxUezFt73YAt+yukX5s4xH4TH/tQb7MEg++SD/wBOGIY9IqyepLGrYkksxra2JLH1JxAnyglmbUWARIgCrMpBLu7i0YHdQg+ONPCxEFrGrNx04DHSP2VlmmD5mYgSAppjOpiV6cy1XWVG0inoDv4EnFXw42C/9JI7/DVpT9xExJmAhilZdRNM9szMzNpAFs5JJ2UbnwGOYYQgVB0QKo/VAX+zG21hbQPC/VeUllEmZw416BO8JzSEMNaahLKCNQ1D6V6sXfSj7jir4f8Ako/0F/gLx5xmJZJxqVWEUercAgs5Ki766VVtvzwfDCQt0AoegoYUcKcVqscHRg1VqRhkflT6IPhbN/6cORqfE3hlG+lkPkkf8ZT/AIY4VJvFezwMSGjkaJwKDLRseTKwKsL336YWUzM0OoaBmNbFi+oRuWIAOoaStUABpqgAK2s+nMen44QmP2f9fdjhaN1IPIFKO2ZzMUUrh4QfppdPLZqLFpNOoyAGroHT5bHG69mOGrl8rDChLBUHePVie8zGvFmJJ9+MTzYuNx5o38pxu/DPyMf6CfyjC04qk7hXF1kqThYWFhdNrlkBFHcYi5HhcMN8mGKLVu3LRVv36QLxMwsCF5WPcLHDt4DqcCF45vYfE+X+eBD5TeIrHlRlgAZMyeWgP1QKZ5Dv0QV+syDxwYKtYxntPxX51nnkBtEbkx+WmNjzGH6UgI90S+eLsPH1kgCXxU3VRFyh8XAMLqej0n7bBP72ClupwL8QO0Y858sP/uIsE+GOkD+oB3fys7BD9M+P8Kq48/8Au4+1Nv8ACCdx+KjC4Ke9Ov56N+1Eg/ihwuPptC3TROp/aSSIfjIMRoMyY2zLhdRWGJlX7TA5jSvxND44RWiBcaucnmiseZmQBmDiOMXszKqqFP8AxmdT8fLEPiKBWjhBLLAgBY9WkYbs3rpN+vNbyxbnICOKCH2qkjsnqzJcxc+pdNR95xQyMS8hN3zZbvrtIwA6eAAAPiADv1wnBUkhd85LTlBjjDfnNeDEThosPJ/SuXHqoCoh+KIrfHHnGJCsEpX2tDBfeRpX8SMS0jCgKOigAe4bD8MbuAZbi7kvM9NS1G1nM+yj5/fQv2pE+5bkP8lfHHibke/HOaf6WNfzJm+7lL/+w47hIuyaABJPkPHGj+4lYdEMA+b/ANKG/wCUkP54A9wRB/MGwsRxM2nWRGAxdqaQK+7MaAZdO3s2zruDhyScBSxvY1Vd69gFrzJIrzsHpvjOErXE0VuCJzGgEck5iPD+Vl90f3U3+eOBI4KmRljQ2NIGpgdLEb9HJqtCgbnZjtbPC5bXmODrm72hQWIUbKAqgsQBuT5sd8Rzi65KwRkC1YMPWvdiPJGw8z8bxxPxWFG0PKqt5Na/fqAA+OJEk1AV3rrTRG92QB53RI8NiSQLIlnbV2o5HbUuZPybfon+BxvHDPyMf6CfyjHzvmcy5izFlCVWZe4DtSJRssTYLOpFdUNdKx9GZVlKKUIKkAqR0IrYj4YVmcHUnsK0tu07hYWFihNpYWFjxmrAheO1Y8jXxPU48QeJ+A8v88dk4EIe7d8bOVyjshHNciKG/wCkfYH3KLc+inGScLhAIAvSi0L69KF+p3PvvFp2y7SJmOIMsrcmPLgpEk1xl2baSWnA2oaF9NR2vDUAX6mkg/ZNg/djVwDAGl3ErE6TeXPDeAUPjs4jjEhBKxywOQNzSzxk164tF7TZfx5y++Cb+7GRiNnsqJI3jawHUqTXSxV/DrigyMxZe/s6kq48mHX4HYj0IxT0g3thyngCCwtPNXvFOOwSoYozK0lxOFEEwPdmRgTqjAAtas4ehQGYKTQaTK7+B5bzzkb+Yj+44G87MYqmQW6bafthiAU28zVHwYD1xOyGUgnmdpNOZZnVVUSmEqNRRajdA4NBn9uyu5AsLjNeaatWJo0pEfabtRDE+WKyJLpmYusTozBeTKhNBvAuDRq8TeIZeOeP5zBLGLUnWx+icKPrmrUqBWqrWqIagAOcS7NJPl3lhWPLiFpe+8sklmPWj769KJYPeomqNDpgLyOfVHjEjyLBI6GdBqIZAVJ1qvUDug7XW3phaKIGiw0QmJsU5r8sjbDtqRtkslmc7FqiiEcZ0trfvM1MGBRAVtTVhmIJG4Xxw3mI5V355v8Aq00/dV/jgn/6UV1JhmVlbqY3BB/ZNYHOJzogt2VR+cQP441WEs2KzZWMlPabfiFSpxBxmUE5iCiKYCQd1TfLamDE6TUZPUg/DEniGeUgRjX9IaZmRkUIAWfdwNiF03072K6LisS5mKR0Z4o2YswU906WCMFO7aSSdh6i6xzn8/FmM1akSKioyKQwBJLajTAE0Aovws4ujme7sA7pWXCRM/VI2Gw23Ts/Fjf0SlxZOonQAT10sQSyk7kFCL3DDFM4kEqygotUSgDGMsFdQ1EgjZumL3jvEllYNyo4Qoql2HxND+GKhDr9gNJ/Vqz/AMgOLDDG3V3uqRiJCaYPRdR8XZDrlj5hANOp3Xr7KGgB4WDfvxLbOalEOVAnLrCDV6QENhTQshhYMfUWSdrBgcSyE8cTymJgqCyxKADoBYL6upG1Ys+z+cOVUGAobUjVQa7IJPvJH9mKwxkpppsfOKuMpjaC4fPBN5uacXG4jStinK6enfav3cUvzSRRUczKoLHTVL3tOod0g0dK7emLXO5nUzO72xNksRiKh1+wGk/q1Z/5AcWvjjAt3uqGTzE9n2UnhfGeWBHNGiL4PGPo/wBZeo/S3Hu642r5KM/ryIiJs5aRobv6gpovhy2QX6YxeDgGZkNCMRj7UrAfupqb7wMbL8knBo8vw6FlXTJOiyubPe1C1oEkClIFDCMzmHRpulp4YO1JFI2wsLCxSm0seEXj3CwISwsLCwIWVfLRxDvQwMfoQpklFdyywWLmHoq2H06qDMPNcZt/0TCaqFSWIChRuxJAULXUkkAe/H0XxHgkUr6yGSSgNcbFGIF0G0mnUEnuuCNztvgYzXycRa9cZRXDag3LMb6vA68q8J8TuQSb64pfEXGwaWphOkWQRGN0Qd3n4b9FlOb7KwFmyyiMyKCZ5r+ji0e2FP2Y7AdyCWalAHQwsqBASEi1IWADxrpd96W42Ymzfshjuaq8arL8nigMvzdWVqsrn80pamDAlHDLswBAJO4BxFyHZCXK5hZosvmiyAhdbZaaJbABK6pIpNVWNXkzDxxKnA7pd0mHka7O03WlUNeJP4HLv1QHxfLzRmLm5bMxoSaZoXA1VSqaHWi5r0HliIrJIuxWRfSmH9uNe4jHnsyY4nVlTnQO1QBaEcqSk6/nL0e5QpTuRgg4r2TyWZbVNloXf7ekCTx+utN4+eJ0sqTDB5sGl8/Pko2FFFo+grpXTpth3h/ZXOsscyRGZZEChorIVxI6Or7alIYAk0VA3vGvyfJbkCe785T0WeQj98tgi7PcCiycZih16SxY63LGzQPXp06DAEQwuYbcbWFw9jM1JmeQcs4bmFDK0L8kAMQXDlAGWhqG4JsDY4cyvYjOMZwuXdeTrFmMrzirhQItWkEMLYNZFADx2+hcLHUyvn6XsDxBoiRl21MSgjLIGoqTrY66Vb7tHfx6Ydb5OcykyNmcsJlKNpELF9DBlPf9kbqTW9beeN8rCIwLhFrI+G9i5+seQihO28rRqT8Yua330cEWV7CytXOzIUfZhTf3a5SwI/UGDq8K8RyBREbVnna7sMfm4GUiWZy30plkJmZCpDLE0lpGzdDWnYkAi8Cv/Vd168HcEfZjyzD7xLv78bbePAcBaCulgKx3L8FzI/J8MmU+7LJ+JmxbQ9l+IPX0cEY/7yYsw/VjjIP7WNOwsc6sKPVNQHl/k/kb8tnCPSCNU/ekMh6eVYMeGcPSCGKFL0RIqJZs0qhRZ9wxLwsSAA2UwANksLCwsdXUsLCwsCEsLCwsCEsDvH+bzk/3jlaR+Qu9WrfVXhVdfSvrYIscP/r8cCEO8RMlpzfnJ+hFfN9d82+9q0bfZ06+57V45TiGbacxhGRCzDWYj3QGI6+ybG4Nnz26YJMeYEIV41JO8UD1Or8os0cYkAMhCEAmM2hBsDWrJu2oY8/6QzqcwLG8jCR+WrIacGaTYuKVVSPQwJ9q63PQsH+OE2BCG485medCQJGiNrI5idCLaPTUZ9SQWNUtmiO9hnOZHMNLmpFeVArXGA8veHzaPuogbRRcneibvx3BQ3THRwIQz8+zisY9JOkoFYRNUliMvZukCBm3PUjzUg+9m87mjyUmDn6NdZeNlO0MZLFzsWMhYFR92xJJThL/AK+7AhVfE83OsaELpJYh9CtNpGlyCAApNsFHTaz7xWS8XzCswcMq8xFDCFjsWYEAfWaq9nWB19ME7YZzP1f01wIQgkmbZi0qzDVo1rHzQFS4CdNHTqI12qjWO9uceBswotxm2pmsJzLOX5TaAPDnGTQCfyg3Ngb4NRj3AhCULZwGEosjKOZQYsBbLKQJOYBIQh0KpPWiepFM5UZsSQ6vnHdkIIYsdYOYkDMxQ8tdMelqcGxQTSd8GhxyuBC7GPcLCwISwsLCwISwsLCwIX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30480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1268" name="Picture 4" descr="https://encrypted-tbn1.gstatic.com/images?q=tbn:ANd9GcTZ0NwvKKgR4Ve91EUuoEtjILa7PlijbtLTPMlYB_9U7iqcD2rS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940193">
            <a:off x="428596" y="357166"/>
            <a:ext cx="1928826" cy="25609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-214346" y="282339"/>
            <a:ext cx="84296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cap="none" spc="0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“Come è fatto e come funziona l’organo”</a:t>
            </a:r>
            <a:endParaRPr lang="it-IT" sz="3600" b="1" cap="none" spc="0" dirty="0">
              <a:ln w="31550" cmpd="sng">
                <a:solidFill>
                  <a:srgbClr val="000099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85720" y="1033423"/>
            <a:ext cx="857256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2000" dirty="0" smtClean="0"/>
              <a:t>Scegliete un </a:t>
            </a:r>
            <a:r>
              <a:rPr lang="it-IT" sz="2000" b="1" dirty="0" smtClean="0">
                <a:solidFill>
                  <a:srgbClr val="000099"/>
                </a:solidFill>
              </a:rPr>
              <a:t>COORDINATORE</a:t>
            </a:r>
            <a:r>
              <a:rPr lang="it-IT" sz="2000" dirty="0" smtClean="0"/>
              <a:t> (sarà il responsabile del lavoro di gruppo, eviterà che si perda tempo e si esca dal percorso di ricerca) e un </a:t>
            </a:r>
            <a:r>
              <a:rPr lang="it-IT" sz="2000" b="1" dirty="0" smtClean="0">
                <a:solidFill>
                  <a:srgbClr val="000099"/>
                </a:solidFill>
              </a:rPr>
              <a:t>SEGRETARIO</a:t>
            </a:r>
            <a:r>
              <a:rPr lang="it-IT" sz="2000" dirty="0" smtClean="0"/>
              <a:t> (avrà il compito di prendere appunti precisi sul lavoro che state facendo e di conservare il materiale trovato).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/>
              <a:t>Decidete come procedere nella ricerca e come organizzare il lavoro;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/>
              <a:t>Discutete assieme sulle seguenti domande guida:</a:t>
            </a:r>
          </a:p>
          <a:p>
            <a:pPr marL="800100" lvl="1" indent="-342900">
              <a:buSzPct val="100000"/>
              <a:buFont typeface="Arial" pitchFamily="34" charset="0"/>
              <a:buChar char="•"/>
            </a:pPr>
            <a:r>
              <a:rPr lang="it-IT" sz="2000" dirty="0" smtClean="0"/>
              <a:t>Come è fatto l’organo di senso che state studiando? Da che parti è composto?</a:t>
            </a:r>
          </a:p>
          <a:p>
            <a:pPr marL="800100" lvl="1" indent="-342900">
              <a:buSzPct val="100000"/>
              <a:buFont typeface="Arial" pitchFamily="34" charset="0"/>
              <a:buChar char="•"/>
            </a:pPr>
            <a:r>
              <a:rPr lang="it-IT" sz="2000" dirty="0" smtClean="0"/>
              <a:t>Come funziona?</a:t>
            </a:r>
          </a:p>
          <a:p>
            <a:pPr marL="800100" lvl="1" indent="-342900">
              <a:buSzPct val="100000"/>
              <a:buFont typeface="Arial" pitchFamily="34" charset="0"/>
              <a:buChar char="•"/>
            </a:pPr>
            <a:r>
              <a:rPr lang="it-IT" sz="2000" dirty="0" smtClean="0"/>
              <a:t>Dove si trovano i recettori? Come funzionano?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/>
              <a:t>Esplorate i siti proposti dal vostro insegnante e usate tutte le risorse online e offline. 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/>
              <a:t>Scrivete le informazioni trovate sulla </a:t>
            </a:r>
            <a:r>
              <a:rPr lang="it-IT" sz="2000" dirty="0" smtClean="0">
                <a:hlinkClick r:id="rId2" action="ppaction://hlinkfile"/>
              </a:rPr>
              <a:t>scheda di raccolta dei dati.</a:t>
            </a:r>
            <a:r>
              <a:rPr lang="it-IT" sz="2000" dirty="0" smtClean="0"/>
              <a:t> </a:t>
            </a:r>
            <a:r>
              <a:rPr lang="it-IT" sz="2400" b="1" u="sng" dirty="0" smtClean="0">
                <a:solidFill>
                  <a:srgbClr val="FF0000"/>
                </a:solidFill>
              </a:rPr>
              <a:t>ATTENZIONE</a:t>
            </a:r>
            <a:r>
              <a:rPr lang="it-IT" sz="2000" dirty="0" smtClean="0"/>
              <a:t>: non potete fare “copia e incolla”. 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/>
              <a:t>Salvate le immagini che vi piacciono di più e compilate la </a:t>
            </a:r>
            <a:r>
              <a:rPr lang="it-IT" sz="2000" dirty="0" smtClean="0">
                <a:hlinkClick r:id="rId3" action="ppaction://hlinkfile"/>
              </a:rPr>
              <a:t>scheda immagini</a:t>
            </a:r>
            <a:r>
              <a:rPr lang="it-IT" sz="20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/>
              <a:t>Quando pensate di avere abbastanza informazioni discutete assieme su quanto avete trovato e su cosa inserire nella vostra presentazione. </a:t>
            </a:r>
            <a:endParaRPr lang="it-IT" sz="2000" dirty="0"/>
          </a:p>
        </p:txBody>
      </p:sp>
      <p:sp>
        <p:nvSpPr>
          <p:cNvPr id="10242" name="AutoShape 2" descr="data:image/jpeg;base64,/9j/4AAQSkZJRgABAQAAAQABAAD/2wCEAAkGBxQTEhQUEhQUFRUVGBoWFxcWFxQWFxgYFxcXFhUaFxcYHCogGB4lHhYYITEiJykrLi8uGCAzODMsNygwLisBCgoKDg0OGxAQGy8kICY0LzI0LSwsLCwsLDQsLywsLCwsLCwsLCwsLCwsLCwsLCwsLCwsLCwsLCwsLCwsLCwsLP/AABEIANkA6AMBEQACEQEDEQH/xAAcAAEAAAcBAAAAAAAAAAAAAAAAAQIDBAUGBwj/xABKEAACAgEBBAgCBQgHBAsAAAABAgADEQQFEiExBgcTIkFRYYFxkTJCcqHBFCMzUoKSk7FDU2JjorLwRHPC0RUWJCU1VGSDo7Ph/8QAGwEBAAEFAQAAAAAAAAAAAAAAAAQBAgMFBgf/xAA4EQACAQMCBAMFBwMEAwAAAAAAAQIDBBEhMQUSQVETcYEGMmGRsSIzocHR4fAUI0IVJHLxNGKC/9oADAMBAAIRAxEAPwDuMAQBAIBufpAIwBAEAQBAEAQBAEAQBAEAQBAEAgzY94BGAIAgCAIBTN6727vLvfq5GflzgFSAIAgCAIBIzQCKQCaAIAgCAIBAmAS+8AiD5wCaAIAgCAIAgEGOIBIOcAqQBAEAQDn/AFo9Ln04XTadt26xd53HOus5A3fJ2IOD4BSeeJGua/hx03N1wXhf9bV+17i3/Q4zcveDgntM53wT2m9nIbf+lvZ8c5mthVm3nJ29fh9tGnyKCS22/M9H9FtY92j01tv03pRmwObFRk4HLJ4+83UXlZPMasVGbiujMp98qWE8AQCRmgEFWAVIAgCAIAgCASnnAB8oAAgE0AQBAEAQCBMApwCoBAIwBAEAQDzh0j2gdRq9RcTnftbd+wh3K8fsqD7maW6nzVH8D03gNsqNlHvLV+v7Fhp6i91VYODY6Vg+RsYVg+29mUt480ki/i9bwqEpdkeltFpVqrSusYStFRR5KowPuE3Z5g3l5ZVgoTgQCDQCRVgFSAIAgCAIAgCAQIgEAPOATQBAEAQBAEApsvGATqIBGAIAgCASueBx5QDy3oP0afZX+Qmgq++/M9bsP/Fp/wDFfQr6TVtTfVaiqzVOrhWzukqQwzj5zLQmqb5mQeJ20ruDpQ64/cyup6Q6m1+0s1Go385G5a9ajxACIQAB6cfPMud3NvJhh7PWsIcvLl93nPmjqfVZ0os1lFiXkNdQwBbGC6MDuMwHDeyrA4/VB8ZsqFTnjk4rilkrWvyx2eqN3mY1ogCAIAgCAIAgCAIAgCAIAgCAIAgFrtTaFenqe65gldY3mY+A9AOJJOAAOJJEo3gujFyfKtzAdGOmDaxlK6LU10vkpc4TcOASM97ODjGRvDPjKRlnoZatHw9HJN/A2mXGA0XWdYvY3quo0eoo07turqLe7xJ4Epu4C+P0t4D6sxuph4aJcLXnpuUZJtf49fTozepkIggCAIB5q2joPya66jxpsZB9kHKH3UqfeaS4jy1GeocGrqvZwa6LD9DG2ZDqfAnHuRwz7j75atYtGepmnXjLo3j5rT8dPUrO2BMaWWTJy5Y5Ml0O6U3aC2x6UrdWCLYr72TuFmwjA9w4bmQ3PlJtKv4Sw1ucvf8ACnfycoyxyLHm98fT5noPY+0V1FFV9ed21FcA8xvDOD6jkfhNmnlZOGnFwk4voXkqWiAIAgCAIAgCAab0p6W3LcdHs2j8p1YANhJxTp1b6JtbIG8RxCZBxx8garGdQZbotTr1Rv8ApCzT2McFRQjru894FmPe8Md0ePOHjOgM5KAQBAEAQBANe6UbEbWWaepwDpVY23jP6RkA7GsjxUsxY+HcA8ZRrJkhPly+psAGOUqYyMAtdp7Pr1FT03KHrsBVlPkf5EcwfAw9SsW4vKI7N0vZVV1bzP2aKm+2N5t0AZbHicQG8vJcwUEAQDjnXVpUXU0vWwF1iEWLjhuIcI/2uLLjxA/s8YN6oYTe51Ps1UuHKdOn7r3b6fv/ADoc7OkU88k+ZOT/APntNf4sltodg7ClJfa+0+71/ZemC3QMWKA8gDliTgHI5ePLzmV8uFJkGEazqSowe2HltvGcr11XVouGwiY+Z/mTMSzOWSdLktqPLnzf1b8z0R0C2e2n2fpq3BDhN5geamxjYVPw3se03kFiKR5bdVFUrSmurZn5cYBAEAQBAEAQDH7V23p9Nu9vclZb6Kk99vPcQd5vYGAUtibV0txsGmessDvWKo3HDN9Z0IDAnHMjjiAZGy9VZVZlDOSEBIBYgFiFB5kAE8PAGAVIAgCAIAgCAIBTvuVFLOyqo5sxAA+JPKANPqEsUNWyup5MpDA/AjhALDbW2BRuKqNbdaStVSkAtujLsWPBEUcSx5ZA4kgECjsrbbPaaNRV2F26XRQ4sS1BgM1bgAndLKCCqkZHMHMAzMAQBAOL9cOnZdejn6NlChT61u++PbtFP7U11/F6M7P2TqxxUp9dGaJa5HBVJ9cgD38fukCMU9Wzq6tWpF8sINvvlJevX5JlvRRkb2SHyQSPQ4I9RwmWc8PGNCFb23PHxHJqeXlr4PGPitPz0yb71O7Hqu1Vr2p2poWt6y3JHLOM7o4E93IJzjdyJNtEmm8HL+0VScJRpqbaa12X0SO3SccsIAgCAIAgEruACSQAOJJ4AfEwDV9Z0tS9/wAm2dbXbqG+k69+qhOTWuR3XIPAIDksRnAyRc4SWMopk1LXdLadDeadHWt17v2duptLvbfcvBkUVqXtKk4ON1EPdUcMDDOrh4isstbMrq9vrbptPrTV2eqp1K0itSXsf86qamqvABsDVbz7pHAqpON3MvjNTipIqn1I9ORq9Xpe7or6XqcXUWLbQ11diZwxrRjkEEghWY4bgpPCXFcmS6uumP5fSBavZ6mtVNiYwHVvoW1+BRseBODkeRJ76FTb5QCAIAgEGbHE8BAMBtHptoKSRZqqsjmqE2sPitYJHylspxjuzPStq1V4hFvyRY7GFe0LDrHAspVimkV1OFC9224ow+mzhlBIyFQYxvNm+OqyYJxcZOL3RW2vslqS2q0Nai9Rl6lwiapQOKOAMCzH0LMZBABypIlWi1Mx/QHa52g1uvesVjC6elQ3aAIoFtrK26p77OoPD+hXyllN8yzgzXNJUqjgpJ7arbVJ/mZDpy7V6b8qrUNZo3GoAJK5Rcreu8AcZqawZweODjhL5bGKCzJLODU164CP0mix9m8Mfk1SyCr2D6HSVPZm5gs80Wbn0N6WJtBLHrrsr7NgpD7pySM8CpP4STTqKayjS3VpUtp8lTc2GXkYw3S3YtWr01ldoXgCyOxK9nYFO6+8OIxnj6ZB4GWyipLDMtCtOjNTg8NdjzlQDxyxbGR9UgkeKsB3h5HxmkqpRfLheh6jYVJVaaquUsNbSSX0Sz8CtsjSPffXpq8K1rkBrDhcnLcSAT8OHHlMtOl4klqQby/dnRliDer106vJ6B6GdF69n0dmpLux3rLCMF2xjgPqqAMAfzJJO1hBQWEef3V1O5qOpPcz8vI4gCAIAgGqdL+mtekPZVr22pIB7MHdVAc4a18HdHDgBlj5Y4iXa2dS4liK07lspqO5y7a+vu1R3tXYbccRWBu0r9mocDjwLbzes6W24ZRoatZfd/oRpVGzeuqHTKdNZqQON9rKDjBFdJNaLjmBvCxv25z1/W8WvJrbZen7maCwjSqer/Xrq6XWt+0oO6t3aVLQSGYi5sMbO9vZKBc54HhxmnVKonJJrDec9RhrODJ2BtJpEuR27XU2WV13n6VenBe3UXIOIWy9lLZHJbKx/RjOSrPw6eV6F0nyoxvVntlGt09lNli3W6lqbqT2hRqTW7IWZyRZYCu/vZyMEcAeNsMwmottt/zP5FNnguttNbo9paw6S1qSbFswverPa1pY4epu62XLnOAe9wInScPs6VzQamtU916MsnNxZvHRHp4uoZaNSop1B4IRnsrsDJ7MnircM7jcfItgka+8sals9dV3MkJqRukhF4gGudYWrvp0F1umc12V7rFgqMdwMBZwcEcFJOceEsqNqLcdyTaRpyrxjV91vU4TtHWWXnN9tlx5/nHZwPgpO6vsBNNO4qS3Z6VQ4PZ0Pdpr11+pROAPhMO5sMcq02O99A6NzZuiH/p6mP2nQO33sZ0iWFg8alJyfM+pnpUoa70PCVaV2JVFOp1bEkhVGdZcBxPAcABCDMntutbNLepwVemwHxBDVsPlgwwebC2UQ+YB+YnP4xJo9a5uajCXdL6HXeoxf+z6o/3wHyqQ/jNpa/dnB8febt+SOlySaQtdqaFb6baXzu2o1bY4HDqVOD54Mo1krFuLTRy+zqjuB7urrI82qYH3Acg/dILsI50Z1UPauso4lBN+psHRLq3q0tq322m+1OKd3s60JBGQmSWbBPEnHpnjJFK3jT2NVxDjFe90nhLsjeiZnNSIAgECYBDj6QDWOnnSc6SlVqwdRdlagcEIAO/aw8VXI4eLMo8ciVaW0riooL1LZS5Vk5JWmMkkszEs7Mcs7NxZmPiTOzpUo0oKEFoiG228snmUoZzoT0mTQ3Ml77unvyw4MwS5cZICgkB1znwygPiZzvF7X7SqwW+6/Mz0pZWDYekHWRV2brole+wggMVeqpMjmWdQX9AoPqRzmuo2FertHC7vQvc4ov7+jtet2do1qcV9nVS9D7u+oHYhMMmRvKUYgjI8D4TXzpqpDlZc1nRlDol0Fr0Ldva9bGsMUCJ2VVIIPaPgsSWIyCxPAZAAyc206Khq3l92USwaBqNYdVffqMEC+wuoOcitVWurhzyURTjzJnZcNpeBbrO71+e34GCo8yJNoaVSu6R+ByOIIPPnxBHLElJKqmpaplm2x0Xq36WNqA2m1BzfUu8rnA7avON7A+upIDfFT44HK39m7afwexKpz5kbzIBkKOs0y21vW4yrqUYeasCCPkYKp4eTzRbp2rZq3+nWzVt9qtijH3IzNDWhyTaPV+HXH9Rawqd1+K0ZIRMZNaysHeOhV7NsrSMgBcaWtQGOAXSsJhiOQ3l4zpYtPU8YlFxbi+hrOx+lNtGubSanU9uwauu3Kqore0DsmrKquVZmVSpzjeX1zOnCjVg5UdGuhHi5xlifUx3S7aFVGhs7VnNmnv1L11bua3ezV2hGs4eCtw4j6eeJwBht6kqSdSKTL6kVP7LZkugu2Adl6xj3aqkexBz3K7NMt5T4KzPj0wBL7zDkpr/JJlKTeMPockK4VB5AD5ATlM5k2evuHJShHsvyR2TqPrxorz+tqW+6qkfhNrbfdo8/4483kvT6HRJINQIAgCAU3OfhAKggCAS+cAgT/rlAOH7d2p+Vaiy/IZWO7VjktK8EAPjvHNhP9vHgJ13CrXwqXM92RassvBi9RqkTG+wXPIHmfgOZmwnUhD3mY0m9iFGtRzhWBPPHEHHng8ZSFaE3hMOLQ1NhXBCb48cEbw9QDz8fHPxipJxw0s/UIp17SqP11B8mO437rYMtjcU31+ej+TK8rMh0d6Yaqur8no1NW7UzYBpLOgZiwUM7YKjJx3eXDwE08eG0K1STU9eyMrm0tivtTbWu1SCm29XqLA2L2aIXUfVLJzHju472MHgZl/0ilTkpZzjo9initkofdHjukZHnnmOXtx8OU2WOZ/Ex7FsTmZ0sFpR/KXosr1FXGylt9R+tgEOmfAOhZP2s+EiXtuq9Jx69CsJcssnf9Bq0urrtrO8liq6nzVgGB+RnEtYJxXgHDetPZpp2g7/V1CraPLeUCuwD91W/bmrvoYkpHdeytzzUZUX0efmalIJ1h1nqn1i3aCzTNnNLvWRnia7s2KR6d91H2JvrWpzU4v8Amh5Vxq28C9qR6N5X/wBa/XK9DXNL0XerVsr9o2ocqpO4xWwB0PbizljdQMR9VsjyzuP7eZVk8ZWxo3zaQ/EzHS7ox22rtThYb1Ny0s24LFK1VXhW+qUamlx59q/tGt6sI5hUWYv8jLUi3hx3RZ9KKhs3ZLUMUW/W2BSiZYBAqKypwyQtNapnHNvWYb6vz5cdksIm8MoKdxCEts5fXbV7dzmdthJGRu+WSMn2E51RSWjyenVKzlJKUeXtlrL9Edw6mq8bOB/WtsPyIX/hm3t/u0ee8YebyZvMzGsEAQCmzZgEUWATwBAJSIBrHWRtDsdn38d1rd2hSDgg3MKyQfRSze0z2tLxasYd2Uk8LJyZVAAA4AcAPSd0lhYRBLDRALY6uPzjEsGI+mme6Af7ION30z4yNSxGbUt317r9u3qXPVFTa1eamb6yAuh8mUEg/gfQmX3EU6bfVar4NCO5cG8Bd5iFGM5JAA4Z5mZOdKPNJ4LcdC2OuVvoo9nwXC+zPgH2MxeNGXupv0/N4Rdy43IC0gg/k7jGRkdkSAcZ4Bs+A5eUpzNPPI/w/UY+JkKLkdN5SeeOWD8MHiCPHPKVhPn1X/Xn+gawQZieczpJbFpCVBJcOEoyjOodUmq3tB2ecnT22VfAEi5B8Alqj2nFcQp+HcSX811JtN5imbpIZec9659m72mq1A50WBSf7F2EP+PspGu4c1N/A3fs/c+DexT2lp89vxOQseHLPpw/GaZHpMm0spZ+H/ZluhnSldDqhY+8KnHZ3gjju5yjj9YoSeA+qz8zibGzk4PlezOP9o6ELimq0dJx3TWMr4dHj4Pud/otDKrIQysAVZTlWBHAgjmJtDiDifWFt03bR36LCo0g7OqxCMizJNzKfEZIrIPA7hGCDNdd3DhNKPQ6/gHB6dzbznXWktF3WN2n56ehrO2dp3XMLb7Gut4IrPujAJzhVRQoHicAZxx5SJKtKs/tvRdje0eHUeGwzQjmcmlmT118lst3totXoWb1Y9SeZ8T/AK8pjUs+RMlQVPD3k931f7dl0O8dUaY2XSfNrj/89gH3Cbih92jznibzd1PNm4zKQBAJLDACr5wCeAIAgCAUNboq7kKXVpYh5q6q6n4qwxANa1nV3oX+hW1B8DQ7oB/7eSh91kmneV6fuyZa4p7o0Dp50LGkXTMuoexXvC4dEDjFdlmRZXujkhUjd473MTa2d9Vuasac/PPXT+YMcoKKbRiHQEEEAgjBB5EHmDOjaTWGRi2r2dUpDCtcjkcZI+BPKYo29OLyorJXmZXuuVRlmCjzYgD75klOMVlvBRLJc6TQ32/odNqLB+sKmVD8HfCn2Mgz4nbQeOb5GRUpMl1uwdTpT2uppNaXkBe8rFWVSN23dyFZgOGCQQMZB4TDacQpVa0orTO3xwVnTaiU5tjEIBCzkZayj2N56mm4a1f7ytvc1BT/AJBOV4yv9xn4IlUPcOkzUmYx/SDZg1OmuoP9LWyg+RI7p9jg+0o1lYL6c3CSkuh5vUnd4jveK+II4EH1zwmhlHlk4s9ao1/GoxqxW6z+xbtawPeXCene/e8h85coxa+y9fkYJ1qsZ5qxxD4fa+fZeSfxaL7R6+1KzXTfclTc0rtsVOPE4VTgZzxxjPjL1c1orlyRZcE4dXl4qgvRvD9E8FBQFAAGBwAAHsAAOfwmFKU33Zs5SpW9PXEYr0SL3aew7qDUdQu4bay6Ic7yjewd8eDHgceAODxyJIq0nSgk+pqOH8QhfXM5R2ht67v+dDG6jwmCBs7jdHf+rNMbM0vqrH952b8ZvKXuI8uvXm4m/izZ5eRRAEAQBAEAQBAEAQDiPTwG3ad7WZzQyLV5BDQjHh5FrXJx4geU6Xg9CEqXP1T/AC/cj1pNPBjTN4YCVuRzyh7agn6M9GE19u5SimsEC+8cQiHiUV+bOw4ADlnJ8AdFf3VClFxppOT6/uZ4Rk3qd+UYGByE5skGD6c6Nbdn6pW4Yqd1P6r1jtK29mUH2l9ObhNSW6KNZOMo2QD5jM75PKIJNKgkuPCUZRnQepyk9nq7D9a5UB8wlNZ9+Lke05Hi8s3LXZIl0fcOhzWGUQDz/wBPtndhtDUIBhXYXJ6i3ix/iCwe01F7DFTPc9D9mbnxLTw3vF/g9f1MBIh0ZddENNQdpUpqEDVXHcIyy95gVTBUg539z94zZ2jjOGJLODjeOQnQqynSbjlZ0020f6ne9ldFNHpmD06etXHJyC7jPPDuSw+cmxhGOyORq3FWr95JvzZy3ra2xTdrKq6XDmmt1sK8VDFkIUNyJHHOOXLnmQr/AN1HU+ysJRqzz1X0aNIv448/5yBA6u40aPQXV6uNm6P1pQ/MZ/GbyHuo8ruHmrJ/Fmwy4wiAIAgCAIAgCAIAgGh9YXRKy6xdVpRv2BRXbVkKXRSSjITw3wWIwSAQ3MYGdlw6+/ppNS91mOpDmRq2n6EbRNa2dnV3t780z7lqAHu5I3kYkccbwxnHGbH/AFuPO04/Z6PqY/B0I0dDNoOcdgtX9q22sqPXFRZm+HD4iX1ON0uX7Kbfx0KKi+p0vop0fTRUCpWLsWL2WEAF3bGTgcgAAoHgFA485z1atKtNzluyQlhYRmZiKmk9ae2AmlOlU/nNUCmB9Wnh2zH0KncHq48jJthbOvWS6LcsnLlRzSdoQxKgt9VYBzOABkny85a2Ws7H1b7OajZ1AcYewNcwIwQbmNgU+qqyr+zOGuavi1ZT7snxWEkbNMBcIBy/rq2acabUgcAWpfh4MN+sk+QKMPi8h3sMwz2Ok9mLnw7p03tJfTU5hNSehFrrGKtXYpIZW4EcweYPsVEmWUsTaNFx2lzUoz7PHo/+i/1/S/XXKUs1VxU8CAQgI8juAZHpNnk5WNClF5UUYfR/pB9lh/KQ7xf2zdcGf+69H+Rd6k/ykCB0Ny8Ho3oTXu7O0QPMaanPx7JczerY8oqe+zNSpYIAgCAIAgCAIAgCAQzAIwBAIM2Bk8AIBpfSLrDoqBTS41N3Lun8yh/vLRwOP1Vy3njnJtrY1a70WF36FkpqJzXUX2W2Pdc5stf6THgMD6Kov1UGTgepJySSeqtLSFtDlj6vuRZzcmSyWWkrviUKNlz0Z2KdbqkoIJrH5zUHwFYPBCfOw93H6u+fCajit14VLkW7+hkowy8negJypMEAQDA9OtlHU6DUVKMvub6fbrIsQe5UD3ls480WjPbVnRrRqLo8nnxGBAI5EZHvOfaw8M9chNTipLZlHaC/m29MH5EH8Jmt5YqIhcUhz2s/hr8tSxm5ONKeh1Gbgo5AHj64kW8X9sm8GrZvVFdmZLVjgT6H8Zr6Z0t68J+R6b2LXu6elfKpB8kAm9R5VLcvIKCAIAgCAIAgCAIAgHCdu6rttbqrwzqxuatGR3rYJTikAMhBwWrZsZ+tOo4dZU5W6dSKeSNUm1LQmp27rU+hrdSB5MarfvtrY/fMs+D28tsryf65KKtIqt0m2gRg6672r0gPzFMs/wBFt+7+a/QeNIx2stsu/T3XXD9W2x3T+Hnc/wAMlUuHW9PaPz1LXUkyAUAcOA8vKTFpoWAmXApvaPDjKZKNjZ2hu1VvY6Zd+z6xORXUDya1gO6OHAcz4Dyg3d9Tt1rq+xdCm5s7X0T6OV6Gns0JdmO9ZYwAaxz4nHIDkF8AAPU8jWrTrTc57k2KSWEZqYiogCAIB5w6R7NGm1eooHBa7DuDkAj4srA+CuB7TS3UOWo/iemcAufGso53jp/PQxly5Vh5gj5iYIvDTNrWhz05R7pmJVuGfTP3TfHA50yWWw/0yk+vv3TMF390xwFv+uj6/Rmb2i3Bvsn8ZraW68zsL/SnL/i/zPU9KYUDyAHyE3h5YTwBAEAQBAEAQBAIM0Ax+2doDT6bUXnJFVb2Y89xS2APXErFZeAcK0iFUUMctgbx82+sfc5M7yjDkpqPZEFvLyVZlKCAUdQ+PSWstZZrtCsndFik+QYMfkOMwyuKUd5L5lVGT6GU0OxNXcR2Wl1DZ+s6GlfjvXbuR8MyHV4rbw658i9UZs23Y3VjY3HW2hV/q9OSSfRrmUEfBVB/tTU3HGKk9Ka5V+JmjQit9TouydmU6esV6eta0HHCjGT4ljzYnxJyTNRKTk8szl7KAQBAEAQDkPXPs7d1FF4HC1DUx8N6s7yZ9Srv+5IF9DMVI632VueWrOi+qz8jnwE1h3D21KWx9kdoFVjg472MEhRw4eHE8M+BGJvlsee0488lEvtq7CopFb1IVbe3c7zHIKtnOT6TBcv+0zZ8PtqdK6puC7r8GWJq33Rf1iq/vNj8Zr6C+0vM3PFpYozf/qz1JN2eYCAIAgEpaARDQCMAQCDNAKfOAaj1qavs9EKxwOotrq/ZBNtnsUqYftSZw+n4lxBfHPy1LJvEWcxnbEMQBALPV0dqRV/WslP8V1r/AOKRL2XLQm/gIazR6H0+lRBhEVR5KoH8pxBPKh5wBAHjAJoAgCAIAgGpdaWzTds+0qMvSRev7B/OY9ezLj3mKtDng0TuG3H9PdQqdn+D3OKVsEK8AxYMRhsYK7vInh9Ycc8MTTwhpk9GuLiXOoJdG/PGPrn4Ffo1qAbHUkAgAKpwpbiclR7LnE20JxktGcxSpOlNqosPs/5qXfSY92of3mfYVv8AiRMN0/7bNlZLNzD1+jMPoVzqaB53VD52qJDtl9tEvjTxb1PI9PTcnmogCAQaAQAgECYBMIAYwCnzgFQCAcq63dfvarT0DlVW1zfasbs6/kK7f3pvOCU8zlPssfMj3D0SNJyZ0hFIhz5xkZJhaYyVyX3Rirf1+iTnvXhv4SPd/OsTWcWny2zXdoy0FmZ3uckTCDCAS84BMBAIwBAEAQBAKN6hgVPIjdI8wRxgHm3a+mspsag/SodqznhvgHAYnw3gFb14TT1sRnKD2PSOHZr21K4hrJaYfya+jXyLVkBHeA+B4yMm4vRm5lTjVhipFeT1I7vEElmxy3mZsZ54yeEvnWnNYkzDRsqNGXPBa+bfyzsXWwq97XaQeepo+61D+EzWvvo1XHni2n5I9LzcHnIgCAQIgEpPgYBMBAIwBAIAQCMAxu0+j+l1Db2o01FrAYDWVI7Ac8BmGQOMuUpR2YMRqOrvZz/7ME8uzsuq+6twJlV1WW0382W8sexYv1XaP6r6lPhcWx/EDTPHiVzH/Mt8KHYsbuqlP6PWXj/eJS/+RUmePGLhb4foWuhAuOivV/ZpdWt9moS1UVwqrUazvPgZJNjA93eHhzmK64hO5goySWOxdCmovKN9mvMggCAIAgCAIAgCAQxAOKdbWzOy1/aDlqaw/wC3Xit+H2ey++a2+hqpHbeylzmM6L6ar6P8jTJrzsCKjPxgo3gyXQyve2lpB/eqf3QW/CTLT30c57RPFtL0PRk2x56IAgCAIAgCAIAgCAWmu2nTSVF1tVRckJ2jqm8RxIXePE/CVw2C5rsDDKkEHxByPnKAmgCAIAgCAIAgCAIAgCAIAgGh9cWzt/RLcB3tPYrcBnuWHs39u8rH7Ej3MOamzb8DufAvYN7PR+pxyaU9PEFDO9Xo3tq6T7Tn5UWn+cnWfvnLe0j/ANu8d0egptDgxAEAQBAEAQBAEAQDk/WreH1tNR4irTliDyzfZj+VH3zfcDp5lOT8jBWeiNPr0iLkoOzJ4k1lqjn4oQZu52lCfvQXyMKnJdTKaPbesqx2es1AA8HZbvbNysfvkSfCLaWyx6l6rSMtT0/19fFm09q+TVMjfvI+P8Mhz4JF+7P5ou8fujcOg/TJtc1yPQKmpVGJWw2Ke0LgYyikH82ZqLu0lbT5ZPJlhNTWUbdIheIAgCAIAgCAIAgCAWu1dCt9NtL/AEbUas/BlK+3OHqVi3F5R5eudkJWw7rqSrgkDDKSrD5gzTSpYk0kelUb5VKMakpYyu+CvpNDdb+iput/3dVj/eqmVVGb2RiqcStYe9UX1N96tei2rq19N1unsrrQWZZ91eLIygbud763lJdvRlCWWc/xniVC4oqnSeXnOx2eTTmRAEAQBAEAQBAEAQDifTDVdptHVt4IyUr8ErVj/jeydVwWHLQz3ZFrP7RipuDER5Sm4KV5lGUZ0Dqb043NZbji1qV59K6lcffc05TjEs3GOyRLoL7B0WaoyiAIAgCAIAgCAIAgCAYPX7S2fpXY22aWmxjvEE1LYxPEkj6TH1lG0i+MZz0SbMTq+s3Z6fRey0+VdVn3M4VfvmKVxTjuyfS4Re1fdpv10+pQ6NdY6azVLp69PYgZWO/YyZ7ozjcXP+aIV4zeIlLrhda1p89TG+DeZmNcIAgCAIAgCAIAgCAee9p6e6u297aNQm/ddYWam7dw9ruO+F3eRHjOqsLu3hRjDn1IlSE3JvBZ1bRQnAsQny3lz8uc2Ma0J+7JP1MTUluXAuMy5KZIWPmA2dW6pK8bPDf1l1zfEC1qx9yCcXxCfNczfx+hOprEUbnIZeIAgCAIAgCAIAgCAIBxDrZ025tJmx+kprfPmQXrP3Iv3TWX6+0mdx7JzzSqR7NfiagBIB1rZsnVQf8AvOr7Fv8Almxs/eON9o/uF5nepsTjBAEAQBAEAQBAEAl3xAJoBb6vQVWjFtddgPMOisPkRGQYHVdX+zn/ANkrT1p3qD86SszRuKsdpP5lHFMxup6rtIf0dmpq+zb2n/3K8kx4ncx/y+eGWOlB9DaNgbJXS6erToSy1rjebGTkkknHDJJJkKc3OTk+pkSwZCWgQBAJAePpAJ4AgCAIAgCAQLQDkfXcuLtI4Gd5LVJ+w1ZA/wAZkK9jmKZ1HsvW5K0491+Zznt/jNZyHbKuuxtHVN/4nV9i3/JJ1n7xyvtH9xHzO9zZHFiAIAgCAU2OYBUgCASmAPjACwCaAIAgCAIAgFNmgEyrAJoAgCAIAgEGMAgBALDa2yNPqQo1FNdoU5UWKGwTwOM8pRrJdGTjsyw/6kbO/wDJab+En/KOVF3jVO7LrZ3RnR0OLKNNTW4BAZEVWwefECMJFJVJSWGzLSpYIAgCAU2b5QCKr5wCeAIBJ5wCLeEAiIBGAIAgCAIBJbygEviIBVgCAIAgCAIBK8Aef+vCAQXw+P8AzgE8AQBAEAQCD8jAKbQCrAEA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40005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245" name="Picture 5" descr="http://previews.123rf.com/images/yayayoy/yayayoy1103/yayayoy110300024/9068401-pregunta-de-dibujos-animados-y-exclamaci-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972220">
            <a:off x="7840241" y="163850"/>
            <a:ext cx="1130868" cy="10566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57158" y="292222"/>
            <a:ext cx="84296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none" spc="0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“Esperienza e curiosità”</a:t>
            </a:r>
            <a:endParaRPr lang="it-IT" sz="4000" b="1" cap="none" spc="0" dirty="0">
              <a:ln w="31550" cmpd="sng">
                <a:solidFill>
                  <a:srgbClr val="000099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00034" y="1351083"/>
            <a:ext cx="85725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2000" dirty="0" smtClean="0"/>
              <a:t>Scegliete un </a:t>
            </a:r>
            <a:r>
              <a:rPr lang="it-IT" sz="2000" b="1" dirty="0" smtClean="0">
                <a:solidFill>
                  <a:srgbClr val="000099"/>
                </a:solidFill>
              </a:rPr>
              <a:t>COORDINATORE</a:t>
            </a:r>
            <a:r>
              <a:rPr lang="it-IT" sz="2000" dirty="0" smtClean="0"/>
              <a:t> e un </a:t>
            </a:r>
            <a:r>
              <a:rPr lang="it-IT" sz="2000" b="1" dirty="0" smtClean="0">
                <a:solidFill>
                  <a:srgbClr val="000099"/>
                </a:solidFill>
              </a:rPr>
              <a:t>SEGRETARIO </a:t>
            </a:r>
            <a:r>
              <a:rPr lang="it-IT" sz="2000" dirty="0" smtClean="0"/>
              <a:t>diversi dalla fase precedente e che hanno gli stessi compiti.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/>
              <a:t>Decidete come procedere nella ricerca e come organizzare il lavoro;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/>
              <a:t>Discutete assieme sulle seguenti domande guida:</a:t>
            </a:r>
          </a:p>
          <a:p>
            <a:pPr marL="800100" lvl="1" indent="-342900">
              <a:buSzPct val="100000"/>
              <a:buFont typeface="Arial" pitchFamily="34" charset="0"/>
              <a:buChar char="•"/>
            </a:pPr>
            <a:r>
              <a:rPr lang="it-IT" sz="2000" dirty="0" smtClean="0"/>
              <a:t>Che esperienza proponiamo? </a:t>
            </a:r>
          </a:p>
          <a:p>
            <a:pPr marL="800100" lvl="1" indent="-342900">
              <a:buSzPct val="100000"/>
              <a:buFont typeface="Arial" pitchFamily="34" charset="0"/>
              <a:buChar char="•"/>
            </a:pPr>
            <a:r>
              <a:rPr lang="it-IT" sz="2000" dirty="0" smtClean="0"/>
              <a:t>Qual è la percezione?</a:t>
            </a:r>
          </a:p>
          <a:p>
            <a:pPr marL="800100" lvl="1" indent="-342900">
              <a:buSzPct val="100000"/>
              <a:buFont typeface="Arial" pitchFamily="34" charset="0"/>
              <a:buChar char="•"/>
            </a:pPr>
            <a:r>
              <a:rPr lang="it-IT" sz="2000" dirty="0" smtClean="0"/>
              <a:t>Qual è la sensazione?</a:t>
            </a:r>
          </a:p>
          <a:p>
            <a:pPr marL="800100" lvl="1" indent="-342900">
              <a:buSzPct val="100000"/>
              <a:buFont typeface="Arial" pitchFamily="34" charset="0"/>
              <a:buChar char="•"/>
            </a:pPr>
            <a:r>
              <a:rPr lang="it-IT" sz="2000" dirty="0" smtClean="0"/>
              <a:t>Che curiosità proponiamo?</a:t>
            </a:r>
          </a:p>
          <a:p>
            <a:pPr marL="800100" lvl="1" indent="-342900">
              <a:buSzPct val="100000"/>
              <a:buFont typeface="Arial" pitchFamily="34" charset="0"/>
              <a:buChar char="•"/>
            </a:pPr>
            <a:r>
              <a:rPr lang="it-IT" sz="2000" dirty="0" smtClean="0"/>
              <a:t>Perché ci sembra interessante?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/>
              <a:t>Esplorate i siti proposti dal vostro insegnante e usate tutte le risorse online e offline. 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/>
              <a:t>Scrivete le informazioni trovate sulla </a:t>
            </a:r>
            <a:r>
              <a:rPr lang="it-IT" sz="2000" dirty="0" smtClean="0">
                <a:hlinkClick r:id="rId2" action="ppaction://hlinkfile"/>
              </a:rPr>
              <a:t>scheda di raccolta dei dati.</a:t>
            </a:r>
            <a:r>
              <a:rPr lang="it-IT" sz="2000" dirty="0" smtClean="0"/>
              <a:t> </a:t>
            </a:r>
            <a:r>
              <a:rPr lang="it-IT" sz="2400" b="1" u="sng" dirty="0" smtClean="0">
                <a:solidFill>
                  <a:srgbClr val="FF0000"/>
                </a:solidFill>
              </a:rPr>
              <a:t>ATTENZIONE</a:t>
            </a:r>
            <a:r>
              <a:rPr lang="it-IT" sz="2000" dirty="0" smtClean="0"/>
              <a:t>: non potete fare “copia e incolla”. 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/>
              <a:t>Salvate le immagini che vi piacciono di più e compilate la </a:t>
            </a:r>
            <a:r>
              <a:rPr lang="it-IT" sz="2000" dirty="0" smtClean="0">
                <a:hlinkClick r:id="rId3" action="ppaction://hlinkfile"/>
              </a:rPr>
              <a:t>scheda immagini</a:t>
            </a:r>
            <a:r>
              <a:rPr lang="it-IT" sz="20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/>
              <a:t>Quando pensate di avere abbastanza informazioni discutete assieme su quanto avete trovato e su cosa inserire nella vostra presentazione. </a:t>
            </a:r>
            <a:endParaRPr lang="it-IT" sz="2000" dirty="0"/>
          </a:p>
        </p:txBody>
      </p:sp>
      <p:pic>
        <p:nvPicPr>
          <p:cNvPr id="9218" name="Picture 2" descr="https://encrypted-tbn1.gstatic.com/images?q=tbn:ANd9GcSJJFduNO_9EcQYrr7L6vGNv01Z_q13DbTfhJ7CZvdYj02fXPQq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853318">
            <a:off x="181111" y="188737"/>
            <a:ext cx="1214295" cy="1150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-428660" y="373543"/>
            <a:ext cx="842968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400" b="1" cap="none" spc="0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“Costruiamo il </a:t>
            </a:r>
            <a:r>
              <a:rPr lang="it-IT" sz="4400" b="1" cap="none" spc="0" dirty="0" err="1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power</a:t>
            </a:r>
            <a:r>
              <a:rPr lang="it-IT" sz="4400" b="1" cap="none" spc="0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4400" b="1" cap="none" spc="0" dirty="0" err="1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point</a:t>
            </a:r>
            <a:r>
              <a:rPr lang="it-IT" sz="4400" b="1" cap="none" spc="0" dirty="0" smtClean="0">
                <a:ln w="31550" cmpd="sng">
                  <a:solidFill>
                    <a:srgbClr val="000099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”</a:t>
            </a:r>
            <a:endParaRPr lang="it-IT" sz="4400" b="1" cap="none" spc="0" dirty="0">
              <a:ln w="31550" cmpd="sng">
                <a:solidFill>
                  <a:srgbClr val="000099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00034" y="1587421"/>
            <a:ext cx="792961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2000" dirty="0" smtClean="0"/>
              <a:t>Scegliete un </a:t>
            </a:r>
            <a:r>
              <a:rPr lang="it-IT" sz="2000" b="1" dirty="0" smtClean="0">
                <a:solidFill>
                  <a:srgbClr val="000099"/>
                </a:solidFill>
              </a:rPr>
              <a:t>CORRETTORE BOZZE </a:t>
            </a:r>
            <a:r>
              <a:rPr lang="it-IT" sz="2000" dirty="0" smtClean="0"/>
              <a:t>(responsabile del testo da inserire nella presentazione; deve assicurarsi che sia chiaro, interessante e che non ci siano errori) e uno </a:t>
            </a:r>
            <a:r>
              <a:rPr lang="it-IT" sz="2000" b="1" dirty="0" smtClean="0">
                <a:solidFill>
                  <a:srgbClr val="000099"/>
                </a:solidFill>
              </a:rPr>
              <a:t>SPECIALISTA IMMAGINE </a:t>
            </a:r>
            <a:r>
              <a:rPr lang="it-IT" sz="2000" dirty="0" smtClean="0"/>
              <a:t>(definire il layout e l’aspetto generale della presentazione, scegliendo anche il font, lo sfondo e gli elementi grafici) diversi, se possibile, dalle fasi precedenti.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/>
              <a:t>Create una prima bozza della presentazione.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/>
              <a:t>Discutetene insieme e decidete eventuali miglioramenti.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/>
              <a:t>Rivedete il progetto così modificato e ricontrollatelo per l’ultima volta.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/>
              <a:t>Preparate il discorso da fare alla classe: ogni componente del gruppo deve presentare una parte delle informazioni. </a:t>
            </a:r>
            <a:r>
              <a:rPr lang="it-IT" sz="2400" b="1" u="sng" dirty="0" smtClean="0">
                <a:solidFill>
                  <a:srgbClr val="FF0000"/>
                </a:solidFill>
              </a:rPr>
              <a:t>ATTENZIONE</a:t>
            </a:r>
            <a:r>
              <a:rPr lang="it-IT" sz="2000" dirty="0" smtClean="0"/>
              <a:t>: la vostra presentazione deve essere efficace e sarete più tranquilli se farete delle prove prima di essere davanti ai vostri compagni.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/>
              <a:t>Portate una copia del vostro lavoro all’insegnante almeno due giorni prima della presentazione per farne una copia anche per gli altri gruppi. </a:t>
            </a:r>
          </a:p>
        </p:txBody>
      </p:sp>
      <p:pic>
        <p:nvPicPr>
          <p:cNvPr id="8196" name="Picture 4" descr="http://cdn-1.verytech.it/o/orig/come-creare-una-presentazione-in-power-point_866abba981462fe0febe6fd318c0c928.jpg"/>
          <p:cNvPicPr>
            <a:picLocks noChangeAspect="1" noChangeArrowheads="1"/>
          </p:cNvPicPr>
          <p:nvPr/>
        </p:nvPicPr>
        <p:blipFill>
          <a:blip r:embed="rId2"/>
          <a:srcRect l="10307" r="14536"/>
          <a:stretch>
            <a:fillRect/>
          </a:stretch>
        </p:blipFill>
        <p:spPr bwMode="auto">
          <a:xfrm rot="528706">
            <a:off x="7324075" y="188996"/>
            <a:ext cx="1444727" cy="12795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1304</Words>
  <Application>Microsoft Office PowerPoint</Application>
  <PresentationFormat>Presentazione su schermo (4:3)</PresentationFormat>
  <Paragraphs>147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66</cp:revision>
  <dcterms:created xsi:type="dcterms:W3CDTF">2015-03-22T14:18:17Z</dcterms:created>
  <dcterms:modified xsi:type="dcterms:W3CDTF">2015-03-25T10:33:48Z</dcterms:modified>
</cp:coreProperties>
</file>