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79" r:id="rId5"/>
    <p:sldId id="258" r:id="rId6"/>
    <p:sldId id="262" r:id="rId7"/>
    <p:sldId id="260" r:id="rId8"/>
    <p:sldId id="261" r:id="rId9"/>
    <p:sldId id="264" r:id="rId10"/>
    <p:sldId id="266" r:id="rId11"/>
    <p:sldId id="265" r:id="rId12"/>
    <p:sldId id="268" r:id="rId13"/>
    <p:sldId id="269" r:id="rId14"/>
    <p:sldId id="281" r:id="rId15"/>
    <p:sldId id="282" r:id="rId16"/>
    <p:sldId id="270" r:id="rId17"/>
    <p:sldId id="271" r:id="rId18"/>
    <p:sldId id="272" r:id="rId19"/>
    <p:sldId id="284" r:id="rId20"/>
    <p:sldId id="285" r:id="rId21"/>
    <p:sldId id="277" r:id="rId22"/>
    <p:sldId id="283" r:id="rId23"/>
    <p:sldId id="287" r:id="rId24"/>
    <p:sldId id="280" r:id="rId25"/>
    <p:sldId id="275" r:id="rId26"/>
    <p:sldId id="288" r:id="rId27"/>
    <p:sldId id="286" r:id="rId28"/>
    <p:sldId id="289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911180"/>
          </a:xfrm>
        </p:spPr>
        <p:txBody>
          <a:bodyPr anchor="t">
            <a:normAutofit fontScale="90000"/>
          </a:bodyPr>
          <a:lstStyle/>
          <a:p>
            <a:r>
              <a:rPr lang="it-IT" b="1" dirty="0"/>
              <a:t>L</a:t>
            </a:r>
            <a:r>
              <a:rPr lang="it-IT" b="1" dirty="0" smtClean="0"/>
              <a:t>a fotosintesi clorofilliana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350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92838" y="2864500"/>
            <a:ext cx="4881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L’ENERGIA </a:t>
            </a:r>
          </a:p>
          <a:p>
            <a:r>
              <a:rPr lang="it-IT" sz="2800" dirty="0" smtClean="0"/>
              <a:t>per compiere la fotosintesi </a:t>
            </a:r>
          </a:p>
          <a:p>
            <a:r>
              <a:rPr lang="it-IT" sz="2800" dirty="0" smtClean="0"/>
              <a:t>viene dalla </a:t>
            </a:r>
            <a:r>
              <a:rPr lang="it-IT" sz="2800" b="1" dirty="0" smtClean="0"/>
              <a:t>luce</a:t>
            </a:r>
            <a:r>
              <a:rPr lang="it-IT" sz="2800" dirty="0" smtClean="0"/>
              <a:t>.</a:t>
            </a:r>
          </a:p>
        </p:txBody>
      </p:sp>
      <p:pic>
        <p:nvPicPr>
          <p:cNvPr id="9" name="Picture 2" descr="http://tuttodisegni.com/files/2011/10/fotosintesi-clorofilliana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b="6023"/>
          <a:stretch/>
        </p:blipFill>
        <p:spPr bwMode="auto">
          <a:xfrm>
            <a:off x="2592925" y="1905000"/>
            <a:ext cx="2897121" cy="33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cquadivetro.com/Immagini/Fotosint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22" y="925019"/>
            <a:ext cx="43910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32185" y="4355675"/>
            <a:ext cx="9012701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anidride carbonica + acqua + energia luminosa -&gt;</a:t>
            </a:r>
          </a:p>
          <a:p>
            <a:pPr algn="ctr"/>
            <a:r>
              <a:rPr lang="it-IT" sz="2800" dirty="0" smtClean="0"/>
              <a:t>glucosio + ossigeno  </a:t>
            </a:r>
          </a:p>
        </p:txBody>
      </p:sp>
    </p:spTree>
    <p:extLst>
      <p:ext uri="{BB962C8B-B14F-4D97-AF65-F5344CB8AC3E}">
        <p14:creationId xmlns:p14="http://schemas.microsoft.com/office/powerpoint/2010/main" val="30360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2.1 Dove avviene la fotosintesi?</a:t>
            </a:r>
            <a:endParaRPr lang="it-IT" sz="4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62379" y="2081842"/>
            <a:ext cx="3582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All’interno delle </a:t>
            </a:r>
            <a:r>
              <a:rPr lang="it-IT" sz="2800" b="1" dirty="0" smtClean="0"/>
              <a:t>FOGLIE</a:t>
            </a:r>
            <a:r>
              <a:rPr lang="it-IT" sz="2800" dirty="0" smtClean="0"/>
              <a:t>!!!</a:t>
            </a:r>
          </a:p>
          <a:p>
            <a:endParaRPr lang="it-IT" sz="800" dirty="0" smtClean="0"/>
          </a:p>
          <a:p>
            <a:r>
              <a:rPr lang="it-IT" sz="2000" i="1" dirty="0" smtClean="0"/>
              <a:t>(ma anche in tutte le altre parti verdi…)</a:t>
            </a:r>
            <a:endParaRPr lang="it-IT" sz="2800" i="1" dirty="0" smtClean="0"/>
          </a:p>
        </p:txBody>
      </p:sp>
      <p:pic>
        <p:nvPicPr>
          <p:cNvPr id="10242" name="Picture 2" descr="http://omodeo.anisn.it/omodeo/images/fog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64" y="1531073"/>
            <a:ext cx="2907543" cy="362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62379" y="4599568"/>
            <a:ext cx="3931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Century Gothic" panose="020B0502020202020204" pitchFamily="34" charset="0"/>
              </a:rPr>
              <a:t>La foglia è un </a:t>
            </a:r>
            <a:r>
              <a:rPr lang="it-IT" sz="2800" b="1" dirty="0">
                <a:latin typeface="Century Gothic" panose="020B0502020202020204" pitchFamily="34" charset="0"/>
              </a:rPr>
              <a:t>organo </a:t>
            </a:r>
          </a:p>
          <a:p>
            <a:r>
              <a:rPr lang="it-IT" sz="2800" b="1" dirty="0">
                <a:latin typeface="Century Gothic" panose="020B0502020202020204" pitchFamily="34" charset="0"/>
              </a:rPr>
              <a:t>specializzato per la</a:t>
            </a:r>
          </a:p>
          <a:p>
            <a:r>
              <a:rPr lang="it-IT" sz="2800" b="1" dirty="0">
                <a:latin typeface="Century Gothic" panose="020B0502020202020204" pitchFamily="34" charset="0"/>
              </a:rPr>
              <a:t>fotosintesi</a:t>
            </a:r>
            <a:r>
              <a:rPr lang="it-IT" sz="28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r="21960" b="17451"/>
          <a:stretch/>
        </p:blipFill>
        <p:spPr>
          <a:xfrm>
            <a:off x="2706118" y="4163756"/>
            <a:ext cx="1709664" cy="22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888"/>
          <a:stretch/>
        </p:blipFill>
        <p:spPr>
          <a:xfrm>
            <a:off x="8888403" y="3192450"/>
            <a:ext cx="2586764" cy="3393569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966693" y="939076"/>
            <a:ext cx="7958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+mj-lt"/>
              </a:rPr>
              <a:t>Una foglia </a:t>
            </a:r>
            <a:r>
              <a:rPr lang="it-IT" sz="2800" dirty="0" smtClean="0">
                <a:latin typeface="+mj-lt"/>
              </a:rPr>
              <a:t>è piatta </a:t>
            </a:r>
            <a:r>
              <a:rPr lang="it-IT" sz="2800" dirty="0">
                <a:latin typeface="+mj-lt"/>
              </a:rPr>
              <a:t>e sottile </a:t>
            </a:r>
            <a:r>
              <a:rPr lang="it-IT" sz="2800" dirty="0" smtClean="0">
                <a:latin typeface="+mj-lt"/>
              </a:rPr>
              <a:t>per poter esporre alla </a:t>
            </a:r>
            <a:r>
              <a:rPr lang="it-IT" sz="2800" dirty="0">
                <a:latin typeface="+mj-lt"/>
              </a:rPr>
              <a:t>luce </a:t>
            </a:r>
            <a:r>
              <a:rPr lang="it-IT" sz="2800" dirty="0" smtClean="0">
                <a:latin typeface="+mj-lt"/>
              </a:rPr>
              <a:t>specifici organuli delle sue cellule, </a:t>
            </a:r>
          </a:p>
          <a:p>
            <a:r>
              <a:rPr lang="it-IT" sz="2800" dirty="0" smtClean="0">
                <a:latin typeface="+mj-lt"/>
              </a:rPr>
              <a:t>i 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</a:rPr>
              <a:t>cloroplasti</a:t>
            </a:r>
            <a:r>
              <a:rPr lang="it-IT" sz="2800" dirty="0" smtClean="0">
                <a:latin typeface="+mj-lt"/>
              </a:rPr>
              <a:t>, e </a:t>
            </a:r>
            <a:r>
              <a:rPr lang="it-IT" sz="2800" dirty="0">
                <a:latin typeface="+mj-lt"/>
              </a:rPr>
              <a:t>far sì che </a:t>
            </a:r>
            <a:r>
              <a:rPr lang="it-IT" sz="2800" dirty="0" smtClean="0">
                <a:latin typeface="+mj-lt"/>
              </a:rPr>
              <a:t>la luce penetri </a:t>
            </a:r>
            <a:r>
              <a:rPr lang="it-IT" sz="2800" dirty="0">
                <a:latin typeface="+mj-lt"/>
              </a:rPr>
              <a:t>completamente nei tessuti.</a:t>
            </a:r>
          </a:p>
        </p:txBody>
      </p:sp>
      <p:pic>
        <p:nvPicPr>
          <p:cNvPr id="14338" name="Picture 2" descr="foglia di m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89" y="939076"/>
            <a:ext cx="1715429" cy="30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590417" y="5870931"/>
            <a:ext cx="143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cloroplasto</a:t>
            </a:r>
            <a:endParaRPr lang="it-IT" dirty="0"/>
          </a:p>
        </p:txBody>
      </p:sp>
      <p:cxnSp>
        <p:nvCxnSpPr>
          <p:cNvPr id="11" name="Connettore 7 10"/>
          <p:cNvCxnSpPr>
            <a:stCxn id="9" idx="3"/>
          </p:cNvCxnSpPr>
          <p:nvPr/>
        </p:nvCxnSpPr>
        <p:spPr>
          <a:xfrm flipV="1">
            <a:off x="8022978" y="4870989"/>
            <a:ext cx="1226233" cy="118460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966693" y="3554666"/>
            <a:ext cx="47804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È in questi cloroplasti</a:t>
            </a:r>
            <a:r>
              <a:rPr lang="it-IT" sz="2800" b="1" dirty="0"/>
              <a:t> </a:t>
            </a:r>
            <a:endParaRPr lang="it-IT" sz="2800" b="1" dirty="0" smtClean="0"/>
          </a:p>
          <a:p>
            <a:r>
              <a:rPr lang="it-IT" sz="2800" b="1" dirty="0" smtClean="0"/>
              <a:t>che </a:t>
            </a:r>
            <a:r>
              <a:rPr lang="it-IT" sz="2800" b="1" dirty="0"/>
              <a:t>si svolge la fotosintesi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smtClean="0"/>
              <a:t>3. ASSORBIMENTO DEGLI INGREDIENTI ED EMISSIONE DEI PRODOTTI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05000"/>
            <a:ext cx="3656843" cy="43150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362163" y="2330003"/>
            <a:ext cx="53447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a) Come assorbe </a:t>
            </a:r>
          </a:p>
          <a:p>
            <a:r>
              <a:rPr lang="it-IT" sz="4800" b="1" dirty="0" smtClean="0"/>
              <a:t>i tre «ingredienti»</a:t>
            </a:r>
          </a:p>
          <a:p>
            <a:r>
              <a:rPr lang="it-IT" sz="4800" b="1" dirty="0" smtClean="0"/>
              <a:t>per fare la fotosintesi?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4309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05000"/>
            <a:ext cx="3656843" cy="43150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26558" y="2330003"/>
            <a:ext cx="5280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b) Come emette </a:t>
            </a:r>
          </a:p>
          <a:p>
            <a:r>
              <a:rPr lang="it-IT" sz="4800" b="1" dirty="0" smtClean="0"/>
              <a:t>i due prodotti</a:t>
            </a:r>
          </a:p>
          <a:p>
            <a:r>
              <a:rPr lang="it-IT" sz="4800" b="1" dirty="0" smtClean="0"/>
              <a:t>della fotosintesi?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19807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3.1 Clorofilla nei cloroplasti: luce</a:t>
            </a:r>
            <a:endParaRPr lang="it-IT" sz="4400" b="1" dirty="0"/>
          </a:p>
        </p:txBody>
      </p:sp>
      <p:sp>
        <p:nvSpPr>
          <p:cNvPr id="4" name="Rettangolo 3"/>
          <p:cNvSpPr/>
          <p:nvPr/>
        </p:nvSpPr>
        <p:spPr>
          <a:xfrm>
            <a:off x="2592925" y="1520647"/>
            <a:ext cx="92458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+mj-lt"/>
              </a:rPr>
              <a:t>I cloroplasti contengono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la </a:t>
            </a:r>
            <a:r>
              <a:rPr lang="it-IT" sz="2800" b="1" dirty="0" smtClean="0">
                <a:solidFill>
                  <a:srgbClr val="FF0000"/>
                </a:solidFill>
                <a:latin typeface="+mj-lt"/>
              </a:rPr>
              <a:t>clorofilla</a:t>
            </a:r>
            <a:r>
              <a:rPr lang="it-IT" sz="2800" dirty="0" smtClean="0">
                <a:latin typeface="+mj-lt"/>
              </a:rPr>
              <a:t>, </a:t>
            </a:r>
            <a:r>
              <a:rPr lang="it-IT" sz="2800" b="1" dirty="0" smtClean="0">
                <a:latin typeface="+mj-lt"/>
              </a:rPr>
              <a:t>una sostanza </a:t>
            </a:r>
          </a:p>
          <a:p>
            <a:r>
              <a:rPr lang="it-IT" sz="2800" b="1" dirty="0" smtClean="0">
                <a:latin typeface="+mj-lt"/>
              </a:rPr>
              <a:t>che assorbe la </a:t>
            </a:r>
            <a:r>
              <a:rPr lang="it-IT" sz="2800" b="1" dirty="0" smtClean="0">
                <a:solidFill>
                  <a:srgbClr val="0070C0"/>
                </a:solidFill>
                <a:latin typeface="+mj-lt"/>
              </a:rPr>
              <a:t>luce</a:t>
            </a:r>
            <a:r>
              <a:rPr lang="it-IT" sz="2800" dirty="0" smtClean="0">
                <a:latin typeface="+mj-lt"/>
              </a:rPr>
              <a:t>. La clorofilla cattura l’energia luminosa e questa è </a:t>
            </a:r>
            <a:r>
              <a:rPr lang="it-IT" sz="2800" dirty="0">
                <a:latin typeface="+mj-lt"/>
              </a:rPr>
              <a:t>convertita </a:t>
            </a:r>
            <a:r>
              <a:rPr lang="it-IT" sz="2800" dirty="0" smtClean="0">
                <a:latin typeface="+mj-lt"/>
              </a:rPr>
              <a:t>in energia chimica.</a:t>
            </a:r>
          </a:p>
          <a:p>
            <a:r>
              <a:rPr lang="it-IT" sz="2800" dirty="0" smtClean="0">
                <a:latin typeface="+mj-lt"/>
              </a:rPr>
              <a:t>È la sostanza che dà il colore verde alle foglie. </a:t>
            </a:r>
            <a:endParaRPr lang="it-IT" sz="2800" dirty="0">
              <a:latin typeface="+mj-lt"/>
            </a:endParaRPr>
          </a:p>
        </p:txBody>
      </p:sp>
      <p:pic>
        <p:nvPicPr>
          <p:cNvPr id="13314" name="Picture 2" descr="http://www.cannonemaria.altervista.org/Biologia/BiologiaIIanno/cloroplast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3710581"/>
            <a:ext cx="4863943" cy="26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418" y="3710581"/>
            <a:ext cx="4115348" cy="26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3.2 Gli stomi: anidride carbonica e ossigeno</a:t>
            </a:r>
            <a:endParaRPr lang="it-IT" sz="4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001" y="4811152"/>
            <a:ext cx="1721767" cy="192306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264441" y="1570180"/>
            <a:ext cx="4473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Gli </a:t>
            </a:r>
            <a:r>
              <a:rPr lang="it-IT" sz="2800" b="1" dirty="0" smtClean="0">
                <a:solidFill>
                  <a:srgbClr val="FF0000"/>
                </a:solidFill>
              </a:rPr>
              <a:t>stomi</a:t>
            </a:r>
            <a:r>
              <a:rPr lang="it-IT" sz="2800" dirty="0" smtClean="0"/>
              <a:t> sono </a:t>
            </a:r>
            <a:r>
              <a:rPr lang="it-IT" sz="2800" b="1" dirty="0" smtClean="0"/>
              <a:t>aperture sulla superficie inferiore</a:t>
            </a:r>
            <a:r>
              <a:rPr lang="it-IT" sz="2800" dirty="0" smtClean="0"/>
              <a:t> della foglia, che si aprono e si chiudono e permettono scambi con l’ambiente: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l’</a:t>
            </a:r>
            <a:r>
              <a:rPr lang="it-IT" sz="2800" b="1" dirty="0" smtClean="0"/>
              <a:t>entrata </a:t>
            </a:r>
            <a:r>
              <a:rPr lang="it-IT" sz="2800" b="1" dirty="0" smtClean="0">
                <a:solidFill>
                  <a:srgbClr val="0070C0"/>
                </a:solidFill>
              </a:rPr>
              <a:t>dell’anidride carbonica</a:t>
            </a:r>
            <a:r>
              <a:rPr lang="it-IT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l’</a:t>
            </a:r>
            <a:r>
              <a:rPr lang="it-IT" sz="2800" b="1" dirty="0" smtClean="0"/>
              <a:t>uscita dell’</a:t>
            </a:r>
            <a:r>
              <a:rPr lang="it-IT" sz="2800" b="1" dirty="0" smtClean="0">
                <a:solidFill>
                  <a:srgbClr val="0070C0"/>
                </a:solidFill>
              </a:rPr>
              <a:t>ossigeno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12290" name="Picture 2" descr="http://www.comune.villachiara.bs.it/script/ParcoOglio/disegni_piante/dis_piante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81" y="1631474"/>
            <a:ext cx="4403187" cy="29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7 12"/>
          <p:cNvCxnSpPr/>
          <p:nvPr/>
        </p:nvCxnSpPr>
        <p:spPr>
          <a:xfrm rot="16200000" flipH="1">
            <a:off x="5245732" y="4292167"/>
            <a:ext cx="1086248" cy="54863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3.3 Nervature: linfa grezza e linfa elaborata</a:t>
            </a:r>
            <a:endParaRPr lang="it-IT" sz="4400" b="1" dirty="0"/>
          </a:p>
        </p:txBody>
      </p:sp>
      <p:pic>
        <p:nvPicPr>
          <p:cNvPr id="15362" name="Picture 2" descr="http://www.bdp.it/lucabas/lookmyweb_2_img/etwinning/articoli%20slivia/EYD08-FOTO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00" y="1438181"/>
            <a:ext cx="2527715" cy="18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92925" y="3439701"/>
            <a:ext cx="651011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</a:rPr>
              <a:t>l’acqua con sali minerali</a:t>
            </a:r>
            <a:r>
              <a:rPr lang="it-IT" sz="2800" dirty="0" smtClean="0"/>
              <a:t> </a:t>
            </a:r>
          </a:p>
          <a:p>
            <a:r>
              <a:rPr lang="it-IT" sz="2800" b="1" dirty="0" smtClean="0"/>
              <a:t>assorbita dalle radici</a:t>
            </a:r>
            <a:r>
              <a:rPr lang="it-IT" sz="2800" dirty="0" smtClean="0"/>
              <a:t> (</a:t>
            </a:r>
            <a:r>
              <a:rPr lang="it-IT" sz="2800" b="1" dirty="0" smtClean="0">
                <a:solidFill>
                  <a:srgbClr val="FF0000"/>
                </a:solidFill>
              </a:rPr>
              <a:t>linfa grezza</a:t>
            </a:r>
            <a:r>
              <a:rPr lang="it-IT" sz="28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</a:rPr>
              <a:t>l’acqua con il glucosio</a:t>
            </a:r>
            <a:r>
              <a:rPr lang="it-IT" sz="2800" dirty="0" smtClean="0"/>
              <a:t>, </a:t>
            </a:r>
          </a:p>
          <a:p>
            <a:r>
              <a:rPr lang="it-IT" sz="2800" dirty="0" smtClean="0"/>
              <a:t>prodotto della fotosintesi,</a:t>
            </a:r>
          </a:p>
          <a:p>
            <a:r>
              <a:rPr lang="it-IT" sz="2800" dirty="0" smtClean="0"/>
              <a:t>che </a:t>
            </a:r>
            <a:r>
              <a:rPr lang="it-IT" sz="2800" b="1" dirty="0" smtClean="0"/>
              <a:t>esce dalla foglia e si dirige </a:t>
            </a:r>
          </a:p>
          <a:p>
            <a:r>
              <a:rPr lang="it-IT" sz="2800" b="1" dirty="0" smtClean="0"/>
              <a:t>verso tutte le altre parti</a:t>
            </a:r>
            <a:r>
              <a:rPr lang="it-IT" sz="2800" dirty="0" smtClean="0"/>
              <a:t> della pianta </a:t>
            </a:r>
          </a:p>
          <a:p>
            <a:r>
              <a:rPr lang="it-IT" sz="2800" dirty="0" smtClean="0"/>
              <a:t>(</a:t>
            </a:r>
            <a:r>
              <a:rPr lang="it-IT" sz="2800" b="1" dirty="0" smtClean="0">
                <a:solidFill>
                  <a:srgbClr val="FF0000"/>
                </a:solidFill>
              </a:rPr>
              <a:t>linfa elaborata</a:t>
            </a:r>
            <a:r>
              <a:rPr lang="it-IT" sz="2800" dirty="0" smtClean="0"/>
              <a:t>). </a:t>
            </a:r>
            <a:endParaRPr lang="it-IT" sz="2800" dirty="0"/>
          </a:p>
        </p:txBody>
      </p:sp>
      <p:pic>
        <p:nvPicPr>
          <p:cNvPr id="7" name="Picture 2" descr="http://omodeo.anisn.it/omodeo/images/fog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22" y="3218125"/>
            <a:ext cx="2732333" cy="340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742687" y="1552550"/>
            <a:ext cx="43848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Le </a:t>
            </a:r>
            <a:r>
              <a:rPr lang="it-IT" sz="2800" b="1" dirty="0">
                <a:solidFill>
                  <a:srgbClr val="FF0000"/>
                </a:solidFill>
              </a:rPr>
              <a:t>nervature</a:t>
            </a:r>
            <a:r>
              <a:rPr lang="it-IT" sz="2800" dirty="0"/>
              <a:t> sulle foglie </a:t>
            </a:r>
          </a:p>
          <a:p>
            <a:r>
              <a:rPr lang="it-IT" sz="2800" dirty="0"/>
              <a:t>sono </a:t>
            </a:r>
            <a:r>
              <a:rPr lang="it-IT" sz="2800" b="1" dirty="0"/>
              <a:t>piccoli canali </a:t>
            </a:r>
          </a:p>
          <a:p>
            <a:r>
              <a:rPr lang="it-IT" sz="2800" dirty="0"/>
              <a:t>attraverso cui passano: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81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4</a:t>
            </a:r>
            <a:r>
              <a:rPr lang="it-IT" sz="4000" b="1" dirty="0" smtClean="0"/>
              <a:t>. UTILITÀ DEI PRODOTTI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64440" y="2509341"/>
            <a:ext cx="4855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a) A cosa serve il glucosio alla piante?</a:t>
            </a:r>
            <a:endParaRPr lang="it-IT" sz="1100" b="1" dirty="0"/>
          </a:p>
        </p:txBody>
      </p:sp>
      <p:pic>
        <p:nvPicPr>
          <p:cNvPr id="1026" name="Picture 2" descr="http://www.acquaportal.it/Articoli/Tecnica/anidride_carbonica/images/Fotosintes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64" y="2330003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2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Situazione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/>
              <a:t>Livello degli apprendimenti della classe</a:t>
            </a:r>
          </a:p>
          <a:p>
            <a:pPr marL="0" indent="0" algn="just">
              <a:buNone/>
            </a:pPr>
            <a:r>
              <a:rPr lang="it-IT" sz="2400" dirty="0" smtClean="0"/>
              <a:t>In classe è presente un alunno con una grave dislessia per il quale è necessario preparare un </a:t>
            </a:r>
            <a:r>
              <a:rPr lang="it-IT" sz="2400" b="1" dirty="0" smtClean="0"/>
              <a:t>percorso semplificato</a:t>
            </a:r>
            <a:r>
              <a:rPr lang="it-IT" sz="2400" dirty="0" smtClean="0"/>
              <a:t>, ricco di </a:t>
            </a:r>
            <a:r>
              <a:rPr lang="it-IT" sz="2400" b="1" dirty="0" smtClean="0"/>
              <a:t>immagini</a:t>
            </a:r>
            <a:r>
              <a:rPr lang="it-IT" sz="2400" dirty="0" smtClean="0"/>
              <a:t> con termini scientifici in un semplice </a:t>
            </a:r>
            <a:r>
              <a:rPr lang="it-IT" sz="2400" b="1" dirty="0" smtClean="0"/>
              <a:t>glossario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b="1" dirty="0" smtClean="0"/>
              <a:t>Obiettivo didattico particolare</a:t>
            </a:r>
          </a:p>
          <a:p>
            <a:pPr marL="0" indent="0" algn="just">
              <a:buNone/>
            </a:pPr>
            <a:r>
              <a:rPr lang="it-IT" sz="2400" dirty="0" smtClean="0"/>
              <a:t>Preparare con la classe un’attività di </a:t>
            </a:r>
            <a:r>
              <a:rPr lang="it-IT" sz="2400" b="1" i="1" dirty="0" err="1" smtClean="0"/>
              <a:t>peer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teaching</a:t>
            </a:r>
            <a:r>
              <a:rPr lang="it-IT" sz="2400" dirty="0" smtClean="0"/>
              <a:t> per gli alunni di una classe quarta primaria a cui spiegare l’argomento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61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8682" y="1686038"/>
            <a:ext cx="485533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b</a:t>
            </a:r>
            <a:r>
              <a:rPr lang="it-IT" sz="4800" b="1" dirty="0" smtClean="0"/>
              <a:t>) A cosa serve l’ossigeno alla pianta?</a:t>
            </a:r>
          </a:p>
          <a:p>
            <a:r>
              <a:rPr lang="it-IT" sz="4800" b="1" dirty="0" smtClean="0"/>
              <a:t>E agli altri esseri viventi?</a:t>
            </a:r>
          </a:p>
          <a:p>
            <a:endParaRPr lang="it-IT" sz="1100" b="1" dirty="0"/>
          </a:p>
        </p:txBody>
      </p:sp>
      <p:pic>
        <p:nvPicPr>
          <p:cNvPr id="1026" name="Picture 2" descr="http://www.acquaportal.it/Articoli/Tecnica/anidride_carbonica/images/Fotosintes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64" y="2330003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4.1 A cosa serve il glucosio alla pianta?</a:t>
            </a:r>
            <a:endParaRPr lang="it-IT" sz="4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92925" y="1560773"/>
            <a:ext cx="8611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Fornisce energia</a:t>
            </a:r>
            <a:r>
              <a:rPr lang="it-IT" sz="2800" dirty="0" smtClean="0"/>
              <a:t> per le funzioni vitali, attraverso la respirazione cellulare.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 smtClean="0"/>
              <a:t>È trasformato in amido</a:t>
            </a:r>
            <a:r>
              <a:rPr lang="it-IT" sz="2800" dirty="0" smtClean="0"/>
              <a:t>, accumulato come materiale di riserva, </a:t>
            </a:r>
            <a:r>
              <a:rPr lang="it-IT" sz="2800" b="1" dirty="0" smtClean="0"/>
              <a:t>e in cellulosa</a:t>
            </a:r>
            <a:r>
              <a:rPr lang="it-IT" sz="2800" dirty="0" smtClean="0"/>
              <a:t>, principale costituente della parete cellulare.</a:t>
            </a:r>
            <a:endParaRPr 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485" y="4009092"/>
            <a:ext cx="3429000" cy="2714625"/>
          </a:xfrm>
          <a:prstGeom prst="rect">
            <a:avLst/>
          </a:prstGeom>
        </p:spPr>
      </p:pic>
      <p:pic>
        <p:nvPicPr>
          <p:cNvPr id="16386" name="Picture 2" descr="https://lascienzainfusa.files.wordpress.com/2012/04/elodea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36" y="4009092"/>
            <a:ext cx="2891482" cy="27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78892" y="5365105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amido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592925" y="5546024"/>
            <a:ext cx="4673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094951" y="5546024"/>
            <a:ext cx="2097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parete cellulare, </a:t>
            </a:r>
          </a:p>
          <a:p>
            <a:r>
              <a:rPr lang="it-IT" dirty="0" smtClean="0"/>
              <a:t>fatta soprattutto</a:t>
            </a:r>
          </a:p>
          <a:p>
            <a:r>
              <a:rPr lang="it-IT" dirty="0" smtClean="0"/>
              <a:t>di cellulosa</a:t>
            </a:r>
            <a:endParaRPr lang="it-IT" dirty="0"/>
          </a:p>
        </p:txBody>
      </p:sp>
      <p:cxnSp>
        <p:nvCxnSpPr>
          <p:cNvPr id="13" name="Connettore 7 12"/>
          <p:cNvCxnSpPr/>
          <p:nvPr/>
        </p:nvCxnSpPr>
        <p:spPr>
          <a:xfrm rot="10800000">
            <a:off x="9101533" y="4301545"/>
            <a:ext cx="1880266" cy="1244481"/>
          </a:xfrm>
          <a:prstGeom prst="curvedConnector3">
            <a:avLst>
              <a:gd name="adj1" fmla="val -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4.2 A cosa serve l’ossigeno?</a:t>
            </a:r>
            <a:endParaRPr lang="it-IT" sz="4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92925" y="1560773"/>
            <a:ext cx="8611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Nel processo di fotosintesi, 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l’ossigeno è un prodotto di scarto…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… ma è prezioso per tutti i viventi, </a:t>
            </a:r>
          </a:p>
          <a:p>
            <a:r>
              <a:rPr lang="it-IT" sz="2800" dirty="0"/>
              <a:t>	</a:t>
            </a:r>
            <a:r>
              <a:rPr lang="it-IT" sz="2800" dirty="0" smtClean="0"/>
              <a:t>perché permette la respirazione.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4083161"/>
            <a:ext cx="3068426" cy="2127442"/>
          </a:xfrm>
          <a:prstGeom prst="rect">
            <a:avLst/>
          </a:prstGeom>
        </p:spPr>
      </p:pic>
      <p:pic>
        <p:nvPicPr>
          <p:cNvPr id="2050" name="Picture 2" descr="http://footage.framepool.com/shotimg/709034188-guardarsi-intorno-sdraiarsi-respirare-orso-bi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4083161"/>
            <a:ext cx="3782117" cy="212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5. CONSEGUENZE ED ESPERIMENTI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91685" y="1751527"/>
            <a:ext cx="8152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800" dirty="0" smtClean="0"/>
              <a:t>È sano dormire vicino alle piante?</a:t>
            </a:r>
          </a:p>
          <a:p>
            <a:pPr marL="342900" indent="-342900">
              <a:buAutoNum type="arabicPeriod"/>
            </a:pPr>
            <a:r>
              <a:rPr lang="it-IT" sz="2800" dirty="0" smtClean="0"/>
              <a:t>L’esperimento di </a:t>
            </a:r>
            <a:r>
              <a:rPr lang="it-IT" sz="2800" dirty="0" err="1" smtClean="0"/>
              <a:t>Priestley</a:t>
            </a:r>
            <a:r>
              <a:rPr lang="it-IT" sz="2800" dirty="0" smtClean="0"/>
              <a:t> (piante e topolini)</a:t>
            </a:r>
          </a:p>
          <a:p>
            <a:pPr marL="342900" indent="-342900">
              <a:buAutoNum type="arabicPeriod"/>
            </a:pPr>
            <a:r>
              <a:rPr lang="it-IT" sz="2800" dirty="0" smtClean="0"/>
              <a:t>L’esperimento di far vedere che la fotosintesi dipende dalla luce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120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37698" y="1265351"/>
            <a:ext cx="8915399" cy="2714222"/>
          </a:xfrm>
        </p:spPr>
        <p:txBody>
          <a:bodyPr anchor="t">
            <a:normAutofit/>
          </a:bodyPr>
          <a:lstStyle/>
          <a:p>
            <a:r>
              <a:rPr lang="it-IT" b="1" dirty="0" smtClean="0"/>
              <a:t>SECONDA PARTE</a:t>
            </a:r>
            <a:br>
              <a:rPr lang="it-IT" b="1" dirty="0" smtClean="0"/>
            </a:br>
            <a:r>
              <a:rPr lang="it-IT" b="1" dirty="0" smtClean="0"/>
              <a:t>Attività di </a:t>
            </a:r>
            <a:r>
              <a:rPr lang="it-IT" b="1" i="1" dirty="0" err="1" smtClean="0"/>
              <a:t>peer</a:t>
            </a:r>
            <a:r>
              <a:rPr lang="it-IT" b="1" i="1" dirty="0" smtClean="0"/>
              <a:t> </a:t>
            </a:r>
            <a:r>
              <a:rPr lang="it-IT" b="1" i="1" dirty="0" err="1" smtClean="0"/>
              <a:t>teaching</a:t>
            </a:r>
            <a:r>
              <a:rPr lang="it-IT" b="1" i="1" dirty="0" smtClean="0"/>
              <a:t> </a:t>
            </a:r>
            <a:br>
              <a:rPr lang="it-IT" b="1" i="1" dirty="0" smtClean="0"/>
            </a:br>
            <a:r>
              <a:rPr lang="it-IT" b="1" dirty="0" smtClean="0"/>
              <a:t>con la quarta primaria</a:t>
            </a:r>
            <a:endParaRPr lang="it-IT" b="1" dirty="0"/>
          </a:p>
        </p:txBody>
      </p:sp>
      <p:sp>
        <p:nvSpPr>
          <p:cNvPr id="3" name="Rettangolo 2"/>
          <p:cNvSpPr/>
          <p:nvPr/>
        </p:nvSpPr>
        <p:spPr>
          <a:xfrm>
            <a:off x="5494986" y="507925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smtClean="0">
                <a:latin typeface="+mj-lt"/>
              </a:rPr>
              <a:t>«Vuoi </a:t>
            </a:r>
            <a:r>
              <a:rPr lang="it-IT" i="1" dirty="0">
                <a:latin typeface="+mj-lt"/>
              </a:rPr>
              <a:t>imparare? Studia da te con molto impegno. </a:t>
            </a:r>
            <a:endParaRPr lang="it-IT" i="1" dirty="0" smtClean="0">
              <a:latin typeface="+mj-lt"/>
            </a:endParaRPr>
          </a:p>
          <a:p>
            <a:r>
              <a:rPr lang="it-IT" i="1" dirty="0" smtClean="0">
                <a:latin typeface="+mj-lt"/>
              </a:rPr>
              <a:t>Vuoi </a:t>
            </a:r>
            <a:r>
              <a:rPr lang="it-IT" i="1" dirty="0">
                <a:latin typeface="+mj-lt"/>
              </a:rPr>
              <a:t>imparare molto? Cerca chi ti istruisca. </a:t>
            </a:r>
            <a:endParaRPr lang="it-IT" i="1" dirty="0" smtClean="0">
              <a:latin typeface="+mj-lt"/>
            </a:endParaRPr>
          </a:p>
          <a:p>
            <a:r>
              <a:rPr lang="it-IT" b="1" i="1" dirty="0" smtClean="0">
                <a:latin typeface="+mj-lt"/>
              </a:rPr>
              <a:t>Vuoi </a:t>
            </a:r>
            <a:r>
              <a:rPr lang="it-IT" b="1" i="1" dirty="0">
                <a:latin typeface="+mj-lt"/>
              </a:rPr>
              <a:t>imparare moltissimo? </a:t>
            </a:r>
            <a:endParaRPr lang="it-IT" b="1" i="1" dirty="0" smtClean="0">
              <a:latin typeface="+mj-lt"/>
            </a:endParaRPr>
          </a:p>
          <a:p>
            <a:r>
              <a:rPr lang="it-IT" b="1" i="1" dirty="0" smtClean="0">
                <a:latin typeface="+mj-lt"/>
              </a:rPr>
              <a:t>Mettiti </a:t>
            </a:r>
            <a:r>
              <a:rPr lang="it-IT" b="1" i="1" dirty="0">
                <a:latin typeface="+mj-lt"/>
              </a:rPr>
              <a:t>a far scuola di ciò che vai </a:t>
            </a:r>
            <a:r>
              <a:rPr lang="it-IT" b="1" i="1" dirty="0" smtClean="0">
                <a:latin typeface="+mj-lt"/>
              </a:rPr>
              <a:t>studiando</a:t>
            </a:r>
            <a:r>
              <a:rPr lang="it-IT" i="1" dirty="0" smtClean="0">
                <a:latin typeface="+mj-lt"/>
              </a:rPr>
              <a:t>».</a:t>
            </a:r>
          </a:p>
          <a:p>
            <a:pPr algn="r"/>
            <a:r>
              <a:rPr lang="it-IT" i="1" dirty="0" smtClean="0">
                <a:latin typeface="+mj-lt"/>
              </a:rPr>
              <a:t>(Don Bosco)</a:t>
            </a:r>
            <a:endParaRPr lang="it-IT" i="1" dirty="0"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494986" y="39795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 smtClean="0">
                <a:solidFill>
                  <a:srgbClr val="000000"/>
                </a:solidFill>
                <a:latin typeface="+mj-lt"/>
              </a:rPr>
              <a:t>«L’</a:t>
            </a:r>
            <a:r>
              <a:rPr lang="it-IT" b="1" i="1" dirty="0" smtClean="0">
                <a:solidFill>
                  <a:srgbClr val="000000"/>
                </a:solidFill>
                <a:latin typeface="+mj-lt"/>
              </a:rPr>
              <a:t>aiutare </a:t>
            </a:r>
            <a:r>
              <a:rPr lang="it-IT" b="1" i="1" dirty="0">
                <a:solidFill>
                  <a:srgbClr val="000000"/>
                </a:solidFill>
                <a:latin typeface="+mj-lt"/>
              </a:rPr>
              <a:t>il prossimo</a:t>
            </a:r>
            <a:r>
              <a:rPr lang="it-IT" i="1" dirty="0">
                <a:solidFill>
                  <a:srgbClr val="000000"/>
                </a:solidFill>
                <a:latin typeface="+mj-lt"/>
              </a:rPr>
              <a:t> è opera di carità </a:t>
            </a:r>
            <a:endParaRPr lang="it-IT" i="1" dirty="0" smtClean="0">
              <a:solidFill>
                <a:srgbClr val="000000"/>
              </a:solidFill>
              <a:latin typeface="+mj-lt"/>
            </a:endParaRPr>
          </a:p>
          <a:p>
            <a:r>
              <a:rPr lang="it-IT" i="1" dirty="0" smtClean="0">
                <a:solidFill>
                  <a:srgbClr val="000000"/>
                </a:solidFill>
                <a:latin typeface="+mj-lt"/>
              </a:rPr>
              <a:t>e </a:t>
            </a:r>
            <a:r>
              <a:rPr lang="it-IT" i="1" dirty="0">
                <a:solidFill>
                  <a:srgbClr val="000000"/>
                </a:solidFill>
                <a:latin typeface="+mj-lt"/>
              </a:rPr>
              <a:t>le opere di carità sono sempre </a:t>
            </a:r>
            <a:r>
              <a:rPr lang="it-IT" i="1" dirty="0" smtClean="0">
                <a:solidFill>
                  <a:srgbClr val="000000"/>
                </a:solidFill>
                <a:latin typeface="+mj-lt"/>
              </a:rPr>
              <a:t>lodevoli».</a:t>
            </a:r>
          </a:p>
          <a:p>
            <a:pPr algn="r"/>
            <a:r>
              <a:rPr lang="it-IT" i="1" dirty="0" smtClean="0">
                <a:solidFill>
                  <a:srgbClr val="000000"/>
                </a:solidFill>
                <a:latin typeface="+mj-lt"/>
              </a:rPr>
              <a:t>(Don Bosco)</a:t>
            </a:r>
            <a:endParaRPr lang="it-IT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39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1. Impostazione dell’attività </a:t>
            </a:r>
            <a:br>
              <a:rPr lang="it-IT" b="1" dirty="0" smtClean="0"/>
            </a:br>
            <a:r>
              <a:rPr lang="it-IT" b="1" dirty="0" smtClean="0"/>
              <a:t>di </a:t>
            </a:r>
            <a:r>
              <a:rPr lang="it-IT" b="1" i="1" dirty="0" err="1" smtClean="0"/>
              <a:t>peer</a:t>
            </a:r>
            <a:r>
              <a:rPr lang="it-IT" b="1" i="1" dirty="0" smtClean="0"/>
              <a:t> </a:t>
            </a:r>
            <a:r>
              <a:rPr lang="it-IT" b="1" i="1" dirty="0" err="1" smtClean="0"/>
              <a:t>teaching</a:t>
            </a:r>
            <a:r>
              <a:rPr lang="it-IT" b="1" i="1" dirty="0"/>
              <a:t> </a:t>
            </a:r>
            <a:r>
              <a:rPr lang="it-IT" b="1" dirty="0" smtClean="0"/>
              <a:t>in prima media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50771"/>
            <a:ext cx="8915400" cy="4533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2200" b="1" dirty="0" smtClean="0">
                <a:solidFill>
                  <a:schemeClr val="tx1"/>
                </a:solidFill>
              </a:rPr>
              <a:t>Suddivisione «ragionata» dei ragazzi in almeno 10 </a:t>
            </a:r>
            <a:r>
              <a:rPr lang="it-IT" sz="2200" b="1" dirty="0" smtClean="0">
                <a:solidFill>
                  <a:schemeClr val="tx1"/>
                </a:solidFill>
              </a:rPr>
              <a:t>gruppi 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chemeClr val="tx1"/>
                </a:solidFill>
              </a:rPr>
              <a:t>(tutte coppie, tranne il gruppo n.1)</a:t>
            </a:r>
            <a:r>
              <a:rPr lang="it-IT" sz="2200" dirty="0" smtClean="0">
                <a:solidFill>
                  <a:schemeClr val="tx1"/>
                </a:solidFill>
              </a:rPr>
              <a:t>:</a:t>
            </a:r>
            <a:endParaRPr lang="it-IT" sz="22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it-IT" sz="2200" b="1" dirty="0" smtClean="0">
                <a:solidFill>
                  <a:srgbClr val="00B050"/>
                </a:solidFill>
              </a:rPr>
              <a:t>Spiegazione complessiva della fotosintesi</a:t>
            </a:r>
          </a:p>
          <a:p>
            <a:pPr>
              <a:buFont typeface="+mj-lt"/>
              <a:buAutoNum type="arabicPeriod"/>
            </a:pPr>
            <a:r>
              <a:rPr lang="it-IT" sz="2200" dirty="0" smtClean="0"/>
              <a:t>Gli organismi eterotrofi </a:t>
            </a:r>
          </a:p>
          <a:p>
            <a:pPr>
              <a:buFont typeface="+mj-lt"/>
              <a:buAutoNum type="arabicPeriod"/>
            </a:pPr>
            <a:r>
              <a:rPr lang="it-IT" sz="2200" dirty="0" smtClean="0"/>
              <a:t>Gli organismi autotrofi </a:t>
            </a:r>
          </a:p>
          <a:p>
            <a:pPr>
              <a:buFont typeface="+mj-lt"/>
              <a:buAutoNum type="arabicPeriod"/>
            </a:pPr>
            <a:r>
              <a:rPr lang="it-IT" sz="2200" dirty="0" smtClean="0"/>
              <a:t>La reazione della fotosintesi </a:t>
            </a:r>
            <a:endParaRPr lang="it-IT" sz="2200" dirty="0" smtClean="0"/>
          </a:p>
          <a:p>
            <a:pPr>
              <a:buFont typeface="+mj-lt"/>
              <a:buAutoNum type="arabicPeriod"/>
            </a:pPr>
            <a:r>
              <a:rPr lang="it-IT" sz="2200" dirty="0"/>
              <a:t>La foglia </a:t>
            </a:r>
          </a:p>
          <a:p>
            <a:pPr>
              <a:buFont typeface="+mj-lt"/>
              <a:buAutoNum type="arabicPeriod"/>
            </a:pPr>
            <a:r>
              <a:rPr lang="it-IT" sz="2200" dirty="0" smtClean="0"/>
              <a:t>Cloroplasto </a:t>
            </a:r>
            <a:r>
              <a:rPr lang="it-IT" sz="2200" dirty="0" smtClean="0"/>
              <a:t>e sua struttura </a:t>
            </a:r>
          </a:p>
          <a:p>
            <a:pPr>
              <a:buFont typeface="+mj-lt"/>
              <a:buAutoNum type="arabicPeriod"/>
            </a:pPr>
            <a:r>
              <a:rPr lang="it-IT" sz="2200" dirty="0" smtClean="0"/>
              <a:t>I canali dell’albero</a:t>
            </a:r>
          </a:p>
          <a:p>
            <a:pPr>
              <a:buFont typeface="+mj-lt"/>
              <a:buAutoNum type="arabicPeriod"/>
            </a:pPr>
            <a:r>
              <a:rPr lang="it-IT" sz="2200" dirty="0" smtClean="0"/>
              <a:t>La foglia </a:t>
            </a:r>
          </a:p>
          <a:p>
            <a:pPr>
              <a:buFont typeface="+mj-lt"/>
              <a:buAutoNum type="arabicPeriod"/>
            </a:pPr>
            <a:r>
              <a:rPr lang="it-IT" sz="2200" dirty="0" smtClean="0"/>
              <a:t>L’utilità del glucosio e dell’ossigeno</a:t>
            </a:r>
          </a:p>
          <a:p>
            <a:pPr>
              <a:buFont typeface="+mj-lt"/>
              <a:buAutoNum type="arabicPeriod"/>
            </a:pPr>
            <a:r>
              <a:rPr lang="it-IT" sz="2200" dirty="0" smtClean="0"/>
              <a:t>È sano dormire vicino alle piante? </a:t>
            </a:r>
          </a:p>
          <a:p>
            <a:pPr>
              <a:buFont typeface="+mj-lt"/>
              <a:buAutoNum type="arabicPeriod"/>
            </a:pPr>
            <a:r>
              <a:rPr lang="it-IT" sz="2200" dirty="0"/>
              <a:t> </a:t>
            </a:r>
            <a:r>
              <a:rPr lang="it-IT" sz="2200" dirty="0" smtClean="0"/>
              <a:t>L’esperimento di </a:t>
            </a:r>
            <a:r>
              <a:rPr lang="it-IT" sz="2200" dirty="0" err="1" smtClean="0"/>
              <a:t>Priestley</a:t>
            </a:r>
            <a:r>
              <a:rPr lang="it-IT" sz="2200" dirty="0" smtClean="0"/>
              <a:t> </a:t>
            </a:r>
            <a:r>
              <a:rPr lang="it-IT" sz="2200" dirty="0" smtClean="0"/>
              <a:t>(piante e topolini)</a:t>
            </a:r>
          </a:p>
          <a:p>
            <a:pPr>
              <a:buFont typeface="+mj-lt"/>
              <a:buAutoNum type="arabicPeriod"/>
            </a:pPr>
            <a:r>
              <a:rPr lang="it-IT" sz="2200" dirty="0"/>
              <a:t> </a:t>
            </a:r>
            <a:r>
              <a:rPr lang="it-IT" sz="2200" dirty="0" smtClean="0"/>
              <a:t>L’esperimento di </a:t>
            </a:r>
            <a:r>
              <a:rPr lang="it-IT" sz="2200" dirty="0" smtClean="0"/>
              <a:t>far </a:t>
            </a:r>
            <a:r>
              <a:rPr lang="it-IT" sz="2200" dirty="0" smtClean="0"/>
              <a:t>vedere che la fotosintesi dipende dalla </a:t>
            </a:r>
            <a:r>
              <a:rPr lang="it-IT" sz="2200" dirty="0" smtClean="0"/>
              <a:t>luce.</a:t>
            </a:r>
            <a:endParaRPr lang="it-IT" sz="2200" dirty="0" smtClean="0"/>
          </a:p>
          <a:p>
            <a:pPr>
              <a:buFont typeface="+mj-lt"/>
              <a:buAutoNum type="arabicPeriod"/>
            </a:pPr>
            <a:endParaRPr lang="it-IT" sz="3000" dirty="0" smtClean="0"/>
          </a:p>
          <a:p>
            <a:pPr marL="0" indent="0">
              <a:buNone/>
            </a:pPr>
            <a:endParaRPr lang="it-IT" sz="3000" dirty="0" smtClean="0"/>
          </a:p>
          <a:p>
            <a:pPr>
              <a:buFont typeface="+mj-lt"/>
              <a:buAutoNum type="arabicPeriod"/>
            </a:pPr>
            <a:endParaRPr lang="it-IT" sz="3000" dirty="0" smtClean="0"/>
          </a:p>
          <a:p>
            <a:pPr>
              <a:buFont typeface="+mj-lt"/>
              <a:buAutoNum type="arabicPeriod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0909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326525"/>
            <a:ext cx="8915400" cy="50485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sz="2600" dirty="0" smtClean="0"/>
              <a:t>I ragazzi, per alcune lezioni dopo quella frontale dell’insegnante, </a:t>
            </a:r>
            <a:r>
              <a:rPr lang="it-IT" sz="2600" b="1" dirty="0" smtClean="0"/>
              <a:t>vengono interrogati sulla fotosintesi</a:t>
            </a:r>
            <a:r>
              <a:rPr lang="it-IT" sz="2600" dirty="0" smtClean="0"/>
              <a:t>, e, tra gli altri, viene loro chiesto di esporre l’argomento assegnato, sul quale per casa hanno condotto un </a:t>
            </a:r>
            <a:r>
              <a:rPr lang="it-IT" sz="2600" b="1" dirty="0" smtClean="0"/>
              <a:t>approfondimento</a:t>
            </a:r>
            <a:r>
              <a:rPr lang="it-IT" sz="2600" dirty="0" smtClean="0"/>
              <a:t>.</a:t>
            </a:r>
          </a:p>
          <a:p>
            <a:pPr marL="0" indent="0" algn="just">
              <a:buNone/>
            </a:pPr>
            <a:endParaRPr lang="it-IT" sz="1700" dirty="0"/>
          </a:p>
          <a:p>
            <a:pPr marL="0" indent="0" algn="just">
              <a:buNone/>
            </a:pPr>
            <a:r>
              <a:rPr lang="it-IT" sz="2600" u="sng" dirty="0" smtClean="0"/>
              <a:t>Nota.</a:t>
            </a:r>
            <a:r>
              <a:rPr lang="it-IT" sz="2600" dirty="0" smtClean="0"/>
              <a:t> </a:t>
            </a:r>
            <a:r>
              <a:rPr lang="it-IT" sz="2600" dirty="0" smtClean="0"/>
              <a:t>Il gruppo </a:t>
            </a:r>
            <a:r>
              <a:rPr lang="it-IT" sz="2600" dirty="0" smtClean="0"/>
              <a:t>n. 1 deve essere formata da </a:t>
            </a:r>
            <a:r>
              <a:rPr lang="it-IT" sz="2600" dirty="0" smtClean="0"/>
              <a:t>3 o 4</a:t>
            </a:r>
            <a:r>
              <a:rPr lang="it-IT" sz="2600" dirty="0" smtClean="0"/>
              <a:t> </a:t>
            </a:r>
            <a:r>
              <a:rPr lang="it-IT" sz="2600" dirty="0" smtClean="0"/>
              <a:t>ragazzi </a:t>
            </a:r>
            <a:r>
              <a:rPr lang="it-IT" sz="2600" dirty="0" smtClean="0"/>
              <a:t>generosi, un paio </a:t>
            </a:r>
            <a:r>
              <a:rPr lang="it-IT" sz="2600" dirty="0" smtClean="0"/>
              <a:t>con una buona capacità di esposizione orale. </a:t>
            </a:r>
          </a:p>
          <a:p>
            <a:pPr marL="0" indent="0" algn="just">
              <a:buNone/>
            </a:pPr>
            <a:r>
              <a:rPr lang="it-IT" sz="2600" dirty="0" smtClean="0"/>
              <a:t>Anche le altre coppie devono essere formate sapientemente dall’insegnante, che conosce i suoi ragazzi, tenendo conto della bravura, della generosità, delle attitudini, delle capacità, della voglia di mettersi in gioco dei ragazzi e delle relazioni in classe.</a:t>
            </a:r>
          </a:p>
          <a:p>
            <a:pPr marL="0" indent="0" algn="just">
              <a:buNone/>
            </a:pPr>
            <a:r>
              <a:rPr lang="it-IT" sz="2600" dirty="0" smtClean="0"/>
              <a:t>I gruppi </a:t>
            </a:r>
            <a:r>
              <a:rPr lang="it-IT" sz="2600" dirty="0" smtClean="0"/>
              <a:t>devono essere preparate accuratamente.</a:t>
            </a:r>
            <a:endParaRPr lang="it-IT" sz="2400" dirty="0" smtClean="0"/>
          </a:p>
          <a:p>
            <a:pPr>
              <a:buFont typeface="+mj-lt"/>
              <a:buAutoNum type="arabicPeriod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978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2. Realizzazione dell’attività </a:t>
            </a:r>
            <a:br>
              <a:rPr lang="it-IT" b="1" dirty="0" smtClean="0"/>
            </a:br>
            <a:r>
              <a:rPr lang="it-IT" b="1" dirty="0" smtClean="0"/>
              <a:t>di </a:t>
            </a:r>
            <a:r>
              <a:rPr lang="it-IT" b="1" i="1" dirty="0" err="1" smtClean="0"/>
              <a:t>peer</a:t>
            </a:r>
            <a:r>
              <a:rPr lang="it-IT" b="1" i="1" dirty="0" smtClean="0"/>
              <a:t> </a:t>
            </a:r>
            <a:r>
              <a:rPr lang="it-IT" b="1" i="1" dirty="0" err="1" smtClean="0"/>
              <a:t>teaching</a:t>
            </a:r>
            <a:r>
              <a:rPr lang="it-IT" b="1" i="1" dirty="0"/>
              <a:t> </a:t>
            </a:r>
            <a:r>
              <a:rPr lang="it-IT" b="1" dirty="0" smtClean="0"/>
              <a:t>in quarta primaria</a:t>
            </a:r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1" y="2133600"/>
            <a:ext cx="9220715" cy="45634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b="1" dirty="0" smtClean="0"/>
              <a:t>Suddivisione ragionata dei bambini</a:t>
            </a:r>
            <a:r>
              <a:rPr lang="it-IT" sz="2800" dirty="0" smtClean="0"/>
              <a:t> a coppie, tante quante </a:t>
            </a:r>
            <a:r>
              <a:rPr lang="it-IT" sz="2800" dirty="0" smtClean="0"/>
              <a:t>i gruppi </a:t>
            </a:r>
            <a:r>
              <a:rPr lang="it-IT" sz="2800" dirty="0" smtClean="0"/>
              <a:t>della prima media meno </a:t>
            </a:r>
            <a:r>
              <a:rPr lang="it-IT" sz="2800" dirty="0" smtClean="0"/>
              <a:t>uno.</a:t>
            </a:r>
            <a:endParaRPr lang="it-IT" sz="2800" dirty="0" smtClean="0"/>
          </a:p>
          <a:p>
            <a:pPr marL="0" indent="0" algn="just">
              <a:buNone/>
            </a:pPr>
            <a:endParaRPr lang="it-IT" sz="1600" dirty="0"/>
          </a:p>
          <a:p>
            <a:pPr algn="just"/>
            <a:r>
              <a:rPr lang="it-IT" sz="2800" b="1" dirty="0" smtClean="0"/>
              <a:t>Video introduttivo</a:t>
            </a:r>
            <a:r>
              <a:rPr lang="it-IT" sz="2800" dirty="0" smtClean="0"/>
              <a:t> sulla fotosintesi</a:t>
            </a:r>
          </a:p>
          <a:p>
            <a:pPr algn="just"/>
            <a:r>
              <a:rPr lang="it-IT" sz="2800" b="1" dirty="0" smtClean="0"/>
              <a:t>Spiegazione generale</a:t>
            </a:r>
            <a:r>
              <a:rPr lang="it-IT" sz="2800" dirty="0" smtClean="0"/>
              <a:t> ma breve del fenomeno fatta </a:t>
            </a:r>
            <a:r>
              <a:rPr lang="it-IT" sz="2800" dirty="0" smtClean="0"/>
              <a:t>da due ragazzi del gruppo </a:t>
            </a:r>
            <a:r>
              <a:rPr lang="it-IT" sz="2800" dirty="0" smtClean="0"/>
              <a:t>n. 1. I </a:t>
            </a:r>
            <a:r>
              <a:rPr lang="it-IT" sz="2800" dirty="0" smtClean="0"/>
              <a:t>membri di questo gruppo, </a:t>
            </a:r>
            <a:r>
              <a:rPr lang="it-IT" sz="2800" dirty="0" smtClean="0"/>
              <a:t>dopo aver esposto, saranno gli </a:t>
            </a:r>
            <a:r>
              <a:rPr lang="it-IT" sz="2800" dirty="0" smtClean="0"/>
              <a:t>assistenti a disposizione </a:t>
            </a:r>
            <a:r>
              <a:rPr lang="it-IT" sz="2800" dirty="0" smtClean="0"/>
              <a:t>dell’insegnante e della maestra e gireranno tra i gruppi</a:t>
            </a:r>
            <a:r>
              <a:rPr lang="it-IT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93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02091" y="837127"/>
            <a:ext cx="8915400" cy="5589431"/>
          </a:xfrm>
        </p:spPr>
        <p:txBody>
          <a:bodyPr>
            <a:noAutofit/>
          </a:bodyPr>
          <a:lstStyle/>
          <a:p>
            <a:pPr algn="just"/>
            <a:r>
              <a:rPr lang="it-IT" sz="2800" b="1" dirty="0"/>
              <a:t>Lavoro a gruppi</a:t>
            </a:r>
            <a:r>
              <a:rPr lang="it-IT" sz="2800" dirty="0"/>
              <a:t>: a ogni coppia di bambini è associata una coppia di ragazzi «insegnanti</a:t>
            </a:r>
            <a:r>
              <a:rPr lang="it-IT" sz="2800" dirty="0" smtClean="0"/>
              <a:t>», in vista </a:t>
            </a:r>
            <a:r>
              <a:rPr lang="it-IT" sz="2800" dirty="0" smtClean="0"/>
              <a:t>di innanzitutto </a:t>
            </a:r>
            <a:r>
              <a:rPr lang="it-IT" sz="2800" b="1" dirty="0" smtClean="0"/>
              <a:t>produrre o risolvere un cruciverba sulla fotosintesi</a:t>
            </a:r>
            <a:r>
              <a:rPr lang="it-IT" sz="2800" dirty="0" smtClean="0"/>
              <a:t> e quindi </a:t>
            </a:r>
            <a:r>
              <a:rPr lang="it-IT" sz="2800" b="1" dirty="0" smtClean="0"/>
              <a:t>produrre </a:t>
            </a:r>
            <a:r>
              <a:rPr lang="it-IT" sz="2800" b="1" dirty="0"/>
              <a:t>un cartellone sull’argomento</a:t>
            </a:r>
            <a:r>
              <a:rPr lang="it-IT" sz="2800" dirty="0"/>
              <a:t>, con immagini/disegni e parole. Viene valutata anche la grafica.</a:t>
            </a:r>
          </a:p>
          <a:p>
            <a:pPr algn="just"/>
            <a:r>
              <a:rPr lang="it-IT" sz="2800" dirty="0" smtClean="0"/>
              <a:t>Ogni gruppo (coppia di ragazzi + coppia di bambini) </a:t>
            </a:r>
            <a:r>
              <a:rPr lang="it-IT" sz="2800" b="1" dirty="0" smtClean="0"/>
              <a:t>descrive il proprio elaborato</a:t>
            </a:r>
            <a:r>
              <a:rPr lang="it-IT" sz="2800" dirty="0" smtClean="0"/>
              <a:t> al resto della classe.</a:t>
            </a:r>
            <a:r>
              <a:rPr lang="it-IT" sz="2800" dirty="0"/>
              <a:t> </a:t>
            </a:r>
            <a:endParaRPr lang="it-IT" sz="2800" dirty="0" smtClean="0"/>
          </a:p>
          <a:p>
            <a:pPr marL="0" indent="0" algn="just">
              <a:buNone/>
            </a:pPr>
            <a:endParaRPr lang="it-IT" sz="1400" dirty="0"/>
          </a:p>
          <a:p>
            <a:pPr marL="0" indent="0" algn="just">
              <a:buNone/>
            </a:pPr>
            <a:r>
              <a:rPr lang="it-IT" sz="2800" dirty="0" smtClean="0"/>
              <a:t>Durata prevista dell’attività: </a:t>
            </a:r>
            <a:r>
              <a:rPr lang="it-IT" sz="2800" smtClean="0"/>
              <a:t>almeno </a:t>
            </a:r>
            <a:r>
              <a:rPr lang="it-IT" sz="2800" smtClean="0"/>
              <a:t>3 </a:t>
            </a:r>
            <a:r>
              <a:rPr lang="it-IT" sz="2800" dirty="0" smtClean="0"/>
              <a:t>ore di lavoro di gruppo e almeno 2 ore per </a:t>
            </a:r>
            <a:r>
              <a:rPr lang="it-IT" sz="2800" smtClean="0"/>
              <a:t>le </a:t>
            </a:r>
            <a:r>
              <a:rPr lang="it-IT" sz="2800" smtClean="0"/>
              <a:t>esposizioni.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13042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6341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it-IT" sz="2800" b="1" i="1" dirty="0" smtClean="0"/>
              <a:t>GRAZIE PER L’ATTENZIONE!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14643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Struttura della simulazione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5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/>
              <a:t>PRIMA PARTE</a:t>
            </a:r>
          </a:p>
          <a:p>
            <a:pPr marL="0" indent="0" algn="just">
              <a:buNone/>
            </a:pPr>
            <a:r>
              <a:rPr lang="it-IT" sz="2400" dirty="0" smtClean="0"/>
              <a:t>Lezione frontale alla classe prima media, con il supporto di un </a:t>
            </a:r>
            <a:r>
              <a:rPr lang="it-IT" sz="2400" dirty="0" err="1" smtClean="0"/>
              <a:t>power</a:t>
            </a:r>
            <a:r>
              <a:rPr lang="it-IT" sz="2400" dirty="0" smtClean="0"/>
              <a:t> </a:t>
            </a:r>
            <a:r>
              <a:rPr lang="it-IT" sz="2400" dirty="0" err="1" smtClean="0"/>
              <a:t>point</a:t>
            </a:r>
            <a:r>
              <a:rPr lang="it-IT" sz="2400" dirty="0" smtClean="0"/>
              <a:t> con immagini e testo.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b="1" dirty="0" smtClean="0"/>
              <a:t>SECONDA PARTE</a:t>
            </a:r>
          </a:p>
          <a:p>
            <a:pPr marL="0" indent="0" algn="just">
              <a:buNone/>
            </a:pPr>
            <a:r>
              <a:rPr lang="it-IT" sz="2400" dirty="0" smtClean="0"/>
              <a:t>Impostazione con la classe prima media di un’attività di </a:t>
            </a:r>
            <a:r>
              <a:rPr lang="it-IT" sz="2400" i="1" dirty="0" err="1" smtClean="0"/>
              <a:t>peer</a:t>
            </a:r>
            <a:r>
              <a:rPr lang="it-IT" sz="2400" i="1" dirty="0" smtClean="0"/>
              <a:t> </a:t>
            </a:r>
            <a:r>
              <a:rPr lang="it-IT" sz="2400" i="1" dirty="0" err="1" smtClean="0"/>
              <a:t>teaching</a:t>
            </a:r>
            <a:r>
              <a:rPr lang="it-IT" sz="2400" dirty="0" smtClean="0"/>
              <a:t> per gli alunni di una classe quarta primaria a cui spiegare la fotosintesi e proposta per la sua realizzazione.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013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671033"/>
          </a:xfrm>
        </p:spPr>
        <p:txBody>
          <a:bodyPr anchor="t">
            <a:normAutofit fontScale="90000"/>
          </a:bodyPr>
          <a:lstStyle/>
          <a:p>
            <a:r>
              <a:rPr lang="it-IT" b="1" dirty="0" smtClean="0"/>
              <a:t>PRIMA PARTE</a:t>
            </a:r>
            <a:br>
              <a:rPr lang="it-IT" b="1" dirty="0" smtClean="0"/>
            </a:br>
            <a:r>
              <a:rPr lang="it-IT" b="1" dirty="0" smtClean="0"/>
              <a:t>Lezione per la prima media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823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PROBLEMA DI PARTENZA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05000"/>
            <a:ext cx="3656843" cy="43150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99274" y="2423878"/>
            <a:ext cx="4867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/>
              <a:t>Come fa a nutrirsi???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1366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PROBLEMA DI PARTENZA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905000"/>
            <a:ext cx="3656843" cy="43150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41623" y="2333685"/>
            <a:ext cx="5062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i="1" dirty="0" smtClean="0"/>
              <a:t>Cioè, come ottiene quelle sostanze </a:t>
            </a:r>
          </a:p>
          <a:p>
            <a:r>
              <a:rPr lang="it-IT" sz="3200" i="1" dirty="0" smtClean="0"/>
              <a:t>che le servono come materiale di costruzione o per ricavare energia?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17020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dirty="0" smtClean="0"/>
              <a:t>1. NUTRIZIONE DEGLI ESSERI VIVENTI</a:t>
            </a:r>
            <a:endParaRPr lang="it-IT" sz="4400" b="1" dirty="0"/>
          </a:p>
        </p:txBody>
      </p:sp>
      <p:pic>
        <p:nvPicPr>
          <p:cNvPr id="2050" name="Picture 2" descr="Risultati immagini per eterotrof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r="2334" b="3566"/>
          <a:stretch/>
        </p:blipFill>
        <p:spPr bwMode="auto">
          <a:xfrm>
            <a:off x="8970652" y="4308516"/>
            <a:ext cx="2922661" cy="20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99" y="4304972"/>
            <a:ext cx="2687446" cy="201156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908335" y="1821941"/>
            <a:ext cx="5773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Eterotrofi:</a:t>
            </a:r>
          </a:p>
          <a:p>
            <a:r>
              <a:rPr lang="it-IT" sz="2800" i="1" dirty="0" smtClean="0"/>
              <a:t>«si nutrono a spese di altri»</a:t>
            </a:r>
            <a:r>
              <a:rPr lang="it-IT" sz="2800" dirty="0" smtClean="0"/>
              <a:t>,</a:t>
            </a:r>
          </a:p>
          <a:p>
            <a:r>
              <a:rPr lang="it-IT" sz="2800" dirty="0" smtClean="0"/>
              <a:t>cioè, per nutrirsi </a:t>
            </a:r>
            <a:r>
              <a:rPr lang="it-IT" sz="2800" b="1" dirty="0" smtClean="0"/>
              <a:t>dipendono </a:t>
            </a:r>
          </a:p>
          <a:p>
            <a:r>
              <a:rPr lang="it-IT" sz="2800" b="1" dirty="0" smtClean="0"/>
              <a:t>da altri esseri viventi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2052" name="Picture 4" descr="http://danielebertaggia.it/blog/wp-content/uploads/2014/08/Alberto-Sordi-spaghetti-come-ingrass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70" y="1821941"/>
            <a:ext cx="2673926" cy="213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in.istitutosangiovannibosco.net/cennini_donbosco/e-learning/percorsi%20di%20scienze/ecosistemi/immagini_ecosistema/leone-al-pas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71" y="4304972"/>
            <a:ext cx="2684121" cy="201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876149" y="1081675"/>
            <a:ext cx="49360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Autotrofi:</a:t>
            </a:r>
          </a:p>
          <a:p>
            <a:r>
              <a:rPr lang="it-IT" sz="2800" dirty="0" smtClean="0"/>
              <a:t>«si nutrono da soli»,</a:t>
            </a:r>
          </a:p>
          <a:p>
            <a:r>
              <a:rPr lang="it-IT" sz="2800" dirty="0"/>
              <a:t>c</a:t>
            </a:r>
            <a:r>
              <a:rPr lang="it-IT" sz="2800" dirty="0" smtClean="0"/>
              <a:t>ioè sono in grado </a:t>
            </a:r>
          </a:p>
          <a:p>
            <a:r>
              <a:rPr lang="it-IT" sz="2800" dirty="0" smtClean="0"/>
              <a:t>di </a:t>
            </a:r>
            <a:r>
              <a:rPr lang="it-IT" sz="2800" b="1" dirty="0" smtClean="0"/>
              <a:t>costruirsi da soli </a:t>
            </a:r>
          </a:p>
          <a:p>
            <a:r>
              <a:rPr lang="it-IT" sz="2800" b="1" dirty="0" smtClean="0"/>
              <a:t>il proprio nutrimento</a:t>
            </a:r>
            <a:r>
              <a:rPr lang="it-IT" sz="2800" dirty="0" smtClean="0"/>
              <a:t> </a:t>
            </a:r>
          </a:p>
          <a:p>
            <a:r>
              <a:rPr lang="it-IT" sz="2800" b="1" dirty="0" smtClean="0"/>
              <a:t>da sostanze non </a:t>
            </a:r>
            <a:r>
              <a:rPr lang="it-IT" sz="2800" b="1" dirty="0" smtClean="0"/>
              <a:t>organiche</a:t>
            </a:r>
            <a:endParaRPr lang="it-IT" sz="2800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6876149" y="4522558"/>
            <a:ext cx="4936023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 piante lo fanno </a:t>
            </a:r>
            <a:r>
              <a:rPr lang="it-IT" sz="2800" b="1" dirty="0" smtClean="0"/>
              <a:t>grazie all’energia luminosa</a:t>
            </a:r>
            <a:r>
              <a:rPr lang="it-IT" sz="2800" dirty="0" smtClean="0"/>
              <a:t>, attraverso la </a:t>
            </a:r>
            <a:r>
              <a:rPr lang="it-IT" sz="2800" b="1" dirty="0" smtClean="0"/>
              <a:t>fotosintesi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80" y="1081675"/>
            <a:ext cx="4064449" cy="2698794"/>
          </a:xfrm>
          <a:prstGeom prst="rect">
            <a:avLst/>
          </a:prstGeom>
        </p:spPr>
      </p:pic>
      <p:pic>
        <p:nvPicPr>
          <p:cNvPr id="6148" name="Picture 4" descr="http://comefare.donnamoderna.com/wp-content/uploads/2013/07/come-travasare-una-pian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r="13710"/>
          <a:stretch/>
        </p:blipFill>
        <p:spPr bwMode="auto">
          <a:xfrm>
            <a:off x="2751933" y="4005552"/>
            <a:ext cx="1730326" cy="24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863" y="4754002"/>
            <a:ext cx="1142682" cy="17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dirty="0"/>
              <a:t>2</a:t>
            </a:r>
            <a:r>
              <a:rPr lang="it-IT" sz="4400" b="1" dirty="0" smtClean="0"/>
              <a:t>. LA FOTOSINTESI CLOROFILLIANA</a:t>
            </a:r>
            <a:endParaRPr lang="it-IT" sz="4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09343" y="1563585"/>
            <a:ext cx="639250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 piante UTILIZZANO: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anidride </a:t>
            </a:r>
            <a:r>
              <a:rPr lang="it-IT" sz="2800" b="1" dirty="0"/>
              <a:t>carbonica</a:t>
            </a:r>
            <a:r>
              <a:rPr lang="it-IT" sz="2800" dirty="0"/>
              <a:t> (CO</a:t>
            </a:r>
            <a:r>
              <a:rPr lang="it-IT" sz="2800" baseline="-25000" dirty="0"/>
              <a:t>2</a:t>
            </a:r>
            <a:r>
              <a:rPr lang="it-IT" sz="2800" dirty="0"/>
              <a:t>), </a:t>
            </a:r>
            <a:endParaRPr lang="it-IT" sz="2800" dirty="0" smtClean="0"/>
          </a:p>
          <a:p>
            <a:r>
              <a:rPr lang="it-IT" sz="2800" i="1" dirty="0" smtClean="0"/>
              <a:t>che </a:t>
            </a:r>
            <a:r>
              <a:rPr lang="it-IT" sz="2800" i="1" dirty="0"/>
              <a:t>assorbono </a:t>
            </a:r>
            <a:r>
              <a:rPr lang="it-IT" sz="2800" i="1" dirty="0" smtClean="0"/>
              <a:t>dall’aria</a:t>
            </a:r>
            <a:r>
              <a:rPr lang="it-IT" sz="2800" dirty="0" smtClean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acqua</a:t>
            </a:r>
            <a:r>
              <a:rPr lang="it-IT" sz="2800" dirty="0"/>
              <a:t> (H</a:t>
            </a:r>
            <a:r>
              <a:rPr lang="it-IT" sz="2800" baseline="-25000" dirty="0"/>
              <a:t>2</a:t>
            </a:r>
            <a:r>
              <a:rPr lang="it-IT" sz="2800" dirty="0"/>
              <a:t>O), </a:t>
            </a:r>
          </a:p>
          <a:p>
            <a:r>
              <a:rPr lang="it-IT" sz="2800" i="1" dirty="0"/>
              <a:t>che assorbono con le </a:t>
            </a:r>
            <a:r>
              <a:rPr lang="it-IT" sz="2800" i="1" dirty="0" smtClean="0"/>
              <a:t>radici</a:t>
            </a:r>
            <a:r>
              <a:rPr lang="it-IT" sz="2800" dirty="0" smtClean="0"/>
              <a:t>; </a:t>
            </a: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energia luminosa;</a:t>
            </a:r>
          </a:p>
          <a:p>
            <a:endParaRPr lang="it-IT" sz="2000" dirty="0" smtClean="0"/>
          </a:p>
          <a:p>
            <a:r>
              <a:rPr lang="it-IT" sz="2800" dirty="0" smtClean="0"/>
              <a:t>per FABBRICARE: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glucosio</a:t>
            </a:r>
            <a:r>
              <a:rPr lang="pt-BR" sz="2800" dirty="0" smtClean="0"/>
              <a:t> </a:t>
            </a:r>
            <a:r>
              <a:rPr lang="pt-BR" sz="2800" dirty="0"/>
              <a:t>(C</a:t>
            </a:r>
            <a:r>
              <a:rPr lang="pt-BR" sz="2800" baseline="-25000" dirty="0"/>
              <a:t>6</a:t>
            </a:r>
            <a:r>
              <a:rPr lang="pt-BR" sz="2800" dirty="0"/>
              <a:t>H</a:t>
            </a:r>
            <a:r>
              <a:rPr lang="pt-BR" sz="2800" baseline="-25000" dirty="0"/>
              <a:t>12</a:t>
            </a:r>
            <a:r>
              <a:rPr lang="pt-BR" sz="2800" dirty="0"/>
              <a:t>O</a:t>
            </a:r>
            <a:r>
              <a:rPr lang="pt-BR" sz="2800" baseline="-25000" dirty="0"/>
              <a:t>6</a:t>
            </a:r>
            <a:r>
              <a:rPr lang="pt-BR" sz="2800" dirty="0"/>
              <a:t>), </a:t>
            </a:r>
            <a:r>
              <a:rPr lang="pt-BR" sz="2800" i="1" dirty="0" smtClean="0"/>
              <a:t>zucchero</a:t>
            </a:r>
          </a:p>
          <a:p>
            <a:r>
              <a:rPr lang="it-IT" sz="2800" i="1" dirty="0" smtClean="0"/>
              <a:t>che costituisce il loro nutrimento</a:t>
            </a:r>
            <a:r>
              <a:rPr lang="it-IT" sz="28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ossigeno</a:t>
            </a:r>
            <a:r>
              <a:rPr lang="it-IT" sz="2800" dirty="0" smtClean="0"/>
              <a:t> (O</a:t>
            </a:r>
            <a:r>
              <a:rPr lang="it-IT" sz="2800" baseline="-25000" dirty="0" smtClean="0"/>
              <a:t>2</a:t>
            </a:r>
            <a:r>
              <a:rPr lang="it-IT" sz="2800" dirty="0" smtClean="0"/>
              <a:t>), </a:t>
            </a:r>
            <a:r>
              <a:rPr lang="it-IT" sz="2800" i="1" dirty="0" smtClean="0"/>
              <a:t>liberato nell’aria</a:t>
            </a:r>
          </a:p>
          <a:p>
            <a:r>
              <a:rPr lang="it-IT" sz="2800" i="1" dirty="0" smtClean="0"/>
              <a:t>come prodotto di «scarto»</a:t>
            </a:r>
            <a:r>
              <a:rPr lang="it-IT" sz="2800" dirty="0" smtClean="0"/>
              <a:t>.</a:t>
            </a:r>
          </a:p>
        </p:txBody>
      </p:sp>
      <p:pic>
        <p:nvPicPr>
          <p:cNvPr id="9" name="Picture 2" descr="http://tuttodisegni.com/files/2011/10/fotosintesi-clorofilliana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6" b="6023"/>
          <a:stretch/>
        </p:blipFill>
        <p:spPr bwMode="auto">
          <a:xfrm>
            <a:off x="2592925" y="1905000"/>
            <a:ext cx="2897121" cy="33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771</TotalTime>
  <Words>1068</Words>
  <Application>Microsoft Office PowerPoint</Application>
  <PresentationFormat>Widescreen</PresentationFormat>
  <Paragraphs>148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Filo</vt:lpstr>
      <vt:lpstr>La fotosintesi clorofilliana</vt:lpstr>
      <vt:lpstr>Situazione</vt:lpstr>
      <vt:lpstr>Struttura della simulazione</vt:lpstr>
      <vt:lpstr>PRIMA PARTE Lezione per la prima media</vt:lpstr>
      <vt:lpstr>PROBLEMA DI PARTENZA</vt:lpstr>
      <vt:lpstr>PROBLEMA DI PARTENZA</vt:lpstr>
      <vt:lpstr>1. NUTRIZIONE DEGLI ESSERI VIVENTI</vt:lpstr>
      <vt:lpstr>Presentazione standard di PowerPoint</vt:lpstr>
      <vt:lpstr>2. LA FOTOSINTESI CLOROFILLIANA</vt:lpstr>
      <vt:lpstr>Presentazione standard di PowerPoint</vt:lpstr>
      <vt:lpstr>Presentazione standard di PowerPoint</vt:lpstr>
      <vt:lpstr>2.1 Dove avviene la fotosintesi?</vt:lpstr>
      <vt:lpstr>Presentazione standard di PowerPoint</vt:lpstr>
      <vt:lpstr>3. ASSORBIMENTO DEGLI INGREDIENTI ED EMISSIONE DEI PRODOTTI</vt:lpstr>
      <vt:lpstr>Presentazione standard di PowerPoint</vt:lpstr>
      <vt:lpstr>3.1 Clorofilla nei cloroplasti: luce</vt:lpstr>
      <vt:lpstr>3.2 Gli stomi: anidride carbonica e ossigeno</vt:lpstr>
      <vt:lpstr>3.3 Nervature: linfa grezza e linfa elaborata</vt:lpstr>
      <vt:lpstr>4. UTILITÀ DEI PRODOTTI</vt:lpstr>
      <vt:lpstr>Presentazione standard di PowerPoint</vt:lpstr>
      <vt:lpstr>4.1 A cosa serve il glucosio alla pianta?</vt:lpstr>
      <vt:lpstr>4.2 A cosa serve l’ossigeno?</vt:lpstr>
      <vt:lpstr>5. CONSEGUENZE ED ESPERIMENTI</vt:lpstr>
      <vt:lpstr>SECONDA PARTE Attività di peer teaching  con la quarta primaria</vt:lpstr>
      <vt:lpstr>1. Impostazione dell’attività  di peer teaching in prima media</vt:lpstr>
      <vt:lpstr>Presentazione standard di PowerPoint</vt:lpstr>
      <vt:lpstr>2. Realizzazione dell’attività  di peer teaching in quarta primaria</vt:lpstr>
      <vt:lpstr>Presentazione standard di PowerPoint</vt:lpstr>
      <vt:lpstr>Presentazione standard di PowerPoint</vt:lpstr>
    </vt:vector>
  </TitlesOfParts>
  <Company>bearzi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fotosintesi clorofilliana</dc:title>
  <dc:creator>Davide</dc:creator>
  <cp:lastModifiedBy>Davide</cp:lastModifiedBy>
  <cp:revision>65</cp:revision>
  <dcterms:created xsi:type="dcterms:W3CDTF">2015-04-28T18:27:54Z</dcterms:created>
  <dcterms:modified xsi:type="dcterms:W3CDTF">2015-05-06T11:34:43Z</dcterms:modified>
</cp:coreProperties>
</file>