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3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EA"/>
    <a:srgbClr val="67F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35" autoAdjust="0"/>
  </p:normalViewPr>
  <p:slideViewPr>
    <p:cSldViewPr snapToGrid="0" snapToObjects="1">
      <p:cViewPr>
        <p:scale>
          <a:sx n="100" d="100"/>
          <a:sy n="100" d="100"/>
        </p:scale>
        <p:origin x="-9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Calibri" charset="0"/>
              </a:defRPr>
            </a:lvl1pPr>
          </a:lstStyle>
          <a:p>
            <a:pPr>
              <a:defRPr/>
            </a:pPr>
            <a:fld id="{3D9B75DD-C8E9-0C44-9E2F-46650DBAB53A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/>
              <a:t>Click to edit Master text styles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Calibri" charset="0"/>
              </a:defRPr>
            </a:lvl1pPr>
          </a:lstStyle>
          <a:p>
            <a:pPr>
              <a:defRPr/>
            </a:pPr>
            <a:fld id="{54B5057E-BA4A-714D-90FE-6BC0BBE77EF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5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Esempio del LDL-</a:t>
            </a:r>
            <a:r>
              <a:rPr lang="it-IT" dirty="0" err="1" smtClean="0"/>
              <a:t>Receptor</a:t>
            </a:r>
            <a:r>
              <a:rPr lang="it-IT" dirty="0" smtClean="0"/>
              <a:t> promoter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B5057E-BA4A-714D-90FE-6BC0BBE77E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it-IT" dirty="0" err="1" smtClean="0">
                <a:latin typeface="Calibri" charset="0"/>
              </a:rPr>
              <a:t>Luciferasi</a:t>
            </a:r>
            <a:r>
              <a:rPr lang="it-IT" dirty="0" smtClean="0">
                <a:latin typeface="Calibri" charset="0"/>
              </a:rPr>
              <a:t> di Lucciola (</a:t>
            </a:r>
            <a:r>
              <a:rPr lang="it-IT" dirty="0" err="1" smtClean="0">
                <a:latin typeface="Calibri" charset="0"/>
              </a:rPr>
              <a:t>Photinus</a:t>
            </a:r>
            <a:r>
              <a:rPr lang="it-IT" dirty="0" smtClean="0">
                <a:latin typeface="Calibri" charset="0"/>
              </a:rPr>
              <a:t> </a:t>
            </a:r>
            <a:r>
              <a:rPr lang="it-IT" dirty="0" err="1" smtClean="0">
                <a:latin typeface="Calibri" charset="0"/>
              </a:rPr>
              <a:t>Pyralis</a:t>
            </a:r>
            <a:r>
              <a:rPr lang="it-IT" dirty="0" smtClean="0">
                <a:latin typeface="Calibri" charset="0"/>
              </a:rPr>
              <a:t>) –substrato = Luciferina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 smtClean="0">
                <a:latin typeface="Calibri" charset="0"/>
              </a:rPr>
              <a:t>Luciferasi</a:t>
            </a:r>
            <a:r>
              <a:rPr lang="it-IT" dirty="0" smtClean="0">
                <a:latin typeface="Calibri" charset="0"/>
              </a:rPr>
              <a:t> di </a:t>
            </a:r>
            <a:r>
              <a:rPr lang="it-IT" dirty="0" err="1" smtClean="0">
                <a:latin typeface="Calibri" charset="0"/>
              </a:rPr>
              <a:t>Renilla</a:t>
            </a:r>
            <a:r>
              <a:rPr lang="it-IT" dirty="0" smtClean="0">
                <a:latin typeface="Calibri" charset="0"/>
              </a:rPr>
              <a:t> </a:t>
            </a:r>
            <a:r>
              <a:rPr lang="it-IT" dirty="0" err="1" smtClean="0">
                <a:latin typeface="Calibri" charset="0"/>
              </a:rPr>
              <a:t>reniformis</a:t>
            </a:r>
            <a:r>
              <a:rPr lang="it-IT" dirty="0" smtClean="0">
                <a:latin typeface="Calibri" charset="0"/>
              </a:rPr>
              <a:t> (Celenterato) – substrato = </a:t>
            </a:r>
            <a:r>
              <a:rPr lang="it-IT" dirty="0" err="1" smtClean="0">
                <a:latin typeface="Calibri" charset="0"/>
              </a:rPr>
              <a:t>Coelenterazina</a:t>
            </a:r>
            <a:endParaRPr lang="it-IT" dirty="0" smtClean="0">
              <a:latin typeface="Calibri" charset="0"/>
            </a:endParaRPr>
          </a:p>
          <a:p>
            <a:pPr eaLnBrk="1" hangingPunct="1"/>
            <a:endParaRPr lang="it-IT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E3D264-0B07-464B-91FD-5A41A811E902}" type="slidenum">
              <a:rPr lang="en-US" sz="1200">
                <a:latin typeface="Times" charset="0"/>
              </a:rPr>
              <a:pPr eaLnBrk="1" hangingPunct="1"/>
              <a:t>7</a:t>
            </a:fld>
            <a:endParaRPr lang="en-US" sz="1200">
              <a:latin typeface="Times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sz="1800" noProof="1">
                <a:latin typeface="Gadget" charset="0"/>
              </a:rPr>
              <a:t>Questo viene fornito in un secondo tempo dopo la prima reazione,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sz="1800" noProof="1">
                <a:latin typeface="Gadget" charset="0"/>
              </a:rPr>
              <a:t>e viene quindi misurato un secondo lampo di luce.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sz="1800" noProof="1">
                <a:latin typeface="Gadget" charset="0"/>
              </a:rPr>
              <a:t>Luciferasi di lucciola Photinus Pyralis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sz="1800" noProof="1">
                <a:latin typeface="Gadget" charset="0"/>
              </a:rPr>
              <a:t>Luciferasi del celenterato Renilla Reniformis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en-US" sz="1800">
              <a:latin typeface="Gadget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FA6C-0BAA-8C47-8EBD-422AEC9B62D9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66C4-164A-2648-BC26-D1ABC64D885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1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CB84-EA7B-9B4F-A449-099ED5468E8A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6265-11F0-1C4F-9401-443EE08F36E1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279E-AA98-8843-9FA2-A4C6851560B5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E2C1-C711-F143-964E-E65F5448527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3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6328-E6FA-2B41-A2DA-BC61D267CAA1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98925-0E70-FD48-B93F-F2ACB225D99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51F6-DBE8-F346-980C-CEBC8EC42903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5BC7-F562-A848-86D1-99AC4923915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1AE5-FEC7-7A47-8DEC-4878B98E45AE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00BC-1071-B14C-AE20-9751B2E1E23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7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78AA-F8F5-624D-811F-D591FD6476A4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BDC2-71AA-7D4A-8300-B7C940040B31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1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DC4C-B70F-8A4E-A2A3-92CA58646D14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4169-44FB-3046-9E8B-D1687554B3E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8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51AF-60A0-B549-8E98-911F67B6559E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70D7-4270-4A44-AD85-445A62D9B78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05A3-51F8-A645-8413-E5ACABE1B4FF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AF98-3FC0-9A45-AEFC-9C8F7E9E51E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FF4C-EFBF-A643-B9A7-67B83A8EBBAB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DC07-3D5E-8441-9381-629538993FA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7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5D86F53-594C-1B41-95CB-622DD7EA5C8F}" type="datetime1">
              <a:rPr lang="en-US"/>
              <a:pPr>
                <a:defRPr/>
              </a:pPr>
              <a:t>01/05/19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7BEE008-C007-EC43-9D11-BC64C57D6CF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3873500"/>
            <a:ext cx="7353300" cy="27432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500" y="622300"/>
            <a:ext cx="4673600" cy="3306793"/>
          </a:xfrm>
          <a:prstGeom prst="rect">
            <a:avLst/>
          </a:prstGeom>
        </p:spPr>
      </p:pic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267328" y="160551"/>
            <a:ext cx="8393456" cy="415498"/>
          </a:xfrm>
          <a:prstGeom prst="rect">
            <a:avLst/>
          </a:prstGeom>
          <a:solidFill>
            <a:srgbClr val="F8FF68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100" b="0" noProof="1">
                <a:latin typeface="Arial Rounded MT Bold" pitchFamily="-112" charset="0"/>
                <a:ea typeface="+mn-ea"/>
                <a:cs typeface="+mn-cs"/>
              </a:rPr>
              <a:t>Studio di fattor</a:t>
            </a:r>
            <a:r>
              <a:rPr lang="it-IT" sz="2100" b="0" noProof="1">
                <a:latin typeface="Arial Rounded MT Bold" pitchFamily="-112" charset="0"/>
                <a:ea typeface="+mn-ea"/>
                <a:cs typeface="+mn-cs"/>
              </a:rPr>
              <a:t>i</a:t>
            </a:r>
            <a:r>
              <a:rPr sz="2100" b="0" noProof="1">
                <a:latin typeface="Arial Rounded MT Bold" pitchFamily="-112" charset="0"/>
                <a:ea typeface="+mn-ea"/>
                <a:cs typeface="+mn-cs"/>
              </a:rPr>
              <a:t> di </a:t>
            </a:r>
            <a:r>
              <a:rPr sz="2100" b="0" noProof="1" smtClean="0">
                <a:latin typeface="Arial Rounded MT Bold" pitchFamily="-112" charset="0"/>
                <a:ea typeface="+mn-ea"/>
                <a:cs typeface="+mn-cs"/>
              </a:rPr>
              <a:t>trascrizione</a:t>
            </a:r>
            <a:r>
              <a:rPr lang="it-IT" sz="2100" b="0" noProof="1" smtClean="0">
                <a:latin typeface="Arial Rounded MT Bold" pitchFamily="-112" charset="0"/>
                <a:ea typeface="+mn-ea"/>
                <a:cs typeface="+mn-cs"/>
              </a:rPr>
              <a:t>: l’esempio delle proteine SREBP </a:t>
            </a:r>
            <a:endParaRPr sz="2100" b="0" noProof="1">
              <a:latin typeface="Arial Rounded MT Bold" pitchFamily="-112" charset="0"/>
              <a:ea typeface="+mn-ea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08100" y="6470506"/>
            <a:ext cx="195460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0" i="1" dirty="0" err="1" smtClean="0"/>
              <a:t>Näär</a:t>
            </a:r>
            <a:r>
              <a:rPr lang="it-IT" b="0" i="1" dirty="0" smtClean="0"/>
              <a:t> et al., PNAS 1998</a:t>
            </a:r>
            <a:endParaRPr lang="it-IT" b="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17084" y="3929093"/>
            <a:ext cx="23012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0" i="1" dirty="0" smtClean="0"/>
              <a:t>Shimano &amp; Sato, NRC 2017</a:t>
            </a:r>
            <a:endParaRPr lang="it-IT" b="0" i="1" dirty="0"/>
          </a:p>
        </p:txBody>
      </p:sp>
    </p:spTree>
    <p:extLst>
      <p:ext uri="{BB962C8B-B14F-4D97-AF65-F5344CB8AC3E}">
        <p14:creationId xmlns:p14="http://schemas.microsoft.com/office/powerpoint/2010/main" val="257221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ilindro 34"/>
          <p:cNvSpPr/>
          <p:nvPr/>
        </p:nvSpPr>
        <p:spPr>
          <a:xfrm rot="16200000">
            <a:off x="5986306" y="1219641"/>
            <a:ext cx="450774" cy="937025"/>
          </a:xfrm>
          <a:prstGeom prst="can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ilindro 35"/>
          <p:cNvSpPr/>
          <p:nvPr/>
        </p:nvSpPr>
        <p:spPr>
          <a:xfrm rot="16200000">
            <a:off x="5020420" y="722248"/>
            <a:ext cx="449759" cy="1930798"/>
          </a:xfrm>
          <a:prstGeom prst="can">
            <a:avLst/>
          </a:prstGeom>
          <a:solidFill>
            <a:srgbClr val="67FF6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ilindro 46"/>
          <p:cNvSpPr/>
          <p:nvPr/>
        </p:nvSpPr>
        <p:spPr>
          <a:xfrm rot="16200000">
            <a:off x="3714936" y="1219641"/>
            <a:ext cx="450774" cy="937025"/>
          </a:xfrm>
          <a:prstGeom prst="ca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ilindro 27"/>
          <p:cNvSpPr/>
          <p:nvPr/>
        </p:nvSpPr>
        <p:spPr>
          <a:xfrm rot="16200000">
            <a:off x="6113306" y="3959484"/>
            <a:ext cx="450774" cy="937025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ilindro 25"/>
          <p:cNvSpPr/>
          <p:nvPr/>
        </p:nvSpPr>
        <p:spPr>
          <a:xfrm rot="16200000">
            <a:off x="5147420" y="3462091"/>
            <a:ext cx="449759" cy="1930798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4660900" y="2041525"/>
            <a:ext cx="14239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sz="2000" b="0" noProof="1">
                <a:solidFill>
                  <a:srgbClr val="008040"/>
                </a:solidFill>
                <a:latin typeface="Arial Rounded MT Bold" charset="0"/>
              </a:rPr>
              <a:t>dominio di legame al DNA</a:t>
            </a: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2112963" y="2041525"/>
            <a:ext cx="18843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sz="2000" b="0" noProof="1">
                <a:solidFill>
                  <a:srgbClr val="B300B5"/>
                </a:solidFill>
                <a:latin typeface="Arial Rounded MT Bold" charset="0"/>
              </a:rPr>
              <a:t>dominio di </a:t>
            </a:r>
          </a:p>
          <a:p>
            <a:pPr algn="ctr"/>
            <a:r>
              <a:rPr sz="2000" b="0" noProof="1">
                <a:solidFill>
                  <a:srgbClr val="B300B5"/>
                </a:solidFill>
                <a:latin typeface="Arial Rounded MT Bold" charset="0"/>
              </a:rPr>
              <a:t>attivazione</a:t>
            </a:r>
          </a:p>
          <a:p>
            <a:pPr algn="ctr"/>
            <a:r>
              <a:rPr sz="2000" b="0" noProof="1">
                <a:solidFill>
                  <a:srgbClr val="B300B5"/>
                </a:solidFill>
                <a:latin typeface="Arial Rounded MT Bold" charset="0"/>
              </a:rPr>
              <a:t>trascrizionale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2438400" y="288925"/>
            <a:ext cx="4102100" cy="412750"/>
          </a:xfrm>
          <a:prstGeom prst="rect">
            <a:avLst/>
          </a:prstGeom>
          <a:solidFill>
            <a:srgbClr val="F8FF68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100" b="0" noProof="1">
                <a:latin typeface="Arial Rounded MT Bold" pitchFamily="-112" charset="0"/>
                <a:ea typeface="+mn-ea"/>
                <a:cs typeface="+mn-cs"/>
              </a:rPr>
              <a:t>Studio di fattor</a:t>
            </a:r>
            <a:r>
              <a:rPr lang="it-IT" sz="2100" b="0" noProof="1">
                <a:latin typeface="Arial Rounded MT Bold" pitchFamily="-112" charset="0"/>
                <a:ea typeface="+mn-ea"/>
                <a:cs typeface="+mn-cs"/>
              </a:rPr>
              <a:t>i</a:t>
            </a:r>
            <a:r>
              <a:rPr sz="2100" b="0" noProof="1">
                <a:latin typeface="Arial Rounded MT Bold" pitchFamily="-112" charset="0"/>
                <a:ea typeface="+mn-ea"/>
                <a:cs typeface="+mn-cs"/>
              </a:rPr>
              <a:t> di trascrizione</a:t>
            </a:r>
          </a:p>
        </p:txBody>
      </p:sp>
      <p:sp>
        <p:nvSpPr>
          <p:cNvPr id="14344" name="Rectangle 38"/>
          <p:cNvSpPr>
            <a:spLocks noChangeArrowheads="1"/>
          </p:cNvSpPr>
          <p:nvPr/>
        </p:nvSpPr>
        <p:spPr bwMode="auto">
          <a:xfrm>
            <a:off x="449263" y="1431925"/>
            <a:ext cx="6183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 smtClean="0">
                <a:latin typeface="Arial Rounded MT Bold" charset="0"/>
              </a:rPr>
              <a:t>TF1</a:t>
            </a:r>
            <a:endParaRPr sz="1800" b="0" noProof="1">
              <a:latin typeface="Arial Rounded MT Bold" charset="0"/>
            </a:endParaRPr>
          </a:p>
        </p:txBody>
      </p:sp>
      <p:sp>
        <p:nvSpPr>
          <p:cNvPr id="14350" name="Text Box 3"/>
          <p:cNvSpPr txBox="1">
            <a:spLocks noChangeArrowheads="1"/>
          </p:cNvSpPr>
          <p:nvPr/>
        </p:nvSpPr>
        <p:spPr bwMode="auto">
          <a:xfrm>
            <a:off x="762000" y="5194301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sz="2100" b="0" noProof="1">
              <a:latin typeface="Arial Rounded MT Bold" charset="0"/>
            </a:endParaRPr>
          </a:p>
          <a:p>
            <a:pPr eaLnBrk="1" hangingPunct="1"/>
            <a:endParaRPr sz="800" b="0" noProof="1">
              <a:latin typeface="Arial Rounded MT Bold" charset="0"/>
            </a:endParaRPr>
          </a:p>
        </p:txBody>
      </p:sp>
      <p:sp>
        <p:nvSpPr>
          <p:cNvPr id="14355" name="Rectangle 39"/>
          <p:cNvSpPr>
            <a:spLocks noChangeArrowheads="1"/>
          </p:cNvSpPr>
          <p:nvPr/>
        </p:nvSpPr>
        <p:spPr bwMode="auto">
          <a:xfrm>
            <a:off x="457200" y="4073526"/>
            <a:ext cx="17363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noProof="1" smtClean="0">
                <a:latin typeface="Arial Rounded MT Bold" charset="0"/>
              </a:rPr>
              <a:t>Co-fattore</a:t>
            </a:r>
          </a:p>
          <a:p>
            <a:r>
              <a:rPr lang="it-IT" sz="1800" b="0" noProof="1" smtClean="0">
                <a:latin typeface="Arial Rounded MT Bold" charset="0"/>
              </a:rPr>
              <a:t>trascrizionale</a:t>
            </a:r>
            <a:endParaRPr sz="1800" b="0" noProof="1">
              <a:latin typeface="Arial Rounded MT Bold" charset="0"/>
            </a:endParaRPr>
          </a:p>
        </p:txBody>
      </p:sp>
      <p:sp>
        <p:nvSpPr>
          <p:cNvPr id="14358" name="Rectangle 43"/>
          <p:cNvSpPr>
            <a:spLocks noChangeArrowheads="1"/>
          </p:cNvSpPr>
          <p:nvPr/>
        </p:nvSpPr>
        <p:spPr bwMode="auto">
          <a:xfrm>
            <a:off x="5221288" y="4233566"/>
            <a:ext cx="521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noProof="1" smtClean="0">
                <a:latin typeface="Arial Rounded MT Bold" charset="0"/>
              </a:rPr>
              <a:t>DR</a:t>
            </a:r>
            <a:endParaRPr sz="1800" b="0" noProof="1">
              <a:latin typeface="Arial Rounded MT Bold" charset="0"/>
            </a:endParaRPr>
          </a:p>
        </p:txBody>
      </p:sp>
      <p:sp>
        <p:nvSpPr>
          <p:cNvPr id="14347" name="Rectangle 44"/>
          <p:cNvSpPr>
            <a:spLocks noChangeArrowheads="1"/>
          </p:cNvSpPr>
          <p:nvPr/>
        </p:nvSpPr>
        <p:spPr bwMode="auto">
          <a:xfrm>
            <a:off x="4927548" y="1545814"/>
            <a:ext cx="66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latin typeface="Arial Rounded MT Bold" charset="0"/>
              </a:rPr>
              <a:t>DLD</a:t>
            </a: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727075" y="5211763"/>
            <a:ext cx="7153275" cy="8556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sz="2100" b="0" noProof="1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charset="0"/>
              </a:rPr>
              <a:t>Quali</a:t>
            </a:r>
            <a:r>
              <a:rPr sz="2100" b="0" noProof="1">
                <a:latin typeface="Arial Rounded MT Bold" charset="0"/>
              </a:rPr>
              <a:t> sono le conseguenze sull’attività trascrizionale?</a:t>
            </a:r>
          </a:p>
          <a:p>
            <a:pPr>
              <a:defRPr/>
            </a:pPr>
            <a:endParaRPr sz="800" b="0" noProof="1">
              <a:latin typeface="Arial Rounded MT Bold" charset="0"/>
            </a:endParaRPr>
          </a:p>
          <a:p>
            <a:pPr>
              <a:defRPr/>
            </a:pPr>
            <a:r>
              <a:rPr sz="2100" b="0" noProof="1">
                <a:latin typeface="Arial Rounded MT Bold" charset="0"/>
              </a:rPr>
              <a:t>Possiamo valutarle mediante </a:t>
            </a:r>
            <a:r>
              <a:rPr sz="2100" b="0" noProof="1">
                <a:solidFill>
                  <a:srgbClr val="0000FF"/>
                </a:solidFill>
                <a:latin typeface="Arial Rounded MT Bold" charset="0"/>
              </a:rPr>
              <a:t>saggi di transattivazione</a:t>
            </a:r>
            <a:endParaRPr lang="en-US" sz="2100" b="0">
              <a:solidFill>
                <a:srgbClr val="006B01"/>
              </a:solidFill>
              <a:latin typeface="Arial Rounded MT Bold" charset="0"/>
            </a:endParaRPr>
          </a:p>
        </p:txBody>
      </p:sp>
      <p:sp>
        <p:nvSpPr>
          <p:cNvPr id="14349" name="Rectangle 41"/>
          <p:cNvSpPr>
            <a:spLocks noChangeArrowheads="1"/>
          </p:cNvSpPr>
          <p:nvPr/>
        </p:nvSpPr>
        <p:spPr bwMode="auto">
          <a:xfrm>
            <a:off x="6197999" y="1543671"/>
            <a:ext cx="496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latin typeface="Arial Rounded MT Bold" charset="0"/>
              </a:rPr>
              <a:t>CT</a:t>
            </a:r>
          </a:p>
        </p:txBody>
      </p:sp>
      <p:sp>
        <p:nvSpPr>
          <p:cNvPr id="4" name="Cilindro 3"/>
          <p:cNvSpPr/>
          <p:nvPr/>
        </p:nvSpPr>
        <p:spPr>
          <a:xfrm rot="16200000">
            <a:off x="3298129" y="3467398"/>
            <a:ext cx="464544" cy="1930798"/>
          </a:xfrm>
          <a:prstGeom prst="can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6127023" y="3639229"/>
            <a:ext cx="644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noProof="1" smtClean="0">
                <a:latin typeface="Arial Rounded MT Bold" charset="0"/>
              </a:rPr>
              <a:t>NLS</a:t>
            </a:r>
            <a:endParaRPr sz="1800" b="0" noProof="1">
              <a:latin typeface="Arial Rounded MT Bold" charset="0"/>
            </a:endParaRPr>
          </a:p>
        </p:txBody>
      </p:sp>
      <p:cxnSp>
        <p:nvCxnSpPr>
          <p:cNvPr id="6" name="Connettore 1 5"/>
          <p:cNvCxnSpPr>
            <a:stCxn id="29" idx="2"/>
          </p:cNvCxnSpPr>
          <p:nvPr/>
        </p:nvCxnSpPr>
        <p:spPr>
          <a:xfrm>
            <a:off x="6449343" y="4008561"/>
            <a:ext cx="91157" cy="181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3214688" y="4239064"/>
            <a:ext cx="427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noProof="1" smtClean="0">
                <a:latin typeface="Arial Rounded MT Bold" charset="0"/>
              </a:rPr>
              <a:t>DI</a:t>
            </a:r>
            <a:endParaRPr sz="1800" b="0" noProof="1">
              <a:latin typeface="Arial Rounded MT Bold" charset="0"/>
            </a:endParaRPr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5961005" y="912086"/>
            <a:ext cx="6446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noProof="1" smtClean="0">
                <a:latin typeface="Arial Rounded MT Bold" charset="0"/>
              </a:rPr>
              <a:t>NLS</a:t>
            </a:r>
            <a:endParaRPr sz="1800" b="0" noProof="1">
              <a:latin typeface="Arial Rounded MT Bold" charset="0"/>
            </a:endParaRPr>
          </a:p>
        </p:txBody>
      </p:sp>
      <p:cxnSp>
        <p:nvCxnSpPr>
          <p:cNvPr id="34" name="Connettore 1 33"/>
          <p:cNvCxnSpPr>
            <a:stCxn id="33" idx="2"/>
          </p:cNvCxnSpPr>
          <p:nvPr/>
        </p:nvCxnSpPr>
        <p:spPr>
          <a:xfrm>
            <a:off x="6283325" y="1281418"/>
            <a:ext cx="91157" cy="181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ilindro 37"/>
          <p:cNvSpPr/>
          <p:nvPr/>
        </p:nvSpPr>
        <p:spPr>
          <a:xfrm rot="16200000">
            <a:off x="2790129" y="727555"/>
            <a:ext cx="464544" cy="1930798"/>
          </a:xfrm>
          <a:prstGeom prst="can">
            <a:avLst/>
          </a:prstGeom>
          <a:solidFill>
            <a:srgbClr val="FF48E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45" name="Rectangle 41"/>
          <p:cNvSpPr>
            <a:spLocks noChangeArrowheads="1"/>
          </p:cNvSpPr>
          <p:nvPr/>
        </p:nvSpPr>
        <p:spPr bwMode="auto">
          <a:xfrm>
            <a:off x="2878085" y="1545815"/>
            <a:ext cx="492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latin typeface="Arial Rounded MT Bold" charset="0"/>
              </a:rPr>
              <a:t>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463550" y="390525"/>
            <a:ext cx="8289449" cy="93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sz="2000" b="0" noProof="1">
                <a:latin typeface="Arial Rounded MT Bold" charset="0"/>
              </a:rPr>
              <a:t>Un fattore di trascrizione lega il promotore del suo gene bersaglio</a:t>
            </a:r>
          </a:p>
          <a:p>
            <a:pPr>
              <a:lnSpc>
                <a:spcPct val="140000"/>
              </a:lnSpc>
            </a:pPr>
            <a:r>
              <a:rPr sz="2000" b="0" noProof="1">
                <a:latin typeface="Arial Rounded MT Bold" charset="0"/>
              </a:rPr>
              <a:t> riconoscendo una specifica </a:t>
            </a:r>
            <a:r>
              <a:rPr sz="2000" b="0" noProof="1">
                <a:solidFill>
                  <a:srgbClr val="E3111D"/>
                </a:solidFill>
                <a:latin typeface="Arial Rounded MT Bold" charset="0"/>
              </a:rPr>
              <a:t>sequenza </a:t>
            </a:r>
            <a:r>
              <a:rPr sz="2000" b="0" noProof="1" smtClean="0">
                <a:solidFill>
                  <a:srgbClr val="E3111D"/>
                </a:solidFill>
                <a:latin typeface="Arial Rounded MT Bold" charset="0"/>
              </a:rPr>
              <a:t>consenso</a:t>
            </a:r>
            <a:endParaRPr sz="2000" b="0" noProof="1">
              <a:solidFill>
                <a:srgbClr val="E3111D"/>
              </a:solidFill>
              <a:latin typeface="Arial Rounded MT Bold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185988" y="2208213"/>
            <a:ext cx="4824412" cy="3886200"/>
            <a:chOff x="1377" y="1776"/>
            <a:chExt cx="3039" cy="2448"/>
          </a:xfrm>
        </p:grpSpPr>
        <p:sp>
          <p:nvSpPr>
            <p:cNvPr id="16387" name="Line 7"/>
            <p:cNvSpPr>
              <a:spLocks noChangeShapeType="1"/>
            </p:cNvSpPr>
            <p:nvPr/>
          </p:nvSpPr>
          <p:spPr bwMode="auto">
            <a:xfrm>
              <a:off x="1414" y="3000"/>
              <a:ext cx="135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388" name="Rectangle 20"/>
            <p:cNvSpPr>
              <a:spLocks noChangeArrowheads="1"/>
            </p:cNvSpPr>
            <p:nvPr/>
          </p:nvSpPr>
          <p:spPr bwMode="auto">
            <a:xfrm>
              <a:off x="1567" y="2900"/>
              <a:ext cx="864" cy="170"/>
            </a:xfrm>
            <a:prstGeom prst="rect">
              <a:avLst/>
            </a:prstGeom>
            <a:solidFill>
              <a:srgbClr val="E3111D"/>
            </a:solidFill>
            <a:ln w="9525">
              <a:solidFill>
                <a:srgbClr val="E3111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 sz="1800" b="0">
                <a:solidFill>
                  <a:srgbClr val="FF0000"/>
                </a:solidFill>
                <a:latin typeface="Arial Rounded MT Bold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377" y="2068"/>
              <a:ext cx="1144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sz="1900" b="0" dirty="0">
                  <a:latin typeface="Arial Rounded MT Bold" charset="0"/>
                </a:rPr>
                <a:t>sito di legame</a:t>
              </a:r>
            </a:p>
            <a:p>
              <a:pPr algn="ctr"/>
              <a:r>
                <a:rPr lang="it-IT" sz="1900" b="0" dirty="0">
                  <a:latin typeface="Arial Rounded MT Bold" charset="0"/>
                </a:rPr>
                <a:t>per </a:t>
              </a:r>
              <a:r>
                <a:rPr lang="it-IT" sz="1900" b="0" dirty="0" smtClean="0">
                  <a:latin typeface="Arial Rounded MT Bold" charset="0"/>
                </a:rPr>
                <a:t>TF1</a:t>
              </a:r>
              <a:endParaRPr lang="it-IT" sz="1900" b="0" dirty="0">
                <a:latin typeface="Arial Rounded MT Bold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 flipV="1">
              <a:off x="1946" y="2590"/>
              <a:ext cx="5" cy="271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391" name="Rectangle 8"/>
            <p:cNvSpPr>
              <a:spLocks noChangeArrowheads="1"/>
            </p:cNvSpPr>
            <p:nvPr/>
          </p:nvSpPr>
          <p:spPr bwMode="auto">
            <a:xfrm>
              <a:off x="1807" y="2895"/>
              <a:ext cx="288" cy="17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 sz="1800" b="0">
                <a:solidFill>
                  <a:srgbClr val="FF0000"/>
                </a:solidFill>
                <a:latin typeface="Arial Rounded MT Bold" charset="0"/>
              </a:endParaRPr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2719" y="2927"/>
              <a:ext cx="1296" cy="177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 flipV="1">
              <a:off x="2719" y="2723"/>
              <a:ext cx="624" cy="0"/>
            </a:xfrm>
            <a:prstGeom prst="line">
              <a:avLst/>
            </a:prstGeom>
            <a:noFill/>
            <a:ln w="28575">
              <a:solidFill>
                <a:srgbClr val="008B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2719" y="2722"/>
              <a:ext cx="0" cy="156"/>
            </a:xfrm>
            <a:prstGeom prst="line">
              <a:avLst/>
            </a:prstGeom>
            <a:noFill/>
            <a:ln w="28575">
              <a:solidFill>
                <a:srgbClr val="008B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395" name="Rectangle 13"/>
            <p:cNvSpPr>
              <a:spLocks noChangeArrowheads="1"/>
            </p:cNvSpPr>
            <p:nvPr/>
          </p:nvSpPr>
          <p:spPr bwMode="auto">
            <a:xfrm>
              <a:off x="1565" y="3166"/>
              <a:ext cx="8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it-IT" sz="1800" b="0">
                  <a:latin typeface="Arial Rounded MT Bold" charset="0"/>
                </a:rPr>
                <a:t>promotore </a:t>
              </a:r>
            </a:p>
          </p:txBody>
        </p:sp>
        <p:sp>
          <p:nvSpPr>
            <p:cNvPr id="16396" name="Line 15"/>
            <p:cNvSpPr>
              <a:spLocks noChangeShapeType="1"/>
            </p:cNvSpPr>
            <p:nvPr/>
          </p:nvSpPr>
          <p:spPr bwMode="auto">
            <a:xfrm>
              <a:off x="4015" y="3025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397" name="Rectangle 16"/>
            <p:cNvSpPr>
              <a:spLocks noChangeArrowheads="1"/>
            </p:cNvSpPr>
            <p:nvPr/>
          </p:nvSpPr>
          <p:spPr bwMode="auto">
            <a:xfrm>
              <a:off x="2719" y="3168"/>
              <a:ext cx="16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800" b="0">
                  <a:latin typeface="Arial Rounded MT Bold" charset="0"/>
                </a:rPr>
                <a:t>Gene per la Luciferasi</a:t>
              </a:r>
            </a:p>
          </p:txBody>
        </p:sp>
        <p:sp>
          <p:nvSpPr>
            <p:cNvPr id="16398" name="Rectangle 17"/>
            <p:cNvSpPr>
              <a:spLocks noChangeArrowheads="1"/>
            </p:cNvSpPr>
            <p:nvPr/>
          </p:nvSpPr>
          <p:spPr bwMode="auto">
            <a:xfrm>
              <a:off x="1632" y="1776"/>
              <a:ext cx="27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sz="2000" b="0" noProof="1">
                  <a:latin typeface="Arial Rounded MT Bold" charset="0"/>
                </a:rPr>
                <a:t>Plasmide reporter:  </a:t>
              </a:r>
              <a:r>
                <a:rPr sz="2000" b="0" noProof="1">
                  <a:solidFill>
                    <a:srgbClr val="FF0000"/>
                  </a:solidFill>
                  <a:latin typeface="Arial Rounded MT Bold" charset="0"/>
                </a:rPr>
                <a:t>pPROM-Luc</a:t>
              </a:r>
            </a:p>
          </p:txBody>
        </p:sp>
        <p:sp>
          <p:nvSpPr>
            <p:cNvPr id="16399" name="Line 28"/>
            <p:cNvSpPr>
              <a:spLocks noChangeShapeType="1"/>
            </p:cNvSpPr>
            <p:nvPr/>
          </p:nvSpPr>
          <p:spPr bwMode="auto">
            <a:xfrm>
              <a:off x="1423" y="3022"/>
              <a:ext cx="1409" cy="7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00" name="Line 29"/>
            <p:cNvSpPr>
              <a:spLocks noChangeShapeType="1"/>
            </p:cNvSpPr>
            <p:nvPr/>
          </p:nvSpPr>
          <p:spPr bwMode="auto">
            <a:xfrm flipH="1">
              <a:off x="2928" y="3022"/>
              <a:ext cx="1279" cy="7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6401" name="Group 34"/>
            <p:cNvGrpSpPr>
              <a:grpSpLocks/>
            </p:cNvGrpSpPr>
            <p:nvPr/>
          </p:nvGrpSpPr>
          <p:grpSpPr bwMode="auto">
            <a:xfrm>
              <a:off x="2575" y="3745"/>
              <a:ext cx="554" cy="479"/>
              <a:chOff x="2621" y="4289"/>
              <a:chExt cx="554" cy="573"/>
            </a:xfrm>
          </p:grpSpPr>
          <p:sp>
            <p:nvSpPr>
              <p:cNvPr id="16402" name="Oval 27"/>
              <p:cNvSpPr>
                <a:spLocks noChangeAspect="1" noChangeArrowheads="1"/>
              </p:cNvSpPr>
              <p:nvPr/>
            </p:nvSpPr>
            <p:spPr bwMode="auto">
              <a:xfrm>
                <a:off x="2640" y="4320"/>
                <a:ext cx="513" cy="54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sp>
            <p:nvSpPr>
              <p:cNvPr id="16403" name="Rectangle 30"/>
              <p:cNvSpPr>
                <a:spLocks noChangeArrowheads="1"/>
              </p:cNvSpPr>
              <p:nvPr/>
            </p:nvSpPr>
            <p:spPr bwMode="auto">
              <a:xfrm>
                <a:off x="2829" y="4289"/>
                <a:ext cx="147" cy="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sp>
            <p:nvSpPr>
              <p:cNvPr id="16404" name="Rectangle 31"/>
              <p:cNvSpPr>
                <a:spLocks noChangeArrowheads="1"/>
              </p:cNvSpPr>
              <p:nvPr/>
            </p:nvSpPr>
            <p:spPr bwMode="auto">
              <a:xfrm rot="5722029">
                <a:off x="3068" y="4586"/>
                <a:ext cx="156" cy="59"/>
              </a:xfrm>
              <a:prstGeom prst="rect">
                <a:avLst/>
              </a:prstGeom>
              <a:solidFill>
                <a:srgbClr val="FF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sp>
            <p:nvSpPr>
              <p:cNvPr id="16405" name="Rectangle 32"/>
              <p:cNvSpPr>
                <a:spLocks noChangeArrowheads="1"/>
              </p:cNvSpPr>
              <p:nvPr/>
            </p:nvSpPr>
            <p:spPr bwMode="auto">
              <a:xfrm rot="15877971" flipH="1">
                <a:off x="2573" y="4555"/>
                <a:ext cx="156" cy="59"/>
              </a:xfrm>
              <a:prstGeom prst="rect">
                <a:avLst/>
              </a:prstGeom>
              <a:solidFill>
                <a:srgbClr val="005BB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>
            <a:grpSpLocks/>
          </p:cNvGrpSpPr>
          <p:nvPr/>
        </p:nvGrpSpPr>
        <p:grpSpPr bwMode="auto">
          <a:xfrm>
            <a:off x="0" y="344488"/>
            <a:ext cx="2616200" cy="2203450"/>
            <a:chOff x="144" y="582"/>
            <a:chExt cx="1776" cy="1527"/>
          </a:xfrm>
        </p:grpSpPr>
        <p:sp>
          <p:nvSpPr>
            <p:cNvPr id="18514" name="Line 3"/>
            <p:cNvSpPr>
              <a:spLocks noChangeShapeType="1"/>
            </p:cNvSpPr>
            <p:nvPr/>
          </p:nvSpPr>
          <p:spPr bwMode="auto">
            <a:xfrm>
              <a:off x="387" y="1110"/>
              <a:ext cx="6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515" name="Rectangle 4"/>
            <p:cNvSpPr>
              <a:spLocks noChangeArrowheads="1"/>
            </p:cNvSpPr>
            <p:nvPr/>
          </p:nvSpPr>
          <p:spPr bwMode="auto">
            <a:xfrm>
              <a:off x="1006" y="1045"/>
              <a:ext cx="796" cy="11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8516" name="Line 5"/>
            <p:cNvSpPr>
              <a:spLocks noChangeShapeType="1"/>
            </p:cNvSpPr>
            <p:nvPr/>
          </p:nvSpPr>
          <p:spPr bwMode="auto">
            <a:xfrm>
              <a:off x="1802" y="1109"/>
              <a:ext cx="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517" name="Rectangle 6"/>
            <p:cNvSpPr>
              <a:spLocks noChangeArrowheads="1"/>
            </p:cNvSpPr>
            <p:nvPr/>
          </p:nvSpPr>
          <p:spPr bwMode="auto">
            <a:xfrm>
              <a:off x="1006" y="582"/>
              <a:ext cx="826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800" b="0">
                  <a:latin typeface="Arial Rounded MT Bold" charset="0"/>
                </a:rPr>
                <a:t>reporter</a:t>
              </a:r>
            </a:p>
            <a:p>
              <a:r>
                <a:rPr lang="it-IT" sz="1800" b="0">
                  <a:latin typeface="Arial Rounded MT Bold" charset="0"/>
                </a:rPr>
                <a:t>luciferasi</a:t>
              </a:r>
            </a:p>
          </p:txBody>
        </p:sp>
        <p:sp>
          <p:nvSpPr>
            <p:cNvPr id="18518" name="Rectangle 7"/>
            <p:cNvSpPr>
              <a:spLocks noChangeArrowheads="1"/>
            </p:cNvSpPr>
            <p:nvPr/>
          </p:nvSpPr>
          <p:spPr bwMode="auto">
            <a:xfrm>
              <a:off x="505" y="1031"/>
              <a:ext cx="383" cy="136"/>
            </a:xfrm>
            <a:prstGeom prst="rect">
              <a:avLst/>
            </a:prstGeom>
            <a:solidFill>
              <a:srgbClr val="E3111D"/>
            </a:solidFill>
            <a:ln w="9525">
              <a:solidFill>
                <a:srgbClr val="E3111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 sz="1800" b="0">
                <a:solidFill>
                  <a:srgbClr val="FF0000"/>
                </a:solidFill>
                <a:latin typeface="Arial Rounded MT Bold" charset="0"/>
              </a:endParaRPr>
            </a:p>
          </p:txBody>
        </p:sp>
        <p:sp>
          <p:nvSpPr>
            <p:cNvPr id="18519" name="Oval 8"/>
            <p:cNvSpPr>
              <a:spLocks noChangeAspect="1" noChangeArrowheads="1"/>
            </p:cNvSpPr>
            <p:nvPr/>
          </p:nvSpPr>
          <p:spPr bwMode="auto">
            <a:xfrm>
              <a:off x="847" y="1567"/>
              <a:ext cx="513" cy="54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8520" name="Line 9"/>
            <p:cNvSpPr>
              <a:spLocks noChangeShapeType="1"/>
            </p:cNvSpPr>
            <p:nvPr/>
          </p:nvSpPr>
          <p:spPr bwMode="auto">
            <a:xfrm>
              <a:off x="387" y="1111"/>
              <a:ext cx="669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521" name="Line 10"/>
            <p:cNvSpPr>
              <a:spLocks noChangeShapeType="1"/>
            </p:cNvSpPr>
            <p:nvPr/>
          </p:nvSpPr>
          <p:spPr bwMode="auto">
            <a:xfrm flipH="1">
              <a:off x="1200" y="1111"/>
              <a:ext cx="720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522" name="Rectangle 11"/>
            <p:cNvSpPr>
              <a:spLocks noChangeArrowheads="1"/>
            </p:cNvSpPr>
            <p:nvPr/>
          </p:nvSpPr>
          <p:spPr bwMode="auto">
            <a:xfrm>
              <a:off x="1036" y="1536"/>
              <a:ext cx="147" cy="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8523" name="Rectangle 12"/>
            <p:cNvSpPr>
              <a:spLocks noChangeArrowheads="1"/>
            </p:cNvSpPr>
            <p:nvPr/>
          </p:nvSpPr>
          <p:spPr bwMode="auto">
            <a:xfrm rot="5722029">
              <a:off x="1275" y="1833"/>
              <a:ext cx="156" cy="59"/>
            </a:xfrm>
            <a:prstGeom prst="rect">
              <a:avLst/>
            </a:prstGeom>
            <a:solidFill>
              <a:srgbClr val="FF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8524" name="Rectangle 13"/>
            <p:cNvSpPr>
              <a:spLocks noChangeArrowheads="1"/>
            </p:cNvSpPr>
            <p:nvPr/>
          </p:nvSpPr>
          <p:spPr bwMode="auto">
            <a:xfrm rot="15877971" flipH="1">
              <a:off x="780" y="1802"/>
              <a:ext cx="156" cy="59"/>
            </a:xfrm>
            <a:prstGeom prst="rect">
              <a:avLst/>
            </a:prstGeom>
            <a:solidFill>
              <a:srgbClr val="005B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18525" name="Rectangle 14"/>
            <p:cNvSpPr>
              <a:spLocks noChangeArrowheads="1"/>
            </p:cNvSpPr>
            <p:nvPr/>
          </p:nvSpPr>
          <p:spPr bwMode="auto">
            <a:xfrm>
              <a:off x="144" y="768"/>
              <a:ext cx="924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sz="1800" b="0">
                  <a:latin typeface="Arial Rounded MT Bold" charset="0"/>
                </a:rPr>
                <a:t>promotore</a:t>
              </a:r>
            </a:p>
          </p:txBody>
        </p:sp>
      </p:grpSp>
      <p:sp>
        <p:nvSpPr>
          <p:cNvPr id="73765" name="Rectangle 37"/>
          <p:cNvSpPr>
            <a:spLocks noChangeArrowheads="1"/>
          </p:cNvSpPr>
          <p:nvPr/>
        </p:nvSpPr>
        <p:spPr bwMode="auto">
          <a:xfrm>
            <a:off x="3608388" y="125413"/>
            <a:ext cx="1465262" cy="4127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100" b="0" noProof="1">
                <a:latin typeface="Arial Rounded MT Bold" pitchFamily="-112" charset="0"/>
                <a:ea typeface="+mn-ea"/>
                <a:cs typeface="+mn-cs"/>
              </a:rPr>
              <a:t>Strategia:</a:t>
            </a:r>
          </a:p>
        </p:txBody>
      </p:sp>
      <p:sp>
        <p:nvSpPr>
          <p:cNvPr id="18435" name="Rectangle 69"/>
          <p:cNvSpPr>
            <a:spLocks noChangeArrowheads="1"/>
          </p:cNvSpPr>
          <p:nvPr/>
        </p:nvSpPr>
        <p:spPr bwMode="auto">
          <a:xfrm>
            <a:off x="550863" y="2808288"/>
            <a:ext cx="1427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0">
                <a:latin typeface="Arial Rounded MT Bold" charset="0"/>
              </a:rPr>
              <a:t>pPROM-luc</a:t>
            </a:r>
          </a:p>
        </p:txBody>
      </p:sp>
      <p:sp>
        <p:nvSpPr>
          <p:cNvPr id="18436" name="TextBox 64"/>
          <p:cNvSpPr txBox="1">
            <a:spLocks noChangeArrowheads="1"/>
          </p:cNvSpPr>
          <p:nvPr/>
        </p:nvSpPr>
        <p:spPr bwMode="auto">
          <a:xfrm>
            <a:off x="1212850" y="1771650"/>
            <a:ext cx="412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MCS</a:t>
            </a:r>
          </a:p>
        </p:txBody>
      </p:sp>
      <p:sp>
        <p:nvSpPr>
          <p:cNvPr id="18437" name="TextBox 66"/>
          <p:cNvSpPr txBox="1">
            <a:spLocks noChangeArrowheads="1"/>
          </p:cNvSpPr>
          <p:nvPr/>
        </p:nvSpPr>
        <p:spPr bwMode="auto">
          <a:xfrm>
            <a:off x="692150" y="2038350"/>
            <a:ext cx="374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ORI</a:t>
            </a:r>
          </a:p>
        </p:txBody>
      </p:sp>
      <p:sp>
        <p:nvSpPr>
          <p:cNvPr id="18438" name="TextBox 67"/>
          <p:cNvSpPr txBox="1">
            <a:spLocks noChangeArrowheads="1"/>
          </p:cNvSpPr>
          <p:nvPr/>
        </p:nvSpPr>
        <p:spPr bwMode="auto">
          <a:xfrm>
            <a:off x="1762125" y="2076450"/>
            <a:ext cx="4127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Amp</a:t>
            </a:r>
          </a:p>
        </p:txBody>
      </p:sp>
      <p:grpSp>
        <p:nvGrpSpPr>
          <p:cNvPr id="18439" name="Group 76"/>
          <p:cNvGrpSpPr>
            <a:grpSpLocks/>
          </p:cNvGrpSpPr>
          <p:nvPr/>
        </p:nvGrpSpPr>
        <p:grpSpPr bwMode="auto">
          <a:xfrm>
            <a:off x="1638300" y="1574800"/>
            <a:ext cx="463550" cy="268288"/>
            <a:chOff x="1600200" y="1600200"/>
            <a:chExt cx="463584" cy="268126"/>
          </a:xfrm>
        </p:grpSpPr>
        <p:cxnSp>
          <p:nvCxnSpPr>
            <p:cNvPr id="18512" name="Straight Connector 72"/>
            <p:cNvCxnSpPr>
              <a:cxnSpLocks noChangeAspect="1"/>
            </p:cNvCxnSpPr>
            <p:nvPr/>
          </p:nvCxnSpPr>
          <p:spPr bwMode="auto">
            <a:xfrm rot="5400000">
              <a:off x="1624312" y="1784396"/>
              <a:ext cx="83968" cy="83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13" name="TextBox 75"/>
            <p:cNvSpPr txBox="1">
              <a:spLocks noChangeArrowheads="1"/>
            </p:cNvSpPr>
            <p:nvPr/>
          </p:nvSpPr>
          <p:spPr bwMode="auto">
            <a:xfrm>
              <a:off x="1600200" y="1600200"/>
              <a:ext cx="463584" cy="214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PolyA</a:t>
              </a:r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124200" y="765175"/>
            <a:ext cx="5759450" cy="1314450"/>
            <a:chOff x="3124200" y="765175"/>
            <a:chExt cx="5759450" cy="1314450"/>
          </a:xfrm>
        </p:grpSpPr>
        <p:grpSp>
          <p:nvGrpSpPr>
            <p:cNvPr id="18493" name="Group 75"/>
            <p:cNvGrpSpPr>
              <a:grpSpLocks/>
            </p:cNvGrpSpPr>
            <p:nvPr/>
          </p:nvGrpSpPr>
          <p:grpSpPr bwMode="auto">
            <a:xfrm>
              <a:off x="3124200" y="765175"/>
              <a:ext cx="5759450" cy="1314450"/>
              <a:chOff x="1968" y="482"/>
              <a:chExt cx="3628" cy="828"/>
            </a:xfrm>
          </p:grpSpPr>
          <p:grpSp>
            <p:nvGrpSpPr>
              <p:cNvPr id="18501" name="Group 67"/>
              <p:cNvGrpSpPr>
                <a:grpSpLocks/>
              </p:cNvGrpSpPr>
              <p:nvPr/>
            </p:nvGrpSpPr>
            <p:grpSpPr bwMode="auto">
              <a:xfrm>
                <a:off x="1968" y="482"/>
                <a:ext cx="3628" cy="665"/>
                <a:chOff x="1968" y="537"/>
                <a:chExt cx="3628" cy="665"/>
              </a:xfrm>
            </p:grpSpPr>
            <p:sp>
              <p:nvSpPr>
                <p:cNvPr id="18503" name="Rectangle 26"/>
                <p:cNvSpPr>
                  <a:spLocks noChangeArrowheads="1"/>
                </p:cNvSpPr>
                <p:nvPr/>
              </p:nvSpPr>
              <p:spPr bwMode="auto">
                <a:xfrm>
                  <a:off x="1968" y="537"/>
                  <a:ext cx="368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5400">
                      <a:latin typeface="Arial Rounded MT Bold" charset="0"/>
                    </a:rPr>
                    <a:t>+</a:t>
                  </a:r>
                </a:p>
              </p:txBody>
            </p:sp>
            <p:grpSp>
              <p:nvGrpSpPr>
                <p:cNvPr id="18504" name="Group 57"/>
                <p:cNvGrpSpPr>
                  <a:grpSpLocks/>
                </p:cNvGrpSpPr>
                <p:nvPr/>
              </p:nvGrpSpPr>
              <p:grpSpPr bwMode="auto">
                <a:xfrm>
                  <a:off x="2959" y="681"/>
                  <a:ext cx="497" cy="521"/>
                  <a:chOff x="3103" y="1056"/>
                  <a:chExt cx="497" cy="521"/>
                </a:xfrm>
              </p:grpSpPr>
              <p:sp>
                <p:nvSpPr>
                  <p:cNvPr id="18507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21" y="1084"/>
                    <a:ext cx="476" cy="49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508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3296" y="1056"/>
                    <a:ext cx="136" cy="5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509" name="Rectangle 54"/>
                  <p:cNvSpPr>
                    <a:spLocks noChangeArrowheads="1"/>
                  </p:cNvSpPr>
                  <p:nvPr/>
                </p:nvSpPr>
                <p:spPr bwMode="auto">
                  <a:xfrm rot="5722029">
                    <a:off x="3502" y="1367"/>
                    <a:ext cx="142" cy="54"/>
                  </a:xfrm>
                  <a:prstGeom prst="rect">
                    <a:avLst/>
                  </a:prstGeom>
                  <a:solidFill>
                    <a:srgbClr val="FF8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510" name="Rectangle 55"/>
                  <p:cNvSpPr>
                    <a:spLocks noChangeArrowheads="1"/>
                  </p:cNvSpPr>
                  <p:nvPr/>
                </p:nvSpPr>
                <p:spPr bwMode="auto">
                  <a:xfrm rot="15877971" flipH="1">
                    <a:off x="3060" y="1363"/>
                    <a:ext cx="142" cy="55"/>
                  </a:xfrm>
                  <a:prstGeom prst="rect">
                    <a:avLst/>
                  </a:prstGeom>
                  <a:solidFill>
                    <a:srgbClr val="005BB5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511" name="Rectangle 56"/>
                  <p:cNvSpPr>
                    <a:spLocks noChangeArrowheads="1"/>
                  </p:cNvSpPr>
                  <p:nvPr/>
                </p:nvSpPr>
                <p:spPr bwMode="auto">
                  <a:xfrm rot="18883580" flipH="1">
                    <a:off x="3149" y="1099"/>
                    <a:ext cx="142" cy="55"/>
                  </a:xfrm>
                  <a:prstGeom prst="rect">
                    <a:avLst/>
                  </a:prstGeom>
                  <a:solidFill>
                    <a:srgbClr val="FF0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</p:grpSp>
            <p:sp>
              <p:nvSpPr>
                <p:cNvPr id="18505" name="Line 62"/>
                <p:cNvSpPr>
                  <a:spLocks noChangeShapeType="1"/>
                </p:cNvSpPr>
                <p:nvPr/>
              </p:nvSpPr>
              <p:spPr bwMode="auto">
                <a:xfrm>
                  <a:off x="3656" y="888"/>
                  <a:ext cx="472" cy="0"/>
                </a:xfrm>
                <a:prstGeom prst="line">
                  <a:avLst/>
                </a:prstGeom>
                <a:noFill/>
                <a:ln w="603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506" name="Rectangle 63"/>
                <p:cNvSpPr>
                  <a:spLocks noChangeArrowheads="1"/>
                </p:cNvSpPr>
                <p:nvPr/>
              </p:nvSpPr>
              <p:spPr bwMode="auto">
                <a:xfrm>
                  <a:off x="4320" y="585"/>
                  <a:ext cx="1276" cy="5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800" b="0">
                      <a:latin typeface="Arial Rounded MT Bold" charset="0"/>
                    </a:rPr>
                    <a:t>Attività BASALE </a:t>
                  </a:r>
                </a:p>
                <a:p>
                  <a:pPr>
                    <a:lnSpc>
                      <a:spcPct val="140000"/>
                    </a:lnSpc>
                  </a:pPr>
                  <a:r>
                    <a:rPr lang="en-US" sz="1800" b="0">
                      <a:latin typeface="Arial Rounded MT Bold" charset="0"/>
                    </a:rPr>
                    <a:t>del promotore</a:t>
                  </a:r>
                </a:p>
              </p:txBody>
            </p:sp>
          </p:grpSp>
          <p:sp>
            <p:nvSpPr>
              <p:cNvPr id="18502" name="Rectangle 71"/>
              <p:cNvSpPr>
                <a:spLocks noChangeArrowheads="1"/>
              </p:cNvSpPr>
              <p:nvPr/>
            </p:nvSpPr>
            <p:spPr bwMode="auto">
              <a:xfrm>
                <a:off x="2938" y="1127"/>
                <a:ext cx="535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latin typeface="Arial Rounded MT Bold" charset="0"/>
                  </a:rPr>
                  <a:t>pcDNA3</a:t>
                </a:r>
              </a:p>
            </p:txBody>
          </p:sp>
        </p:grpSp>
        <p:sp>
          <p:nvSpPr>
            <p:cNvPr id="18494" name="TextBox 65"/>
            <p:cNvSpPr txBox="1">
              <a:spLocks noChangeArrowheads="1"/>
            </p:cNvSpPr>
            <p:nvPr/>
          </p:nvSpPr>
          <p:spPr bwMode="auto">
            <a:xfrm>
              <a:off x="4895850" y="787400"/>
              <a:ext cx="4127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MCS</a:t>
              </a:r>
            </a:p>
          </p:txBody>
        </p:sp>
        <p:sp>
          <p:nvSpPr>
            <p:cNvPr id="18495" name="TextBox 68"/>
            <p:cNvSpPr txBox="1">
              <a:spLocks noChangeArrowheads="1"/>
            </p:cNvSpPr>
            <p:nvPr/>
          </p:nvSpPr>
          <p:spPr bwMode="auto">
            <a:xfrm>
              <a:off x="4375150" y="1409700"/>
              <a:ext cx="3746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ORI</a:t>
              </a:r>
            </a:p>
          </p:txBody>
        </p:sp>
        <p:sp>
          <p:nvSpPr>
            <p:cNvPr id="18496" name="TextBox 69"/>
            <p:cNvSpPr txBox="1">
              <a:spLocks noChangeArrowheads="1"/>
            </p:cNvSpPr>
            <p:nvPr/>
          </p:nvSpPr>
          <p:spPr bwMode="auto">
            <a:xfrm>
              <a:off x="5419725" y="1397000"/>
              <a:ext cx="4127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Amp</a:t>
              </a:r>
            </a:p>
          </p:txBody>
        </p:sp>
        <p:sp>
          <p:nvSpPr>
            <p:cNvPr id="18497" name="TextBox 70"/>
            <p:cNvSpPr txBox="1">
              <a:spLocks noChangeArrowheads="1"/>
            </p:cNvSpPr>
            <p:nvPr/>
          </p:nvSpPr>
          <p:spPr bwMode="auto">
            <a:xfrm>
              <a:off x="4495800" y="914400"/>
              <a:ext cx="4254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CMV</a:t>
              </a:r>
            </a:p>
          </p:txBody>
        </p:sp>
        <p:grpSp>
          <p:nvGrpSpPr>
            <p:cNvPr id="18498" name="Group 77"/>
            <p:cNvGrpSpPr>
              <a:grpSpLocks/>
            </p:cNvGrpSpPr>
            <p:nvPr/>
          </p:nvGrpSpPr>
          <p:grpSpPr bwMode="auto">
            <a:xfrm>
              <a:off x="5219700" y="806450"/>
              <a:ext cx="463550" cy="268126"/>
              <a:chOff x="1600200" y="1600200"/>
              <a:chExt cx="463550" cy="268126"/>
            </a:xfrm>
          </p:grpSpPr>
          <p:cxnSp>
            <p:nvCxnSpPr>
              <p:cNvPr id="18499" name="Straight Connector 78"/>
              <p:cNvCxnSpPr>
                <a:cxnSpLocks noChangeAspect="1"/>
              </p:cNvCxnSpPr>
              <p:nvPr/>
            </p:nvCxnSpPr>
            <p:spPr bwMode="auto">
              <a:xfrm rot="5400000">
                <a:off x="1624312" y="1784396"/>
                <a:ext cx="83968" cy="838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500" name="TextBox 79"/>
              <p:cNvSpPr txBox="1">
                <a:spLocks noChangeArrowheads="1"/>
              </p:cNvSpPr>
              <p:nvPr/>
            </p:nvSpPr>
            <p:spPr bwMode="auto">
              <a:xfrm>
                <a:off x="1600200" y="1600200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b="0">
                    <a:latin typeface="Arial Rounded MT Bold" charset="0"/>
                    <a:cs typeface="Arial Rounded MT Bold" charset="0"/>
                  </a:rPr>
                  <a:t>PolyA</a:t>
                </a:r>
              </a:p>
            </p:txBody>
          </p:sp>
        </p:grp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849563" y="2082800"/>
            <a:ext cx="5767387" cy="2289175"/>
            <a:chOff x="2849563" y="2324100"/>
            <a:chExt cx="5767387" cy="2289175"/>
          </a:xfrm>
        </p:grpSpPr>
        <p:grpSp>
          <p:nvGrpSpPr>
            <p:cNvPr id="18468" name="Group 76"/>
            <p:cNvGrpSpPr>
              <a:grpSpLocks/>
            </p:cNvGrpSpPr>
            <p:nvPr/>
          </p:nvGrpSpPr>
          <p:grpSpPr bwMode="auto">
            <a:xfrm>
              <a:off x="2849563" y="2324100"/>
              <a:ext cx="5767387" cy="2289175"/>
              <a:chOff x="1795" y="1464"/>
              <a:chExt cx="3633" cy="1442"/>
            </a:xfrm>
          </p:grpSpPr>
          <p:grpSp>
            <p:nvGrpSpPr>
              <p:cNvPr id="18476" name="Group 66"/>
              <p:cNvGrpSpPr>
                <a:grpSpLocks/>
              </p:cNvGrpSpPr>
              <p:nvPr/>
            </p:nvGrpSpPr>
            <p:grpSpPr bwMode="auto">
              <a:xfrm>
                <a:off x="1795" y="1464"/>
                <a:ext cx="3633" cy="1286"/>
                <a:chOff x="1795" y="1519"/>
                <a:chExt cx="3633" cy="1286"/>
              </a:xfrm>
            </p:grpSpPr>
            <p:grpSp>
              <p:nvGrpSpPr>
                <p:cNvPr id="18478" name="Group 58"/>
                <p:cNvGrpSpPr>
                  <a:grpSpLocks/>
                </p:cNvGrpSpPr>
                <p:nvPr/>
              </p:nvGrpSpPr>
              <p:grpSpPr bwMode="auto">
                <a:xfrm>
                  <a:off x="2562" y="1630"/>
                  <a:ext cx="1422" cy="1175"/>
                  <a:chOff x="2706" y="1798"/>
                  <a:chExt cx="1422" cy="1175"/>
                </a:xfrm>
              </p:grpSpPr>
              <p:sp>
                <p:nvSpPr>
                  <p:cNvPr id="1848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706" y="2075"/>
                    <a:ext cx="57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8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76" y="2016"/>
                    <a:ext cx="1092" cy="97"/>
                  </a:xfrm>
                  <a:prstGeom prst="rect">
                    <a:avLst/>
                  </a:prstGeom>
                  <a:solidFill>
                    <a:srgbClr val="0080FF"/>
                  </a:solidFill>
                  <a:ln w="9525">
                    <a:solidFill>
                      <a:srgbClr val="005BB5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8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019" y="2074"/>
                    <a:ext cx="10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8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69" y="1798"/>
                    <a:ext cx="1021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sz="1800" b="0">
                        <a:latin typeface="Arial Rounded MT Bold" charset="0"/>
                      </a:rPr>
                      <a:t>cDNA di TF 1</a:t>
                    </a:r>
                  </a:p>
                </p:txBody>
              </p:sp>
              <p:sp>
                <p:nvSpPr>
                  <p:cNvPr id="18485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33" y="2480"/>
                    <a:ext cx="476" cy="49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8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706" y="2076"/>
                    <a:ext cx="576" cy="3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87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16" y="2076"/>
                    <a:ext cx="712" cy="3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8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308" y="2452"/>
                    <a:ext cx="136" cy="5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89" name="Rectangle 24"/>
                  <p:cNvSpPr>
                    <a:spLocks noChangeArrowheads="1"/>
                  </p:cNvSpPr>
                  <p:nvPr/>
                </p:nvSpPr>
                <p:spPr bwMode="auto">
                  <a:xfrm rot="5722029">
                    <a:off x="3514" y="2763"/>
                    <a:ext cx="142" cy="54"/>
                  </a:xfrm>
                  <a:prstGeom prst="rect">
                    <a:avLst/>
                  </a:prstGeom>
                  <a:solidFill>
                    <a:srgbClr val="FF8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90" name="Rectangle 25"/>
                  <p:cNvSpPr>
                    <a:spLocks noChangeArrowheads="1"/>
                  </p:cNvSpPr>
                  <p:nvPr/>
                </p:nvSpPr>
                <p:spPr bwMode="auto">
                  <a:xfrm rot="15877971" flipH="1">
                    <a:off x="3072" y="2759"/>
                    <a:ext cx="142" cy="55"/>
                  </a:xfrm>
                  <a:prstGeom prst="rect">
                    <a:avLst/>
                  </a:prstGeom>
                  <a:solidFill>
                    <a:srgbClr val="005BB5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91" name="Rectangle 27"/>
                  <p:cNvSpPr>
                    <a:spLocks noChangeArrowheads="1"/>
                  </p:cNvSpPr>
                  <p:nvPr/>
                </p:nvSpPr>
                <p:spPr bwMode="auto">
                  <a:xfrm rot="18883580" flipH="1">
                    <a:off x="3161" y="2495"/>
                    <a:ext cx="142" cy="55"/>
                  </a:xfrm>
                  <a:prstGeom prst="rect">
                    <a:avLst/>
                  </a:prstGeom>
                  <a:solidFill>
                    <a:srgbClr val="FF008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  <p:sp>
                <p:nvSpPr>
                  <p:cNvPr id="18492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2016"/>
                    <a:ext cx="322" cy="97"/>
                  </a:xfrm>
                  <a:prstGeom prst="rect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 sz="1800" b="0">
                      <a:latin typeface="Calibri" charset="0"/>
                    </a:endParaRPr>
                  </a:p>
                </p:txBody>
              </p:sp>
            </p:grpSp>
            <p:sp>
              <p:nvSpPr>
                <p:cNvPr id="18479" name="Rectangle 60"/>
                <p:cNvSpPr>
                  <a:spLocks noChangeArrowheads="1"/>
                </p:cNvSpPr>
                <p:nvPr/>
              </p:nvSpPr>
              <p:spPr bwMode="auto">
                <a:xfrm>
                  <a:off x="1795" y="1519"/>
                  <a:ext cx="705" cy="7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0">
                      <a:solidFill>
                        <a:srgbClr val="FF0000"/>
                      </a:solidFill>
                      <a:latin typeface="Arial Rounded MT Bold" charset="0"/>
                    </a:rPr>
                    <a:t>Oppure</a:t>
                  </a:r>
                </a:p>
                <a:p>
                  <a:pPr algn="ctr"/>
                  <a:r>
                    <a:rPr lang="en-US" sz="5400">
                      <a:latin typeface="Arial Rounded MT Bold" charset="0"/>
                    </a:rPr>
                    <a:t>+</a:t>
                  </a:r>
                </a:p>
              </p:txBody>
            </p:sp>
            <p:sp>
              <p:nvSpPr>
                <p:cNvPr id="18480" name="Rectangle 64"/>
                <p:cNvSpPr>
                  <a:spLocks noChangeArrowheads="1"/>
                </p:cNvSpPr>
                <p:nvPr/>
              </p:nvSpPr>
              <p:spPr bwMode="auto">
                <a:xfrm>
                  <a:off x="4320" y="1653"/>
                  <a:ext cx="1108" cy="7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lang="en-US" sz="1800" b="0" dirty="0" err="1">
                      <a:latin typeface="Arial Rounded MT Bold" charset="0"/>
                    </a:rPr>
                    <a:t>attivazione</a:t>
                  </a:r>
                  <a:r>
                    <a:rPr lang="en-US" sz="1800" b="0" dirty="0">
                      <a:latin typeface="Arial Rounded MT Bold" charset="0"/>
                    </a:rPr>
                    <a:t> </a:t>
                  </a:r>
                </a:p>
                <a:p>
                  <a:pPr>
                    <a:lnSpc>
                      <a:spcPct val="140000"/>
                    </a:lnSpc>
                  </a:pPr>
                  <a:r>
                    <a:rPr lang="en-US" sz="1800" b="0" dirty="0">
                      <a:latin typeface="Arial Rounded MT Bold" charset="0"/>
                    </a:rPr>
                    <a:t>del </a:t>
                  </a:r>
                  <a:r>
                    <a:rPr lang="en-US" sz="1800" b="0" dirty="0" err="1">
                      <a:latin typeface="Arial Rounded MT Bold" charset="0"/>
                    </a:rPr>
                    <a:t>promotore</a:t>
                  </a:r>
                  <a:endParaRPr lang="en-US" sz="1800" b="0" dirty="0">
                    <a:latin typeface="Arial Rounded MT Bold" charset="0"/>
                  </a:endParaRPr>
                </a:p>
                <a:p>
                  <a:pPr>
                    <a:lnSpc>
                      <a:spcPct val="140000"/>
                    </a:lnSpc>
                  </a:pPr>
                  <a:r>
                    <a:rPr lang="en-US" sz="1800" b="0" dirty="0">
                      <a:latin typeface="Arial Rounded MT Bold" charset="0"/>
                    </a:rPr>
                    <a:t>da </a:t>
                  </a:r>
                  <a:r>
                    <a:rPr lang="en-US" sz="1800" b="0" dirty="0" smtClean="0">
                      <a:latin typeface="Arial Rounded MT Bold" charset="0"/>
                    </a:rPr>
                    <a:t>TF1</a:t>
                  </a:r>
                  <a:endParaRPr lang="en-US" sz="1800" b="0" dirty="0">
                    <a:latin typeface="Arial Rounded MT Bold" charset="0"/>
                  </a:endParaRPr>
                </a:p>
              </p:txBody>
            </p:sp>
          </p:grpSp>
          <p:sp>
            <p:nvSpPr>
              <p:cNvPr id="18477" name="Rectangle 72"/>
              <p:cNvSpPr>
                <a:spLocks noChangeArrowheads="1"/>
              </p:cNvSpPr>
              <p:nvPr/>
            </p:nvSpPr>
            <p:spPr bwMode="auto">
              <a:xfrm>
                <a:off x="2943" y="2723"/>
                <a:ext cx="535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>
                    <a:latin typeface="Arial Rounded MT Bold" charset="0"/>
                  </a:rPr>
                  <a:t>pcDNA3</a:t>
                </a:r>
              </a:p>
            </p:txBody>
          </p:sp>
        </p:grpSp>
        <p:sp>
          <p:nvSpPr>
            <p:cNvPr id="18469" name="TextBox 80"/>
            <p:cNvSpPr txBox="1">
              <a:spLocks noChangeArrowheads="1"/>
            </p:cNvSpPr>
            <p:nvPr/>
          </p:nvSpPr>
          <p:spPr bwMode="auto">
            <a:xfrm>
              <a:off x="4406900" y="3962400"/>
              <a:ext cx="3746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ORI</a:t>
              </a:r>
            </a:p>
          </p:txBody>
        </p:sp>
        <p:sp>
          <p:nvSpPr>
            <p:cNvPr id="18470" name="TextBox 81"/>
            <p:cNvSpPr txBox="1">
              <a:spLocks noChangeArrowheads="1"/>
            </p:cNvSpPr>
            <p:nvPr/>
          </p:nvSpPr>
          <p:spPr bwMode="auto">
            <a:xfrm>
              <a:off x="5435600" y="3956050"/>
              <a:ext cx="4127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Amp</a:t>
              </a:r>
            </a:p>
          </p:txBody>
        </p:sp>
        <p:sp>
          <p:nvSpPr>
            <p:cNvPr id="18471" name="TextBox 82"/>
            <p:cNvSpPr txBox="1">
              <a:spLocks noChangeArrowheads="1"/>
            </p:cNvSpPr>
            <p:nvPr/>
          </p:nvSpPr>
          <p:spPr bwMode="auto">
            <a:xfrm>
              <a:off x="4921250" y="3346450"/>
              <a:ext cx="4127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MCS</a:t>
              </a:r>
            </a:p>
          </p:txBody>
        </p:sp>
        <p:sp>
          <p:nvSpPr>
            <p:cNvPr id="18472" name="TextBox 83"/>
            <p:cNvSpPr txBox="1">
              <a:spLocks noChangeArrowheads="1"/>
            </p:cNvSpPr>
            <p:nvPr/>
          </p:nvSpPr>
          <p:spPr bwMode="auto">
            <a:xfrm>
              <a:off x="4521200" y="3473450"/>
              <a:ext cx="425450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CMV</a:t>
              </a:r>
            </a:p>
          </p:txBody>
        </p:sp>
        <p:grpSp>
          <p:nvGrpSpPr>
            <p:cNvPr id="18473" name="Group 84"/>
            <p:cNvGrpSpPr>
              <a:grpSpLocks/>
            </p:cNvGrpSpPr>
            <p:nvPr/>
          </p:nvGrpSpPr>
          <p:grpSpPr bwMode="auto">
            <a:xfrm>
              <a:off x="5270500" y="3365500"/>
              <a:ext cx="463550" cy="268582"/>
              <a:chOff x="1600200" y="1599744"/>
              <a:chExt cx="463550" cy="268582"/>
            </a:xfrm>
          </p:grpSpPr>
          <p:cxnSp>
            <p:nvCxnSpPr>
              <p:cNvPr id="18474" name="Straight Connector 85"/>
              <p:cNvCxnSpPr>
                <a:cxnSpLocks noChangeAspect="1"/>
              </p:cNvCxnSpPr>
              <p:nvPr/>
            </p:nvCxnSpPr>
            <p:spPr bwMode="auto">
              <a:xfrm rot="5400000">
                <a:off x="1624312" y="1784396"/>
                <a:ext cx="83968" cy="838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475" name="TextBox 86"/>
              <p:cNvSpPr txBox="1">
                <a:spLocks noChangeArrowheads="1"/>
              </p:cNvSpPr>
              <p:nvPr/>
            </p:nvSpPr>
            <p:spPr bwMode="auto">
              <a:xfrm>
                <a:off x="1600200" y="1599744"/>
                <a:ext cx="463550" cy="214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b="0">
                    <a:latin typeface="Arial Rounded MT Bold" charset="0"/>
                    <a:cs typeface="Arial Rounded MT Bold" charset="0"/>
                  </a:rPr>
                  <a:t>PolyA</a:t>
                </a:r>
              </a:p>
            </p:txBody>
          </p:sp>
        </p:grpSp>
      </p:grpSp>
      <p:sp>
        <p:nvSpPr>
          <p:cNvPr id="18456" name="Line 40"/>
          <p:cNvSpPr>
            <a:spLocks noChangeShapeType="1"/>
          </p:cNvSpPr>
          <p:nvPr/>
        </p:nvSpPr>
        <p:spPr bwMode="auto">
          <a:xfrm>
            <a:off x="4219575" y="5033964"/>
            <a:ext cx="911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7" name="Rectangle 41"/>
          <p:cNvSpPr>
            <a:spLocks noChangeArrowheads="1"/>
          </p:cNvSpPr>
          <p:nvPr/>
        </p:nvSpPr>
        <p:spPr bwMode="auto">
          <a:xfrm>
            <a:off x="4489450" y="4940301"/>
            <a:ext cx="1733550" cy="153988"/>
          </a:xfrm>
          <a:prstGeom prst="rect">
            <a:avLst/>
          </a:prstGeom>
          <a:solidFill>
            <a:srgbClr val="0080FF"/>
          </a:solidFill>
          <a:ln w="9525">
            <a:solidFill>
              <a:srgbClr val="005BB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58" name="Line 42"/>
          <p:cNvSpPr>
            <a:spLocks noChangeShapeType="1"/>
          </p:cNvSpPr>
          <p:nvPr/>
        </p:nvSpPr>
        <p:spPr bwMode="auto">
          <a:xfrm>
            <a:off x="6303963" y="5032376"/>
            <a:ext cx="173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59" name="Rectangle 43"/>
          <p:cNvSpPr>
            <a:spLocks noChangeArrowheads="1"/>
          </p:cNvSpPr>
          <p:nvPr/>
        </p:nvSpPr>
        <p:spPr bwMode="auto">
          <a:xfrm>
            <a:off x="4205288" y="4594226"/>
            <a:ext cx="250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800" b="0" dirty="0" err="1">
                <a:latin typeface="Arial Rounded MT Bold" charset="0"/>
              </a:rPr>
              <a:t>cDNA</a:t>
            </a:r>
            <a:r>
              <a:rPr lang="it-IT" sz="1800" b="0" dirty="0">
                <a:latin typeface="Arial Rounded MT Bold" charset="0"/>
              </a:rPr>
              <a:t> di </a:t>
            </a:r>
            <a:r>
              <a:rPr lang="it-IT" sz="1800" b="0" dirty="0" smtClean="0">
                <a:latin typeface="Arial Rounded MT Bold" charset="0"/>
              </a:rPr>
              <a:t>un cofattore</a:t>
            </a:r>
            <a:endParaRPr lang="it-IT" sz="1800" b="0" dirty="0">
              <a:latin typeface="Arial Rounded MT Bold" charset="0"/>
            </a:endParaRPr>
          </a:p>
        </p:txBody>
      </p:sp>
      <p:sp>
        <p:nvSpPr>
          <p:cNvPr id="18460" name="Oval 44"/>
          <p:cNvSpPr>
            <a:spLocks noChangeAspect="1" noChangeArrowheads="1"/>
          </p:cNvSpPr>
          <p:nvPr/>
        </p:nvSpPr>
        <p:spPr bwMode="auto">
          <a:xfrm>
            <a:off x="4897438" y="5676901"/>
            <a:ext cx="755650" cy="782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61" name="Line 45"/>
          <p:cNvSpPr>
            <a:spLocks noChangeShapeType="1"/>
          </p:cNvSpPr>
          <p:nvPr/>
        </p:nvSpPr>
        <p:spPr bwMode="auto">
          <a:xfrm>
            <a:off x="4219575" y="5035551"/>
            <a:ext cx="91440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2" name="Line 46"/>
          <p:cNvSpPr>
            <a:spLocks noChangeShapeType="1"/>
          </p:cNvSpPr>
          <p:nvPr/>
        </p:nvSpPr>
        <p:spPr bwMode="auto">
          <a:xfrm flipH="1">
            <a:off x="5346700" y="5035551"/>
            <a:ext cx="113030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463" name="Rectangle 47"/>
          <p:cNvSpPr>
            <a:spLocks noChangeArrowheads="1"/>
          </p:cNvSpPr>
          <p:nvPr/>
        </p:nvSpPr>
        <p:spPr bwMode="auto">
          <a:xfrm>
            <a:off x="5175250" y="5632451"/>
            <a:ext cx="215900" cy="92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64" name="Rectangle 48"/>
          <p:cNvSpPr>
            <a:spLocks noChangeArrowheads="1"/>
          </p:cNvSpPr>
          <p:nvPr/>
        </p:nvSpPr>
        <p:spPr bwMode="auto">
          <a:xfrm rot="5722029">
            <a:off x="5502275" y="6126164"/>
            <a:ext cx="225425" cy="85725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65" name="Rectangle 49"/>
          <p:cNvSpPr>
            <a:spLocks noChangeArrowheads="1"/>
          </p:cNvSpPr>
          <p:nvPr/>
        </p:nvSpPr>
        <p:spPr bwMode="auto">
          <a:xfrm rot="15877971" flipH="1">
            <a:off x="4800600" y="6119814"/>
            <a:ext cx="225425" cy="87313"/>
          </a:xfrm>
          <a:prstGeom prst="rect">
            <a:avLst/>
          </a:prstGeom>
          <a:solidFill>
            <a:srgbClr val="005B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66" name="Rectangle 50"/>
          <p:cNvSpPr>
            <a:spLocks noChangeArrowheads="1"/>
          </p:cNvSpPr>
          <p:nvPr/>
        </p:nvSpPr>
        <p:spPr bwMode="auto">
          <a:xfrm rot="18883580" flipH="1">
            <a:off x="4941887" y="5700714"/>
            <a:ext cx="225425" cy="87313"/>
          </a:xfrm>
          <a:prstGeom prst="rect">
            <a:avLst/>
          </a:prstGeom>
          <a:solidFill>
            <a:srgbClr val="FF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67" name="Rectangle 51"/>
          <p:cNvSpPr>
            <a:spLocks noChangeArrowheads="1"/>
          </p:cNvSpPr>
          <p:nvPr/>
        </p:nvSpPr>
        <p:spPr bwMode="auto">
          <a:xfrm>
            <a:off x="5994400" y="4940301"/>
            <a:ext cx="223838" cy="1539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18454" name="Rectangle 61"/>
          <p:cNvSpPr>
            <a:spLocks noChangeArrowheads="1"/>
          </p:cNvSpPr>
          <p:nvPr/>
        </p:nvSpPr>
        <p:spPr bwMode="auto">
          <a:xfrm>
            <a:off x="2849563" y="4478338"/>
            <a:ext cx="11191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 b="0">
                <a:solidFill>
                  <a:srgbClr val="FF0000"/>
                </a:solidFill>
                <a:latin typeface="Arial Rounded MT Bold" charset="0"/>
              </a:rPr>
              <a:t>Oppure</a:t>
            </a:r>
          </a:p>
          <a:p>
            <a:pPr algn="ctr"/>
            <a:r>
              <a:rPr lang="en-US" sz="5400">
                <a:latin typeface="Arial Rounded MT Bold" charset="0"/>
              </a:rPr>
              <a:t>+</a:t>
            </a:r>
          </a:p>
        </p:txBody>
      </p:sp>
      <p:sp>
        <p:nvSpPr>
          <p:cNvPr id="18455" name="Rectangle 65"/>
          <p:cNvSpPr>
            <a:spLocks noChangeArrowheads="1"/>
          </p:cNvSpPr>
          <p:nvPr/>
        </p:nvSpPr>
        <p:spPr bwMode="auto">
          <a:xfrm>
            <a:off x="6858000" y="4681538"/>
            <a:ext cx="2211889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800" b="0" dirty="0" err="1">
                <a:latin typeface="Arial Rounded MT Bold" charset="0"/>
              </a:rPr>
              <a:t>attivazione</a:t>
            </a:r>
            <a:r>
              <a:rPr lang="en-US" sz="1800" b="0" dirty="0">
                <a:latin typeface="Arial Rounded MT Bold" charset="0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sz="1800" b="0" dirty="0">
                <a:latin typeface="Arial Rounded MT Bold" charset="0"/>
              </a:rPr>
              <a:t>del </a:t>
            </a:r>
            <a:r>
              <a:rPr lang="en-US" sz="1800" b="0" dirty="0" err="1">
                <a:latin typeface="Arial Rounded MT Bold" charset="0"/>
              </a:rPr>
              <a:t>promotore</a:t>
            </a:r>
            <a:endParaRPr lang="en-US" sz="1800" b="0" dirty="0">
              <a:latin typeface="Arial Rounded MT Bold" charset="0"/>
            </a:endParaRPr>
          </a:p>
          <a:p>
            <a:pPr>
              <a:lnSpc>
                <a:spcPct val="140000"/>
              </a:lnSpc>
            </a:pPr>
            <a:r>
              <a:rPr lang="en-US" sz="1800" b="0" dirty="0">
                <a:latin typeface="Arial Rounded MT Bold" charset="0"/>
              </a:rPr>
              <a:t>da </a:t>
            </a:r>
            <a:r>
              <a:rPr lang="en-US" sz="1800" b="0" dirty="0" smtClean="0">
                <a:latin typeface="Arial Rounded MT Bold" charset="0"/>
              </a:rPr>
              <a:t>TF1 + </a:t>
            </a:r>
            <a:r>
              <a:rPr lang="en-US" sz="1800" b="0" dirty="0" err="1" smtClean="0">
                <a:latin typeface="Arial Rounded MT Bold" charset="0"/>
              </a:rPr>
              <a:t>cofattore</a:t>
            </a:r>
            <a:endParaRPr lang="en-US" sz="1800" b="0" dirty="0">
              <a:latin typeface="Arial Rounded MT Bold" charset="0"/>
            </a:endParaRPr>
          </a:p>
        </p:txBody>
      </p:sp>
      <p:sp>
        <p:nvSpPr>
          <p:cNvPr id="18452" name="Rectangle 73"/>
          <p:cNvSpPr>
            <a:spLocks noChangeArrowheads="1"/>
          </p:cNvSpPr>
          <p:nvPr/>
        </p:nvSpPr>
        <p:spPr bwMode="auto">
          <a:xfrm>
            <a:off x="4851400" y="6391276"/>
            <a:ext cx="84931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latin typeface="Arial Rounded MT Bold" charset="0"/>
              </a:rPr>
              <a:t>pcDNA3</a:t>
            </a:r>
          </a:p>
        </p:txBody>
      </p:sp>
      <p:sp>
        <p:nvSpPr>
          <p:cNvPr id="18444" name="TextBox 87"/>
          <p:cNvSpPr txBox="1">
            <a:spLocks noChangeArrowheads="1"/>
          </p:cNvSpPr>
          <p:nvPr/>
        </p:nvSpPr>
        <p:spPr bwMode="auto">
          <a:xfrm>
            <a:off x="5086350" y="5429251"/>
            <a:ext cx="412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MCS</a:t>
            </a:r>
          </a:p>
        </p:txBody>
      </p:sp>
      <p:sp>
        <p:nvSpPr>
          <p:cNvPr id="18445" name="TextBox 88"/>
          <p:cNvSpPr txBox="1">
            <a:spLocks noChangeArrowheads="1"/>
          </p:cNvSpPr>
          <p:nvPr/>
        </p:nvSpPr>
        <p:spPr bwMode="auto">
          <a:xfrm>
            <a:off x="4686300" y="5556251"/>
            <a:ext cx="425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CMV</a:t>
            </a:r>
          </a:p>
        </p:txBody>
      </p:sp>
      <p:grpSp>
        <p:nvGrpSpPr>
          <p:cNvPr id="18446" name="Group 89"/>
          <p:cNvGrpSpPr>
            <a:grpSpLocks/>
          </p:cNvGrpSpPr>
          <p:nvPr/>
        </p:nvGrpSpPr>
        <p:grpSpPr bwMode="auto">
          <a:xfrm>
            <a:off x="5473700" y="5473701"/>
            <a:ext cx="463550" cy="268125"/>
            <a:chOff x="1600200" y="1600201"/>
            <a:chExt cx="463550" cy="268125"/>
          </a:xfrm>
        </p:grpSpPr>
        <p:cxnSp>
          <p:nvCxnSpPr>
            <p:cNvPr id="18449" name="Straight Connector 90"/>
            <p:cNvCxnSpPr>
              <a:cxnSpLocks noChangeAspect="1"/>
            </p:cNvCxnSpPr>
            <p:nvPr/>
          </p:nvCxnSpPr>
          <p:spPr bwMode="auto">
            <a:xfrm rot="5400000">
              <a:off x="1624312" y="1784396"/>
              <a:ext cx="83968" cy="83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0" name="TextBox 91"/>
            <p:cNvSpPr txBox="1">
              <a:spLocks noChangeArrowheads="1"/>
            </p:cNvSpPr>
            <p:nvPr/>
          </p:nvSpPr>
          <p:spPr bwMode="auto">
            <a:xfrm>
              <a:off x="1600200" y="1600201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b="0">
                  <a:latin typeface="Arial Rounded MT Bold" charset="0"/>
                  <a:cs typeface="Arial Rounded MT Bold" charset="0"/>
                </a:rPr>
                <a:t>PolyA</a:t>
              </a:r>
            </a:p>
          </p:txBody>
        </p:sp>
      </p:grpSp>
      <p:sp>
        <p:nvSpPr>
          <p:cNvPr id="18447" name="TextBox 92"/>
          <p:cNvSpPr txBox="1">
            <a:spLocks noChangeArrowheads="1"/>
          </p:cNvSpPr>
          <p:nvPr/>
        </p:nvSpPr>
        <p:spPr bwMode="auto">
          <a:xfrm>
            <a:off x="4559300" y="6019801"/>
            <a:ext cx="3746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ORI</a:t>
            </a:r>
          </a:p>
        </p:txBody>
      </p:sp>
      <p:sp>
        <p:nvSpPr>
          <p:cNvPr id="18448" name="TextBox 93"/>
          <p:cNvSpPr txBox="1">
            <a:spLocks noChangeArrowheads="1"/>
          </p:cNvSpPr>
          <p:nvPr/>
        </p:nvSpPr>
        <p:spPr bwMode="auto">
          <a:xfrm>
            <a:off x="5588000" y="6013451"/>
            <a:ext cx="4127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b="0">
                <a:latin typeface="Arial Rounded MT Bold" charset="0"/>
                <a:cs typeface="Arial Rounded MT Bold" charset="0"/>
              </a:rPr>
              <a:t>Amp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ChangeArrowheads="1"/>
          </p:cNvSpPr>
          <p:nvPr/>
        </p:nvSpPr>
        <p:spPr bwMode="auto">
          <a:xfrm>
            <a:off x="1370013" y="304800"/>
            <a:ext cx="6438900" cy="4127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100" b="0" noProof="1">
                <a:latin typeface="Arial Rounded MT Bold" charset="0"/>
                <a:ea typeface="+mn-ea"/>
                <a:cs typeface="+mn-cs"/>
              </a:rPr>
              <a:t>Saggi di transattivazione: </a:t>
            </a:r>
            <a:r>
              <a:rPr lang="it-IT" sz="2100" b="0" noProof="1">
                <a:latin typeface="Arial Rounded MT Bold" charset="0"/>
                <a:ea typeface="+mn-ea"/>
                <a:cs typeface="+mn-cs"/>
              </a:rPr>
              <a:t>confronto di TF1 e TF2</a:t>
            </a:r>
            <a:endParaRPr sz="2100" b="0" noProof="1">
              <a:latin typeface="Arial Rounded MT Bold" charset="0"/>
              <a:ea typeface="+mn-ea"/>
              <a:cs typeface="+mn-cs"/>
            </a:endParaRPr>
          </a:p>
        </p:txBody>
      </p:sp>
      <p:sp>
        <p:nvSpPr>
          <p:cNvPr id="20482" name="Rectangle 11"/>
          <p:cNvSpPr>
            <a:spLocks noChangeArrowheads="1"/>
          </p:cNvSpPr>
          <p:nvPr/>
        </p:nvSpPr>
        <p:spPr bwMode="auto">
          <a:xfrm>
            <a:off x="152400" y="1135063"/>
            <a:ext cx="8807450" cy="156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sz="1600" b="0" noProof="1">
                <a:latin typeface="Arial Rounded MT Bold" charset="0"/>
              </a:rPr>
              <a:t>1- LIVELLO BASALE		</a:t>
            </a:r>
            <a:r>
              <a:rPr lang="it-IT" sz="1600" b="0" noProof="1" smtClean="0">
                <a:latin typeface="Arial Rounded MT Bold" charset="0"/>
              </a:rPr>
              <a:t>  </a:t>
            </a:r>
            <a:r>
              <a:rPr sz="1600" b="0" noProof="1" smtClean="0">
                <a:solidFill>
                  <a:srgbClr val="008000"/>
                </a:solidFill>
                <a:latin typeface="Arial Rounded MT Bold" charset="0"/>
              </a:rPr>
              <a:t>reporter </a:t>
            </a:r>
            <a:r>
              <a:rPr sz="1600" b="0" noProof="1">
                <a:solidFill>
                  <a:srgbClr val="008000"/>
                </a:solidFill>
                <a:latin typeface="Arial Rounded MT Bold" charset="0"/>
              </a:rPr>
              <a:t>sper.</a:t>
            </a:r>
            <a:r>
              <a:rPr sz="1600" b="0" noProof="1">
                <a:latin typeface="Arial Rounded MT Bold" charset="0"/>
              </a:rPr>
              <a:t>+ </a:t>
            </a:r>
            <a:r>
              <a:rPr sz="1600" b="0" noProof="1">
                <a:solidFill>
                  <a:srgbClr val="0000FF"/>
                </a:solidFill>
                <a:latin typeface="Arial Rounded MT Bold" charset="0"/>
              </a:rPr>
              <a:t>reporter controllo</a:t>
            </a:r>
            <a:r>
              <a:rPr sz="1600" b="0" noProof="1">
                <a:latin typeface="Arial Rounded MT Bold" charset="0"/>
              </a:rPr>
              <a:t> + </a:t>
            </a: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vettore vuoto</a:t>
            </a:r>
          </a:p>
          <a:p>
            <a:pPr>
              <a:lnSpc>
                <a:spcPct val="120000"/>
              </a:lnSpc>
            </a:pP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						</a:t>
            </a:r>
            <a:r>
              <a:rPr lang="it-IT" sz="1600" b="0" noProof="1" smtClean="0">
                <a:solidFill>
                  <a:srgbClr val="FF0000"/>
                </a:solidFill>
                <a:latin typeface="Arial Rounded MT Bold" charset="0"/>
              </a:rPr>
              <a:t> </a:t>
            </a:r>
            <a:r>
              <a:rPr sz="1600" b="0" noProof="1" smtClean="0">
                <a:solidFill>
                  <a:srgbClr val="FF0000"/>
                </a:solidFill>
                <a:latin typeface="Arial Rounded MT Bold" charset="0"/>
              </a:rPr>
              <a:t> </a:t>
            </a:r>
            <a:r>
              <a:rPr sz="1600" b="0" noProof="1">
                <a:solidFill>
                  <a:srgbClr val="008040"/>
                </a:solidFill>
                <a:latin typeface="Arial Rounded MT Bold" charset="0"/>
              </a:rPr>
              <a:t>(pPROM-luc)</a:t>
            </a: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	  </a:t>
            </a:r>
            <a:r>
              <a:rPr lang="it-IT" sz="1600" b="0" noProof="1" smtClean="0">
                <a:solidFill>
                  <a:srgbClr val="FF0000"/>
                </a:solidFill>
                <a:latin typeface="Arial Rounded MT Bold" charset="0"/>
              </a:rPr>
              <a:t>    </a:t>
            </a:r>
            <a:r>
              <a:rPr sz="1600" b="0" noProof="1" smtClean="0">
                <a:solidFill>
                  <a:srgbClr val="FF0000"/>
                </a:solidFill>
                <a:latin typeface="Arial Rounded MT Bold" charset="0"/>
              </a:rPr>
              <a:t> </a:t>
            </a:r>
            <a:r>
              <a:rPr sz="1600" b="0" noProof="1">
                <a:solidFill>
                  <a:srgbClr val="0000FF"/>
                </a:solidFill>
                <a:latin typeface="Arial Rounded MT Bold" charset="0"/>
              </a:rPr>
              <a:t>(pCON-Rluc)</a:t>
            </a: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	       (pcDNA3)</a:t>
            </a:r>
          </a:p>
          <a:p>
            <a:pPr>
              <a:lnSpc>
                <a:spcPct val="120000"/>
              </a:lnSpc>
            </a:pPr>
            <a:r>
              <a:rPr sz="1600" b="0" noProof="1">
                <a:latin typeface="Arial Rounded MT Bold" charset="0"/>
              </a:rPr>
              <a:t>2- </a:t>
            </a:r>
            <a:r>
              <a:rPr sz="1600" b="0" noProof="1" smtClean="0">
                <a:latin typeface="Arial Rounded MT Bold" charset="0"/>
              </a:rPr>
              <a:t>effetto TF1</a:t>
            </a:r>
            <a:r>
              <a:rPr sz="1600" b="0" noProof="1">
                <a:latin typeface="Arial Rounded MT Bold" charset="0"/>
              </a:rPr>
              <a:t>			</a:t>
            </a:r>
            <a:r>
              <a:rPr lang="it-IT" sz="1600" b="0" noProof="1" smtClean="0">
                <a:latin typeface="Arial Rounded MT Bold" charset="0"/>
              </a:rPr>
              <a:t>           </a:t>
            </a:r>
            <a:r>
              <a:rPr sz="1600" b="0" noProof="1" smtClean="0">
                <a:solidFill>
                  <a:srgbClr val="008000"/>
                </a:solidFill>
                <a:latin typeface="Arial Rounded MT Bold" charset="0"/>
              </a:rPr>
              <a:t>reporter </a:t>
            </a:r>
            <a:r>
              <a:rPr sz="1600" b="0" noProof="1">
                <a:solidFill>
                  <a:srgbClr val="008000"/>
                </a:solidFill>
                <a:latin typeface="Arial Rounded MT Bold" charset="0"/>
              </a:rPr>
              <a:t>sper.</a:t>
            </a:r>
            <a:r>
              <a:rPr sz="1600" b="0" noProof="1">
                <a:latin typeface="Arial Rounded MT Bold" charset="0"/>
              </a:rPr>
              <a:t>+ </a:t>
            </a:r>
            <a:r>
              <a:rPr sz="1600" b="0" noProof="1">
                <a:solidFill>
                  <a:srgbClr val="0000FF"/>
                </a:solidFill>
                <a:latin typeface="Arial Rounded MT Bold" charset="0"/>
              </a:rPr>
              <a:t>reporter controllo</a:t>
            </a:r>
            <a:r>
              <a:rPr sz="1600" b="0" noProof="1">
                <a:latin typeface="Arial Rounded MT Bold" charset="0"/>
              </a:rPr>
              <a:t> + </a:t>
            </a: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vettore per TF-1</a:t>
            </a:r>
            <a:endParaRPr sz="1600" b="0" noProof="1">
              <a:latin typeface="Arial Rounded MT Bold" charset="0"/>
            </a:endParaRPr>
          </a:p>
          <a:p>
            <a:pPr>
              <a:lnSpc>
                <a:spcPct val="120000"/>
              </a:lnSpc>
            </a:pPr>
            <a:r>
              <a:rPr sz="1600" b="0" noProof="1">
                <a:latin typeface="Arial Rounded MT Bold" charset="0"/>
              </a:rPr>
              <a:t>3- </a:t>
            </a:r>
            <a:r>
              <a:rPr sz="1600" b="0" noProof="1" smtClean="0">
                <a:latin typeface="Arial Rounded MT Bold" charset="0"/>
              </a:rPr>
              <a:t>effetto TF</a:t>
            </a:r>
            <a:r>
              <a:rPr lang="it-IT" sz="1600" b="0" noProof="1" smtClean="0">
                <a:latin typeface="Arial Rounded MT Bold" charset="0"/>
              </a:rPr>
              <a:t>1+ cofattore</a:t>
            </a:r>
            <a:r>
              <a:rPr sz="1600" b="0" noProof="1">
                <a:latin typeface="Arial Rounded MT Bold" charset="0"/>
              </a:rPr>
              <a:t>	</a:t>
            </a:r>
            <a:r>
              <a:rPr sz="1600" b="0" noProof="1" smtClean="0">
                <a:latin typeface="Arial Rounded MT Bold" charset="0"/>
              </a:rPr>
              <a:t>  </a:t>
            </a:r>
            <a:r>
              <a:rPr sz="1600" b="0" noProof="1">
                <a:solidFill>
                  <a:srgbClr val="008000"/>
                </a:solidFill>
                <a:latin typeface="Arial Rounded MT Bold" charset="0"/>
              </a:rPr>
              <a:t>reporter sper.</a:t>
            </a:r>
            <a:r>
              <a:rPr sz="1600" b="0" noProof="1">
                <a:latin typeface="Arial Rounded MT Bold" charset="0"/>
              </a:rPr>
              <a:t>+ </a:t>
            </a:r>
            <a:r>
              <a:rPr sz="1600" b="0" noProof="1">
                <a:solidFill>
                  <a:srgbClr val="0000FF"/>
                </a:solidFill>
                <a:latin typeface="Arial Rounded MT Bold" charset="0"/>
              </a:rPr>
              <a:t>reporter controllo</a:t>
            </a:r>
            <a:r>
              <a:rPr sz="1600" b="0" noProof="1">
                <a:latin typeface="Arial Rounded MT Bold" charset="0"/>
              </a:rPr>
              <a:t> + </a:t>
            </a:r>
            <a:r>
              <a:rPr sz="1600" b="0" noProof="1">
                <a:solidFill>
                  <a:srgbClr val="FF0000"/>
                </a:solidFill>
                <a:latin typeface="Arial Rounded MT Bold" charset="0"/>
              </a:rPr>
              <a:t>vettore per </a:t>
            </a:r>
            <a:r>
              <a:rPr lang="it-IT" sz="1600" b="0" noProof="1" smtClean="0">
                <a:solidFill>
                  <a:srgbClr val="FF0000"/>
                </a:solidFill>
                <a:latin typeface="Arial Rounded MT Bold" charset="0"/>
              </a:rPr>
              <a:t>il cofattore</a:t>
            </a:r>
            <a:endParaRPr sz="1600" b="0" noProof="1">
              <a:latin typeface="Arial Rounded MT Bold" charset="0"/>
            </a:endParaRPr>
          </a:p>
          <a:p>
            <a:pPr>
              <a:lnSpc>
                <a:spcPct val="120000"/>
              </a:lnSpc>
            </a:pPr>
            <a:r>
              <a:rPr sz="1600" b="0" noProof="1">
                <a:latin typeface="Arial Rounded MT Bold" charset="0"/>
              </a:rPr>
              <a:t>       </a:t>
            </a:r>
          </a:p>
        </p:txBody>
      </p:sp>
      <p:sp>
        <p:nvSpPr>
          <p:cNvPr id="20484" name="Line 14"/>
          <p:cNvSpPr>
            <a:spLocks noChangeShapeType="1"/>
          </p:cNvSpPr>
          <p:nvPr/>
        </p:nvSpPr>
        <p:spPr bwMode="auto">
          <a:xfrm>
            <a:off x="849313" y="3771900"/>
            <a:ext cx="860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1709738" y="3683000"/>
            <a:ext cx="1106488" cy="157162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86" name="Line 16"/>
          <p:cNvSpPr>
            <a:spLocks noChangeShapeType="1"/>
          </p:cNvSpPr>
          <p:nvPr/>
        </p:nvSpPr>
        <p:spPr bwMode="auto">
          <a:xfrm>
            <a:off x="2816226" y="3770313"/>
            <a:ext cx="165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87" name="Rectangle 17"/>
          <p:cNvSpPr>
            <a:spLocks noChangeArrowheads="1"/>
          </p:cNvSpPr>
          <p:nvPr/>
        </p:nvSpPr>
        <p:spPr bwMode="auto">
          <a:xfrm>
            <a:off x="1627188" y="3076575"/>
            <a:ext cx="1477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1600" b="0">
                <a:latin typeface="Arial Rounded MT Bold" charset="0"/>
              </a:rPr>
              <a:t>reporter </a:t>
            </a:r>
          </a:p>
          <a:p>
            <a:pPr algn="ctr"/>
            <a:r>
              <a:rPr lang="it-IT" sz="1600" b="0">
                <a:latin typeface="Arial Rounded MT Bold" charset="0"/>
              </a:rPr>
              <a:t>sperimentale</a:t>
            </a:r>
          </a:p>
        </p:txBody>
      </p:sp>
      <p:sp>
        <p:nvSpPr>
          <p:cNvPr id="20488" name="Rectangle 18"/>
          <p:cNvSpPr>
            <a:spLocks noChangeArrowheads="1"/>
          </p:cNvSpPr>
          <p:nvPr/>
        </p:nvSpPr>
        <p:spPr bwMode="auto">
          <a:xfrm>
            <a:off x="955675" y="3663950"/>
            <a:ext cx="533400" cy="185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 b="0">
              <a:solidFill>
                <a:srgbClr val="FF0000"/>
              </a:solidFill>
              <a:latin typeface="Arial Rounded MT Bold" charset="0"/>
            </a:endParaRPr>
          </a:p>
        </p:txBody>
      </p:sp>
      <p:sp>
        <p:nvSpPr>
          <p:cNvPr id="20489" name="Oval 19"/>
          <p:cNvSpPr>
            <a:spLocks noChangeAspect="1" noChangeArrowheads="1"/>
          </p:cNvSpPr>
          <p:nvPr/>
        </p:nvSpPr>
        <p:spPr bwMode="auto">
          <a:xfrm>
            <a:off x="1489075" y="4394200"/>
            <a:ext cx="712788" cy="739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849313" y="3773488"/>
            <a:ext cx="9302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1" name="Line 21"/>
          <p:cNvSpPr>
            <a:spLocks noChangeShapeType="1"/>
          </p:cNvSpPr>
          <p:nvPr/>
        </p:nvSpPr>
        <p:spPr bwMode="auto">
          <a:xfrm flipH="1">
            <a:off x="1979613" y="3773488"/>
            <a:ext cx="1001713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2" name="Rectangle 22"/>
          <p:cNvSpPr>
            <a:spLocks noChangeArrowheads="1"/>
          </p:cNvSpPr>
          <p:nvPr/>
        </p:nvSpPr>
        <p:spPr bwMode="auto">
          <a:xfrm>
            <a:off x="1751013" y="4352925"/>
            <a:ext cx="204788" cy="85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93" name="Rectangle 23"/>
          <p:cNvSpPr>
            <a:spLocks noChangeArrowheads="1"/>
          </p:cNvSpPr>
          <p:nvPr/>
        </p:nvSpPr>
        <p:spPr bwMode="auto">
          <a:xfrm rot="5722029">
            <a:off x="2085976" y="4757738"/>
            <a:ext cx="212725" cy="80963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94" name="Rectangle 24"/>
          <p:cNvSpPr>
            <a:spLocks noChangeArrowheads="1"/>
          </p:cNvSpPr>
          <p:nvPr/>
        </p:nvSpPr>
        <p:spPr bwMode="auto">
          <a:xfrm rot="15877971" flipH="1">
            <a:off x="1397000" y="4714875"/>
            <a:ext cx="212725" cy="82550"/>
          </a:xfrm>
          <a:prstGeom prst="rect">
            <a:avLst/>
          </a:prstGeom>
          <a:solidFill>
            <a:srgbClr val="005B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0" y="3076575"/>
            <a:ext cx="1692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600" b="0">
                <a:latin typeface="Arial Rounded MT Bold" charset="0"/>
              </a:rPr>
              <a:t>promotore</a:t>
            </a:r>
          </a:p>
          <a:p>
            <a:r>
              <a:rPr lang="it-IT" sz="1600" b="0">
                <a:latin typeface="Arial Rounded MT Bold" charset="0"/>
              </a:rPr>
              <a:t>attivabile da TF</a:t>
            </a:r>
          </a:p>
        </p:txBody>
      </p:sp>
      <p:sp>
        <p:nvSpPr>
          <p:cNvPr id="20496" name="Line 27"/>
          <p:cNvSpPr>
            <a:spLocks noChangeShapeType="1"/>
          </p:cNvSpPr>
          <p:nvPr/>
        </p:nvSpPr>
        <p:spPr bwMode="auto">
          <a:xfrm>
            <a:off x="6867527" y="3775075"/>
            <a:ext cx="857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7" name="Rectangle 28"/>
          <p:cNvSpPr>
            <a:spLocks noChangeArrowheads="1"/>
          </p:cNvSpPr>
          <p:nvPr/>
        </p:nvSpPr>
        <p:spPr bwMode="auto">
          <a:xfrm>
            <a:off x="7121527" y="3686175"/>
            <a:ext cx="1631950" cy="1444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498" name="Line 29"/>
          <p:cNvSpPr>
            <a:spLocks noChangeShapeType="1"/>
          </p:cNvSpPr>
          <p:nvPr/>
        </p:nvSpPr>
        <p:spPr bwMode="auto">
          <a:xfrm>
            <a:off x="8828090" y="3773488"/>
            <a:ext cx="163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9" name="Rectangle 30"/>
          <p:cNvSpPr>
            <a:spLocks noChangeArrowheads="1"/>
          </p:cNvSpPr>
          <p:nvPr/>
        </p:nvSpPr>
        <p:spPr bwMode="auto">
          <a:xfrm>
            <a:off x="6666407" y="3302416"/>
            <a:ext cx="23815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600" b="0" dirty="0" err="1">
                <a:latin typeface="Arial Rounded MT Bold" charset="0"/>
              </a:rPr>
              <a:t>cDNA</a:t>
            </a:r>
            <a:r>
              <a:rPr lang="it-IT" sz="1600" b="0" dirty="0">
                <a:latin typeface="Arial Rounded MT Bold" charset="0"/>
              </a:rPr>
              <a:t> di </a:t>
            </a:r>
            <a:r>
              <a:rPr lang="it-IT" sz="1600" b="0" dirty="0" smtClean="0">
                <a:latin typeface="Arial Rounded MT Bold" charset="0"/>
              </a:rPr>
              <a:t>TF1/cofattore</a:t>
            </a:r>
            <a:endParaRPr lang="it-IT" sz="1600" b="0" dirty="0">
              <a:latin typeface="Arial Rounded MT Bold" charset="0"/>
            </a:endParaRPr>
          </a:p>
        </p:txBody>
      </p:sp>
      <p:sp>
        <p:nvSpPr>
          <p:cNvPr id="20500" name="Oval 31"/>
          <p:cNvSpPr>
            <a:spLocks noChangeAspect="1" noChangeArrowheads="1"/>
          </p:cNvSpPr>
          <p:nvPr/>
        </p:nvSpPr>
        <p:spPr bwMode="auto">
          <a:xfrm>
            <a:off x="7505702" y="4376738"/>
            <a:ext cx="709613" cy="733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01" name="Line 32"/>
          <p:cNvSpPr>
            <a:spLocks noChangeShapeType="1"/>
          </p:cNvSpPr>
          <p:nvPr/>
        </p:nvSpPr>
        <p:spPr bwMode="auto">
          <a:xfrm>
            <a:off x="6867527" y="3775075"/>
            <a:ext cx="860425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2" name="Line 33"/>
          <p:cNvSpPr>
            <a:spLocks noChangeShapeType="1"/>
          </p:cNvSpPr>
          <p:nvPr/>
        </p:nvSpPr>
        <p:spPr bwMode="auto">
          <a:xfrm flipH="1">
            <a:off x="7927977" y="3775075"/>
            <a:ext cx="1063625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3" name="Rectangle 34"/>
          <p:cNvSpPr>
            <a:spLocks noChangeArrowheads="1"/>
          </p:cNvSpPr>
          <p:nvPr/>
        </p:nvSpPr>
        <p:spPr bwMode="auto">
          <a:xfrm>
            <a:off x="7766052" y="4335463"/>
            <a:ext cx="204788" cy="85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04" name="Rectangle 35"/>
          <p:cNvSpPr>
            <a:spLocks noChangeArrowheads="1"/>
          </p:cNvSpPr>
          <p:nvPr/>
        </p:nvSpPr>
        <p:spPr bwMode="auto">
          <a:xfrm rot="5722029">
            <a:off x="8074027" y="4797425"/>
            <a:ext cx="211137" cy="82550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05" name="Rectangle 36"/>
          <p:cNvSpPr>
            <a:spLocks noChangeArrowheads="1"/>
          </p:cNvSpPr>
          <p:nvPr/>
        </p:nvSpPr>
        <p:spPr bwMode="auto">
          <a:xfrm rot="15877971" flipH="1">
            <a:off x="7413627" y="4792663"/>
            <a:ext cx="211137" cy="80963"/>
          </a:xfrm>
          <a:prstGeom prst="rect">
            <a:avLst/>
          </a:prstGeom>
          <a:solidFill>
            <a:srgbClr val="005B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06" name="Rectangle 37"/>
          <p:cNvSpPr>
            <a:spLocks noChangeArrowheads="1"/>
          </p:cNvSpPr>
          <p:nvPr/>
        </p:nvSpPr>
        <p:spPr bwMode="auto">
          <a:xfrm>
            <a:off x="6226177" y="4122738"/>
            <a:ext cx="58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5400" b="0">
                <a:latin typeface="Arial Rounded MT Bold" charset="0"/>
              </a:rPr>
              <a:t>+</a:t>
            </a:r>
          </a:p>
        </p:txBody>
      </p:sp>
      <p:sp>
        <p:nvSpPr>
          <p:cNvPr id="20507" name="Rectangle 38"/>
          <p:cNvSpPr>
            <a:spLocks noChangeArrowheads="1"/>
          </p:cNvSpPr>
          <p:nvPr/>
        </p:nvSpPr>
        <p:spPr bwMode="auto">
          <a:xfrm rot="18883580" flipH="1">
            <a:off x="7546977" y="4400550"/>
            <a:ext cx="211137" cy="80963"/>
          </a:xfrm>
          <a:prstGeom prst="rect">
            <a:avLst/>
          </a:prstGeom>
          <a:solidFill>
            <a:srgbClr val="FF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grpSp>
        <p:nvGrpSpPr>
          <p:cNvPr id="20508" name="Group 41"/>
          <p:cNvGrpSpPr>
            <a:grpSpLocks/>
          </p:cNvGrpSpPr>
          <p:nvPr/>
        </p:nvGrpSpPr>
        <p:grpSpPr bwMode="auto">
          <a:xfrm>
            <a:off x="5472114" y="5949950"/>
            <a:ext cx="1009650" cy="755650"/>
            <a:chOff x="3312" y="2509"/>
            <a:chExt cx="363" cy="255"/>
          </a:xfrm>
        </p:grpSpPr>
        <p:sp>
          <p:nvSpPr>
            <p:cNvPr id="20528" name="Freeform 42" descr="Large confetti"/>
            <p:cNvSpPr>
              <a:spLocks noChangeAspect="1"/>
            </p:cNvSpPr>
            <p:nvPr/>
          </p:nvSpPr>
          <p:spPr bwMode="auto">
            <a:xfrm>
              <a:off x="3312" y="2509"/>
              <a:ext cx="363" cy="255"/>
            </a:xfrm>
            <a:custGeom>
              <a:avLst/>
              <a:gdLst>
                <a:gd name="T0" fmla="*/ 0 w 1414"/>
                <a:gd name="T1" fmla="*/ 0 h 939"/>
                <a:gd name="T2" fmla="*/ 0 w 1414"/>
                <a:gd name="T3" fmla="*/ 0 h 939"/>
                <a:gd name="T4" fmla="*/ 0 w 1414"/>
                <a:gd name="T5" fmla="*/ 0 h 939"/>
                <a:gd name="T6" fmla="*/ 0 w 1414"/>
                <a:gd name="T7" fmla="*/ 0 h 939"/>
                <a:gd name="T8" fmla="*/ 0 w 1414"/>
                <a:gd name="T9" fmla="*/ 0 h 939"/>
                <a:gd name="T10" fmla="*/ 0 w 1414"/>
                <a:gd name="T11" fmla="*/ 0 h 939"/>
                <a:gd name="T12" fmla="*/ 0 w 1414"/>
                <a:gd name="T13" fmla="*/ 0 h 939"/>
                <a:gd name="T14" fmla="*/ 0 w 1414"/>
                <a:gd name="T15" fmla="*/ 0 h 939"/>
                <a:gd name="T16" fmla="*/ 0 w 1414"/>
                <a:gd name="T17" fmla="*/ 0 h 939"/>
                <a:gd name="T18" fmla="*/ 0 w 1414"/>
                <a:gd name="T19" fmla="*/ 0 h 939"/>
                <a:gd name="T20" fmla="*/ 0 w 1414"/>
                <a:gd name="T21" fmla="*/ 0 h 939"/>
                <a:gd name="T22" fmla="*/ 0 w 1414"/>
                <a:gd name="T23" fmla="*/ 0 h 939"/>
                <a:gd name="T24" fmla="*/ 0 w 1414"/>
                <a:gd name="T25" fmla="*/ 0 h 939"/>
                <a:gd name="T26" fmla="*/ 0 w 1414"/>
                <a:gd name="T27" fmla="*/ 0 h 939"/>
                <a:gd name="T28" fmla="*/ 0 w 1414"/>
                <a:gd name="T29" fmla="*/ 0 h 9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939"/>
                <a:gd name="T47" fmla="*/ 1414 w 1414"/>
                <a:gd name="T48" fmla="*/ 939 h 9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939">
                  <a:moveTo>
                    <a:pt x="25" y="515"/>
                  </a:moveTo>
                  <a:cubicBezTo>
                    <a:pt x="37" y="450"/>
                    <a:pt x="39" y="383"/>
                    <a:pt x="61" y="321"/>
                  </a:cubicBezTo>
                  <a:cubicBezTo>
                    <a:pt x="120" y="149"/>
                    <a:pt x="314" y="152"/>
                    <a:pt x="461" y="139"/>
                  </a:cubicBezTo>
                  <a:cubicBezTo>
                    <a:pt x="514" y="112"/>
                    <a:pt x="563" y="76"/>
                    <a:pt x="619" y="54"/>
                  </a:cubicBezTo>
                  <a:cubicBezTo>
                    <a:pt x="643" y="43"/>
                    <a:pt x="765" y="31"/>
                    <a:pt x="776" y="30"/>
                  </a:cubicBezTo>
                  <a:cubicBezTo>
                    <a:pt x="957" y="34"/>
                    <a:pt x="1206" y="0"/>
                    <a:pt x="1394" y="79"/>
                  </a:cubicBezTo>
                  <a:cubicBezTo>
                    <a:pt x="1414" y="203"/>
                    <a:pt x="1367" y="241"/>
                    <a:pt x="1346" y="370"/>
                  </a:cubicBezTo>
                  <a:cubicBezTo>
                    <a:pt x="1338" y="418"/>
                    <a:pt x="1332" y="467"/>
                    <a:pt x="1322" y="515"/>
                  </a:cubicBezTo>
                  <a:cubicBezTo>
                    <a:pt x="1314" y="548"/>
                    <a:pt x="1275" y="678"/>
                    <a:pt x="1249" y="697"/>
                  </a:cubicBezTo>
                  <a:cubicBezTo>
                    <a:pt x="1097" y="800"/>
                    <a:pt x="779" y="788"/>
                    <a:pt x="631" y="794"/>
                  </a:cubicBezTo>
                  <a:cubicBezTo>
                    <a:pt x="553" y="837"/>
                    <a:pt x="475" y="904"/>
                    <a:pt x="388" y="927"/>
                  </a:cubicBezTo>
                  <a:cubicBezTo>
                    <a:pt x="348" y="937"/>
                    <a:pt x="307" y="935"/>
                    <a:pt x="267" y="939"/>
                  </a:cubicBezTo>
                  <a:cubicBezTo>
                    <a:pt x="230" y="923"/>
                    <a:pt x="189" y="915"/>
                    <a:pt x="158" y="891"/>
                  </a:cubicBezTo>
                  <a:cubicBezTo>
                    <a:pt x="85" y="834"/>
                    <a:pt x="59" y="688"/>
                    <a:pt x="37" y="612"/>
                  </a:cubicBezTo>
                  <a:cubicBezTo>
                    <a:pt x="12" y="526"/>
                    <a:pt x="0" y="563"/>
                    <a:pt x="25" y="515"/>
                  </a:cubicBezTo>
                  <a:close/>
                </a:path>
              </a:pathLst>
            </a:custGeom>
            <a:pattFill prst="lgConfetti">
              <a:fgClr>
                <a:srgbClr val="FFC107"/>
              </a:fgClr>
              <a:bgClr>
                <a:srgbClr val="FFFFFF"/>
              </a:bgClr>
            </a:pattFill>
            <a:ln w="9525">
              <a:solidFill>
                <a:srgbClr val="3A0C0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29" name="Oval 43"/>
            <p:cNvSpPr>
              <a:spLocks noChangeAspect="1" noChangeArrowheads="1"/>
            </p:cNvSpPr>
            <p:nvPr/>
          </p:nvSpPr>
          <p:spPr bwMode="auto">
            <a:xfrm rot="-1085024">
              <a:off x="3403" y="2584"/>
              <a:ext cx="148" cy="80"/>
            </a:xfrm>
            <a:prstGeom prst="ellipse">
              <a:avLst/>
            </a:prstGeom>
            <a:gradFill rotWithShape="0">
              <a:gsLst>
                <a:gs pos="0">
                  <a:srgbClr val="75647C"/>
                </a:gs>
                <a:gs pos="100000">
                  <a:srgbClr val="33193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</p:grpSp>
      <p:sp>
        <p:nvSpPr>
          <p:cNvPr id="20509" name="Rectangle 44"/>
          <p:cNvSpPr>
            <a:spLocks noChangeArrowheads="1"/>
          </p:cNvSpPr>
          <p:nvPr/>
        </p:nvSpPr>
        <p:spPr bwMode="auto">
          <a:xfrm>
            <a:off x="2209801" y="6124575"/>
            <a:ext cx="1903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1900" b="0">
                <a:latin typeface="Arial Rounded MT Bold" charset="0"/>
              </a:rPr>
              <a:t>Co-trasfezione</a:t>
            </a:r>
          </a:p>
        </p:txBody>
      </p:sp>
      <p:pic>
        <p:nvPicPr>
          <p:cNvPr id="20510" name="Picture 45" descr="images                 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4" b="6729"/>
          <a:stretch>
            <a:fillRect/>
          </a:stretch>
        </p:blipFill>
        <p:spPr bwMode="auto">
          <a:xfrm>
            <a:off x="4325939" y="5715000"/>
            <a:ext cx="6016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1" name="Line 46"/>
          <p:cNvSpPr>
            <a:spLocks noChangeShapeType="1"/>
          </p:cNvSpPr>
          <p:nvPr/>
        </p:nvSpPr>
        <p:spPr bwMode="auto">
          <a:xfrm>
            <a:off x="4794251" y="64246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2" name="Line 48"/>
          <p:cNvSpPr>
            <a:spLocks noChangeShapeType="1"/>
          </p:cNvSpPr>
          <p:nvPr/>
        </p:nvSpPr>
        <p:spPr bwMode="auto">
          <a:xfrm>
            <a:off x="3906838" y="3746500"/>
            <a:ext cx="860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3" name="Rectangle 49"/>
          <p:cNvSpPr>
            <a:spLocks noChangeArrowheads="1"/>
          </p:cNvSpPr>
          <p:nvPr/>
        </p:nvSpPr>
        <p:spPr bwMode="auto">
          <a:xfrm>
            <a:off x="4767264" y="3657600"/>
            <a:ext cx="1106488" cy="157162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14" name="Line 50"/>
          <p:cNvSpPr>
            <a:spLocks noChangeShapeType="1"/>
          </p:cNvSpPr>
          <p:nvPr/>
        </p:nvSpPr>
        <p:spPr bwMode="auto">
          <a:xfrm>
            <a:off x="5873751" y="3744913"/>
            <a:ext cx="165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5" name="Rectangle 51"/>
          <p:cNvSpPr>
            <a:spLocks noChangeArrowheads="1"/>
          </p:cNvSpPr>
          <p:nvPr/>
        </p:nvSpPr>
        <p:spPr bwMode="auto">
          <a:xfrm>
            <a:off x="4924426" y="3033713"/>
            <a:ext cx="1066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1600" b="0">
                <a:latin typeface="Arial Rounded MT Bold" charset="0"/>
              </a:rPr>
              <a:t>reporter </a:t>
            </a:r>
          </a:p>
          <a:p>
            <a:pPr algn="ctr"/>
            <a:r>
              <a:rPr lang="it-IT" sz="1600" b="0">
                <a:latin typeface="Arial Rounded MT Bold" charset="0"/>
              </a:rPr>
              <a:t>controllo</a:t>
            </a:r>
          </a:p>
        </p:txBody>
      </p:sp>
      <p:sp>
        <p:nvSpPr>
          <p:cNvPr id="20516" name="Rectangle 52"/>
          <p:cNvSpPr>
            <a:spLocks noChangeArrowheads="1"/>
          </p:cNvSpPr>
          <p:nvPr/>
        </p:nvSpPr>
        <p:spPr bwMode="auto">
          <a:xfrm>
            <a:off x="4070351" y="3638550"/>
            <a:ext cx="533400" cy="185737"/>
          </a:xfrm>
          <a:prstGeom prst="rect">
            <a:avLst/>
          </a:prstGeom>
          <a:solidFill>
            <a:srgbClr val="FF0080"/>
          </a:solidFill>
          <a:ln w="9525">
            <a:solidFill>
              <a:srgbClr val="E311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 b="0">
              <a:solidFill>
                <a:srgbClr val="FF0000"/>
              </a:solidFill>
              <a:latin typeface="Arial Rounded MT Bold" charset="0"/>
            </a:endParaRPr>
          </a:p>
        </p:txBody>
      </p:sp>
      <p:sp>
        <p:nvSpPr>
          <p:cNvPr id="20517" name="Oval 53"/>
          <p:cNvSpPr>
            <a:spLocks noChangeAspect="1" noChangeArrowheads="1"/>
          </p:cNvSpPr>
          <p:nvPr/>
        </p:nvSpPr>
        <p:spPr bwMode="auto">
          <a:xfrm>
            <a:off x="4546601" y="4368800"/>
            <a:ext cx="712788" cy="7397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18" name="Line 54"/>
          <p:cNvSpPr>
            <a:spLocks noChangeShapeType="1"/>
          </p:cNvSpPr>
          <p:nvPr/>
        </p:nvSpPr>
        <p:spPr bwMode="auto">
          <a:xfrm>
            <a:off x="3906838" y="3748088"/>
            <a:ext cx="9302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19" name="Line 55"/>
          <p:cNvSpPr>
            <a:spLocks noChangeShapeType="1"/>
          </p:cNvSpPr>
          <p:nvPr/>
        </p:nvSpPr>
        <p:spPr bwMode="auto">
          <a:xfrm flipH="1">
            <a:off x="5037139" y="3748088"/>
            <a:ext cx="1001713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20" name="Rectangle 56"/>
          <p:cNvSpPr>
            <a:spLocks noChangeArrowheads="1"/>
          </p:cNvSpPr>
          <p:nvPr/>
        </p:nvSpPr>
        <p:spPr bwMode="auto">
          <a:xfrm>
            <a:off x="4808539" y="4327525"/>
            <a:ext cx="204788" cy="85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21" name="Rectangle 57"/>
          <p:cNvSpPr>
            <a:spLocks noChangeArrowheads="1"/>
          </p:cNvSpPr>
          <p:nvPr/>
        </p:nvSpPr>
        <p:spPr bwMode="auto">
          <a:xfrm rot="5722029">
            <a:off x="5143501" y="4732338"/>
            <a:ext cx="212725" cy="80963"/>
          </a:xfrm>
          <a:prstGeom prst="rect">
            <a:avLst/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22" name="Rectangle 58"/>
          <p:cNvSpPr>
            <a:spLocks noChangeArrowheads="1"/>
          </p:cNvSpPr>
          <p:nvPr/>
        </p:nvSpPr>
        <p:spPr bwMode="auto">
          <a:xfrm rot="15877971" flipH="1">
            <a:off x="4454526" y="4689475"/>
            <a:ext cx="212725" cy="82550"/>
          </a:xfrm>
          <a:prstGeom prst="rect">
            <a:avLst/>
          </a:prstGeom>
          <a:solidFill>
            <a:srgbClr val="005BB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0523" name="Rectangle 59"/>
          <p:cNvSpPr>
            <a:spLocks noChangeArrowheads="1"/>
          </p:cNvSpPr>
          <p:nvPr/>
        </p:nvSpPr>
        <p:spPr bwMode="auto">
          <a:xfrm>
            <a:off x="3698876" y="3038475"/>
            <a:ext cx="12303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1600" b="0">
                <a:latin typeface="Arial Rounded MT Bold" charset="0"/>
              </a:rPr>
              <a:t>promotore</a:t>
            </a:r>
          </a:p>
          <a:p>
            <a:pPr algn="ctr"/>
            <a:r>
              <a:rPr lang="it-IT" sz="1600" b="0">
                <a:latin typeface="Arial Rounded MT Bold" charset="0"/>
              </a:rPr>
              <a:t>CMV</a:t>
            </a:r>
          </a:p>
        </p:txBody>
      </p:sp>
      <p:sp>
        <p:nvSpPr>
          <p:cNvPr id="20524" name="Rectangle 61"/>
          <p:cNvSpPr>
            <a:spLocks noChangeArrowheads="1"/>
          </p:cNvSpPr>
          <p:nvPr/>
        </p:nvSpPr>
        <p:spPr bwMode="auto">
          <a:xfrm>
            <a:off x="3151188" y="4122738"/>
            <a:ext cx="58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5400" b="0">
                <a:latin typeface="Arial Rounded MT Bold" charset="0"/>
              </a:rPr>
              <a:t>+</a:t>
            </a:r>
          </a:p>
        </p:txBody>
      </p:sp>
      <p:sp>
        <p:nvSpPr>
          <p:cNvPr id="20525" name="Line 62"/>
          <p:cNvSpPr>
            <a:spLocks noChangeShapeType="1"/>
          </p:cNvSpPr>
          <p:nvPr/>
        </p:nvSpPr>
        <p:spPr bwMode="auto">
          <a:xfrm>
            <a:off x="2286001" y="5133975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26" name="Line 63"/>
          <p:cNvSpPr>
            <a:spLocks noChangeShapeType="1"/>
          </p:cNvSpPr>
          <p:nvPr/>
        </p:nvSpPr>
        <p:spPr bwMode="auto">
          <a:xfrm flipH="1">
            <a:off x="4495801" y="5210175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27" name="Line 64"/>
          <p:cNvSpPr>
            <a:spLocks noChangeShapeType="1"/>
          </p:cNvSpPr>
          <p:nvPr/>
        </p:nvSpPr>
        <p:spPr bwMode="auto">
          <a:xfrm flipH="1">
            <a:off x="4724401" y="5105400"/>
            <a:ext cx="2895601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208088" y="169863"/>
            <a:ext cx="7086600" cy="42703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0" noProof="1">
                <a:latin typeface="Arial Rounded MT Bold" pitchFamily="-112" charset="0"/>
                <a:ea typeface="+mn-ea"/>
                <a:cs typeface="+mn-cs"/>
              </a:rPr>
              <a:t>Esperimento</a:t>
            </a:r>
            <a:r>
              <a:rPr sz="2200" b="0" noProof="1">
                <a:latin typeface="Arial Rounded MT Bold" pitchFamily="-112" charset="0"/>
                <a:ea typeface="+mn-ea"/>
                <a:cs typeface="+mn-cs"/>
              </a:rPr>
              <a:t>: trasfezione con lipofectamina (lipide)</a:t>
            </a:r>
          </a:p>
        </p:txBody>
      </p:sp>
      <p:pic>
        <p:nvPicPr>
          <p:cNvPr id="22530" name="Picture 12" descr="eppendorf tube copy.eps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350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14"/>
          <p:cNvSpPr>
            <a:spLocks noChangeArrowheads="1"/>
          </p:cNvSpPr>
          <p:nvPr/>
        </p:nvSpPr>
        <p:spPr bwMode="auto">
          <a:xfrm>
            <a:off x="1295400" y="2341563"/>
            <a:ext cx="27924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latin typeface="Arial Rounded MT Bold" charset="0"/>
              </a:rPr>
              <a:t>150 </a:t>
            </a:r>
            <a:r>
              <a:rPr sz="1800" b="0" noProof="1">
                <a:latin typeface="Symbol" charset="0"/>
              </a:rPr>
              <a:t></a:t>
            </a:r>
            <a:r>
              <a:rPr sz="1800" b="0" noProof="1">
                <a:latin typeface="Arial Rounded MT Bold" charset="0"/>
              </a:rPr>
              <a:t>l terreno Optimem</a:t>
            </a:r>
          </a:p>
          <a:p>
            <a:r>
              <a:rPr sz="1800" b="0" noProof="1">
                <a:latin typeface="Arial Rounded MT Bold" charset="0"/>
              </a:rPr>
              <a:t> 	+</a:t>
            </a:r>
          </a:p>
          <a:p>
            <a:r>
              <a:rPr sz="1800" b="0" noProof="1">
                <a:latin typeface="Arial Rounded MT Bold" charset="0"/>
              </a:rPr>
              <a:t>2 </a:t>
            </a:r>
            <a:r>
              <a:rPr sz="1800" b="0" noProof="1">
                <a:latin typeface="Symbol" charset="0"/>
              </a:rPr>
              <a:t></a:t>
            </a:r>
            <a:r>
              <a:rPr sz="1800" b="0" noProof="1">
                <a:latin typeface="Arial Rounded MT Bold" charset="0"/>
              </a:rPr>
              <a:t>l Lipofectamina</a:t>
            </a:r>
          </a:p>
        </p:txBody>
      </p:sp>
      <p:sp>
        <p:nvSpPr>
          <p:cNvPr id="22532" name="Rectangle 16"/>
          <p:cNvSpPr>
            <a:spLocks noChangeArrowheads="1"/>
          </p:cNvSpPr>
          <p:nvPr/>
        </p:nvSpPr>
        <p:spPr bwMode="auto">
          <a:xfrm>
            <a:off x="76200" y="1447800"/>
            <a:ext cx="4114800" cy="2209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2533" name="Rectangle 19"/>
          <p:cNvSpPr>
            <a:spLocks noChangeArrowheads="1"/>
          </p:cNvSpPr>
          <p:nvPr/>
        </p:nvSpPr>
        <p:spPr bwMode="auto">
          <a:xfrm>
            <a:off x="2362200" y="1600200"/>
            <a:ext cx="160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solidFill>
                  <a:srgbClr val="0000FF"/>
                </a:solidFill>
                <a:latin typeface="Arial Rounded MT Bold" charset="0"/>
              </a:rPr>
              <a:t>L: 5 min a TA</a:t>
            </a:r>
          </a:p>
        </p:txBody>
      </p:sp>
      <p:pic>
        <p:nvPicPr>
          <p:cNvPr id="22544" name="Picture 9" descr="images                 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54"/>
          <a:stretch>
            <a:fillRect/>
          </a:stretch>
        </p:blipFill>
        <p:spPr bwMode="auto">
          <a:xfrm>
            <a:off x="315913" y="4004945"/>
            <a:ext cx="950913" cy="272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5" name="Rectangle 15"/>
          <p:cNvSpPr>
            <a:spLocks noChangeArrowheads="1"/>
          </p:cNvSpPr>
          <p:nvPr/>
        </p:nvSpPr>
        <p:spPr bwMode="auto">
          <a:xfrm>
            <a:off x="1219202" y="4338909"/>
            <a:ext cx="32003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sz="1800" b="0" noProof="1">
                <a:latin typeface="Arial Rounded MT Bold" charset="0"/>
              </a:rPr>
              <a:t>150</a:t>
            </a:r>
            <a:r>
              <a:rPr sz="1800" noProof="1">
                <a:latin typeface="Arial Rounded MT Bold" charset="0"/>
              </a:rPr>
              <a:t> </a:t>
            </a:r>
            <a:r>
              <a:rPr sz="1800" noProof="1">
                <a:latin typeface="Symbol" charset="0"/>
              </a:rPr>
              <a:t></a:t>
            </a:r>
            <a:r>
              <a:rPr sz="1800" b="0" noProof="1">
                <a:latin typeface="Arial Rounded MT Bold" charset="0"/>
              </a:rPr>
              <a:t>l terreno Optimem</a:t>
            </a:r>
          </a:p>
          <a:p>
            <a:r>
              <a:rPr sz="1800" b="0" noProof="1">
                <a:latin typeface="Arial Rounded MT Bold" charset="0"/>
              </a:rPr>
              <a:t> 	+</a:t>
            </a:r>
          </a:p>
          <a:p>
            <a:r>
              <a:rPr sz="1800" b="0" noProof="1">
                <a:latin typeface="Arial Rounded MT Bold" charset="0"/>
              </a:rPr>
              <a:t>DNA</a:t>
            </a:r>
          </a:p>
          <a:p>
            <a:r>
              <a:rPr sz="1800" b="0" noProof="1">
                <a:latin typeface="Arial Rounded MT Bold" charset="0"/>
              </a:rPr>
              <a:t> = </a:t>
            </a:r>
            <a:r>
              <a:rPr sz="1800" b="0" noProof="1">
                <a:solidFill>
                  <a:srgbClr val="FF0000"/>
                </a:solidFill>
                <a:latin typeface="Arial Rounded MT Bold" charset="0"/>
              </a:rPr>
              <a:t>reporter A (pPROMLuc)</a:t>
            </a:r>
          </a:p>
          <a:p>
            <a:r>
              <a:rPr sz="1800" b="0" noProof="1">
                <a:latin typeface="Arial Rounded MT Bold" charset="0"/>
              </a:rPr>
              <a:t>+ </a:t>
            </a:r>
            <a:r>
              <a:rPr sz="1800" b="0" noProof="1">
                <a:solidFill>
                  <a:srgbClr val="0000FF"/>
                </a:solidFill>
                <a:latin typeface="Arial Rounded MT Bold" charset="0"/>
              </a:rPr>
              <a:t>reporter B  (pCONRLuc)</a:t>
            </a:r>
          </a:p>
          <a:p>
            <a:r>
              <a:rPr sz="1800" b="0" noProof="1">
                <a:latin typeface="Arial Rounded MT Bold" charset="0"/>
              </a:rPr>
              <a:t>+  </a:t>
            </a:r>
            <a:r>
              <a:rPr sz="1800" b="0" noProof="1">
                <a:solidFill>
                  <a:srgbClr val="008000"/>
                </a:solidFill>
                <a:latin typeface="Arial Rounded MT Bold" charset="0"/>
              </a:rPr>
              <a:t>vettore di espressione</a:t>
            </a:r>
          </a:p>
          <a:p>
            <a:r>
              <a:rPr sz="1800" b="0" noProof="1">
                <a:solidFill>
                  <a:srgbClr val="008000"/>
                </a:solidFill>
                <a:latin typeface="Arial Rounded MT Bold" charset="0"/>
              </a:rPr>
              <a:t>vuoto, o con </a:t>
            </a:r>
            <a:r>
              <a:rPr sz="1800" b="0" noProof="1" smtClean="0">
                <a:solidFill>
                  <a:srgbClr val="008000"/>
                </a:solidFill>
                <a:latin typeface="Arial Rounded MT Bold" charset="0"/>
              </a:rPr>
              <a:t>TF1 </a:t>
            </a:r>
            <a:r>
              <a:rPr sz="1800" b="0" noProof="1">
                <a:solidFill>
                  <a:srgbClr val="008000"/>
                </a:solidFill>
                <a:latin typeface="Arial Rounded MT Bold" charset="0"/>
              </a:rPr>
              <a:t>o </a:t>
            </a:r>
            <a:r>
              <a:rPr sz="1800" b="0" noProof="1" smtClean="0">
                <a:solidFill>
                  <a:srgbClr val="008000"/>
                </a:solidFill>
                <a:latin typeface="Arial Rounded MT Bold" charset="0"/>
              </a:rPr>
              <a:t>TF</a:t>
            </a:r>
            <a:r>
              <a:rPr lang="it-IT" sz="1800" b="0" noProof="1" smtClean="0">
                <a:solidFill>
                  <a:srgbClr val="008000"/>
                </a:solidFill>
                <a:latin typeface="Arial Rounded MT Bold" charset="0"/>
              </a:rPr>
              <a:t>1 + cofattore</a:t>
            </a:r>
            <a:endParaRPr sz="1800" b="0" noProof="1">
              <a:solidFill>
                <a:srgbClr val="008000"/>
              </a:solidFill>
              <a:latin typeface="Arial Rounded MT Bold" charset="0"/>
            </a:endParaRP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76200" y="3810000"/>
            <a:ext cx="4114803" cy="2826703"/>
          </a:xfrm>
          <a:prstGeom prst="rect">
            <a:avLst/>
          </a:prstGeom>
          <a:noFill/>
          <a:ln w="28575">
            <a:solidFill>
              <a:srgbClr val="006B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2547" name="Rectangle 20"/>
          <p:cNvSpPr>
            <a:spLocks noChangeArrowheads="1"/>
          </p:cNvSpPr>
          <p:nvPr/>
        </p:nvSpPr>
        <p:spPr bwMode="auto">
          <a:xfrm>
            <a:off x="2362202" y="4009006"/>
            <a:ext cx="1635126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1800" b="0" noProof="1">
                <a:solidFill>
                  <a:srgbClr val="008000"/>
                </a:solidFill>
                <a:latin typeface="Arial Rounded MT Bold" charset="0"/>
              </a:rPr>
              <a:t>D: 5 min a TA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419600" y="2057400"/>
            <a:ext cx="2227263" cy="4206875"/>
            <a:chOff x="2784" y="1296"/>
            <a:chExt cx="1403" cy="2650"/>
          </a:xfrm>
        </p:grpSpPr>
        <p:sp>
          <p:nvSpPr>
            <p:cNvPr id="22540" name="Line 4"/>
            <p:cNvSpPr>
              <a:spLocks noChangeShapeType="1"/>
            </p:cNvSpPr>
            <p:nvPr/>
          </p:nvSpPr>
          <p:spPr bwMode="auto">
            <a:xfrm>
              <a:off x="2784" y="1728"/>
              <a:ext cx="576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22541" name="Picture 13" descr="eppendorf-tube.gif                                             0008EE76FOAM                           B746CC0A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08" y="1296"/>
              <a:ext cx="509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2" name="Line 22"/>
            <p:cNvSpPr>
              <a:spLocks noChangeShapeType="1"/>
            </p:cNvSpPr>
            <p:nvPr/>
          </p:nvSpPr>
          <p:spPr bwMode="auto">
            <a:xfrm flipV="1">
              <a:off x="2784" y="2256"/>
              <a:ext cx="576" cy="432"/>
            </a:xfrm>
            <a:prstGeom prst="line">
              <a:avLst/>
            </a:prstGeom>
            <a:noFill/>
            <a:ln w="38100">
              <a:solidFill>
                <a:srgbClr val="006B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43" name="Rectangle 23"/>
            <p:cNvSpPr>
              <a:spLocks noChangeArrowheads="1"/>
            </p:cNvSpPr>
            <p:nvPr/>
          </p:nvSpPr>
          <p:spPr bwMode="auto">
            <a:xfrm>
              <a:off x="3134" y="2736"/>
              <a:ext cx="1053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sz="2000" b="0" noProof="1">
                  <a:latin typeface="Arial Rounded MT Bold" charset="0"/>
                </a:rPr>
                <a:t>Mix L+D:</a:t>
              </a:r>
            </a:p>
            <a:p>
              <a:pPr algn="ctr"/>
              <a:r>
                <a:rPr sz="2000" b="0" noProof="1">
                  <a:latin typeface="Arial Rounded MT Bold" charset="0"/>
                </a:rPr>
                <a:t>20 min a TA</a:t>
              </a:r>
            </a:p>
            <a:p>
              <a:pPr algn="ctr"/>
              <a:endParaRPr sz="2000" b="0" noProof="1">
                <a:latin typeface="Arial Rounded MT Bold" charset="0"/>
              </a:endParaRPr>
            </a:p>
            <a:p>
              <a:pPr algn="ctr"/>
              <a:r>
                <a:rPr sz="2000" b="0" noProof="1">
                  <a:latin typeface="Arial Rounded MT Bold" charset="0"/>
                </a:rPr>
                <a:t>formazione </a:t>
              </a:r>
            </a:p>
            <a:p>
              <a:pPr algn="ctr"/>
              <a:r>
                <a:rPr sz="2000" b="0" noProof="1">
                  <a:latin typeface="Arial Rounded MT Bold" charset="0"/>
                </a:rPr>
                <a:t>complessi</a:t>
              </a:r>
            </a:p>
            <a:p>
              <a:pPr algn="ctr"/>
              <a:r>
                <a:rPr sz="2000" b="0" noProof="1">
                  <a:latin typeface="Arial Rounded MT Bold" charset="0"/>
                </a:rPr>
                <a:t>LIPIDE-DNA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248400" y="2751138"/>
            <a:ext cx="2590800" cy="2293937"/>
            <a:chOff x="3936" y="1733"/>
            <a:chExt cx="1632" cy="1445"/>
          </a:xfrm>
        </p:grpSpPr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3936" y="2208"/>
              <a:ext cx="4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8" name="Rectangle 21"/>
            <p:cNvSpPr>
              <a:spLocks noChangeArrowheads="1"/>
            </p:cNvSpPr>
            <p:nvPr/>
          </p:nvSpPr>
          <p:spPr bwMode="auto">
            <a:xfrm>
              <a:off x="4481" y="2544"/>
              <a:ext cx="106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sz="2000" b="0" noProof="1">
                  <a:latin typeface="Arial Rounded MT Bold" charset="0"/>
                </a:rPr>
                <a:t>Aggiungere </a:t>
              </a:r>
            </a:p>
            <a:p>
              <a:pPr algn="ctr"/>
              <a:r>
                <a:rPr sz="2000" b="0" noProof="1">
                  <a:latin typeface="Arial Rounded MT Bold" charset="0"/>
                </a:rPr>
                <a:t>i complessi</a:t>
              </a:r>
            </a:p>
            <a:p>
              <a:pPr algn="ctr"/>
              <a:r>
                <a:rPr sz="2000" b="0" noProof="1">
                  <a:latin typeface="Arial Rounded MT Bold" charset="0"/>
                </a:rPr>
                <a:t>alle cellule</a:t>
              </a:r>
            </a:p>
          </p:txBody>
        </p:sp>
        <p:pic>
          <p:nvPicPr>
            <p:cNvPr id="22539" name="Picture 25" descr="piatto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733"/>
              <a:ext cx="1200" cy="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170113" y="153988"/>
            <a:ext cx="3995737" cy="695325"/>
          </a:xfrm>
          <a:prstGeom prst="rect">
            <a:avLst/>
          </a:prstGeom>
          <a:solidFill>
            <a:srgbClr val="F5FF9C"/>
          </a:solidFill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0" noProof="1">
                <a:latin typeface="Arial Rounded MT Bold" pitchFamily="-112" charset="0"/>
                <a:ea typeface="+mn-ea"/>
                <a:cs typeface="+mn-cs"/>
              </a:rPr>
              <a:t>Doppio sistema reporter </a:t>
            </a:r>
            <a:r>
              <a:rPr sz="1800" b="0" noProof="1">
                <a:solidFill>
                  <a:srgbClr val="008000"/>
                </a:solidFill>
                <a:latin typeface="Arial Rounded MT Bold" pitchFamily="-112" charset="0"/>
                <a:ea typeface="+mn-ea"/>
                <a:cs typeface="+mn-cs"/>
              </a:rPr>
              <a:t>Luc</a:t>
            </a:r>
            <a:r>
              <a:rPr sz="1800" b="0" noProof="1">
                <a:latin typeface="Arial Rounded MT Bold" pitchFamily="-112" charset="0"/>
                <a:ea typeface="+mn-ea"/>
                <a:cs typeface="+mn-cs"/>
              </a:rPr>
              <a:t>/</a:t>
            </a:r>
            <a:r>
              <a:rPr sz="1800" b="0" noProof="1">
                <a:solidFill>
                  <a:srgbClr val="0000FF"/>
                </a:solidFill>
                <a:latin typeface="Arial Rounded MT Bold" pitchFamily="-112" charset="0"/>
                <a:ea typeface="+mn-ea"/>
                <a:cs typeface="+mn-cs"/>
              </a:rPr>
              <a:t>Rluc</a:t>
            </a:r>
            <a:r>
              <a:rPr sz="1800" b="0" noProof="1">
                <a:latin typeface="Arial Rounded MT Bold" pitchFamily="-112" charset="0"/>
                <a:ea typeface="+mn-ea"/>
                <a:cs typeface="+mn-cs"/>
              </a:rPr>
              <a:t>:</a:t>
            </a:r>
          </a:p>
          <a:p>
            <a:pPr algn="ct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800" b="0" noProof="1">
                <a:latin typeface="Arial Rounded MT Bold" pitchFamily="-112" charset="0"/>
                <a:ea typeface="+mn-ea"/>
                <a:cs typeface="+mn-cs"/>
              </a:rPr>
              <a:t>saggi di attività dei reporter</a:t>
            </a:r>
          </a:p>
        </p:txBody>
      </p:sp>
      <p:sp>
        <p:nvSpPr>
          <p:cNvPr id="24578" name="AutoShape 5"/>
          <p:cNvSpPr>
            <a:spLocks noChangeArrowheads="1"/>
          </p:cNvSpPr>
          <p:nvPr/>
        </p:nvSpPr>
        <p:spPr bwMode="auto">
          <a:xfrm>
            <a:off x="6132513" y="1504950"/>
            <a:ext cx="1190625" cy="1187450"/>
          </a:xfrm>
          <a:prstGeom prst="irregularSeal1">
            <a:avLst/>
          </a:prstGeom>
          <a:solidFill>
            <a:srgbClr val="8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pic>
        <p:nvPicPr>
          <p:cNvPr id="24579" name="Picture 7" descr="eppendorf-tube.gif     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219200"/>
            <a:ext cx="668338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8" descr="test_tube2.gif         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50013" y="2006600"/>
            <a:ext cx="5302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 descr="&#10;test_tube.gif                                                  0008EE76FOAM                           B746CC0A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439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2895600" y="2181225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3200" b="0" noProof="1">
                <a:latin typeface="Arial Rounded MT Bold" charset="0"/>
                <a:sym typeface="Symbol" charset="0"/>
              </a:rPr>
              <a:t>+</a:t>
            </a: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127000" y="2846388"/>
            <a:ext cx="14160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sz="1900" b="0" noProof="1">
                <a:latin typeface="Arial Rounded MT Bold" charset="0"/>
              </a:rPr>
              <a:t>cellule </a:t>
            </a:r>
          </a:p>
          <a:p>
            <a:pPr algn="ctr"/>
            <a:r>
              <a:rPr sz="1900" b="0" noProof="1">
                <a:latin typeface="Arial Rounded MT Bold" charset="0"/>
              </a:rPr>
              <a:t>trasfettate</a:t>
            </a: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4073525" y="1919288"/>
            <a:ext cx="17557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sz="1900" b="0" noProof="1">
                <a:solidFill>
                  <a:srgbClr val="006E01"/>
                </a:solidFill>
                <a:latin typeface="Arial Rounded MT Bold" charset="0"/>
              </a:rPr>
              <a:t>substrato L:</a:t>
            </a:r>
          </a:p>
          <a:p>
            <a:pPr algn="ctr">
              <a:lnSpc>
                <a:spcPct val="110000"/>
              </a:lnSpc>
            </a:pPr>
            <a:r>
              <a:rPr sz="1900" b="0" noProof="1">
                <a:solidFill>
                  <a:srgbClr val="006E01"/>
                </a:solidFill>
                <a:latin typeface="Arial Rounded MT Bold" charset="0"/>
              </a:rPr>
              <a:t>LUCIFERINA,</a:t>
            </a:r>
          </a:p>
          <a:p>
            <a:pPr algn="ctr">
              <a:lnSpc>
                <a:spcPct val="110000"/>
              </a:lnSpc>
            </a:pPr>
            <a:r>
              <a:rPr sz="1900" b="0" noProof="1">
                <a:solidFill>
                  <a:srgbClr val="006E01"/>
                </a:solidFill>
                <a:latin typeface="Arial Rounded MT Bold" charset="0"/>
              </a:rPr>
              <a:t>ATP, Mg</a:t>
            </a:r>
            <a:r>
              <a:rPr sz="1900" b="0" baseline="30000" noProof="1">
                <a:solidFill>
                  <a:srgbClr val="006E01"/>
                </a:solidFill>
                <a:latin typeface="Arial Rounded MT Bold" charset="0"/>
              </a:rPr>
              <a:t>2+</a:t>
            </a:r>
            <a:endParaRPr sz="1900" b="0" noProof="1">
              <a:solidFill>
                <a:srgbClr val="006E01"/>
              </a:solidFill>
              <a:latin typeface="Arial Rounded MT Bold" charset="0"/>
            </a:endParaRPr>
          </a:p>
        </p:txBody>
      </p:sp>
      <p:sp>
        <p:nvSpPr>
          <p:cNvPr id="24585" name="Rectangle 14"/>
          <p:cNvSpPr>
            <a:spLocks noChangeArrowheads="1"/>
          </p:cNvSpPr>
          <p:nvPr/>
        </p:nvSpPr>
        <p:spPr bwMode="auto">
          <a:xfrm>
            <a:off x="6935788" y="2357438"/>
            <a:ext cx="227012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sz="1700" b="0" noProof="1">
                <a:latin typeface="Arial Rounded MT Bold" charset="0"/>
              </a:rPr>
              <a:t>Emissione di luce:</a:t>
            </a:r>
          </a:p>
          <a:p>
            <a:pPr algn="ctr">
              <a:lnSpc>
                <a:spcPct val="130000"/>
              </a:lnSpc>
            </a:pPr>
            <a:r>
              <a:rPr sz="1700" b="0" noProof="1">
                <a:latin typeface="Arial Rounded MT Bold" charset="0"/>
              </a:rPr>
              <a:t>attività del reporter </a:t>
            </a:r>
          </a:p>
          <a:p>
            <a:pPr algn="ctr">
              <a:lnSpc>
                <a:spcPct val="130000"/>
              </a:lnSpc>
            </a:pPr>
            <a:r>
              <a:rPr sz="1700" b="0" noProof="1">
                <a:latin typeface="Arial Rounded MT Bold" charset="0"/>
              </a:rPr>
              <a:t>SPERIMENTALE</a:t>
            </a:r>
          </a:p>
          <a:p>
            <a:pPr algn="ctr">
              <a:lnSpc>
                <a:spcPct val="130000"/>
              </a:lnSpc>
            </a:pPr>
            <a:r>
              <a:rPr sz="1700" b="0" noProof="1">
                <a:latin typeface="Arial Rounded MT Bold" charset="0"/>
              </a:rPr>
              <a:t>= del promotore </a:t>
            </a:r>
          </a:p>
          <a:p>
            <a:pPr algn="ctr">
              <a:lnSpc>
                <a:spcPct val="130000"/>
              </a:lnSpc>
            </a:pPr>
            <a:r>
              <a:rPr sz="1700" b="0" noProof="1">
                <a:latin typeface="Arial Rounded MT Bold" charset="0"/>
              </a:rPr>
              <a:t>in esame</a:t>
            </a:r>
          </a:p>
        </p:txBody>
      </p:sp>
      <p:pic>
        <p:nvPicPr>
          <p:cNvPr id="24586" name="Picture 18" descr="piatto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57388"/>
            <a:ext cx="14747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Rectangle 19"/>
          <p:cNvSpPr>
            <a:spLocks noChangeArrowheads="1"/>
          </p:cNvSpPr>
          <p:nvPr/>
        </p:nvSpPr>
        <p:spPr bwMode="auto">
          <a:xfrm>
            <a:off x="1446213" y="2160588"/>
            <a:ext cx="511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sz="1900" b="0" noProof="1">
                <a:latin typeface="Arial Rounded MT Bold" charset="0"/>
              </a:rPr>
              <a:t>lisi</a:t>
            </a:r>
          </a:p>
        </p:txBody>
      </p:sp>
      <p:sp>
        <p:nvSpPr>
          <p:cNvPr id="24588" name="Rectangle 21"/>
          <p:cNvSpPr>
            <a:spLocks noChangeArrowheads="1"/>
          </p:cNvSpPr>
          <p:nvPr/>
        </p:nvSpPr>
        <p:spPr bwMode="auto">
          <a:xfrm>
            <a:off x="1965325" y="2819400"/>
            <a:ext cx="11699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sz="1900" b="0" noProof="1">
                <a:latin typeface="Arial Rounded MT Bold" charset="0"/>
              </a:rPr>
              <a:t>estratto </a:t>
            </a:r>
          </a:p>
          <a:p>
            <a:pPr algn="ctr"/>
            <a:r>
              <a:rPr sz="1900" b="0" noProof="1">
                <a:latin typeface="Arial Rounded MT Bold" charset="0"/>
              </a:rPr>
              <a:t>proteico</a:t>
            </a:r>
          </a:p>
        </p:txBody>
      </p:sp>
      <p:sp>
        <p:nvSpPr>
          <p:cNvPr id="24589" name="Rectangle 22"/>
          <p:cNvSpPr>
            <a:spLocks noChangeArrowheads="1"/>
          </p:cNvSpPr>
          <p:nvPr/>
        </p:nvSpPr>
        <p:spPr bwMode="auto">
          <a:xfrm>
            <a:off x="3429000" y="1447800"/>
            <a:ext cx="2514600" cy="19812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 sz="1800" b="0">
              <a:latin typeface="Calibri" charset="0"/>
            </a:endParaRPr>
          </a:p>
        </p:txBody>
      </p:sp>
      <p:sp>
        <p:nvSpPr>
          <p:cNvPr id="24590" name="Rectangle 33"/>
          <p:cNvSpPr>
            <a:spLocks noChangeArrowheads="1"/>
          </p:cNvSpPr>
          <p:nvPr/>
        </p:nvSpPr>
        <p:spPr bwMode="auto">
          <a:xfrm>
            <a:off x="7326313" y="2012950"/>
            <a:ext cx="16097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sz="2100" b="0" noProof="1">
                <a:solidFill>
                  <a:srgbClr val="006E01"/>
                </a:solidFill>
                <a:latin typeface="Arial Rounded MT Bold" charset="0"/>
              </a:rPr>
              <a:t>Reazione 1</a:t>
            </a:r>
          </a:p>
        </p:txBody>
      </p:sp>
      <p:sp>
        <p:nvSpPr>
          <p:cNvPr id="24591" name="Line 35"/>
          <p:cNvSpPr>
            <a:spLocks noChangeShapeType="1"/>
          </p:cNvSpPr>
          <p:nvPr/>
        </p:nvSpPr>
        <p:spPr bwMode="auto">
          <a:xfrm>
            <a:off x="1447800" y="2667000"/>
            <a:ext cx="609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0800" y="3810000"/>
            <a:ext cx="9132888" cy="2974975"/>
            <a:chOff x="283" y="2400"/>
            <a:chExt cx="5753" cy="1874"/>
          </a:xfrm>
        </p:grpSpPr>
        <p:pic>
          <p:nvPicPr>
            <p:cNvPr id="24594" name="Picture 24" descr="test_tube2.gif                                                 0008EE76FOAM                           B746CC0A: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2976"/>
              <a:ext cx="334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5" name="Picture 25" descr="&#10;test_tube.gif                                                  0008EE76FOAM                           B746CC0A: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3120"/>
              <a:ext cx="277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6" name="Rectangle 26"/>
            <p:cNvSpPr>
              <a:spLocks noChangeArrowheads="1"/>
            </p:cNvSpPr>
            <p:nvPr/>
          </p:nvSpPr>
          <p:spPr bwMode="auto">
            <a:xfrm>
              <a:off x="1867" y="3059"/>
              <a:ext cx="1551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substrato C:</a:t>
              </a:r>
            </a:p>
            <a:p>
              <a:pPr>
                <a:lnSpc>
                  <a:spcPct val="110000"/>
                </a:lnSpc>
              </a:pP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INIBITORE della</a:t>
              </a:r>
            </a:p>
            <a:p>
              <a:pPr>
                <a:lnSpc>
                  <a:spcPct val="110000"/>
                </a:lnSpc>
              </a:pP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reazione 1</a:t>
              </a:r>
            </a:p>
            <a:p>
              <a:pPr>
                <a:lnSpc>
                  <a:spcPct val="110000"/>
                </a:lnSpc>
              </a:pP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+ CELENTERAZINA</a:t>
              </a:r>
            </a:p>
          </p:txBody>
        </p:sp>
        <p:sp>
          <p:nvSpPr>
            <p:cNvPr id="24597" name="Rectangle 27"/>
            <p:cNvSpPr>
              <a:spLocks noChangeArrowheads="1"/>
            </p:cNvSpPr>
            <p:nvPr/>
          </p:nvSpPr>
          <p:spPr bwMode="auto">
            <a:xfrm>
              <a:off x="1392" y="2832"/>
              <a:ext cx="2027" cy="1296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sp>
          <p:nvSpPr>
            <p:cNvPr id="24598" name="Rectangle 28"/>
            <p:cNvSpPr>
              <a:spLocks noChangeArrowheads="1"/>
            </p:cNvSpPr>
            <p:nvPr/>
          </p:nvSpPr>
          <p:spPr bwMode="auto">
            <a:xfrm>
              <a:off x="960" y="3325"/>
              <a:ext cx="2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3200" b="0" noProof="1">
                  <a:latin typeface="Arial Rounded MT Bold" charset="0"/>
                  <a:sym typeface="Symbol" charset="0"/>
                </a:rPr>
                <a:t>+</a:t>
              </a:r>
            </a:p>
          </p:txBody>
        </p:sp>
        <p:sp>
          <p:nvSpPr>
            <p:cNvPr id="24599" name="AutoShape 29"/>
            <p:cNvSpPr>
              <a:spLocks noChangeArrowheads="1"/>
            </p:cNvSpPr>
            <p:nvPr/>
          </p:nvSpPr>
          <p:spPr bwMode="auto">
            <a:xfrm>
              <a:off x="3549" y="2724"/>
              <a:ext cx="750" cy="748"/>
            </a:xfrm>
            <a:prstGeom prst="irregularSeal1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sz="1800" b="0">
                <a:latin typeface="Calibri" charset="0"/>
              </a:endParaRPr>
            </a:p>
          </p:txBody>
        </p:sp>
        <p:pic>
          <p:nvPicPr>
            <p:cNvPr id="24600" name="Picture 30" descr="test_tube2.gif                                                 0008EE76FOAM                           B746CC0A: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49" y="2992"/>
              <a:ext cx="334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1" name="Line 31"/>
            <p:cNvSpPr>
              <a:spLocks noChangeShapeType="1"/>
            </p:cNvSpPr>
            <p:nvPr/>
          </p:nvSpPr>
          <p:spPr bwMode="auto">
            <a:xfrm>
              <a:off x="3318" y="34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02" name="Rectangle 32"/>
            <p:cNvSpPr>
              <a:spLocks noChangeArrowheads="1"/>
            </p:cNvSpPr>
            <p:nvPr/>
          </p:nvSpPr>
          <p:spPr bwMode="auto">
            <a:xfrm>
              <a:off x="3773" y="3076"/>
              <a:ext cx="2263" cy="1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sz="1700" b="0" noProof="1">
                  <a:latin typeface="Arial Rounded MT Bold" charset="0"/>
                </a:rPr>
                <a:t>Emissione di un </a:t>
              </a:r>
            </a:p>
            <a:p>
              <a:pPr algn="ctr">
                <a:lnSpc>
                  <a:spcPct val="140000"/>
                </a:lnSpc>
              </a:pPr>
              <a:r>
                <a:rPr sz="1700" b="0" noProof="1">
                  <a:latin typeface="Arial Rounded MT Bold" charset="0"/>
                </a:rPr>
                <a:t>secondo lampo di luce:</a:t>
              </a:r>
            </a:p>
            <a:p>
              <a:pPr algn="ctr">
                <a:lnSpc>
                  <a:spcPct val="140000"/>
                </a:lnSpc>
              </a:pPr>
              <a:r>
                <a:rPr sz="1700" b="0" noProof="1">
                  <a:latin typeface="Arial Rounded MT Bold" charset="0"/>
                </a:rPr>
                <a:t>attività del </a:t>
              </a:r>
            </a:p>
            <a:p>
              <a:pPr algn="ctr">
                <a:lnSpc>
                  <a:spcPct val="140000"/>
                </a:lnSpc>
              </a:pPr>
              <a:r>
                <a:rPr sz="1700" b="0" noProof="1">
                  <a:latin typeface="Arial Rounded MT Bold" charset="0"/>
                </a:rPr>
                <a:t>reporter di CONTROLLO</a:t>
              </a:r>
            </a:p>
            <a:p>
              <a:pPr algn="ctr">
                <a:lnSpc>
                  <a:spcPct val="140000"/>
                </a:lnSpc>
              </a:pPr>
              <a:r>
                <a:rPr sz="1700" b="0" noProof="1">
                  <a:latin typeface="Arial Rounded MT Bold" charset="0"/>
                </a:rPr>
                <a:t>= dell’EFFICIENZA di trasfezione</a:t>
              </a:r>
            </a:p>
          </p:txBody>
        </p:sp>
        <p:sp>
          <p:nvSpPr>
            <p:cNvPr id="24603" name="Rectangle 34"/>
            <p:cNvSpPr>
              <a:spLocks noChangeArrowheads="1"/>
            </p:cNvSpPr>
            <p:nvPr/>
          </p:nvSpPr>
          <p:spPr bwMode="auto">
            <a:xfrm>
              <a:off x="4416" y="2804"/>
              <a:ext cx="101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2100" b="0" noProof="1">
                  <a:solidFill>
                    <a:srgbClr val="0000FF"/>
                  </a:solidFill>
                  <a:latin typeface="Arial Rounded MT Bold" charset="0"/>
                </a:rPr>
                <a:t>Reazione 2</a:t>
              </a:r>
            </a:p>
          </p:txBody>
        </p:sp>
        <p:cxnSp>
          <p:nvCxnSpPr>
            <p:cNvPr id="24604" name="AutoShape 39"/>
            <p:cNvCxnSpPr>
              <a:cxnSpLocks noChangeShapeType="1"/>
            </p:cNvCxnSpPr>
            <p:nvPr/>
          </p:nvCxnSpPr>
          <p:spPr bwMode="auto">
            <a:xfrm rot="10800000" flipV="1">
              <a:off x="695" y="2400"/>
              <a:ext cx="3625" cy="48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5" name="Rectangle 40"/>
            <p:cNvSpPr>
              <a:spLocks noChangeArrowheads="1"/>
            </p:cNvSpPr>
            <p:nvPr/>
          </p:nvSpPr>
          <p:spPr bwMode="auto">
            <a:xfrm>
              <a:off x="283" y="2848"/>
              <a:ext cx="92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1900" b="0" noProof="1">
                  <a:solidFill>
                    <a:srgbClr val="006E01"/>
                  </a:solidFill>
                  <a:latin typeface="Arial Rounded MT Bold" charset="0"/>
                </a:rPr>
                <a:t>Reazione 1</a:t>
              </a:r>
            </a:p>
          </p:txBody>
        </p:sp>
      </p:grpSp>
      <p:sp>
        <p:nvSpPr>
          <p:cNvPr id="24593" name="Line 13"/>
          <p:cNvSpPr>
            <a:spLocks noChangeShapeType="1"/>
          </p:cNvSpPr>
          <p:nvPr/>
        </p:nvSpPr>
        <p:spPr bwMode="auto">
          <a:xfrm>
            <a:off x="5867400" y="2667000"/>
            <a:ext cx="609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87325" y="4975226"/>
            <a:ext cx="8648521" cy="151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sz="1800" b="0" noProof="1">
                <a:latin typeface="Arial Rounded MT Bold" charset="0"/>
              </a:rPr>
              <a:t>Risultato:  </a:t>
            </a:r>
            <a:r>
              <a:rPr sz="1800" b="0" noProof="1" smtClean="0">
                <a:solidFill>
                  <a:srgbClr val="0000FF"/>
                </a:solidFill>
                <a:latin typeface="Arial Rounded MT Bold" charset="0"/>
              </a:rPr>
              <a:t>TF1</a:t>
            </a:r>
            <a:r>
              <a:rPr sz="1800" b="0" noProof="1" smtClean="0">
                <a:solidFill>
                  <a:srgbClr val="FF0000"/>
                </a:solidFill>
                <a:latin typeface="Arial Rounded MT Bold" charset="0"/>
              </a:rPr>
              <a:t> </a:t>
            </a:r>
            <a:r>
              <a:rPr sz="1800" b="0" noProof="1">
                <a:latin typeface="Arial Rounded MT Bold" charset="0"/>
              </a:rPr>
              <a:t>attiva il promotore, aumentando la trascrizione </a:t>
            </a:r>
          </a:p>
          <a:p>
            <a:pPr>
              <a:lnSpc>
                <a:spcPct val="130000"/>
              </a:lnSpc>
            </a:pPr>
            <a:r>
              <a:rPr sz="1800" b="0" noProof="1">
                <a:latin typeface="Arial Rounded MT Bold" charset="0"/>
              </a:rPr>
              <a:t>	    del reporter di </a:t>
            </a:r>
            <a:r>
              <a:rPr sz="1800" b="0" noProof="1" smtClean="0">
                <a:solidFill>
                  <a:srgbClr val="0000FF"/>
                </a:solidFill>
                <a:latin typeface="Arial Rounded MT Bold" charset="0"/>
              </a:rPr>
              <a:t>2 </a:t>
            </a:r>
            <a:r>
              <a:rPr sz="1800" b="0" noProof="1">
                <a:solidFill>
                  <a:srgbClr val="0000FF"/>
                </a:solidFill>
                <a:latin typeface="Arial Rounded MT Bold" charset="0"/>
              </a:rPr>
              <a:t>volte</a:t>
            </a:r>
            <a:endParaRPr sz="1800" b="0" noProof="1">
              <a:latin typeface="Arial Rounded MT Bold" charset="0"/>
            </a:endParaRPr>
          </a:p>
          <a:p>
            <a:pPr>
              <a:lnSpc>
                <a:spcPct val="130000"/>
              </a:lnSpc>
            </a:pPr>
            <a:r>
              <a:rPr sz="1800" b="0" noProof="1">
                <a:latin typeface="Arial Rounded MT Bold" charset="0"/>
              </a:rPr>
              <a:t>	    </a:t>
            </a:r>
            <a:r>
              <a:rPr lang="it-IT" sz="1800" b="0" noProof="1" smtClean="0">
                <a:latin typeface="Arial Rounded MT Bold" charset="0"/>
              </a:rPr>
              <a:t>l’aggiunta del </a:t>
            </a:r>
            <a:r>
              <a:rPr lang="it-IT" sz="1800" b="0" noProof="1" smtClean="0">
                <a:solidFill>
                  <a:srgbClr val="FF0000"/>
                </a:solidFill>
                <a:latin typeface="Arial Rounded MT Bold" charset="0"/>
              </a:rPr>
              <a:t>cofattore</a:t>
            </a:r>
            <a:r>
              <a:rPr sz="1800" b="0" noProof="1" smtClean="0">
                <a:solidFill>
                  <a:srgbClr val="FF0000"/>
                </a:solidFill>
                <a:latin typeface="Arial Rounded MT Bold" charset="0"/>
              </a:rPr>
              <a:t> </a:t>
            </a:r>
            <a:r>
              <a:rPr sz="1800" b="0" noProof="1" smtClean="0">
                <a:latin typeface="Arial Rounded MT Bold" charset="0"/>
              </a:rPr>
              <a:t> </a:t>
            </a:r>
            <a:r>
              <a:rPr sz="1800" b="0" noProof="1">
                <a:latin typeface="Arial Rounded MT Bold" charset="0"/>
              </a:rPr>
              <a:t>ha un’attività trascrizionale </a:t>
            </a:r>
            <a:r>
              <a:rPr lang="it-IT" sz="1800" b="0" noProof="1" smtClean="0">
                <a:latin typeface="Arial Rounded MT Bold" charset="0"/>
              </a:rPr>
              <a:t>superiore</a:t>
            </a:r>
            <a:r>
              <a:rPr sz="1800" b="0" noProof="1" smtClean="0">
                <a:latin typeface="Arial Rounded MT Bold" charset="0"/>
              </a:rPr>
              <a:t>, </a:t>
            </a:r>
            <a:r>
              <a:rPr sz="1800" b="0" noProof="1">
                <a:latin typeface="Arial Rounded MT Bold" charset="0"/>
              </a:rPr>
              <a:t>poichè</a:t>
            </a:r>
          </a:p>
          <a:p>
            <a:pPr>
              <a:lnSpc>
                <a:spcPct val="130000"/>
              </a:lnSpc>
            </a:pPr>
            <a:r>
              <a:rPr sz="1800" b="0" noProof="1">
                <a:latin typeface="Arial Rounded MT Bold" charset="0"/>
              </a:rPr>
              <a:t>	    aumenta la trascrizione del </a:t>
            </a:r>
            <a:r>
              <a:rPr sz="1800" b="0" noProof="1" smtClean="0">
                <a:latin typeface="Arial Rounded MT Bold" charset="0"/>
              </a:rPr>
              <a:t>reporter </a:t>
            </a:r>
            <a:r>
              <a:rPr sz="1800" b="0" noProof="1">
                <a:latin typeface="Arial Rounded MT Bold" charset="0"/>
              </a:rPr>
              <a:t>di </a:t>
            </a:r>
            <a:r>
              <a:rPr sz="1800" b="0" noProof="1">
                <a:solidFill>
                  <a:srgbClr val="FF0000"/>
                </a:solidFill>
                <a:latin typeface="Arial Rounded MT Bold" charset="0"/>
              </a:rPr>
              <a:t>4 </a:t>
            </a:r>
            <a:r>
              <a:rPr sz="1800" b="0" noProof="1" smtClean="0">
                <a:solidFill>
                  <a:srgbClr val="FF0000"/>
                </a:solidFill>
                <a:latin typeface="Arial Rounded MT Bold" charset="0"/>
              </a:rPr>
              <a:t>volte</a:t>
            </a:r>
            <a:r>
              <a:rPr lang="it-IT" sz="1800" b="0" noProof="1" smtClean="0">
                <a:solidFill>
                  <a:srgbClr val="FF0000"/>
                </a:solidFill>
                <a:latin typeface="Arial Rounded MT Bold" charset="0"/>
              </a:rPr>
              <a:t>.</a:t>
            </a:r>
            <a:endParaRPr sz="1800" b="0" noProof="1">
              <a:solidFill>
                <a:srgbClr val="FF0000"/>
              </a:solidFill>
              <a:latin typeface="Arial Rounded MT Bold" charset="0"/>
            </a:endParaRPr>
          </a:p>
        </p:txBody>
      </p:sp>
      <p:grpSp>
        <p:nvGrpSpPr>
          <p:cNvPr id="26626" name="Group 87"/>
          <p:cNvGrpSpPr>
            <a:grpSpLocks/>
          </p:cNvGrpSpPr>
          <p:nvPr/>
        </p:nvGrpSpPr>
        <p:grpSpPr bwMode="auto">
          <a:xfrm>
            <a:off x="381000" y="2343150"/>
            <a:ext cx="8269288" cy="2000250"/>
            <a:chOff x="240" y="1476"/>
            <a:chExt cx="5209" cy="1260"/>
          </a:xfrm>
        </p:grpSpPr>
        <p:grpSp>
          <p:nvGrpSpPr>
            <p:cNvPr id="26628" name="Group 4"/>
            <p:cNvGrpSpPr>
              <a:grpSpLocks/>
            </p:cNvGrpSpPr>
            <p:nvPr/>
          </p:nvGrpSpPr>
          <p:grpSpPr bwMode="auto">
            <a:xfrm>
              <a:off x="240" y="1498"/>
              <a:ext cx="364" cy="379"/>
              <a:chOff x="1968" y="2928"/>
              <a:chExt cx="556" cy="523"/>
            </a:xfrm>
          </p:grpSpPr>
          <p:sp>
            <p:nvSpPr>
              <p:cNvPr id="26685" name="Oval 5"/>
              <p:cNvSpPr>
                <a:spLocks noChangeAspect="1" noChangeArrowheads="1"/>
              </p:cNvSpPr>
              <p:nvPr/>
            </p:nvSpPr>
            <p:spPr bwMode="auto">
              <a:xfrm>
                <a:off x="1968" y="2928"/>
                <a:ext cx="556" cy="5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grpSp>
            <p:nvGrpSpPr>
              <p:cNvPr id="26686" name="Group 6"/>
              <p:cNvGrpSpPr>
                <a:grpSpLocks/>
              </p:cNvGrpSpPr>
              <p:nvPr/>
            </p:nvGrpSpPr>
            <p:grpSpPr bwMode="auto">
              <a:xfrm>
                <a:off x="2056" y="2990"/>
                <a:ext cx="132" cy="125"/>
                <a:chOff x="3312" y="2509"/>
                <a:chExt cx="363" cy="255"/>
              </a:xfrm>
            </p:grpSpPr>
            <p:sp>
              <p:nvSpPr>
                <p:cNvPr id="26708" name="Freeform 7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709" name="Oval 8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87" name="Group 9"/>
              <p:cNvGrpSpPr>
                <a:grpSpLocks/>
              </p:cNvGrpSpPr>
              <p:nvPr/>
            </p:nvGrpSpPr>
            <p:grpSpPr bwMode="auto">
              <a:xfrm>
                <a:off x="2211" y="2970"/>
                <a:ext cx="132" cy="124"/>
                <a:chOff x="3312" y="2509"/>
                <a:chExt cx="363" cy="255"/>
              </a:xfrm>
            </p:grpSpPr>
            <p:sp>
              <p:nvSpPr>
                <p:cNvPr id="26706" name="Freeform 10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707" name="Oval 11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88" name="Group 12"/>
              <p:cNvGrpSpPr>
                <a:grpSpLocks/>
              </p:cNvGrpSpPr>
              <p:nvPr/>
            </p:nvGrpSpPr>
            <p:grpSpPr bwMode="auto">
              <a:xfrm>
                <a:off x="2321" y="3053"/>
                <a:ext cx="133" cy="124"/>
                <a:chOff x="3312" y="2509"/>
                <a:chExt cx="363" cy="255"/>
              </a:xfrm>
            </p:grpSpPr>
            <p:sp>
              <p:nvSpPr>
                <p:cNvPr id="26704" name="Freeform 13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705" name="Oval 14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89" name="Group 15"/>
              <p:cNvGrpSpPr>
                <a:grpSpLocks/>
              </p:cNvGrpSpPr>
              <p:nvPr/>
            </p:nvGrpSpPr>
            <p:grpSpPr bwMode="auto">
              <a:xfrm>
                <a:off x="1990" y="3136"/>
                <a:ext cx="133" cy="124"/>
                <a:chOff x="3312" y="2509"/>
                <a:chExt cx="363" cy="255"/>
              </a:xfrm>
            </p:grpSpPr>
            <p:sp>
              <p:nvSpPr>
                <p:cNvPr id="26702" name="Freeform 16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703" name="Oval 17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90" name="Group 18"/>
              <p:cNvGrpSpPr>
                <a:grpSpLocks/>
              </p:cNvGrpSpPr>
              <p:nvPr/>
            </p:nvGrpSpPr>
            <p:grpSpPr bwMode="auto">
              <a:xfrm>
                <a:off x="2233" y="3281"/>
                <a:ext cx="132" cy="125"/>
                <a:chOff x="3312" y="2509"/>
                <a:chExt cx="363" cy="255"/>
              </a:xfrm>
            </p:grpSpPr>
            <p:sp>
              <p:nvSpPr>
                <p:cNvPr id="26700" name="Freeform 19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701" name="Oval 20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91" name="Group 21"/>
              <p:cNvGrpSpPr>
                <a:grpSpLocks/>
              </p:cNvGrpSpPr>
              <p:nvPr/>
            </p:nvGrpSpPr>
            <p:grpSpPr bwMode="auto">
              <a:xfrm>
                <a:off x="2167" y="3115"/>
                <a:ext cx="132" cy="124"/>
                <a:chOff x="3312" y="2509"/>
                <a:chExt cx="363" cy="255"/>
              </a:xfrm>
            </p:grpSpPr>
            <p:sp>
              <p:nvSpPr>
                <p:cNvPr id="26698" name="Freeform 22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99" name="Oval 23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92" name="Group 24"/>
              <p:cNvGrpSpPr>
                <a:grpSpLocks/>
              </p:cNvGrpSpPr>
              <p:nvPr/>
            </p:nvGrpSpPr>
            <p:grpSpPr bwMode="auto">
              <a:xfrm>
                <a:off x="2100" y="3260"/>
                <a:ext cx="133" cy="124"/>
                <a:chOff x="3312" y="2509"/>
                <a:chExt cx="363" cy="255"/>
              </a:xfrm>
            </p:grpSpPr>
            <p:sp>
              <p:nvSpPr>
                <p:cNvPr id="26696" name="Freeform 25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97" name="Oval 26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93" name="Group 27"/>
              <p:cNvGrpSpPr>
                <a:grpSpLocks/>
              </p:cNvGrpSpPr>
              <p:nvPr/>
            </p:nvGrpSpPr>
            <p:grpSpPr bwMode="auto">
              <a:xfrm>
                <a:off x="2365" y="3198"/>
                <a:ext cx="133" cy="124"/>
                <a:chOff x="3312" y="2509"/>
                <a:chExt cx="363" cy="255"/>
              </a:xfrm>
            </p:grpSpPr>
            <p:sp>
              <p:nvSpPr>
                <p:cNvPr id="26694" name="Freeform 28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95" name="Oval 29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</p:grpSp>
        <p:grpSp>
          <p:nvGrpSpPr>
            <p:cNvPr id="26629" name="Group 30"/>
            <p:cNvGrpSpPr>
              <a:grpSpLocks/>
            </p:cNvGrpSpPr>
            <p:nvPr/>
          </p:nvGrpSpPr>
          <p:grpSpPr bwMode="auto">
            <a:xfrm>
              <a:off x="240" y="1925"/>
              <a:ext cx="364" cy="379"/>
              <a:chOff x="2693" y="2928"/>
              <a:chExt cx="556" cy="523"/>
            </a:xfrm>
          </p:grpSpPr>
          <p:sp>
            <p:nvSpPr>
              <p:cNvPr id="26660" name="Oval 31"/>
              <p:cNvSpPr>
                <a:spLocks noChangeAspect="1" noChangeArrowheads="1"/>
              </p:cNvSpPr>
              <p:nvPr/>
            </p:nvSpPr>
            <p:spPr bwMode="auto">
              <a:xfrm>
                <a:off x="2693" y="2928"/>
                <a:ext cx="556" cy="5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grpSp>
            <p:nvGrpSpPr>
              <p:cNvPr id="26661" name="Group 32"/>
              <p:cNvGrpSpPr>
                <a:grpSpLocks/>
              </p:cNvGrpSpPr>
              <p:nvPr/>
            </p:nvGrpSpPr>
            <p:grpSpPr bwMode="auto">
              <a:xfrm>
                <a:off x="2781" y="2990"/>
                <a:ext cx="132" cy="125"/>
                <a:chOff x="3312" y="2509"/>
                <a:chExt cx="363" cy="255"/>
              </a:xfrm>
            </p:grpSpPr>
            <p:sp>
              <p:nvSpPr>
                <p:cNvPr id="26683" name="Freeform 33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4" name="Oval 34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2" name="Group 35"/>
              <p:cNvGrpSpPr>
                <a:grpSpLocks/>
              </p:cNvGrpSpPr>
              <p:nvPr/>
            </p:nvGrpSpPr>
            <p:grpSpPr bwMode="auto">
              <a:xfrm>
                <a:off x="2935" y="2970"/>
                <a:ext cx="133" cy="124"/>
                <a:chOff x="3312" y="2509"/>
                <a:chExt cx="363" cy="255"/>
              </a:xfrm>
            </p:grpSpPr>
            <p:sp>
              <p:nvSpPr>
                <p:cNvPr id="26681" name="Freeform 36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2" name="Oval 37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3" name="Group 38"/>
              <p:cNvGrpSpPr>
                <a:grpSpLocks/>
              </p:cNvGrpSpPr>
              <p:nvPr/>
            </p:nvGrpSpPr>
            <p:grpSpPr bwMode="auto">
              <a:xfrm>
                <a:off x="3045" y="3053"/>
                <a:ext cx="133" cy="124"/>
                <a:chOff x="3312" y="2509"/>
                <a:chExt cx="363" cy="255"/>
              </a:xfrm>
            </p:grpSpPr>
            <p:sp>
              <p:nvSpPr>
                <p:cNvPr id="26679" name="Freeform 39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80" name="Oval 40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4" name="Group 41"/>
              <p:cNvGrpSpPr>
                <a:grpSpLocks/>
              </p:cNvGrpSpPr>
              <p:nvPr/>
            </p:nvGrpSpPr>
            <p:grpSpPr bwMode="auto">
              <a:xfrm>
                <a:off x="2714" y="3136"/>
                <a:ext cx="132" cy="124"/>
                <a:chOff x="3312" y="2509"/>
                <a:chExt cx="363" cy="255"/>
              </a:xfrm>
            </p:grpSpPr>
            <p:sp>
              <p:nvSpPr>
                <p:cNvPr id="26677" name="Freeform 42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8" name="Oval 43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5" name="Group 44"/>
              <p:cNvGrpSpPr>
                <a:grpSpLocks/>
              </p:cNvGrpSpPr>
              <p:nvPr/>
            </p:nvGrpSpPr>
            <p:grpSpPr bwMode="auto">
              <a:xfrm>
                <a:off x="2957" y="3281"/>
                <a:ext cx="132" cy="125"/>
                <a:chOff x="3312" y="2509"/>
                <a:chExt cx="363" cy="255"/>
              </a:xfrm>
            </p:grpSpPr>
            <p:sp>
              <p:nvSpPr>
                <p:cNvPr id="26675" name="Freeform 45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6" name="Oval 46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6" name="Group 47"/>
              <p:cNvGrpSpPr>
                <a:grpSpLocks/>
              </p:cNvGrpSpPr>
              <p:nvPr/>
            </p:nvGrpSpPr>
            <p:grpSpPr bwMode="auto">
              <a:xfrm>
                <a:off x="2891" y="3115"/>
                <a:ext cx="133" cy="124"/>
                <a:chOff x="3312" y="2509"/>
                <a:chExt cx="363" cy="255"/>
              </a:xfrm>
            </p:grpSpPr>
            <p:sp>
              <p:nvSpPr>
                <p:cNvPr id="26673" name="Freeform 48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4" name="Oval 49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7" name="Group 50"/>
              <p:cNvGrpSpPr>
                <a:grpSpLocks/>
              </p:cNvGrpSpPr>
              <p:nvPr/>
            </p:nvGrpSpPr>
            <p:grpSpPr bwMode="auto">
              <a:xfrm>
                <a:off x="2825" y="3260"/>
                <a:ext cx="132" cy="124"/>
                <a:chOff x="3312" y="2509"/>
                <a:chExt cx="363" cy="255"/>
              </a:xfrm>
            </p:grpSpPr>
            <p:sp>
              <p:nvSpPr>
                <p:cNvPr id="26671" name="Freeform 51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2" name="Oval 52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68" name="Group 53"/>
              <p:cNvGrpSpPr>
                <a:grpSpLocks/>
              </p:cNvGrpSpPr>
              <p:nvPr/>
            </p:nvGrpSpPr>
            <p:grpSpPr bwMode="auto">
              <a:xfrm>
                <a:off x="3089" y="3198"/>
                <a:ext cx="133" cy="124"/>
                <a:chOff x="3312" y="2509"/>
                <a:chExt cx="363" cy="255"/>
              </a:xfrm>
            </p:grpSpPr>
            <p:sp>
              <p:nvSpPr>
                <p:cNvPr id="26669" name="Freeform 54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70" name="Oval 55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</p:grpSp>
        <p:grpSp>
          <p:nvGrpSpPr>
            <p:cNvPr id="26630" name="Group 56"/>
            <p:cNvGrpSpPr>
              <a:grpSpLocks/>
            </p:cNvGrpSpPr>
            <p:nvPr/>
          </p:nvGrpSpPr>
          <p:grpSpPr bwMode="auto">
            <a:xfrm>
              <a:off x="240" y="2357"/>
              <a:ext cx="364" cy="379"/>
              <a:chOff x="3377" y="2928"/>
              <a:chExt cx="556" cy="523"/>
            </a:xfrm>
          </p:grpSpPr>
          <p:sp>
            <p:nvSpPr>
              <p:cNvPr id="26635" name="Oval 57"/>
              <p:cNvSpPr>
                <a:spLocks noChangeAspect="1" noChangeArrowheads="1"/>
              </p:cNvSpPr>
              <p:nvPr/>
            </p:nvSpPr>
            <p:spPr bwMode="auto">
              <a:xfrm>
                <a:off x="3377" y="2928"/>
                <a:ext cx="556" cy="5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sz="1800" b="0">
                  <a:latin typeface="Calibri" charset="0"/>
                </a:endParaRPr>
              </a:p>
            </p:txBody>
          </p:sp>
          <p:grpSp>
            <p:nvGrpSpPr>
              <p:cNvPr id="26636" name="Group 58"/>
              <p:cNvGrpSpPr>
                <a:grpSpLocks/>
              </p:cNvGrpSpPr>
              <p:nvPr/>
            </p:nvGrpSpPr>
            <p:grpSpPr bwMode="auto">
              <a:xfrm>
                <a:off x="3465" y="2990"/>
                <a:ext cx="132" cy="125"/>
                <a:chOff x="3312" y="2509"/>
                <a:chExt cx="363" cy="255"/>
              </a:xfrm>
            </p:grpSpPr>
            <p:sp>
              <p:nvSpPr>
                <p:cNvPr id="26658" name="Freeform 59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9" name="Oval 60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37" name="Group 61"/>
              <p:cNvGrpSpPr>
                <a:grpSpLocks/>
              </p:cNvGrpSpPr>
              <p:nvPr/>
            </p:nvGrpSpPr>
            <p:grpSpPr bwMode="auto">
              <a:xfrm>
                <a:off x="3620" y="2970"/>
                <a:ext cx="132" cy="124"/>
                <a:chOff x="3312" y="2509"/>
                <a:chExt cx="363" cy="255"/>
              </a:xfrm>
            </p:grpSpPr>
            <p:sp>
              <p:nvSpPr>
                <p:cNvPr id="26656" name="Freeform 62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7" name="Oval 63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38" name="Group 64"/>
              <p:cNvGrpSpPr>
                <a:grpSpLocks/>
              </p:cNvGrpSpPr>
              <p:nvPr/>
            </p:nvGrpSpPr>
            <p:grpSpPr bwMode="auto">
              <a:xfrm>
                <a:off x="3730" y="3053"/>
                <a:ext cx="133" cy="124"/>
                <a:chOff x="3312" y="2509"/>
                <a:chExt cx="363" cy="255"/>
              </a:xfrm>
            </p:grpSpPr>
            <p:sp>
              <p:nvSpPr>
                <p:cNvPr id="26654" name="Freeform 65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5" name="Oval 66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39" name="Group 67"/>
              <p:cNvGrpSpPr>
                <a:grpSpLocks/>
              </p:cNvGrpSpPr>
              <p:nvPr/>
            </p:nvGrpSpPr>
            <p:grpSpPr bwMode="auto">
              <a:xfrm>
                <a:off x="3399" y="3136"/>
                <a:ext cx="132" cy="124"/>
                <a:chOff x="3312" y="2509"/>
                <a:chExt cx="363" cy="255"/>
              </a:xfrm>
            </p:grpSpPr>
            <p:sp>
              <p:nvSpPr>
                <p:cNvPr id="26652" name="Freeform 68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3" name="Oval 69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40" name="Group 70"/>
              <p:cNvGrpSpPr>
                <a:grpSpLocks/>
              </p:cNvGrpSpPr>
              <p:nvPr/>
            </p:nvGrpSpPr>
            <p:grpSpPr bwMode="auto">
              <a:xfrm>
                <a:off x="3641" y="3281"/>
                <a:ext cx="133" cy="125"/>
                <a:chOff x="3312" y="2509"/>
                <a:chExt cx="363" cy="255"/>
              </a:xfrm>
            </p:grpSpPr>
            <p:sp>
              <p:nvSpPr>
                <p:cNvPr id="26650" name="Freeform 71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solidFill>
                  <a:srgbClr val="80FF00"/>
                </a:solid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51" name="Oval 72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solidFill>
                  <a:srgbClr val="8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41" name="Group 73"/>
              <p:cNvGrpSpPr>
                <a:grpSpLocks/>
              </p:cNvGrpSpPr>
              <p:nvPr/>
            </p:nvGrpSpPr>
            <p:grpSpPr bwMode="auto">
              <a:xfrm>
                <a:off x="3575" y="3115"/>
                <a:ext cx="133" cy="124"/>
                <a:chOff x="3312" y="2509"/>
                <a:chExt cx="363" cy="255"/>
              </a:xfrm>
            </p:grpSpPr>
            <p:sp>
              <p:nvSpPr>
                <p:cNvPr id="26648" name="Freeform 74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9" name="Oval 75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42" name="Group 76"/>
              <p:cNvGrpSpPr>
                <a:grpSpLocks/>
              </p:cNvGrpSpPr>
              <p:nvPr/>
            </p:nvGrpSpPr>
            <p:grpSpPr bwMode="auto">
              <a:xfrm>
                <a:off x="3509" y="3260"/>
                <a:ext cx="132" cy="124"/>
                <a:chOff x="3312" y="2509"/>
                <a:chExt cx="363" cy="255"/>
              </a:xfrm>
            </p:grpSpPr>
            <p:sp>
              <p:nvSpPr>
                <p:cNvPr id="26646" name="Freeform 77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7" name="Oval 78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  <p:grpSp>
            <p:nvGrpSpPr>
              <p:cNvPr id="26643" name="Group 79"/>
              <p:cNvGrpSpPr>
                <a:grpSpLocks/>
              </p:cNvGrpSpPr>
              <p:nvPr/>
            </p:nvGrpSpPr>
            <p:grpSpPr bwMode="auto">
              <a:xfrm>
                <a:off x="3774" y="3198"/>
                <a:ext cx="133" cy="124"/>
                <a:chOff x="3312" y="2509"/>
                <a:chExt cx="363" cy="255"/>
              </a:xfrm>
            </p:grpSpPr>
            <p:sp>
              <p:nvSpPr>
                <p:cNvPr id="26644" name="Freeform 80" descr="Large confetti"/>
                <p:cNvSpPr>
                  <a:spLocks noChangeAspect="1"/>
                </p:cNvSpPr>
                <p:nvPr/>
              </p:nvSpPr>
              <p:spPr bwMode="auto">
                <a:xfrm>
                  <a:off x="3312" y="2509"/>
                  <a:ext cx="363" cy="255"/>
                </a:xfrm>
                <a:custGeom>
                  <a:avLst/>
                  <a:gdLst>
                    <a:gd name="T0" fmla="*/ 0 w 1414"/>
                    <a:gd name="T1" fmla="*/ 0 h 939"/>
                    <a:gd name="T2" fmla="*/ 0 w 1414"/>
                    <a:gd name="T3" fmla="*/ 0 h 939"/>
                    <a:gd name="T4" fmla="*/ 0 w 1414"/>
                    <a:gd name="T5" fmla="*/ 0 h 939"/>
                    <a:gd name="T6" fmla="*/ 0 w 1414"/>
                    <a:gd name="T7" fmla="*/ 0 h 939"/>
                    <a:gd name="T8" fmla="*/ 0 w 1414"/>
                    <a:gd name="T9" fmla="*/ 0 h 939"/>
                    <a:gd name="T10" fmla="*/ 0 w 1414"/>
                    <a:gd name="T11" fmla="*/ 0 h 939"/>
                    <a:gd name="T12" fmla="*/ 0 w 1414"/>
                    <a:gd name="T13" fmla="*/ 0 h 939"/>
                    <a:gd name="T14" fmla="*/ 0 w 1414"/>
                    <a:gd name="T15" fmla="*/ 0 h 939"/>
                    <a:gd name="T16" fmla="*/ 0 w 1414"/>
                    <a:gd name="T17" fmla="*/ 0 h 939"/>
                    <a:gd name="T18" fmla="*/ 0 w 1414"/>
                    <a:gd name="T19" fmla="*/ 0 h 939"/>
                    <a:gd name="T20" fmla="*/ 0 w 1414"/>
                    <a:gd name="T21" fmla="*/ 0 h 939"/>
                    <a:gd name="T22" fmla="*/ 0 w 1414"/>
                    <a:gd name="T23" fmla="*/ 0 h 939"/>
                    <a:gd name="T24" fmla="*/ 0 w 1414"/>
                    <a:gd name="T25" fmla="*/ 0 h 939"/>
                    <a:gd name="T26" fmla="*/ 0 w 1414"/>
                    <a:gd name="T27" fmla="*/ 0 h 939"/>
                    <a:gd name="T28" fmla="*/ 0 w 1414"/>
                    <a:gd name="T29" fmla="*/ 0 h 9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414"/>
                    <a:gd name="T46" fmla="*/ 0 h 939"/>
                    <a:gd name="T47" fmla="*/ 1414 w 1414"/>
                    <a:gd name="T48" fmla="*/ 939 h 939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414" h="939">
                      <a:moveTo>
                        <a:pt x="25" y="515"/>
                      </a:moveTo>
                      <a:cubicBezTo>
                        <a:pt x="37" y="450"/>
                        <a:pt x="39" y="383"/>
                        <a:pt x="61" y="321"/>
                      </a:cubicBezTo>
                      <a:cubicBezTo>
                        <a:pt x="120" y="149"/>
                        <a:pt x="314" y="152"/>
                        <a:pt x="461" y="139"/>
                      </a:cubicBezTo>
                      <a:cubicBezTo>
                        <a:pt x="514" y="112"/>
                        <a:pt x="563" y="76"/>
                        <a:pt x="619" y="54"/>
                      </a:cubicBezTo>
                      <a:cubicBezTo>
                        <a:pt x="643" y="43"/>
                        <a:pt x="765" y="31"/>
                        <a:pt x="776" y="30"/>
                      </a:cubicBezTo>
                      <a:cubicBezTo>
                        <a:pt x="957" y="34"/>
                        <a:pt x="1206" y="0"/>
                        <a:pt x="1394" y="79"/>
                      </a:cubicBezTo>
                      <a:cubicBezTo>
                        <a:pt x="1414" y="203"/>
                        <a:pt x="1367" y="241"/>
                        <a:pt x="1346" y="370"/>
                      </a:cubicBezTo>
                      <a:cubicBezTo>
                        <a:pt x="1338" y="418"/>
                        <a:pt x="1332" y="467"/>
                        <a:pt x="1322" y="515"/>
                      </a:cubicBezTo>
                      <a:cubicBezTo>
                        <a:pt x="1314" y="548"/>
                        <a:pt x="1275" y="678"/>
                        <a:pt x="1249" y="697"/>
                      </a:cubicBezTo>
                      <a:cubicBezTo>
                        <a:pt x="1097" y="800"/>
                        <a:pt x="779" y="788"/>
                        <a:pt x="631" y="794"/>
                      </a:cubicBezTo>
                      <a:cubicBezTo>
                        <a:pt x="553" y="837"/>
                        <a:pt x="475" y="904"/>
                        <a:pt x="388" y="927"/>
                      </a:cubicBezTo>
                      <a:cubicBezTo>
                        <a:pt x="348" y="937"/>
                        <a:pt x="307" y="935"/>
                        <a:pt x="267" y="939"/>
                      </a:cubicBezTo>
                      <a:cubicBezTo>
                        <a:pt x="230" y="923"/>
                        <a:pt x="189" y="915"/>
                        <a:pt x="158" y="891"/>
                      </a:cubicBezTo>
                      <a:cubicBezTo>
                        <a:pt x="85" y="834"/>
                        <a:pt x="59" y="688"/>
                        <a:pt x="37" y="612"/>
                      </a:cubicBezTo>
                      <a:cubicBezTo>
                        <a:pt x="12" y="526"/>
                        <a:pt x="0" y="563"/>
                        <a:pt x="25" y="515"/>
                      </a:cubicBezTo>
                      <a:close/>
                    </a:path>
                  </a:pathLst>
                </a:custGeom>
                <a:pattFill prst="lgConfetti">
                  <a:fgClr>
                    <a:srgbClr val="FFC107"/>
                  </a:fgClr>
                  <a:bgClr>
                    <a:srgbClr val="FFFFFF"/>
                  </a:bgClr>
                </a:pattFill>
                <a:ln w="9525">
                  <a:solidFill>
                    <a:srgbClr val="3A0C0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6645" name="Oval 81"/>
                <p:cNvSpPr>
                  <a:spLocks noChangeAspect="1" noChangeArrowheads="1"/>
                </p:cNvSpPr>
                <p:nvPr/>
              </p:nvSpPr>
              <p:spPr bwMode="auto">
                <a:xfrm rot="-1085024">
                  <a:off x="3403" y="2584"/>
                  <a:ext cx="148" cy="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75647C"/>
                    </a:gs>
                    <a:gs pos="100000">
                      <a:srgbClr val="33193D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 sz="1800" b="0">
                    <a:latin typeface="Calibri" charset="0"/>
                  </a:endParaRPr>
                </a:p>
              </p:txBody>
            </p:sp>
          </p:grpSp>
        </p:grpSp>
        <p:sp>
          <p:nvSpPr>
            <p:cNvPr id="26631" name="Rectangle 82"/>
            <p:cNvSpPr>
              <a:spLocks noChangeArrowheads="1"/>
            </p:cNvSpPr>
            <p:nvPr/>
          </p:nvSpPr>
          <p:spPr bwMode="auto">
            <a:xfrm>
              <a:off x="672" y="1476"/>
              <a:ext cx="2837" cy="1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sz="1800" b="0" noProof="1">
                  <a:latin typeface="Arial Rounded MT Bold" charset="0"/>
                </a:rPr>
                <a:t>Val. misurato 1 =    10</a:t>
              </a:r>
              <a:r>
                <a:rPr sz="1800" b="0" noProof="1">
                  <a:solidFill>
                    <a:srgbClr val="008040"/>
                  </a:solidFill>
                  <a:latin typeface="Arial Rounded MT Bold" charset="0"/>
                </a:rPr>
                <a:t>/  efficienza 0,5</a:t>
              </a:r>
            </a:p>
            <a:p>
              <a:pPr>
                <a:lnSpc>
                  <a:spcPct val="200000"/>
                </a:lnSpc>
              </a:pPr>
              <a:r>
                <a:rPr sz="1800" b="0" noProof="1">
                  <a:latin typeface="Arial Rounded MT Bold" charset="0"/>
                </a:rPr>
                <a:t>       “         “       2 =    </a:t>
              </a:r>
              <a:r>
                <a:rPr sz="1800" b="0" noProof="1" smtClean="0">
                  <a:latin typeface="Arial Rounded MT Bold" charset="0"/>
                </a:rPr>
                <a:t>20</a:t>
              </a:r>
              <a:r>
                <a:rPr sz="1800" b="0" noProof="1" smtClean="0">
                  <a:solidFill>
                    <a:srgbClr val="0000FF"/>
                  </a:solidFill>
                  <a:latin typeface="Arial Rounded MT Bold" charset="0"/>
                </a:rPr>
                <a:t>/      </a:t>
              </a:r>
              <a:r>
                <a:rPr sz="1800" b="0" noProof="1">
                  <a:solidFill>
                    <a:srgbClr val="0000FF"/>
                  </a:solidFill>
                  <a:latin typeface="Arial Rounded MT Bold" charset="0"/>
                </a:rPr>
                <a:t>“            0,5</a:t>
              </a:r>
            </a:p>
            <a:p>
              <a:pPr>
                <a:lnSpc>
                  <a:spcPct val="200000"/>
                </a:lnSpc>
              </a:pPr>
              <a:r>
                <a:rPr sz="1800" b="0" noProof="1">
                  <a:latin typeface="Arial Rounded MT Bold" charset="0"/>
                </a:rPr>
                <a:t>       “         “       3 =    </a:t>
              </a:r>
              <a:r>
                <a:rPr sz="1800" b="0" noProof="1" smtClean="0">
                  <a:latin typeface="Arial Rounded MT Bold" charset="0"/>
                </a:rPr>
                <a:t>20</a:t>
              </a:r>
              <a:r>
                <a:rPr sz="1800" b="0" noProof="1" smtClean="0">
                  <a:solidFill>
                    <a:srgbClr val="FF0000"/>
                  </a:solidFill>
                  <a:latin typeface="Arial Rounded MT Bold" charset="0"/>
                </a:rPr>
                <a:t>/        </a:t>
              </a:r>
              <a:r>
                <a:rPr sz="1800" b="0" noProof="1">
                  <a:solidFill>
                    <a:srgbClr val="FF0000"/>
                  </a:solidFill>
                  <a:latin typeface="Arial Rounded MT Bold" charset="0"/>
                </a:rPr>
                <a:t>“            0,25</a:t>
              </a:r>
            </a:p>
          </p:txBody>
        </p:sp>
        <p:sp>
          <p:nvSpPr>
            <p:cNvPr id="26632" name="Rectangle 83"/>
            <p:cNvSpPr>
              <a:spLocks noChangeArrowheads="1"/>
            </p:cNvSpPr>
            <p:nvPr/>
          </p:nvSpPr>
          <p:spPr bwMode="auto">
            <a:xfrm>
              <a:off x="3744" y="1584"/>
              <a:ext cx="13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1900" b="0" noProof="1">
                  <a:latin typeface="Arial Rounded MT Bold" charset="0"/>
                </a:rPr>
                <a:t>Val. corretto= </a:t>
              </a:r>
              <a:r>
                <a:rPr sz="1900" b="0" noProof="1">
                  <a:solidFill>
                    <a:srgbClr val="008040"/>
                  </a:solidFill>
                  <a:latin typeface="Arial Rounded MT Bold" charset="0"/>
                </a:rPr>
                <a:t>20</a:t>
              </a:r>
              <a:r>
                <a:rPr sz="1900" b="0" noProof="1">
                  <a:latin typeface="Arial Rounded MT Bold" charset="0"/>
                </a:rPr>
                <a:t> </a:t>
              </a:r>
              <a:endParaRPr lang="en-US" sz="1900" b="0">
                <a:latin typeface="Arial Rounded MT Bold" charset="0"/>
              </a:endParaRPr>
            </a:p>
          </p:txBody>
        </p:sp>
        <p:sp>
          <p:nvSpPr>
            <p:cNvPr id="26633" name="Rectangle 84"/>
            <p:cNvSpPr>
              <a:spLocks noChangeArrowheads="1"/>
            </p:cNvSpPr>
            <p:nvPr/>
          </p:nvSpPr>
          <p:spPr bwMode="auto">
            <a:xfrm>
              <a:off x="3744" y="1964"/>
              <a:ext cx="170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1900" b="0" noProof="1">
                  <a:latin typeface="Arial Rounded MT Bold" charset="0"/>
                </a:rPr>
                <a:t>Val. corretto= </a:t>
              </a:r>
              <a:r>
                <a:rPr sz="1900" b="0" noProof="1" smtClean="0">
                  <a:solidFill>
                    <a:srgbClr val="0000FF"/>
                  </a:solidFill>
                  <a:latin typeface="Arial Rounded MT Bold" charset="0"/>
                </a:rPr>
                <a:t>40</a:t>
              </a:r>
              <a:r>
                <a:rPr sz="1900" b="0" noProof="1" smtClean="0">
                  <a:latin typeface="Arial Rounded MT Bold" charset="0"/>
                </a:rPr>
                <a:t>  </a:t>
              </a: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(</a:t>
              </a:r>
              <a:r>
                <a:rPr sz="1900" b="0" noProof="1" smtClean="0">
                  <a:solidFill>
                    <a:srgbClr val="0000FF"/>
                  </a:solidFill>
                  <a:latin typeface="Arial Rounded MT Bold" charset="0"/>
                </a:rPr>
                <a:t>2x</a:t>
              </a:r>
              <a:r>
                <a:rPr sz="1900" b="0" noProof="1">
                  <a:solidFill>
                    <a:srgbClr val="0000FF"/>
                  </a:solidFill>
                  <a:latin typeface="Arial Rounded MT Bold" charset="0"/>
                </a:rPr>
                <a:t>)</a:t>
              </a:r>
              <a:r>
                <a:rPr sz="1900" b="0" noProof="1">
                  <a:latin typeface="Arial Rounded MT Bold" charset="0"/>
                </a:rPr>
                <a:t> </a:t>
              </a:r>
              <a:endParaRPr lang="en-US" sz="1900" b="0" dirty="0">
                <a:latin typeface="Arial Rounded MT Bold" charset="0"/>
              </a:endParaRPr>
            </a:p>
          </p:txBody>
        </p:sp>
        <p:sp>
          <p:nvSpPr>
            <p:cNvPr id="26634" name="Rectangle 85"/>
            <p:cNvSpPr>
              <a:spLocks noChangeArrowheads="1"/>
            </p:cNvSpPr>
            <p:nvPr/>
          </p:nvSpPr>
          <p:spPr bwMode="auto">
            <a:xfrm>
              <a:off x="3744" y="2344"/>
              <a:ext cx="170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sz="1900" b="0" noProof="1">
                  <a:latin typeface="Arial Rounded MT Bold" charset="0"/>
                </a:rPr>
                <a:t>Val. corretto= </a:t>
              </a:r>
              <a:r>
                <a:rPr sz="1900" b="0" noProof="1">
                  <a:solidFill>
                    <a:srgbClr val="FF0000"/>
                  </a:solidFill>
                  <a:latin typeface="Arial Rounded MT Bold" charset="0"/>
                </a:rPr>
                <a:t>80</a:t>
              </a:r>
              <a:r>
                <a:rPr sz="1900" b="0" noProof="1">
                  <a:latin typeface="Arial Rounded MT Bold" charset="0"/>
                </a:rPr>
                <a:t> </a:t>
              </a:r>
              <a:r>
                <a:rPr sz="1900" b="0" noProof="1" smtClean="0">
                  <a:latin typeface="Arial Rounded MT Bold" charset="0"/>
                </a:rPr>
                <a:t> </a:t>
              </a:r>
              <a:r>
                <a:rPr sz="1900" b="0" noProof="1">
                  <a:solidFill>
                    <a:srgbClr val="FF0000"/>
                  </a:solidFill>
                  <a:latin typeface="Arial Rounded MT Bold" charset="0"/>
                </a:rPr>
                <a:t>(4x) </a:t>
              </a:r>
              <a:endParaRPr lang="en-US" sz="1900" b="0" dirty="0">
                <a:solidFill>
                  <a:srgbClr val="FF0000"/>
                </a:solidFill>
                <a:latin typeface="Arial Rounded MT Bold" charset="0"/>
              </a:endParaRPr>
            </a:p>
          </p:txBody>
        </p:sp>
      </p:grpSp>
      <p:sp>
        <p:nvSpPr>
          <p:cNvPr id="26627" name="Rectangle 86"/>
          <p:cNvSpPr>
            <a:spLocks noChangeArrowheads="1"/>
          </p:cNvSpPr>
          <p:nvPr/>
        </p:nvSpPr>
        <p:spPr bwMode="auto">
          <a:xfrm>
            <a:off x="1676400" y="277813"/>
            <a:ext cx="6621463" cy="21145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sz="2000" b="0" noProof="1">
                <a:solidFill>
                  <a:srgbClr val="0000FF"/>
                </a:solidFill>
                <a:latin typeface="Arial Rounded MT Bold" charset="0"/>
              </a:rPr>
              <a:t>NORMALIZZAZIONE:</a:t>
            </a:r>
          </a:p>
          <a:p>
            <a:pPr>
              <a:lnSpc>
                <a:spcPct val="130000"/>
              </a:lnSpc>
            </a:pPr>
            <a:r>
              <a:rPr sz="2000" b="0" noProof="1">
                <a:latin typeface="Arial Rounded MT Bold" charset="0"/>
              </a:rPr>
              <a:t>Se ho più campioni con efficienze diverse,</a:t>
            </a:r>
          </a:p>
          <a:p>
            <a:pPr>
              <a:lnSpc>
                <a:spcPct val="130000"/>
              </a:lnSpc>
            </a:pPr>
            <a:r>
              <a:rPr sz="2000" b="0" noProof="1">
                <a:solidFill>
                  <a:srgbClr val="0000FF"/>
                </a:solidFill>
                <a:latin typeface="Arial Rounded MT Bold" charset="0"/>
              </a:rPr>
              <a:t>divido</a:t>
            </a:r>
            <a:r>
              <a:rPr sz="2000" b="0" noProof="1">
                <a:latin typeface="Arial Rounded MT Bold" charset="0"/>
              </a:rPr>
              <a:t> il valore misurato di ciascun campione </a:t>
            </a:r>
          </a:p>
          <a:p>
            <a:pPr>
              <a:lnSpc>
                <a:spcPct val="130000"/>
              </a:lnSpc>
            </a:pPr>
            <a:r>
              <a:rPr sz="2000" b="0" noProof="1">
                <a:latin typeface="Arial Rounded MT Bold" charset="0"/>
              </a:rPr>
              <a:t>per la propria </a:t>
            </a:r>
            <a:r>
              <a:rPr sz="2000" b="0" noProof="1">
                <a:solidFill>
                  <a:srgbClr val="0000FF"/>
                </a:solidFill>
                <a:latin typeface="Arial Rounded MT Bold" charset="0"/>
              </a:rPr>
              <a:t>efficienza</a:t>
            </a:r>
            <a:r>
              <a:rPr sz="2000" b="0" noProof="1">
                <a:latin typeface="Arial Rounded MT Bold" charset="0"/>
              </a:rPr>
              <a:t> di trasfezione </a:t>
            </a:r>
          </a:p>
          <a:p>
            <a:pPr>
              <a:lnSpc>
                <a:spcPct val="130000"/>
              </a:lnSpc>
            </a:pPr>
            <a:r>
              <a:rPr sz="2000" b="0" noProof="1">
                <a:latin typeface="Arial Rounded MT Bold" charset="0"/>
              </a:rPr>
              <a:t>(oppure per il valore letto per il reporter enzimatico)</a:t>
            </a:r>
            <a:endParaRPr lang="en-US" sz="2000" b="0">
              <a:latin typeface="Arial Rounded MT Bol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Screen shot 2015-05-21 at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74850"/>
            <a:ext cx="5715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14500" y="1974850"/>
            <a:ext cx="5715000" cy="290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it-IT" sz="18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5991</TotalTime>
  <Words>465</Words>
  <Application>Microsoft Macintosh PowerPoint</Application>
  <PresentationFormat>Presentazione su schermo (4:3)</PresentationFormat>
  <Paragraphs>163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lncib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Fiamma Mantovani</dc:creator>
  <cp:lastModifiedBy>Silvano</cp:lastModifiedBy>
  <cp:revision>13</cp:revision>
  <dcterms:created xsi:type="dcterms:W3CDTF">2015-05-20T13:51:25Z</dcterms:created>
  <dcterms:modified xsi:type="dcterms:W3CDTF">2019-05-01T14:42:52Z</dcterms:modified>
</cp:coreProperties>
</file>