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6" r:id="rId3"/>
    <p:sldId id="260" r:id="rId4"/>
    <p:sldId id="263" r:id="rId5"/>
    <p:sldId id="261" r:id="rId6"/>
    <p:sldId id="297" r:id="rId7"/>
    <p:sldId id="262" r:id="rId8"/>
    <p:sldId id="267" r:id="rId9"/>
    <p:sldId id="266" r:id="rId10"/>
    <p:sldId id="268" r:id="rId11"/>
    <p:sldId id="269" r:id="rId12"/>
    <p:sldId id="271" r:id="rId13"/>
    <p:sldId id="270" r:id="rId14"/>
    <p:sldId id="265" r:id="rId15"/>
    <p:sldId id="286" r:id="rId16"/>
    <p:sldId id="288" r:id="rId17"/>
    <p:sldId id="296" r:id="rId18"/>
    <p:sldId id="275" r:id="rId19"/>
    <p:sldId id="280" r:id="rId20"/>
    <p:sldId id="272" r:id="rId21"/>
    <p:sldId id="281" r:id="rId22"/>
    <p:sldId id="276" r:id="rId23"/>
    <p:sldId id="278" r:id="rId24"/>
    <p:sldId id="279" r:id="rId25"/>
    <p:sldId id="277" r:id="rId26"/>
    <p:sldId id="274" r:id="rId27"/>
    <p:sldId id="282" r:id="rId28"/>
    <p:sldId id="298" r:id="rId29"/>
    <p:sldId id="283" r:id="rId30"/>
    <p:sldId id="284" r:id="rId31"/>
    <p:sldId id="285" r:id="rId32"/>
    <p:sldId id="289" r:id="rId33"/>
    <p:sldId id="290" r:id="rId34"/>
    <p:sldId id="291" r:id="rId35"/>
    <p:sldId id="292" r:id="rId36"/>
    <p:sldId id="300" r:id="rId37"/>
    <p:sldId id="295" r:id="rId38"/>
    <p:sldId id="293" r:id="rId39"/>
    <p:sldId id="294" r:id="rId40"/>
    <p:sldId id="301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0" d="100"/>
          <a:sy n="60" d="100"/>
        </p:scale>
        <p:origin x="-7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E55D-F9EE-4B93-9FFC-059CC0F420A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9D818-D589-4999-BD0C-5F20813A1F1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Mappa delle placche a cui sovrapporre distribuzione</a:t>
            </a:r>
            <a:r>
              <a:rPr lang="it-IT" baseline="0" dirty="0" smtClean="0"/>
              <a:t> eruzioni e sismi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Sull’immagine video intero, sulla</a:t>
            </a:r>
            <a:r>
              <a:rPr lang="it-IT" baseline="0" dirty="0" smtClean="0"/>
              <a:t> scritta trailer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Collegamento alla</a:t>
            </a:r>
            <a:r>
              <a:rPr lang="it-IT" baseline="0" dirty="0" smtClean="0"/>
              <a:t> mappa dell’INGV interattiva, </a:t>
            </a:r>
            <a:r>
              <a:rPr lang="it-IT" baseline="0" dirty="0" err="1" smtClean="0"/>
              <a:t>Infogravi</a:t>
            </a:r>
            <a:r>
              <a:rPr lang="it-IT" baseline="0" dirty="0" smtClean="0"/>
              <a:t> sull’Italia in </a:t>
            </a:r>
            <a:r>
              <a:rPr lang="it-IT" baseline="0" dirty="0" err="1" smtClean="0"/>
              <a:t>Linx-</a:t>
            </a:r>
            <a:r>
              <a:rPr lang="it-IT" baseline="0" dirty="0" smtClean="0"/>
              <a:t> http://issuu.com/sandrasoi/docs/pea_rischiosismico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Spezzone di documentario</a:t>
            </a:r>
            <a:r>
              <a:rPr lang="it-IT" baseline="0" dirty="0" smtClean="0"/>
              <a:t> che illustra i moti convettivi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Video rocce elastiche https://www.youtube.com/watch?v=HPRLrk7UFbQ&amp;feature=player_embedded cliccando sull’elastico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Video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Rebound and plate tectonics, IRIS,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bastone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spezza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Simulatore Onde P ed S</a:t>
            </a:r>
          </a:p>
          <a:p>
            <a:r>
              <a:rPr lang="it-IT" dirty="0" smtClean="0"/>
              <a:t>Video </a:t>
            </a:r>
            <a:r>
              <a:rPr lang="it-IT" dirty="0" err="1" smtClean="0"/>
              <a:t>molla…spiegazione</a:t>
            </a:r>
            <a:r>
              <a:rPr lang="it-IT" baseline="0" dirty="0" smtClean="0"/>
              <a:t> esperimento!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http://www.cosmeo.com/</a:t>
            </a:r>
            <a:r>
              <a:rPr lang="it-IT" dirty="0" err="1" smtClean="0"/>
              <a:t>braingames</a:t>
            </a:r>
            <a:r>
              <a:rPr lang="it-IT" dirty="0" smtClean="0"/>
              <a:t>/</a:t>
            </a:r>
            <a:r>
              <a:rPr lang="it-IT" dirty="0" err="1" smtClean="0"/>
              <a:t>makeaquake</a:t>
            </a:r>
            <a:r>
              <a:rPr lang="it-IT" dirty="0" smtClean="0"/>
              <a:t>/</a:t>
            </a:r>
            <a:r>
              <a:rPr lang="it-IT" dirty="0" err="1" smtClean="0"/>
              <a:t>index.cfm</a:t>
            </a:r>
            <a:r>
              <a:rPr lang="it-IT" dirty="0" smtClean="0"/>
              <a:t>?title=Make%20a%20Quake simulatore online di terremoti cliccando</a:t>
            </a:r>
            <a:r>
              <a:rPr lang="it-IT" baseline="0" dirty="0" smtClean="0"/>
              <a:t> sull’immagine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http://www.insidedisaster.com/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experience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Main.html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sull’immagine, collegamento Web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Doc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D818-D589-4999-BD0C-5F20813A1F12}" type="slidenum">
              <a:rPr lang="it-IT" smtClean="0"/>
              <a:t>36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F330-8555-4886-92BE-FB5F5AA7F035}" type="datetimeFigureOut">
              <a:rPr lang="it-IT" smtClean="0"/>
              <a:t>09/05/2015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FCBC-C7B8-4EE8-ADE0-DAE39F72B43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eographic.it/ambiente/disastri-naturali/2014/09/25/foto/cento_citt_mille_ricostruzioni-2307768/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nt.rm.ingv.i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bc.co.uk/schools/gcsebitesize/geography/natural_hazards/tectonic_plates_rev2.s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ssuu.com/sandrasoi/docs/pea_rischiosismico" TargetMode="External"/><Relationship Id="rId4" Type="http://schemas.openxmlformats.org/officeDocument/2006/relationships/hyperlink" Target="http://terremoti.ingv.it/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yrXAGY1dm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HPRLrk7UFbQ&amp;feature=player_embedd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m6sl8_Ozrq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aI4MEWdc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idascienze.it/onde_sismiche.html" TargetMode="Externa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risk.it/it/presentazione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eo.com/braingames/makeaquake/index.cfm?title=Make%20a%20Quak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disaster.com/experience/Main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even\Downloads\6Maggio1976_FULL.wmv" TargetMode="Externa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79657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onchiamarmiterremoto.it/Non_chiamarmi_terremoto/home.html" TargetMode="Externa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eo.com/braingames/makeaquake/index.cfm?title=Make%20a%20Quake" TargetMode="External"/><Relationship Id="rId3" Type="http://schemas.openxmlformats.org/officeDocument/2006/relationships/hyperlink" Target="https://sites.google.com/site/geolabpisa/approfondimenti/terremoti" TargetMode="External"/><Relationship Id="rId7" Type="http://schemas.openxmlformats.org/officeDocument/2006/relationships/hyperlink" Target="http://environment.nationalgeographic.com/environment/natural-disasters/forces-of-nature.html?rptregcta=reg_free_np&amp;rptregcampaign=2015012_invitation_ro_all" TargetMode="External"/><Relationship Id="rId12" Type="http://schemas.openxmlformats.org/officeDocument/2006/relationships/hyperlink" Target="http://insidedisaster.com/haiti/interactive-gallery-haiti-earthquake+" TargetMode="External"/><Relationship Id="rId2" Type="http://schemas.openxmlformats.org/officeDocument/2006/relationships/hyperlink" Target="http://www.iris.edu/hq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IzDxmkoH-U" TargetMode="External"/><Relationship Id="rId11" Type="http://schemas.openxmlformats.org/officeDocument/2006/relationships/hyperlink" Target="http://www.nonchiamarmiterremoto.it/Non_chiamarmi_terremoto/home.html" TargetMode="External"/><Relationship Id="rId5" Type="http://schemas.openxmlformats.org/officeDocument/2006/relationships/hyperlink" Target="http://news.bbc.co.uk/2/hi/science/nature/7533950.stm" TargetMode="External"/><Relationship Id="rId10" Type="http://schemas.openxmlformats.org/officeDocument/2006/relationships/hyperlink" Target="http://issuu.com/sandrasoi/docs/pea_rischiosismico" TargetMode="External"/><Relationship Id="rId4" Type="http://schemas.openxmlformats.org/officeDocument/2006/relationships/hyperlink" Target="http://www.seplessons.org/node/110" TargetMode="External"/><Relationship Id="rId9" Type="http://schemas.openxmlformats.org/officeDocument/2006/relationships/hyperlink" Target="http://www.robertosconocchini.it/discipline-scienz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60648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Università degli Studi di Trieste  </a:t>
            </a:r>
          </a:p>
          <a:p>
            <a:pPr algn="ctr"/>
            <a:endParaRPr lang="it-IT" sz="1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TFA A059 Tirocinio Indiretto  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Elena </a:t>
            </a:r>
            <a:r>
              <a:rPr lang="it-IT" sz="2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Canel</a:t>
            </a:r>
            <a:endParaRPr lang="it-IT" sz="2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429309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 </a:t>
            </a:r>
            <a:r>
              <a:rPr lang="it-IT" sz="660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fenomeni sismici</a:t>
            </a:r>
            <a:endParaRPr lang="it-IT" sz="6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rinzia_friuli.jpg"/>
          <p:cNvPicPr>
            <a:picLocks noChangeAspect="1"/>
          </p:cNvPicPr>
          <p:nvPr/>
        </p:nvPicPr>
        <p:blipFill>
          <a:blip r:embed="rId2" cstate="print">
            <a:lum bright="47000" contrast="-76000"/>
          </a:blip>
          <a:stretch>
            <a:fillRect/>
          </a:stretch>
        </p:blipFill>
        <p:spPr>
          <a:xfrm>
            <a:off x="0" y="-22123"/>
            <a:ext cx="9114692" cy="688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1187624" y="980728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La parola terremoto deriva dal latino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it-IT" sz="2400" i="1" dirty="0" err="1">
                <a:latin typeface="Courier New" pitchFamily="49" charset="0"/>
                <a:cs typeface="Courier New" pitchFamily="49" charset="0"/>
              </a:rPr>
              <a:t>terrae</a:t>
            </a:r>
            <a:r>
              <a:rPr lang="it-IT" sz="24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i="1" dirty="0" err="1" smtClean="0">
                <a:latin typeface="Courier New" pitchFamily="49" charset="0"/>
                <a:cs typeface="Courier New" pitchFamily="49" charset="0"/>
              </a:rPr>
              <a:t>motus</a:t>
            </a:r>
            <a:r>
              <a:rPr lang="it-IT" sz="2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cioé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"movimento della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terra“.  </a:t>
            </a: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onsiste in una serie di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vibrazioni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 o oscillazioni improvvise, rapide e più o meno potenti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della 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crosta terrestre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Queste vibrazioni sono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provocate dallo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spostamento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o dalla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rottura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improvvisa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di una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massa rocciosa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 nel 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sottosuolo.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erremoto_Ferr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3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65253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Courier New" pitchFamily="49" charset="0"/>
                <a:cs typeface="Courier New" pitchFamily="49" charset="0"/>
                <a:hlinkClick r:id="rId3"/>
              </a:rPr>
              <a:t>http://www.nationalgeographic.it/ambiente/disastri-naturali/2014/09/25/foto/cento_citt_mille_ricostruzioni-2307768/5/</a:t>
            </a:r>
            <a:r>
              <a:rPr lang="it-IT" sz="1000" dirty="0" err="1" smtClean="0">
                <a:latin typeface="Courier New" pitchFamily="49" charset="0"/>
                <a:cs typeface="Courier New" pitchFamily="49" charset="0"/>
                <a:hlinkClick r:id="rId3"/>
              </a:rPr>
              <a:t>#media</a:t>
            </a:r>
            <a:endParaRPr lang="it-IT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0851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Si tratta di un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fenomeno naturale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in Italia ci sono circa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  <a:hlinkClick r:id="rId4"/>
              </a:rPr>
              <a:t>300 terremoti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all’anno, ma ne percepiamo molti meno. 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212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Cosa provoca la rottura e spostamento delle masse rocciose responsabili delle vibrazioni?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trut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99751" cy="4221088"/>
          </a:xfrm>
          <a:prstGeom prst="rect">
            <a:avLst/>
          </a:prstGeom>
        </p:spPr>
      </p:pic>
      <p:pic>
        <p:nvPicPr>
          <p:cNvPr id="5" name="Immagine 4" descr="pes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7083" y="4221088"/>
            <a:ext cx="6116918" cy="26369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88224" y="13407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Nucleo</a:t>
            </a:r>
            <a:endParaRPr lang="it-IT" sz="2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6300192" y="134076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6228184" y="1700808"/>
            <a:ext cx="36004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suppl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6536" y="2780928"/>
            <a:ext cx="4107824" cy="274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earth-structure-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0"/>
            <a:ext cx="5829300" cy="57912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2333685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La crosta terrestre insieme allo strato superiore del mantello forma la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litosfera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Essa è suddivisa in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placche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, in continuo movimento anche se lentissimo.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lac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580528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1259632" y="580526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Dalla diffusione dei terremoti un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  <a:hlinkClick r:id="rId4"/>
              </a:rPr>
              <a:t>indizio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sulle loro cause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lacche_ita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570" y="548680"/>
            <a:ext cx="918657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GV_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0"/>
            <a:ext cx="7804235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Questa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  <a:hlinkClick r:id="rId4"/>
              </a:rPr>
              <a:t>mappa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iene aggiornata dall’Istituto Nazionale di Geofisica e Vulcanologi. </a:t>
            </a: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  <a:hlinkClick r:id="rId5"/>
              </a:rPr>
              <a:t>Qui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un’utile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infografica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ulcano.jpg"/>
          <p:cNvPicPr>
            <a:picLocks noChangeAspect="1"/>
          </p:cNvPicPr>
          <p:nvPr/>
        </p:nvPicPr>
        <p:blipFill>
          <a:blip r:embed="rId2" cstate="print">
            <a:lum bright="44000" contrast="-29000"/>
          </a:blip>
          <a:stretch>
            <a:fillRect/>
          </a:stretch>
        </p:blipFill>
        <p:spPr>
          <a:xfrm>
            <a:off x="1331640" y="836712"/>
            <a:ext cx="324626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Frattura.jpg"/>
          <p:cNvPicPr>
            <a:picLocks noChangeAspect="1"/>
          </p:cNvPicPr>
          <p:nvPr/>
        </p:nvPicPr>
        <p:blipFill>
          <a:blip r:embed="rId3" cstate="print">
            <a:lum bright="23000" contrast="-20000"/>
          </a:blip>
          <a:stretch>
            <a:fillRect/>
          </a:stretch>
        </p:blipFill>
        <p:spPr>
          <a:xfrm>
            <a:off x="683568" y="3212976"/>
            <a:ext cx="399432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0" y="0"/>
            <a:ext cx="91440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Un terremoto può essere provocato da:</a:t>
            </a: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le eruzioni vulcaniche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terremoti vulcanici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(es.: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Fukushima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in Giappone, 2013)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;</a:t>
            </a: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e forze geologiche legate al movimento tra le placche della litosfera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terremoti tettonici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(es.: Nepal, 2015;</a:t>
            </a:r>
          </a:p>
          <a:p>
            <a:pPr algn="ctr">
              <a:buFont typeface="Arial" pitchFamily="34" charset="0"/>
              <a:buChar char="•"/>
            </a:pPr>
            <a:endParaRPr lang="it-IT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endParaRPr lang="it-IT" sz="24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crollo del tetto di una grotta (nelle zone carsiche).</a:t>
            </a:r>
          </a:p>
          <a:p>
            <a:pPr algn="ctr">
              <a:buFont typeface="Arial" pitchFamily="34" charset="0"/>
              <a:buChar char="•"/>
            </a:pPr>
            <a:endParaRPr lang="it-IT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endParaRPr lang="it-IT" sz="24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6450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Perché queste placche si muovono?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24744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Livello degli apprendimenti nella classe</a:t>
            </a:r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Vista la necessità di fare percorsi semplificati per la presenza di due alunni con </a:t>
            </a:r>
            <a:r>
              <a:rPr lang="it-IT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dislessia grave</a:t>
            </a: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è consigliato l’uso di molte </a:t>
            </a:r>
            <a:r>
              <a:rPr lang="it-IT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immagini (*) </a:t>
            </a:r>
          </a:p>
          <a:p>
            <a:pPr algn="ctr"/>
            <a:endParaRPr lang="it-IT" sz="2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Obiettivo didattico particolare</a:t>
            </a:r>
            <a:endParaRPr lang="it-IT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classificazione onde sismiche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cause e distribuzione dei terremoti 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utilizzo simulatori on-line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cqua_bo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La causa del loro movimento sono i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  <a:hlinkClick r:id="rId4"/>
              </a:rPr>
              <a:t>moti convettivi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dello strato fuso di mantello sottostante.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2849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Che legame hanno questi movimenti delle placche con i terremoti?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lasti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411509"/>
            <a:ext cx="3995936" cy="2446491"/>
          </a:xfrm>
          <a:prstGeom prst="rect">
            <a:avLst/>
          </a:prstGeom>
        </p:spPr>
      </p:pic>
      <p:pic>
        <p:nvPicPr>
          <p:cNvPr id="3" name="Immagine 2" descr="Elastici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484784"/>
            <a:ext cx="1985591" cy="198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0" y="394692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Ogni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materiale, quindi anche una roccia, sottoposto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uno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stress reagisce deformandosi, in maniera temporanea o permanente.</a:t>
            </a: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Inizialmente abbiamo un comportamento elastico: significa che quando la forza non viene più applicata il corpo ritorna allo stato naturale.</a:t>
            </a: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Se però continuiamo ad applicare  la forza il corpo incomincerà a deformarsi in maniera permanente, si dice che ha un comportamento plastico.</a:t>
            </a: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2129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E se aumentassimo ancora la forza applicata al nostro corpo, cosa potrebbe succedere?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933056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Nel caso della roccia la frattura che si crea si chiama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faglia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e l’energia liberata è il terremoto.</a:t>
            </a: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7" descr="baston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440160" cy="138608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004048" y="18864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Il nostro corpo ad un certo punto non ce la farà più a sopportare lo stress e si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  <a:hlinkClick r:id="rId4"/>
              </a:rPr>
              <a:t>spezzerà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, rilasciando energia. 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7" descr="bastone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60648"/>
            <a:ext cx="1368152" cy="1576572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>
            <a:off x="1763688" y="764704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Saint_Andreas_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789040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04664"/>
            <a:ext cx="40324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al punto in profondità in cui è avvenuta la frattura, detto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ipocentro,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’energia si propaga in tutte le direzioni sotto forma di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onde sismiche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 punto s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ulla superficie terrestre che sta sulla verticale dell’ipocentro si dice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 epicentro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6" descr="Ipo-epicen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713" y="1556792"/>
            <a:ext cx="4840287" cy="359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onnettore 1 4"/>
          <p:cNvCxnSpPr/>
          <p:nvPr/>
        </p:nvCxnSpPr>
        <p:spPr>
          <a:xfrm flipV="1">
            <a:off x="6372200" y="1556792"/>
            <a:ext cx="0" cy="3789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83671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Quindi dove le placche si scontrano e si formano delle subduzioni o dove scorrono lungo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un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piano di faglia già esistenti le masse rocciose si comprimono e  si deformano accumulando energia.</a:t>
            </a: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Quando tale energia supera un valore soglia le rocce si fratturano, creando una nuova faglia e liberando energia, provocando così quelli che noi chiamiamo terremoti.</a:t>
            </a:r>
          </a:p>
        </p:txBody>
      </p:sp>
      <p:pic>
        <p:nvPicPr>
          <p:cNvPr id="3" name="Immagine 2" descr="trascorrent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4572000" cy="225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6450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Le onde sismiche sono tutte uguali?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lle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9" y="2852936"/>
            <a:ext cx="3779911" cy="338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0" y="13407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Abbiamo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  <a:hlinkClick r:id="rId5"/>
              </a:rPr>
              <a:t>varie tipologie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di onde sismiche a seconda del rapporto tra direzione di propagazione dell’onda e la direzione in cui essa fa muovere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le rocce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Le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onde P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o primarie sono le più veloci (tra i 18000 e i 36000 Km/h) e si propagano dall’ipocentro in tutte le direzioni. </a:t>
            </a: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Fanno vibrare il terreno parallelamente alla loro direzione di propagazione. </a:t>
            </a: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Come in un organetto solidi e liquidi si comprimono e dilatano. 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dirty="0"/>
          </a:p>
        </p:txBody>
      </p:sp>
      <p:pic>
        <p:nvPicPr>
          <p:cNvPr id="3" name="Immagine 2" descr="Onde_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140968"/>
            <a:ext cx="5360307" cy="193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41277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Motivazione</a:t>
            </a:r>
          </a:p>
          <a:p>
            <a:pPr algn="ctr"/>
            <a:endParaRPr lang="it-IT" sz="2400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Diffondere informazioni scientifiche aggiornate e tali da consentire una conoscenza approfondita del territorio è il miglior strumento per avviare strategie di prevenzione e riduzione dei rischi naturali.”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    </a:t>
            </a:r>
            <a:r>
              <a:rPr lang="it-IT" sz="2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hlinkClick r:id="rId2"/>
              </a:rPr>
              <a:t>Progetto </a:t>
            </a:r>
            <a:r>
              <a:rPr lang="it-IT" sz="2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hlinkClick r:id="rId2"/>
              </a:rPr>
              <a:t>Edurisk</a:t>
            </a:r>
            <a:endParaRPr lang="it-IT" sz="2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3265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Le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onde S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o secondarie sono più lente delle P (da 14000 a 29000 Km/h) e si propagano solo nei solidi. </a:t>
            </a: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Sono dette anche trasversali perché fanno oscillare il terreno in direzione perpendicolare rispetto alla loro direzione di propagazione. </a:t>
            </a:r>
            <a:endParaRPr lang="it-IT" dirty="0" smtClean="0"/>
          </a:p>
        </p:txBody>
      </p:sp>
      <p:pic>
        <p:nvPicPr>
          <p:cNvPr id="3" name="Immagine 2" descr="onde corda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223506" cy="260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Abbiamo poi le onde superficiali che si propagano a partire dall’epicentro. Tra queste ricordiamo le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onde L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o di Love che seppur piuttosto lente (12000 Km/h) provocano danni piuttosto ingenti.</a:t>
            </a:r>
          </a:p>
          <a:p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Infatti si propagano perpendicolarmente alla direzione di propagazione dell’energia producendo delle vibrazioni lungo il piano orizzontale</a:t>
            </a:r>
            <a:r>
              <a:rPr lang="it-IT" dirty="0" smtClean="0"/>
              <a:t>.</a:t>
            </a:r>
          </a:p>
        </p:txBody>
      </p:sp>
      <p:pic>
        <p:nvPicPr>
          <p:cNvPr id="3" name="Immagine 2" descr="onde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7483252" cy="203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20072" y="548680"/>
            <a:ext cx="3923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Queste onde vengono registrate da dei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sismografi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algn="ctr"/>
            <a:r>
              <a:rPr lang="it-IT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 grafico che si ottiene è detto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sismogramma</a:t>
            </a: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6" descr="sismogra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3203848" cy="3589190"/>
          </a:xfrm>
          <a:prstGeom prst="rect">
            <a:avLst/>
          </a:prstGeom>
          <a:noFill/>
        </p:spPr>
      </p:pic>
      <p:pic>
        <p:nvPicPr>
          <p:cNvPr id="5" name="Immagine 4" descr="Sismografo_irpi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4427984" cy="287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5"/>
          <p:cNvSpPr/>
          <p:nvPr/>
        </p:nvSpPr>
        <p:spPr>
          <a:xfrm>
            <a:off x="0" y="4005064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Si tratta di una rappresentazione delle onde sismiche che si sono succedute durante il terremoto.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VG_macchina.jpg"/>
          <p:cNvPicPr>
            <a:picLocks noChangeAspect="1"/>
          </p:cNvPicPr>
          <p:nvPr/>
        </p:nvPicPr>
        <p:blipFill>
          <a:blip r:embed="rId2" cstate="print">
            <a:lum bright="62000" contrast="-63000"/>
          </a:blip>
          <a:stretch>
            <a:fillRect/>
          </a:stretch>
        </p:blipFill>
        <p:spPr>
          <a:xfrm>
            <a:off x="683568" y="0"/>
            <a:ext cx="7884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Per descrivere e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misurarel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’intensità e la gravità di un terremoto possiamo utilizzare due scale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84482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La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scala </a:t>
            </a:r>
            <a:r>
              <a:rPr lang="it-IT" sz="2400" b="1" dirty="0" err="1" smtClean="0">
                <a:latin typeface="Courier New" pitchFamily="49" charset="0"/>
                <a:cs typeface="Courier New" pitchFamily="49" charset="0"/>
              </a:rPr>
              <a:t>Mercalli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valuta un terremoto a posteriori, in base ai danni che ha provocato sulla superficie terrestre. Si tratta di una scala che va da 1 a 12 gradi.</a:t>
            </a:r>
          </a:p>
          <a:p>
            <a:pPr algn="ctr"/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La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scala Richter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invece misura l’energia sprigionatasi durante il terremoto, indipendentemente dai danni. Misura l’energia in magnitudo, da 1 a 9.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uddha_Nepal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lum bright="30000" contrast="-37000"/>
          </a:blip>
          <a:stretch>
            <a:fillRect/>
          </a:stretch>
        </p:blipFill>
        <p:spPr>
          <a:xfrm>
            <a:off x="0" y="0"/>
            <a:ext cx="9144000" cy="608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Nepal</a:t>
            </a:r>
          </a:p>
          <a:p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25 Aprile 2015</a:t>
            </a:r>
          </a:p>
          <a:p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Magnitudo 7,9 sulla scala Richter</a:t>
            </a: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IX/X ° scala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Mercalli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struzione_chiesa_aquila.jpg"/>
          <p:cNvPicPr>
            <a:picLocks noChangeAspect="1"/>
          </p:cNvPicPr>
          <p:nvPr/>
        </p:nvPicPr>
        <p:blipFill>
          <a:blip r:embed="rId2" cstate="print">
            <a:lum bright="30000" contrast="-39000"/>
          </a:blip>
          <a:stretch>
            <a:fillRect/>
          </a:stretch>
        </p:blipFill>
        <p:spPr>
          <a:xfrm>
            <a:off x="-29031" y="0"/>
            <a:ext cx="9173031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L’Aquila, </a:t>
            </a:r>
          </a:p>
          <a:p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6 Aprile 2009</a:t>
            </a:r>
          </a:p>
          <a:p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Magnitudo 5,9 sulla scala Richter</a:t>
            </a: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VIII/IX ° della scala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Mercalli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aiti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lum bright="39000" contrast="-26000"/>
          </a:blip>
          <a:stretch>
            <a:fillRect/>
          </a:stretch>
        </p:blipFill>
        <p:spPr>
          <a:xfrm>
            <a:off x="0" y="0"/>
            <a:ext cx="9144000" cy="611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Port-au-Prince, Haiti</a:t>
            </a:r>
          </a:p>
          <a:p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12 Gennaio 2010</a:t>
            </a:r>
          </a:p>
          <a:p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Magnitudo 7 scala Richter</a:t>
            </a:r>
          </a:p>
          <a:p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IX°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scala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Mercalli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VG_bambini.jpg"/>
          <p:cNvPicPr>
            <a:picLocks noChangeAspect="1"/>
          </p:cNvPicPr>
          <p:nvPr/>
        </p:nvPicPr>
        <p:blipFill>
          <a:blip r:embed="rId3" cstate="print">
            <a:lum bright="21000" contrast="-39000"/>
          </a:blip>
          <a:stretch>
            <a:fillRect/>
          </a:stretch>
        </p:blipFill>
        <p:spPr>
          <a:xfrm>
            <a:off x="0" y="1556792"/>
            <a:ext cx="9144000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3001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Magnitudo 6,4 sulla scala </a:t>
            </a: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Richter</a:t>
            </a:r>
          </a:p>
          <a:p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X°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scala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Mercalli</a:t>
            </a: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Friuli,</a:t>
            </a:r>
          </a:p>
          <a:p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6 Maggio 1976</a:t>
            </a:r>
          </a:p>
          <a:p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it-IT" dirty="0"/>
          </a:p>
        </p:txBody>
      </p:sp>
      <p:pic>
        <p:nvPicPr>
          <p:cNvPr id="5" name="6Maggio1976_FU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48336" y="5661249"/>
            <a:ext cx="1595664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573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I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terremoti</a:t>
            </a:r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 si possono prevedere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34000" contrast="-31000"/>
          </a:blip>
          <a:srcRect/>
          <a:stretch>
            <a:fillRect/>
          </a:stretch>
        </p:blipFill>
        <p:spPr bwMode="auto">
          <a:xfrm>
            <a:off x="0" y="133350"/>
            <a:ext cx="9126147" cy="538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57332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ourier New" pitchFamily="49" charset="0"/>
                <a:cs typeface="Courier New" pitchFamily="49" charset="0"/>
              </a:rPr>
              <a:t>Non chiamatemi terremoto!</a:t>
            </a:r>
            <a:endParaRPr lang="it-IT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ourier New" pitchFamily="49" charset="0"/>
                <a:cs typeface="Courier New" pitchFamily="49" charset="0"/>
                <a:hlinkClick r:id="rId5"/>
              </a:rPr>
              <a:t>Progetto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  <a:hlinkClick r:id="rId5"/>
              </a:rPr>
              <a:t>Edurisk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  <a:hlinkClick r:id="rId5"/>
              </a:rPr>
              <a:t>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  <a:hlinkClick r:id="rId5"/>
              </a:rPr>
              <a:t>–Formicablu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  <a:hlinkClick r:id="rId5"/>
              </a:rPr>
              <a:t>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  <a:hlinkClick r:id="rId5"/>
              </a:rPr>
              <a:t>-Etnos</a:t>
            </a:r>
            <a:endParaRPr lang="it-IT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548680"/>
            <a:ext cx="53823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Preconoscenze</a:t>
            </a:r>
          </a:p>
          <a:p>
            <a:pPr algn="ctr"/>
            <a:endParaRPr lang="it-IT" sz="2400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concetti di forza ed energia (fisica)</a:t>
            </a:r>
          </a:p>
          <a:p>
            <a:pPr algn="ctr">
              <a:buFont typeface="Arial" pitchFamily="34" charset="0"/>
              <a:buChar char="•"/>
            </a:pPr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fluidi</a:t>
            </a:r>
          </a:p>
          <a:p>
            <a:pPr algn="ctr">
              <a:buFont typeface="Arial" pitchFamily="34" charset="0"/>
              <a:buChar char="•"/>
            </a:pPr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rocce e minerali</a:t>
            </a:r>
          </a:p>
          <a:p>
            <a:pPr algn="ctr">
              <a:buFont typeface="Arial" pitchFamily="34" charset="0"/>
              <a:buChar char="•"/>
            </a:pPr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struttura interna della Terra</a:t>
            </a:r>
          </a:p>
          <a:p>
            <a:pPr algn="ctr">
              <a:buFont typeface="Arial" pitchFamily="34" charset="0"/>
              <a:buChar char="•"/>
            </a:pPr>
            <a:endParaRPr lang="it-IT" sz="2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teoria delle placche</a:t>
            </a:r>
            <a:endParaRPr lang="it-IT" sz="2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896448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FONTI</a:t>
            </a:r>
          </a:p>
          <a:p>
            <a:endParaRPr lang="it-IT" dirty="0"/>
          </a:p>
          <a:p>
            <a:r>
              <a:rPr lang="it-IT" dirty="0" smtClean="0"/>
              <a:t>IRIS – </a:t>
            </a:r>
            <a:r>
              <a:rPr lang="it-IT" dirty="0" err="1" smtClean="0"/>
              <a:t>Incorporated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Seismology</a:t>
            </a:r>
            <a:r>
              <a:rPr lang="it-IT" dirty="0" smtClean="0"/>
              <a:t> - </a:t>
            </a:r>
            <a:r>
              <a:rPr lang="it-IT" dirty="0" smtClean="0">
                <a:hlinkClick r:id="rId2"/>
              </a:rPr>
              <a:t>http://www.iris.edu/</a:t>
            </a:r>
            <a:r>
              <a:rPr lang="it-IT" dirty="0" err="1" smtClean="0">
                <a:hlinkClick r:id="rId2"/>
              </a:rPr>
              <a:t>hq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r>
              <a:rPr lang="it-IT" dirty="0" err="1" smtClean="0"/>
              <a:t>Geolab</a:t>
            </a:r>
            <a:r>
              <a:rPr lang="it-IT" dirty="0" smtClean="0"/>
              <a:t> Pisa - </a:t>
            </a:r>
            <a:r>
              <a:rPr lang="it-IT" dirty="0" smtClean="0">
                <a:hlinkClick r:id="rId3"/>
              </a:rPr>
              <a:t>https://sites.google.com/site/geolabpisa/approfondimenti/terremoti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Laboratorio con le molle </a:t>
            </a:r>
            <a:r>
              <a:rPr lang="it-IT" dirty="0" smtClean="0">
                <a:hlinkClick r:id="rId4"/>
              </a:rPr>
              <a:t>http://www.seplessons.org/</a:t>
            </a:r>
            <a:r>
              <a:rPr lang="it-IT" dirty="0" err="1" smtClean="0">
                <a:hlinkClick r:id="rId4"/>
              </a:rPr>
              <a:t>node</a:t>
            </a:r>
            <a:r>
              <a:rPr lang="it-IT" dirty="0" smtClean="0">
                <a:hlinkClick r:id="rId4"/>
              </a:rPr>
              <a:t>/110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BBC  </a:t>
            </a:r>
            <a:r>
              <a:rPr lang="it-IT" dirty="0" smtClean="0">
                <a:hlinkClick r:id="rId5"/>
              </a:rPr>
              <a:t>http://news.bbc.co.uk/2/hi/science/nature/7533950.stm</a:t>
            </a:r>
            <a:endParaRPr lang="it-IT" dirty="0" smtClean="0"/>
          </a:p>
          <a:p>
            <a:r>
              <a:rPr lang="it-IT" dirty="0" smtClean="0"/>
              <a:t>https://www.youtube.com/watch?v=ryrXAGY1dmE</a:t>
            </a:r>
          </a:p>
          <a:p>
            <a:endParaRPr lang="it-IT" dirty="0" smtClean="0"/>
          </a:p>
          <a:p>
            <a:r>
              <a:rPr lang="it-IT" dirty="0" smtClean="0"/>
              <a:t>National </a:t>
            </a:r>
            <a:r>
              <a:rPr lang="it-IT" dirty="0" err="1" smtClean="0"/>
              <a:t>Geographic</a:t>
            </a:r>
            <a:r>
              <a:rPr lang="it-IT" dirty="0" smtClean="0"/>
              <a:t> - </a:t>
            </a:r>
            <a:r>
              <a:rPr lang="it-IT" dirty="0" smtClean="0">
                <a:hlinkClick r:id="rId6"/>
              </a:rPr>
              <a:t>https://www.youtube.com/watch?v=RIzDxmkoH-U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Simulatori </a:t>
            </a:r>
          </a:p>
          <a:p>
            <a:r>
              <a:rPr lang="it-IT" dirty="0" smtClean="0">
                <a:hlinkClick r:id="rId7"/>
              </a:rPr>
              <a:t>http://environment.nationalgeographic.com/environment/natural-disasters/forces-of-nature.html?rptregcta=reg_free_np&amp;rptregcampaign=2015012_invitation_ro_all#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hlinkClick r:id="rId8"/>
              </a:rPr>
              <a:t>http://www.cosmeo.com/</a:t>
            </a:r>
            <a:r>
              <a:rPr lang="it-IT" dirty="0" err="1" smtClean="0">
                <a:hlinkClick r:id="rId8"/>
              </a:rPr>
              <a:t>braingames</a:t>
            </a:r>
            <a:r>
              <a:rPr lang="it-IT" dirty="0" smtClean="0">
                <a:hlinkClick r:id="rId8"/>
              </a:rPr>
              <a:t>/</a:t>
            </a:r>
            <a:r>
              <a:rPr lang="it-IT" dirty="0" err="1" smtClean="0">
                <a:hlinkClick r:id="rId8"/>
              </a:rPr>
              <a:t>makeaquake</a:t>
            </a:r>
            <a:r>
              <a:rPr lang="it-IT" dirty="0" smtClean="0">
                <a:hlinkClick r:id="rId8"/>
              </a:rPr>
              <a:t>/</a:t>
            </a:r>
            <a:r>
              <a:rPr lang="it-IT" dirty="0" err="1" smtClean="0">
                <a:hlinkClick r:id="rId8"/>
              </a:rPr>
              <a:t>index.cfm</a:t>
            </a:r>
            <a:r>
              <a:rPr lang="it-IT" dirty="0" smtClean="0">
                <a:hlinkClick r:id="rId8"/>
              </a:rPr>
              <a:t>?title=Make%20a%20Quake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Sito  Professor Roberto </a:t>
            </a:r>
            <a:r>
              <a:rPr lang="it-IT" dirty="0" err="1" smtClean="0"/>
              <a:t>Sconocchini</a:t>
            </a:r>
            <a:r>
              <a:rPr lang="it-IT" dirty="0" smtClean="0"/>
              <a:t> </a:t>
            </a:r>
            <a:r>
              <a:rPr lang="it-IT" dirty="0" smtClean="0">
                <a:hlinkClick r:id="rId9"/>
              </a:rPr>
              <a:t>http://www.robertosconocchini.it/</a:t>
            </a:r>
            <a:r>
              <a:rPr lang="it-IT" dirty="0" err="1" smtClean="0">
                <a:hlinkClick r:id="rId9"/>
              </a:rPr>
              <a:t>discipline-scienze.html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Rischio sismico in Italia – </a:t>
            </a:r>
            <a:r>
              <a:rPr lang="it-IT" dirty="0" err="1" smtClean="0"/>
              <a:t>Linx</a:t>
            </a:r>
            <a:r>
              <a:rPr lang="it-IT" dirty="0" smtClean="0"/>
              <a:t> Magazine - </a:t>
            </a:r>
            <a:r>
              <a:rPr lang="it-IT" dirty="0" smtClean="0">
                <a:hlinkClick r:id="rId10"/>
              </a:rPr>
              <a:t>http://issuu.com/sandrasoi/docs/pea_rischiosismico</a:t>
            </a:r>
          </a:p>
          <a:p>
            <a:r>
              <a:rPr lang="it-IT" dirty="0" smtClean="0">
                <a:hlinkClick r:id="rId10"/>
              </a:rPr>
              <a:t>Progetti</a:t>
            </a:r>
            <a:endParaRPr lang="it-IT" dirty="0" smtClean="0"/>
          </a:p>
          <a:p>
            <a:r>
              <a:rPr lang="it-IT" dirty="0" err="1" smtClean="0"/>
              <a:t>Edurisk</a:t>
            </a:r>
            <a:r>
              <a:rPr lang="it-IT" dirty="0"/>
              <a:t> </a:t>
            </a:r>
            <a:r>
              <a:rPr lang="it-IT" dirty="0" smtClean="0"/>
              <a:t>–</a:t>
            </a:r>
            <a:r>
              <a:rPr lang="it-IT" dirty="0" smtClean="0">
                <a:hlinkClick r:id="rId11"/>
              </a:rPr>
              <a:t>http://www.nonchiamarmiterremoto.it/Non_chiamarmi_terremoto/</a:t>
            </a:r>
            <a:r>
              <a:rPr lang="it-IT" dirty="0" err="1" smtClean="0">
                <a:hlinkClick r:id="rId11"/>
              </a:rPr>
              <a:t>home.html</a:t>
            </a:r>
            <a:endParaRPr lang="it-IT" dirty="0" smtClean="0"/>
          </a:p>
          <a:p>
            <a:r>
              <a:rPr lang="it-IT" dirty="0" smtClean="0"/>
              <a:t>Inside a </a:t>
            </a:r>
            <a:r>
              <a:rPr lang="it-IT" dirty="0" err="1" smtClean="0"/>
              <a:t>disaster</a:t>
            </a:r>
            <a:r>
              <a:rPr lang="it-IT" dirty="0" smtClean="0"/>
              <a:t> Haiti </a:t>
            </a:r>
            <a:r>
              <a:rPr lang="it-IT" dirty="0" smtClean="0">
                <a:hlinkClick r:id="rId12"/>
              </a:rPr>
              <a:t>http://insidedisaster.com/haiti/interactive-gallery-haiti-earthquake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Percorso</a:t>
            </a:r>
          </a:p>
          <a:p>
            <a:pPr algn="ctr"/>
            <a:endParaRPr lang="it-IT" sz="2400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erremoto: una definizione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Perché avvengono i terremoti?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Un indizio dalla loro d</a:t>
            </a: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istribuzione</a:t>
            </a: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Movimento delle placche: perché?</a:t>
            </a:r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erremoti tettonici: modello del ritorno elastico</a:t>
            </a: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nde sismiche: una classificazione</a:t>
            </a: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Misurare un terremoto: alcuni esempi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 i terremoti si possono prevedere?</a:t>
            </a:r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41277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(*) Durante la presentazione utilizzerò immagini a scopo evocativo, descrittivo ed emozionale.</a:t>
            </a:r>
          </a:p>
          <a:p>
            <a:pPr algn="ctr"/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ogni immagine cercherò di collegare un concetto da ricordare e a ciascun ragazzo “affiderò” una delle immagini utilizzate.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Inoltre ho inserito all’interno del percorso video e piccoli esperimenti pratici.</a:t>
            </a:r>
          </a:p>
          <a:p>
            <a:endParaRPr lang="it-IT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t-IT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aint_Andreas_Fault.jpg"/>
          <p:cNvPicPr>
            <a:picLocks noChangeAspect="1"/>
          </p:cNvPicPr>
          <p:nvPr/>
        </p:nvPicPr>
        <p:blipFill>
          <a:blip r:embed="rId2" cstate="print">
            <a:lum bright="18000" contrast="1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atin typeface="Courier New" pitchFamily="49" charset="0"/>
                <a:cs typeface="Courier New" pitchFamily="49" charset="0"/>
              </a:rPr>
              <a:t>I fenomeni sismici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23488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1215" y="3244334"/>
            <a:ext cx="8781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dirty="0" smtClean="0">
                <a:latin typeface="Courier New" pitchFamily="49" charset="0"/>
                <a:cs typeface="Courier New" pitchFamily="49" charset="0"/>
              </a:rPr>
              <a:t>Se dico </a:t>
            </a:r>
            <a:r>
              <a:rPr lang="it-IT" sz="3600" b="1" dirty="0" err="1" smtClean="0">
                <a:latin typeface="Courier New" pitchFamily="49" charset="0"/>
                <a:cs typeface="Courier New" pitchFamily="49" charset="0"/>
              </a:rPr>
              <a:t>terremoto</a:t>
            </a:r>
            <a:r>
              <a:rPr lang="it-IT" sz="3600" dirty="0" err="1" smtClean="0">
                <a:latin typeface="Courier New" pitchFamily="49" charset="0"/>
                <a:cs typeface="Courier New" pitchFamily="49" charset="0"/>
              </a:rPr>
              <a:t>…tu</a:t>
            </a:r>
            <a:r>
              <a:rPr lang="it-IT" sz="3600" dirty="0" smtClean="0">
                <a:latin typeface="Courier New" pitchFamily="49" charset="0"/>
                <a:cs typeface="Courier New" pitchFamily="49" charset="0"/>
              </a:rPr>
              <a:t> cosa dici?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rainstorm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7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1164</Words>
  <Application>Microsoft Office PowerPoint</Application>
  <PresentationFormat>Presentazione su schermo (4:3)</PresentationFormat>
  <Paragraphs>227</Paragraphs>
  <Slides>40</Slides>
  <Notes>10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Seven</dc:creator>
  <cp:lastModifiedBy>Seven</cp:lastModifiedBy>
  <cp:revision>9</cp:revision>
  <dcterms:created xsi:type="dcterms:W3CDTF">2015-05-09T15:26:59Z</dcterms:created>
  <dcterms:modified xsi:type="dcterms:W3CDTF">2015-05-13T16:28:08Z</dcterms:modified>
</cp:coreProperties>
</file>