
<file path=[Content_Types].xml><?xml version="1.0" encoding="utf-8"?>
<Types xmlns="http://schemas.openxmlformats.org/package/2006/content-types">
  <Default Extension="xml" ContentType="application/xml"/>
  <Default Extension="svg" ContentType="image/svg+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1" r:id="rId3"/>
    <p:sldId id="257" r:id="rId4"/>
    <p:sldId id="258" r:id="rId5"/>
    <p:sldId id="259" r:id="rId6"/>
    <p:sldId id="260" r:id="rId7"/>
    <p:sldId id="292" r:id="rId8"/>
    <p:sldId id="261" r:id="rId9"/>
    <p:sldId id="262" r:id="rId10"/>
    <p:sldId id="263" r:id="rId11"/>
    <p:sldId id="264" r:id="rId12"/>
    <p:sldId id="293" r:id="rId13"/>
    <p:sldId id="265" r:id="rId14"/>
    <p:sldId id="266" r:id="rId15"/>
    <p:sldId id="267" r:id="rId16"/>
    <p:sldId id="268" r:id="rId17"/>
    <p:sldId id="290" r:id="rId18"/>
    <p:sldId id="269" r:id="rId19"/>
    <p:sldId id="270" r:id="rId20"/>
    <p:sldId id="271" r:id="rId21"/>
    <p:sldId id="272" r:id="rId22"/>
    <p:sldId id="288" r:id="rId23"/>
    <p:sldId id="287" r:id="rId24"/>
    <p:sldId id="289" r:id="rId25"/>
    <p:sldId id="286" r:id="rId26"/>
    <p:sldId id="285" r:id="rId27"/>
    <p:sldId id="284" r:id="rId2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98" autoAdjust="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6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KD %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81-4FCF-96A7-61E3F1A6544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6D81-4FCF-96A7-61E3F1A6544B}"/>
              </c:ext>
            </c:extLst>
          </c:dPt>
          <c:dPt>
            <c:idx val="2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81-4FCF-96A7-61E3F1A6544B}"/>
              </c:ext>
            </c:extLst>
          </c:dPt>
          <c:dLbls>
            <c:dLbl>
              <c:idx val="0"/>
              <c:layout>
                <c:manualLayout>
                  <c:x val="-0.0995094536794012"/>
                  <c:y val="-0.2832550774277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800" dirty="0" smtClean="0"/>
                      <a:t>90%</a:t>
                    </a:r>
                    <a:endParaRPr lang="it-IT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D81-4FCF-96A7-61E3F1A6544B}"/>
                </c:ext>
              </c:extLst>
            </c:dLbl>
            <c:dLbl>
              <c:idx val="1"/>
              <c:layout>
                <c:manualLayout>
                  <c:x val="0.058641975308642"/>
                  <c:y val="0.15363028818397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/>
                      <a:t>8%</a:t>
                    </a:r>
                    <a:endParaRPr lang="it-IT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1828642947409355E-2"/>
                      <c:h val="0.1335952149851865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6D81-4FCF-96A7-61E3F1A6544B}"/>
                </c:ext>
              </c:extLst>
            </c:dLbl>
            <c:dLbl>
              <c:idx val="2"/>
              <c:layout>
                <c:manualLayout>
                  <c:x val="0.00925925925925926"/>
                  <c:y val="0.077867406339822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97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3200" dirty="0" smtClean="0"/>
                      <a:t>2%</a:t>
                    </a:r>
                    <a:endParaRPr lang="it-IT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6.4915062700495768E-2"/>
                      <c:h val="0.116759019019819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D81-4FCF-96A7-61E3F1A654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Foglio1!$A$2:$A$4</c:f>
              <c:strCache>
                <c:ptCount val="3"/>
                <c:pt idx="0">
                  <c:v>Fats (butter, eggs, oils, meat, fish, cheese, mayonnaise)</c:v>
                </c:pt>
                <c:pt idx="1">
                  <c:v>Proteins</c:v>
                </c:pt>
                <c:pt idx="2">
                  <c:v>Carbohydrates</c:v>
                </c:pt>
              </c:strCache>
            </c:strRef>
          </c:cat>
          <c:val>
            <c:numRef>
              <c:f>Foglio1!$B$2:$B$4</c:f>
              <c:numCache>
                <c:formatCode>General</c:formatCode>
                <c:ptCount val="3"/>
                <c:pt idx="0">
                  <c:v>90.0</c:v>
                </c:pt>
                <c:pt idx="1">
                  <c:v>8.0</c:v>
                </c:pt>
                <c:pt idx="2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81-4FCF-96A7-61E3F1A6544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605786429474094"/>
          <c:y val="0.0"/>
          <c:w val="0.384954311266647"/>
          <c:h val="0.99955567467078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32E2D-2470-9E4C-ACF0-C6BE7B2B0BCE}" type="datetimeFigureOut">
              <a:rPr lang="it-IT" smtClean="0"/>
              <a:t>30/04/19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DE9D0-DF82-DA4C-9A7D-194573D7D77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55746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01A40-1FA2-DC46-87C6-DA947512AD3C}" type="datetimeFigureOut">
              <a:rPr lang="it-IT" smtClean="0"/>
              <a:t>30/04/19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FCCB6-F990-FE4B-A3AF-2FAC7825A26A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84765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dieta chetogenica è una dieta basata sull’assunzione di un’elevata percentuale di grassi, moderata di proteine e bassa di carboidrati. Questo tipo di dieta si contrappone molto alla tipica dieta mediterranea che invece si basa sull’elevato consumo di carboidrati ed è molto bilanciata nell’assunzione dei maggiori nutrienti. I tipici alimenti previsti per la dieta chetogenica sono panna, maionese, olio, burro, carne, pesce, uova e formaggi, mentre sono molto limitate le verdure, la pasta e tutto ciò che contiene carboidrati per minimizzarne l’apporto.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CB6-F990-FE4B-A3AF-2FAC7825A26A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0349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CB6-F990-FE4B-A3AF-2FAC7825A26A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74601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BFCCB6-F990-FE4B-A3AF-2FAC7825A26A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6014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add date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6642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add date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620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add date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510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add date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700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add date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50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add date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13577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add date</a:t>
            </a: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853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add date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1962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add date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180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add date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810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/>
              <a:t>add date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9025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20000"/>
                <a:lumOff val="80000"/>
              </a:schemeClr>
            </a:gs>
            <a:gs pos="90000">
              <a:schemeClr val="accent5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add date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Biochemistry of Age-related diseases  add name of presentation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E702D-DAC6-704A-BC3C-8F84ACD9D698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2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v.fraccascia1@gmail.com" TargetMode="External"/><Relationship Id="rId3" Type="http://schemas.openxmlformats.org/officeDocument/2006/relationships/hyperlink" Target="mailto:alessioconci@yahoo.d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sv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semcancer.2017.12.011" TargetMode="External"/><Relationship Id="rId4" Type="http://schemas.openxmlformats.org/officeDocument/2006/relationships/hyperlink" Target="http://dx.doi.org/10.1016/j.biocel.2015.01.022" TargetMode="External"/><Relationship Id="rId1" Type="http://schemas.openxmlformats.org/officeDocument/2006/relationships/slideLayout" Target="../slideLayouts/slideLayout7.xml"/><Relationship Id="rId2" Type="http://schemas.openxmlformats.org/officeDocument/2006/relationships/hyperlink" Target="http://dx.doi.org/10.1016/j.redox.2014.08.002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11169"/>
            <a:ext cx="7772400" cy="1470025"/>
          </a:xfrm>
        </p:spPr>
        <p:txBody>
          <a:bodyPr/>
          <a:lstStyle/>
          <a:p>
            <a:r>
              <a:rPr lang="it-IT" b="1" dirty="0"/>
              <a:t>Ketogenic diet as an </a:t>
            </a:r>
            <a:r>
              <a:rPr lang="it-IT" b="1" dirty="0" err="1"/>
              <a:t>adjuvant</a:t>
            </a:r>
            <a:r>
              <a:rPr lang="it-IT" b="1" dirty="0"/>
              <a:t> cancer therapy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4216138"/>
            <a:ext cx="6400800" cy="1752600"/>
          </a:xfrm>
        </p:spPr>
        <p:txBody>
          <a:bodyPr>
            <a:normAutofit/>
          </a:bodyPr>
          <a:lstStyle/>
          <a:p>
            <a:r>
              <a:rPr lang="it-IT" sz="2400" dirty="0" err="1"/>
              <a:t>Fraccascia</a:t>
            </a:r>
            <a:r>
              <a:rPr lang="it-IT" sz="2400" dirty="0"/>
              <a:t> Valentina    </a:t>
            </a:r>
            <a:r>
              <a:rPr lang="it-IT" sz="1800" dirty="0">
                <a:hlinkClick r:id="rId2"/>
              </a:rPr>
              <a:t>v.fraccascia1@gmail.com</a:t>
            </a:r>
            <a:r>
              <a:rPr lang="it-IT" sz="1800" dirty="0"/>
              <a:t> </a:t>
            </a:r>
            <a:endParaRPr lang="it-IT" dirty="0"/>
          </a:p>
          <a:p>
            <a:r>
              <a:rPr lang="it-IT" sz="2400" dirty="0"/>
              <a:t>Conci Alessio    </a:t>
            </a:r>
            <a:r>
              <a:rPr lang="it-IT" sz="1800" dirty="0">
                <a:hlinkClick r:id="rId3"/>
              </a:rPr>
              <a:t>alessioconci@yahoo.de</a:t>
            </a:r>
            <a:endParaRPr lang="it-IT" sz="180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2207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13B56F62-D091-4D67-9EEB-B092CF4BBA5F}"/>
              </a:ext>
            </a:extLst>
          </p:cNvPr>
          <p:cNvSpPr txBox="1"/>
          <p:nvPr/>
        </p:nvSpPr>
        <p:spPr>
          <a:xfrm>
            <a:off x="359372" y="1300171"/>
            <a:ext cx="599858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err="1"/>
              <a:t>Hyperglycemia</a:t>
            </a:r>
            <a:r>
              <a:rPr lang="it-IT" sz="2200" dirty="0"/>
              <a:t>  =        </a:t>
            </a:r>
            <a:r>
              <a:rPr lang="it-IT" sz="2200" dirty="0" err="1"/>
              <a:t>tumor</a:t>
            </a:r>
            <a:r>
              <a:rPr lang="it-IT" sz="2200" dirty="0"/>
              <a:t> </a:t>
            </a:r>
            <a:r>
              <a:rPr lang="it-IT" sz="2200" dirty="0" err="1"/>
              <a:t>growth</a:t>
            </a:r>
            <a:endParaRPr lang="it-IT" sz="2200" dirty="0"/>
          </a:p>
          <a:p>
            <a:endParaRPr lang="it-IT" sz="2200" dirty="0"/>
          </a:p>
          <a:p>
            <a:endParaRPr lang="it-IT" sz="2200" dirty="0"/>
          </a:p>
          <a:p>
            <a:r>
              <a:rPr lang="it-IT" sz="2200" dirty="0" err="1">
                <a:highlight>
                  <a:srgbClr val="00FFFF"/>
                </a:highlight>
              </a:rPr>
              <a:t>Ketosis</a:t>
            </a:r>
            <a:r>
              <a:rPr lang="it-IT" sz="2200" dirty="0">
                <a:highlight>
                  <a:srgbClr val="00FFFF"/>
                </a:highlight>
              </a:rPr>
              <a:t> </a:t>
            </a:r>
            <a:r>
              <a:rPr lang="it-IT" sz="2200" dirty="0">
                <a:highlight>
                  <a:srgbClr val="00FFFF"/>
                </a:highlight>
                <a:sym typeface="Wingdings" panose="05000000000000000000" pitchFamily="2" charset="2"/>
              </a:rPr>
              <a:t> </a:t>
            </a:r>
            <a:r>
              <a:rPr lang="it-IT" sz="2200" dirty="0" err="1">
                <a:highlight>
                  <a:srgbClr val="00FFFF"/>
                </a:highlight>
                <a:sym typeface="Wingdings" panose="05000000000000000000" pitchFamily="2" charset="2"/>
              </a:rPr>
              <a:t>hypoglycemia</a:t>
            </a:r>
            <a:r>
              <a:rPr lang="it-IT" sz="2200" dirty="0">
                <a:highlight>
                  <a:srgbClr val="00FFFF"/>
                </a:highlight>
                <a:sym typeface="Wingdings" panose="05000000000000000000" pitchFamily="2" charset="2"/>
              </a:rPr>
              <a:t> = </a:t>
            </a:r>
            <a:r>
              <a:rPr lang="it-IT" sz="2200" dirty="0">
                <a:highlight>
                  <a:srgbClr val="00FFFF"/>
                </a:highlight>
              </a:rPr>
              <a:t>       </a:t>
            </a:r>
            <a:r>
              <a:rPr lang="it-IT" sz="2200" dirty="0" err="1">
                <a:highlight>
                  <a:srgbClr val="00FFFF"/>
                </a:highlight>
              </a:rPr>
              <a:t>tumor</a:t>
            </a:r>
            <a:r>
              <a:rPr lang="it-IT" sz="2200" dirty="0">
                <a:highlight>
                  <a:srgbClr val="00FFFF"/>
                </a:highlight>
              </a:rPr>
              <a:t> </a:t>
            </a:r>
            <a:r>
              <a:rPr lang="it-IT" sz="2200" dirty="0" err="1">
                <a:highlight>
                  <a:srgbClr val="00FFFF"/>
                </a:highlight>
              </a:rPr>
              <a:t>growth</a:t>
            </a:r>
            <a:endParaRPr lang="it-IT" sz="2200" dirty="0">
              <a:highlight>
                <a:srgbClr val="00FFFF"/>
              </a:highlight>
            </a:endParaRPr>
          </a:p>
          <a:p>
            <a:endParaRPr lang="it-IT" sz="2200" dirty="0"/>
          </a:p>
          <a:p>
            <a:endParaRPr lang="it-IT" sz="2200" dirty="0"/>
          </a:p>
          <a:p>
            <a:r>
              <a:rPr lang="it-IT" sz="2200" dirty="0"/>
              <a:t>GLUT </a:t>
            </a:r>
            <a:r>
              <a:rPr lang="it-IT" sz="2200" dirty="0" err="1"/>
              <a:t>transporters</a:t>
            </a:r>
            <a:r>
              <a:rPr lang="it-IT" sz="2200" dirty="0"/>
              <a:t> over-</a:t>
            </a:r>
            <a:r>
              <a:rPr lang="it-IT" sz="2200" dirty="0" err="1"/>
              <a:t>expressed</a:t>
            </a:r>
            <a:r>
              <a:rPr lang="it-IT" sz="2200" dirty="0"/>
              <a:t> (GLUT1, GLUT3)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DD24DF2-F834-4B84-8274-87CB76FC0202}"/>
              </a:ext>
            </a:extLst>
          </p:cNvPr>
          <p:cNvSpPr txBox="1"/>
          <p:nvPr/>
        </p:nvSpPr>
        <p:spPr>
          <a:xfrm>
            <a:off x="575716" y="226521"/>
            <a:ext cx="799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>
                <a:solidFill>
                  <a:srgbClr val="FF0000"/>
                </a:solidFill>
              </a:rPr>
              <a:t>Reduction</a:t>
            </a:r>
            <a:r>
              <a:rPr lang="it-IT" sz="4400" b="1" dirty="0">
                <a:solidFill>
                  <a:srgbClr val="FF0000"/>
                </a:solidFill>
              </a:rPr>
              <a:t> of </a:t>
            </a:r>
            <a:r>
              <a:rPr lang="it-IT" sz="4400" b="1" dirty="0" err="1">
                <a:solidFill>
                  <a:srgbClr val="FF0000"/>
                </a:solidFill>
              </a:rPr>
              <a:t>glucose</a:t>
            </a:r>
            <a:r>
              <a:rPr lang="it-IT" sz="4400" b="1" dirty="0">
                <a:solidFill>
                  <a:srgbClr val="FF0000"/>
                </a:solidFill>
              </a:rPr>
              <a:t> and </a:t>
            </a:r>
            <a:r>
              <a:rPr lang="it-IT" sz="4400" b="1" dirty="0" err="1">
                <a:solidFill>
                  <a:srgbClr val="FF0000"/>
                </a:solidFill>
              </a:rPr>
              <a:t>insulin</a:t>
            </a:r>
            <a:r>
              <a:rPr lang="it-IT" sz="4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1" name="Freccia a destra 10">
            <a:extLst>
              <a:ext uri="{FF2B5EF4-FFF2-40B4-BE49-F238E27FC236}">
                <a16:creationId xmlns:a16="http://schemas.microsoft.com/office/drawing/2014/main" xmlns="" id="{B221C3B6-7987-428F-B981-38CD7B36132B}"/>
              </a:ext>
            </a:extLst>
          </p:cNvPr>
          <p:cNvSpPr/>
          <p:nvPr/>
        </p:nvSpPr>
        <p:spPr>
          <a:xfrm rot="16200000">
            <a:off x="2320175" y="1372428"/>
            <a:ext cx="619727" cy="3150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Segnaposto numero diapositiva 5">
            <a:extLst>
              <a:ext uri="{FF2B5EF4-FFF2-40B4-BE49-F238E27FC236}">
                <a16:creationId xmlns:a16="http://schemas.microsoft.com/office/drawing/2014/main" xmlns="" id="{53453086-7466-433E-A6A3-6C1759D75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10</a:t>
            </a:fld>
            <a:endParaRPr lang="it-IT"/>
          </a:p>
        </p:txBody>
      </p:sp>
      <p:sp>
        <p:nvSpPr>
          <p:cNvPr id="17" name="Segnaposto numero diapositiva 5">
            <a:extLst>
              <a:ext uri="{FF2B5EF4-FFF2-40B4-BE49-F238E27FC236}">
                <a16:creationId xmlns:a16="http://schemas.microsoft.com/office/drawing/2014/main" xmlns="" id="{9F968565-A5DF-4741-AFB9-EB5154446A7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8" name="Segnaposto data 3">
            <a:extLst>
              <a:ext uri="{FF2B5EF4-FFF2-40B4-BE49-F238E27FC236}">
                <a16:creationId xmlns:a16="http://schemas.microsoft.com/office/drawing/2014/main" xmlns="" id="{6E3F8591-FA42-41D3-A370-F6972EB294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9" name="Segnaposto piè di pagina 4">
            <a:extLst>
              <a:ext uri="{FF2B5EF4-FFF2-40B4-BE49-F238E27FC236}">
                <a16:creationId xmlns:a16="http://schemas.microsoft.com/office/drawing/2014/main" xmlns="" id="{7CD5F89A-439C-43D3-BD32-32BCA972E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20" name="Freccia a destra 19">
            <a:extLst>
              <a:ext uri="{FF2B5EF4-FFF2-40B4-BE49-F238E27FC236}">
                <a16:creationId xmlns:a16="http://schemas.microsoft.com/office/drawing/2014/main" xmlns="" id="{ABB15EAB-25E0-4258-A030-1753AE36EABF}"/>
              </a:ext>
            </a:extLst>
          </p:cNvPr>
          <p:cNvSpPr/>
          <p:nvPr/>
        </p:nvSpPr>
        <p:spPr>
          <a:xfrm rot="5400000">
            <a:off x="3361143" y="2403587"/>
            <a:ext cx="619727" cy="31506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3F2E7F7F-8A55-4E7F-8503-31B46B56A6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9" t="1054" r="70414" b="50000"/>
          <a:stretch/>
        </p:blipFill>
        <p:spPr>
          <a:xfrm>
            <a:off x="6551670" y="988352"/>
            <a:ext cx="2135130" cy="2631544"/>
          </a:xfrm>
          <a:prstGeom prst="rect">
            <a:avLst/>
          </a:prstGeom>
        </p:spPr>
      </p:pic>
      <p:pic>
        <p:nvPicPr>
          <p:cNvPr id="6" name="Immagine 5" descr="Immagine che contiene mappa&#10;&#10;Descrizione generata automaticamente">
            <a:extLst>
              <a:ext uri="{FF2B5EF4-FFF2-40B4-BE49-F238E27FC236}">
                <a16:creationId xmlns:a16="http://schemas.microsoft.com/office/drawing/2014/main" xmlns="" id="{BF8A55D7-FA4B-49C7-A191-AD0268AD56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66" r="52210" b="50000"/>
          <a:stretch/>
        </p:blipFill>
        <p:spPr>
          <a:xfrm>
            <a:off x="6553200" y="3821709"/>
            <a:ext cx="2135130" cy="289976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29C4751D-07F9-4620-9AD5-6B7BE95ED679}"/>
              </a:ext>
            </a:extLst>
          </p:cNvPr>
          <p:cNvSpPr txBox="1"/>
          <p:nvPr/>
        </p:nvSpPr>
        <p:spPr>
          <a:xfrm>
            <a:off x="8134651" y="5855216"/>
            <a:ext cx="867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GLUT3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B5813AA-92AA-4C1E-87AA-DD5861F5E537}"/>
              </a:ext>
            </a:extLst>
          </p:cNvPr>
          <p:cNvSpPr txBox="1"/>
          <p:nvPr/>
        </p:nvSpPr>
        <p:spPr>
          <a:xfrm>
            <a:off x="359372" y="4185789"/>
            <a:ext cx="1779216" cy="369332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Low </a:t>
            </a:r>
            <a:r>
              <a:rPr lang="it-IT" dirty="0" err="1"/>
              <a:t>glucose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AE51135A-CB9B-4572-899D-BB676634D8AA}"/>
              </a:ext>
            </a:extLst>
          </p:cNvPr>
          <p:cNvSpPr txBox="1"/>
          <p:nvPr/>
        </p:nvSpPr>
        <p:spPr>
          <a:xfrm>
            <a:off x="368790" y="4964162"/>
            <a:ext cx="177921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Low </a:t>
            </a:r>
            <a:r>
              <a:rPr lang="it-IT" dirty="0" err="1"/>
              <a:t>insulin</a:t>
            </a:r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2EC38981-F1AE-450C-92BF-6D6E1C1341D0}"/>
              </a:ext>
            </a:extLst>
          </p:cNvPr>
          <p:cNvSpPr txBox="1"/>
          <p:nvPr/>
        </p:nvSpPr>
        <p:spPr>
          <a:xfrm>
            <a:off x="359371" y="5705616"/>
            <a:ext cx="177921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Multiple </a:t>
            </a:r>
            <a:r>
              <a:rPr lang="it-IT" dirty="0" err="1"/>
              <a:t>effects</a:t>
            </a:r>
            <a:endParaRPr lang="it-IT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xmlns="" id="{0FDA3C22-86AD-4D78-8790-94CDD8DA3FAA}"/>
              </a:ext>
            </a:extLst>
          </p:cNvPr>
          <p:cNvSpPr txBox="1"/>
          <p:nvPr/>
        </p:nvSpPr>
        <p:spPr>
          <a:xfrm>
            <a:off x="3615665" y="4134506"/>
            <a:ext cx="12999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Anti-</a:t>
            </a:r>
            <a:r>
              <a:rPr lang="it-IT" dirty="0" err="1"/>
              <a:t>mitosis</a:t>
            </a:r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B4D0ACBD-0E50-4DA7-8301-FC90F4E92B4E}"/>
              </a:ext>
            </a:extLst>
          </p:cNvPr>
          <p:cNvSpPr txBox="1"/>
          <p:nvPr/>
        </p:nvSpPr>
        <p:spPr>
          <a:xfrm>
            <a:off x="3615664" y="4732319"/>
            <a:ext cx="18889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Anti-</a:t>
            </a:r>
            <a:r>
              <a:rPr lang="it-IT" dirty="0" err="1"/>
              <a:t>angiogenesis</a:t>
            </a:r>
            <a:endParaRPr lang="it-IT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xmlns="" id="{1A4D1AFC-90AC-4C41-95D5-92BA660083A6}"/>
              </a:ext>
            </a:extLst>
          </p:cNvPr>
          <p:cNvSpPr txBox="1"/>
          <p:nvPr/>
        </p:nvSpPr>
        <p:spPr>
          <a:xfrm>
            <a:off x="3615665" y="5312826"/>
            <a:ext cx="152127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Pro-</a:t>
            </a:r>
            <a:r>
              <a:rPr lang="it-IT" dirty="0" err="1"/>
              <a:t>apoptosis</a:t>
            </a:r>
            <a:endParaRPr lang="it-IT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ACA386A8-A607-4C7E-803B-8F0386089BC2}"/>
              </a:ext>
            </a:extLst>
          </p:cNvPr>
          <p:cNvSpPr txBox="1"/>
          <p:nvPr/>
        </p:nvSpPr>
        <p:spPr>
          <a:xfrm>
            <a:off x="3615665" y="5884218"/>
            <a:ext cx="188892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/>
              <a:t>Anti-</a:t>
            </a:r>
            <a:r>
              <a:rPr lang="it-IT" dirty="0" err="1"/>
              <a:t>inflammation</a:t>
            </a:r>
            <a:endParaRPr lang="it-IT" dirty="0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xmlns="" id="{3D5B5A86-3338-4DDB-B361-3E9791C1FB09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1248980" y="4555121"/>
            <a:ext cx="9419" cy="4090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xmlns="" id="{2E29D0A9-272D-4ABE-8103-73DCBCA3388D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1248980" y="5333494"/>
            <a:ext cx="9419" cy="3721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2 33">
            <a:extLst>
              <a:ext uri="{FF2B5EF4-FFF2-40B4-BE49-F238E27FC236}">
                <a16:creationId xmlns:a16="http://schemas.microsoft.com/office/drawing/2014/main" xmlns="" id="{667ACF84-C50B-455D-BD1B-E7472C5847C3}"/>
              </a:ext>
            </a:extLst>
          </p:cNvPr>
          <p:cNvCxnSpPr>
            <a:stCxn id="10" idx="3"/>
            <a:endCxn id="14" idx="1"/>
          </p:cNvCxnSpPr>
          <p:nvPr/>
        </p:nvCxnSpPr>
        <p:spPr>
          <a:xfrm flipV="1">
            <a:off x="2138588" y="4319172"/>
            <a:ext cx="1477077" cy="157111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xmlns="" id="{489BB358-A1C4-430C-AC30-5D0FD6B4B8BC}"/>
              </a:ext>
            </a:extLst>
          </p:cNvPr>
          <p:cNvCxnSpPr>
            <a:stCxn id="10" idx="3"/>
            <a:endCxn id="15" idx="1"/>
          </p:cNvCxnSpPr>
          <p:nvPr/>
        </p:nvCxnSpPr>
        <p:spPr>
          <a:xfrm flipV="1">
            <a:off x="2138588" y="4916985"/>
            <a:ext cx="1477076" cy="97329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>
            <a:extLst>
              <a:ext uri="{FF2B5EF4-FFF2-40B4-BE49-F238E27FC236}">
                <a16:creationId xmlns:a16="http://schemas.microsoft.com/office/drawing/2014/main" xmlns="" id="{D643AA41-E5E6-4D5A-9063-94E71B34CD0B}"/>
              </a:ext>
            </a:extLst>
          </p:cNvPr>
          <p:cNvCxnSpPr>
            <a:stCxn id="10" idx="3"/>
            <a:endCxn id="21" idx="1"/>
          </p:cNvCxnSpPr>
          <p:nvPr/>
        </p:nvCxnSpPr>
        <p:spPr>
          <a:xfrm flipV="1">
            <a:off x="2138588" y="5497492"/>
            <a:ext cx="1477077" cy="3927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>
            <a:extLst>
              <a:ext uri="{FF2B5EF4-FFF2-40B4-BE49-F238E27FC236}">
                <a16:creationId xmlns:a16="http://schemas.microsoft.com/office/drawing/2014/main" xmlns="" id="{01389398-9964-4A80-8762-28858D7381F8}"/>
              </a:ext>
            </a:extLst>
          </p:cNvPr>
          <p:cNvCxnSpPr>
            <a:stCxn id="10" idx="3"/>
            <a:endCxn id="22" idx="1"/>
          </p:cNvCxnSpPr>
          <p:nvPr/>
        </p:nvCxnSpPr>
        <p:spPr>
          <a:xfrm>
            <a:off x="2138588" y="5890282"/>
            <a:ext cx="1477077" cy="17860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711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1AE66A7-3744-4AB7-BD19-2785D878723F}"/>
              </a:ext>
            </a:extLst>
          </p:cNvPr>
          <p:cNvSpPr txBox="1"/>
          <p:nvPr/>
        </p:nvSpPr>
        <p:spPr>
          <a:xfrm>
            <a:off x="1142213" y="32156"/>
            <a:ext cx="730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FFC000"/>
                </a:solidFill>
              </a:rPr>
              <a:t>Modulation</a:t>
            </a:r>
            <a:r>
              <a:rPr lang="it-IT" sz="4400" b="1" dirty="0">
                <a:solidFill>
                  <a:srgbClr val="FFC000"/>
                </a:solidFill>
              </a:rPr>
              <a:t> of </a:t>
            </a:r>
            <a:r>
              <a:rPr lang="it-IT" sz="4400" b="1" dirty="0" err="1">
                <a:solidFill>
                  <a:srgbClr val="FFC000"/>
                </a:solidFill>
              </a:rPr>
              <a:t>oxidative</a:t>
            </a:r>
            <a:r>
              <a:rPr lang="it-IT" sz="4400" b="1" dirty="0">
                <a:solidFill>
                  <a:srgbClr val="FFC000"/>
                </a:solidFill>
              </a:rPr>
              <a:t> stress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16B83714-BF61-4741-9B5E-A557DFB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11</a:t>
            </a:fld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xmlns="" id="{809C3F28-4327-49EB-B10B-1BF1121EF25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xmlns="" id="{A741DC60-F18E-4ACE-AC52-9B784FBD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xmlns="" id="{DF906A2E-218A-41BB-A228-1079B24C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1E36C0D6-B5C5-45BD-93EE-B889B5E962B8}"/>
              </a:ext>
            </a:extLst>
          </p:cNvPr>
          <p:cNvSpPr txBox="1"/>
          <p:nvPr/>
        </p:nvSpPr>
        <p:spPr>
          <a:xfrm>
            <a:off x="4135422" y="1082716"/>
            <a:ext cx="750609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it-IT" sz="2000" dirty="0"/>
              <a:t>ROS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66A5DA47-4A20-44E3-88BA-2A3DCEB57B4F}"/>
              </a:ext>
            </a:extLst>
          </p:cNvPr>
          <p:cNvSpPr txBox="1"/>
          <p:nvPr/>
        </p:nvSpPr>
        <p:spPr>
          <a:xfrm>
            <a:off x="5561817" y="2347273"/>
            <a:ext cx="1668543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/>
              <a:t>  </a:t>
            </a:r>
            <a:r>
              <a:rPr lang="it-IT" sz="2000" dirty="0"/>
              <a:t>DNA </a:t>
            </a:r>
            <a:r>
              <a:rPr lang="it-IT" sz="2000" dirty="0" err="1"/>
              <a:t>damage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37D8BF0-B8FE-4A77-BF79-F53AB78E55C8}"/>
              </a:ext>
            </a:extLst>
          </p:cNvPr>
          <p:cNvSpPr txBox="1"/>
          <p:nvPr/>
        </p:nvSpPr>
        <p:spPr>
          <a:xfrm>
            <a:off x="1913639" y="2208774"/>
            <a:ext cx="1800521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dirty="0" err="1"/>
              <a:t>Malfunctioning</a:t>
            </a:r>
            <a:r>
              <a:rPr lang="it-IT" sz="2000" dirty="0"/>
              <a:t> </a:t>
            </a:r>
            <a:r>
              <a:rPr lang="it-IT" sz="2000" dirty="0" err="1"/>
              <a:t>mitochondria</a:t>
            </a:r>
            <a:endParaRPr lang="it-IT" sz="2000" dirty="0"/>
          </a:p>
        </p:txBody>
      </p:sp>
      <p:cxnSp>
        <p:nvCxnSpPr>
          <p:cNvPr id="15" name="Connettore curvo 14">
            <a:extLst>
              <a:ext uri="{FF2B5EF4-FFF2-40B4-BE49-F238E27FC236}">
                <a16:creationId xmlns:a16="http://schemas.microsoft.com/office/drawing/2014/main" xmlns="" id="{D3845154-D952-4FCF-B910-28DF753EE75B}"/>
              </a:ext>
            </a:extLst>
          </p:cNvPr>
          <p:cNvCxnSpPr>
            <a:cxnSpLocks/>
            <a:stCxn id="4" idx="2"/>
            <a:endCxn id="11" idx="2"/>
          </p:cNvCxnSpPr>
          <p:nvPr/>
        </p:nvCxnSpPr>
        <p:spPr>
          <a:xfrm rot="5400000">
            <a:off x="4520357" y="1040927"/>
            <a:ext cx="169277" cy="3582189"/>
          </a:xfrm>
          <a:prstGeom prst="curvedConnector3">
            <a:avLst>
              <a:gd name="adj1" fmla="val 641572"/>
            </a:avLst>
          </a:prstGeom>
          <a:ln w="571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curvo 19">
            <a:extLst>
              <a:ext uri="{FF2B5EF4-FFF2-40B4-BE49-F238E27FC236}">
                <a16:creationId xmlns:a16="http://schemas.microsoft.com/office/drawing/2014/main" xmlns="" id="{320A19D9-1A33-4E56-9CB1-35FC073F3004}"/>
              </a:ext>
            </a:extLst>
          </p:cNvPr>
          <p:cNvCxnSpPr>
            <a:cxnSpLocks/>
            <a:stCxn id="2" idx="3"/>
            <a:endCxn id="4" idx="0"/>
          </p:cNvCxnSpPr>
          <p:nvPr/>
        </p:nvCxnSpPr>
        <p:spPr>
          <a:xfrm>
            <a:off x="4886031" y="1282771"/>
            <a:ext cx="1510058" cy="1064502"/>
          </a:xfrm>
          <a:prstGeom prst="curvedConnector2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curvo 23">
            <a:extLst>
              <a:ext uri="{FF2B5EF4-FFF2-40B4-BE49-F238E27FC236}">
                <a16:creationId xmlns:a16="http://schemas.microsoft.com/office/drawing/2014/main" xmlns="" id="{45F88EC2-D831-4E04-ABF7-91A64826E6BA}"/>
              </a:ext>
            </a:extLst>
          </p:cNvPr>
          <p:cNvCxnSpPr>
            <a:cxnSpLocks/>
            <a:stCxn id="11" idx="0"/>
            <a:endCxn id="2" idx="1"/>
          </p:cNvCxnSpPr>
          <p:nvPr/>
        </p:nvCxnSpPr>
        <p:spPr>
          <a:xfrm rot="5400000" flipH="1" flipV="1">
            <a:off x="3011660" y="1085012"/>
            <a:ext cx="926003" cy="1321522"/>
          </a:xfrm>
          <a:prstGeom prst="curvedConnector2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AB6667FB-0C47-4D4E-B144-42C6C3000AFF}"/>
              </a:ext>
            </a:extLst>
          </p:cNvPr>
          <p:cNvSpPr txBox="1"/>
          <p:nvPr/>
        </p:nvSpPr>
        <p:spPr>
          <a:xfrm>
            <a:off x="304796" y="4262281"/>
            <a:ext cx="8735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Anti-</a:t>
            </a:r>
            <a:r>
              <a:rPr lang="it-IT" sz="2000" dirty="0" err="1"/>
              <a:t>oxidants</a:t>
            </a:r>
            <a:r>
              <a:rPr lang="it-IT" sz="2000" dirty="0"/>
              <a:t> </a:t>
            </a:r>
            <a:r>
              <a:rPr lang="it-IT" sz="2000" dirty="0" err="1"/>
              <a:t>prevent</a:t>
            </a:r>
            <a:r>
              <a:rPr lang="it-IT" sz="2000" dirty="0"/>
              <a:t> ROS </a:t>
            </a:r>
            <a:r>
              <a:rPr lang="it-IT" sz="2000" dirty="0" err="1"/>
              <a:t>formation</a:t>
            </a:r>
            <a:r>
              <a:rPr lang="it-IT" sz="2000" dirty="0"/>
              <a:t> and </a:t>
            </a:r>
            <a:r>
              <a:rPr lang="it-IT" sz="2000" dirty="0" err="1"/>
              <a:t>carcinogenesis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/>
              <a:t>Pro-</a:t>
            </a:r>
            <a:r>
              <a:rPr lang="it-IT" sz="2000" dirty="0" err="1"/>
              <a:t>oxidants</a:t>
            </a:r>
            <a:r>
              <a:rPr lang="it-IT" sz="2000" dirty="0"/>
              <a:t> induce ROS production and </a:t>
            </a:r>
            <a:r>
              <a:rPr lang="it-IT" sz="2000" dirty="0" err="1"/>
              <a:t>cell</a:t>
            </a:r>
            <a:r>
              <a:rPr lang="it-IT" sz="2000" dirty="0"/>
              <a:t> </a:t>
            </a:r>
            <a:r>
              <a:rPr lang="it-IT" sz="2000" dirty="0" err="1"/>
              <a:t>apoptosis</a:t>
            </a: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/>
              <a:t>Ketosis</a:t>
            </a:r>
            <a:r>
              <a:rPr lang="it-IT" sz="2000" dirty="0"/>
              <a:t> </a:t>
            </a:r>
            <a:r>
              <a:rPr lang="it-IT" sz="2000" dirty="0" err="1"/>
              <a:t>favours</a:t>
            </a:r>
            <a:r>
              <a:rPr lang="it-IT" sz="2000" dirty="0"/>
              <a:t> survival of </a:t>
            </a:r>
            <a:r>
              <a:rPr lang="it-IT" sz="2000" dirty="0" err="1"/>
              <a:t>normal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and </a:t>
            </a:r>
            <a:r>
              <a:rPr lang="it-IT" sz="2000" dirty="0" err="1">
                <a:highlight>
                  <a:srgbClr val="00FFFF"/>
                </a:highlight>
              </a:rPr>
              <a:t>selectively</a:t>
            </a:r>
            <a:r>
              <a:rPr lang="it-IT" sz="2000" dirty="0">
                <a:highlight>
                  <a:srgbClr val="00FFFF"/>
                </a:highlight>
              </a:rPr>
              <a:t> </a:t>
            </a:r>
            <a:r>
              <a:rPr lang="it-IT" sz="2000" dirty="0" err="1">
                <a:highlight>
                  <a:srgbClr val="00FFFF"/>
                </a:highlight>
              </a:rPr>
              <a:t>increases</a:t>
            </a:r>
            <a:r>
              <a:rPr lang="it-IT" sz="2000" dirty="0">
                <a:highlight>
                  <a:srgbClr val="00FFFF"/>
                </a:highlight>
              </a:rPr>
              <a:t> </a:t>
            </a:r>
            <a:r>
              <a:rPr lang="it-IT" sz="2000" dirty="0" err="1">
                <a:highlight>
                  <a:srgbClr val="00FFFF"/>
                </a:highlight>
              </a:rPr>
              <a:t>therapeutic</a:t>
            </a:r>
            <a:r>
              <a:rPr lang="it-IT" sz="2000" dirty="0">
                <a:highlight>
                  <a:srgbClr val="00FFFF"/>
                </a:highlight>
              </a:rPr>
              <a:t> </a:t>
            </a:r>
            <a:r>
              <a:rPr lang="it-IT" sz="2000" dirty="0" err="1">
                <a:highlight>
                  <a:srgbClr val="00FFFF"/>
                </a:highlight>
              </a:rPr>
              <a:t>damage</a:t>
            </a:r>
            <a:r>
              <a:rPr lang="it-IT" sz="2000" dirty="0">
                <a:highlight>
                  <a:srgbClr val="00FFFF"/>
                </a:highlight>
              </a:rPr>
              <a:t> in </a:t>
            </a:r>
            <a:r>
              <a:rPr lang="it-IT" sz="2000" dirty="0" err="1">
                <a:highlight>
                  <a:srgbClr val="00FFFF"/>
                </a:highlight>
              </a:rPr>
              <a:t>tumor</a:t>
            </a:r>
            <a:r>
              <a:rPr lang="it-IT" sz="2000" dirty="0">
                <a:highlight>
                  <a:srgbClr val="00FFFF"/>
                </a:highlight>
              </a:rPr>
              <a:t> </a:t>
            </a:r>
            <a:r>
              <a:rPr lang="it-IT" sz="2000" dirty="0" err="1">
                <a:highlight>
                  <a:srgbClr val="00FFFF"/>
                </a:highlight>
              </a:rPr>
              <a:t>cells</a:t>
            </a:r>
            <a:endParaRPr lang="it-IT" sz="2000" dirty="0">
              <a:highlight>
                <a:srgbClr val="00FFFF"/>
              </a:highlight>
            </a:endParaRPr>
          </a:p>
        </p:txBody>
      </p:sp>
      <p:sp>
        <p:nvSpPr>
          <p:cNvPr id="35" name="Freccia in giù 34">
            <a:extLst>
              <a:ext uri="{FF2B5EF4-FFF2-40B4-BE49-F238E27FC236}">
                <a16:creationId xmlns:a16="http://schemas.microsoft.com/office/drawing/2014/main" xmlns="" id="{C3F60733-F49C-4C2E-BE4D-4EA6F3409B1A}"/>
              </a:ext>
            </a:extLst>
          </p:cNvPr>
          <p:cNvSpPr/>
          <p:nvPr/>
        </p:nvSpPr>
        <p:spPr>
          <a:xfrm rot="10800000">
            <a:off x="4256791" y="1170929"/>
            <a:ext cx="60094" cy="194890"/>
          </a:xfrm>
          <a:prstGeom prst="downArrow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Freccia in giù 48">
            <a:extLst>
              <a:ext uri="{FF2B5EF4-FFF2-40B4-BE49-F238E27FC236}">
                <a16:creationId xmlns:a16="http://schemas.microsoft.com/office/drawing/2014/main" xmlns="" id="{AFC0AE56-7660-45C8-A4D3-68A0E3742B6C}"/>
              </a:ext>
            </a:extLst>
          </p:cNvPr>
          <p:cNvSpPr/>
          <p:nvPr/>
        </p:nvSpPr>
        <p:spPr>
          <a:xfrm rot="10800000">
            <a:off x="5666788" y="2426579"/>
            <a:ext cx="60094" cy="194890"/>
          </a:xfrm>
          <a:prstGeom prst="downArrow">
            <a:avLst/>
          </a:prstGeom>
          <a:solidFill>
            <a:schemeClr val="tx1"/>
          </a:solidFill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xmlns="" id="{78D67CEB-C8A8-4107-AB4B-ACE59A016154}"/>
              </a:ext>
            </a:extLst>
          </p:cNvPr>
          <p:cNvSpPr txBox="1"/>
          <p:nvPr/>
        </p:nvSpPr>
        <p:spPr>
          <a:xfrm>
            <a:off x="7210981" y="3324736"/>
            <a:ext cx="16685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err="1"/>
              <a:t>Carcinogenesis</a:t>
            </a:r>
            <a:endParaRPr lang="it-IT" dirty="0"/>
          </a:p>
        </p:txBody>
      </p:sp>
      <p:cxnSp>
        <p:nvCxnSpPr>
          <p:cNvPr id="56" name="Connettore curvo 55">
            <a:extLst>
              <a:ext uri="{FF2B5EF4-FFF2-40B4-BE49-F238E27FC236}">
                <a16:creationId xmlns:a16="http://schemas.microsoft.com/office/drawing/2014/main" xmlns="" id="{E6102AC7-B38B-44CA-882D-602925485CEA}"/>
              </a:ext>
            </a:extLst>
          </p:cNvPr>
          <p:cNvCxnSpPr>
            <a:stCxn id="4" idx="2"/>
            <a:endCxn id="54" idx="1"/>
          </p:cNvCxnSpPr>
          <p:nvPr/>
        </p:nvCxnSpPr>
        <p:spPr>
          <a:xfrm rot="16200000" flipH="1">
            <a:off x="6422526" y="2720946"/>
            <a:ext cx="762019" cy="814892"/>
          </a:xfrm>
          <a:prstGeom prst="curvedConnector2">
            <a:avLst/>
          </a:prstGeom>
          <a:ln w="5715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890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01AE66A7-3744-4AB7-BD19-2785D878723F}"/>
              </a:ext>
            </a:extLst>
          </p:cNvPr>
          <p:cNvSpPr txBox="1"/>
          <p:nvPr/>
        </p:nvSpPr>
        <p:spPr>
          <a:xfrm>
            <a:off x="1142213" y="32156"/>
            <a:ext cx="730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err="1">
                <a:solidFill>
                  <a:srgbClr val="FFC000"/>
                </a:solidFill>
              </a:rPr>
              <a:t>Modulation</a:t>
            </a:r>
            <a:r>
              <a:rPr lang="it-IT" sz="4400" b="1" dirty="0">
                <a:solidFill>
                  <a:srgbClr val="FFC000"/>
                </a:solidFill>
              </a:rPr>
              <a:t> of </a:t>
            </a:r>
            <a:r>
              <a:rPr lang="it-IT" sz="4400" b="1" dirty="0" err="1">
                <a:solidFill>
                  <a:srgbClr val="FFC000"/>
                </a:solidFill>
              </a:rPr>
              <a:t>oxidative</a:t>
            </a:r>
            <a:r>
              <a:rPr lang="it-IT" sz="4400" b="1" dirty="0">
                <a:solidFill>
                  <a:srgbClr val="FFC000"/>
                </a:solidFill>
              </a:rPr>
              <a:t> stress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5C96E3B4-EAD9-493C-8A3A-B990D9639022}"/>
              </a:ext>
            </a:extLst>
          </p:cNvPr>
          <p:cNvSpPr txBox="1"/>
          <p:nvPr/>
        </p:nvSpPr>
        <p:spPr>
          <a:xfrm>
            <a:off x="156064" y="807105"/>
            <a:ext cx="9275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900" dirty="0" err="1"/>
              <a:t>It</a:t>
            </a:r>
            <a:r>
              <a:rPr lang="it-IT" sz="1900" dirty="0"/>
              <a:t> </a:t>
            </a:r>
            <a:r>
              <a:rPr lang="it-IT" sz="1900" dirty="0" err="1"/>
              <a:t>is</a:t>
            </a:r>
            <a:r>
              <a:rPr lang="it-IT" sz="1900" dirty="0"/>
              <a:t> </a:t>
            </a:r>
            <a:r>
              <a:rPr lang="it-IT" sz="1900" dirty="0" err="1"/>
              <a:t>possible</a:t>
            </a:r>
            <a:r>
              <a:rPr lang="it-IT" sz="1900" dirty="0"/>
              <a:t> </a:t>
            </a:r>
            <a:r>
              <a:rPr lang="it-IT" sz="1900" dirty="0" err="1"/>
              <a:t>that</a:t>
            </a:r>
            <a:r>
              <a:rPr lang="it-IT" sz="1900" dirty="0"/>
              <a:t> </a:t>
            </a:r>
            <a:r>
              <a:rPr lang="it-IT" sz="1900" dirty="0">
                <a:highlight>
                  <a:srgbClr val="00FFFF"/>
                </a:highlight>
              </a:rPr>
              <a:t>KD</a:t>
            </a:r>
            <a:r>
              <a:rPr lang="it-IT" sz="1900" dirty="0"/>
              <a:t> works in part by </a:t>
            </a:r>
            <a:r>
              <a:rPr lang="it-IT" sz="1900" dirty="0" err="1">
                <a:highlight>
                  <a:srgbClr val="00FFFF"/>
                </a:highlight>
              </a:rPr>
              <a:t>reducing</a:t>
            </a:r>
            <a:r>
              <a:rPr lang="it-IT" sz="1900" dirty="0">
                <a:highlight>
                  <a:srgbClr val="00FFFF"/>
                </a:highlight>
              </a:rPr>
              <a:t> </a:t>
            </a:r>
            <a:r>
              <a:rPr lang="it-IT" sz="1900" dirty="0" err="1">
                <a:highlight>
                  <a:srgbClr val="00FFFF"/>
                </a:highlight>
              </a:rPr>
              <a:t>basal</a:t>
            </a:r>
            <a:r>
              <a:rPr lang="it-IT" sz="1900" dirty="0">
                <a:highlight>
                  <a:srgbClr val="00FFFF"/>
                </a:highlight>
              </a:rPr>
              <a:t> </a:t>
            </a:r>
            <a:r>
              <a:rPr lang="it-IT" sz="1900" dirty="0" err="1">
                <a:highlight>
                  <a:srgbClr val="00FFFF"/>
                </a:highlight>
              </a:rPr>
              <a:t>levels</a:t>
            </a:r>
            <a:r>
              <a:rPr lang="it-IT" sz="1900" dirty="0">
                <a:highlight>
                  <a:srgbClr val="00FFFF"/>
                </a:highlight>
              </a:rPr>
              <a:t> of </a:t>
            </a:r>
            <a:r>
              <a:rPr lang="it-IT" sz="1900" dirty="0" err="1">
                <a:highlight>
                  <a:srgbClr val="00FFFF"/>
                </a:highlight>
              </a:rPr>
              <a:t>oxidative</a:t>
            </a:r>
            <a:r>
              <a:rPr lang="it-IT" sz="1900" dirty="0">
                <a:highlight>
                  <a:srgbClr val="00FFFF"/>
                </a:highlight>
              </a:rPr>
              <a:t> stress in </a:t>
            </a:r>
            <a:r>
              <a:rPr lang="it-IT" sz="1900" dirty="0" err="1">
                <a:highlight>
                  <a:srgbClr val="00FFFF"/>
                </a:highlight>
              </a:rPr>
              <a:t>tumors</a:t>
            </a:r>
            <a:r>
              <a:rPr lang="it-IT" sz="1900" dirty="0">
                <a:highlight>
                  <a:srgbClr val="00FFFF"/>
                </a:highlight>
              </a:rPr>
              <a:t>.</a:t>
            </a:r>
          </a:p>
          <a:p>
            <a:endParaRPr lang="it-IT" sz="2200" dirty="0">
              <a:highlight>
                <a:srgbClr val="00FFFF"/>
              </a:highlight>
            </a:endParaRPr>
          </a:p>
          <a:p>
            <a:endParaRPr lang="it-IT" sz="2200" dirty="0">
              <a:highlight>
                <a:srgbClr val="00FFFF"/>
              </a:highlight>
            </a:endParaRPr>
          </a:p>
          <a:p>
            <a:endParaRPr lang="it-IT" sz="2200" dirty="0">
              <a:highlight>
                <a:srgbClr val="00FFFF"/>
              </a:highlight>
            </a:endParaRPr>
          </a:p>
          <a:p>
            <a:endParaRPr lang="it-IT" sz="2200" dirty="0">
              <a:highlight>
                <a:srgbClr val="00FFFF"/>
              </a:highlight>
            </a:endParaRP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16B83714-BF61-4741-9B5E-A557DFB4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12</a:t>
            </a:fld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xmlns="" id="{809C3F28-4327-49EB-B10B-1BF1121EF25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xmlns="" id="{A741DC60-F18E-4ACE-AC52-9B784FBD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xmlns="" id="{DF906A2E-218A-41BB-A228-1079B24C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BBBAB6FE-FA6F-46F3-9B9A-D9891F1DE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76" y="1271496"/>
            <a:ext cx="6800047" cy="555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8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7BD8B7E-DE01-416C-88A2-A7037175C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50381"/>
            <a:ext cx="8229600" cy="1143000"/>
          </a:xfrm>
        </p:spPr>
        <p:txBody>
          <a:bodyPr/>
          <a:lstStyle/>
          <a:p>
            <a:r>
              <a:rPr lang="it-IT" b="1" dirty="0" err="1">
                <a:solidFill>
                  <a:srgbClr val="0070C0"/>
                </a:solidFill>
              </a:rPr>
              <a:t>Reduction</a:t>
            </a:r>
            <a:r>
              <a:rPr lang="it-IT" b="1" dirty="0">
                <a:solidFill>
                  <a:srgbClr val="0070C0"/>
                </a:solidFill>
              </a:rPr>
              <a:t> of </a:t>
            </a:r>
            <a:r>
              <a:rPr lang="it-IT" b="1" dirty="0" err="1">
                <a:solidFill>
                  <a:srgbClr val="0070C0"/>
                </a:solidFill>
              </a:rPr>
              <a:t>inflammation</a:t>
            </a:r>
            <a:endParaRPr lang="it-IT" b="1" dirty="0">
              <a:solidFill>
                <a:srgbClr val="0070C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736248F5-EB49-45D8-9334-94D65F47C8C1}"/>
              </a:ext>
            </a:extLst>
          </p:cNvPr>
          <p:cNvSpPr txBox="1"/>
          <p:nvPr/>
        </p:nvSpPr>
        <p:spPr>
          <a:xfrm>
            <a:off x="183824" y="996342"/>
            <a:ext cx="859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err="1"/>
              <a:t>Ketosis</a:t>
            </a:r>
            <a:r>
              <a:rPr lang="it-IT" dirty="0"/>
              <a:t> </a:t>
            </a:r>
            <a:r>
              <a:rPr lang="it-IT" dirty="0" err="1"/>
              <a:t>inhibits</a:t>
            </a:r>
            <a:r>
              <a:rPr lang="it-IT" dirty="0"/>
              <a:t> </a:t>
            </a:r>
            <a:r>
              <a:rPr lang="it-IT" dirty="0" err="1"/>
              <a:t>progression</a:t>
            </a:r>
            <a:r>
              <a:rPr lang="it-IT" dirty="0"/>
              <a:t> and </a:t>
            </a:r>
            <a:r>
              <a:rPr lang="it-IT" dirty="0" err="1"/>
              <a:t>induces</a:t>
            </a:r>
            <a:r>
              <a:rPr lang="it-IT" dirty="0"/>
              <a:t> </a:t>
            </a:r>
            <a:r>
              <a:rPr lang="it-IT" dirty="0" err="1"/>
              <a:t>cell</a:t>
            </a:r>
            <a:r>
              <a:rPr lang="it-IT" dirty="0"/>
              <a:t> </a:t>
            </a:r>
            <a:r>
              <a:rPr lang="it-IT" dirty="0" err="1"/>
              <a:t>death</a:t>
            </a:r>
            <a:r>
              <a:rPr lang="it-IT" dirty="0"/>
              <a:t> in </a:t>
            </a:r>
            <a:r>
              <a:rPr lang="it-IT" dirty="0" err="1"/>
              <a:t>cancer</a:t>
            </a:r>
            <a:r>
              <a:rPr lang="it-IT" dirty="0"/>
              <a:t> by </a:t>
            </a:r>
            <a:r>
              <a:rPr lang="it-IT" dirty="0" err="1"/>
              <a:t>inhibiting</a:t>
            </a:r>
            <a:r>
              <a:rPr lang="it-IT" dirty="0"/>
              <a:t> </a:t>
            </a:r>
            <a:r>
              <a:rPr lang="it-IT" dirty="0" err="1"/>
              <a:t>inflammation</a:t>
            </a: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A major player in the </a:t>
            </a:r>
            <a:r>
              <a:rPr lang="it-IT" dirty="0" err="1"/>
              <a:t>inflammatory</a:t>
            </a:r>
            <a:r>
              <a:rPr lang="it-IT" dirty="0"/>
              <a:t> </a:t>
            </a:r>
            <a:r>
              <a:rPr lang="it-IT" dirty="0" err="1"/>
              <a:t>process</a:t>
            </a:r>
            <a:r>
              <a:rPr lang="it-IT" dirty="0"/>
              <a:t> of brain </a:t>
            </a:r>
            <a:r>
              <a:rPr lang="it-IT" dirty="0" err="1"/>
              <a:t>tumors</a:t>
            </a:r>
            <a:r>
              <a:rPr lang="it-IT" dirty="0"/>
              <a:t> (e.g. glioma)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/>
              <a:t>NLRP3 </a:t>
            </a:r>
            <a:r>
              <a:rPr lang="it-IT" b="1" dirty="0" err="1"/>
              <a:t>inflammasome</a:t>
            </a:r>
            <a:r>
              <a:rPr lang="it-IT" b="1" dirty="0"/>
              <a:t> 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D187474E-3352-4A5D-B18A-EF63D1BE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13</a:t>
            </a:fld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xmlns="" id="{D65490C4-CFD7-4D14-ADB0-3A640A96A15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xmlns="" id="{D4328644-0A45-429F-90AB-1E0AE38B3C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xmlns="" id="{EAB22EB2-6E97-487D-9990-25883F695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52E9DC94-0A8E-4077-8255-421023D673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0" t="9359" r="23367" b="11832"/>
          <a:stretch/>
        </p:blipFill>
        <p:spPr>
          <a:xfrm>
            <a:off x="3536466" y="2375555"/>
            <a:ext cx="5513264" cy="42562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D924FF2D-8F21-45F4-9FD0-7A0794BF6C6D}"/>
              </a:ext>
            </a:extLst>
          </p:cNvPr>
          <p:cNvSpPr txBox="1"/>
          <p:nvPr/>
        </p:nvSpPr>
        <p:spPr>
          <a:xfrm>
            <a:off x="183824" y="2481482"/>
            <a:ext cx="34360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NLRP3 </a:t>
            </a:r>
            <a:r>
              <a:rPr lang="it-IT" dirty="0" err="1"/>
              <a:t>inflammasome</a:t>
            </a:r>
            <a:r>
              <a:rPr lang="it-IT" dirty="0"/>
              <a:t> </a:t>
            </a:r>
            <a:r>
              <a:rPr lang="it-IT" dirty="0" err="1"/>
              <a:t>activation</a:t>
            </a:r>
            <a:r>
              <a:rPr lang="it-IT" dirty="0"/>
              <a:t> </a:t>
            </a:r>
            <a:r>
              <a:rPr lang="it-IT" dirty="0" err="1"/>
              <a:t>contributes</a:t>
            </a:r>
            <a:r>
              <a:rPr lang="it-IT" dirty="0"/>
              <a:t> to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growth</a:t>
            </a:r>
            <a:r>
              <a:rPr lang="it-IT" dirty="0"/>
              <a:t> and </a:t>
            </a:r>
            <a:r>
              <a:rPr lang="it-IT" dirty="0" err="1"/>
              <a:t>radiotherapy</a:t>
            </a:r>
            <a:r>
              <a:rPr lang="it-IT" dirty="0"/>
              <a:t> </a:t>
            </a:r>
            <a:r>
              <a:rPr lang="it-IT" dirty="0" err="1"/>
              <a:t>resistance</a:t>
            </a:r>
            <a:r>
              <a:rPr lang="it-IT" dirty="0"/>
              <a:t>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>
                <a:highlight>
                  <a:srgbClr val="00FFFF"/>
                </a:highlight>
              </a:rPr>
              <a:t>Ketones</a:t>
            </a:r>
            <a:r>
              <a:rPr lang="it-IT" dirty="0">
                <a:highlight>
                  <a:srgbClr val="00FFFF"/>
                </a:highlight>
              </a:rPr>
              <a:t> </a:t>
            </a:r>
            <a:r>
              <a:rPr lang="it-IT" dirty="0" err="1">
                <a:highlight>
                  <a:srgbClr val="00FFFF"/>
                </a:highlight>
              </a:rPr>
              <a:t>inhibit</a:t>
            </a:r>
            <a:r>
              <a:rPr lang="it-IT" dirty="0">
                <a:highlight>
                  <a:srgbClr val="00FFFF"/>
                </a:highlight>
              </a:rPr>
              <a:t> NLRP3 </a:t>
            </a:r>
            <a:r>
              <a:rPr lang="it-IT" dirty="0" err="1">
                <a:highlight>
                  <a:srgbClr val="00FFFF"/>
                </a:highlight>
              </a:rPr>
              <a:t>inflammasome</a:t>
            </a:r>
            <a:r>
              <a:rPr lang="it-IT" dirty="0">
                <a:highlight>
                  <a:srgbClr val="00FFFF"/>
                </a:highlight>
              </a:rPr>
              <a:t> </a:t>
            </a:r>
            <a:r>
              <a:rPr lang="it-IT" dirty="0" err="1">
                <a:highlight>
                  <a:srgbClr val="00FFFF"/>
                </a:highlight>
              </a:rPr>
              <a:t>reducing</a:t>
            </a:r>
            <a:r>
              <a:rPr lang="it-IT" dirty="0">
                <a:highlight>
                  <a:srgbClr val="00FFFF"/>
                </a:highlight>
              </a:rPr>
              <a:t> </a:t>
            </a:r>
            <a:r>
              <a:rPr lang="it-IT" dirty="0" err="1">
                <a:highlight>
                  <a:srgbClr val="00FFFF"/>
                </a:highlight>
              </a:rPr>
              <a:t>inflammation</a:t>
            </a:r>
            <a:r>
              <a:rPr lang="it-IT" dirty="0">
                <a:highlight>
                  <a:srgbClr val="00FFFF"/>
                </a:highlight>
              </a:rPr>
              <a:t> and </a:t>
            </a:r>
            <a:r>
              <a:rPr lang="it-IT" dirty="0" err="1">
                <a:highlight>
                  <a:srgbClr val="00FFFF"/>
                </a:highlight>
              </a:rPr>
              <a:t>enhancing</a:t>
            </a:r>
            <a:r>
              <a:rPr lang="it-IT" dirty="0">
                <a:highlight>
                  <a:srgbClr val="00FFFF"/>
                </a:highlight>
              </a:rPr>
              <a:t> radio-</a:t>
            </a:r>
            <a:r>
              <a:rPr lang="it-IT" dirty="0" err="1">
                <a:highlight>
                  <a:srgbClr val="00FFFF"/>
                </a:highlight>
              </a:rPr>
              <a:t>sensitivity</a:t>
            </a:r>
            <a:r>
              <a:rPr lang="it-IT" dirty="0">
                <a:highlight>
                  <a:srgbClr val="00FFFF"/>
                </a:highlight>
              </a:rPr>
              <a:t>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>
                <a:highlight>
                  <a:srgbClr val="00FFFF"/>
                </a:highlight>
              </a:rPr>
              <a:t>KD </a:t>
            </a:r>
            <a:r>
              <a:rPr lang="it-IT" dirty="0" err="1">
                <a:highlight>
                  <a:srgbClr val="00FFFF"/>
                </a:highlight>
              </a:rPr>
              <a:t>inhibits</a:t>
            </a:r>
            <a:r>
              <a:rPr lang="it-IT" dirty="0">
                <a:highlight>
                  <a:srgbClr val="00FFFF"/>
                </a:highlight>
              </a:rPr>
              <a:t> </a:t>
            </a:r>
            <a:r>
              <a:rPr lang="it-IT" dirty="0" err="1">
                <a:highlight>
                  <a:srgbClr val="00FFFF"/>
                </a:highlight>
              </a:rPr>
              <a:t>NFkB</a:t>
            </a:r>
            <a:r>
              <a:rPr lang="it-IT" dirty="0">
                <a:highlight>
                  <a:srgbClr val="00FFFF"/>
                </a:highlight>
              </a:rPr>
              <a:t> and COX-2, </a:t>
            </a:r>
            <a:r>
              <a:rPr lang="it-IT" dirty="0" err="1">
                <a:highlight>
                  <a:srgbClr val="00FFFF"/>
                </a:highlight>
              </a:rPr>
              <a:t>resulting</a:t>
            </a:r>
            <a:r>
              <a:rPr lang="it-IT" dirty="0">
                <a:highlight>
                  <a:srgbClr val="00FFFF"/>
                </a:highlight>
              </a:rPr>
              <a:t> in an anti-</a:t>
            </a:r>
            <a:r>
              <a:rPr lang="it-IT" dirty="0" err="1">
                <a:highlight>
                  <a:srgbClr val="00FFFF"/>
                </a:highlight>
              </a:rPr>
              <a:t>inflammatory</a:t>
            </a:r>
            <a:r>
              <a:rPr lang="it-IT" dirty="0">
                <a:highlight>
                  <a:srgbClr val="00FFFF"/>
                </a:highlight>
              </a:rPr>
              <a:t> </a:t>
            </a:r>
            <a:r>
              <a:rPr lang="it-IT" dirty="0" err="1">
                <a:highlight>
                  <a:srgbClr val="00FFFF"/>
                </a:highlight>
              </a:rPr>
              <a:t>effect</a:t>
            </a:r>
            <a:endParaRPr lang="it-IT" dirty="0">
              <a:highlight>
                <a:srgbClr val="00FFFF"/>
              </a:highlight>
            </a:endParaRPr>
          </a:p>
          <a:p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xmlns="" id="{75C51275-D2DA-4431-A46A-1DD86547EE5D}"/>
              </a:ext>
            </a:extLst>
          </p:cNvPr>
          <p:cNvCxnSpPr/>
          <p:nvPr/>
        </p:nvCxnSpPr>
        <p:spPr>
          <a:xfrm>
            <a:off x="6655324" y="5542960"/>
            <a:ext cx="7541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xmlns="" id="{A5C31D02-753C-4BA0-8A02-2AB54AB88592}"/>
              </a:ext>
            </a:extLst>
          </p:cNvPr>
          <p:cNvCxnSpPr/>
          <p:nvPr/>
        </p:nvCxnSpPr>
        <p:spPr>
          <a:xfrm>
            <a:off x="6655324" y="5593234"/>
            <a:ext cx="75414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reccia in giù 12">
            <a:extLst>
              <a:ext uri="{FF2B5EF4-FFF2-40B4-BE49-F238E27FC236}">
                <a16:creationId xmlns:a16="http://schemas.microsoft.com/office/drawing/2014/main" xmlns="" id="{7286D1BA-578E-43F4-A3C1-CF8091D2D27F}"/>
              </a:ext>
            </a:extLst>
          </p:cNvPr>
          <p:cNvSpPr/>
          <p:nvPr/>
        </p:nvSpPr>
        <p:spPr>
          <a:xfrm rot="9487123">
            <a:off x="7277614" y="5626728"/>
            <a:ext cx="235670" cy="74471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7405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6420EB5-C091-4F9C-921C-D27EE30CB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243" y="274638"/>
            <a:ext cx="8804635" cy="1143000"/>
          </a:xfrm>
        </p:spPr>
        <p:txBody>
          <a:bodyPr>
            <a:normAutofit fontScale="90000"/>
          </a:bodyPr>
          <a:lstStyle/>
          <a:p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Enhancement of anti-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tumor</a:t>
            </a:r>
            <a:r>
              <a:rPr lang="it-IT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b="1" dirty="0" err="1">
                <a:solidFill>
                  <a:schemeClr val="accent2">
                    <a:lumMod val="75000"/>
                  </a:schemeClr>
                </a:solidFill>
              </a:rPr>
              <a:t>immunity</a:t>
            </a:r>
            <a:endParaRPr lang="it-IT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56ACF9E-3FFE-40CB-B5A4-2DC529910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999" y="1417638"/>
            <a:ext cx="5380001" cy="3677920"/>
          </a:xfrm>
          <a:prstGeom prst="rect">
            <a:avLst/>
          </a:prstGeom>
        </p:spPr>
      </p:pic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224273BE-A430-4D0F-A8EC-651F764C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14</a:t>
            </a:fld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5808164F-31B4-4D14-9248-E716C7F8961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xmlns="" id="{032EBD8C-C9F4-408C-ADFF-700E3A664E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xmlns="" id="{EDC0DCCC-9B5C-49EC-8757-B09CEA4E7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CDD30D7F-730A-47F8-84DF-51769AAF1828}"/>
              </a:ext>
            </a:extLst>
          </p:cNvPr>
          <p:cNvSpPr txBox="1"/>
          <p:nvPr/>
        </p:nvSpPr>
        <p:spPr>
          <a:xfrm>
            <a:off x="791456" y="5525899"/>
            <a:ext cx="802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Ketosis</a:t>
            </a:r>
            <a:r>
              <a:rPr lang="it-IT" sz="2000" dirty="0"/>
              <a:t> </a:t>
            </a:r>
            <a:r>
              <a:rPr lang="it-IT" sz="2000" dirty="0" err="1"/>
              <a:t>induces</a:t>
            </a:r>
            <a:r>
              <a:rPr lang="it-IT" sz="2000" dirty="0"/>
              <a:t> CD8+ and CD4+ </a:t>
            </a:r>
            <a:r>
              <a:rPr lang="it-IT" sz="2000" dirty="0" err="1"/>
              <a:t>cells</a:t>
            </a:r>
            <a:r>
              <a:rPr lang="it-IT" sz="2000" dirty="0"/>
              <a:t> to </a:t>
            </a:r>
            <a:r>
              <a:rPr lang="it-IT" sz="2000" dirty="0">
                <a:highlight>
                  <a:srgbClr val="00FFFF"/>
                </a:highlight>
              </a:rPr>
              <a:t>release </a:t>
            </a:r>
            <a:r>
              <a:rPr lang="it-IT" sz="2000" dirty="0" err="1">
                <a:highlight>
                  <a:srgbClr val="00FFFF"/>
                </a:highlight>
              </a:rPr>
              <a:t>cytokines</a:t>
            </a:r>
            <a:r>
              <a:rPr lang="it-IT" sz="2000" dirty="0"/>
              <a:t> </a:t>
            </a:r>
            <a:r>
              <a:rPr lang="it-IT" sz="2000" dirty="0" err="1"/>
              <a:t>against</a:t>
            </a:r>
            <a:r>
              <a:rPr lang="it-IT" sz="2000" dirty="0"/>
              <a:t> the </a:t>
            </a:r>
            <a:r>
              <a:rPr lang="it-IT" sz="2000" dirty="0" err="1"/>
              <a:t>tumor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12424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91EB2906-73CF-486C-86C5-30FC15062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15</a:t>
            </a:fld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FCE7DD6-1A9E-413E-ABF4-F5340BD4F457}"/>
              </a:ext>
            </a:extLst>
          </p:cNvPr>
          <p:cNvSpPr txBox="1"/>
          <p:nvPr/>
        </p:nvSpPr>
        <p:spPr>
          <a:xfrm>
            <a:off x="650240" y="356757"/>
            <a:ext cx="80365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solidFill>
                  <a:schemeClr val="accent6">
                    <a:lumMod val="75000"/>
                  </a:schemeClr>
                </a:solidFill>
              </a:rPr>
              <a:t>Alteration</a:t>
            </a:r>
            <a:r>
              <a:rPr lang="it-IT" sz="4000" b="1" dirty="0">
                <a:solidFill>
                  <a:schemeClr val="accent6">
                    <a:lumMod val="75000"/>
                  </a:schemeClr>
                </a:solidFill>
              </a:rPr>
              <a:t> of gene </a:t>
            </a:r>
            <a:r>
              <a:rPr lang="it-IT" sz="4000" b="1" dirty="0" err="1">
                <a:solidFill>
                  <a:schemeClr val="accent6">
                    <a:lumMod val="75000"/>
                  </a:schemeClr>
                </a:solidFill>
              </a:rPr>
              <a:t>expression</a:t>
            </a:r>
            <a:endParaRPr lang="it-IT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61B2768F-3573-4038-8E1D-CADCF0161CCA}"/>
              </a:ext>
            </a:extLst>
          </p:cNvPr>
          <p:cNvSpPr txBox="1"/>
          <p:nvPr/>
        </p:nvSpPr>
        <p:spPr>
          <a:xfrm>
            <a:off x="457200" y="1220449"/>
            <a:ext cx="8036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>
                <a:highlight>
                  <a:srgbClr val="00FFFF"/>
                </a:highlight>
              </a:rPr>
              <a:t>KD </a:t>
            </a:r>
            <a:r>
              <a:rPr lang="it-IT" dirty="0" err="1">
                <a:highlight>
                  <a:srgbClr val="00FFFF"/>
                </a:highlight>
              </a:rPr>
              <a:t>reduces</a:t>
            </a:r>
            <a:r>
              <a:rPr lang="it-IT" dirty="0">
                <a:highlight>
                  <a:srgbClr val="00FFFF"/>
                </a:highlight>
              </a:rPr>
              <a:t> </a:t>
            </a:r>
            <a:r>
              <a:rPr lang="it-IT" dirty="0" err="1">
                <a:highlight>
                  <a:srgbClr val="00FFFF"/>
                </a:highlight>
              </a:rPr>
              <a:t>angiogenesis</a:t>
            </a:r>
            <a:r>
              <a:rPr lang="it-IT" dirty="0">
                <a:highlight>
                  <a:srgbClr val="00FFFF"/>
                </a:highlight>
              </a:rPr>
              <a:t> (e.g. VEGF), </a:t>
            </a:r>
            <a:r>
              <a:rPr lang="it-IT" dirty="0" err="1">
                <a:highlight>
                  <a:srgbClr val="00FFFF"/>
                </a:highlight>
              </a:rPr>
              <a:t>NFkB</a:t>
            </a:r>
            <a:r>
              <a:rPr lang="it-IT" dirty="0">
                <a:highlight>
                  <a:srgbClr val="00FFFF"/>
                </a:highlight>
              </a:rPr>
              <a:t> </a:t>
            </a:r>
            <a:r>
              <a:rPr lang="it-IT" dirty="0" err="1">
                <a:highlight>
                  <a:srgbClr val="00FFFF"/>
                </a:highlight>
              </a:rPr>
              <a:t>response</a:t>
            </a:r>
            <a:r>
              <a:rPr lang="it-IT" dirty="0">
                <a:highlight>
                  <a:srgbClr val="00FFFF"/>
                </a:highlight>
              </a:rPr>
              <a:t>, invasive </a:t>
            </a:r>
            <a:r>
              <a:rPr lang="it-IT" dirty="0" err="1">
                <a:highlight>
                  <a:srgbClr val="00FFFF"/>
                </a:highlight>
              </a:rPr>
              <a:t>potential</a:t>
            </a:r>
            <a:r>
              <a:rPr lang="it-IT" dirty="0">
                <a:highlight>
                  <a:srgbClr val="00FFFF"/>
                </a:highlight>
              </a:rPr>
              <a:t> and the </a:t>
            </a:r>
            <a:r>
              <a:rPr lang="it-IT" dirty="0" err="1">
                <a:highlight>
                  <a:srgbClr val="00FFFF"/>
                </a:highlight>
              </a:rPr>
              <a:t>expression</a:t>
            </a:r>
            <a:r>
              <a:rPr lang="it-IT" dirty="0">
                <a:highlight>
                  <a:srgbClr val="00FFFF"/>
                </a:highlight>
              </a:rPr>
              <a:t> of </a:t>
            </a:r>
            <a:r>
              <a:rPr lang="it-IT" dirty="0" err="1">
                <a:highlight>
                  <a:srgbClr val="00FFFF"/>
                </a:highlight>
              </a:rPr>
              <a:t>hypoxia</a:t>
            </a:r>
            <a:r>
              <a:rPr lang="it-IT" dirty="0">
                <a:highlight>
                  <a:srgbClr val="00FFFF"/>
                </a:highlight>
              </a:rPr>
              <a:t> responsive </a:t>
            </a:r>
            <a:r>
              <a:rPr lang="it-IT" dirty="0" err="1">
                <a:highlight>
                  <a:srgbClr val="00FFFF"/>
                </a:highlight>
              </a:rPr>
              <a:t>genes</a:t>
            </a:r>
            <a:r>
              <a:rPr lang="it-IT" dirty="0">
                <a:highlight>
                  <a:srgbClr val="00FFFF"/>
                </a:highlight>
              </a:rPr>
              <a:t> (e.g. HIF-</a:t>
            </a:r>
            <a:r>
              <a:rPr lang="el-GR" dirty="0">
                <a:highlight>
                  <a:srgbClr val="00FFFF"/>
                </a:highlight>
              </a:rPr>
              <a:t>1α</a:t>
            </a:r>
            <a:r>
              <a:rPr lang="it-IT" dirty="0">
                <a:highlight>
                  <a:srgbClr val="00FFFF"/>
                </a:highlight>
              </a:rPr>
              <a:t>)</a:t>
            </a: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>
                <a:highlight>
                  <a:srgbClr val="00FFFF"/>
                </a:highlight>
              </a:rPr>
              <a:t>KD </a:t>
            </a:r>
            <a:r>
              <a:rPr lang="it-IT" dirty="0" err="1">
                <a:highlight>
                  <a:srgbClr val="00FFFF"/>
                </a:highlight>
              </a:rPr>
              <a:t>induces</a:t>
            </a:r>
            <a:r>
              <a:rPr lang="it-IT" dirty="0">
                <a:highlight>
                  <a:srgbClr val="00FFFF"/>
                </a:highlight>
              </a:rPr>
              <a:t> </a:t>
            </a:r>
            <a:r>
              <a:rPr lang="it-IT" dirty="0" err="1">
                <a:highlight>
                  <a:srgbClr val="00FFFF"/>
                </a:highlight>
              </a:rPr>
              <a:t>tumor</a:t>
            </a:r>
            <a:r>
              <a:rPr lang="it-IT" dirty="0">
                <a:highlight>
                  <a:srgbClr val="00FFFF"/>
                </a:highlight>
              </a:rPr>
              <a:t> gene </a:t>
            </a:r>
            <a:r>
              <a:rPr lang="it-IT" dirty="0" err="1">
                <a:highlight>
                  <a:srgbClr val="00FFFF"/>
                </a:highlight>
              </a:rPr>
              <a:t>expression</a:t>
            </a:r>
            <a:r>
              <a:rPr lang="it-IT" dirty="0">
                <a:highlight>
                  <a:srgbClr val="00FFFF"/>
                </a:highlight>
              </a:rPr>
              <a:t> to be </a:t>
            </a:r>
            <a:r>
              <a:rPr lang="it-IT" dirty="0" err="1">
                <a:highlight>
                  <a:srgbClr val="00FFFF"/>
                </a:highlight>
              </a:rPr>
              <a:t>normal</a:t>
            </a:r>
            <a:r>
              <a:rPr lang="it-IT" dirty="0"/>
              <a:t>, or </a:t>
            </a:r>
            <a:r>
              <a:rPr lang="it-IT" dirty="0" err="1"/>
              <a:t>closer</a:t>
            </a:r>
            <a:r>
              <a:rPr lang="it-IT" dirty="0"/>
              <a:t> to </a:t>
            </a:r>
            <a:r>
              <a:rPr lang="it-IT" dirty="0" err="1"/>
              <a:t>that</a:t>
            </a:r>
            <a:r>
              <a:rPr lang="it-IT" dirty="0"/>
              <a:t> of the </a:t>
            </a:r>
            <a:r>
              <a:rPr lang="it-IT" dirty="0" err="1"/>
              <a:t>healthy</a:t>
            </a:r>
            <a:r>
              <a:rPr lang="it-IT" dirty="0"/>
              <a:t> brain </a:t>
            </a:r>
            <a:r>
              <a:rPr lang="it-IT" dirty="0" err="1"/>
              <a:t>tissue</a:t>
            </a:r>
            <a:endParaRPr lang="it-IT" dirty="0"/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>
                <a:highlight>
                  <a:srgbClr val="00FFFF"/>
                </a:highlight>
              </a:rPr>
              <a:t>βHB acts </a:t>
            </a:r>
            <a:r>
              <a:rPr lang="it-IT" dirty="0" err="1">
                <a:highlight>
                  <a:srgbClr val="00FFFF"/>
                </a:highlight>
              </a:rPr>
              <a:t>as</a:t>
            </a:r>
            <a:r>
              <a:rPr lang="it-IT" dirty="0">
                <a:highlight>
                  <a:srgbClr val="00FFFF"/>
                </a:highlight>
              </a:rPr>
              <a:t> an </a:t>
            </a:r>
            <a:r>
              <a:rPr lang="it-IT" dirty="0" err="1">
                <a:highlight>
                  <a:srgbClr val="00FFFF"/>
                </a:highlight>
              </a:rPr>
              <a:t>endogenous</a:t>
            </a:r>
            <a:r>
              <a:rPr lang="it-IT" dirty="0">
                <a:highlight>
                  <a:srgbClr val="00FFFF"/>
                </a:highlight>
              </a:rPr>
              <a:t> </a:t>
            </a:r>
            <a:r>
              <a:rPr lang="it-IT" dirty="0" err="1">
                <a:highlight>
                  <a:srgbClr val="00FFFF"/>
                </a:highlight>
              </a:rPr>
              <a:t>HADCi</a:t>
            </a:r>
            <a:r>
              <a:rPr lang="it-IT" dirty="0"/>
              <a:t>           </a:t>
            </a:r>
            <a:r>
              <a:rPr lang="it-IT" dirty="0" err="1"/>
              <a:t>potential</a:t>
            </a:r>
            <a:r>
              <a:rPr lang="it-IT" dirty="0"/>
              <a:t> anti-cancer </a:t>
            </a:r>
            <a:r>
              <a:rPr lang="it-IT" dirty="0" err="1"/>
              <a:t>efficacy</a:t>
            </a:r>
            <a:r>
              <a:rPr lang="it-IT" dirty="0"/>
              <a:t> of </a:t>
            </a:r>
            <a:r>
              <a:rPr lang="it-IT" dirty="0" err="1"/>
              <a:t>ketosis</a:t>
            </a:r>
            <a:endParaRPr lang="it-IT" baseline="30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E00A8DA8-F2BF-466D-999B-DE515C236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14" y="3528773"/>
            <a:ext cx="8116972" cy="3329227"/>
          </a:xfrm>
          <a:prstGeom prst="rect">
            <a:avLst/>
          </a:prstGeom>
        </p:spPr>
      </p:pic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BC27CFAD-0D68-4C4A-866C-62B5613E4E6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1C9998A5-4E69-471B-A268-DC0002BF831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15</a:t>
            </a:fld>
            <a:endParaRPr lang="it-IT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xmlns="" id="{B7C60E39-1123-485B-8B1C-48493F1C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xmlns="" id="{4176D94E-0B3E-4DBB-8342-8B8DED74ECB6}"/>
              </a:ext>
            </a:extLst>
          </p:cNvPr>
          <p:cNvCxnSpPr/>
          <p:nvPr/>
        </p:nvCxnSpPr>
        <p:spPr>
          <a:xfrm>
            <a:off x="4160363" y="3054285"/>
            <a:ext cx="326796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53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785A08C-AEEE-42C3-A205-4D433CAE11C0}"/>
              </a:ext>
            </a:extLst>
          </p:cNvPr>
          <p:cNvSpPr txBox="1"/>
          <p:nvPr/>
        </p:nvSpPr>
        <p:spPr>
          <a:xfrm>
            <a:off x="365760" y="223520"/>
            <a:ext cx="854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solidFill>
                  <a:schemeClr val="accent3">
                    <a:lumMod val="50000"/>
                  </a:schemeClr>
                </a:solidFill>
              </a:rPr>
              <a:t>Sensitization</a:t>
            </a:r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it-IT" sz="3600" b="1" dirty="0" err="1">
                <a:solidFill>
                  <a:schemeClr val="accent3">
                    <a:lumMod val="50000"/>
                  </a:schemeClr>
                </a:solidFill>
              </a:rPr>
              <a:t>tumors</a:t>
            </a:r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 to standard of care and </a:t>
            </a:r>
            <a:r>
              <a:rPr lang="it-IT" sz="3600" b="1" dirty="0" err="1">
                <a:solidFill>
                  <a:schemeClr val="accent3">
                    <a:lumMod val="50000"/>
                  </a:schemeClr>
                </a:solidFill>
              </a:rPr>
              <a:t>adjuvant</a:t>
            </a:r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 therapies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20FFBA93-8A36-4F29-B9C8-CC1203DD9A79}"/>
              </a:ext>
            </a:extLst>
          </p:cNvPr>
          <p:cNvSpPr txBox="1"/>
          <p:nvPr/>
        </p:nvSpPr>
        <p:spPr>
          <a:xfrm>
            <a:off x="526800" y="1852890"/>
            <a:ext cx="8222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Ketosis</a:t>
            </a:r>
            <a:r>
              <a:rPr lang="it-IT" sz="2000" dirty="0"/>
              <a:t> </a:t>
            </a:r>
            <a:r>
              <a:rPr lang="it-IT" sz="2000" dirty="0" err="1"/>
              <a:t>appears</a:t>
            </a:r>
            <a:r>
              <a:rPr lang="it-IT" sz="2000" dirty="0"/>
              <a:t> to be </a:t>
            </a:r>
            <a:r>
              <a:rPr lang="it-IT" sz="2000" dirty="0" err="1"/>
              <a:t>particularly</a:t>
            </a:r>
            <a:r>
              <a:rPr lang="it-IT" sz="2000" dirty="0"/>
              <a:t> </a:t>
            </a:r>
            <a:r>
              <a:rPr lang="it-IT" sz="2000" dirty="0" err="1"/>
              <a:t>effective</a:t>
            </a:r>
            <a:r>
              <a:rPr lang="it-IT" sz="2000" dirty="0"/>
              <a:t> </a:t>
            </a:r>
            <a:r>
              <a:rPr lang="it-IT" sz="2000" dirty="0" err="1"/>
              <a:t>when</a:t>
            </a:r>
            <a:r>
              <a:rPr lang="it-IT" sz="2000" dirty="0"/>
              <a:t> </a:t>
            </a:r>
            <a:r>
              <a:rPr lang="it-IT" sz="2000" dirty="0" err="1"/>
              <a:t>used</a:t>
            </a:r>
            <a:r>
              <a:rPr lang="it-IT" sz="2000" dirty="0"/>
              <a:t> as an </a:t>
            </a:r>
            <a:r>
              <a:rPr lang="it-IT" sz="2000" dirty="0" err="1">
                <a:highlight>
                  <a:srgbClr val="00FFFF"/>
                </a:highlight>
              </a:rPr>
              <a:t>adjuvant</a:t>
            </a:r>
            <a:r>
              <a:rPr lang="it-IT" sz="2000" dirty="0"/>
              <a:t> to SOC (Standard Of Care).</a:t>
            </a:r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F2C8B60-D15B-4741-9EE6-FFA33EC057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319" y="2866262"/>
            <a:ext cx="6441440" cy="3075218"/>
          </a:xfrm>
          <a:prstGeom prst="rect">
            <a:avLst/>
          </a:prstGeom>
        </p:spPr>
      </p:pic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6DFEFE78-C331-45B6-B316-93D99EEE9A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16</a:t>
            </a:fld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xmlns="" id="{9957EF13-5BC0-4F37-B0D9-8681EB0875F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16</a:t>
            </a:fld>
            <a:endParaRPr lang="it-IT"/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xmlns="" id="{EA42F20F-E996-4BF3-92E2-19E6E9DC98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xmlns="" id="{CB9F4B0D-1E44-48C2-A62B-1697F38AE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</p:spTree>
    <p:extLst>
      <p:ext uri="{BB962C8B-B14F-4D97-AF65-F5344CB8AC3E}">
        <p14:creationId xmlns:p14="http://schemas.microsoft.com/office/powerpoint/2010/main" val="4080299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62E3FE3-EE02-4AA8-892B-D1D7C26D1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17</a:t>
            </a:fld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B39EC796-5608-4715-83F4-A933C8A6711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xmlns="" id="{8E46AB31-6216-4712-962C-6EE7367780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xmlns="" id="{40C633DD-2106-4A62-8E08-A4773AE7C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5F72174-BA55-46BE-A9A1-07A661A80A2B}"/>
              </a:ext>
            </a:extLst>
          </p:cNvPr>
          <p:cNvSpPr txBox="1"/>
          <p:nvPr/>
        </p:nvSpPr>
        <p:spPr>
          <a:xfrm>
            <a:off x="365760" y="223520"/>
            <a:ext cx="854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err="1">
                <a:solidFill>
                  <a:schemeClr val="accent3">
                    <a:lumMod val="50000"/>
                  </a:schemeClr>
                </a:solidFill>
              </a:rPr>
              <a:t>Sensitization</a:t>
            </a:r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it-IT" sz="3600" b="1" dirty="0" err="1">
                <a:solidFill>
                  <a:schemeClr val="accent3">
                    <a:lumMod val="50000"/>
                  </a:schemeClr>
                </a:solidFill>
              </a:rPr>
              <a:t>tumors</a:t>
            </a:r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 to standard of care and </a:t>
            </a:r>
            <a:r>
              <a:rPr lang="it-IT" sz="3600" b="1" dirty="0" err="1">
                <a:solidFill>
                  <a:schemeClr val="accent3">
                    <a:lumMod val="50000"/>
                  </a:schemeClr>
                </a:solidFill>
              </a:rPr>
              <a:t>adjuvant</a:t>
            </a:r>
            <a:r>
              <a:rPr lang="it-IT" sz="3600" b="1" dirty="0">
                <a:solidFill>
                  <a:schemeClr val="accent3">
                    <a:lumMod val="50000"/>
                  </a:schemeClr>
                </a:solidFill>
              </a:rPr>
              <a:t> therapies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xmlns="" id="{D905CF7C-BFCE-45C6-94B0-3E4C899A196E}"/>
              </a:ext>
            </a:extLst>
          </p:cNvPr>
          <p:cNvSpPr/>
          <p:nvPr/>
        </p:nvSpPr>
        <p:spPr>
          <a:xfrm>
            <a:off x="457200" y="1628507"/>
            <a:ext cx="807720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err="1"/>
              <a:t>Other</a:t>
            </a:r>
            <a:r>
              <a:rPr lang="it-IT" sz="2000" dirty="0"/>
              <a:t> </a:t>
            </a:r>
            <a:r>
              <a:rPr lang="it-IT" sz="2000" dirty="0" err="1"/>
              <a:t>adjuvant</a:t>
            </a:r>
            <a:r>
              <a:rPr lang="it-IT" sz="2000" dirty="0"/>
              <a:t> therapies, like </a:t>
            </a:r>
            <a:r>
              <a:rPr lang="it-IT" sz="2000" dirty="0" err="1"/>
              <a:t>hyperbaric</a:t>
            </a:r>
            <a:r>
              <a:rPr lang="it-IT" sz="2000" dirty="0"/>
              <a:t> </a:t>
            </a:r>
            <a:r>
              <a:rPr lang="it-IT" sz="2000" dirty="0" err="1"/>
              <a:t>oxygen</a:t>
            </a:r>
            <a:r>
              <a:rPr lang="it-IT" sz="2000" dirty="0"/>
              <a:t> therapy </a:t>
            </a:r>
            <a:r>
              <a:rPr lang="it-IT" sz="2000" dirty="0" err="1"/>
              <a:t>may</a:t>
            </a:r>
            <a:r>
              <a:rPr lang="it-IT" sz="2000" dirty="0"/>
              <a:t> </a:t>
            </a:r>
            <a:r>
              <a:rPr lang="it-IT" sz="2000" dirty="0" err="1"/>
              <a:t>also</a:t>
            </a:r>
            <a:r>
              <a:rPr lang="it-IT" sz="2000" dirty="0"/>
              <a:t> </a:t>
            </a:r>
            <a:r>
              <a:rPr lang="it-IT" sz="2000" dirty="0" err="1"/>
              <a:t>synergize</a:t>
            </a:r>
            <a:r>
              <a:rPr lang="it-IT" sz="2000" dirty="0"/>
              <a:t> with </a:t>
            </a:r>
            <a:r>
              <a:rPr lang="it-IT" sz="2000" dirty="0" err="1"/>
              <a:t>ketosis</a:t>
            </a:r>
            <a:r>
              <a:rPr lang="it-IT" sz="2000" dirty="0"/>
              <a:t>.</a:t>
            </a:r>
          </a:p>
          <a:p>
            <a:pPr marL="285750" indent="-285750">
              <a:buFontTx/>
              <a:buChar char="-"/>
            </a:pPr>
            <a:endParaRPr lang="it-IT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F54B9A87-A9F2-4B1F-84BD-A252F1EE1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915" y="2343149"/>
            <a:ext cx="5242170" cy="3931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74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0DD1DD2-9684-446A-BF0C-0C4209FF60C7}"/>
              </a:ext>
            </a:extLst>
          </p:cNvPr>
          <p:cNvSpPr txBox="1"/>
          <p:nvPr/>
        </p:nvSpPr>
        <p:spPr>
          <a:xfrm>
            <a:off x="1076199" y="2050844"/>
            <a:ext cx="7457440" cy="3830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000" dirty="0" err="1"/>
              <a:t>Fasting</a:t>
            </a:r>
            <a:r>
              <a:rPr lang="it-IT" sz="2000" dirty="0"/>
              <a:t> </a:t>
            </a:r>
            <a:r>
              <a:rPr lang="it-IT" sz="2000" dirty="0" err="1"/>
              <a:t>increases</a:t>
            </a:r>
            <a:r>
              <a:rPr lang="it-IT" sz="2000" dirty="0"/>
              <a:t> </a:t>
            </a:r>
            <a:r>
              <a:rPr lang="it-IT" sz="2000" dirty="0" err="1"/>
              <a:t>therapeutic</a:t>
            </a:r>
            <a:r>
              <a:rPr lang="it-IT" sz="2000" dirty="0"/>
              <a:t> </a:t>
            </a:r>
            <a:r>
              <a:rPr lang="it-IT" sz="2000" dirty="0" err="1"/>
              <a:t>response</a:t>
            </a:r>
            <a:r>
              <a:rPr lang="it-IT" sz="2000" dirty="0"/>
              <a:t> to </a:t>
            </a:r>
            <a:r>
              <a:rPr lang="it-IT" sz="2000" dirty="0" err="1"/>
              <a:t>chemiotherapy</a:t>
            </a:r>
            <a:r>
              <a:rPr lang="it-IT" sz="2000" dirty="0"/>
              <a:t> in </a:t>
            </a:r>
            <a:r>
              <a:rPr lang="it-IT" sz="2000" dirty="0" err="1"/>
              <a:t>many</a:t>
            </a:r>
            <a:r>
              <a:rPr lang="it-IT" sz="2000" dirty="0"/>
              <a:t> </a:t>
            </a:r>
            <a:r>
              <a:rPr lang="it-IT" sz="2000" dirty="0" err="1"/>
              <a:t>tumors</a:t>
            </a:r>
            <a:r>
              <a:rPr lang="it-IT" sz="2000" dirty="0"/>
              <a:t> (e.g. melanoma, glioma &amp; </a:t>
            </a:r>
            <a:r>
              <a:rPr lang="it-IT" sz="2000" dirty="0" err="1"/>
              <a:t>breast</a:t>
            </a:r>
            <a:r>
              <a:rPr lang="it-IT" sz="2000" dirty="0"/>
              <a:t> </a:t>
            </a:r>
            <a:r>
              <a:rPr lang="it-IT" sz="2000" dirty="0" err="1"/>
              <a:t>cancer</a:t>
            </a:r>
            <a:r>
              <a:rPr lang="it-IT" sz="2000" dirty="0"/>
              <a:t>);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it-IT" sz="12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000" dirty="0" err="1"/>
              <a:t>Fasting</a:t>
            </a:r>
            <a:r>
              <a:rPr lang="it-IT" sz="2000" dirty="0"/>
              <a:t> and </a:t>
            </a:r>
            <a:r>
              <a:rPr lang="it-IT" sz="2000" dirty="0">
                <a:highlight>
                  <a:srgbClr val="00FFFF"/>
                </a:highlight>
              </a:rPr>
              <a:t>KD reduce SOC </a:t>
            </a:r>
            <a:r>
              <a:rPr lang="it-IT" sz="2000" dirty="0" err="1">
                <a:highlight>
                  <a:srgbClr val="00FFFF"/>
                </a:highlight>
              </a:rPr>
              <a:t>toxicity</a:t>
            </a:r>
            <a:r>
              <a:rPr lang="it-IT" sz="2000" dirty="0">
                <a:highlight>
                  <a:srgbClr val="00FFFF"/>
                </a:highlight>
              </a:rPr>
              <a:t> </a:t>
            </a:r>
            <a:r>
              <a:rPr lang="it-IT" sz="2000" dirty="0"/>
              <a:t>and </a:t>
            </a:r>
            <a:r>
              <a:rPr lang="it-IT" sz="2000" dirty="0" err="1"/>
              <a:t>improve</a:t>
            </a:r>
            <a:r>
              <a:rPr lang="it-IT" sz="2000" dirty="0"/>
              <a:t> </a:t>
            </a:r>
            <a:r>
              <a:rPr lang="it-IT" sz="2000" dirty="0" err="1"/>
              <a:t>quality</a:t>
            </a:r>
            <a:r>
              <a:rPr lang="it-IT" sz="2000" dirty="0"/>
              <a:t> of life </a:t>
            </a:r>
            <a:r>
              <a:rPr lang="it-IT" sz="2000" dirty="0" err="1"/>
              <a:t>indices</a:t>
            </a:r>
            <a:r>
              <a:rPr lang="it-IT" sz="2000" dirty="0"/>
              <a:t>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it-IT" sz="12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it-IT" sz="2000" dirty="0"/>
              <a:t>Combination of </a:t>
            </a:r>
            <a:r>
              <a:rPr lang="it-IT" sz="2000" dirty="0" err="1"/>
              <a:t>chemiotherapy</a:t>
            </a:r>
            <a:r>
              <a:rPr lang="it-IT" sz="2000" dirty="0"/>
              <a:t> and </a:t>
            </a:r>
            <a:r>
              <a:rPr lang="it-IT" sz="2000" dirty="0" err="1"/>
              <a:t>radiation</a:t>
            </a:r>
            <a:r>
              <a:rPr lang="it-IT" sz="2000" dirty="0"/>
              <a:t> </a:t>
            </a:r>
            <a:r>
              <a:rPr lang="it-IT" sz="2000" dirty="0" err="1"/>
              <a:t>increase</a:t>
            </a:r>
            <a:r>
              <a:rPr lang="it-IT" sz="2000" dirty="0"/>
              <a:t> 4HNE-modified </a:t>
            </a:r>
            <a:r>
              <a:rPr lang="it-IT" sz="2000" dirty="0" err="1"/>
              <a:t>protein</a:t>
            </a:r>
            <a:r>
              <a:rPr lang="it-IT" sz="2000" dirty="0"/>
              <a:t> </a:t>
            </a:r>
            <a:r>
              <a:rPr lang="it-IT" sz="2000" dirty="0" err="1"/>
              <a:t>levels</a:t>
            </a:r>
            <a:r>
              <a:rPr lang="it-IT" sz="2000" dirty="0"/>
              <a:t>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it-IT" sz="20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ACF8BBA0-D72E-48B6-BF48-8741AD041B95}"/>
              </a:ext>
            </a:extLst>
          </p:cNvPr>
          <p:cNvSpPr txBox="1"/>
          <p:nvPr/>
        </p:nvSpPr>
        <p:spPr>
          <a:xfrm>
            <a:off x="640080" y="345440"/>
            <a:ext cx="8046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>
                <a:solidFill>
                  <a:schemeClr val="accent3">
                    <a:lumMod val="50000"/>
                  </a:schemeClr>
                </a:solidFill>
              </a:rPr>
              <a:t>Sensitization</a:t>
            </a:r>
            <a:r>
              <a:rPr lang="it-IT" sz="4000" b="1" dirty="0">
                <a:solidFill>
                  <a:schemeClr val="accent3">
                    <a:lumMod val="50000"/>
                  </a:schemeClr>
                </a:solidFill>
              </a:rPr>
              <a:t> of </a:t>
            </a:r>
            <a:r>
              <a:rPr lang="it-IT" sz="4000" b="1" dirty="0" err="1">
                <a:solidFill>
                  <a:schemeClr val="accent3">
                    <a:lumMod val="50000"/>
                  </a:schemeClr>
                </a:solidFill>
              </a:rPr>
              <a:t>tumors</a:t>
            </a:r>
            <a:r>
              <a:rPr lang="it-IT" sz="4000" b="1" dirty="0">
                <a:solidFill>
                  <a:schemeClr val="accent3">
                    <a:lumMod val="50000"/>
                  </a:schemeClr>
                </a:solidFill>
              </a:rPr>
              <a:t> to standard of care and </a:t>
            </a:r>
            <a:r>
              <a:rPr lang="it-IT" sz="4000" b="1" dirty="0" err="1">
                <a:solidFill>
                  <a:schemeClr val="accent3">
                    <a:lumMod val="50000"/>
                  </a:schemeClr>
                </a:solidFill>
              </a:rPr>
              <a:t>adjuvant</a:t>
            </a:r>
            <a:r>
              <a:rPr lang="it-IT" sz="4000" b="1" dirty="0">
                <a:solidFill>
                  <a:schemeClr val="accent3">
                    <a:lumMod val="50000"/>
                  </a:schemeClr>
                </a:solidFill>
              </a:rPr>
              <a:t> therapies</a:t>
            </a:r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xmlns="" id="{23BF6248-3987-4466-9AF1-61117A2AB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18</a:t>
            </a:fld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7E39CA03-1DF2-4E3E-877E-E130E1071C5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10" name="Segnaposto data 3">
            <a:extLst>
              <a:ext uri="{FF2B5EF4-FFF2-40B4-BE49-F238E27FC236}">
                <a16:creationId xmlns:a16="http://schemas.microsoft.com/office/drawing/2014/main" xmlns="" id="{C853454C-AA9B-417C-B43A-34295906E6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1" name="Segnaposto piè di pagina 4">
            <a:extLst>
              <a:ext uri="{FF2B5EF4-FFF2-40B4-BE49-F238E27FC236}">
                <a16:creationId xmlns:a16="http://schemas.microsoft.com/office/drawing/2014/main" xmlns="" id="{59282EE2-83A7-4E61-AEEE-0B095A5F2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C199909-391F-4A30-8BD4-5384124CF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962426" y="5018304"/>
            <a:ext cx="3361442" cy="124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18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DA821984-B8F5-4577-9A42-73E000009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19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6086022-BC0C-4C0A-A0D9-938FFE92811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19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xmlns="" id="{F86FF344-EE78-4AFC-B1EA-C07C9292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xmlns="" id="{768791DF-8A5E-4958-985F-36EB762C2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DA4A804F-0368-4234-AC62-EA334D7AC78C}"/>
              </a:ext>
            </a:extLst>
          </p:cNvPr>
          <p:cNvSpPr txBox="1"/>
          <p:nvPr/>
        </p:nvSpPr>
        <p:spPr>
          <a:xfrm>
            <a:off x="1138286" y="2590800"/>
            <a:ext cx="7071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CASE STUDY: GLIOMA</a:t>
            </a:r>
          </a:p>
        </p:txBody>
      </p:sp>
    </p:spTree>
    <p:extLst>
      <p:ext uri="{BB962C8B-B14F-4D97-AF65-F5344CB8AC3E}">
        <p14:creationId xmlns:p14="http://schemas.microsoft.com/office/powerpoint/2010/main" val="496941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817D92D-B9C3-4769-91E0-51B65CB77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/>
              <a:t>Topics</a:t>
            </a:r>
            <a:endParaRPr lang="it-IT" b="1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986921ED-B25E-4977-B6C2-4AC6E043E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it-IT" dirty="0" err="1"/>
              <a:t>Ketogenic</a:t>
            </a:r>
            <a:r>
              <a:rPr lang="it-IT" dirty="0"/>
              <a:t> </a:t>
            </a:r>
            <a:r>
              <a:rPr lang="it-IT" dirty="0" err="1"/>
              <a:t>Diet</a:t>
            </a:r>
            <a:r>
              <a:rPr lang="it-IT" dirty="0"/>
              <a:t> (KD)</a:t>
            </a:r>
          </a:p>
          <a:p>
            <a:r>
              <a:rPr lang="it-IT" dirty="0" err="1"/>
              <a:t>Ketone</a:t>
            </a:r>
            <a:r>
              <a:rPr lang="it-IT" dirty="0"/>
              <a:t> Bodies and </a:t>
            </a:r>
            <a:r>
              <a:rPr lang="it-IT" dirty="0" err="1"/>
              <a:t>metabolism</a:t>
            </a:r>
            <a:endParaRPr lang="it-IT" dirty="0"/>
          </a:p>
          <a:p>
            <a:r>
              <a:rPr lang="it-IT" dirty="0"/>
              <a:t>KD and </a:t>
            </a:r>
            <a:r>
              <a:rPr lang="it-IT" dirty="0" err="1"/>
              <a:t>cancer</a:t>
            </a:r>
            <a:endParaRPr lang="it-IT" dirty="0"/>
          </a:p>
          <a:p>
            <a:r>
              <a:rPr lang="it-IT" dirty="0"/>
              <a:t>Case study: glioma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xmlns="" id="{C7A7E006-9F09-45BE-99AE-E69AA2799E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xmlns="" id="{DFAC4EC2-CE47-493E-8C7C-5CA58E1D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56E85546-1B0C-4350-8650-07A55EA9C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442154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43F0A853-212D-454D-B83B-36FB68103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20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6E9777FD-A796-440D-B8BF-8983EBF1A55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20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xmlns="" id="{A3B53D25-BC02-4AFE-80EC-5DF8B379A8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xmlns="" id="{E8464889-B7BB-413F-A603-46626584E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774DAEF9-BF22-4D4E-BC69-D7AD1FA8FDF6}"/>
              </a:ext>
            </a:extLst>
          </p:cNvPr>
          <p:cNvSpPr txBox="1"/>
          <p:nvPr/>
        </p:nvSpPr>
        <p:spPr>
          <a:xfrm>
            <a:off x="106036" y="230642"/>
            <a:ext cx="4542683" cy="281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err="1"/>
              <a:t>Many</a:t>
            </a:r>
            <a:r>
              <a:rPr lang="it-IT" sz="2000" dirty="0"/>
              <a:t> brain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cells</a:t>
            </a:r>
            <a:r>
              <a:rPr lang="it-IT" sz="2000" dirty="0"/>
              <a:t> show the Warburg </a:t>
            </a:r>
            <a:r>
              <a:rPr lang="it-IT" sz="2000" dirty="0" err="1"/>
              <a:t>phenotype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limited </a:t>
            </a:r>
            <a:r>
              <a:rPr lang="it-IT" sz="2000" dirty="0" err="1"/>
              <a:t>capacity</a:t>
            </a:r>
            <a:r>
              <a:rPr lang="it-IT" sz="2000" dirty="0"/>
              <a:t> to </a:t>
            </a:r>
            <a:r>
              <a:rPr lang="it-IT" sz="2000" dirty="0" err="1"/>
              <a:t>oxidize</a:t>
            </a:r>
            <a:r>
              <a:rPr lang="it-IT" sz="2000" dirty="0"/>
              <a:t> KB </a:t>
            </a:r>
            <a:r>
              <a:rPr lang="it-IT" sz="2000" dirty="0" err="1"/>
              <a:t>as</a:t>
            </a:r>
            <a:r>
              <a:rPr lang="it-IT" sz="2000" dirty="0"/>
              <a:t> an energy source             </a:t>
            </a:r>
            <a:r>
              <a:rPr lang="it-IT" sz="2000" dirty="0" err="1"/>
              <a:t>depriving</a:t>
            </a:r>
            <a:r>
              <a:rPr lang="it-IT" sz="2000" dirty="0"/>
              <a:t> </a:t>
            </a:r>
            <a:r>
              <a:rPr lang="it-IT" sz="2000" dirty="0" err="1"/>
              <a:t>tumors</a:t>
            </a:r>
            <a:r>
              <a:rPr lang="it-IT" sz="2000" dirty="0"/>
              <a:t> of key </a:t>
            </a:r>
            <a:r>
              <a:rPr lang="it-IT" sz="2000" dirty="0" err="1"/>
              <a:t>metabolic</a:t>
            </a:r>
            <a:r>
              <a:rPr lang="it-IT" sz="2000" dirty="0"/>
              <a:t> </a:t>
            </a:r>
            <a:r>
              <a:rPr lang="it-IT" sz="2000" dirty="0" err="1"/>
              <a:t>substrates</a:t>
            </a:r>
            <a:r>
              <a:rPr lang="it-IT" sz="2000" dirty="0"/>
              <a:t> </a:t>
            </a:r>
            <a:r>
              <a:rPr lang="it-IT" sz="2000" dirty="0" err="1"/>
              <a:t>might</a:t>
            </a:r>
            <a:r>
              <a:rPr lang="it-IT" sz="2000" dirty="0"/>
              <a:t> </a:t>
            </a:r>
            <a:r>
              <a:rPr lang="it-IT" sz="2000" dirty="0" err="1"/>
              <a:t>inhibit</a:t>
            </a:r>
            <a:r>
              <a:rPr lang="it-IT" sz="2000" dirty="0"/>
              <a:t> </a:t>
            </a:r>
            <a:r>
              <a:rPr lang="it-IT" sz="2000" dirty="0" err="1"/>
              <a:t>tumor</a:t>
            </a:r>
            <a:r>
              <a:rPr lang="it-IT" sz="2000" dirty="0"/>
              <a:t> </a:t>
            </a:r>
            <a:r>
              <a:rPr lang="it-IT" sz="2000" dirty="0" err="1"/>
              <a:t>growth</a:t>
            </a:r>
            <a:r>
              <a:rPr lang="it-IT" sz="2000" dirty="0"/>
              <a:t> and </a:t>
            </a:r>
            <a:r>
              <a:rPr lang="it-IT" sz="2000" dirty="0" err="1"/>
              <a:t>progression</a:t>
            </a:r>
            <a:r>
              <a:rPr lang="it-IT" sz="2000" dirty="0"/>
              <a:t>. </a:t>
            </a:r>
          </a:p>
          <a:p>
            <a:pPr>
              <a:lnSpc>
                <a:spcPct val="150000"/>
              </a:lnSpc>
            </a:pPr>
            <a:endParaRPr lang="it-IT" sz="2000" dirty="0"/>
          </a:p>
        </p:txBody>
      </p:sp>
      <p:sp>
        <p:nvSpPr>
          <p:cNvPr id="3" name="Freccia a destra 2">
            <a:extLst>
              <a:ext uri="{FF2B5EF4-FFF2-40B4-BE49-F238E27FC236}">
                <a16:creationId xmlns:a16="http://schemas.microsoft.com/office/drawing/2014/main" xmlns="" id="{B4318CF5-5DF2-453E-A9CF-48B7939C04C6}"/>
              </a:ext>
            </a:extLst>
          </p:cNvPr>
          <p:cNvSpPr/>
          <p:nvPr/>
        </p:nvSpPr>
        <p:spPr>
          <a:xfrm>
            <a:off x="2711816" y="1366887"/>
            <a:ext cx="471341" cy="150829"/>
          </a:xfrm>
          <a:prstGeom prst="rightArrow">
            <a:avLst/>
          </a:prstGeom>
          <a:solidFill>
            <a:schemeClr val="tx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C2CE3868-5DE2-4683-BDF0-A4AAF96EC8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4696120" y="81251"/>
            <a:ext cx="4447880" cy="667879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8DB61F3E-4BCF-47E0-B02A-0989CDE1979E}"/>
              </a:ext>
            </a:extLst>
          </p:cNvPr>
          <p:cNvSpPr txBox="1"/>
          <p:nvPr/>
        </p:nvSpPr>
        <p:spPr>
          <a:xfrm>
            <a:off x="153437" y="3040709"/>
            <a:ext cx="454268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dirty="0" err="1"/>
              <a:t>Several</a:t>
            </a:r>
            <a:r>
              <a:rPr lang="it-IT" sz="2000" dirty="0"/>
              <a:t> </a:t>
            </a:r>
            <a:r>
              <a:rPr lang="it-IT" sz="2000" dirty="0" err="1"/>
              <a:t>tumors</a:t>
            </a:r>
            <a:r>
              <a:rPr lang="it-IT" sz="2000" dirty="0"/>
              <a:t> (e.g. </a:t>
            </a:r>
            <a:r>
              <a:rPr lang="it-IT" sz="2000" dirty="0" err="1"/>
              <a:t>malignant</a:t>
            </a:r>
            <a:r>
              <a:rPr lang="it-IT" sz="2000" dirty="0"/>
              <a:t> glioma) </a:t>
            </a:r>
            <a:r>
              <a:rPr lang="it-IT" sz="2000" dirty="0" err="1"/>
              <a:t>lack</a:t>
            </a:r>
            <a:r>
              <a:rPr lang="it-IT" sz="2000" dirty="0"/>
              <a:t> </a:t>
            </a:r>
            <a:r>
              <a:rPr lang="it-IT" sz="2000" dirty="0" err="1"/>
              <a:t>expression</a:t>
            </a:r>
            <a:r>
              <a:rPr lang="it-IT" sz="2000" dirty="0"/>
              <a:t> of </a:t>
            </a:r>
            <a:r>
              <a:rPr lang="it-IT" sz="2000" dirty="0" err="1"/>
              <a:t>ketone</a:t>
            </a:r>
            <a:r>
              <a:rPr lang="it-IT" sz="2000" dirty="0"/>
              <a:t> </a:t>
            </a:r>
            <a:r>
              <a:rPr lang="it-IT" sz="2000" dirty="0" err="1"/>
              <a:t>utilization</a:t>
            </a:r>
            <a:r>
              <a:rPr lang="it-IT" sz="2000" dirty="0"/>
              <a:t> </a:t>
            </a:r>
            <a:r>
              <a:rPr lang="it-IT" sz="2000" dirty="0" err="1"/>
              <a:t>enzymes</a:t>
            </a:r>
            <a:r>
              <a:rPr lang="it-IT" sz="2000" dirty="0"/>
              <a:t>. </a:t>
            </a:r>
          </a:p>
          <a:p>
            <a:pPr>
              <a:lnSpc>
                <a:spcPct val="150000"/>
              </a:lnSpc>
            </a:pPr>
            <a:endParaRPr lang="it-IT" sz="2000" dirty="0"/>
          </a:p>
          <a:p>
            <a:pPr>
              <a:lnSpc>
                <a:spcPct val="150000"/>
              </a:lnSpc>
            </a:pPr>
            <a:r>
              <a:rPr lang="it-IT" sz="2000" dirty="0"/>
              <a:t>Some </a:t>
            </a:r>
            <a:r>
              <a:rPr lang="it-IT" sz="2000" dirty="0" err="1"/>
              <a:t>tumors</a:t>
            </a:r>
            <a:r>
              <a:rPr lang="it-IT" sz="2000" dirty="0"/>
              <a:t> express </a:t>
            </a:r>
            <a:r>
              <a:rPr lang="it-IT" sz="2000" dirty="0" err="1"/>
              <a:t>ketolytic</a:t>
            </a:r>
            <a:r>
              <a:rPr lang="it-IT" sz="2000" dirty="0"/>
              <a:t> </a:t>
            </a:r>
            <a:r>
              <a:rPr lang="it-IT" sz="2000" dirty="0" err="1"/>
              <a:t>enzymes</a:t>
            </a:r>
            <a:r>
              <a:rPr lang="it-IT" sz="2000" dirty="0"/>
              <a:t>, </a:t>
            </a:r>
            <a:r>
              <a:rPr lang="it-IT" sz="2000" dirty="0" err="1"/>
              <a:t>but</a:t>
            </a:r>
            <a:r>
              <a:rPr lang="it-IT" sz="2000" dirty="0"/>
              <a:t> are </a:t>
            </a:r>
            <a:r>
              <a:rPr lang="it-IT" sz="2000" dirty="0" err="1"/>
              <a:t>unable</a:t>
            </a:r>
            <a:r>
              <a:rPr lang="it-IT" sz="2000" dirty="0"/>
              <a:t> to </a:t>
            </a:r>
            <a:r>
              <a:rPr lang="it-IT" sz="2000" dirty="0" err="1"/>
              <a:t>metabolize</a:t>
            </a:r>
            <a:r>
              <a:rPr lang="it-IT" sz="2000" dirty="0"/>
              <a:t> </a:t>
            </a:r>
            <a:r>
              <a:rPr lang="el-GR" sz="2000" dirty="0"/>
              <a:t>β</a:t>
            </a:r>
            <a:r>
              <a:rPr lang="it-IT" sz="2000" dirty="0"/>
              <a:t>HB to compensate for </a:t>
            </a:r>
            <a:r>
              <a:rPr lang="it-IT" sz="2000" dirty="0" err="1"/>
              <a:t>glucose</a:t>
            </a:r>
            <a:r>
              <a:rPr lang="it-IT" sz="2000" dirty="0"/>
              <a:t> </a:t>
            </a:r>
            <a:r>
              <a:rPr lang="it-IT" sz="2000" dirty="0" err="1"/>
              <a:t>restriction</a:t>
            </a:r>
            <a:r>
              <a:rPr lang="it-IT" sz="2000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2962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E974CCB3-B3D3-4A19-8AAE-869C084A1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21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F3300B7C-62A5-432C-B05F-FB7E76468B4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xmlns="" id="{237628AF-6064-46AD-A35D-E78E8D1FA0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xmlns="" id="{B523EBC6-C3C2-4269-BA2A-F2036F6FF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CE75EE57-9898-450A-BF72-7EC0C17365AA}"/>
              </a:ext>
            </a:extLst>
          </p:cNvPr>
          <p:cNvSpPr txBox="1"/>
          <p:nvPr/>
        </p:nvSpPr>
        <p:spPr>
          <a:xfrm>
            <a:off x="873760" y="197713"/>
            <a:ext cx="7000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/>
              <a:t>Clinical</a:t>
            </a:r>
            <a:r>
              <a:rPr lang="it-IT" sz="4000" b="1" dirty="0"/>
              <a:t> trials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63A4CAA9-93E2-41D4-BD90-4E99C737350F}"/>
              </a:ext>
            </a:extLst>
          </p:cNvPr>
          <p:cNvSpPr txBox="1"/>
          <p:nvPr/>
        </p:nvSpPr>
        <p:spPr>
          <a:xfrm>
            <a:off x="457200" y="1158240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1995: </a:t>
            </a:r>
            <a:r>
              <a:rPr lang="it-IT" sz="2000" dirty="0" err="1"/>
              <a:t>two</a:t>
            </a:r>
            <a:r>
              <a:rPr lang="it-IT" sz="2000" dirty="0"/>
              <a:t> </a:t>
            </a:r>
            <a:r>
              <a:rPr lang="it-IT" sz="2000" dirty="0" err="1"/>
              <a:t>pediatric</a:t>
            </a:r>
            <a:r>
              <a:rPr lang="it-IT" sz="2000" dirty="0"/>
              <a:t> </a:t>
            </a:r>
            <a:r>
              <a:rPr lang="it-IT" sz="2000" dirty="0" err="1"/>
              <a:t>patients</a:t>
            </a:r>
            <a:r>
              <a:rPr lang="it-IT" sz="2000" dirty="0"/>
              <a:t> with </a:t>
            </a:r>
            <a:r>
              <a:rPr lang="it-IT" sz="2000" b="1" dirty="0"/>
              <a:t>late stage </a:t>
            </a:r>
            <a:r>
              <a:rPr lang="it-IT" sz="2000" b="1" dirty="0" err="1"/>
              <a:t>malignant</a:t>
            </a:r>
            <a:r>
              <a:rPr lang="it-IT" sz="2000" b="1" dirty="0"/>
              <a:t> </a:t>
            </a:r>
            <a:r>
              <a:rPr lang="it-IT" sz="2000" b="1" dirty="0" err="1"/>
              <a:t>astrocytomas</a:t>
            </a:r>
            <a:endParaRPr lang="it-IT" sz="2000" b="1" dirty="0"/>
          </a:p>
          <a:p>
            <a:endParaRPr lang="it-IT" sz="2000" dirty="0"/>
          </a:p>
          <a:p>
            <a:r>
              <a:rPr lang="it-IT" sz="2000" dirty="0"/>
              <a:t>2011: 65 </a:t>
            </a:r>
            <a:r>
              <a:rPr lang="it-IT" sz="2000" dirty="0" err="1"/>
              <a:t>year</a:t>
            </a:r>
            <a:r>
              <a:rPr lang="it-IT" sz="2000" dirty="0"/>
              <a:t> </a:t>
            </a:r>
            <a:r>
              <a:rPr lang="it-IT" sz="2000" dirty="0" err="1"/>
              <a:t>old</a:t>
            </a:r>
            <a:r>
              <a:rPr lang="it-IT" sz="2000" dirty="0"/>
              <a:t> woman with </a:t>
            </a:r>
            <a:r>
              <a:rPr lang="it-IT" sz="2000" b="1" dirty="0"/>
              <a:t>GBM</a:t>
            </a:r>
            <a:r>
              <a:rPr lang="it-IT" sz="2000" dirty="0"/>
              <a:t> (glioblastoma multiforme)</a:t>
            </a:r>
          </a:p>
          <a:p>
            <a:endParaRPr lang="it-IT" sz="2000" dirty="0"/>
          </a:p>
          <a:p>
            <a:r>
              <a:rPr lang="it-IT" sz="2000" dirty="0" err="1"/>
              <a:t>Currently</a:t>
            </a:r>
            <a:r>
              <a:rPr lang="it-IT" sz="2000" dirty="0"/>
              <a:t>: </a:t>
            </a:r>
            <a:r>
              <a:rPr lang="it-IT" sz="2000" dirty="0" err="1"/>
              <a:t>several</a:t>
            </a:r>
            <a:r>
              <a:rPr lang="it-IT" sz="2000" dirty="0"/>
              <a:t> </a:t>
            </a:r>
            <a:r>
              <a:rPr lang="it-IT" sz="2000" dirty="0" err="1"/>
              <a:t>clinical</a:t>
            </a:r>
            <a:r>
              <a:rPr lang="it-IT" sz="2000" dirty="0"/>
              <a:t> trials (no </a:t>
            </a:r>
            <a:r>
              <a:rPr lang="it-IT" sz="2000" dirty="0" err="1"/>
              <a:t>significant</a:t>
            </a:r>
            <a:r>
              <a:rPr lang="it-IT" sz="2000" dirty="0"/>
              <a:t> benefits as </a:t>
            </a:r>
            <a:r>
              <a:rPr lang="it-IT" sz="2000" dirty="0" err="1"/>
              <a:t>monotherapy</a:t>
            </a:r>
            <a:r>
              <a:rPr lang="it-IT" sz="2000" dirty="0"/>
              <a:t>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3CCBC9C8-1D8C-4794-A832-9A5B876F3D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240" y="2951639"/>
            <a:ext cx="6177280" cy="308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1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8D0739D3-16E3-43AA-87C2-7192CE384831}"/>
              </a:ext>
            </a:extLst>
          </p:cNvPr>
          <p:cNvSpPr txBox="1"/>
          <p:nvPr/>
        </p:nvSpPr>
        <p:spPr>
          <a:xfrm>
            <a:off x="360575" y="948259"/>
            <a:ext cx="842284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 err="1"/>
              <a:t>Epilepsy</a:t>
            </a:r>
            <a:r>
              <a:rPr lang="it-IT" dirty="0"/>
              <a:t>;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Obesity</a:t>
            </a:r>
            <a:r>
              <a:rPr lang="it-IT" dirty="0"/>
              <a:t>;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Type 2 </a:t>
            </a:r>
            <a:r>
              <a:rPr lang="it-IT" dirty="0" err="1"/>
              <a:t>diabetes</a:t>
            </a:r>
            <a:r>
              <a:rPr lang="it-IT" dirty="0"/>
              <a:t> </a:t>
            </a:r>
            <a:r>
              <a:rPr lang="it-IT" dirty="0" err="1"/>
              <a:t>mellitus</a:t>
            </a:r>
            <a:r>
              <a:rPr lang="it-IT" dirty="0"/>
              <a:t>;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Depression</a:t>
            </a:r>
            <a:r>
              <a:rPr lang="it-IT" dirty="0"/>
              <a:t>;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Metabolic</a:t>
            </a:r>
            <a:r>
              <a:rPr lang="it-IT" dirty="0"/>
              <a:t> disorders;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Glucose</a:t>
            </a:r>
            <a:r>
              <a:rPr lang="it-IT" dirty="0"/>
              <a:t> </a:t>
            </a:r>
            <a:r>
              <a:rPr lang="it-IT" dirty="0" err="1"/>
              <a:t>transporter</a:t>
            </a:r>
            <a:r>
              <a:rPr lang="it-IT" dirty="0"/>
              <a:t> </a:t>
            </a:r>
            <a:r>
              <a:rPr lang="it-IT" dirty="0" err="1"/>
              <a:t>defects</a:t>
            </a:r>
            <a:r>
              <a:rPr lang="it-IT" dirty="0"/>
              <a:t>;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Neurodegenerative </a:t>
            </a:r>
            <a:r>
              <a:rPr lang="it-IT" dirty="0" err="1"/>
              <a:t>diseases</a:t>
            </a:r>
            <a:r>
              <a:rPr lang="it-IT" dirty="0"/>
              <a:t> (</a:t>
            </a:r>
            <a:r>
              <a:rPr lang="it-IT" dirty="0" err="1"/>
              <a:t>Alzheimer’s</a:t>
            </a:r>
            <a:r>
              <a:rPr lang="it-IT" dirty="0"/>
              <a:t> &amp; </a:t>
            </a:r>
            <a:r>
              <a:rPr lang="it-IT" dirty="0" err="1"/>
              <a:t>Parkinson’s</a:t>
            </a:r>
            <a:r>
              <a:rPr lang="it-IT" dirty="0"/>
              <a:t> </a:t>
            </a:r>
            <a:r>
              <a:rPr lang="it-IT" dirty="0" err="1"/>
              <a:t>disease</a:t>
            </a:r>
            <a:r>
              <a:rPr lang="it-IT" dirty="0"/>
              <a:t>): </a:t>
            </a:r>
            <a:r>
              <a:rPr lang="it-IT" dirty="0" err="1"/>
              <a:t>ketosis</a:t>
            </a:r>
            <a:r>
              <a:rPr lang="it-IT" dirty="0"/>
              <a:t> </a:t>
            </a:r>
            <a:r>
              <a:rPr lang="it-IT" dirty="0" err="1"/>
              <a:t>prevents</a:t>
            </a:r>
            <a:r>
              <a:rPr lang="it-IT" dirty="0"/>
              <a:t> </a:t>
            </a:r>
            <a:r>
              <a:rPr lang="it-IT" dirty="0" err="1"/>
              <a:t>neuronal</a:t>
            </a:r>
            <a:r>
              <a:rPr lang="it-IT" dirty="0"/>
              <a:t> </a:t>
            </a:r>
            <a:r>
              <a:rPr lang="it-IT" dirty="0" err="1"/>
              <a:t>death</a:t>
            </a:r>
            <a:r>
              <a:rPr lang="it-IT" dirty="0"/>
              <a:t> and </a:t>
            </a:r>
            <a:r>
              <a:rPr lang="it-IT" dirty="0" err="1"/>
              <a:t>enhances</a:t>
            </a:r>
            <a:r>
              <a:rPr lang="it-IT" dirty="0"/>
              <a:t> cognitive </a:t>
            </a:r>
            <a:r>
              <a:rPr lang="it-IT" dirty="0" err="1"/>
              <a:t>function</a:t>
            </a:r>
            <a:r>
              <a:rPr lang="it-IT" dirty="0"/>
              <a:t>; </a:t>
            </a:r>
            <a:r>
              <a:rPr lang="it-IT" dirty="0" err="1"/>
              <a:t>ketosis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elicit</a:t>
            </a:r>
            <a:r>
              <a:rPr lang="it-IT" dirty="0"/>
              <a:t> </a:t>
            </a:r>
            <a:r>
              <a:rPr lang="it-IT" dirty="0" err="1"/>
              <a:t>neuroprotective</a:t>
            </a:r>
            <a:r>
              <a:rPr lang="it-IT" dirty="0"/>
              <a:t> </a:t>
            </a:r>
            <a:r>
              <a:rPr lang="it-IT" dirty="0" err="1"/>
              <a:t>effects</a:t>
            </a:r>
            <a:r>
              <a:rPr lang="it-IT" dirty="0"/>
              <a:t>.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In glioma, </a:t>
            </a:r>
            <a:r>
              <a:rPr lang="it-IT" dirty="0" err="1"/>
              <a:t>where</a:t>
            </a:r>
            <a:r>
              <a:rPr lang="it-IT" dirty="0"/>
              <a:t> SOC therapies produce </a:t>
            </a:r>
            <a:r>
              <a:rPr lang="it-IT" dirty="0" err="1"/>
              <a:t>substantial</a:t>
            </a:r>
            <a:r>
              <a:rPr lang="it-IT" dirty="0"/>
              <a:t> and </a:t>
            </a:r>
            <a:r>
              <a:rPr lang="it-IT" dirty="0" err="1"/>
              <a:t>enduring</a:t>
            </a:r>
            <a:r>
              <a:rPr lang="it-IT" dirty="0"/>
              <a:t> cognitive and </a:t>
            </a:r>
            <a:r>
              <a:rPr lang="it-IT" dirty="0" err="1"/>
              <a:t>quality</a:t>
            </a:r>
            <a:r>
              <a:rPr lang="it-IT" dirty="0"/>
              <a:t> of life </a:t>
            </a:r>
            <a:r>
              <a:rPr lang="it-IT" dirty="0" err="1"/>
              <a:t>deficits</a:t>
            </a:r>
            <a:r>
              <a:rPr lang="it-IT" dirty="0"/>
              <a:t>, the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implications</a:t>
            </a:r>
            <a:r>
              <a:rPr lang="it-IT" dirty="0"/>
              <a:t> of KD are </a:t>
            </a:r>
            <a:r>
              <a:rPr lang="it-IT" dirty="0" err="1"/>
              <a:t>significant</a:t>
            </a:r>
            <a:r>
              <a:rPr lang="it-IT" dirty="0"/>
              <a:t>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AC798871-2AE3-4AF8-BD7A-31DE8D7493CA}"/>
              </a:ext>
            </a:extLst>
          </p:cNvPr>
          <p:cNvSpPr txBox="1"/>
          <p:nvPr/>
        </p:nvSpPr>
        <p:spPr>
          <a:xfrm>
            <a:off x="360575" y="136525"/>
            <a:ext cx="842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/>
              <a:t>Clinical</a:t>
            </a:r>
            <a:r>
              <a:rPr lang="it-IT" sz="3600" b="1" dirty="0"/>
              <a:t> </a:t>
            </a:r>
            <a:r>
              <a:rPr lang="it-IT" sz="3600" b="1" dirty="0" err="1"/>
              <a:t>applications</a:t>
            </a:r>
            <a:r>
              <a:rPr lang="it-IT" sz="3600" b="1" dirty="0"/>
              <a:t> of KD in </a:t>
            </a:r>
            <a:r>
              <a:rPr lang="it-IT" sz="3600" b="1" dirty="0" err="1"/>
              <a:t>other</a:t>
            </a:r>
            <a:r>
              <a:rPr lang="it-IT" sz="3600" b="1" dirty="0"/>
              <a:t> </a:t>
            </a:r>
            <a:r>
              <a:rPr lang="it-IT" sz="3600" b="1" dirty="0" err="1"/>
              <a:t>diseases</a:t>
            </a:r>
            <a:endParaRPr lang="it-IT" sz="3600" b="1" dirty="0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D1B07829-2DC1-4704-97C1-53F37CCC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22</a:t>
            </a:fld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xmlns="" id="{615716F2-B466-4B08-B946-201AF2D13E2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22</a:t>
            </a:fld>
            <a:endParaRPr lang="it-IT"/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xmlns="" id="{B1D32341-2C41-406B-BF03-C3DC6042B7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xmlns="" id="{218EFB93-1F8A-4E37-A73D-8B54B8AE4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pic>
        <p:nvPicPr>
          <p:cNvPr id="3" name="Elemento grafico 2">
            <a:extLst>
              <a:ext uri="{FF2B5EF4-FFF2-40B4-BE49-F238E27FC236}">
                <a16:creationId xmlns:a16="http://schemas.microsoft.com/office/drawing/2014/main" xmlns="" id="{85C3713E-A13F-474C-8548-5276436CF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145735" y="1351255"/>
            <a:ext cx="1745072" cy="20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22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779A783-96D5-42B3-8CB6-E72F29286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318" y="594110"/>
            <a:ext cx="5303364" cy="5669779"/>
          </a:xfrm>
          <a:prstGeom prst="rect">
            <a:avLst/>
          </a:prstGeom>
        </p:spPr>
      </p:pic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C6F2F5A8-9AAE-4F53-BD10-65400C3EE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23</a:t>
            </a:fld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xmlns="" id="{7464186B-9221-44A5-A2F6-2D71A0994D5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23</a:t>
            </a:fld>
            <a:endParaRPr lang="it-IT"/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xmlns="" id="{7D9245A8-798A-4733-BAE8-8C6E9A19B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xmlns="" id="{39F6A672-EDAD-49C3-A10F-E052491FD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</p:spTree>
    <p:extLst>
      <p:ext uri="{BB962C8B-B14F-4D97-AF65-F5344CB8AC3E}">
        <p14:creationId xmlns:p14="http://schemas.microsoft.com/office/powerpoint/2010/main" val="2562497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xmlns="" id="{E5662838-F70F-4EC8-B02E-C80FD0086210}"/>
              </a:ext>
            </a:extLst>
          </p:cNvPr>
          <p:cNvSpPr/>
          <p:nvPr/>
        </p:nvSpPr>
        <p:spPr>
          <a:xfrm>
            <a:off x="1668963" y="383766"/>
            <a:ext cx="59889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/>
              <a:t>KD </a:t>
            </a:r>
            <a:r>
              <a:rPr lang="it-IT" sz="2000" dirty="0" err="1"/>
              <a:t>has</a:t>
            </a:r>
            <a:r>
              <a:rPr lang="it-IT" sz="2000" dirty="0"/>
              <a:t> </a:t>
            </a:r>
            <a:r>
              <a:rPr lang="it-IT" sz="2000" dirty="0" err="1"/>
              <a:t>been</a:t>
            </a:r>
            <a:r>
              <a:rPr lang="it-IT" sz="2000" dirty="0"/>
              <a:t> </a:t>
            </a:r>
            <a:r>
              <a:rPr lang="it-IT" sz="2000" dirty="0" err="1"/>
              <a:t>shown</a:t>
            </a:r>
            <a:r>
              <a:rPr lang="it-IT" sz="2000" dirty="0"/>
              <a:t> to </a:t>
            </a:r>
            <a:r>
              <a:rPr lang="it-IT" sz="2000" dirty="0" err="1"/>
              <a:t>prevent</a:t>
            </a:r>
            <a:r>
              <a:rPr lang="it-IT" sz="2000" dirty="0"/>
              <a:t>/alleviate cancer </a:t>
            </a:r>
            <a:r>
              <a:rPr lang="it-IT" sz="2000" dirty="0" err="1"/>
              <a:t>cachexia</a:t>
            </a:r>
            <a:endParaRPr lang="it-IT" sz="200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5523AEE-1CF2-4F87-B010-B395F0E810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3440" y="1232009"/>
            <a:ext cx="4540000" cy="301021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CFA2E34B-81BB-4E69-8CF8-E096F6255898}"/>
              </a:ext>
            </a:extLst>
          </p:cNvPr>
          <p:cNvSpPr txBox="1"/>
          <p:nvPr/>
        </p:nvSpPr>
        <p:spPr>
          <a:xfrm>
            <a:off x="955040" y="4690359"/>
            <a:ext cx="741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err="1"/>
              <a:t>Cachexia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a </a:t>
            </a:r>
            <a:r>
              <a:rPr lang="it-IT" sz="2000" dirty="0" err="1"/>
              <a:t>multifactorial</a:t>
            </a:r>
            <a:r>
              <a:rPr lang="it-IT" sz="2000" dirty="0"/>
              <a:t> </a:t>
            </a:r>
            <a:r>
              <a:rPr lang="it-IT" sz="2000" dirty="0" err="1"/>
              <a:t>syndrome</a:t>
            </a:r>
            <a:r>
              <a:rPr lang="it-IT" sz="2000" dirty="0"/>
              <a:t> </a:t>
            </a:r>
            <a:r>
              <a:rPr lang="it-IT" sz="2000" dirty="0" err="1"/>
              <a:t>characterized</a:t>
            </a:r>
            <a:r>
              <a:rPr lang="it-IT" sz="2000" dirty="0"/>
              <a:t> by progressive weight </a:t>
            </a:r>
            <a:r>
              <a:rPr lang="it-IT" sz="2000" dirty="0" err="1"/>
              <a:t>loss</a:t>
            </a:r>
            <a:r>
              <a:rPr lang="it-IT" sz="2000" dirty="0"/>
              <a:t> as a </a:t>
            </a:r>
            <a:r>
              <a:rPr lang="it-IT" sz="2000" dirty="0" err="1"/>
              <a:t>result</a:t>
            </a:r>
            <a:r>
              <a:rPr lang="it-IT" sz="2000" dirty="0"/>
              <a:t> of </a:t>
            </a:r>
            <a:r>
              <a:rPr lang="it-IT" sz="2000" dirty="0" err="1"/>
              <a:t>reduction</a:t>
            </a:r>
            <a:r>
              <a:rPr lang="it-IT" sz="2000" dirty="0"/>
              <a:t> of </a:t>
            </a:r>
            <a:r>
              <a:rPr lang="it-IT" sz="2000" dirty="0" err="1"/>
              <a:t>skeletal</a:t>
            </a:r>
            <a:r>
              <a:rPr lang="it-IT" sz="2000" dirty="0"/>
              <a:t> muscle mass with or </a:t>
            </a:r>
            <a:r>
              <a:rPr lang="it-IT" sz="2000" dirty="0" err="1"/>
              <a:t>without</a:t>
            </a:r>
            <a:r>
              <a:rPr lang="it-IT" sz="2000" dirty="0"/>
              <a:t> </a:t>
            </a:r>
            <a:r>
              <a:rPr lang="it-IT" sz="2000" dirty="0" err="1"/>
              <a:t>depletion</a:t>
            </a:r>
            <a:r>
              <a:rPr lang="it-IT" sz="2000" dirty="0"/>
              <a:t> of adipose </a:t>
            </a:r>
            <a:r>
              <a:rPr lang="it-IT" sz="2000" dirty="0" err="1"/>
              <a:t>tissue</a:t>
            </a:r>
            <a:r>
              <a:rPr lang="it-IT" sz="2000" dirty="0"/>
              <a:t>.</a:t>
            </a:r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5183B057-C274-400F-AC9D-1686EB83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24</a:t>
            </a:fld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xmlns="" id="{EC64573A-E9F1-4145-B384-5A8BC745C5C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24</a:t>
            </a:fld>
            <a:endParaRPr lang="it-IT"/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xmlns="" id="{8C8D1A1D-7F8E-42B2-BCBC-7D4E0F9A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2" name="Segnaposto piè di pagina 4">
            <a:extLst>
              <a:ext uri="{FF2B5EF4-FFF2-40B4-BE49-F238E27FC236}">
                <a16:creationId xmlns:a16="http://schemas.microsoft.com/office/drawing/2014/main" xmlns="" id="{A34162D5-FA8D-4ABC-9F18-7A45E3C76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</p:spTree>
    <p:extLst>
      <p:ext uri="{BB962C8B-B14F-4D97-AF65-F5344CB8AC3E}">
        <p14:creationId xmlns:p14="http://schemas.microsoft.com/office/powerpoint/2010/main" val="342835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CD845F7A-2FB2-4C56-8A67-8308F8FDE618}"/>
              </a:ext>
            </a:extLst>
          </p:cNvPr>
          <p:cNvSpPr txBox="1"/>
          <p:nvPr/>
        </p:nvSpPr>
        <p:spPr>
          <a:xfrm>
            <a:off x="3202311" y="334109"/>
            <a:ext cx="27393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/>
              <a:t>Conclusions</a:t>
            </a:r>
            <a:endParaRPr lang="it-IT" sz="40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4440F104-58F9-4F61-8B35-83132288DA40}"/>
              </a:ext>
            </a:extLst>
          </p:cNvPr>
          <p:cNvSpPr txBox="1"/>
          <p:nvPr/>
        </p:nvSpPr>
        <p:spPr>
          <a:xfrm>
            <a:off x="558800" y="1582340"/>
            <a:ext cx="8128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dirty="0"/>
              <a:t>KD </a:t>
            </a:r>
            <a:r>
              <a:rPr lang="it-IT" dirty="0" err="1"/>
              <a:t>represents</a:t>
            </a:r>
            <a:r>
              <a:rPr lang="it-IT" dirty="0"/>
              <a:t> a </a:t>
            </a:r>
            <a:r>
              <a:rPr lang="it-IT" dirty="0" err="1"/>
              <a:t>potential</a:t>
            </a:r>
            <a:r>
              <a:rPr lang="it-IT" dirty="0"/>
              <a:t> </a:t>
            </a:r>
            <a:r>
              <a:rPr lang="it-IT" dirty="0" err="1"/>
              <a:t>dietary</a:t>
            </a:r>
            <a:r>
              <a:rPr lang="it-IT" dirty="0"/>
              <a:t> </a:t>
            </a:r>
            <a:r>
              <a:rPr lang="it-IT" dirty="0" err="1"/>
              <a:t>manipulation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could</a:t>
            </a:r>
            <a:r>
              <a:rPr lang="it-IT" dirty="0"/>
              <a:t> be </a:t>
            </a:r>
            <a:r>
              <a:rPr lang="it-IT" dirty="0" err="1"/>
              <a:t>rapidly</a:t>
            </a:r>
            <a:r>
              <a:rPr lang="it-IT" dirty="0"/>
              <a:t> </a:t>
            </a:r>
            <a:r>
              <a:rPr lang="it-IT" dirty="0" err="1"/>
              <a:t>implemented</a:t>
            </a:r>
            <a:r>
              <a:rPr lang="it-IT" dirty="0"/>
              <a:t> in cancer therapy.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KD </a:t>
            </a:r>
            <a:r>
              <a:rPr lang="it-IT" dirty="0" err="1"/>
              <a:t>induced</a:t>
            </a:r>
            <a:r>
              <a:rPr lang="it-IT" dirty="0"/>
              <a:t> </a:t>
            </a:r>
            <a:r>
              <a:rPr lang="it-IT" dirty="0" err="1"/>
              <a:t>ketosis</a:t>
            </a:r>
            <a:r>
              <a:rPr lang="it-IT" dirty="0"/>
              <a:t> </a:t>
            </a:r>
            <a:r>
              <a:rPr lang="it-IT" dirty="0" err="1"/>
              <a:t>may</a:t>
            </a:r>
            <a:r>
              <a:rPr lang="it-IT" dirty="0"/>
              <a:t> </a:t>
            </a:r>
            <a:r>
              <a:rPr lang="it-IT" dirty="0" err="1"/>
              <a:t>provide</a:t>
            </a:r>
            <a:r>
              <a:rPr lang="it-IT" dirty="0"/>
              <a:t> a </a:t>
            </a:r>
            <a:r>
              <a:rPr lang="it-IT" dirty="0" err="1"/>
              <a:t>powerful</a:t>
            </a:r>
            <a:r>
              <a:rPr lang="it-IT" dirty="0"/>
              <a:t>, </a:t>
            </a:r>
            <a:r>
              <a:rPr lang="it-IT" dirty="0" err="1"/>
              <a:t>broad</a:t>
            </a:r>
            <a:r>
              <a:rPr lang="it-IT" dirty="0"/>
              <a:t> </a:t>
            </a:r>
            <a:r>
              <a:rPr lang="it-IT" dirty="0" err="1"/>
              <a:t>spectrum</a:t>
            </a:r>
            <a:r>
              <a:rPr lang="it-IT" dirty="0"/>
              <a:t> </a:t>
            </a:r>
            <a:r>
              <a:rPr lang="it-IT" dirty="0" err="1"/>
              <a:t>approach</a:t>
            </a:r>
            <a:r>
              <a:rPr lang="it-IT" dirty="0"/>
              <a:t> to </a:t>
            </a:r>
            <a:r>
              <a:rPr lang="it-IT" dirty="0" err="1"/>
              <a:t>simultaneously</a:t>
            </a:r>
            <a:r>
              <a:rPr lang="it-IT" dirty="0"/>
              <a:t> target multiple </a:t>
            </a:r>
            <a:r>
              <a:rPr lang="it-IT" dirty="0" err="1"/>
              <a:t>aspects</a:t>
            </a:r>
            <a:r>
              <a:rPr lang="it-IT" dirty="0"/>
              <a:t> of </a:t>
            </a:r>
            <a:r>
              <a:rPr lang="it-IT" dirty="0" err="1"/>
              <a:t>cancer</a:t>
            </a:r>
            <a:r>
              <a:rPr lang="it-IT" dirty="0"/>
              <a:t>, </a:t>
            </a:r>
            <a:r>
              <a:rPr lang="it-IT" dirty="0" err="1"/>
              <a:t>while</a:t>
            </a:r>
            <a:r>
              <a:rPr lang="it-IT" dirty="0"/>
              <a:t> </a:t>
            </a:r>
            <a:r>
              <a:rPr lang="it-IT" dirty="0" err="1"/>
              <a:t>enhancing</a:t>
            </a:r>
            <a:r>
              <a:rPr lang="it-IT" dirty="0"/>
              <a:t> the </a:t>
            </a:r>
            <a:r>
              <a:rPr lang="it-IT" dirty="0" err="1"/>
              <a:t>effect</a:t>
            </a:r>
            <a:r>
              <a:rPr lang="it-IT" dirty="0"/>
              <a:t> of </a:t>
            </a:r>
            <a:r>
              <a:rPr lang="it-IT" dirty="0" err="1"/>
              <a:t>current</a:t>
            </a:r>
            <a:r>
              <a:rPr lang="it-IT" dirty="0"/>
              <a:t> SOC </a:t>
            </a:r>
            <a:r>
              <a:rPr lang="it-IT" dirty="0" err="1"/>
              <a:t>chemioradiation</a:t>
            </a:r>
            <a:r>
              <a:rPr lang="it-IT" dirty="0"/>
              <a:t> and </a:t>
            </a:r>
            <a:r>
              <a:rPr lang="it-IT" dirty="0" err="1"/>
              <a:t>protecting</a:t>
            </a:r>
            <a:r>
              <a:rPr lang="it-IT" dirty="0"/>
              <a:t> </a:t>
            </a:r>
            <a:r>
              <a:rPr lang="it-IT" dirty="0" err="1"/>
              <a:t>healthy</a:t>
            </a:r>
            <a:r>
              <a:rPr lang="it-IT" dirty="0"/>
              <a:t> </a:t>
            </a:r>
            <a:r>
              <a:rPr lang="it-IT" dirty="0" err="1"/>
              <a:t>tissues</a:t>
            </a:r>
            <a:r>
              <a:rPr lang="it-IT" dirty="0"/>
              <a:t> from the </a:t>
            </a:r>
            <a:r>
              <a:rPr lang="it-IT" dirty="0" err="1"/>
              <a:t>adverse</a:t>
            </a:r>
            <a:r>
              <a:rPr lang="it-IT" dirty="0"/>
              <a:t> side </a:t>
            </a:r>
            <a:r>
              <a:rPr lang="it-IT" dirty="0" err="1"/>
              <a:t>effects</a:t>
            </a:r>
            <a:r>
              <a:rPr lang="it-IT" dirty="0"/>
              <a:t> of </a:t>
            </a:r>
            <a:r>
              <a:rPr lang="it-IT" dirty="0" err="1"/>
              <a:t>treatement</a:t>
            </a:r>
            <a:r>
              <a:rPr lang="it-IT" dirty="0"/>
              <a:t>.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/>
              <a:t>KD </a:t>
            </a:r>
            <a:r>
              <a:rPr lang="it-IT" dirty="0" err="1"/>
              <a:t>selectively</a:t>
            </a:r>
            <a:r>
              <a:rPr lang="it-IT" dirty="0"/>
              <a:t> exploits </a:t>
            </a:r>
            <a:r>
              <a:rPr lang="it-IT" dirty="0" err="1"/>
              <a:t>inherent</a:t>
            </a:r>
            <a:r>
              <a:rPr lang="it-IT" dirty="0"/>
              <a:t> </a:t>
            </a:r>
            <a:r>
              <a:rPr lang="it-IT" dirty="0" err="1"/>
              <a:t>oxidative</a:t>
            </a:r>
            <a:r>
              <a:rPr lang="it-IT" dirty="0"/>
              <a:t> </a:t>
            </a:r>
            <a:r>
              <a:rPr lang="it-IT" dirty="0" err="1"/>
              <a:t>metabolic</a:t>
            </a:r>
            <a:r>
              <a:rPr lang="it-IT" dirty="0"/>
              <a:t> </a:t>
            </a:r>
            <a:r>
              <a:rPr lang="it-IT" dirty="0" err="1"/>
              <a:t>differences</a:t>
            </a:r>
            <a:r>
              <a:rPr lang="it-IT" dirty="0"/>
              <a:t> </a:t>
            </a:r>
            <a:r>
              <a:rPr lang="it-IT" dirty="0" err="1"/>
              <a:t>between</a:t>
            </a:r>
            <a:r>
              <a:rPr lang="it-IT" dirty="0"/>
              <a:t> cancer </a:t>
            </a:r>
            <a:r>
              <a:rPr lang="it-IT" dirty="0" err="1"/>
              <a:t>cells</a:t>
            </a:r>
            <a:r>
              <a:rPr lang="it-IT" dirty="0"/>
              <a:t> and </a:t>
            </a:r>
            <a:r>
              <a:rPr lang="it-IT" dirty="0" err="1"/>
              <a:t>normal</a:t>
            </a:r>
            <a:r>
              <a:rPr lang="it-IT" dirty="0"/>
              <a:t> </a:t>
            </a:r>
            <a:r>
              <a:rPr lang="it-IT" dirty="0" err="1"/>
              <a:t>cells</a:t>
            </a:r>
            <a:r>
              <a:rPr lang="it-IT" dirty="0"/>
              <a:t> to </a:t>
            </a:r>
            <a:r>
              <a:rPr lang="it-IT" dirty="0" err="1"/>
              <a:t>improve</a:t>
            </a:r>
            <a:r>
              <a:rPr lang="it-IT" dirty="0"/>
              <a:t> standard </a:t>
            </a:r>
            <a:r>
              <a:rPr lang="it-IT" dirty="0" err="1"/>
              <a:t>therapeutic</a:t>
            </a:r>
            <a:r>
              <a:rPr lang="it-IT" dirty="0"/>
              <a:t> </a:t>
            </a:r>
            <a:r>
              <a:rPr lang="it-IT" dirty="0" err="1"/>
              <a:t>outcomes</a:t>
            </a:r>
            <a:r>
              <a:rPr lang="it-IT" dirty="0"/>
              <a:t>; </a:t>
            </a:r>
          </a:p>
          <a:p>
            <a:pPr marL="285750" indent="-285750">
              <a:buFontTx/>
              <a:buChar char="-"/>
            </a:pPr>
            <a:endParaRPr lang="it-IT" dirty="0"/>
          </a:p>
          <a:p>
            <a:pPr marL="285750" indent="-285750">
              <a:buFontTx/>
              <a:buChar char="-"/>
            </a:pPr>
            <a:r>
              <a:rPr lang="it-IT" dirty="0" err="1"/>
              <a:t>Adjuvant</a:t>
            </a:r>
            <a:r>
              <a:rPr lang="it-IT" dirty="0"/>
              <a:t> </a:t>
            </a:r>
            <a:r>
              <a:rPr lang="it-IT" dirty="0" err="1"/>
              <a:t>therapeutic</a:t>
            </a:r>
            <a:r>
              <a:rPr lang="it-IT" dirty="0"/>
              <a:t> </a:t>
            </a:r>
            <a:r>
              <a:rPr lang="it-IT" dirty="0" err="1"/>
              <a:t>intervention</a:t>
            </a:r>
            <a:r>
              <a:rPr lang="it-IT" dirty="0"/>
              <a:t> with the KD in </a:t>
            </a:r>
            <a:r>
              <a:rPr lang="it-IT" dirty="0" err="1"/>
              <a:t>cancer</a:t>
            </a:r>
            <a:r>
              <a:rPr lang="it-IT" dirty="0"/>
              <a:t> </a:t>
            </a:r>
            <a:r>
              <a:rPr lang="it-IT" dirty="0" err="1"/>
              <a:t>merits</a:t>
            </a:r>
            <a:r>
              <a:rPr lang="it-IT" dirty="0"/>
              <a:t> </a:t>
            </a:r>
            <a:r>
              <a:rPr lang="it-IT" dirty="0" err="1"/>
              <a:t>further</a:t>
            </a:r>
            <a:r>
              <a:rPr lang="it-IT" dirty="0"/>
              <a:t> </a:t>
            </a:r>
            <a:r>
              <a:rPr lang="it-IT" dirty="0" err="1"/>
              <a:t>investigation</a:t>
            </a:r>
            <a:r>
              <a:rPr lang="it-IT" dirty="0"/>
              <a:t>, </a:t>
            </a:r>
            <a:r>
              <a:rPr lang="it-IT" dirty="0" err="1"/>
              <a:t>especially</a:t>
            </a:r>
            <a:r>
              <a:rPr lang="it-IT" dirty="0"/>
              <a:t> in </a:t>
            </a:r>
            <a:r>
              <a:rPr lang="it-IT" dirty="0" err="1"/>
              <a:t>combination</a:t>
            </a:r>
            <a:r>
              <a:rPr lang="it-IT" dirty="0"/>
              <a:t> with </a:t>
            </a:r>
            <a:r>
              <a:rPr lang="it-IT" dirty="0" err="1"/>
              <a:t>drugs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target </a:t>
            </a:r>
            <a:r>
              <a:rPr lang="it-IT" dirty="0" err="1"/>
              <a:t>tumor</a:t>
            </a:r>
            <a:r>
              <a:rPr lang="it-IT" dirty="0"/>
              <a:t> </a:t>
            </a:r>
            <a:r>
              <a:rPr lang="it-IT" dirty="0" err="1"/>
              <a:t>metabolism</a:t>
            </a:r>
            <a:r>
              <a:rPr lang="it-IT" dirty="0"/>
              <a:t>.</a:t>
            </a:r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4083FBC5-EE79-4381-9321-A1042D79F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25</a:t>
            </a:fld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xmlns="" id="{3E07778A-A8E0-4903-8952-67ECA16AE581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9" name="Segnaposto data 3">
            <a:extLst>
              <a:ext uri="{FF2B5EF4-FFF2-40B4-BE49-F238E27FC236}">
                <a16:creationId xmlns:a16="http://schemas.microsoft.com/office/drawing/2014/main" xmlns="" id="{962E66E4-745B-43BB-BEF0-C1A729E7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0" name="Segnaposto piè di pagina 4">
            <a:extLst>
              <a:ext uri="{FF2B5EF4-FFF2-40B4-BE49-F238E27FC236}">
                <a16:creationId xmlns:a16="http://schemas.microsoft.com/office/drawing/2014/main" xmlns="" id="{27B6108C-512E-475E-BDB2-2BDFBEBF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</p:spTree>
    <p:extLst>
      <p:ext uri="{BB962C8B-B14F-4D97-AF65-F5344CB8AC3E}">
        <p14:creationId xmlns:p14="http://schemas.microsoft.com/office/powerpoint/2010/main" val="135946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77801CC4-452B-4FCF-98C2-A7359CF07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26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23B4A482-F3CF-4860-8E16-7D08714F288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xmlns="" id="{879ACFA9-F1BC-437C-87BF-14FD1EF64C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/>
              <a:t>30/04/19</a:t>
            </a:r>
            <a:endParaRPr lang="it-IT" dirty="0"/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xmlns="" id="{BA1BA2FD-F760-4FDC-B30E-44CA048D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/>
              <a:t>Biochemistry of Age-related diseases  </a:t>
            </a:r>
          </a:p>
          <a:p>
            <a:r>
              <a:rPr lang="it-IT"/>
              <a:t>‘Ketogenic diet as an adjuvant cancer therapy’</a:t>
            </a:r>
            <a:endParaRPr lang="it-IT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490ABC18-6266-46C3-B496-B5421B43E9C6}"/>
              </a:ext>
            </a:extLst>
          </p:cNvPr>
          <p:cNvSpPr txBox="1"/>
          <p:nvPr/>
        </p:nvSpPr>
        <p:spPr>
          <a:xfrm>
            <a:off x="2983583" y="433633"/>
            <a:ext cx="3176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/>
              <a:t>Bibliography:</a:t>
            </a:r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34B337FA-8474-4176-B870-53C915611940}"/>
              </a:ext>
            </a:extLst>
          </p:cNvPr>
          <p:cNvSpPr txBox="1"/>
          <p:nvPr/>
        </p:nvSpPr>
        <p:spPr>
          <a:xfrm>
            <a:off x="271271" y="1339592"/>
            <a:ext cx="86014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it-IT" sz="1600" dirty="0"/>
              <a:t>Allen, B. G., </a:t>
            </a:r>
            <a:r>
              <a:rPr lang="it-IT" sz="1600" dirty="0" err="1"/>
              <a:t>Bhatia</a:t>
            </a:r>
            <a:r>
              <a:rPr lang="it-IT" sz="1600" dirty="0"/>
              <a:t>, S. K., Anderson, C. M., </a:t>
            </a:r>
            <a:r>
              <a:rPr lang="it-IT" sz="1600" dirty="0" err="1"/>
              <a:t>Eichenberger-Gilmore</a:t>
            </a:r>
            <a:r>
              <a:rPr lang="it-IT" sz="1600" dirty="0"/>
              <a:t>, J. M., </a:t>
            </a:r>
            <a:r>
              <a:rPr lang="it-IT" sz="1600" dirty="0" err="1"/>
              <a:t>Sibenaller</a:t>
            </a:r>
            <a:r>
              <a:rPr lang="it-IT" sz="1600" dirty="0"/>
              <a:t>, Z. A., </a:t>
            </a:r>
            <a:r>
              <a:rPr lang="it-IT" sz="1600" dirty="0" err="1"/>
              <a:t>Mapuskar</a:t>
            </a:r>
            <a:r>
              <a:rPr lang="it-IT" sz="1600" dirty="0"/>
              <a:t>, K. A., </a:t>
            </a:r>
            <a:r>
              <a:rPr lang="it-IT" sz="1600" dirty="0" err="1"/>
              <a:t>Schoenefeld</a:t>
            </a:r>
            <a:r>
              <a:rPr lang="it-IT" sz="1600" dirty="0"/>
              <a:t>, J. D., </a:t>
            </a:r>
            <a:r>
              <a:rPr lang="it-IT" sz="1600" dirty="0" err="1"/>
              <a:t>Buatti</a:t>
            </a:r>
            <a:r>
              <a:rPr lang="it-IT" sz="1600" dirty="0"/>
              <a:t>, J. M., Spitz, D. R., </a:t>
            </a:r>
            <a:r>
              <a:rPr lang="it-IT" sz="1600" dirty="0" err="1"/>
              <a:t>Fath</a:t>
            </a:r>
            <a:r>
              <a:rPr lang="it-IT" sz="1600" dirty="0"/>
              <a:t>, M. A. (2014). </a:t>
            </a:r>
            <a:r>
              <a:rPr lang="it-IT" sz="1600" dirty="0" err="1"/>
              <a:t>Ketogenic</a:t>
            </a:r>
            <a:r>
              <a:rPr lang="it-IT" sz="1600" dirty="0"/>
              <a:t> </a:t>
            </a:r>
            <a:r>
              <a:rPr lang="it-IT" sz="1600" dirty="0" err="1"/>
              <a:t>diet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an </a:t>
            </a:r>
            <a:r>
              <a:rPr lang="it-IT" sz="1600" dirty="0" err="1"/>
              <a:t>adjuvant</a:t>
            </a:r>
            <a:r>
              <a:rPr lang="it-IT" sz="1600" dirty="0"/>
              <a:t> </a:t>
            </a:r>
            <a:r>
              <a:rPr lang="it-IT" sz="1600" dirty="0" err="1"/>
              <a:t>cancer</a:t>
            </a:r>
            <a:r>
              <a:rPr lang="it-IT" sz="1600" dirty="0"/>
              <a:t> therapy: history and </a:t>
            </a:r>
            <a:r>
              <a:rPr lang="it-IT" sz="1600" dirty="0" err="1"/>
              <a:t>potential</a:t>
            </a:r>
            <a:r>
              <a:rPr lang="it-IT" sz="1600" dirty="0"/>
              <a:t> </a:t>
            </a:r>
            <a:r>
              <a:rPr lang="it-IT" sz="1600" dirty="0" err="1"/>
              <a:t>mechanism</a:t>
            </a:r>
            <a:r>
              <a:rPr lang="it-IT" sz="1600" dirty="0"/>
              <a:t>.</a:t>
            </a:r>
            <a:r>
              <a:rPr lang="it-IT" sz="1600" i="1" dirty="0"/>
              <a:t> Redox </a:t>
            </a:r>
            <a:r>
              <a:rPr lang="it-IT" sz="1600" i="1" dirty="0" err="1"/>
              <a:t>Biology</a:t>
            </a:r>
            <a:r>
              <a:rPr lang="it-IT" sz="1600" i="1" dirty="0"/>
              <a:t>. </a:t>
            </a:r>
            <a:r>
              <a:rPr lang="it-IT" sz="1600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http://dx.doi.org/10.1016/j.redox.2014.08.002</a:t>
            </a:r>
            <a:endParaRPr lang="it-IT" sz="1600" dirty="0"/>
          </a:p>
          <a:p>
            <a:pPr marL="285750" indent="-285750">
              <a:buFontTx/>
              <a:buChar char="-"/>
            </a:pP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Poff</a:t>
            </a:r>
            <a:r>
              <a:rPr lang="it-IT" sz="1600" dirty="0"/>
              <a:t>, A., </a:t>
            </a:r>
            <a:r>
              <a:rPr lang="it-IT" sz="1600" dirty="0" err="1"/>
              <a:t>Koutnik</a:t>
            </a:r>
            <a:r>
              <a:rPr lang="it-IT" sz="1600" dirty="0"/>
              <a:t>, A. P., </a:t>
            </a:r>
            <a:r>
              <a:rPr lang="it-IT" sz="1600" dirty="0" err="1"/>
              <a:t>Egan</a:t>
            </a:r>
            <a:r>
              <a:rPr lang="it-IT" sz="1600" dirty="0"/>
              <a:t>, K. M., </a:t>
            </a:r>
            <a:r>
              <a:rPr lang="it-IT" sz="1600" dirty="0" err="1"/>
              <a:t>Sahebjam</a:t>
            </a:r>
            <a:r>
              <a:rPr lang="it-IT" sz="1600" dirty="0"/>
              <a:t>, S., D’Agostino, D., Kumar, N. B. (2017) Targeting the Warburg </a:t>
            </a:r>
            <a:r>
              <a:rPr lang="it-IT" sz="1600" dirty="0" err="1"/>
              <a:t>effect</a:t>
            </a:r>
            <a:r>
              <a:rPr lang="it-IT" sz="1600" dirty="0"/>
              <a:t> for </a:t>
            </a:r>
            <a:r>
              <a:rPr lang="it-IT" sz="1600" dirty="0" err="1"/>
              <a:t>cancer</a:t>
            </a:r>
            <a:r>
              <a:rPr lang="it-IT" sz="1600" dirty="0"/>
              <a:t> treatment: </a:t>
            </a:r>
            <a:r>
              <a:rPr lang="it-IT" sz="1600" dirty="0" err="1"/>
              <a:t>Ketogenic</a:t>
            </a:r>
            <a:r>
              <a:rPr lang="it-IT" sz="1600" dirty="0"/>
              <a:t> </a:t>
            </a:r>
            <a:r>
              <a:rPr lang="it-IT" sz="1600" dirty="0" err="1"/>
              <a:t>diets</a:t>
            </a:r>
            <a:r>
              <a:rPr lang="it-IT" sz="1600" dirty="0"/>
              <a:t> for management of glioma. </a:t>
            </a:r>
            <a:r>
              <a:rPr lang="it-IT" sz="1600" i="1" dirty="0" err="1"/>
              <a:t>Seminars</a:t>
            </a:r>
            <a:r>
              <a:rPr lang="it-IT" sz="1600" i="1" dirty="0"/>
              <a:t> in Cancer </a:t>
            </a:r>
            <a:r>
              <a:rPr lang="it-IT" sz="1600" i="1" dirty="0" err="1"/>
              <a:t>Biology</a:t>
            </a:r>
            <a:r>
              <a:rPr lang="it-IT" sz="1600" i="1" dirty="0"/>
              <a:t>. </a:t>
            </a:r>
            <a:r>
              <a:rPr lang="it-IT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</a:t>
            </a:r>
            <a:r>
              <a:rPr lang="it-IT" sz="1600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://</a:t>
            </a:r>
            <a:r>
              <a:rPr lang="it-IT" sz="16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doi.org/10.1016/j.semcancer.2017.12.011</a:t>
            </a:r>
            <a:endParaRPr lang="it-IT" sz="1600" dirty="0"/>
          </a:p>
          <a:p>
            <a:pPr marL="285750" indent="-285750">
              <a:buFontTx/>
              <a:buChar char="-"/>
            </a:pP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Vidali</a:t>
            </a:r>
            <a:r>
              <a:rPr lang="it-IT" sz="1600" dirty="0"/>
              <a:t>, S., </a:t>
            </a:r>
            <a:r>
              <a:rPr lang="it-IT" sz="1600" dirty="0" err="1"/>
              <a:t>Aminzadeh</a:t>
            </a:r>
            <a:r>
              <a:rPr lang="it-IT" sz="1600" dirty="0"/>
              <a:t>, S., Lambert, B., </a:t>
            </a:r>
            <a:r>
              <a:rPr lang="it-IT" sz="1600" dirty="0" err="1"/>
              <a:t>Ruherford</a:t>
            </a:r>
            <a:r>
              <a:rPr lang="it-IT" sz="1600" dirty="0"/>
              <a:t>, T., </a:t>
            </a:r>
            <a:r>
              <a:rPr lang="it-IT" sz="1600" dirty="0" err="1"/>
              <a:t>Sperl</a:t>
            </a:r>
            <a:r>
              <a:rPr lang="it-IT" sz="1600" dirty="0"/>
              <a:t>, W., Kofler, B., </a:t>
            </a:r>
            <a:r>
              <a:rPr lang="it-IT" sz="1600" dirty="0" err="1"/>
              <a:t>Feichtinger</a:t>
            </a:r>
            <a:r>
              <a:rPr lang="it-IT" sz="1600" dirty="0"/>
              <a:t>, R. G. (2015). </a:t>
            </a:r>
            <a:r>
              <a:rPr lang="it-IT" sz="1600" dirty="0" err="1"/>
              <a:t>Mitochondria</a:t>
            </a:r>
            <a:r>
              <a:rPr lang="it-IT" sz="1600" dirty="0"/>
              <a:t>: The </a:t>
            </a:r>
            <a:r>
              <a:rPr lang="it-IT" sz="1600" dirty="0" err="1"/>
              <a:t>ketogenic</a:t>
            </a:r>
            <a:r>
              <a:rPr lang="it-IT" sz="1600" dirty="0"/>
              <a:t> </a:t>
            </a:r>
            <a:r>
              <a:rPr lang="it-IT" sz="1600" dirty="0" err="1"/>
              <a:t>diet</a:t>
            </a:r>
            <a:r>
              <a:rPr lang="it-IT" sz="1600" dirty="0"/>
              <a:t>-A </a:t>
            </a:r>
            <a:r>
              <a:rPr lang="it-IT" sz="1600" dirty="0" err="1"/>
              <a:t>metabolism</a:t>
            </a:r>
            <a:r>
              <a:rPr lang="it-IT" sz="1600" dirty="0"/>
              <a:t> </a:t>
            </a:r>
            <a:r>
              <a:rPr lang="it-IT" sz="1600" dirty="0" err="1"/>
              <a:t>based</a:t>
            </a:r>
            <a:r>
              <a:rPr lang="it-IT" sz="1600" dirty="0"/>
              <a:t> therapy. </a:t>
            </a:r>
            <a:r>
              <a:rPr lang="it-IT" sz="1600" i="1" dirty="0"/>
              <a:t>The International Journal of </a:t>
            </a:r>
            <a:r>
              <a:rPr lang="it-IT" sz="1600" i="1" dirty="0" err="1"/>
              <a:t>Biochemistry</a:t>
            </a:r>
            <a:r>
              <a:rPr lang="it-IT" sz="1600" i="1" dirty="0"/>
              <a:t> &amp; Cell </a:t>
            </a:r>
            <a:r>
              <a:rPr lang="it-IT" sz="1600" i="1" dirty="0" err="1"/>
              <a:t>Biology</a:t>
            </a:r>
            <a:r>
              <a:rPr lang="it-IT" sz="1600" i="1" dirty="0"/>
              <a:t>. </a:t>
            </a:r>
            <a:r>
              <a:rPr lang="it-IT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http://dx.doi.org/10.1016/j.biocel.2015.01.022</a:t>
            </a:r>
            <a:endParaRPr lang="it-IT" sz="1600" dirty="0"/>
          </a:p>
          <a:p>
            <a:pPr marL="285750" indent="-285750">
              <a:buFontTx/>
              <a:buChar char="-"/>
            </a:pPr>
            <a:endParaRPr lang="it-IT" sz="1600" dirty="0"/>
          </a:p>
          <a:p>
            <a:pPr marL="285750" indent="-285750">
              <a:buFontTx/>
              <a:buChar char="-"/>
            </a:pPr>
            <a:r>
              <a:rPr lang="it-IT" sz="1600" dirty="0" err="1"/>
              <a:t>Abdelwahab</a:t>
            </a:r>
            <a:r>
              <a:rPr lang="it-IT" sz="1600" dirty="0"/>
              <a:t>, M. G., Fenton, K. E., </a:t>
            </a:r>
            <a:r>
              <a:rPr lang="it-IT" sz="1600" dirty="0" err="1"/>
              <a:t>Preul</a:t>
            </a:r>
            <a:r>
              <a:rPr lang="it-IT" sz="1600" dirty="0"/>
              <a:t>, M. C., Rho, J. M., Lynch, A., Stafford, P., </a:t>
            </a:r>
            <a:r>
              <a:rPr lang="it-IT" sz="1600" dirty="0" err="1"/>
              <a:t>Scheck</a:t>
            </a:r>
            <a:r>
              <a:rPr lang="it-IT" sz="1600" dirty="0"/>
              <a:t>, A. C. (2012) The </a:t>
            </a:r>
            <a:r>
              <a:rPr lang="it-IT" sz="1600" dirty="0" err="1"/>
              <a:t>Ketogenic</a:t>
            </a:r>
            <a:r>
              <a:rPr lang="it-IT" sz="1600" dirty="0"/>
              <a:t> </a:t>
            </a:r>
            <a:r>
              <a:rPr lang="it-IT" sz="1600" dirty="0" err="1"/>
              <a:t>Diet</a:t>
            </a:r>
            <a:r>
              <a:rPr lang="it-IT" sz="1600" dirty="0"/>
              <a:t> </a:t>
            </a:r>
            <a:r>
              <a:rPr lang="it-IT" sz="1600" dirty="0" err="1"/>
              <a:t>is</a:t>
            </a:r>
            <a:r>
              <a:rPr lang="it-IT" sz="1600" dirty="0"/>
              <a:t> an </a:t>
            </a:r>
            <a:r>
              <a:rPr lang="it-IT" sz="1600" dirty="0" err="1"/>
              <a:t>effective</a:t>
            </a:r>
            <a:r>
              <a:rPr lang="it-IT" sz="1600" dirty="0"/>
              <a:t> </a:t>
            </a:r>
            <a:r>
              <a:rPr lang="it-IT" sz="1600" dirty="0" err="1"/>
              <a:t>adjuvant</a:t>
            </a:r>
            <a:r>
              <a:rPr lang="it-IT" sz="1600" dirty="0"/>
              <a:t> to </a:t>
            </a:r>
            <a:r>
              <a:rPr lang="it-IT" sz="1600" dirty="0" err="1"/>
              <a:t>radiation</a:t>
            </a:r>
            <a:r>
              <a:rPr lang="it-IT" sz="1600" dirty="0"/>
              <a:t> therapy for the treatment of </a:t>
            </a:r>
            <a:r>
              <a:rPr lang="it-IT" sz="1600" dirty="0" err="1"/>
              <a:t>malignant</a:t>
            </a:r>
            <a:r>
              <a:rPr lang="it-IT" sz="1600" dirty="0"/>
              <a:t> glioma. </a:t>
            </a:r>
            <a:r>
              <a:rPr lang="it-IT" sz="1600" i="1" dirty="0" err="1"/>
              <a:t>PLoS</a:t>
            </a:r>
            <a:r>
              <a:rPr lang="it-IT" sz="1600" i="1" dirty="0"/>
              <a:t> ONE</a:t>
            </a:r>
            <a:r>
              <a:rPr lang="it-IT" sz="1600" dirty="0"/>
              <a:t>. </a:t>
            </a:r>
            <a:r>
              <a:rPr lang="fr-FR" sz="1600" dirty="0"/>
              <a:t>doi:10.1371/journal.pone.0036197</a:t>
            </a:r>
          </a:p>
          <a:p>
            <a:pPr marL="285750" indent="-285750">
              <a:buFontTx/>
              <a:buChar char="-"/>
            </a:pP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err="1"/>
              <a:t>Lv</a:t>
            </a:r>
            <a:r>
              <a:rPr lang="fr-FR" sz="1600" dirty="0"/>
              <a:t>, M., Zhu, X., Wang, H., Guan, W. (2014) </a:t>
            </a:r>
            <a:r>
              <a:rPr lang="fr-FR" sz="1600" dirty="0" err="1"/>
              <a:t>Roles</a:t>
            </a:r>
            <a:r>
              <a:rPr lang="fr-FR" sz="1600" dirty="0"/>
              <a:t> of </a:t>
            </a:r>
            <a:r>
              <a:rPr lang="fr-FR" sz="1600" dirty="0" err="1"/>
              <a:t>caloric</a:t>
            </a:r>
            <a:r>
              <a:rPr lang="fr-FR" sz="1600" dirty="0"/>
              <a:t> restriction, </a:t>
            </a:r>
            <a:r>
              <a:rPr lang="fr-FR" sz="1600" dirty="0" err="1"/>
              <a:t>ketogenic</a:t>
            </a:r>
            <a:r>
              <a:rPr lang="fr-FR" sz="1600" dirty="0"/>
              <a:t> </a:t>
            </a:r>
            <a:r>
              <a:rPr lang="fr-FR" sz="1600" dirty="0" err="1"/>
              <a:t>diet</a:t>
            </a:r>
            <a:r>
              <a:rPr lang="fr-FR" sz="1600" dirty="0"/>
              <a:t> and intermittent </a:t>
            </a:r>
            <a:r>
              <a:rPr lang="fr-FR" sz="1600" dirty="0" err="1"/>
              <a:t>fasting</a:t>
            </a:r>
            <a:r>
              <a:rPr lang="fr-FR" sz="1600" dirty="0"/>
              <a:t> </a:t>
            </a:r>
            <a:r>
              <a:rPr lang="fr-FR" sz="1600" dirty="0" err="1"/>
              <a:t>during</a:t>
            </a:r>
            <a:r>
              <a:rPr lang="fr-FR" sz="1600" dirty="0"/>
              <a:t> initiation, progression and </a:t>
            </a:r>
            <a:r>
              <a:rPr lang="fr-FR" sz="1600" dirty="0" err="1"/>
              <a:t>metastasis</a:t>
            </a:r>
            <a:r>
              <a:rPr lang="fr-FR" sz="1600" dirty="0"/>
              <a:t> of cancer in animal </a:t>
            </a:r>
            <a:r>
              <a:rPr lang="fr-FR" sz="1600" dirty="0" err="1"/>
              <a:t>models</a:t>
            </a:r>
            <a:r>
              <a:rPr lang="fr-FR" sz="1600" dirty="0"/>
              <a:t>: a </a:t>
            </a:r>
            <a:r>
              <a:rPr lang="fr-FR" sz="1600" dirty="0" err="1"/>
              <a:t>systematic</a:t>
            </a:r>
            <a:r>
              <a:rPr lang="fr-FR" sz="1600" dirty="0"/>
              <a:t> </a:t>
            </a:r>
            <a:r>
              <a:rPr lang="fr-FR" sz="1600" dirty="0" err="1"/>
              <a:t>review</a:t>
            </a:r>
            <a:r>
              <a:rPr lang="fr-FR" sz="1600" dirty="0"/>
              <a:t> and </a:t>
            </a:r>
            <a:r>
              <a:rPr lang="fr-FR" sz="1600" dirty="0" err="1"/>
              <a:t>meta-analysis</a:t>
            </a:r>
            <a:r>
              <a:rPr lang="fr-FR" sz="1600" dirty="0"/>
              <a:t>. </a:t>
            </a:r>
            <a:r>
              <a:rPr lang="fr-FR" sz="1600" i="1" dirty="0" err="1"/>
              <a:t>PLoS</a:t>
            </a:r>
            <a:r>
              <a:rPr lang="fr-FR" sz="1600" i="1" dirty="0"/>
              <a:t> ONE</a:t>
            </a:r>
            <a:r>
              <a:rPr lang="fr-FR" sz="1600" dirty="0"/>
              <a:t>.</a:t>
            </a:r>
            <a:r>
              <a:rPr lang="it-IT" sz="1600" dirty="0"/>
              <a:t> doi:10.1371/journal.pone.0115147</a:t>
            </a:r>
          </a:p>
        </p:txBody>
      </p:sp>
    </p:spTree>
    <p:extLst>
      <p:ext uri="{BB962C8B-B14F-4D97-AF65-F5344CB8AC3E}">
        <p14:creationId xmlns:p14="http://schemas.microsoft.com/office/powerpoint/2010/main" val="64916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8D366875-8A44-4A44-936C-603AF90DF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27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6611FB-31DC-4E3E-9C03-E2FC463E880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7" name="Segnaposto data 3">
            <a:extLst>
              <a:ext uri="{FF2B5EF4-FFF2-40B4-BE49-F238E27FC236}">
                <a16:creationId xmlns:a16="http://schemas.microsoft.com/office/drawing/2014/main" xmlns="" id="{C45B13FA-7792-4C0A-9C11-0E911CA57F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8" name="Segnaposto piè di pagina 4">
            <a:extLst>
              <a:ext uri="{FF2B5EF4-FFF2-40B4-BE49-F238E27FC236}">
                <a16:creationId xmlns:a16="http://schemas.microsoft.com/office/drawing/2014/main" xmlns="" id="{12DB222E-8350-4B9F-92AD-0DB46486D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91BC11AE-0111-477D-A683-A0AF037911EF}"/>
              </a:ext>
            </a:extLst>
          </p:cNvPr>
          <p:cNvSpPr txBox="1"/>
          <p:nvPr/>
        </p:nvSpPr>
        <p:spPr>
          <a:xfrm>
            <a:off x="771427" y="2517427"/>
            <a:ext cx="7701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Thank </a:t>
            </a:r>
            <a:r>
              <a:rPr lang="it-IT" sz="4000" b="1" dirty="0" err="1"/>
              <a:t>you</a:t>
            </a:r>
            <a:r>
              <a:rPr lang="it-IT" sz="4000" b="1" dirty="0"/>
              <a:t> for </a:t>
            </a:r>
            <a:r>
              <a:rPr lang="it-IT" sz="4000" b="1" dirty="0" err="1"/>
              <a:t>your</a:t>
            </a:r>
            <a:r>
              <a:rPr lang="it-IT" sz="4000" b="1" dirty="0"/>
              <a:t> </a:t>
            </a:r>
            <a:r>
              <a:rPr lang="it-IT" sz="4000" b="1" dirty="0" err="1"/>
              <a:t>attention</a:t>
            </a:r>
            <a:r>
              <a:rPr lang="it-IT" sz="4000" b="1" dirty="0"/>
              <a:t> : ) </a:t>
            </a:r>
          </a:p>
        </p:txBody>
      </p:sp>
    </p:spTree>
    <p:extLst>
      <p:ext uri="{BB962C8B-B14F-4D97-AF65-F5344CB8AC3E}">
        <p14:creationId xmlns:p14="http://schemas.microsoft.com/office/powerpoint/2010/main" val="127793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r>
              <a:rPr lang="it-IT" b="1" dirty="0"/>
              <a:t>Ketogenic Diet (KD)</a:t>
            </a:r>
          </a:p>
        </p:txBody>
      </p:sp>
      <p:graphicFrame>
        <p:nvGraphicFramePr>
          <p:cNvPr id="9" name="Segnaposto contenuto 8">
            <a:extLst>
              <a:ext uri="{FF2B5EF4-FFF2-40B4-BE49-F238E27FC236}">
                <a16:creationId xmlns:a16="http://schemas.microsoft.com/office/drawing/2014/main" xmlns="" id="{D6A4DDB2-D028-407D-A026-C1489E9200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0846884"/>
              </p:ext>
            </p:extLst>
          </p:nvPr>
        </p:nvGraphicFramePr>
        <p:xfrm>
          <a:off x="457200" y="17433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3</a:t>
            </a:fld>
            <a:endParaRPr lang="it-IT"/>
          </a:p>
        </p:txBody>
      </p:sp>
      <p:sp>
        <p:nvSpPr>
          <p:cNvPr id="5" name="Segnaposto data 3">
            <a:extLst>
              <a:ext uri="{FF2B5EF4-FFF2-40B4-BE49-F238E27FC236}">
                <a16:creationId xmlns:a16="http://schemas.microsoft.com/office/drawing/2014/main" xmlns="" id="{066AF795-805F-489F-A523-B0FA51C5E9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xmlns="" id="{9CAF3A9B-A105-4643-BE60-CCE04533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</p:spTree>
    <p:extLst>
      <p:ext uri="{BB962C8B-B14F-4D97-AF65-F5344CB8AC3E}">
        <p14:creationId xmlns:p14="http://schemas.microsoft.com/office/powerpoint/2010/main" val="344729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4</a:t>
            </a:fld>
            <a:endParaRPr lang="it-IT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6EBDFF78-EB54-4B2E-BA90-06F953AAFA97}"/>
              </a:ext>
            </a:extLst>
          </p:cNvPr>
          <p:cNvSpPr txBox="1"/>
          <p:nvPr/>
        </p:nvSpPr>
        <p:spPr>
          <a:xfrm>
            <a:off x="4513864" y="530867"/>
            <a:ext cx="465684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/>
              <a:t>Fatty</a:t>
            </a:r>
            <a:r>
              <a:rPr lang="it-IT" sz="2400" b="1" dirty="0"/>
              <a:t> acids </a:t>
            </a:r>
            <a:r>
              <a:rPr lang="it-IT" sz="2400" b="1" dirty="0" err="1"/>
              <a:t>oxidation</a:t>
            </a:r>
            <a:r>
              <a:rPr lang="it-IT" sz="2400" b="1" dirty="0"/>
              <a:t> </a:t>
            </a:r>
            <a:r>
              <a:rPr lang="it-IT" sz="2400" b="1" dirty="0" err="1"/>
              <a:t>occurs</a:t>
            </a:r>
            <a:r>
              <a:rPr lang="it-IT" sz="2400" b="1" dirty="0"/>
              <a:t> </a:t>
            </a:r>
            <a:r>
              <a:rPr lang="it-IT" sz="2400" b="1" dirty="0" err="1"/>
              <a:t>when</a:t>
            </a:r>
            <a:r>
              <a:rPr lang="it-IT" sz="2400" b="1" dirty="0"/>
              <a:t>:</a:t>
            </a:r>
          </a:p>
          <a:p>
            <a:endParaRPr lang="it-IT" dirty="0"/>
          </a:p>
          <a:p>
            <a:pPr marL="342900" indent="-342900">
              <a:buAutoNum type="arabicPeriod"/>
            </a:pPr>
            <a:r>
              <a:rPr lang="it-IT" sz="2400" dirty="0" err="1"/>
              <a:t>starvation</a:t>
            </a:r>
            <a:r>
              <a:rPr lang="it-IT" sz="2400" dirty="0"/>
              <a:t>, </a:t>
            </a:r>
            <a:r>
              <a:rPr lang="it-IT" sz="2400" dirty="0" err="1"/>
              <a:t>fasting</a:t>
            </a:r>
            <a:r>
              <a:rPr lang="it-IT" sz="2400" dirty="0"/>
              <a:t>, </a:t>
            </a:r>
            <a:r>
              <a:rPr lang="it-IT" sz="2400" dirty="0" err="1"/>
              <a:t>prolonged</a:t>
            </a:r>
            <a:r>
              <a:rPr lang="it-IT" sz="2400" dirty="0"/>
              <a:t> </a:t>
            </a:r>
            <a:r>
              <a:rPr lang="it-IT" sz="2400" dirty="0" err="1"/>
              <a:t>exercise</a:t>
            </a:r>
            <a:endParaRPr lang="it-IT" sz="2400" dirty="0"/>
          </a:p>
          <a:p>
            <a:pPr marL="342900" indent="-342900">
              <a:buAutoNum type="arabicPeriod"/>
            </a:pPr>
            <a:endParaRPr lang="it-IT" sz="2400" dirty="0"/>
          </a:p>
          <a:p>
            <a:pPr marL="342900" indent="-342900">
              <a:buAutoNum type="arabicPeriod"/>
            </a:pPr>
            <a:r>
              <a:rPr lang="it-IT" sz="2400" dirty="0"/>
              <a:t>KD</a:t>
            </a:r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xmlns="" id="{437E632A-BBEF-489C-99DC-4A49249B447B}"/>
              </a:ext>
            </a:extLst>
          </p:cNvPr>
          <p:cNvSpPr/>
          <p:nvPr/>
        </p:nvSpPr>
        <p:spPr>
          <a:xfrm rot="5400000">
            <a:off x="4606256" y="3957237"/>
            <a:ext cx="486647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xmlns="" id="{3B3F6A99-C616-4F2B-8BFE-88B3449DE27A}"/>
              </a:ext>
            </a:extLst>
          </p:cNvPr>
          <p:cNvSpPr/>
          <p:nvPr/>
        </p:nvSpPr>
        <p:spPr>
          <a:xfrm rot="16200000">
            <a:off x="6616916" y="3957238"/>
            <a:ext cx="486648" cy="24384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C8886B0A-6C8C-4AD4-9F00-4DC1D345C24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xmlns="" id="{048F604D-E2AC-420D-BDDB-05C87C3713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9" name="Segnaposto piè di pagina 4">
            <a:extLst>
              <a:ext uri="{FF2B5EF4-FFF2-40B4-BE49-F238E27FC236}">
                <a16:creationId xmlns:a16="http://schemas.microsoft.com/office/drawing/2014/main" xmlns="" id="{4AB5D28E-E853-40A0-8139-86A9C69C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7F0C08C-182D-494B-A893-A3378F52A87A}"/>
              </a:ext>
            </a:extLst>
          </p:cNvPr>
          <p:cNvSpPr txBox="1"/>
          <p:nvPr/>
        </p:nvSpPr>
        <p:spPr>
          <a:xfrm>
            <a:off x="4979971" y="3865605"/>
            <a:ext cx="4014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/>
              <a:t>Glucose</a:t>
            </a:r>
            <a:r>
              <a:rPr lang="it-IT" sz="2400" dirty="0"/>
              <a:t>               </a:t>
            </a:r>
            <a:r>
              <a:rPr lang="it-IT" sz="2400" dirty="0" err="1"/>
              <a:t>Ketone</a:t>
            </a:r>
            <a:r>
              <a:rPr lang="it-IT" sz="2400" dirty="0"/>
              <a:t> bodies </a:t>
            </a:r>
          </a:p>
        </p:txBody>
      </p:sp>
      <p:pic>
        <p:nvPicPr>
          <p:cNvPr id="12" name="Segnaposto contenuto 11">
            <a:extLst>
              <a:ext uri="{FF2B5EF4-FFF2-40B4-BE49-F238E27FC236}">
                <a16:creationId xmlns:a16="http://schemas.microsoft.com/office/drawing/2014/main" xmlns="" id="{103C6A5E-9566-409A-9E4C-283F0E624B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990" y="136525"/>
            <a:ext cx="4084320" cy="6372697"/>
          </a:xfrm>
        </p:spPr>
      </p:pic>
    </p:spTree>
    <p:extLst>
      <p:ext uri="{BB962C8B-B14F-4D97-AF65-F5344CB8AC3E}">
        <p14:creationId xmlns:p14="http://schemas.microsoft.com/office/powerpoint/2010/main" val="380424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31538DB-B66E-40A6-ABAF-EEF5C3CCF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75" y="1216912"/>
            <a:ext cx="7562141" cy="496115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229C8BAC-E3E9-4DDD-8828-B68E0F0DF320}"/>
              </a:ext>
            </a:extLst>
          </p:cNvPr>
          <p:cNvSpPr txBox="1"/>
          <p:nvPr/>
        </p:nvSpPr>
        <p:spPr>
          <a:xfrm>
            <a:off x="2182434" y="269183"/>
            <a:ext cx="52449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/>
              <a:t>Major </a:t>
            </a:r>
            <a:r>
              <a:rPr lang="it-IT" sz="4400" b="1" dirty="0" err="1"/>
              <a:t>ketone</a:t>
            </a:r>
            <a:r>
              <a:rPr lang="it-IT" sz="4400" b="1" dirty="0"/>
              <a:t> bodies</a:t>
            </a:r>
          </a:p>
        </p:txBody>
      </p:sp>
      <p:sp>
        <p:nvSpPr>
          <p:cNvPr id="13" name="Segnaposto numero diapositiva 5">
            <a:extLst>
              <a:ext uri="{FF2B5EF4-FFF2-40B4-BE49-F238E27FC236}">
                <a16:creationId xmlns:a16="http://schemas.microsoft.com/office/drawing/2014/main" xmlns="" id="{FBA6C214-C5F9-47F5-BA31-4885130B2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5</a:t>
            </a:fld>
            <a:endParaRPr lang="it-IT"/>
          </a:p>
        </p:txBody>
      </p:sp>
      <p:sp>
        <p:nvSpPr>
          <p:cNvPr id="14" name="Segnaposto numero diapositiva 5">
            <a:extLst>
              <a:ext uri="{FF2B5EF4-FFF2-40B4-BE49-F238E27FC236}">
                <a16:creationId xmlns:a16="http://schemas.microsoft.com/office/drawing/2014/main" xmlns="" id="{9D8934D0-9A3C-4BC6-8586-F7D3FB702A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15" name="Segnaposto data 3">
            <a:extLst>
              <a:ext uri="{FF2B5EF4-FFF2-40B4-BE49-F238E27FC236}">
                <a16:creationId xmlns:a16="http://schemas.microsoft.com/office/drawing/2014/main" xmlns="" id="{AC37F2F8-C465-4909-91AD-5813A6F84E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6" name="Segnaposto piè di pagina 4">
            <a:extLst>
              <a:ext uri="{FF2B5EF4-FFF2-40B4-BE49-F238E27FC236}">
                <a16:creationId xmlns:a16="http://schemas.microsoft.com/office/drawing/2014/main" xmlns="" id="{F1E2D33D-D91A-485F-B6AF-2649932B8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xmlns="" id="{9AAE272B-B8FC-4EA2-A6E4-A12523B54F69}"/>
              </a:ext>
            </a:extLst>
          </p:cNvPr>
          <p:cNvSpPr/>
          <p:nvPr/>
        </p:nvSpPr>
        <p:spPr>
          <a:xfrm>
            <a:off x="5667158" y="1947195"/>
            <a:ext cx="1580402" cy="52753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xmlns="" id="{AB3EBCBD-4043-427E-90E2-DCA35C62F01F}"/>
              </a:ext>
            </a:extLst>
          </p:cNvPr>
          <p:cNvSpPr/>
          <p:nvPr/>
        </p:nvSpPr>
        <p:spPr>
          <a:xfrm>
            <a:off x="5052646" y="4839343"/>
            <a:ext cx="2133600" cy="52753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xmlns="" id="{E1B6342D-0211-4C8B-B492-AE2F27999557}"/>
              </a:ext>
            </a:extLst>
          </p:cNvPr>
          <p:cNvSpPr/>
          <p:nvPr/>
        </p:nvSpPr>
        <p:spPr>
          <a:xfrm>
            <a:off x="2414954" y="4839343"/>
            <a:ext cx="1277815" cy="527539"/>
          </a:xfrm>
          <a:prstGeom prst="roundRect">
            <a:avLst/>
          </a:prstGeom>
          <a:noFill/>
          <a:ln w="571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505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9216036-A752-4341-A500-07158F6496A5}"/>
              </a:ext>
            </a:extLst>
          </p:cNvPr>
          <p:cNvSpPr txBox="1"/>
          <p:nvPr/>
        </p:nvSpPr>
        <p:spPr>
          <a:xfrm>
            <a:off x="1757680" y="0"/>
            <a:ext cx="5862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 err="1"/>
              <a:t>Warburg’s</a:t>
            </a:r>
            <a:r>
              <a:rPr lang="it-IT" sz="4400" b="1" dirty="0"/>
              <a:t> </a:t>
            </a:r>
            <a:r>
              <a:rPr lang="it-IT" sz="4400" b="1" dirty="0" err="1"/>
              <a:t>effect</a:t>
            </a:r>
            <a:endParaRPr lang="it-IT" sz="4400" b="1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071E7327-F708-474E-B619-4467D6ACC3BE}"/>
              </a:ext>
            </a:extLst>
          </p:cNvPr>
          <p:cNvSpPr txBox="1"/>
          <p:nvPr/>
        </p:nvSpPr>
        <p:spPr>
          <a:xfrm>
            <a:off x="522479" y="810750"/>
            <a:ext cx="8564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Tumors</a:t>
            </a:r>
            <a:r>
              <a:rPr lang="it-IT" sz="2000" dirty="0"/>
              <a:t> </a:t>
            </a:r>
            <a:r>
              <a:rPr lang="it-IT" sz="2000" dirty="0" err="1"/>
              <a:t>exhibit</a:t>
            </a:r>
            <a:r>
              <a:rPr lang="it-IT" sz="2000" dirty="0"/>
              <a:t> a </a:t>
            </a:r>
            <a:r>
              <a:rPr lang="it-IT" sz="2000" dirty="0" err="1"/>
              <a:t>unique</a:t>
            </a:r>
            <a:r>
              <a:rPr lang="it-IT" sz="2000" dirty="0"/>
              <a:t> </a:t>
            </a:r>
            <a:r>
              <a:rPr lang="it-IT" sz="2000" dirty="0" err="1"/>
              <a:t>metabolic</a:t>
            </a:r>
            <a:r>
              <a:rPr lang="it-IT" sz="2000" dirty="0"/>
              <a:t> </a:t>
            </a:r>
            <a:r>
              <a:rPr lang="it-IT" sz="2000" dirty="0" err="1"/>
              <a:t>phenotype</a:t>
            </a:r>
            <a:r>
              <a:rPr lang="it-IT" sz="2000" dirty="0"/>
              <a:t> </a:t>
            </a:r>
            <a:r>
              <a:rPr lang="it-IT" sz="2000" dirty="0" err="1"/>
              <a:t>characterized</a:t>
            </a:r>
            <a:r>
              <a:rPr lang="it-IT" sz="2000" dirty="0"/>
              <a:t> by high </a:t>
            </a:r>
            <a:r>
              <a:rPr lang="it-IT" sz="2000" dirty="0" err="1"/>
              <a:t>rates</a:t>
            </a:r>
            <a:r>
              <a:rPr lang="it-IT" sz="2000" dirty="0"/>
              <a:t> of </a:t>
            </a:r>
            <a:r>
              <a:rPr lang="it-IT" sz="2000" b="1" dirty="0" err="1"/>
              <a:t>aerobic</a:t>
            </a:r>
            <a:r>
              <a:rPr lang="it-IT" sz="2000" b="1" dirty="0"/>
              <a:t> </a:t>
            </a:r>
            <a:r>
              <a:rPr lang="it-IT" sz="2000" b="1" dirty="0" err="1"/>
              <a:t>glycolysis</a:t>
            </a:r>
            <a:r>
              <a:rPr lang="it-IT" sz="2000" dirty="0"/>
              <a:t>, or </a:t>
            </a:r>
            <a:r>
              <a:rPr lang="it-IT" sz="2000" b="1" dirty="0" err="1"/>
              <a:t>fermentation</a:t>
            </a:r>
            <a:r>
              <a:rPr lang="it-IT" sz="2000" dirty="0"/>
              <a:t> in the </a:t>
            </a:r>
            <a:r>
              <a:rPr lang="it-IT" sz="2000" dirty="0" err="1"/>
              <a:t>presence</a:t>
            </a:r>
            <a:r>
              <a:rPr lang="it-IT" sz="2000" dirty="0"/>
              <a:t> of </a:t>
            </a:r>
            <a:r>
              <a:rPr lang="it-IT" sz="2000" dirty="0" err="1"/>
              <a:t>oxygen</a:t>
            </a:r>
            <a:r>
              <a:rPr lang="it-IT" sz="2000" dirty="0"/>
              <a:t>. Following </a:t>
            </a:r>
            <a:r>
              <a:rPr lang="it-IT" sz="2000" dirty="0" err="1"/>
              <a:t>glycolysis</a:t>
            </a:r>
            <a:r>
              <a:rPr lang="it-IT" sz="2000" dirty="0"/>
              <a:t>, </a:t>
            </a:r>
            <a:r>
              <a:rPr lang="it-IT" sz="2000" dirty="0" err="1"/>
              <a:t>pyruvate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primarily</a:t>
            </a:r>
            <a:r>
              <a:rPr lang="it-IT" sz="2000" dirty="0"/>
              <a:t> </a:t>
            </a:r>
            <a:r>
              <a:rPr lang="it-IT" sz="2000" dirty="0" err="1"/>
              <a:t>fermented</a:t>
            </a:r>
            <a:r>
              <a:rPr lang="it-IT" sz="2000" dirty="0"/>
              <a:t> to </a:t>
            </a:r>
            <a:r>
              <a:rPr lang="it-IT" sz="2000" dirty="0" err="1"/>
              <a:t>lactate</a:t>
            </a:r>
            <a:r>
              <a:rPr lang="it-IT" sz="2000" dirty="0"/>
              <a:t> </a:t>
            </a:r>
            <a:r>
              <a:rPr lang="it-IT" sz="2000" dirty="0" err="1"/>
              <a:t>despite</a:t>
            </a:r>
            <a:r>
              <a:rPr lang="it-IT" sz="2000" dirty="0"/>
              <a:t> </a:t>
            </a:r>
            <a:r>
              <a:rPr lang="it-IT" sz="2000" dirty="0" err="1"/>
              <a:t>availability</a:t>
            </a:r>
            <a:r>
              <a:rPr lang="it-IT" sz="2000" dirty="0"/>
              <a:t> of O</a:t>
            </a:r>
            <a:r>
              <a:rPr lang="it-IT" sz="2000" baseline="-25000" dirty="0"/>
              <a:t>2</a:t>
            </a:r>
            <a:r>
              <a:rPr lang="it-IT" sz="2000" dirty="0"/>
              <a:t>.</a:t>
            </a:r>
            <a:endParaRPr lang="it-IT" sz="2000" b="1" dirty="0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B9906B6A-7BB1-40BD-944C-EC4582E9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6</a:t>
            </a:fld>
            <a:endParaRPr lang="it-IT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xmlns="" id="{02822359-DC94-412D-8F36-79A3D0AC639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9" name="Segnaposto numero diapositiva 5">
            <a:extLst>
              <a:ext uri="{FF2B5EF4-FFF2-40B4-BE49-F238E27FC236}">
                <a16:creationId xmlns:a16="http://schemas.microsoft.com/office/drawing/2014/main" xmlns="" id="{0D1D307F-8FD5-4D65-8510-32681517729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xmlns="" id="{B81110EA-5C69-41DC-AAD1-D5A7AFAE675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1" name="Segnaposto data 3">
            <a:extLst>
              <a:ext uri="{FF2B5EF4-FFF2-40B4-BE49-F238E27FC236}">
                <a16:creationId xmlns:a16="http://schemas.microsoft.com/office/drawing/2014/main" xmlns="" id="{FC6F5478-E6C5-494A-99A6-8198C16372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3" name="Segnaposto piè di pagina 4">
            <a:extLst>
              <a:ext uri="{FF2B5EF4-FFF2-40B4-BE49-F238E27FC236}">
                <a16:creationId xmlns:a16="http://schemas.microsoft.com/office/drawing/2014/main" xmlns="" id="{5BAE346F-9020-4C53-AE2C-4D38D45C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pic>
        <p:nvPicPr>
          <p:cNvPr id="12" name="Immagine 11" descr="Immagine che contiene testo&#10;&#10;Descrizione generata automaticamente">
            <a:extLst>
              <a:ext uri="{FF2B5EF4-FFF2-40B4-BE49-F238E27FC236}">
                <a16:creationId xmlns:a16="http://schemas.microsoft.com/office/drawing/2014/main" xmlns="" id="{442D67CC-41D6-4C0C-BD93-A5721196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095" y="1992392"/>
            <a:ext cx="7107810" cy="479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487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FF790729-A306-43E7-8F62-D3743F114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7</a:t>
            </a:fld>
            <a:endParaRPr lang="it-IT"/>
          </a:p>
        </p:txBody>
      </p:sp>
      <p:sp>
        <p:nvSpPr>
          <p:cNvPr id="6" name="Segnaposto data 3">
            <a:extLst>
              <a:ext uri="{FF2B5EF4-FFF2-40B4-BE49-F238E27FC236}">
                <a16:creationId xmlns:a16="http://schemas.microsoft.com/office/drawing/2014/main" xmlns="" id="{F8FC4A8C-1E4E-479B-960A-E52AD37D95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7" name="Segnaposto piè di pagina 4">
            <a:extLst>
              <a:ext uri="{FF2B5EF4-FFF2-40B4-BE49-F238E27FC236}">
                <a16:creationId xmlns:a16="http://schemas.microsoft.com/office/drawing/2014/main" xmlns="" id="{FFF41B31-1311-4EAF-A487-227353D83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21208DF7-73C2-4D80-AA7F-5D679D56638E}"/>
              </a:ext>
            </a:extLst>
          </p:cNvPr>
          <p:cNvSpPr txBox="1"/>
          <p:nvPr/>
        </p:nvSpPr>
        <p:spPr>
          <a:xfrm>
            <a:off x="457199" y="586154"/>
            <a:ext cx="84171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Increased</a:t>
            </a:r>
            <a:r>
              <a:rPr lang="it-IT" sz="2000" dirty="0"/>
              <a:t> </a:t>
            </a:r>
            <a:r>
              <a:rPr lang="it-IT" sz="2000" dirty="0" err="1"/>
              <a:t>glicolysis</a:t>
            </a:r>
            <a:r>
              <a:rPr lang="it-IT" sz="2000" dirty="0"/>
              <a:t> to </a:t>
            </a:r>
            <a:r>
              <a:rPr lang="it-IT" sz="2000" dirty="0" err="1"/>
              <a:t>maintain</a:t>
            </a:r>
            <a:r>
              <a:rPr lang="it-IT" sz="2000" dirty="0"/>
              <a:t> redox </a:t>
            </a:r>
            <a:r>
              <a:rPr lang="it-IT" sz="2000" dirty="0" err="1"/>
              <a:t>homeostasis</a:t>
            </a:r>
            <a:r>
              <a:rPr lang="it-IT" sz="2000" dirty="0"/>
              <a:t> and control ROS production.</a:t>
            </a:r>
          </a:p>
          <a:p>
            <a:endParaRPr lang="it-IT" sz="2000" dirty="0"/>
          </a:p>
          <a:p>
            <a:r>
              <a:rPr lang="it-IT" sz="2000" dirty="0" err="1"/>
              <a:t>Increased</a:t>
            </a:r>
            <a:r>
              <a:rPr lang="it-IT" sz="2000" dirty="0"/>
              <a:t> ROS production </a:t>
            </a:r>
            <a:r>
              <a:rPr lang="it-IT" sz="2000" dirty="0" err="1"/>
              <a:t>caused</a:t>
            </a:r>
            <a:r>
              <a:rPr lang="it-IT" sz="2000" dirty="0"/>
              <a:t> by </a:t>
            </a:r>
            <a:r>
              <a:rPr lang="it-IT" sz="2000" dirty="0" err="1"/>
              <a:t>mutations</a:t>
            </a:r>
            <a:r>
              <a:rPr lang="it-IT" sz="2000" dirty="0"/>
              <a:t> in </a:t>
            </a:r>
            <a:r>
              <a:rPr lang="it-IT" sz="2000" dirty="0" err="1"/>
              <a:t>mitochondria</a:t>
            </a:r>
            <a:endParaRPr lang="it-IT" sz="2000" dirty="0"/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CFCF79DD-1DCA-40B8-8411-F69EEB39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362" y="1731977"/>
            <a:ext cx="5883275" cy="449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385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AC529D60-CE53-4C95-9EB0-7B0CB6E41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E702D-DAC6-704A-BC3C-8F84ACD9D698}" type="slidenum">
              <a:rPr lang="it-IT" smtClean="0"/>
              <a:t>8</a:t>
            </a:fld>
            <a:endParaRPr lang="it-IT"/>
          </a:p>
        </p:txBody>
      </p:sp>
      <p:sp>
        <p:nvSpPr>
          <p:cNvPr id="5" name="Segnaposto numero diapositiva 5">
            <a:extLst>
              <a:ext uri="{FF2B5EF4-FFF2-40B4-BE49-F238E27FC236}">
                <a16:creationId xmlns:a16="http://schemas.microsoft.com/office/drawing/2014/main" xmlns="" id="{1BE119CC-0B8C-4048-8508-856B5DAB8FE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7" name="Segnaposto numero diapositiva 5">
            <a:extLst>
              <a:ext uri="{FF2B5EF4-FFF2-40B4-BE49-F238E27FC236}">
                <a16:creationId xmlns:a16="http://schemas.microsoft.com/office/drawing/2014/main" xmlns="" id="{2AB22738-2972-453A-8252-9087C50CC5A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8" name="Segnaposto data 3">
            <a:extLst>
              <a:ext uri="{FF2B5EF4-FFF2-40B4-BE49-F238E27FC236}">
                <a16:creationId xmlns:a16="http://schemas.microsoft.com/office/drawing/2014/main" xmlns="" id="{48FAF64C-C0EF-458D-8D49-722760046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pic>
        <p:nvPicPr>
          <p:cNvPr id="3" name="Immagine 2" descr="Immagine che contiene testo, mappa&#10;&#10;Descrizione generata automaticamente">
            <a:extLst>
              <a:ext uri="{FF2B5EF4-FFF2-40B4-BE49-F238E27FC236}">
                <a16:creationId xmlns:a16="http://schemas.microsoft.com/office/drawing/2014/main" xmlns="" id="{6AF68779-BC53-4085-A1D8-00D406628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064" y="43162"/>
            <a:ext cx="6547871" cy="677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12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5BFB4432-4B92-4689-A14F-4BCB60040B2D}"/>
              </a:ext>
            </a:extLst>
          </p:cNvPr>
          <p:cNvSpPr txBox="1"/>
          <p:nvPr/>
        </p:nvSpPr>
        <p:spPr>
          <a:xfrm>
            <a:off x="527901" y="375920"/>
            <a:ext cx="81588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Roles of ketosis in preventing carcinogenesis or slowing tumor progression: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1)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reduction of glucose and insulin</a:t>
            </a:r>
            <a:r>
              <a:rPr lang="en-US" sz="2000" dirty="0"/>
              <a:t>; </a:t>
            </a:r>
          </a:p>
          <a:p>
            <a:pPr marL="342900" indent="-342900">
              <a:buAutoNum type="arabicParenR"/>
            </a:pPr>
            <a:endParaRPr lang="en-US" sz="2000" dirty="0"/>
          </a:p>
          <a:p>
            <a:r>
              <a:rPr lang="en-US" sz="2000" dirty="0"/>
              <a:t>2) </a:t>
            </a:r>
            <a:r>
              <a:rPr lang="en-US" sz="2000" dirty="0">
                <a:solidFill>
                  <a:srgbClr val="FFC000"/>
                </a:solidFill>
              </a:rPr>
              <a:t>modulation of oxidative stress</a:t>
            </a:r>
            <a:r>
              <a:rPr lang="en-US" sz="2000" dirty="0"/>
              <a:t>; </a:t>
            </a:r>
          </a:p>
          <a:p>
            <a:endParaRPr lang="en-US" sz="2000" dirty="0"/>
          </a:p>
          <a:p>
            <a:r>
              <a:rPr lang="en-US" sz="2000" dirty="0"/>
              <a:t>3) </a:t>
            </a:r>
            <a:r>
              <a:rPr lang="en-US" sz="2000" dirty="0">
                <a:solidFill>
                  <a:srgbClr val="0070C0"/>
                </a:solidFill>
              </a:rPr>
              <a:t>reduction of inﬂammation</a:t>
            </a:r>
            <a:r>
              <a:rPr lang="en-US" sz="2000" dirty="0"/>
              <a:t>; </a:t>
            </a:r>
          </a:p>
          <a:p>
            <a:endParaRPr lang="en-US" sz="2000" dirty="0"/>
          </a:p>
          <a:p>
            <a:r>
              <a:rPr lang="en-US" sz="2000" dirty="0"/>
              <a:t>4)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enhancement of anti-tumor immunity</a:t>
            </a:r>
            <a:r>
              <a:rPr lang="en-US" sz="2000" dirty="0"/>
              <a:t>; </a:t>
            </a:r>
          </a:p>
          <a:p>
            <a:endParaRPr lang="en-US" sz="2000" dirty="0"/>
          </a:p>
          <a:p>
            <a:r>
              <a:rPr lang="en-US" sz="2000" dirty="0"/>
              <a:t>5)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alteration of gene expression</a:t>
            </a:r>
            <a:r>
              <a:rPr lang="en-US" sz="2000" dirty="0"/>
              <a:t>; </a:t>
            </a:r>
          </a:p>
          <a:p>
            <a:endParaRPr lang="en-US" sz="2000" dirty="0"/>
          </a:p>
          <a:p>
            <a:r>
              <a:rPr lang="en-US" sz="2000" dirty="0"/>
              <a:t>6) </a:t>
            </a:r>
            <a:r>
              <a:rPr lang="en-US" sz="2000" dirty="0">
                <a:solidFill>
                  <a:schemeClr val="accent3">
                    <a:lumMod val="50000"/>
                  </a:schemeClr>
                </a:solidFill>
              </a:rPr>
              <a:t>sensitization of tumors to standard of care and adjuvant therapies</a:t>
            </a:r>
            <a:r>
              <a:rPr lang="en-US" sz="2000" dirty="0"/>
              <a:t>.</a:t>
            </a:r>
          </a:p>
        </p:txBody>
      </p:sp>
      <p:sp>
        <p:nvSpPr>
          <p:cNvPr id="10" name="Segnaposto numero diapositiva 5">
            <a:extLst>
              <a:ext uri="{FF2B5EF4-FFF2-40B4-BE49-F238E27FC236}">
                <a16:creationId xmlns:a16="http://schemas.microsoft.com/office/drawing/2014/main" xmlns="" id="{894AEEFE-AD20-447B-A851-E548B6F4E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77E702D-DAC6-704A-BC3C-8F84ACD9D698}" type="slidenum">
              <a:rPr lang="it-IT" smtClean="0"/>
              <a:t>9</a:t>
            </a:fld>
            <a:endParaRPr lang="it-IT"/>
          </a:p>
        </p:txBody>
      </p:sp>
      <p:sp>
        <p:nvSpPr>
          <p:cNvPr id="11" name="Segnaposto numero diapositiva 5">
            <a:extLst>
              <a:ext uri="{FF2B5EF4-FFF2-40B4-BE49-F238E27FC236}">
                <a16:creationId xmlns:a16="http://schemas.microsoft.com/office/drawing/2014/main" xmlns="" id="{BBF9D7AD-FBAC-44E5-94A3-9450D09B7DEE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t-IT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77E702D-DAC6-704A-BC3C-8F84ACD9D698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2" name="Segnaposto data 3">
            <a:extLst>
              <a:ext uri="{FF2B5EF4-FFF2-40B4-BE49-F238E27FC236}">
                <a16:creationId xmlns:a16="http://schemas.microsoft.com/office/drawing/2014/main" xmlns="" id="{EA18EA2A-181D-4A86-BEC3-03678820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543806"/>
            <a:ext cx="1362173" cy="177669"/>
          </a:xfrm>
        </p:spPr>
        <p:txBody>
          <a:bodyPr/>
          <a:lstStyle/>
          <a:p>
            <a:r>
              <a:rPr lang="it-IT" dirty="0"/>
              <a:t>30/04/19</a:t>
            </a:r>
          </a:p>
        </p:txBody>
      </p:sp>
      <p:sp>
        <p:nvSpPr>
          <p:cNvPr id="13" name="Segnaposto piè di pagina 4">
            <a:extLst>
              <a:ext uri="{FF2B5EF4-FFF2-40B4-BE49-F238E27FC236}">
                <a16:creationId xmlns:a16="http://schemas.microsoft.com/office/drawing/2014/main" xmlns="" id="{CBF73BB2-70A6-4DD4-B4A0-CAE1CD708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361441" cy="365125"/>
          </a:xfrm>
        </p:spPr>
        <p:txBody>
          <a:bodyPr/>
          <a:lstStyle/>
          <a:p>
            <a:r>
              <a:rPr lang="it-IT" dirty="0" err="1"/>
              <a:t>Biochemistry</a:t>
            </a:r>
            <a:r>
              <a:rPr lang="it-IT" dirty="0"/>
              <a:t> of Age-</a:t>
            </a:r>
            <a:r>
              <a:rPr lang="it-IT" dirty="0" err="1"/>
              <a:t>related</a:t>
            </a:r>
            <a:r>
              <a:rPr lang="it-IT" dirty="0"/>
              <a:t> </a:t>
            </a:r>
            <a:r>
              <a:rPr lang="it-IT" dirty="0" err="1"/>
              <a:t>diseases</a:t>
            </a:r>
            <a:r>
              <a:rPr lang="it-IT" dirty="0"/>
              <a:t>  </a:t>
            </a:r>
          </a:p>
          <a:p>
            <a:r>
              <a:rPr lang="it-IT" dirty="0"/>
              <a:t>‘Ketogenic diet as an </a:t>
            </a:r>
            <a:r>
              <a:rPr lang="it-IT" dirty="0" err="1"/>
              <a:t>adjuvant</a:t>
            </a:r>
            <a:r>
              <a:rPr lang="it-IT" dirty="0"/>
              <a:t> cancer therapy’</a:t>
            </a:r>
          </a:p>
        </p:txBody>
      </p:sp>
    </p:spTree>
    <p:extLst>
      <p:ext uri="{BB962C8B-B14F-4D97-AF65-F5344CB8AC3E}">
        <p14:creationId xmlns:p14="http://schemas.microsoft.com/office/powerpoint/2010/main" val="1669823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1703</TotalTime>
  <Words>1910</Words>
  <Application>Microsoft Macintosh PowerPoint</Application>
  <PresentationFormat>Presentazione su schermo (4:3)</PresentationFormat>
  <Paragraphs>278</Paragraphs>
  <Slides>27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Ketogenic diet as an adjuvant cancer therapy</vt:lpstr>
      <vt:lpstr>Topics</vt:lpstr>
      <vt:lpstr>Ketogenic Diet (KD)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Reduction of inflammation</vt:lpstr>
      <vt:lpstr>Enhancement of anti-tumor immunity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Univ.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title of your topic</dc:title>
  <dc:creator>Sabina Passamonti</dc:creator>
  <cp:lastModifiedBy>Sabina Passamonti</cp:lastModifiedBy>
  <cp:revision>75</cp:revision>
  <dcterms:created xsi:type="dcterms:W3CDTF">2019-02-01T16:20:17Z</dcterms:created>
  <dcterms:modified xsi:type="dcterms:W3CDTF">2019-04-30T13:11:17Z</dcterms:modified>
</cp:coreProperties>
</file>