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7" r:id="rId3"/>
    <p:sldId id="258" r:id="rId4"/>
    <p:sldId id="260" r:id="rId5"/>
    <p:sldId id="261" r:id="rId6"/>
    <p:sldId id="262" r:id="rId7"/>
    <p:sldId id="263" r:id="rId8"/>
    <p:sldId id="264" r:id="rId9"/>
    <p:sldId id="268" r:id="rId10"/>
    <p:sldId id="269" r:id="rId11"/>
    <p:sldId id="270" r:id="rId12"/>
    <p:sldId id="271" r:id="rId13"/>
    <p:sldId id="272" r:id="rId14"/>
    <p:sldId id="273" r:id="rId15"/>
    <p:sldId id="290" r:id="rId16"/>
    <p:sldId id="291" r:id="rId17"/>
    <p:sldId id="274" r:id="rId18"/>
    <p:sldId id="275" r:id="rId19"/>
    <p:sldId id="278" r:id="rId20"/>
    <p:sldId id="279" r:id="rId21"/>
    <p:sldId id="280" r:id="rId22"/>
    <p:sldId id="281" r:id="rId23"/>
    <p:sldId id="259" r:id="rId24"/>
    <p:sldId id="282" r:id="rId25"/>
    <p:sldId id="283" r:id="rId26"/>
    <p:sldId id="284" r:id="rId27"/>
    <p:sldId id="285" r:id="rId28"/>
    <p:sldId id="286" r:id="rId29"/>
    <p:sldId id="287" r:id="rId30"/>
    <p:sldId id="276" r:id="rId31"/>
    <p:sldId id="265" r:id="rId32"/>
    <p:sldId id="277" r:id="rId33"/>
    <p:sldId id="289" r:id="rId3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3" autoAdjust="0"/>
  </p:normalViewPr>
  <p:slideViewPr>
    <p:cSldViewPr snapToGrid="0" snapToObjects="1">
      <p:cViewPr varScale="1">
        <p:scale>
          <a:sx n="67" d="100"/>
          <a:sy n="67" d="100"/>
        </p:scale>
        <p:origin x="-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232E2D-2470-9E4C-ACF0-C6BE7B2B0BCE}" type="datetimeFigureOut">
              <a:rPr lang="it-IT" smtClean="0"/>
              <a:t>30/04/19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2DE9D0-DF82-DA4C-9A7D-194573D7D777}" type="slidenum">
              <a:rPr lang="it-IT" smtClean="0"/>
              <a:t>‹n.›</a:t>
            </a:fld>
            <a:endParaRPr lang="it-IT"/>
          </a:p>
        </p:txBody>
      </p:sp>
    </p:spTree>
    <p:extLst>
      <p:ext uri="{BB962C8B-B14F-4D97-AF65-F5344CB8AC3E}">
        <p14:creationId xmlns:p14="http://schemas.microsoft.com/office/powerpoint/2010/main" val="4225574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201A40-1FA2-DC46-87C6-DA947512AD3C}" type="datetimeFigureOut">
              <a:rPr lang="it-IT" smtClean="0"/>
              <a:t>30/04/19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FCCB6-F990-FE4B-A3AF-2FAC7825A26A}" type="slidenum">
              <a:rPr lang="it-IT" smtClean="0"/>
              <a:t>‹n.›</a:t>
            </a:fld>
            <a:endParaRPr lang="it-IT"/>
          </a:p>
        </p:txBody>
      </p:sp>
    </p:spTree>
    <p:extLst>
      <p:ext uri="{BB962C8B-B14F-4D97-AF65-F5344CB8AC3E}">
        <p14:creationId xmlns:p14="http://schemas.microsoft.com/office/powerpoint/2010/main" val="16984765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a:r>
              <a:rPr lang="it-IT" sz="1200" b="1" kern="1200" dirty="0">
                <a:solidFill>
                  <a:schemeClr val="tx1"/>
                </a:solidFill>
                <a:effectLst/>
                <a:latin typeface="+mn-lt"/>
                <a:ea typeface="+mn-ea"/>
                <a:cs typeface="+mn-cs"/>
              </a:rPr>
              <a:t>BIRTH</a:t>
            </a:r>
            <a:r>
              <a:rPr lang="it-IT" sz="1200" kern="1200" dirty="0">
                <a:solidFill>
                  <a:schemeClr val="tx1"/>
                </a:solidFill>
                <a:effectLst/>
                <a:latin typeface="+mn-lt"/>
                <a:ea typeface="+mn-ea"/>
                <a:cs typeface="+mn-cs"/>
              </a:rPr>
              <a:t>: non era mai stato dimostrato che nei neonati anche prima dell’allattamento, vi fosse un’esposizione ai microorganismi attraverso il liquido amniotico, la placenta e il meconio; ma attraverso colture di campioni di intestino di neonato, si è evidenziata la crescita di batteri anaerobi facoltativi (Enterobatteri) e di anaerobi obbligati (</a:t>
            </a:r>
            <a:r>
              <a:rPr lang="it-IT" sz="1200" i="1" kern="1200" dirty="0" err="1">
                <a:solidFill>
                  <a:schemeClr val="tx1"/>
                </a:solidFill>
                <a:effectLst/>
                <a:latin typeface="+mn-lt"/>
                <a:ea typeface="+mn-ea"/>
                <a:cs typeface="+mn-cs"/>
              </a:rPr>
              <a:t>Bifidobacterium</a:t>
            </a:r>
            <a:r>
              <a:rPr lang="it-IT" sz="1200" i="1" kern="1200" dirty="0">
                <a:solidFill>
                  <a:schemeClr val="tx1"/>
                </a:solidFill>
                <a:effectLst/>
                <a:latin typeface="+mn-lt"/>
                <a:ea typeface="+mn-ea"/>
                <a:cs typeface="+mn-cs"/>
              </a:rPr>
              <a:t> e </a:t>
            </a:r>
            <a:r>
              <a:rPr lang="it-IT" sz="1200" i="1" kern="1200" dirty="0" err="1">
                <a:solidFill>
                  <a:schemeClr val="tx1"/>
                </a:solidFill>
                <a:effectLst/>
                <a:latin typeface="+mn-lt"/>
                <a:ea typeface="+mn-ea"/>
                <a:cs typeface="+mn-cs"/>
              </a:rPr>
              <a:t>Bacteroides</a:t>
            </a:r>
            <a:r>
              <a:rPr lang="it-IT" sz="1200" kern="1200" dirty="0">
                <a:solidFill>
                  <a:schemeClr val="tx1"/>
                </a:solidFill>
                <a:effectLst/>
                <a:latin typeface="+mn-lt"/>
                <a:ea typeface="+mn-ea"/>
                <a:cs typeface="+mn-cs"/>
              </a:rPr>
              <a:t>). Il neonato inoltre, può andare incontro a colonizzazione da parte di microorganismi differenti a seconda del metodo di parto:</a:t>
            </a:r>
            <a:endParaRPr lang="en-GB" sz="1600" kern="1200" dirty="0">
              <a:solidFill>
                <a:schemeClr val="tx1"/>
              </a:solidFill>
              <a:effectLst/>
              <a:latin typeface="+mn-lt"/>
              <a:ea typeface="+mn-ea"/>
              <a:cs typeface="+mn-cs"/>
            </a:endParaRPr>
          </a:p>
          <a:p>
            <a:pPr lvl="0"/>
            <a:r>
              <a:rPr lang="it-IT" sz="1200" b="1" kern="1200" dirty="0">
                <a:solidFill>
                  <a:schemeClr val="tx1"/>
                </a:solidFill>
                <a:effectLst/>
                <a:latin typeface="+mn-lt"/>
                <a:ea typeface="+mn-ea"/>
                <a:cs typeface="+mn-cs"/>
              </a:rPr>
              <a:t>Parto naturale (vaginale)</a:t>
            </a:r>
            <a:r>
              <a:rPr lang="it-IT" sz="1200" kern="1200" dirty="0">
                <a:solidFill>
                  <a:schemeClr val="tx1"/>
                </a:solidFill>
                <a:effectLst/>
                <a:latin typeface="+mn-lt"/>
                <a:ea typeface="+mn-ea"/>
                <a:cs typeface="+mn-cs"/>
              </a:rPr>
              <a:t>: il neonato è esposto a batteri fecali e vaginali materni</a:t>
            </a:r>
            <a:endParaRPr lang="en-GB" sz="1600" kern="1200" dirty="0">
              <a:solidFill>
                <a:schemeClr val="tx1"/>
              </a:solidFill>
              <a:effectLst/>
              <a:latin typeface="+mn-lt"/>
              <a:ea typeface="+mn-ea"/>
              <a:cs typeface="+mn-cs"/>
            </a:endParaRPr>
          </a:p>
          <a:p>
            <a:pPr lvl="0"/>
            <a:r>
              <a:rPr lang="it-IT" sz="1200" b="1" kern="1200" dirty="0">
                <a:solidFill>
                  <a:schemeClr val="tx1"/>
                </a:solidFill>
                <a:effectLst/>
                <a:latin typeface="+mn-lt"/>
                <a:ea typeface="+mn-ea"/>
                <a:cs typeface="+mn-cs"/>
              </a:rPr>
              <a:t>Parto cesareo</a:t>
            </a:r>
            <a:r>
              <a:rPr lang="it-IT" sz="1200" kern="1200" dirty="0">
                <a:solidFill>
                  <a:schemeClr val="tx1"/>
                </a:solidFill>
                <a:effectLst/>
                <a:latin typeface="+mn-lt"/>
                <a:ea typeface="+mn-ea"/>
                <a:cs typeface="+mn-cs"/>
              </a:rPr>
              <a:t>: il neonato è esposto all’ambiente ospedaliero e alla pelle materna.</a:t>
            </a:r>
            <a:endParaRPr lang="en-GB" sz="16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In neonati sani nati da parto naturale è stata riscontrata la presenza di: </a:t>
            </a:r>
            <a:endParaRPr lang="en-GB" sz="1600" kern="1200" dirty="0">
              <a:solidFill>
                <a:schemeClr val="tx1"/>
              </a:solidFill>
              <a:effectLst/>
              <a:latin typeface="+mn-lt"/>
              <a:ea typeface="+mn-ea"/>
              <a:cs typeface="+mn-cs"/>
            </a:endParaRPr>
          </a:p>
          <a:p>
            <a:pPr lvl="0"/>
            <a:r>
              <a:rPr lang="it-IT" sz="1200" kern="1200" dirty="0" err="1">
                <a:solidFill>
                  <a:schemeClr val="tx1"/>
                </a:solidFill>
                <a:effectLst/>
                <a:latin typeface="+mn-lt"/>
                <a:ea typeface="+mn-ea"/>
                <a:cs typeface="+mn-cs"/>
              </a:rPr>
              <a:t>Enterobacteriaceae</a:t>
            </a:r>
            <a:endParaRPr lang="en-GB" sz="1600" kern="1200" dirty="0">
              <a:solidFill>
                <a:schemeClr val="tx1"/>
              </a:solidFill>
              <a:effectLst/>
              <a:latin typeface="+mn-lt"/>
              <a:ea typeface="+mn-ea"/>
              <a:cs typeface="+mn-cs"/>
            </a:endParaRPr>
          </a:p>
          <a:p>
            <a:pPr lvl="0"/>
            <a:r>
              <a:rPr lang="it-IT" sz="1200" kern="1200" dirty="0" err="1">
                <a:solidFill>
                  <a:schemeClr val="tx1"/>
                </a:solidFill>
                <a:effectLst/>
                <a:latin typeface="+mn-lt"/>
                <a:ea typeface="+mn-ea"/>
                <a:cs typeface="+mn-cs"/>
              </a:rPr>
              <a:t>Lactobacillus</a:t>
            </a:r>
            <a:r>
              <a:rPr lang="it-IT"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0"/>
            <a:r>
              <a:rPr lang="it-IT" sz="1200" kern="1200" dirty="0" err="1">
                <a:solidFill>
                  <a:schemeClr val="tx1"/>
                </a:solidFill>
                <a:effectLst/>
                <a:latin typeface="+mn-lt"/>
                <a:ea typeface="+mn-ea"/>
                <a:cs typeface="+mn-cs"/>
              </a:rPr>
              <a:t>Staphylococcus</a:t>
            </a:r>
            <a:r>
              <a:rPr lang="it-IT"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0"/>
            <a:r>
              <a:rPr lang="it-IT" sz="1200" kern="1200" dirty="0" err="1">
                <a:solidFill>
                  <a:schemeClr val="tx1"/>
                </a:solidFill>
                <a:effectLst/>
                <a:latin typeface="+mn-lt"/>
                <a:ea typeface="+mn-ea"/>
                <a:cs typeface="+mn-cs"/>
              </a:rPr>
              <a:t>Veillonella</a:t>
            </a:r>
            <a:endParaRPr lang="en-GB" sz="1600" kern="1200" dirty="0">
              <a:solidFill>
                <a:schemeClr val="tx1"/>
              </a:solidFill>
              <a:effectLst/>
              <a:latin typeface="+mn-lt"/>
              <a:ea typeface="+mn-ea"/>
              <a:cs typeface="+mn-cs"/>
            </a:endParaRPr>
          </a:p>
          <a:p>
            <a:pPr lvl="0"/>
            <a:r>
              <a:rPr lang="it-IT" sz="1200" kern="1200" dirty="0" err="1">
                <a:solidFill>
                  <a:schemeClr val="tx1"/>
                </a:solidFill>
                <a:effectLst/>
                <a:latin typeface="+mn-lt"/>
                <a:ea typeface="+mn-ea"/>
                <a:cs typeface="+mn-cs"/>
              </a:rPr>
              <a:t>Lachnospiraceae</a:t>
            </a:r>
            <a:r>
              <a:rPr lang="it-IT"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0"/>
            <a:r>
              <a:rPr lang="it-IT" sz="1200" kern="1200" dirty="0" err="1">
                <a:solidFill>
                  <a:schemeClr val="tx1"/>
                </a:solidFill>
                <a:effectLst/>
                <a:latin typeface="+mn-lt"/>
                <a:ea typeface="+mn-ea"/>
                <a:cs typeface="+mn-cs"/>
              </a:rPr>
              <a:t>Bifidobacterium</a:t>
            </a:r>
            <a:r>
              <a:rPr lang="it-IT"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Questa condizione persiste fino ai 2 anni di età, quanto vengono introdotti nella dieta i cibi solidi.</a:t>
            </a:r>
            <a:endParaRPr lang="en-GB" sz="1600" kern="1200" dirty="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5"/>
          </p:nvPr>
        </p:nvSpPr>
        <p:spPr/>
        <p:txBody>
          <a:bodyPr/>
          <a:lstStyle/>
          <a:p>
            <a:fld id="{BABFCCB6-F990-FE4B-A3AF-2FAC7825A26A}" type="slidenum">
              <a:rPr lang="it-IT" smtClean="0"/>
              <a:t>5</a:t>
            </a:fld>
            <a:endParaRPr lang="it-IT"/>
          </a:p>
        </p:txBody>
      </p:sp>
    </p:spTree>
    <p:extLst>
      <p:ext uri="{BB962C8B-B14F-4D97-AF65-F5344CB8AC3E}">
        <p14:creationId xmlns:p14="http://schemas.microsoft.com/office/powerpoint/2010/main" val="318715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ABFCCB6-F990-FE4B-A3AF-2FAC7825A26A}" type="slidenum">
              <a:rPr lang="it-IT" smtClean="0"/>
              <a:t>30</a:t>
            </a:fld>
            <a:endParaRPr lang="it-IT"/>
          </a:p>
        </p:txBody>
      </p:sp>
    </p:spTree>
    <p:extLst>
      <p:ext uri="{BB962C8B-B14F-4D97-AF65-F5344CB8AC3E}">
        <p14:creationId xmlns:p14="http://schemas.microsoft.com/office/powerpoint/2010/main" val="151898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ABFCCB6-F990-FE4B-A3AF-2FAC7825A26A}" type="slidenum">
              <a:rPr lang="it-IT" smtClean="0"/>
              <a:t>10</a:t>
            </a:fld>
            <a:endParaRPr lang="it-IT"/>
          </a:p>
        </p:txBody>
      </p:sp>
    </p:spTree>
    <p:extLst>
      <p:ext uri="{BB962C8B-B14F-4D97-AF65-F5344CB8AC3E}">
        <p14:creationId xmlns:p14="http://schemas.microsoft.com/office/powerpoint/2010/main" val="254234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comunicazione tra il sistema immunitario e il microbioma avviene attraverso il riconoscimento da parte dei </a:t>
            </a:r>
            <a:r>
              <a:rPr lang="it-IT" dirty="0" err="1"/>
              <a:t>TLRs</a:t>
            </a:r>
            <a:r>
              <a:rPr lang="it-IT" dirty="0"/>
              <a:t> dei Profili molecolari associati ai patogeni (</a:t>
            </a:r>
            <a:r>
              <a:rPr lang="it-IT" dirty="0" err="1"/>
              <a:t>PAMPs</a:t>
            </a:r>
            <a:r>
              <a:rPr lang="it-IT" dirty="0"/>
              <a:t>: </a:t>
            </a:r>
            <a:r>
              <a:rPr lang="it-IT" dirty="0" err="1"/>
              <a:t>pathogen</a:t>
            </a:r>
            <a:r>
              <a:rPr lang="it-IT" dirty="0"/>
              <a:t> </a:t>
            </a:r>
            <a:r>
              <a:rPr lang="it-IT" dirty="0" err="1"/>
              <a:t>associated</a:t>
            </a:r>
            <a:r>
              <a:rPr lang="it-IT" dirty="0"/>
              <a:t> </a:t>
            </a:r>
            <a:r>
              <a:rPr lang="it-IT" dirty="0" err="1"/>
              <a:t>molecular</a:t>
            </a:r>
            <a:r>
              <a:rPr lang="it-IT" dirty="0"/>
              <a:t> </a:t>
            </a:r>
            <a:r>
              <a:rPr lang="it-IT" dirty="0" err="1"/>
              <a:t>patterns</a:t>
            </a:r>
            <a:r>
              <a:rPr lang="it-IT" dirty="0"/>
              <a:t>). </a:t>
            </a:r>
            <a:r>
              <a:rPr lang="it-IT" sz="1200" kern="1200" dirty="0">
                <a:solidFill>
                  <a:schemeClr val="tx1"/>
                </a:solidFill>
                <a:effectLst/>
                <a:latin typeface="+mn-lt"/>
                <a:ea typeface="+mn-ea"/>
                <a:cs typeface="+mn-cs"/>
              </a:rPr>
              <a:t>l’intestino è l’organo che presenta più cellule immunitarie di tutto il nostro organismo, molte delle cellule immunitarie presenti a livello intestinale espongono i </a:t>
            </a:r>
            <a:r>
              <a:rPr lang="it-IT" sz="1200" kern="1200" dirty="0" err="1">
                <a:solidFill>
                  <a:schemeClr val="tx1"/>
                </a:solidFill>
                <a:effectLst/>
                <a:latin typeface="+mn-lt"/>
                <a:ea typeface="+mn-ea"/>
                <a:cs typeface="+mn-cs"/>
              </a:rPr>
              <a:t>TLRs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Toll</a:t>
            </a:r>
            <a:r>
              <a:rPr lang="it-IT" sz="1200" kern="1200" dirty="0">
                <a:solidFill>
                  <a:schemeClr val="tx1"/>
                </a:solidFill>
                <a:effectLst/>
                <a:latin typeface="+mn-lt"/>
                <a:ea typeface="+mn-ea"/>
                <a:cs typeface="+mn-cs"/>
              </a:rPr>
              <a:t>-like </a:t>
            </a:r>
            <a:r>
              <a:rPr lang="it-IT" sz="1200" kern="1200" dirty="0" err="1">
                <a:solidFill>
                  <a:schemeClr val="tx1"/>
                </a:solidFill>
                <a:effectLst/>
                <a:latin typeface="+mn-lt"/>
                <a:ea typeface="+mn-ea"/>
                <a:cs typeface="+mn-cs"/>
              </a:rPr>
              <a:t>receptors</a:t>
            </a:r>
            <a:r>
              <a:rPr lang="it-IT" sz="1200" kern="1200" dirty="0">
                <a:solidFill>
                  <a:schemeClr val="tx1"/>
                </a:solidFill>
                <a:effectLst/>
                <a:latin typeface="+mn-lt"/>
                <a:ea typeface="+mn-ea"/>
                <a:cs typeface="+mn-cs"/>
              </a:rPr>
              <a:t>), recettori di membrana che</a:t>
            </a:r>
            <a:r>
              <a:rPr lang="en-GB"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riconoscono pattern molecolari associate ai microrganismi. L’attivazione dei </a:t>
            </a:r>
            <a:r>
              <a:rPr lang="it-IT" sz="1200" kern="1200" dirty="0" err="1">
                <a:solidFill>
                  <a:schemeClr val="tx1"/>
                </a:solidFill>
                <a:effectLst/>
                <a:latin typeface="+mn-lt"/>
                <a:ea typeface="+mn-ea"/>
                <a:cs typeface="+mn-cs"/>
              </a:rPr>
              <a:t>TLRs</a:t>
            </a:r>
            <a:r>
              <a:rPr lang="it-IT" sz="1200" kern="1200" dirty="0">
                <a:solidFill>
                  <a:schemeClr val="tx1"/>
                </a:solidFill>
                <a:effectLst/>
                <a:latin typeface="+mn-lt"/>
                <a:ea typeface="+mn-ea"/>
                <a:cs typeface="+mn-cs"/>
              </a:rPr>
              <a:t> porta all’iniziazione di una segnalazione cellulare pro-infiammatoria e l’espressione genica di cellule dell’immunità innata. Il riconoscimento da parte dei </a:t>
            </a:r>
            <a:r>
              <a:rPr lang="it-IT" sz="1200" kern="1200" dirty="0" err="1">
                <a:solidFill>
                  <a:schemeClr val="tx1"/>
                </a:solidFill>
                <a:effectLst/>
                <a:latin typeface="+mn-lt"/>
                <a:ea typeface="+mn-ea"/>
                <a:cs typeface="+mn-cs"/>
              </a:rPr>
              <a:t>TLRs</a:t>
            </a:r>
            <a:r>
              <a:rPr lang="it-IT" sz="1200" kern="1200" dirty="0">
                <a:solidFill>
                  <a:schemeClr val="tx1"/>
                </a:solidFill>
                <a:effectLst/>
                <a:latin typeface="+mn-lt"/>
                <a:ea typeface="+mn-ea"/>
                <a:cs typeface="+mn-cs"/>
              </a:rPr>
              <a:t> delle molecole del microbiota intestinale è importantissimo per un’efficiente proliferazione cellulare e per la regolazione dell’immunità innata. Difatti, i </a:t>
            </a:r>
            <a:r>
              <a:rPr lang="it-IT" sz="1200" kern="1200" dirty="0" err="1">
                <a:solidFill>
                  <a:schemeClr val="tx1"/>
                </a:solidFill>
                <a:effectLst/>
                <a:latin typeface="+mn-lt"/>
                <a:ea typeface="+mn-ea"/>
                <a:cs typeface="+mn-cs"/>
              </a:rPr>
              <a:t>TLRs</a:t>
            </a:r>
            <a:r>
              <a:rPr lang="it-IT" sz="1200" kern="1200" dirty="0">
                <a:solidFill>
                  <a:schemeClr val="tx1"/>
                </a:solidFill>
                <a:effectLst/>
                <a:latin typeface="+mn-lt"/>
                <a:ea typeface="+mn-ea"/>
                <a:cs typeface="+mn-cs"/>
              </a:rPr>
              <a:t> sono espressi anche nei neuroni enterici nel tratto GI e costituiscono molecole segnale che possono mediare i segnali derivanti dall’intestino. TLR2 a TLR4 sono i recettori più presenti, studi dimostrano che l’attivazione dei recettori TL2 promuovono la ridistribuzione delle proteine per le giunzioni cellulari strette, promuovendo l’integrità della barriera intestinale; l’attivazione dello stesso inoltre che è spesso mediata dai </a:t>
            </a:r>
            <a:r>
              <a:rPr lang="it-IT" sz="1200" kern="1200" dirty="0" err="1">
                <a:solidFill>
                  <a:schemeClr val="tx1"/>
                </a:solidFill>
                <a:effectLst/>
                <a:latin typeface="+mn-lt"/>
                <a:ea typeface="+mn-ea"/>
                <a:cs typeface="+mn-cs"/>
              </a:rPr>
              <a:t>SCFAs</a:t>
            </a:r>
            <a:r>
              <a:rPr lang="it-IT" sz="1200" kern="1200" dirty="0">
                <a:solidFill>
                  <a:schemeClr val="tx1"/>
                </a:solidFill>
                <a:effectLst/>
                <a:latin typeface="+mn-lt"/>
                <a:ea typeface="+mn-ea"/>
                <a:cs typeface="+mn-cs"/>
              </a:rPr>
              <a:t> prodotti dai microorganismi commensali, porta all’inibizione per il trasportatore della serotonina SERT, che nel caso in cui dovesse essere </a:t>
            </a:r>
            <a:r>
              <a:rPr lang="it-IT" sz="1200" kern="1200" dirty="0" err="1">
                <a:solidFill>
                  <a:schemeClr val="tx1"/>
                </a:solidFill>
                <a:effectLst/>
                <a:latin typeface="+mn-lt"/>
                <a:ea typeface="+mn-ea"/>
                <a:cs typeface="+mn-cs"/>
              </a:rPr>
              <a:t>disregolato</a:t>
            </a:r>
            <a:r>
              <a:rPr lang="it-IT" sz="1200" kern="1200" dirty="0">
                <a:solidFill>
                  <a:schemeClr val="tx1"/>
                </a:solidFill>
                <a:effectLst/>
                <a:latin typeface="+mn-lt"/>
                <a:ea typeface="+mn-ea"/>
                <a:cs typeface="+mn-cs"/>
              </a:rPr>
              <a:t>, potrebbe portare all’instaurazione della sindrome del colon irritabile. In sindromi che implicano un’anormale infiammazione può esserci l’attivazione ulteriore dei </a:t>
            </a:r>
            <a:r>
              <a:rPr lang="it-IT" sz="1200" kern="1200" dirty="0" err="1">
                <a:solidFill>
                  <a:schemeClr val="tx1"/>
                </a:solidFill>
                <a:effectLst/>
                <a:latin typeface="+mn-lt"/>
                <a:ea typeface="+mn-ea"/>
                <a:cs typeface="+mn-cs"/>
              </a:rPr>
              <a:t>TLRs</a:t>
            </a:r>
            <a:r>
              <a:rPr lang="it-IT" sz="1200" kern="1200" dirty="0">
                <a:solidFill>
                  <a:schemeClr val="tx1"/>
                </a:solidFill>
                <a:effectLst/>
                <a:latin typeface="+mn-lt"/>
                <a:ea typeface="+mn-ea"/>
                <a:cs typeface="+mn-cs"/>
              </a:rPr>
              <a:t> con perdita di integrità della membrana intestinale, causando il cosiddetto </a:t>
            </a:r>
            <a:r>
              <a:rPr lang="it-IT" sz="1200" kern="1200" dirty="0" err="1">
                <a:solidFill>
                  <a:schemeClr val="tx1"/>
                </a:solidFill>
                <a:effectLst/>
                <a:latin typeface="+mn-lt"/>
                <a:ea typeface="+mn-ea"/>
                <a:cs typeface="+mn-cs"/>
              </a:rPr>
              <a:t>leaky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gut</a:t>
            </a:r>
            <a:r>
              <a:rPr lang="it-IT" sz="1200" kern="1200" dirty="0">
                <a:solidFill>
                  <a:schemeClr val="tx1"/>
                </a:solidFill>
                <a:effectLst/>
                <a:latin typeface="+mn-lt"/>
                <a:ea typeface="+mn-ea"/>
                <a:cs typeface="+mn-cs"/>
              </a:rPr>
              <a:t>, promuovendo il traffico di molecole pro-infiammatorie e tossine fino agli organi cerebrali. </a:t>
            </a:r>
            <a:endParaRPr lang="en-GB" sz="1200" kern="1200" dirty="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5"/>
          </p:nvPr>
        </p:nvSpPr>
        <p:spPr/>
        <p:txBody>
          <a:bodyPr/>
          <a:lstStyle/>
          <a:p>
            <a:fld id="{BABFCCB6-F990-FE4B-A3AF-2FAC7825A26A}" type="slidenum">
              <a:rPr lang="it-IT" smtClean="0"/>
              <a:t>12</a:t>
            </a:fld>
            <a:endParaRPr lang="it-IT"/>
          </a:p>
        </p:txBody>
      </p:sp>
    </p:spTree>
    <p:extLst>
      <p:ext uri="{BB962C8B-B14F-4D97-AF65-F5344CB8AC3E}">
        <p14:creationId xmlns:p14="http://schemas.microsoft.com/office/powerpoint/2010/main" val="258789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ABFCCB6-F990-FE4B-A3AF-2FAC7825A26A}" type="slidenum">
              <a:rPr lang="it-IT" smtClean="0"/>
              <a:t>13</a:t>
            </a:fld>
            <a:endParaRPr lang="it-IT"/>
          </a:p>
        </p:txBody>
      </p:sp>
    </p:spTree>
    <p:extLst>
      <p:ext uri="{BB962C8B-B14F-4D97-AF65-F5344CB8AC3E}">
        <p14:creationId xmlns:p14="http://schemas.microsoft.com/office/powerpoint/2010/main" val="373563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L’innervazione estrinseca del tratto GI, connette l’intestino al cervello attraverso fibre del nervo vago e della colonna vertebrale, mentre il cervello innerva il tratto GI attraverso fibre simpatiche e parasimpatiche. L’innervazione enterica è separata dal lume intestinale e quindi dal microbiota intestinale dalle cellule epiteliali; la comunicazione avviene perciò grazie a cellule </a:t>
            </a:r>
            <a:r>
              <a:rPr lang="it-IT" sz="1200" kern="1200" dirty="0" err="1">
                <a:solidFill>
                  <a:schemeClr val="tx1"/>
                </a:solidFill>
                <a:effectLst/>
                <a:latin typeface="+mn-lt"/>
                <a:ea typeface="+mn-ea"/>
                <a:cs typeface="+mn-cs"/>
              </a:rPr>
              <a:t>enteroendocrine</a:t>
            </a:r>
            <a:r>
              <a:rPr lang="it-IT" sz="1200" kern="1200" dirty="0">
                <a:solidFill>
                  <a:schemeClr val="tx1"/>
                </a:solidFill>
                <a:effectLst/>
                <a:latin typeface="+mn-lt"/>
                <a:ea typeface="+mn-ea"/>
                <a:cs typeface="+mn-cs"/>
              </a:rPr>
              <a:t> che sono in grado di secernere ormoni sotto stimolazione dei metaboliti derivanti dalla popolazione microbica enterica. Le fibre nervose formano sinapsi con le cellule </a:t>
            </a:r>
            <a:r>
              <a:rPr lang="it-IT" sz="1200" kern="1200" dirty="0" err="1">
                <a:solidFill>
                  <a:schemeClr val="tx1"/>
                </a:solidFill>
                <a:effectLst/>
                <a:latin typeface="+mn-lt"/>
                <a:ea typeface="+mn-ea"/>
                <a:cs typeface="+mn-cs"/>
              </a:rPr>
              <a:t>enteroendocrine</a:t>
            </a:r>
            <a:r>
              <a:rPr lang="it-IT" sz="1200" kern="1200" dirty="0">
                <a:solidFill>
                  <a:schemeClr val="tx1"/>
                </a:solidFill>
                <a:effectLst/>
                <a:latin typeface="+mn-lt"/>
                <a:ea typeface="+mn-ea"/>
                <a:cs typeface="+mn-cs"/>
              </a:rPr>
              <a:t> e possono pertanto rispondere agli stimoli derivanti da esse. Il 90% della serotonina è sintetizzata nell’intestino da parte delle cellule </a:t>
            </a:r>
            <a:r>
              <a:rPr lang="it-IT" sz="1200" kern="1200" dirty="0" err="1">
                <a:solidFill>
                  <a:schemeClr val="tx1"/>
                </a:solidFill>
                <a:effectLst/>
                <a:latin typeface="+mn-lt"/>
                <a:ea typeface="+mn-ea"/>
                <a:cs typeface="+mn-cs"/>
              </a:rPr>
              <a:t>entercocromaffini</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enteroendocrine</a:t>
            </a:r>
            <a:r>
              <a:rPr lang="it-IT" sz="1200" kern="1200" dirty="0">
                <a:solidFill>
                  <a:schemeClr val="tx1"/>
                </a:solidFill>
                <a:effectLst/>
                <a:latin typeface="+mn-lt"/>
                <a:ea typeface="+mn-ea"/>
                <a:cs typeface="+mn-cs"/>
              </a:rPr>
              <a:t>), studi hanno dimostrato che le c. enterocromaffini sintetizzano parte della serotonina sotto stimolazione da parte di metaboliti derivanti dai microbi intestinali.</a:t>
            </a:r>
            <a:endParaRPr lang="en-GB" dirty="0"/>
          </a:p>
        </p:txBody>
      </p:sp>
      <p:sp>
        <p:nvSpPr>
          <p:cNvPr id="4" name="Segnaposto numero diapositiva 3"/>
          <p:cNvSpPr>
            <a:spLocks noGrp="1"/>
          </p:cNvSpPr>
          <p:nvPr>
            <p:ph type="sldNum" sz="quarter" idx="5"/>
          </p:nvPr>
        </p:nvSpPr>
        <p:spPr/>
        <p:txBody>
          <a:bodyPr/>
          <a:lstStyle/>
          <a:p>
            <a:fld id="{BABFCCB6-F990-FE4B-A3AF-2FAC7825A26A}" type="slidenum">
              <a:rPr lang="it-IT" smtClean="0"/>
              <a:t>15</a:t>
            </a:fld>
            <a:endParaRPr lang="it-IT"/>
          </a:p>
        </p:txBody>
      </p:sp>
    </p:spTree>
    <p:extLst>
      <p:ext uri="{BB962C8B-B14F-4D97-AF65-F5344CB8AC3E}">
        <p14:creationId xmlns:p14="http://schemas.microsoft.com/office/powerpoint/2010/main" val="159228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sistema nervoso enterico influenza la motilità, l’assorbimento e la secrezione dell’intestino, ma in topi GF si è evidenziata una carenza nell’innervazione derivante dall’ENS, successivamente normalizzata attraverso la colonizzazione. Ciò è dovuto al fatto che la sintesi e la secrezione della serotonina da parte delle c. enterocromaffini, sotto stimolazione di metaboliti derivanti dai microbi intestinali, induce l’espressione del recettore per la serotonina 5-HT</a:t>
            </a:r>
            <a:r>
              <a:rPr lang="it-IT" baseline="-25000" dirty="0"/>
              <a:t>4 </a:t>
            </a:r>
            <a:r>
              <a:rPr lang="it-IT" baseline="0" dirty="0"/>
              <a:t> associato a neurogenesi e </a:t>
            </a:r>
            <a:r>
              <a:rPr lang="it-IT" baseline="0" dirty="0" err="1"/>
              <a:t>neuroprotezione</a:t>
            </a:r>
            <a:r>
              <a:rPr lang="it-IT" baseline="0" dirty="0"/>
              <a:t>. In topi GF si è evidenziata la presenza di un ENS immaturo. </a:t>
            </a:r>
            <a:r>
              <a:rPr lang="it-IT" sz="1200" kern="1200" dirty="0">
                <a:solidFill>
                  <a:schemeClr val="tx1"/>
                </a:solidFill>
                <a:effectLst/>
                <a:latin typeface="+mn-lt"/>
                <a:ea typeface="+mn-ea"/>
                <a:cs typeface="+mn-cs"/>
              </a:rPr>
              <a:t>. Inoltre, in topi GF si è riscontrata una diminuzione nel turnover delle cellule epiteliali intestinali (</a:t>
            </a:r>
            <a:r>
              <a:rPr lang="it-IT" sz="1200" kern="1200" dirty="0" err="1">
                <a:solidFill>
                  <a:schemeClr val="tx1"/>
                </a:solidFill>
                <a:effectLst/>
                <a:latin typeface="+mn-lt"/>
                <a:ea typeface="+mn-ea"/>
                <a:cs typeface="+mn-cs"/>
              </a:rPr>
              <a:t>leaky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gut</a:t>
            </a:r>
            <a:r>
              <a:rPr lang="it-IT" sz="1200" kern="1200" dirty="0">
                <a:solidFill>
                  <a:schemeClr val="tx1"/>
                </a:solidFill>
                <a:effectLst/>
                <a:latin typeface="+mn-lt"/>
                <a:ea typeface="+mn-ea"/>
                <a:cs typeface="+mn-cs"/>
              </a:rPr>
              <a:t>) che può comportare una differente segnalazione molecolare a livello del circolo sanguigno, in quanto una barriera intestinale disgregata può far fluire molecole pro-infiammatorie fino al cervello.</a:t>
            </a:r>
            <a:endParaRPr lang="en-GB" baseline="-25000" dirty="0"/>
          </a:p>
        </p:txBody>
      </p:sp>
      <p:sp>
        <p:nvSpPr>
          <p:cNvPr id="4" name="Segnaposto numero diapositiva 3"/>
          <p:cNvSpPr>
            <a:spLocks noGrp="1"/>
          </p:cNvSpPr>
          <p:nvPr>
            <p:ph type="sldNum" sz="quarter" idx="5"/>
          </p:nvPr>
        </p:nvSpPr>
        <p:spPr/>
        <p:txBody>
          <a:bodyPr/>
          <a:lstStyle/>
          <a:p>
            <a:fld id="{BABFCCB6-F990-FE4B-A3AF-2FAC7825A26A}" type="slidenum">
              <a:rPr lang="it-IT" smtClean="0"/>
              <a:t>16</a:t>
            </a:fld>
            <a:endParaRPr lang="it-IT"/>
          </a:p>
        </p:txBody>
      </p:sp>
    </p:spTree>
    <p:extLst>
      <p:ext uri="{BB962C8B-B14F-4D97-AF65-F5344CB8AC3E}">
        <p14:creationId xmlns:p14="http://schemas.microsoft.com/office/powerpoint/2010/main" val="76793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Triptofano diossigensi (TDO): presente nel fegato</a:t>
            </a:r>
          </a:p>
          <a:p>
            <a:r>
              <a:rPr lang="it-IT"/>
              <a:t>Indoleamina-2,3-diossigenazi: tutto il resto delle cellule </a:t>
            </a:r>
            <a:endParaRPr lang="en-GB"/>
          </a:p>
          <a:p>
            <a:endParaRPr lang="en-GB"/>
          </a:p>
        </p:txBody>
      </p:sp>
      <p:sp>
        <p:nvSpPr>
          <p:cNvPr id="4" name="Segnaposto numero diapositiva 3"/>
          <p:cNvSpPr>
            <a:spLocks noGrp="1"/>
          </p:cNvSpPr>
          <p:nvPr>
            <p:ph type="sldNum" sz="quarter" idx="5"/>
          </p:nvPr>
        </p:nvSpPr>
        <p:spPr/>
        <p:txBody>
          <a:bodyPr/>
          <a:lstStyle/>
          <a:p>
            <a:fld id="{BABFCCB6-F990-FE4B-A3AF-2FAC7825A26A}" type="slidenum">
              <a:rPr lang="it-IT" smtClean="0"/>
              <a:t>17</a:t>
            </a:fld>
            <a:endParaRPr lang="it-IT"/>
          </a:p>
        </p:txBody>
      </p:sp>
    </p:spTree>
    <p:extLst>
      <p:ext uri="{BB962C8B-B14F-4D97-AF65-F5344CB8AC3E}">
        <p14:creationId xmlns:p14="http://schemas.microsoft.com/office/powerpoint/2010/main" val="167375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Il fatto che il microbiota intestinale può modulare l’attività del SNC è dovuta alla capacità dei microorganismi di modificare i neurotrasmettitori. L’aminoacido che andremo ad analizzare è il triptofano, dal quale attraverso processi biochimici, vengono sintetizzate serotonina (5-HT) e </a:t>
            </a:r>
            <a:r>
              <a:rPr lang="it-IT" sz="1200" kern="1200" dirty="0" err="1">
                <a:solidFill>
                  <a:schemeClr val="tx1"/>
                </a:solidFill>
                <a:effectLst/>
                <a:latin typeface="+mn-lt"/>
                <a:ea typeface="+mn-ea"/>
                <a:cs typeface="+mn-cs"/>
              </a:rPr>
              <a:t>chinurenina</a:t>
            </a:r>
            <a:r>
              <a:rPr lang="it-IT" sz="1200" kern="1200" dirty="0">
                <a:solidFill>
                  <a:schemeClr val="tx1"/>
                </a:solidFill>
                <a:effectLst/>
                <a:latin typeface="+mn-lt"/>
                <a:ea typeface="+mn-ea"/>
                <a:cs typeface="+mn-cs"/>
              </a:rPr>
              <a:t>. La serotonina, benché sia uno dei Neurotrasmettitori più importanti per il SNC, in quanto regola e partecipa a circuiti ormonali dell’umore e cognitivi, il 95% di essa è sintetizzata a partire dal triptofano, proprio nell’intestino. Qui vi sono cellule </a:t>
            </a:r>
            <a:r>
              <a:rPr lang="it-IT" sz="1200" kern="1200" dirty="0" err="1">
                <a:solidFill>
                  <a:schemeClr val="tx1"/>
                </a:solidFill>
                <a:effectLst/>
                <a:latin typeface="+mn-lt"/>
                <a:ea typeface="+mn-ea"/>
                <a:cs typeface="+mn-cs"/>
              </a:rPr>
              <a:t>enteroendocrine</a:t>
            </a:r>
            <a:r>
              <a:rPr lang="it-IT" sz="1200" kern="1200" dirty="0">
                <a:solidFill>
                  <a:schemeClr val="tx1"/>
                </a:solidFill>
                <a:effectLst/>
                <a:latin typeface="+mn-lt"/>
                <a:ea typeface="+mn-ea"/>
                <a:cs typeface="+mn-cs"/>
              </a:rPr>
              <a:t> (enterocromaffini) che sono in grado di secernere questa molecola, grazie alla stimolazione da parte del microbioma. La serotonina a livello del tratto GI partecipa alla motilità, al dolore e alla secrezione. La regolazione dell’umore dipende dalla disponibilità del triptofano a livello del SNC, che risulta maggiore in animali GF, ma la disponibilità di serotonina risulta estremamente ridotta. Il 90% del triptofano che viene introdotto, viene metabolizzato lungo il pathway della </a:t>
            </a:r>
            <a:r>
              <a:rPr lang="it-IT" sz="1200" kern="1200" dirty="0" err="1">
                <a:solidFill>
                  <a:schemeClr val="tx1"/>
                </a:solidFill>
                <a:effectLst/>
                <a:latin typeface="+mn-lt"/>
                <a:ea typeface="+mn-ea"/>
                <a:cs typeface="+mn-cs"/>
              </a:rPr>
              <a:t>chinurenina</a:t>
            </a:r>
            <a:r>
              <a:rPr lang="it-IT" sz="1200" kern="1200" dirty="0">
                <a:solidFill>
                  <a:schemeClr val="tx1"/>
                </a:solidFill>
                <a:effectLst/>
                <a:latin typeface="+mn-lt"/>
                <a:ea typeface="+mn-ea"/>
                <a:cs typeface="+mn-cs"/>
              </a:rPr>
              <a:t>, la cui sintesi è nettamente influenzata dalla presenza e attivazione dell’enzima indoleamine-2,3-diossigenasi, presente in quasi tutti i distretti corporei. L’attivazione dell’enzima è determinata dall’azione di citochine infiammatorie, </a:t>
            </a:r>
            <a:r>
              <a:rPr lang="it-IT" sz="1200" kern="1200" dirty="0" err="1">
                <a:solidFill>
                  <a:schemeClr val="tx1"/>
                </a:solidFill>
                <a:effectLst/>
                <a:latin typeface="+mn-lt"/>
                <a:ea typeface="+mn-ea"/>
                <a:cs typeface="+mn-cs"/>
              </a:rPr>
              <a:t>IFNgamma</a:t>
            </a:r>
            <a:r>
              <a:rPr lang="it-IT" sz="1200" kern="1200" dirty="0">
                <a:solidFill>
                  <a:schemeClr val="tx1"/>
                </a:solidFill>
                <a:effectLst/>
                <a:latin typeface="+mn-lt"/>
                <a:ea typeface="+mn-ea"/>
                <a:cs typeface="+mn-cs"/>
              </a:rPr>
              <a:t>. Dalla </a:t>
            </a:r>
            <a:r>
              <a:rPr lang="it-IT" sz="1200" kern="1200" dirty="0" err="1">
                <a:solidFill>
                  <a:schemeClr val="tx1"/>
                </a:solidFill>
                <a:effectLst/>
                <a:latin typeface="+mn-lt"/>
                <a:ea typeface="+mn-ea"/>
                <a:cs typeface="+mn-cs"/>
              </a:rPr>
              <a:t>chinurenina</a:t>
            </a:r>
            <a:r>
              <a:rPr lang="it-IT" sz="1200" kern="1200" dirty="0">
                <a:solidFill>
                  <a:schemeClr val="tx1"/>
                </a:solidFill>
                <a:effectLst/>
                <a:latin typeface="+mn-lt"/>
                <a:ea typeface="+mn-ea"/>
                <a:cs typeface="+mn-cs"/>
              </a:rPr>
              <a:t> attraverso dei passaggi metabolici si giunge alla formazione di acido </a:t>
            </a:r>
            <a:r>
              <a:rPr lang="it-IT" sz="1200" kern="1200" dirty="0" err="1">
                <a:solidFill>
                  <a:schemeClr val="tx1"/>
                </a:solidFill>
                <a:effectLst/>
                <a:latin typeface="+mn-lt"/>
                <a:ea typeface="+mn-ea"/>
                <a:cs typeface="+mn-cs"/>
              </a:rPr>
              <a:t>chinuernico</a:t>
            </a:r>
            <a:r>
              <a:rPr lang="it-IT" sz="1200" kern="1200" dirty="0">
                <a:solidFill>
                  <a:schemeClr val="tx1"/>
                </a:solidFill>
                <a:effectLst/>
                <a:latin typeface="+mn-lt"/>
                <a:ea typeface="+mn-ea"/>
                <a:cs typeface="+mn-cs"/>
              </a:rPr>
              <a:t> e acido </a:t>
            </a:r>
            <a:r>
              <a:rPr lang="it-IT" sz="1200" kern="1200" dirty="0" err="1">
                <a:solidFill>
                  <a:schemeClr val="tx1"/>
                </a:solidFill>
                <a:effectLst/>
                <a:latin typeface="+mn-lt"/>
                <a:ea typeface="+mn-ea"/>
                <a:cs typeface="+mn-cs"/>
              </a:rPr>
              <a:t>quinolinico</a:t>
            </a:r>
            <a:r>
              <a:rPr lang="it-IT" sz="1200" kern="1200" dirty="0">
                <a:solidFill>
                  <a:schemeClr val="tx1"/>
                </a:solidFill>
                <a:effectLst/>
                <a:latin typeface="+mn-lt"/>
                <a:ea typeface="+mn-ea"/>
                <a:cs typeface="+mn-cs"/>
              </a:rPr>
              <a:t>, i quali hanno azione </a:t>
            </a:r>
            <a:r>
              <a:rPr lang="it-IT" sz="1200" kern="1200" dirty="0" err="1">
                <a:solidFill>
                  <a:schemeClr val="tx1"/>
                </a:solidFill>
                <a:effectLst/>
                <a:latin typeface="+mn-lt"/>
                <a:ea typeface="+mn-ea"/>
                <a:cs typeface="+mn-cs"/>
              </a:rPr>
              <a:t>neuroattiva</a:t>
            </a:r>
            <a:r>
              <a:rPr lang="it-IT" sz="1200" kern="1200" dirty="0">
                <a:solidFill>
                  <a:schemeClr val="tx1"/>
                </a:solidFill>
                <a:effectLst/>
                <a:latin typeface="+mn-lt"/>
                <a:ea typeface="+mn-ea"/>
                <a:cs typeface="+mn-cs"/>
              </a:rPr>
              <a:t> sui recettori del glutammato NMDA e sui recettori acetilcolinici alfa7. Nell’innervazione intestinale l’acido </a:t>
            </a:r>
            <a:r>
              <a:rPr lang="it-IT" sz="1200" kern="1200" dirty="0" err="1">
                <a:solidFill>
                  <a:schemeClr val="tx1"/>
                </a:solidFill>
                <a:effectLst/>
                <a:latin typeface="+mn-lt"/>
                <a:ea typeface="+mn-ea"/>
                <a:cs typeface="+mn-cs"/>
              </a:rPr>
              <a:t>chinurenico</a:t>
            </a:r>
            <a:r>
              <a:rPr lang="it-IT" sz="1200" kern="1200" dirty="0">
                <a:solidFill>
                  <a:schemeClr val="tx1"/>
                </a:solidFill>
                <a:effectLst/>
                <a:latin typeface="+mn-lt"/>
                <a:ea typeface="+mn-ea"/>
                <a:cs typeface="+mn-cs"/>
              </a:rPr>
              <a:t> è antagonista di entrambi i recettori ed è stato alla lunga identificato come </a:t>
            </a:r>
            <a:r>
              <a:rPr lang="it-IT" sz="1200" kern="1200" dirty="0" err="1">
                <a:solidFill>
                  <a:schemeClr val="tx1"/>
                </a:solidFill>
                <a:effectLst/>
                <a:latin typeface="+mn-lt"/>
                <a:ea typeface="+mn-ea"/>
                <a:cs typeface="+mn-cs"/>
              </a:rPr>
              <a:t>neuroprotettivo</a:t>
            </a:r>
            <a:r>
              <a:rPr lang="it-IT" sz="1200" kern="1200" dirty="0">
                <a:solidFill>
                  <a:schemeClr val="tx1"/>
                </a:solidFill>
                <a:effectLst/>
                <a:latin typeface="+mn-lt"/>
                <a:ea typeface="+mn-ea"/>
                <a:cs typeface="+mn-cs"/>
              </a:rPr>
              <a:t>, recenti studi hanno invece rivelato che l’acido </a:t>
            </a:r>
            <a:r>
              <a:rPr lang="it-IT" sz="1200" kern="1200" dirty="0" err="1">
                <a:solidFill>
                  <a:schemeClr val="tx1"/>
                </a:solidFill>
                <a:effectLst/>
                <a:latin typeface="+mn-lt"/>
                <a:ea typeface="+mn-ea"/>
                <a:cs typeface="+mn-cs"/>
              </a:rPr>
              <a:t>quinolinico</a:t>
            </a:r>
            <a:r>
              <a:rPr lang="it-IT" sz="1200" kern="1200" dirty="0">
                <a:solidFill>
                  <a:schemeClr val="tx1"/>
                </a:solidFill>
                <a:effectLst/>
                <a:latin typeface="+mn-lt"/>
                <a:ea typeface="+mn-ea"/>
                <a:cs typeface="+mn-cs"/>
              </a:rPr>
              <a:t> è citotossico. Studi farmacologici hanno rivelato che il microbiota oltre ad influenzare la presenza o l’assenza della </a:t>
            </a:r>
            <a:r>
              <a:rPr lang="it-IT" sz="1200" kern="1200" dirty="0" err="1">
                <a:solidFill>
                  <a:schemeClr val="tx1"/>
                </a:solidFill>
                <a:effectLst/>
                <a:latin typeface="+mn-lt"/>
                <a:ea typeface="+mn-ea"/>
                <a:cs typeface="+mn-cs"/>
              </a:rPr>
              <a:t>chinurenina</a:t>
            </a:r>
            <a:r>
              <a:rPr lang="it-IT" sz="1200" kern="1200" dirty="0">
                <a:solidFill>
                  <a:schemeClr val="tx1"/>
                </a:solidFill>
                <a:effectLst/>
                <a:latin typeface="+mn-lt"/>
                <a:ea typeface="+mn-ea"/>
                <a:cs typeface="+mn-cs"/>
              </a:rPr>
              <a:t> hanno anche la capacità di modularne la distribuzione. Infatti in animali GF, la BBB sembra essere più permeabile, in questo modo è possibile che ingenti quantità di </a:t>
            </a:r>
            <a:r>
              <a:rPr lang="it-IT" sz="1200" kern="1200" dirty="0" err="1">
                <a:solidFill>
                  <a:schemeClr val="tx1"/>
                </a:solidFill>
                <a:effectLst/>
                <a:latin typeface="+mn-lt"/>
                <a:ea typeface="+mn-ea"/>
                <a:cs typeface="+mn-cs"/>
              </a:rPr>
              <a:t>ac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Chinurenico</a:t>
            </a:r>
            <a:r>
              <a:rPr lang="it-IT" sz="1200" kern="1200" dirty="0">
                <a:solidFill>
                  <a:schemeClr val="tx1"/>
                </a:solidFill>
                <a:effectLst/>
                <a:latin typeface="+mn-lt"/>
                <a:ea typeface="+mn-ea"/>
                <a:cs typeface="+mn-cs"/>
              </a:rPr>
              <a:t> e </a:t>
            </a:r>
            <a:r>
              <a:rPr lang="it-IT" sz="1200" kern="1200" dirty="0" err="1">
                <a:solidFill>
                  <a:schemeClr val="tx1"/>
                </a:solidFill>
                <a:effectLst/>
                <a:latin typeface="+mn-lt"/>
                <a:ea typeface="+mn-ea"/>
                <a:cs typeface="+mn-cs"/>
              </a:rPr>
              <a:t>quinolinico</a:t>
            </a:r>
            <a:r>
              <a:rPr lang="it-IT" sz="1200" kern="1200" dirty="0">
                <a:solidFill>
                  <a:schemeClr val="tx1"/>
                </a:solidFill>
                <a:effectLst/>
                <a:latin typeface="+mn-lt"/>
                <a:ea typeface="+mn-ea"/>
                <a:cs typeface="+mn-cs"/>
              </a:rPr>
              <a:t>, che prima non sembravano essere trasportati in grandi quantità, passino la barriera e inducano stati pro-infiammatori. Ciò è confermato anche dal fatto che i </a:t>
            </a:r>
            <a:r>
              <a:rPr lang="it-IT" sz="1200" kern="1200" dirty="0" err="1">
                <a:solidFill>
                  <a:schemeClr val="tx1"/>
                </a:solidFill>
                <a:effectLst/>
                <a:latin typeface="+mn-lt"/>
                <a:ea typeface="+mn-ea"/>
                <a:cs typeface="+mn-cs"/>
              </a:rPr>
              <a:t>TLRs</a:t>
            </a:r>
            <a:r>
              <a:rPr lang="it-IT" sz="1200" kern="1200" dirty="0">
                <a:solidFill>
                  <a:schemeClr val="tx1"/>
                </a:solidFill>
                <a:effectLst/>
                <a:latin typeface="+mn-lt"/>
                <a:ea typeface="+mn-ea"/>
                <a:cs typeface="+mn-cs"/>
              </a:rPr>
              <a:t> sono attivati maggiormente, dalla presenza di </a:t>
            </a:r>
            <a:r>
              <a:rPr lang="it-IT" sz="1200" kern="1200" dirty="0" err="1">
                <a:solidFill>
                  <a:schemeClr val="tx1"/>
                </a:solidFill>
                <a:effectLst/>
                <a:latin typeface="+mn-lt"/>
                <a:ea typeface="+mn-ea"/>
                <a:cs typeface="+mn-cs"/>
              </a:rPr>
              <a:t>chinurenina</a:t>
            </a:r>
            <a:r>
              <a:rPr lang="it-IT"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5"/>
          </p:nvPr>
        </p:nvSpPr>
        <p:spPr/>
        <p:txBody>
          <a:bodyPr/>
          <a:lstStyle/>
          <a:p>
            <a:fld id="{BABFCCB6-F990-FE4B-A3AF-2FAC7825A26A}" type="slidenum">
              <a:rPr lang="it-IT" smtClean="0"/>
              <a:t>18</a:t>
            </a:fld>
            <a:endParaRPr lang="it-IT"/>
          </a:p>
        </p:txBody>
      </p:sp>
    </p:spTree>
    <p:extLst>
      <p:ext uri="{BB962C8B-B14F-4D97-AF65-F5344CB8AC3E}">
        <p14:creationId xmlns:p14="http://schemas.microsoft.com/office/powerpoint/2010/main" val="308694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BF426D5F-382E-4B4C-918A-46B4E5F1D0B4}" type="slidenum">
              <a:rPr lang="en-GB" smtClean="0"/>
              <a:t>22</a:t>
            </a:fld>
            <a:endParaRPr lang="en-GB"/>
          </a:p>
        </p:txBody>
      </p:sp>
    </p:spTree>
    <p:extLst>
      <p:ext uri="{BB962C8B-B14F-4D97-AF65-F5344CB8AC3E}">
        <p14:creationId xmlns:p14="http://schemas.microsoft.com/office/powerpoint/2010/main" val="318106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r>
              <a:rPr lang="en-US"/>
              <a:t>30-04-2019</a:t>
            </a:r>
            <a:endParaRPr lang="it-IT"/>
          </a:p>
        </p:txBody>
      </p:sp>
      <p:sp>
        <p:nvSpPr>
          <p:cNvPr id="5" name="Segnaposto piè di pagina 4"/>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351664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en-US"/>
              <a:t>30-04-2019</a:t>
            </a:r>
            <a:endParaRPr lang="it-IT"/>
          </a:p>
        </p:txBody>
      </p:sp>
      <p:sp>
        <p:nvSpPr>
          <p:cNvPr id="5" name="Segnaposto piè di pagina 4"/>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217620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en-US"/>
              <a:t>30-04-2019</a:t>
            </a:r>
            <a:endParaRPr lang="it-IT"/>
          </a:p>
        </p:txBody>
      </p:sp>
      <p:sp>
        <p:nvSpPr>
          <p:cNvPr id="5" name="Segnaposto piè di pagina 4"/>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316951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en-US"/>
              <a:t>30-04-2019</a:t>
            </a:r>
            <a:endParaRPr lang="it-IT"/>
          </a:p>
        </p:txBody>
      </p:sp>
      <p:sp>
        <p:nvSpPr>
          <p:cNvPr id="5" name="Segnaposto piè di pagina 4"/>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258170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r>
              <a:rPr lang="en-US"/>
              <a:t>30-04-2019</a:t>
            </a:r>
            <a:endParaRPr lang="it-IT"/>
          </a:p>
        </p:txBody>
      </p:sp>
      <p:sp>
        <p:nvSpPr>
          <p:cNvPr id="5" name="Segnaposto piè di pagina 4"/>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336115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en-US"/>
              <a:t>30-04-2019</a:t>
            </a:r>
            <a:endParaRPr lang="it-IT"/>
          </a:p>
        </p:txBody>
      </p:sp>
      <p:sp>
        <p:nvSpPr>
          <p:cNvPr id="6" name="Segnaposto piè di pagina 5"/>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7" name="Segnaposto numero diapositiva 6"/>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316135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en-US"/>
              <a:t>30-04-2019</a:t>
            </a:r>
            <a:endParaRPr lang="it-IT"/>
          </a:p>
        </p:txBody>
      </p:sp>
      <p:sp>
        <p:nvSpPr>
          <p:cNvPr id="8" name="Segnaposto piè di pagina 7"/>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9" name="Segnaposto numero diapositiva 8"/>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291853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r>
              <a:rPr lang="en-US"/>
              <a:t>30-04-2019</a:t>
            </a:r>
            <a:endParaRPr lang="it-IT"/>
          </a:p>
        </p:txBody>
      </p:sp>
      <p:sp>
        <p:nvSpPr>
          <p:cNvPr id="4" name="Segnaposto piè di pagina 3"/>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5" name="Segnaposto numero diapositiva 4"/>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237196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a:t>30-04-2019</a:t>
            </a:r>
            <a:endParaRPr lang="it-IT"/>
          </a:p>
        </p:txBody>
      </p:sp>
      <p:sp>
        <p:nvSpPr>
          <p:cNvPr id="3" name="Segnaposto piè di pagina 2"/>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4" name="Segnaposto numero diapositiva 3"/>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5418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r>
              <a:rPr lang="en-US"/>
              <a:t>30-04-2019</a:t>
            </a:r>
            <a:endParaRPr lang="it-IT"/>
          </a:p>
        </p:txBody>
      </p:sp>
      <p:sp>
        <p:nvSpPr>
          <p:cNvPr id="6" name="Segnaposto piè di pagina 5"/>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7" name="Segnaposto numero diapositiva 6"/>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82810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r>
              <a:rPr lang="en-US"/>
              <a:t>30-04-2019</a:t>
            </a:r>
            <a:endParaRPr lang="it-IT"/>
          </a:p>
        </p:txBody>
      </p:sp>
      <p:sp>
        <p:nvSpPr>
          <p:cNvPr id="6" name="Segnaposto piè di pagina 5"/>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7" name="Segnaposto numero diapositiva 6"/>
          <p:cNvSpPr>
            <a:spLocks noGrp="1"/>
          </p:cNvSpPr>
          <p:nvPr>
            <p:ph type="sldNum" sz="quarter" idx="12"/>
          </p:nvPr>
        </p:nvSpPr>
        <p:spPr/>
        <p:txBody>
          <a:bodyPr/>
          <a:lstStyle/>
          <a:p>
            <a:fld id="{577E702D-DAC6-704A-BC3C-8F84ACD9D698}" type="slidenum">
              <a:rPr lang="it-IT" smtClean="0"/>
              <a:t>‹n.›</a:t>
            </a:fld>
            <a:endParaRPr lang="it-IT"/>
          </a:p>
        </p:txBody>
      </p:sp>
    </p:spTree>
    <p:extLst>
      <p:ext uri="{BB962C8B-B14F-4D97-AF65-F5344CB8AC3E}">
        <p14:creationId xmlns:p14="http://schemas.microsoft.com/office/powerpoint/2010/main" val="389025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30-04-2019</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Biochemistry of Age-related diseases – Gut-brain axis: physiology and pathological alterations</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E702D-DAC6-704A-BC3C-8F84ACD9D698}" type="slidenum">
              <a:rPr lang="it-IT" smtClean="0"/>
              <a:t>‹n.›</a:t>
            </a:fld>
            <a:endParaRPr lang="it-IT"/>
          </a:p>
        </p:txBody>
      </p:sp>
    </p:spTree>
    <p:extLst>
      <p:ext uri="{BB962C8B-B14F-4D97-AF65-F5344CB8AC3E}">
        <p14:creationId xmlns:p14="http://schemas.microsoft.com/office/powerpoint/2010/main" val="98728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ellalindemann.com/adrenal-fatigue-ibs/hpa-axis-diagram/"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ell.com/trends/immunology/fulltext/S1471-4906(11)00019-6?mobileUi=0" TargetMode="External"/><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t.wikipedia.org/wiki/Triptofano%23/media/File:Tryptophan-Stoffwechsel.svg" TargetMode="Externa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andreiatorres.com/blog?offset=1493407636330&amp;year=2017" TargetMode="External"/><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hyperlink" Target="https://andreiatorres.com/blog?offset=1493407636330&amp;year=2017"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hyperlink" Target="https://it.wikipedia.org/wiki/File:Metaboliti_della_Via_della_Chinurenina.svg"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hyperlink" Target="https://it.wikipedia.org/wiki/File:Metaboliti_della_Via_della_Chinurenina.svg" TargetMode="External"/><Relationship Id="rId4" Type="http://schemas.openxmlformats.org/officeDocument/2006/relationships/image" Target="../media/image12.pn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ubmed/?term=Grasset%20E%5BAuthor%5D&amp;cauthor=true&amp;cauthor_uid=29866843" TargetMode="External"/><Relationship Id="rId4" Type="http://schemas.openxmlformats.org/officeDocument/2006/relationships/hyperlink" Target="https://www.ncbi.nlm.nih.gov/pubmed/?term=Manner%C3%A5s%20Holm%20L%5BAuthor%5D&amp;cauthor=true&amp;cauthor_uid=29866843" TargetMode="External"/><Relationship Id="rId5" Type="http://schemas.openxmlformats.org/officeDocument/2006/relationships/hyperlink" Target="https://www.ncbi.nlm.nih.gov/pubmed/?term=Karsenty%20G%5BAuthor%5D&amp;cauthor=true&amp;cauthor_uid=29866843" TargetMode="External"/><Relationship Id="rId6" Type="http://schemas.openxmlformats.org/officeDocument/2006/relationships/hyperlink" Target="https://www.ncbi.nlm.nih.gov/pubmed/?term=Macpherson%20AJ%5BAuthor%5D&amp;cauthor=true&amp;cauthor_uid=29866843" TargetMode="External"/><Relationship Id="rId7" Type="http://schemas.openxmlformats.org/officeDocument/2006/relationships/hyperlink" Target="https://www.ncbi.nlm.nih.gov/pubmed/?term=Olofsson%20LE%5BAuthor%5D&amp;cauthor=true&amp;cauthor_uid=29866843" TargetMode="External"/><Relationship Id="rId8" Type="http://schemas.openxmlformats.org/officeDocument/2006/relationships/hyperlink" Target="https://www.ncbi.nlm.nih.gov/pubmed/?term=B%C3%A4ckhed%20F%5BAuthor%5D&amp;cauthor=true&amp;cauthor_uid=29866843" TargetMode="External"/><Relationship Id="rId1" Type="http://schemas.openxmlformats.org/officeDocument/2006/relationships/slideLayout" Target="../slideLayouts/slideLayout2.xml"/><Relationship Id="rId2" Type="http://schemas.openxmlformats.org/officeDocument/2006/relationships/hyperlink" Target="https://www.ncbi.nlm.nih.gov/pubmed/?term=De%20Vadder%20F%5BAuthor%5D&amp;cauthor=true&amp;cauthor_uid=2986684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unique-design.net/library/sacred/heal/axis.html" TargetMode="External"/><Relationship Id="rId4" Type="http://schemas.openxmlformats.org/officeDocument/2006/relationships/hyperlink" Target="https://bellalindemann.com/adrenal-fatigue-ibs/hpa-axis-diagram/" TargetMode="External"/><Relationship Id="rId5" Type="http://schemas.openxmlformats.org/officeDocument/2006/relationships/hyperlink" Target="https://www.cell.com/trends/immunology/fulltext/S1471-4906(11)00019-6?mobileUi=0" TargetMode="External"/><Relationship Id="rId6" Type="http://schemas.openxmlformats.org/officeDocument/2006/relationships/hyperlink" Target="https://it.wikipedia.org/wiki/Triptofano%23/media/File:Tryptophan-Stoffwechsel.svg" TargetMode="External"/><Relationship Id="rId7" Type="http://schemas.openxmlformats.org/officeDocument/2006/relationships/hyperlink" Target="https://andreiatorres.com/blog?offset=1493407636330&amp;year=2017" TargetMode="External"/><Relationship Id="rId8" Type="http://schemas.openxmlformats.org/officeDocument/2006/relationships/hyperlink" Target="https://it.wikipedia.org/wiki/File:Metaboliti_della_Via_della_Chinurenina.svg" TargetMode="External"/><Relationship Id="rId9" Type="http://schemas.openxmlformats.org/officeDocument/2006/relationships/hyperlink" Target="https://i.pinimg.com/236x/01/3e/5c/013e5cd23618d8a2848e6db96473cf21--pictogram-image-vector.jpg" TargetMode="External"/><Relationship Id="rId1" Type="http://schemas.openxmlformats.org/officeDocument/2006/relationships/slideLayout" Target="../slideLayouts/slideLayout2.xml"/><Relationship Id="rId2" Type="http://schemas.openxmlformats.org/officeDocument/2006/relationships/hyperlink" Target="https://docplayer.net/78490208-Evaluation-of-probiotics-and-prebiotics-in-food.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Butyrate" TargetMode="External"/><Relationship Id="rId4" Type="http://schemas.openxmlformats.org/officeDocument/2006/relationships/hyperlink" Target="https://i3.wp.com/sanjosefuncmed.com/wp-content/uploads/2015/05/LEAKY-GUT-SYNDROME-HEALTHY-UNHEALTHY-EPITHELIAL-CELLS.jpg" TargetMode="External"/><Relationship Id="rId5" Type="http://schemas.openxmlformats.org/officeDocument/2006/relationships/hyperlink" Target="https://images.agoramedia.com/everydayhealth/gcms/Hight-Fat-Diet-Linked-to-Lung-Cancer-1440x810.jpg?width%5Cu003d722" TargetMode="External"/><Relationship Id="rId6" Type="http://schemas.openxmlformats.org/officeDocument/2006/relationships/hyperlink" Target="https://en.wikipedia.org/wiki/%C3%89lie_Metchnikoff" TargetMode="External"/><Relationship Id="rId1" Type="http://schemas.openxmlformats.org/officeDocument/2006/relationships/slideLayout" Target="../slideLayouts/slideLayout2.xml"/><Relationship Id="rId2" Type="http://schemas.openxmlformats.org/officeDocument/2006/relationships/hyperlink" Target="https://en.wikipedia.org/wiki/Aceta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docplayer.net/78490208-Evaluation-of-probiotics-and-prebiotics-in-food.html" TargetMode="Externa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que-design.net/library/sacred/heal/axis.html" TargetMode="External"/><Relationship Id="rId3"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992727"/>
            <a:ext cx="7772400" cy="1470025"/>
          </a:xfrm>
        </p:spPr>
        <p:txBody>
          <a:bodyPr>
            <a:normAutofit fontScale="90000"/>
          </a:bodyPr>
          <a:lstStyle/>
          <a:p>
            <a:r>
              <a:rPr lang="it-IT" dirty="0"/>
              <a:t>GUT-BRAIN AXIS: PHYSIOLOGY AND PATHOLOGICAL ALTERATIONS</a:t>
            </a:r>
          </a:p>
        </p:txBody>
      </p:sp>
      <p:sp>
        <p:nvSpPr>
          <p:cNvPr id="3" name="Sottotitolo 2"/>
          <p:cNvSpPr>
            <a:spLocks noGrp="1"/>
          </p:cNvSpPr>
          <p:nvPr>
            <p:ph type="subTitle" idx="1"/>
          </p:nvPr>
        </p:nvSpPr>
        <p:spPr>
          <a:xfrm>
            <a:off x="1514475" y="3114675"/>
            <a:ext cx="6115050" cy="1470025"/>
          </a:xfrm>
        </p:spPr>
        <p:txBody>
          <a:bodyPr>
            <a:normAutofit/>
          </a:bodyPr>
          <a:lstStyle/>
          <a:p>
            <a:pPr algn="l"/>
            <a:r>
              <a:rPr lang="it-IT" sz="2400">
                <a:solidFill>
                  <a:schemeClr val="bg1">
                    <a:lumMod val="75000"/>
                  </a:schemeClr>
                </a:solidFill>
              </a:rPr>
              <a:t>Tiziana Ercolani-</a:t>
            </a:r>
            <a:r>
              <a:rPr lang="it-IT" sz="2400" u="sng">
                <a:solidFill>
                  <a:schemeClr val="bg1">
                    <a:lumMod val="75000"/>
                  </a:schemeClr>
                </a:solidFill>
              </a:rPr>
              <a:t>ercolanitiziana94@gmail.com</a:t>
            </a:r>
            <a:endParaRPr lang="it-IT" sz="2400" u="sng" dirty="0">
              <a:solidFill>
                <a:schemeClr val="bg1">
                  <a:lumMod val="75000"/>
                </a:schemeClr>
              </a:solidFill>
            </a:endParaRPr>
          </a:p>
          <a:p>
            <a:pPr algn="l"/>
            <a:r>
              <a:rPr lang="it-IT" sz="2400">
                <a:solidFill>
                  <a:schemeClr val="bg1">
                    <a:lumMod val="75000"/>
                  </a:schemeClr>
                </a:solidFill>
              </a:rPr>
              <a:t>Carlo Caruso- </a:t>
            </a:r>
            <a:r>
              <a:rPr lang="it-IT" sz="2400" u="sng">
                <a:solidFill>
                  <a:schemeClr val="bg1">
                    <a:lumMod val="75000"/>
                  </a:schemeClr>
                </a:solidFill>
              </a:rPr>
              <a:t>carlocaruso97@gmail.com</a:t>
            </a:r>
            <a:endParaRPr lang="it-IT" sz="2400" u="sng" dirty="0">
              <a:solidFill>
                <a:schemeClr val="bg1">
                  <a:lumMod val="75000"/>
                </a:schemeClr>
              </a:solidFill>
            </a:endParaRPr>
          </a:p>
        </p:txBody>
      </p:sp>
      <p:sp>
        <p:nvSpPr>
          <p:cNvPr id="4" name="Segnaposto data 3"/>
          <p:cNvSpPr>
            <a:spLocks noGrp="1"/>
          </p:cNvSpPr>
          <p:nvPr>
            <p:ph type="dt" sz="half" idx="10"/>
          </p:nvPr>
        </p:nvSpPr>
        <p:spPr>
          <a:xfrm>
            <a:off x="499622" y="6372521"/>
            <a:ext cx="2091176" cy="348954"/>
          </a:xfrm>
        </p:spPr>
        <p:txBody>
          <a:bodyPr/>
          <a:lstStyle/>
          <a:p>
            <a:r>
              <a:rPr lang="en-US"/>
              <a:t>30-04-2019</a:t>
            </a:r>
            <a:endParaRPr lang="it-IT" dirty="0"/>
          </a:p>
        </p:txBody>
      </p:sp>
      <p:sp>
        <p:nvSpPr>
          <p:cNvPr id="5" name="Segnaposto piè di pagina 4"/>
          <p:cNvSpPr>
            <a:spLocks noGrp="1"/>
          </p:cNvSpPr>
          <p:nvPr>
            <p:ph type="ftr" sz="quarter" idx="11"/>
          </p:nvPr>
        </p:nvSpPr>
        <p:spPr/>
        <p:txBody>
          <a:bodyPr/>
          <a:lstStyle/>
          <a:p>
            <a:r>
              <a:rPr lang="en-GB" dirty="0"/>
              <a:t>Biochemistry of Age-related diseases – Gut-brain axis: physiology and pathological alterations</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t>1</a:t>
            </a:fld>
            <a:endParaRPr lang="it-IT" dirty="0"/>
          </a:p>
        </p:txBody>
      </p:sp>
    </p:spTree>
    <p:extLst>
      <p:ext uri="{BB962C8B-B14F-4D97-AF65-F5344CB8AC3E}">
        <p14:creationId xmlns:p14="http://schemas.microsoft.com/office/powerpoint/2010/main" val="309220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xmlns="" id="{0AD4C783-4401-4D1E-A1B8-45294413A31F}"/>
              </a:ext>
            </a:extLst>
          </p:cNvPr>
          <p:cNvSpPr>
            <a:spLocks noGrp="1"/>
          </p:cNvSpPr>
          <p:nvPr>
            <p:ph type="title"/>
          </p:nvPr>
        </p:nvSpPr>
        <p:spPr>
          <a:xfrm>
            <a:off x="457200" y="274638"/>
            <a:ext cx="7945120" cy="700722"/>
          </a:xfrm>
        </p:spPr>
        <p:txBody>
          <a:bodyPr>
            <a:normAutofit/>
          </a:bodyPr>
          <a:lstStyle/>
          <a:p>
            <a:r>
              <a:rPr lang="it-IT" sz="2400" b="1" dirty="0"/>
              <a:t>3.1) NEUROENDOCRINE: HPA </a:t>
            </a:r>
            <a:r>
              <a:rPr lang="it-IT" sz="2400" b="1" dirty="0" err="1"/>
              <a:t>axis</a:t>
            </a:r>
            <a:endParaRPr lang="en-GB" sz="2400" b="1" dirty="0"/>
          </a:p>
        </p:txBody>
      </p:sp>
      <p:pic>
        <p:nvPicPr>
          <p:cNvPr id="11" name="Segnaposto contenuto 10">
            <a:hlinkClick r:id="rId3"/>
            <a:extLst>
              <a:ext uri="{FF2B5EF4-FFF2-40B4-BE49-F238E27FC236}">
                <a16:creationId xmlns:a16="http://schemas.microsoft.com/office/drawing/2014/main" xmlns="" id="{D36CF2B9-8E17-4503-9AB4-88DDABE5B487}"/>
              </a:ext>
            </a:extLst>
          </p:cNvPr>
          <p:cNvPicPr>
            <a:picLocks noGrp="1" noChangeAspect="1"/>
          </p:cNvPicPr>
          <p:nvPr>
            <p:ph idx="1"/>
          </p:nvPr>
        </p:nvPicPr>
        <p:blipFill>
          <a:blip r:embed="rId4"/>
          <a:stretch>
            <a:fillRect/>
          </a:stretch>
        </p:blipFill>
        <p:spPr>
          <a:xfrm>
            <a:off x="4665700" y="975360"/>
            <a:ext cx="4478300" cy="5034404"/>
          </a:xfrm>
        </p:spPr>
      </p:pic>
      <p:sp>
        <p:nvSpPr>
          <p:cNvPr id="5" name="Segnaposto data 4">
            <a:extLst>
              <a:ext uri="{FF2B5EF4-FFF2-40B4-BE49-F238E27FC236}">
                <a16:creationId xmlns:a16="http://schemas.microsoft.com/office/drawing/2014/main" xmlns="" id="{B3F14E7F-9B48-47A1-930A-EAD1429BF799}"/>
              </a:ext>
            </a:extLst>
          </p:cNvPr>
          <p:cNvSpPr>
            <a:spLocks noGrp="1"/>
          </p:cNvSpPr>
          <p:nvPr>
            <p:ph type="dt" sz="half" idx="10"/>
          </p:nvPr>
        </p:nvSpPr>
        <p:spPr/>
        <p:txBody>
          <a:bodyPr/>
          <a:lstStyle/>
          <a:p>
            <a:r>
              <a:rPr lang="en-US"/>
              <a:t>30-04-2019</a:t>
            </a:r>
            <a:endParaRPr lang="it-IT"/>
          </a:p>
        </p:txBody>
      </p:sp>
      <p:sp>
        <p:nvSpPr>
          <p:cNvPr id="6" name="Segnaposto piè di pagina 5">
            <a:extLst>
              <a:ext uri="{FF2B5EF4-FFF2-40B4-BE49-F238E27FC236}">
                <a16:creationId xmlns:a16="http://schemas.microsoft.com/office/drawing/2014/main" xmlns="" id="{6FFE187E-6FE4-4A49-871D-E0B3BE8CB5E3}"/>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7" name="Segnaposto numero diapositiva 6">
            <a:extLst>
              <a:ext uri="{FF2B5EF4-FFF2-40B4-BE49-F238E27FC236}">
                <a16:creationId xmlns:a16="http://schemas.microsoft.com/office/drawing/2014/main" xmlns="" id="{5E3322F4-756C-4BA1-86B5-A8CE0D3DD81B}"/>
              </a:ext>
            </a:extLst>
          </p:cNvPr>
          <p:cNvSpPr>
            <a:spLocks noGrp="1"/>
          </p:cNvSpPr>
          <p:nvPr>
            <p:ph type="sldNum" sz="quarter" idx="12"/>
          </p:nvPr>
        </p:nvSpPr>
        <p:spPr/>
        <p:txBody>
          <a:bodyPr/>
          <a:lstStyle/>
          <a:p>
            <a:fld id="{577E702D-DAC6-704A-BC3C-8F84ACD9D698}" type="slidenum">
              <a:rPr lang="it-IT" smtClean="0"/>
              <a:t>10</a:t>
            </a:fld>
            <a:endParaRPr lang="it-IT"/>
          </a:p>
        </p:txBody>
      </p:sp>
      <p:sp>
        <p:nvSpPr>
          <p:cNvPr id="12" name="CasellaDiTesto 11">
            <a:extLst>
              <a:ext uri="{FF2B5EF4-FFF2-40B4-BE49-F238E27FC236}">
                <a16:creationId xmlns:a16="http://schemas.microsoft.com/office/drawing/2014/main" xmlns="" id="{CC1B1C7A-DF61-4379-A70F-9778E02EA0BA}"/>
              </a:ext>
            </a:extLst>
          </p:cNvPr>
          <p:cNvSpPr txBox="1"/>
          <p:nvPr/>
        </p:nvSpPr>
        <p:spPr>
          <a:xfrm>
            <a:off x="344109" y="975360"/>
            <a:ext cx="4998720" cy="1938992"/>
          </a:xfrm>
          <a:prstGeom prst="rect">
            <a:avLst/>
          </a:prstGeom>
          <a:noFill/>
        </p:spPr>
        <p:txBody>
          <a:bodyPr wrap="square" rtlCol="0">
            <a:spAutoFit/>
          </a:bodyPr>
          <a:lstStyle/>
          <a:p>
            <a:r>
              <a:rPr lang="it-IT" sz="2000" dirty="0"/>
              <a:t>The HPA </a:t>
            </a:r>
            <a:r>
              <a:rPr lang="it-IT" sz="2000" dirty="0" err="1"/>
              <a:t>axis</a:t>
            </a:r>
            <a:r>
              <a:rPr lang="it-IT" sz="2000" dirty="0"/>
              <a:t> </a:t>
            </a:r>
            <a:r>
              <a:rPr lang="it-IT" sz="2000" dirty="0" err="1"/>
              <a:t>is</a:t>
            </a:r>
            <a:r>
              <a:rPr lang="it-IT" sz="2000" dirty="0"/>
              <a:t> the </a:t>
            </a:r>
            <a:r>
              <a:rPr lang="it-IT" sz="2000" dirty="0" err="1"/>
              <a:t>main</a:t>
            </a:r>
            <a:r>
              <a:rPr lang="it-IT" sz="2000" dirty="0"/>
              <a:t> stress regulatory pathway, and </a:t>
            </a:r>
            <a:r>
              <a:rPr lang="it-IT" sz="2000" dirty="0" err="1"/>
              <a:t>it</a:t>
            </a:r>
            <a:r>
              <a:rPr lang="it-IT" sz="2000" dirty="0"/>
              <a:t> </a:t>
            </a:r>
            <a:r>
              <a:rPr lang="it-IT" sz="2000" dirty="0" err="1"/>
              <a:t>modulates</a:t>
            </a:r>
            <a:r>
              <a:rPr lang="it-IT" sz="2000" dirty="0"/>
              <a:t>:</a:t>
            </a:r>
          </a:p>
          <a:p>
            <a:pPr marL="285750" indent="-285750">
              <a:buFont typeface="Arial" panose="020B0604020202020204" pitchFamily="34" charset="0"/>
              <a:buChar char="•"/>
            </a:pPr>
            <a:r>
              <a:rPr lang="it-IT" sz="2000" dirty="0" err="1"/>
              <a:t>Emotions</a:t>
            </a:r>
            <a:endParaRPr lang="it-IT" sz="2000" dirty="0"/>
          </a:p>
          <a:p>
            <a:pPr marL="285750" indent="-285750">
              <a:buFont typeface="Arial" panose="020B0604020202020204" pitchFamily="34" charset="0"/>
              <a:buChar char="•"/>
            </a:pPr>
            <a:r>
              <a:rPr lang="it-IT" sz="2000" dirty="0"/>
              <a:t>Mood</a:t>
            </a:r>
          </a:p>
          <a:p>
            <a:pPr marL="285750" indent="-285750">
              <a:buFont typeface="Arial" panose="020B0604020202020204" pitchFamily="34" charset="0"/>
              <a:buChar char="•"/>
            </a:pPr>
            <a:r>
              <a:rPr lang="it-IT" sz="2000" dirty="0" err="1"/>
              <a:t>Immunity</a:t>
            </a:r>
            <a:r>
              <a:rPr lang="it-IT" sz="2000" dirty="0"/>
              <a:t> </a:t>
            </a:r>
          </a:p>
          <a:p>
            <a:pPr marL="285750" indent="-285750">
              <a:buFont typeface="Arial" panose="020B0604020202020204" pitchFamily="34" charset="0"/>
              <a:buChar char="•"/>
            </a:pPr>
            <a:r>
              <a:rPr lang="it-IT" sz="2000" dirty="0" err="1"/>
              <a:t>Digestion</a:t>
            </a:r>
            <a:r>
              <a:rPr lang="it-IT" sz="2000" dirty="0"/>
              <a:t> </a:t>
            </a:r>
            <a:endParaRPr lang="en-GB" sz="2000" dirty="0"/>
          </a:p>
        </p:txBody>
      </p:sp>
      <p:sp>
        <p:nvSpPr>
          <p:cNvPr id="14" name="CasellaDiTesto 13">
            <a:extLst>
              <a:ext uri="{FF2B5EF4-FFF2-40B4-BE49-F238E27FC236}">
                <a16:creationId xmlns:a16="http://schemas.microsoft.com/office/drawing/2014/main" xmlns="" id="{0FC643CE-00CE-4E0F-AEDD-31D917530FF4}"/>
              </a:ext>
            </a:extLst>
          </p:cNvPr>
          <p:cNvSpPr txBox="1"/>
          <p:nvPr/>
        </p:nvSpPr>
        <p:spPr>
          <a:xfrm>
            <a:off x="236753" y="3174068"/>
            <a:ext cx="5523967" cy="2523768"/>
          </a:xfrm>
          <a:prstGeom prst="rect">
            <a:avLst/>
          </a:prstGeom>
          <a:noFill/>
        </p:spPr>
        <p:txBody>
          <a:bodyPr wrap="square" rtlCol="0">
            <a:spAutoFit/>
          </a:bodyPr>
          <a:lstStyle/>
          <a:p>
            <a:r>
              <a:rPr lang="it-IT" sz="2000" dirty="0" err="1"/>
              <a:t>It</a:t>
            </a:r>
            <a:r>
              <a:rPr lang="it-IT" sz="2000" dirty="0"/>
              <a:t> </a:t>
            </a:r>
            <a:r>
              <a:rPr lang="it-IT" sz="2000" dirty="0" err="1"/>
              <a:t>has</a:t>
            </a:r>
            <a:r>
              <a:rPr lang="it-IT" sz="2000" dirty="0"/>
              <a:t> </a:t>
            </a:r>
            <a:r>
              <a:rPr lang="it-IT" sz="2000" dirty="0" err="1"/>
              <a:t>emered</a:t>
            </a:r>
            <a:r>
              <a:rPr lang="it-IT" sz="2000" dirty="0"/>
              <a:t> </a:t>
            </a:r>
            <a:r>
              <a:rPr lang="it-IT" sz="2000" dirty="0" err="1"/>
              <a:t>that</a:t>
            </a:r>
            <a:r>
              <a:rPr lang="it-IT" sz="2000" dirty="0"/>
              <a:t> the </a:t>
            </a:r>
            <a:r>
              <a:rPr lang="it-IT" sz="2000" dirty="0" err="1"/>
              <a:t>gut</a:t>
            </a:r>
            <a:r>
              <a:rPr lang="it-IT" sz="2000" dirty="0"/>
              <a:t> </a:t>
            </a:r>
            <a:r>
              <a:rPr lang="it-IT" sz="2000" b="1" dirty="0"/>
              <a:t>microbiota</a:t>
            </a:r>
            <a:r>
              <a:rPr lang="it-IT" sz="2000" dirty="0"/>
              <a:t> </a:t>
            </a:r>
            <a:r>
              <a:rPr lang="it-IT" sz="2000" dirty="0" err="1"/>
              <a:t>has</a:t>
            </a:r>
            <a:r>
              <a:rPr lang="it-IT" sz="2000" dirty="0"/>
              <a:t> the </a:t>
            </a:r>
            <a:r>
              <a:rPr lang="it-IT" sz="2000" dirty="0" err="1"/>
              <a:t>ability</a:t>
            </a:r>
            <a:r>
              <a:rPr lang="it-IT" sz="2000" dirty="0"/>
              <a:t> to </a:t>
            </a:r>
            <a:r>
              <a:rPr lang="it-IT" sz="2000" b="1" dirty="0"/>
              <a:t>modulate the </a:t>
            </a:r>
            <a:r>
              <a:rPr lang="it-IT" sz="2000" b="1" dirty="0" err="1"/>
              <a:t>signalling</a:t>
            </a:r>
            <a:r>
              <a:rPr lang="it-IT" sz="2000" b="1" dirty="0"/>
              <a:t> </a:t>
            </a:r>
            <a:r>
              <a:rPr lang="it-IT" sz="2000" dirty="0"/>
              <a:t>in the </a:t>
            </a:r>
            <a:r>
              <a:rPr lang="it-IT" sz="2000" dirty="0" err="1"/>
              <a:t>axis</a:t>
            </a:r>
            <a:r>
              <a:rPr lang="it-IT" sz="2000" dirty="0"/>
              <a:t>, by </a:t>
            </a:r>
            <a:r>
              <a:rPr lang="it-IT" sz="2000" dirty="0" err="1"/>
              <a:t>modulating</a:t>
            </a:r>
            <a:r>
              <a:rPr lang="it-IT" sz="2000" dirty="0"/>
              <a:t>:</a:t>
            </a:r>
          </a:p>
          <a:p>
            <a:pPr marL="285750" indent="-285750">
              <a:buFont typeface="Arial" panose="020B0604020202020204" pitchFamily="34" charset="0"/>
              <a:buChar char="•"/>
            </a:pPr>
            <a:r>
              <a:rPr lang="it-IT" sz="2000" dirty="0"/>
              <a:t>Immune </a:t>
            </a:r>
            <a:r>
              <a:rPr lang="it-IT" sz="2000" dirty="0" err="1"/>
              <a:t>mediators</a:t>
            </a:r>
            <a:r>
              <a:rPr lang="it-IT" sz="2000" dirty="0"/>
              <a:t> and </a:t>
            </a:r>
            <a:r>
              <a:rPr lang="it-IT" sz="2000" dirty="0" err="1"/>
              <a:t>vagal</a:t>
            </a:r>
            <a:r>
              <a:rPr lang="it-IT" sz="2000" dirty="0"/>
              <a:t> </a:t>
            </a:r>
            <a:r>
              <a:rPr lang="it-IT" sz="2000" dirty="0" err="1"/>
              <a:t>nerve</a:t>
            </a:r>
            <a:r>
              <a:rPr lang="it-IT" sz="2000" dirty="0"/>
              <a:t> </a:t>
            </a:r>
            <a:r>
              <a:rPr lang="it-IT" sz="2000" dirty="0" err="1"/>
              <a:t>signalling</a:t>
            </a:r>
            <a:endParaRPr lang="it-IT" sz="2000" dirty="0"/>
          </a:p>
          <a:p>
            <a:pPr marL="285750" indent="-285750">
              <a:buFont typeface="Arial" panose="020B0604020202020204" pitchFamily="34" charset="0"/>
              <a:buChar char="•"/>
            </a:pPr>
            <a:r>
              <a:rPr lang="it-IT" sz="2000" dirty="0"/>
              <a:t>The </a:t>
            </a:r>
            <a:r>
              <a:rPr lang="it-IT" sz="2000" dirty="0" err="1"/>
              <a:t>synthesis</a:t>
            </a:r>
            <a:r>
              <a:rPr lang="it-IT" sz="2000" dirty="0"/>
              <a:t> of </a:t>
            </a:r>
            <a:r>
              <a:rPr lang="it-IT" sz="2000" dirty="0" err="1"/>
              <a:t>neuroactive</a:t>
            </a:r>
            <a:r>
              <a:rPr lang="it-IT" sz="2000" dirty="0"/>
              <a:t> </a:t>
            </a:r>
            <a:r>
              <a:rPr lang="it-IT" sz="2000" dirty="0" err="1"/>
              <a:t>matebolites</a:t>
            </a:r>
            <a:r>
              <a:rPr lang="it-IT" sz="2000" dirty="0"/>
              <a:t> (</a:t>
            </a:r>
            <a:r>
              <a:rPr lang="it-IT" sz="2000" dirty="0" err="1"/>
              <a:t>SCFAs</a:t>
            </a:r>
            <a:r>
              <a:rPr lang="it-IT" sz="2000" dirty="0"/>
              <a:t>) </a:t>
            </a:r>
          </a:p>
          <a:p>
            <a:pPr marL="285750" indent="-285750">
              <a:buFont typeface="Arial" panose="020B0604020202020204" pitchFamily="34" charset="0"/>
              <a:buChar char="•"/>
            </a:pPr>
            <a:r>
              <a:rPr lang="it-IT" sz="2000" dirty="0"/>
              <a:t>Endocrine </a:t>
            </a:r>
            <a:r>
              <a:rPr lang="it-IT" sz="2000" dirty="0" err="1"/>
              <a:t>secretion</a:t>
            </a:r>
            <a:r>
              <a:rPr lang="it-IT" sz="2000" dirty="0"/>
              <a:t> (</a:t>
            </a:r>
            <a:r>
              <a:rPr lang="it-IT" sz="2000" dirty="0" err="1"/>
              <a:t>glucocorticoids</a:t>
            </a:r>
            <a:r>
              <a:rPr lang="it-IT" sz="2000" dirty="0"/>
              <a:t>)</a:t>
            </a:r>
          </a:p>
          <a:p>
            <a:pPr marL="285750" indent="-285750">
              <a:buFont typeface="Arial" panose="020B0604020202020204" pitchFamily="34" charset="0"/>
              <a:buChar char="•"/>
            </a:pPr>
            <a:r>
              <a:rPr lang="it-IT" sz="2000" dirty="0"/>
              <a:t>Gene </a:t>
            </a:r>
            <a:r>
              <a:rPr lang="it-IT" sz="2000" dirty="0" err="1"/>
              <a:t>expression</a:t>
            </a:r>
            <a:r>
              <a:rPr lang="it-IT" sz="2000" dirty="0"/>
              <a:t> </a:t>
            </a:r>
          </a:p>
          <a:p>
            <a:endParaRPr lang="en-GB" dirty="0"/>
          </a:p>
        </p:txBody>
      </p:sp>
    </p:spTree>
    <p:extLst>
      <p:ext uri="{BB962C8B-B14F-4D97-AF65-F5344CB8AC3E}">
        <p14:creationId xmlns:p14="http://schemas.microsoft.com/office/powerpoint/2010/main" val="365727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8">
            <a:extLst>
              <a:ext uri="{FF2B5EF4-FFF2-40B4-BE49-F238E27FC236}">
                <a16:creationId xmlns:a16="http://schemas.microsoft.com/office/drawing/2014/main" xmlns="" id="{224E4A0D-BA0D-4046-A451-EAEE84DE3FEC}"/>
              </a:ext>
            </a:extLst>
          </p:cNvPr>
          <p:cNvSpPr>
            <a:spLocks noGrp="1"/>
          </p:cNvSpPr>
          <p:nvPr>
            <p:ph type="subTitle" idx="1"/>
          </p:nvPr>
        </p:nvSpPr>
        <p:spPr>
          <a:xfrm>
            <a:off x="276447" y="223284"/>
            <a:ext cx="8410353" cy="3413996"/>
          </a:xfrm>
        </p:spPr>
        <p:txBody>
          <a:bodyPr>
            <a:normAutofit/>
          </a:bodyPr>
          <a:lstStyle/>
          <a:p>
            <a:pPr marL="457200" indent="-457200" algn="l">
              <a:buFont typeface="Arial" panose="020B0604020202020204" pitchFamily="34" charset="0"/>
              <a:buChar char="•"/>
            </a:pPr>
            <a:r>
              <a:rPr lang="it-IT" sz="2400" b="1" i="1" dirty="0" err="1">
                <a:solidFill>
                  <a:schemeClr val="tx1"/>
                </a:solidFill>
              </a:rPr>
              <a:t>Bifidobacterium</a:t>
            </a:r>
            <a:r>
              <a:rPr lang="it-IT" sz="2400" b="1" i="1" dirty="0">
                <a:solidFill>
                  <a:schemeClr val="tx1"/>
                </a:solidFill>
              </a:rPr>
              <a:t> </a:t>
            </a:r>
            <a:r>
              <a:rPr lang="it-IT" sz="2400" b="1" i="1" dirty="0" err="1">
                <a:solidFill>
                  <a:schemeClr val="tx1"/>
                </a:solidFill>
              </a:rPr>
              <a:t>infantis</a:t>
            </a:r>
            <a:r>
              <a:rPr lang="it-IT" sz="2400" b="1" dirty="0">
                <a:solidFill>
                  <a:schemeClr val="tx1"/>
                </a:solidFill>
              </a:rPr>
              <a:t>: </a:t>
            </a:r>
            <a:r>
              <a:rPr lang="it-IT" sz="2400" dirty="0" err="1">
                <a:solidFill>
                  <a:schemeClr val="tx1"/>
                </a:solidFill>
              </a:rPr>
              <a:t>its</a:t>
            </a:r>
            <a:r>
              <a:rPr lang="it-IT" sz="2400" dirty="0">
                <a:solidFill>
                  <a:schemeClr val="tx1"/>
                </a:solidFill>
              </a:rPr>
              <a:t> </a:t>
            </a:r>
            <a:r>
              <a:rPr lang="it-IT" sz="2400" dirty="0" err="1">
                <a:solidFill>
                  <a:schemeClr val="tx1"/>
                </a:solidFill>
              </a:rPr>
              <a:t>administration</a:t>
            </a:r>
            <a:r>
              <a:rPr lang="it-IT" sz="2400" dirty="0">
                <a:solidFill>
                  <a:schemeClr val="tx1"/>
                </a:solidFill>
              </a:rPr>
              <a:t> on GF mice, </a:t>
            </a:r>
            <a:r>
              <a:rPr lang="it-IT" sz="2400" dirty="0" err="1">
                <a:solidFill>
                  <a:schemeClr val="tx1"/>
                </a:solidFill>
              </a:rPr>
              <a:t>improved</a:t>
            </a:r>
            <a:r>
              <a:rPr lang="it-IT" sz="2400" dirty="0">
                <a:solidFill>
                  <a:schemeClr val="tx1"/>
                </a:solidFill>
              </a:rPr>
              <a:t> the stress condition.</a:t>
            </a:r>
          </a:p>
          <a:p>
            <a:pPr marL="457200" indent="-457200" algn="l">
              <a:buFont typeface="Arial" panose="020B0604020202020204" pitchFamily="34" charset="0"/>
              <a:buChar char="•"/>
            </a:pPr>
            <a:r>
              <a:rPr lang="it-IT" sz="2400" b="1" i="1" dirty="0" err="1">
                <a:solidFill>
                  <a:schemeClr val="tx1"/>
                </a:solidFill>
              </a:rPr>
              <a:t>Lactobacillus</a:t>
            </a:r>
            <a:r>
              <a:rPr lang="it-IT" sz="2400" b="1" i="1" dirty="0">
                <a:solidFill>
                  <a:schemeClr val="tx1"/>
                </a:solidFill>
              </a:rPr>
              <a:t> </a:t>
            </a:r>
            <a:r>
              <a:rPr lang="it-IT" sz="2400" b="1" i="1" dirty="0" err="1">
                <a:solidFill>
                  <a:schemeClr val="tx1"/>
                </a:solidFill>
              </a:rPr>
              <a:t>farciminis</a:t>
            </a:r>
            <a:r>
              <a:rPr lang="it-IT" sz="2400" b="1" dirty="0">
                <a:solidFill>
                  <a:schemeClr val="tx1"/>
                </a:solidFill>
              </a:rPr>
              <a:t>: </a:t>
            </a:r>
            <a:r>
              <a:rPr lang="it-IT" sz="2400" dirty="0">
                <a:solidFill>
                  <a:schemeClr val="tx1"/>
                </a:solidFill>
              </a:rPr>
              <a:t>with </a:t>
            </a:r>
            <a:r>
              <a:rPr lang="it-IT" sz="2400" dirty="0" err="1">
                <a:solidFill>
                  <a:schemeClr val="tx1"/>
                </a:solidFill>
              </a:rPr>
              <a:t>its</a:t>
            </a:r>
            <a:r>
              <a:rPr lang="it-IT" sz="2400" dirty="0">
                <a:solidFill>
                  <a:schemeClr val="tx1"/>
                </a:solidFill>
              </a:rPr>
              <a:t> </a:t>
            </a:r>
            <a:r>
              <a:rPr lang="it-IT" sz="2400" dirty="0" err="1">
                <a:solidFill>
                  <a:schemeClr val="tx1"/>
                </a:solidFill>
              </a:rPr>
              <a:t>administration</a:t>
            </a:r>
            <a:r>
              <a:rPr lang="it-IT" sz="2400" dirty="0">
                <a:solidFill>
                  <a:schemeClr val="tx1"/>
                </a:solidFill>
              </a:rPr>
              <a:t> the </a:t>
            </a:r>
            <a:r>
              <a:rPr lang="it-IT" sz="2400" dirty="0" err="1">
                <a:solidFill>
                  <a:schemeClr val="tx1"/>
                </a:solidFill>
              </a:rPr>
              <a:t>excessive</a:t>
            </a:r>
            <a:r>
              <a:rPr lang="it-IT" sz="2400" dirty="0">
                <a:solidFill>
                  <a:schemeClr val="tx1"/>
                </a:solidFill>
              </a:rPr>
              <a:t> stress </a:t>
            </a:r>
            <a:r>
              <a:rPr lang="it-IT" sz="2400" dirty="0" err="1">
                <a:solidFill>
                  <a:schemeClr val="tx1"/>
                </a:solidFill>
              </a:rPr>
              <a:t>response</a:t>
            </a:r>
            <a:r>
              <a:rPr lang="it-IT" sz="2400" dirty="0">
                <a:solidFill>
                  <a:schemeClr val="tx1"/>
                </a:solidFill>
              </a:rPr>
              <a:t> and </a:t>
            </a:r>
            <a:r>
              <a:rPr lang="it-IT" sz="2400" dirty="0" err="1">
                <a:solidFill>
                  <a:schemeClr val="tx1"/>
                </a:solidFill>
              </a:rPr>
              <a:t>neuroinflammation</a:t>
            </a:r>
            <a:r>
              <a:rPr lang="it-IT" sz="2400" dirty="0">
                <a:solidFill>
                  <a:schemeClr val="tx1"/>
                </a:solidFill>
              </a:rPr>
              <a:t> can </a:t>
            </a:r>
            <a:r>
              <a:rPr lang="it-IT" sz="2400" dirty="0" err="1">
                <a:solidFill>
                  <a:schemeClr val="tx1"/>
                </a:solidFill>
              </a:rPr>
              <a:t>both</a:t>
            </a:r>
            <a:r>
              <a:rPr lang="it-IT" sz="2400" dirty="0">
                <a:solidFill>
                  <a:schemeClr val="tx1"/>
                </a:solidFill>
              </a:rPr>
              <a:t> be </a:t>
            </a:r>
            <a:r>
              <a:rPr lang="it-IT" sz="2400" dirty="0" err="1">
                <a:solidFill>
                  <a:schemeClr val="tx1"/>
                </a:solidFill>
              </a:rPr>
              <a:t>prevented</a:t>
            </a:r>
            <a:r>
              <a:rPr lang="it-IT" sz="2400" dirty="0">
                <a:solidFill>
                  <a:schemeClr val="tx1"/>
                </a:solidFill>
              </a:rPr>
              <a:t>.</a:t>
            </a:r>
          </a:p>
          <a:p>
            <a:pPr marL="457200" indent="-457200" algn="l">
              <a:buFont typeface="Arial" panose="020B0604020202020204" pitchFamily="34" charset="0"/>
              <a:buChar char="•"/>
            </a:pPr>
            <a:r>
              <a:rPr lang="it-IT" sz="2400" b="1" i="1" dirty="0" err="1">
                <a:solidFill>
                  <a:schemeClr val="tx1"/>
                </a:solidFill>
              </a:rPr>
              <a:t>Lactobacillus</a:t>
            </a:r>
            <a:r>
              <a:rPr lang="it-IT" sz="2400" b="1" i="1" dirty="0">
                <a:solidFill>
                  <a:schemeClr val="tx1"/>
                </a:solidFill>
              </a:rPr>
              <a:t> </a:t>
            </a:r>
            <a:r>
              <a:rPr lang="it-IT" sz="2400" b="1" i="1" dirty="0" err="1">
                <a:solidFill>
                  <a:schemeClr val="tx1"/>
                </a:solidFill>
              </a:rPr>
              <a:t>rhamnosus</a:t>
            </a:r>
            <a:r>
              <a:rPr lang="it-IT" sz="2400" b="1" i="1" dirty="0">
                <a:solidFill>
                  <a:schemeClr val="tx1"/>
                </a:solidFill>
              </a:rPr>
              <a:t>: </a:t>
            </a:r>
            <a:r>
              <a:rPr lang="it-IT" sz="2400" dirty="0" err="1">
                <a:solidFill>
                  <a:schemeClr val="tx1"/>
                </a:solidFill>
              </a:rPr>
              <a:t>after</a:t>
            </a:r>
            <a:r>
              <a:rPr lang="it-IT" sz="2400" dirty="0">
                <a:solidFill>
                  <a:schemeClr val="tx1"/>
                </a:solidFill>
              </a:rPr>
              <a:t> </a:t>
            </a:r>
            <a:r>
              <a:rPr lang="it-IT" sz="2400" dirty="0" err="1">
                <a:solidFill>
                  <a:schemeClr val="tx1"/>
                </a:solidFill>
              </a:rPr>
              <a:t>its</a:t>
            </a:r>
            <a:r>
              <a:rPr lang="it-IT" sz="2400" dirty="0">
                <a:solidFill>
                  <a:schemeClr val="tx1"/>
                </a:solidFill>
              </a:rPr>
              <a:t> </a:t>
            </a:r>
            <a:r>
              <a:rPr lang="it-IT" sz="2400" dirty="0" err="1">
                <a:solidFill>
                  <a:schemeClr val="tx1"/>
                </a:solidFill>
              </a:rPr>
              <a:t>administration</a:t>
            </a:r>
            <a:r>
              <a:rPr lang="it-IT" sz="2400" dirty="0">
                <a:solidFill>
                  <a:schemeClr val="tx1"/>
                </a:solidFill>
              </a:rPr>
              <a:t> </a:t>
            </a:r>
            <a:r>
              <a:rPr lang="it-IT" sz="2400" dirty="0" err="1">
                <a:solidFill>
                  <a:schemeClr val="tx1"/>
                </a:solidFill>
              </a:rPr>
              <a:t>there</a:t>
            </a:r>
            <a:r>
              <a:rPr lang="it-IT" sz="2400" dirty="0">
                <a:solidFill>
                  <a:schemeClr val="tx1"/>
                </a:solidFill>
              </a:rPr>
              <a:t> </a:t>
            </a:r>
            <a:r>
              <a:rPr lang="it-IT" sz="2400" dirty="0" err="1">
                <a:solidFill>
                  <a:schemeClr val="tx1"/>
                </a:solidFill>
              </a:rPr>
              <a:t>was</a:t>
            </a:r>
            <a:r>
              <a:rPr lang="it-IT" sz="2400" dirty="0">
                <a:solidFill>
                  <a:schemeClr val="tx1"/>
                </a:solidFill>
              </a:rPr>
              <a:t> an </a:t>
            </a:r>
            <a:r>
              <a:rPr lang="it-IT" sz="2400" dirty="0" err="1">
                <a:solidFill>
                  <a:schemeClr val="tx1"/>
                </a:solidFill>
              </a:rPr>
              <a:t>alteration</a:t>
            </a:r>
            <a:r>
              <a:rPr lang="it-IT" sz="2400" dirty="0">
                <a:solidFill>
                  <a:schemeClr val="tx1"/>
                </a:solidFill>
              </a:rPr>
              <a:t> in GABA receptor </a:t>
            </a:r>
            <a:r>
              <a:rPr lang="it-IT" sz="2400" dirty="0" err="1">
                <a:solidFill>
                  <a:schemeClr val="tx1"/>
                </a:solidFill>
              </a:rPr>
              <a:t>expression</a:t>
            </a:r>
            <a:r>
              <a:rPr lang="it-IT" sz="2400" dirty="0">
                <a:solidFill>
                  <a:schemeClr val="tx1"/>
                </a:solidFill>
              </a:rPr>
              <a:t>, with the </a:t>
            </a:r>
            <a:r>
              <a:rPr lang="it-IT" sz="2400" dirty="0" err="1">
                <a:solidFill>
                  <a:schemeClr val="tx1"/>
                </a:solidFill>
              </a:rPr>
              <a:t>attenuation</a:t>
            </a:r>
            <a:r>
              <a:rPr lang="it-IT" sz="2400" dirty="0">
                <a:solidFill>
                  <a:schemeClr val="tx1"/>
                </a:solidFill>
              </a:rPr>
              <a:t> of stress, </a:t>
            </a:r>
            <a:r>
              <a:rPr lang="it-IT" sz="2400" dirty="0" err="1">
                <a:solidFill>
                  <a:schemeClr val="tx1"/>
                </a:solidFill>
              </a:rPr>
              <a:t>anxiety</a:t>
            </a:r>
            <a:r>
              <a:rPr lang="it-IT" sz="2400" dirty="0">
                <a:solidFill>
                  <a:schemeClr val="tx1"/>
                </a:solidFill>
              </a:rPr>
              <a:t> and depressive-like </a:t>
            </a:r>
            <a:r>
              <a:rPr lang="it-IT" sz="2400" dirty="0" err="1">
                <a:solidFill>
                  <a:schemeClr val="tx1"/>
                </a:solidFill>
              </a:rPr>
              <a:t>behaviours</a:t>
            </a:r>
            <a:r>
              <a:rPr lang="it-IT" sz="2400" dirty="0">
                <a:solidFill>
                  <a:schemeClr val="tx1"/>
                </a:solidFill>
              </a:rPr>
              <a:t>. </a:t>
            </a:r>
            <a:endParaRPr lang="en-GB" sz="2400" b="1" i="1" dirty="0">
              <a:solidFill>
                <a:schemeClr val="tx1"/>
              </a:solidFill>
            </a:endParaRPr>
          </a:p>
        </p:txBody>
      </p:sp>
      <p:sp>
        <p:nvSpPr>
          <p:cNvPr id="4" name="Segnaposto data 3">
            <a:extLst>
              <a:ext uri="{FF2B5EF4-FFF2-40B4-BE49-F238E27FC236}">
                <a16:creationId xmlns:a16="http://schemas.microsoft.com/office/drawing/2014/main" xmlns="" id="{68E42750-28C1-4949-8A37-4E7F13C65EFC}"/>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9D3E158A-A56D-41DB-A2F0-39E50C6B26FE}"/>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B020102C-4985-4311-B3E5-80FE64898CDB}"/>
              </a:ext>
            </a:extLst>
          </p:cNvPr>
          <p:cNvSpPr>
            <a:spLocks noGrp="1"/>
          </p:cNvSpPr>
          <p:nvPr>
            <p:ph type="sldNum" sz="quarter" idx="12"/>
          </p:nvPr>
        </p:nvSpPr>
        <p:spPr/>
        <p:txBody>
          <a:bodyPr/>
          <a:lstStyle/>
          <a:p>
            <a:fld id="{577E702D-DAC6-704A-BC3C-8F84ACD9D698}" type="slidenum">
              <a:rPr lang="it-IT" smtClean="0"/>
              <a:t>11</a:t>
            </a:fld>
            <a:endParaRPr lang="it-IT"/>
          </a:p>
        </p:txBody>
      </p:sp>
      <p:pic>
        <p:nvPicPr>
          <p:cNvPr id="3" name="Immagine 2">
            <a:extLst>
              <a:ext uri="{FF2B5EF4-FFF2-40B4-BE49-F238E27FC236}">
                <a16:creationId xmlns:a16="http://schemas.microsoft.com/office/drawing/2014/main" xmlns="" id="{161F2E5A-F142-4CEF-B93F-2786054A6F56}"/>
              </a:ext>
            </a:extLst>
          </p:cNvPr>
          <p:cNvPicPr>
            <a:picLocks noChangeAspect="1"/>
          </p:cNvPicPr>
          <p:nvPr/>
        </p:nvPicPr>
        <p:blipFill>
          <a:blip r:embed="rId2"/>
          <a:stretch>
            <a:fillRect/>
          </a:stretch>
        </p:blipFill>
        <p:spPr>
          <a:xfrm>
            <a:off x="1517425" y="3429000"/>
            <a:ext cx="6102575" cy="2646680"/>
          </a:xfrm>
          <a:prstGeom prst="rect">
            <a:avLst/>
          </a:prstGeom>
          <a:ln>
            <a:solidFill>
              <a:schemeClr val="tx1"/>
            </a:solidFill>
          </a:ln>
        </p:spPr>
      </p:pic>
    </p:spTree>
    <p:extLst>
      <p:ext uri="{BB962C8B-B14F-4D97-AF65-F5344CB8AC3E}">
        <p14:creationId xmlns:p14="http://schemas.microsoft.com/office/powerpoint/2010/main" val="76776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7B64BE6-B860-454E-A5AA-B4F68478C843}"/>
              </a:ext>
            </a:extLst>
          </p:cNvPr>
          <p:cNvSpPr>
            <a:spLocks noGrp="1"/>
          </p:cNvSpPr>
          <p:nvPr>
            <p:ph type="title"/>
          </p:nvPr>
        </p:nvSpPr>
        <p:spPr/>
        <p:txBody>
          <a:bodyPr>
            <a:normAutofit/>
          </a:bodyPr>
          <a:lstStyle/>
          <a:p>
            <a:r>
              <a:rPr lang="it-IT" sz="2800" b="1" dirty="0"/>
              <a:t>3.2) IMMUNITY</a:t>
            </a:r>
            <a:endParaRPr lang="en-GB" sz="2800" b="1" dirty="0"/>
          </a:p>
        </p:txBody>
      </p:sp>
      <p:sp>
        <p:nvSpPr>
          <p:cNvPr id="3" name="Segnaposto contenuto 2">
            <a:extLst>
              <a:ext uri="{FF2B5EF4-FFF2-40B4-BE49-F238E27FC236}">
                <a16:creationId xmlns:a16="http://schemas.microsoft.com/office/drawing/2014/main" xmlns="" id="{3E93E343-8C4A-4FCF-9913-D2BF5BC4E4C5}"/>
              </a:ext>
            </a:extLst>
          </p:cNvPr>
          <p:cNvSpPr>
            <a:spLocks noGrp="1"/>
          </p:cNvSpPr>
          <p:nvPr>
            <p:ph idx="1"/>
          </p:nvPr>
        </p:nvSpPr>
        <p:spPr>
          <a:xfrm>
            <a:off x="180340" y="1214438"/>
            <a:ext cx="8783320" cy="2697768"/>
          </a:xfrm>
        </p:spPr>
        <p:txBody>
          <a:bodyPr>
            <a:noAutofit/>
          </a:bodyPr>
          <a:lstStyle/>
          <a:p>
            <a:pPr marL="0" indent="0">
              <a:buNone/>
            </a:pPr>
            <a:r>
              <a:rPr lang="it-IT" sz="2400" dirty="0"/>
              <a:t>The </a:t>
            </a:r>
            <a:r>
              <a:rPr lang="it-IT" sz="2400" dirty="0" err="1"/>
              <a:t>immunitary</a:t>
            </a:r>
            <a:r>
              <a:rPr lang="it-IT" sz="2400" dirty="0"/>
              <a:t> system and the </a:t>
            </a:r>
            <a:r>
              <a:rPr lang="it-IT" sz="2400" dirty="0" err="1"/>
              <a:t>microbiome</a:t>
            </a:r>
            <a:r>
              <a:rPr lang="it-IT" sz="2400" dirty="0"/>
              <a:t> </a:t>
            </a:r>
            <a:r>
              <a:rPr lang="it-IT" sz="2400" dirty="0" err="1"/>
              <a:t>communicate</a:t>
            </a:r>
            <a:r>
              <a:rPr lang="it-IT" sz="2400" dirty="0"/>
              <a:t> via </a:t>
            </a:r>
            <a:r>
              <a:rPr lang="it-IT" sz="2400" b="1" dirty="0" err="1"/>
              <a:t>TLRs</a:t>
            </a:r>
            <a:r>
              <a:rPr lang="it-IT" sz="2400" dirty="0"/>
              <a:t>, </a:t>
            </a:r>
            <a:r>
              <a:rPr lang="it-IT" sz="2400" dirty="0" err="1"/>
              <a:t>responsible</a:t>
            </a:r>
            <a:r>
              <a:rPr lang="it-IT" sz="2400" dirty="0"/>
              <a:t> for the recognition of the </a:t>
            </a:r>
            <a:r>
              <a:rPr lang="it-IT" sz="2400" dirty="0" err="1"/>
              <a:t>gut</a:t>
            </a:r>
            <a:r>
              <a:rPr lang="it-IT" sz="2400" dirty="0"/>
              <a:t>-microbiota, </a:t>
            </a:r>
            <a:r>
              <a:rPr lang="it-IT" sz="2400" dirty="0" err="1"/>
              <a:t>essential</a:t>
            </a:r>
            <a:r>
              <a:rPr lang="it-IT" sz="2400" dirty="0"/>
              <a:t> to </a:t>
            </a:r>
            <a:r>
              <a:rPr lang="it-IT" sz="2400" dirty="0" err="1"/>
              <a:t>promote</a:t>
            </a:r>
            <a:r>
              <a:rPr lang="it-IT" sz="2400" dirty="0"/>
              <a:t> in </a:t>
            </a:r>
            <a:r>
              <a:rPr lang="it-IT" sz="2400" dirty="0" err="1"/>
              <a:t>physiological</a:t>
            </a:r>
            <a:r>
              <a:rPr lang="it-IT" sz="2400" dirty="0"/>
              <a:t> conditions:</a:t>
            </a:r>
          </a:p>
          <a:p>
            <a:r>
              <a:rPr lang="it-IT" sz="2400" dirty="0"/>
              <a:t>The </a:t>
            </a:r>
            <a:r>
              <a:rPr lang="it-IT" sz="2400" dirty="0" err="1"/>
              <a:t>epithelial</a:t>
            </a:r>
            <a:r>
              <a:rPr lang="it-IT" sz="2400" dirty="0"/>
              <a:t> </a:t>
            </a:r>
            <a:r>
              <a:rPr lang="it-IT" sz="2400" dirty="0" err="1"/>
              <a:t>cell</a:t>
            </a:r>
            <a:r>
              <a:rPr lang="it-IT" sz="2400" dirty="0"/>
              <a:t> </a:t>
            </a:r>
            <a:r>
              <a:rPr lang="it-IT" sz="2400" dirty="0" err="1"/>
              <a:t>proliferation</a:t>
            </a:r>
            <a:endParaRPr lang="it-IT" sz="2400" dirty="0"/>
          </a:p>
          <a:p>
            <a:r>
              <a:rPr lang="it-IT" sz="2400" dirty="0"/>
              <a:t>Regulation of innate </a:t>
            </a:r>
            <a:r>
              <a:rPr lang="it-IT" sz="2400" dirty="0" err="1"/>
              <a:t>immunity</a:t>
            </a:r>
            <a:endParaRPr lang="it-IT" sz="2400" dirty="0"/>
          </a:p>
          <a:p>
            <a:r>
              <a:rPr lang="it-IT" sz="2400" dirty="0" err="1"/>
              <a:t>Redistribution</a:t>
            </a:r>
            <a:r>
              <a:rPr lang="it-IT" sz="2400" dirty="0"/>
              <a:t> of the gap-</a:t>
            </a:r>
            <a:r>
              <a:rPr lang="it-IT" sz="2400" dirty="0" err="1"/>
              <a:t>junctions</a:t>
            </a:r>
            <a:r>
              <a:rPr lang="it-IT" sz="2400" dirty="0"/>
              <a:t> </a:t>
            </a:r>
            <a:r>
              <a:rPr lang="it-IT" sz="2400" dirty="0" err="1"/>
              <a:t>proteins</a:t>
            </a:r>
            <a:endParaRPr lang="en-GB" sz="2400" dirty="0"/>
          </a:p>
        </p:txBody>
      </p:sp>
      <p:sp>
        <p:nvSpPr>
          <p:cNvPr id="4" name="Segnaposto data 3">
            <a:extLst>
              <a:ext uri="{FF2B5EF4-FFF2-40B4-BE49-F238E27FC236}">
                <a16:creationId xmlns:a16="http://schemas.microsoft.com/office/drawing/2014/main" xmlns="" id="{C6192F46-D88D-4E20-B60E-1C6DE2324229}"/>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973792FB-34FF-4533-BEB2-72CFB0CB634F}"/>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4384720E-BAF8-4D48-B998-95385F728A1E}"/>
              </a:ext>
            </a:extLst>
          </p:cNvPr>
          <p:cNvSpPr>
            <a:spLocks noGrp="1"/>
          </p:cNvSpPr>
          <p:nvPr>
            <p:ph type="sldNum" sz="quarter" idx="12"/>
          </p:nvPr>
        </p:nvSpPr>
        <p:spPr/>
        <p:txBody>
          <a:bodyPr/>
          <a:lstStyle/>
          <a:p>
            <a:fld id="{577E702D-DAC6-704A-BC3C-8F84ACD9D698}" type="slidenum">
              <a:rPr lang="it-IT" smtClean="0"/>
              <a:t>12</a:t>
            </a:fld>
            <a:endParaRPr lang="it-IT"/>
          </a:p>
        </p:txBody>
      </p:sp>
      <p:sp>
        <p:nvSpPr>
          <p:cNvPr id="9" name="CasellaDiTesto 8">
            <a:extLst>
              <a:ext uri="{FF2B5EF4-FFF2-40B4-BE49-F238E27FC236}">
                <a16:creationId xmlns:a16="http://schemas.microsoft.com/office/drawing/2014/main" xmlns="" id="{B379AAA3-EF70-48F2-A52B-02FD909CA860}"/>
              </a:ext>
            </a:extLst>
          </p:cNvPr>
          <p:cNvSpPr txBox="1"/>
          <p:nvPr/>
        </p:nvSpPr>
        <p:spPr>
          <a:xfrm>
            <a:off x="3436620" y="3912206"/>
            <a:ext cx="2433320" cy="461665"/>
          </a:xfrm>
          <a:prstGeom prst="rect">
            <a:avLst/>
          </a:prstGeom>
          <a:noFill/>
        </p:spPr>
        <p:txBody>
          <a:bodyPr wrap="square" rtlCol="0">
            <a:spAutoFit/>
          </a:bodyPr>
          <a:lstStyle/>
          <a:p>
            <a:r>
              <a:rPr lang="it-IT" sz="2400" b="1" dirty="0"/>
              <a:t>TLR2 and TLR4</a:t>
            </a:r>
            <a:endParaRPr lang="en-GB" sz="2400" b="1" dirty="0"/>
          </a:p>
        </p:txBody>
      </p:sp>
      <p:cxnSp>
        <p:nvCxnSpPr>
          <p:cNvPr id="11" name="Connettore 2 10">
            <a:extLst>
              <a:ext uri="{FF2B5EF4-FFF2-40B4-BE49-F238E27FC236}">
                <a16:creationId xmlns:a16="http://schemas.microsoft.com/office/drawing/2014/main" xmlns="" id="{86E29C21-914C-41C3-88DB-56B51A8DEA7C}"/>
              </a:ext>
            </a:extLst>
          </p:cNvPr>
          <p:cNvCxnSpPr/>
          <p:nvPr/>
        </p:nvCxnSpPr>
        <p:spPr>
          <a:xfrm>
            <a:off x="4434839" y="4438293"/>
            <a:ext cx="0" cy="5905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CasellaDiTesto 11">
            <a:extLst>
              <a:ext uri="{FF2B5EF4-FFF2-40B4-BE49-F238E27FC236}">
                <a16:creationId xmlns:a16="http://schemas.microsoft.com/office/drawing/2014/main" xmlns="" id="{DADF225F-2E11-4B63-A340-E810AD81F2BA}"/>
              </a:ext>
            </a:extLst>
          </p:cNvPr>
          <p:cNvSpPr txBox="1"/>
          <p:nvPr/>
        </p:nvSpPr>
        <p:spPr>
          <a:xfrm>
            <a:off x="457200" y="5028803"/>
            <a:ext cx="7955278" cy="369332"/>
          </a:xfrm>
          <a:prstGeom prst="rect">
            <a:avLst/>
          </a:prstGeom>
          <a:noFill/>
        </p:spPr>
        <p:txBody>
          <a:bodyPr wrap="square" rtlCol="0">
            <a:spAutoFit/>
          </a:bodyPr>
          <a:lstStyle/>
          <a:p>
            <a:pPr algn="ctr"/>
            <a:r>
              <a:rPr lang="it-IT" b="1" dirty="0"/>
              <a:t>are </a:t>
            </a:r>
            <a:r>
              <a:rPr lang="it-IT" b="1" dirty="0" err="1"/>
              <a:t>expressed</a:t>
            </a:r>
            <a:r>
              <a:rPr lang="it-IT" b="1" dirty="0"/>
              <a:t> by the </a:t>
            </a:r>
            <a:r>
              <a:rPr lang="it-IT" b="1" dirty="0" err="1"/>
              <a:t>neurons</a:t>
            </a:r>
            <a:r>
              <a:rPr lang="it-IT" b="1" dirty="0"/>
              <a:t> of the ENS and by </a:t>
            </a:r>
            <a:r>
              <a:rPr lang="it-IT" b="1" dirty="0" err="1"/>
              <a:t>epithelial</a:t>
            </a:r>
            <a:r>
              <a:rPr lang="it-IT" b="1" dirty="0"/>
              <a:t> </a:t>
            </a:r>
            <a:r>
              <a:rPr lang="it-IT" b="1" dirty="0" err="1"/>
              <a:t>cells</a:t>
            </a:r>
            <a:endParaRPr lang="en-GB" b="1" dirty="0"/>
          </a:p>
        </p:txBody>
      </p:sp>
    </p:spTree>
    <p:extLst>
      <p:ext uri="{BB962C8B-B14F-4D97-AF65-F5344CB8AC3E}">
        <p14:creationId xmlns:p14="http://schemas.microsoft.com/office/powerpoint/2010/main" val="418782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hlinkClick r:id="rId3"/>
            <a:extLst>
              <a:ext uri="{FF2B5EF4-FFF2-40B4-BE49-F238E27FC236}">
                <a16:creationId xmlns:a16="http://schemas.microsoft.com/office/drawing/2014/main" xmlns="" id="{08ED1490-96E1-409E-B4B4-A7CE646BA3DB}"/>
              </a:ext>
            </a:extLst>
          </p:cNvPr>
          <p:cNvPicPr>
            <a:picLocks noGrp="1" noChangeAspect="1"/>
          </p:cNvPicPr>
          <p:nvPr>
            <p:ph idx="1"/>
          </p:nvPr>
        </p:nvPicPr>
        <p:blipFill>
          <a:blip r:embed="rId4"/>
          <a:stretch>
            <a:fillRect/>
          </a:stretch>
        </p:blipFill>
        <p:spPr>
          <a:xfrm>
            <a:off x="335280" y="75565"/>
            <a:ext cx="8229600" cy="3856355"/>
          </a:xfrm>
          <a:ln w="19050">
            <a:solidFill>
              <a:schemeClr val="tx1"/>
            </a:solidFill>
          </a:ln>
        </p:spPr>
      </p:pic>
      <p:sp>
        <p:nvSpPr>
          <p:cNvPr id="4" name="Segnaposto data 3">
            <a:extLst>
              <a:ext uri="{FF2B5EF4-FFF2-40B4-BE49-F238E27FC236}">
                <a16:creationId xmlns:a16="http://schemas.microsoft.com/office/drawing/2014/main" xmlns="" id="{EF601E1D-1D45-4056-ABA4-23AA30F3E976}"/>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8F500DE8-706B-439C-8A93-CD373106C07D}"/>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2C8AFEDD-8996-43F1-887D-784E8593E964}"/>
              </a:ext>
            </a:extLst>
          </p:cNvPr>
          <p:cNvSpPr>
            <a:spLocks noGrp="1"/>
          </p:cNvSpPr>
          <p:nvPr>
            <p:ph type="sldNum" sz="quarter" idx="12"/>
          </p:nvPr>
        </p:nvSpPr>
        <p:spPr/>
        <p:txBody>
          <a:bodyPr/>
          <a:lstStyle/>
          <a:p>
            <a:fld id="{577E702D-DAC6-704A-BC3C-8F84ACD9D698}" type="slidenum">
              <a:rPr lang="it-IT" smtClean="0"/>
              <a:t>13</a:t>
            </a:fld>
            <a:endParaRPr lang="it-IT"/>
          </a:p>
        </p:txBody>
      </p:sp>
      <p:cxnSp>
        <p:nvCxnSpPr>
          <p:cNvPr id="10" name="Connettore 2 9">
            <a:extLst>
              <a:ext uri="{FF2B5EF4-FFF2-40B4-BE49-F238E27FC236}">
                <a16:creationId xmlns:a16="http://schemas.microsoft.com/office/drawing/2014/main" xmlns="" id="{64737529-5CB5-4B8C-B483-A59513F24623}"/>
              </a:ext>
            </a:extLst>
          </p:cNvPr>
          <p:cNvCxnSpPr>
            <a:cxnSpLocks/>
          </p:cNvCxnSpPr>
          <p:nvPr/>
        </p:nvCxnSpPr>
        <p:spPr>
          <a:xfrm>
            <a:off x="2133600" y="3931920"/>
            <a:ext cx="0" cy="3251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CasellaDiTesto 10">
            <a:extLst>
              <a:ext uri="{FF2B5EF4-FFF2-40B4-BE49-F238E27FC236}">
                <a16:creationId xmlns:a16="http://schemas.microsoft.com/office/drawing/2014/main" xmlns="" id="{12C74E27-2642-4574-92DA-E2A583D5B89B}"/>
              </a:ext>
            </a:extLst>
          </p:cNvPr>
          <p:cNvSpPr txBox="1"/>
          <p:nvPr/>
        </p:nvSpPr>
        <p:spPr>
          <a:xfrm>
            <a:off x="172721" y="4470400"/>
            <a:ext cx="3759200" cy="1200329"/>
          </a:xfrm>
          <a:prstGeom prst="rect">
            <a:avLst/>
          </a:prstGeom>
          <a:noFill/>
        </p:spPr>
        <p:txBody>
          <a:bodyPr wrap="square" rtlCol="0">
            <a:spAutoFit/>
          </a:bodyPr>
          <a:lstStyle/>
          <a:p>
            <a:r>
              <a:rPr lang="it-IT" dirty="0"/>
              <a:t>In </a:t>
            </a:r>
            <a:r>
              <a:rPr lang="it-IT" dirty="0" err="1"/>
              <a:t>physiological</a:t>
            </a:r>
            <a:r>
              <a:rPr lang="it-IT" dirty="0"/>
              <a:t> conditions TLR2 receptor </a:t>
            </a:r>
            <a:r>
              <a:rPr lang="it-IT" b="1" dirty="0" err="1"/>
              <a:t>inhibits</a:t>
            </a:r>
            <a:r>
              <a:rPr lang="it-IT" b="1" dirty="0"/>
              <a:t> SERT</a:t>
            </a:r>
            <a:r>
              <a:rPr lang="it-IT" dirty="0"/>
              <a:t>, </a:t>
            </a:r>
            <a:r>
              <a:rPr lang="it-IT" dirty="0" err="1"/>
              <a:t>serotonin</a:t>
            </a:r>
            <a:r>
              <a:rPr lang="it-IT" dirty="0"/>
              <a:t> </a:t>
            </a:r>
            <a:r>
              <a:rPr lang="it-IT" err="1"/>
              <a:t>transporter</a:t>
            </a:r>
            <a:r>
              <a:rPr lang="it-IT"/>
              <a:t> increasing </a:t>
            </a:r>
            <a:r>
              <a:rPr lang="it-IT" dirty="0"/>
              <a:t>5-HT </a:t>
            </a:r>
            <a:r>
              <a:rPr lang="it-IT" dirty="0" err="1"/>
              <a:t>transporter</a:t>
            </a:r>
            <a:r>
              <a:rPr lang="it-IT" dirty="0"/>
              <a:t>.</a:t>
            </a:r>
            <a:endParaRPr lang="en-GB" dirty="0"/>
          </a:p>
        </p:txBody>
      </p:sp>
      <p:cxnSp>
        <p:nvCxnSpPr>
          <p:cNvPr id="13" name="Connettore 2 12">
            <a:extLst>
              <a:ext uri="{FF2B5EF4-FFF2-40B4-BE49-F238E27FC236}">
                <a16:creationId xmlns:a16="http://schemas.microsoft.com/office/drawing/2014/main" xmlns="" id="{05E30815-0FDE-4236-AFE3-26FA4CA3422C}"/>
              </a:ext>
            </a:extLst>
          </p:cNvPr>
          <p:cNvCxnSpPr/>
          <p:nvPr/>
        </p:nvCxnSpPr>
        <p:spPr>
          <a:xfrm>
            <a:off x="6329680" y="3952240"/>
            <a:ext cx="0" cy="2844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CasellaDiTesto 13">
            <a:extLst>
              <a:ext uri="{FF2B5EF4-FFF2-40B4-BE49-F238E27FC236}">
                <a16:creationId xmlns:a16="http://schemas.microsoft.com/office/drawing/2014/main" xmlns="" id="{CB7051D6-CF3A-483F-84FE-8BFFC0072B21}"/>
              </a:ext>
            </a:extLst>
          </p:cNvPr>
          <p:cNvSpPr txBox="1"/>
          <p:nvPr/>
        </p:nvSpPr>
        <p:spPr>
          <a:xfrm>
            <a:off x="4124960" y="4470400"/>
            <a:ext cx="4561840" cy="923330"/>
          </a:xfrm>
          <a:prstGeom prst="rect">
            <a:avLst/>
          </a:prstGeom>
          <a:noFill/>
        </p:spPr>
        <p:txBody>
          <a:bodyPr wrap="square" rtlCol="0">
            <a:spAutoFit/>
          </a:bodyPr>
          <a:lstStyle/>
          <a:p>
            <a:r>
              <a:rPr lang="it-IT" dirty="0"/>
              <a:t>In a </a:t>
            </a:r>
            <a:r>
              <a:rPr lang="it-IT" dirty="0" err="1"/>
              <a:t>chronical</a:t>
            </a:r>
            <a:r>
              <a:rPr lang="it-IT" dirty="0"/>
              <a:t> </a:t>
            </a:r>
            <a:r>
              <a:rPr lang="it-IT" dirty="0" err="1"/>
              <a:t>inflammatory</a:t>
            </a:r>
            <a:r>
              <a:rPr lang="it-IT" dirty="0"/>
              <a:t> state </a:t>
            </a:r>
            <a:r>
              <a:rPr lang="it-IT" dirty="0" err="1"/>
              <a:t>there</a:t>
            </a:r>
            <a:r>
              <a:rPr lang="it-IT" dirty="0"/>
              <a:t> </a:t>
            </a:r>
            <a:r>
              <a:rPr lang="it-IT" dirty="0" err="1"/>
              <a:t>is</a:t>
            </a:r>
            <a:r>
              <a:rPr lang="it-IT" dirty="0"/>
              <a:t> the disruption of the </a:t>
            </a:r>
            <a:r>
              <a:rPr lang="it-IT" dirty="0" err="1"/>
              <a:t>integrity</a:t>
            </a:r>
            <a:r>
              <a:rPr lang="it-IT" dirty="0"/>
              <a:t> of the </a:t>
            </a:r>
            <a:r>
              <a:rPr lang="it-IT" dirty="0" err="1"/>
              <a:t>epithelium</a:t>
            </a:r>
            <a:r>
              <a:rPr lang="it-IT" dirty="0"/>
              <a:t> with the formation of the </a:t>
            </a:r>
            <a:r>
              <a:rPr lang="it-IT" b="1" dirty="0" err="1"/>
              <a:t>leaky</a:t>
            </a:r>
            <a:r>
              <a:rPr lang="it-IT" b="1" dirty="0"/>
              <a:t> </a:t>
            </a:r>
            <a:r>
              <a:rPr lang="it-IT" b="1" dirty="0" err="1"/>
              <a:t>gut</a:t>
            </a:r>
            <a:r>
              <a:rPr lang="it-IT" b="1" dirty="0"/>
              <a:t>.</a:t>
            </a:r>
            <a:endParaRPr lang="en-GB" b="1" dirty="0"/>
          </a:p>
        </p:txBody>
      </p:sp>
    </p:spTree>
    <p:extLst>
      <p:ext uri="{BB962C8B-B14F-4D97-AF65-F5344CB8AC3E}">
        <p14:creationId xmlns:p14="http://schemas.microsoft.com/office/powerpoint/2010/main" val="356115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A2CDB9D-EFDB-41FC-96BD-F2070AFF1352}"/>
              </a:ext>
            </a:extLst>
          </p:cNvPr>
          <p:cNvSpPr>
            <a:spLocks noGrp="1"/>
          </p:cNvSpPr>
          <p:nvPr>
            <p:ph type="title"/>
          </p:nvPr>
        </p:nvSpPr>
        <p:spPr/>
        <p:txBody>
          <a:bodyPr>
            <a:normAutofit/>
          </a:bodyPr>
          <a:lstStyle/>
          <a:p>
            <a:r>
              <a:rPr lang="it-IT" sz="2800" b="1" dirty="0"/>
              <a:t>3.3) SECRETION AND METABOLISM:TRIPTOPHAN</a:t>
            </a:r>
            <a:endParaRPr lang="en-GB" sz="2800" b="1" dirty="0"/>
          </a:p>
        </p:txBody>
      </p:sp>
      <p:sp>
        <p:nvSpPr>
          <p:cNvPr id="3" name="Segnaposto contenuto 2">
            <a:extLst>
              <a:ext uri="{FF2B5EF4-FFF2-40B4-BE49-F238E27FC236}">
                <a16:creationId xmlns:a16="http://schemas.microsoft.com/office/drawing/2014/main" xmlns="" id="{E7F84E68-2A81-4C2F-ADEA-A20C6D8F08C0}"/>
              </a:ext>
            </a:extLst>
          </p:cNvPr>
          <p:cNvSpPr>
            <a:spLocks noGrp="1"/>
          </p:cNvSpPr>
          <p:nvPr>
            <p:ph idx="1"/>
          </p:nvPr>
        </p:nvSpPr>
        <p:spPr>
          <a:xfrm>
            <a:off x="284480" y="1076960"/>
            <a:ext cx="2682240" cy="5049203"/>
          </a:xfrm>
        </p:spPr>
        <p:txBody>
          <a:bodyPr>
            <a:normAutofit/>
          </a:bodyPr>
          <a:lstStyle/>
          <a:p>
            <a:pPr marL="0" indent="0">
              <a:buNone/>
            </a:pPr>
            <a:r>
              <a:rPr lang="it-IT" sz="2400" dirty="0" err="1"/>
              <a:t>Triptophan</a:t>
            </a:r>
            <a:r>
              <a:rPr lang="it-IT" sz="2400" dirty="0"/>
              <a:t> </a:t>
            </a:r>
            <a:r>
              <a:rPr lang="it-IT" sz="2400" dirty="0" err="1"/>
              <a:t>is</a:t>
            </a:r>
            <a:r>
              <a:rPr lang="it-IT" sz="2400" dirty="0"/>
              <a:t> </a:t>
            </a:r>
            <a:r>
              <a:rPr lang="it-IT" sz="2400" dirty="0" err="1"/>
              <a:t>introduced</a:t>
            </a:r>
            <a:r>
              <a:rPr lang="it-IT" sz="2400" dirty="0"/>
              <a:t> with the </a:t>
            </a:r>
            <a:r>
              <a:rPr lang="it-IT" sz="2400" dirty="0" err="1"/>
              <a:t>diet</a:t>
            </a:r>
            <a:r>
              <a:rPr lang="it-IT" sz="2400" dirty="0"/>
              <a:t> and can be </a:t>
            </a:r>
            <a:r>
              <a:rPr lang="it-IT" sz="2400" dirty="0" err="1"/>
              <a:t>metabolised</a:t>
            </a:r>
            <a:r>
              <a:rPr lang="it-IT" sz="2400" dirty="0"/>
              <a:t> in 2 </a:t>
            </a:r>
            <a:r>
              <a:rPr lang="it-IT" sz="2400" dirty="0" err="1"/>
              <a:t>different</a:t>
            </a:r>
            <a:r>
              <a:rPr lang="it-IT" sz="2400" dirty="0"/>
              <a:t> </a:t>
            </a:r>
            <a:r>
              <a:rPr lang="it-IT" sz="2400" dirty="0" err="1"/>
              <a:t>pathways</a:t>
            </a:r>
            <a:r>
              <a:rPr lang="it-IT" sz="2400" dirty="0"/>
              <a:t>:</a:t>
            </a:r>
          </a:p>
          <a:p>
            <a:r>
              <a:rPr lang="it-IT" sz="2400" dirty="0" err="1"/>
              <a:t>Serotonin</a:t>
            </a:r>
            <a:endParaRPr lang="it-IT" sz="2400" dirty="0"/>
          </a:p>
          <a:p>
            <a:r>
              <a:rPr lang="it-IT" sz="2400" dirty="0" err="1"/>
              <a:t>Kynurenine</a:t>
            </a:r>
            <a:endParaRPr lang="en-GB" sz="2400" dirty="0"/>
          </a:p>
        </p:txBody>
      </p:sp>
      <p:sp>
        <p:nvSpPr>
          <p:cNvPr id="4" name="Segnaposto data 3">
            <a:extLst>
              <a:ext uri="{FF2B5EF4-FFF2-40B4-BE49-F238E27FC236}">
                <a16:creationId xmlns:a16="http://schemas.microsoft.com/office/drawing/2014/main" xmlns="" id="{0927F3F7-A230-496A-BABB-3E60A3D05524}"/>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7A0F58C6-F1BA-4CC3-B049-2EC179F5C6C5}"/>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1972E6A5-43DB-4878-BBEF-AB7995F1DAAC}"/>
              </a:ext>
            </a:extLst>
          </p:cNvPr>
          <p:cNvSpPr>
            <a:spLocks noGrp="1"/>
          </p:cNvSpPr>
          <p:nvPr>
            <p:ph type="sldNum" sz="quarter" idx="12"/>
          </p:nvPr>
        </p:nvSpPr>
        <p:spPr/>
        <p:txBody>
          <a:bodyPr/>
          <a:lstStyle/>
          <a:p>
            <a:fld id="{577E702D-DAC6-704A-BC3C-8F84ACD9D698}" type="slidenum">
              <a:rPr lang="it-IT" smtClean="0"/>
              <a:t>14</a:t>
            </a:fld>
            <a:endParaRPr lang="it-IT"/>
          </a:p>
        </p:txBody>
      </p:sp>
      <p:pic>
        <p:nvPicPr>
          <p:cNvPr id="10" name="Immagine 9">
            <a:hlinkClick r:id="rId2"/>
            <a:extLst>
              <a:ext uri="{FF2B5EF4-FFF2-40B4-BE49-F238E27FC236}">
                <a16:creationId xmlns:a16="http://schemas.microsoft.com/office/drawing/2014/main" xmlns="" id="{5EC6EBA3-3849-4CDE-A162-E85EE86D485E}"/>
              </a:ext>
            </a:extLst>
          </p:cNvPr>
          <p:cNvPicPr>
            <a:picLocks noChangeAspect="1"/>
          </p:cNvPicPr>
          <p:nvPr/>
        </p:nvPicPr>
        <p:blipFill>
          <a:blip r:embed="rId3"/>
          <a:stretch>
            <a:fillRect/>
          </a:stretch>
        </p:blipFill>
        <p:spPr>
          <a:xfrm>
            <a:off x="2913290" y="1151778"/>
            <a:ext cx="5412323" cy="4690222"/>
          </a:xfrm>
          <a:prstGeom prst="rect">
            <a:avLst/>
          </a:prstGeom>
        </p:spPr>
      </p:pic>
      <p:sp>
        <p:nvSpPr>
          <p:cNvPr id="7" name="Rettangolo 6">
            <a:extLst>
              <a:ext uri="{FF2B5EF4-FFF2-40B4-BE49-F238E27FC236}">
                <a16:creationId xmlns:a16="http://schemas.microsoft.com/office/drawing/2014/main" xmlns="" id="{8C25AD0F-15FF-4158-932B-7A02BC3C4DA3}"/>
              </a:ext>
            </a:extLst>
          </p:cNvPr>
          <p:cNvSpPr/>
          <p:nvPr/>
        </p:nvSpPr>
        <p:spPr>
          <a:xfrm>
            <a:off x="2913290" y="4487159"/>
            <a:ext cx="2271452" cy="135484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ttangolo 7">
            <a:extLst>
              <a:ext uri="{FF2B5EF4-FFF2-40B4-BE49-F238E27FC236}">
                <a16:creationId xmlns:a16="http://schemas.microsoft.com/office/drawing/2014/main" xmlns="" id="{24AD9511-06E8-4CC3-AD0E-2CB6EF035C0F}"/>
              </a:ext>
            </a:extLst>
          </p:cNvPr>
          <p:cNvSpPr/>
          <p:nvPr/>
        </p:nvSpPr>
        <p:spPr>
          <a:xfrm>
            <a:off x="5938887" y="2912882"/>
            <a:ext cx="2300140" cy="122548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1845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hlinkClick r:id="rId3"/>
            <a:extLst>
              <a:ext uri="{FF2B5EF4-FFF2-40B4-BE49-F238E27FC236}">
                <a16:creationId xmlns:a16="http://schemas.microsoft.com/office/drawing/2014/main" xmlns="" id="{645A4C84-9133-48A9-A28F-1B50138F9A64}"/>
              </a:ext>
            </a:extLst>
          </p:cNvPr>
          <p:cNvPicPr>
            <a:picLocks noGrp="1" noChangeAspect="1"/>
          </p:cNvPicPr>
          <p:nvPr>
            <p:ph idx="1"/>
          </p:nvPr>
        </p:nvPicPr>
        <p:blipFill>
          <a:blip r:embed="rId4"/>
          <a:stretch>
            <a:fillRect/>
          </a:stretch>
        </p:blipFill>
        <p:spPr>
          <a:xfrm>
            <a:off x="932772" y="1474179"/>
            <a:ext cx="7278455" cy="4457246"/>
          </a:xfrm>
        </p:spPr>
      </p:pic>
      <p:sp>
        <p:nvSpPr>
          <p:cNvPr id="4" name="Segnaposto data 3">
            <a:extLst>
              <a:ext uri="{FF2B5EF4-FFF2-40B4-BE49-F238E27FC236}">
                <a16:creationId xmlns:a16="http://schemas.microsoft.com/office/drawing/2014/main" xmlns="" id="{95DB48C0-E909-4EC2-9F28-C0EA8B55346B}"/>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454A01DB-31BA-4929-BCDF-AB87D3C4510F}"/>
              </a:ext>
            </a:extLst>
          </p:cNvPr>
          <p:cNvSpPr>
            <a:spLocks noGrp="1"/>
          </p:cNvSpPr>
          <p:nvPr>
            <p:ph type="ftr" sz="quarter" idx="11"/>
          </p:nvPr>
        </p:nvSpPr>
        <p:spPr/>
        <p:txBody>
          <a:bodyPr/>
          <a:lstStyle/>
          <a:p>
            <a:r>
              <a:rPr lang="en-GB"/>
              <a:t>Biochemistry of Age-related diseases – Gut-brain axis: physiology and pathological alterations</a:t>
            </a:r>
            <a:endParaRPr lang="it-IT" dirty="0"/>
          </a:p>
        </p:txBody>
      </p:sp>
      <p:sp>
        <p:nvSpPr>
          <p:cNvPr id="6" name="Segnaposto numero diapositiva 5">
            <a:extLst>
              <a:ext uri="{FF2B5EF4-FFF2-40B4-BE49-F238E27FC236}">
                <a16:creationId xmlns:a16="http://schemas.microsoft.com/office/drawing/2014/main" xmlns="" id="{6C11D325-2061-43B6-86BA-436A3C425ACE}"/>
              </a:ext>
            </a:extLst>
          </p:cNvPr>
          <p:cNvSpPr>
            <a:spLocks noGrp="1"/>
          </p:cNvSpPr>
          <p:nvPr>
            <p:ph type="sldNum" sz="quarter" idx="12"/>
          </p:nvPr>
        </p:nvSpPr>
        <p:spPr/>
        <p:txBody>
          <a:bodyPr/>
          <a:lstStyle/>
          <a:p>
            <a:fld id="{577E702D-DAC6-704A-BC3C-8F84ACD9D698}" type="slidenum">
              <a:rPr lang="it-IT" smtClean="0"/>
              <a:t>15</a:t>
            </a:fld>
            <a:endParaRPr lang="it-IT"/>
          </a:p>
        </p:txBody>
      </p:sp>
      <p:grpSp>
        <p:nvGrpSpPr>
          <p:cNvPr id="11" name="Gruppo 10">
            <a:extLst>
              <a:ext uri="{FF2B5EF4-FFF2-40B4-BE49-F238E27FC236}">
                <a16:creationId xmlns:a16="http://schemas.microsoft.com/office/drawing/2014/main" xmlns="" id="{9F886D03-58FC-4CCC-88F9-C4893B71FAD3}"/>
              </a:ext>
            </a:extLst>
          </p:cNvPr>
          <p:cNvGrpSpPr/>
          <p:nvPr/>
        </p:nvGrpSpPr>
        <p:grpSpPr>
          <a:xfrm>
            <a:off x="645547" y="136525"/>
            <a:ext cx="8041253" cy="5794900"/>
            <a:chOff x="456570" y="417876"/>
            <a:chExt cx="8041253" cy="5794900"/>
          </a:xfrm>
        </p:grpSpPr>
        <p:sp>
          <p:nvSpPr>
            <p:cNvPr id="7" name="Rettangolo 6">
              <a:extLst>
                <a:ext uri="{FF2B5EF4-FFF2-40B4-BE49-F238E27FC236}">
                  <a16:creationId xmlns:a16="http://schemas.microsoft.com/office/drawing/2014/main" xmlns="" id="{D34922C2-EF95-4FE9-AB34-2A2274D832DE}"/>
                </a:ext>
              </a:extLst>
            </p:cNvPr>
            <p:cNvSpPr/>
            <p:nvPr/>
          </p:nvSpPr>
          <p:spPr>
            <a:xfrm>
              <a:off x="1138632" y="3309289"/>
              <a:ext cx="1110791" cy="290348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asellaDiTesto 7">
              <a:extLst>
                <a:ext uri="{FF2B5EF4-FFF2-40B4-BE49-F238E27FC236}">
                  <a16:creationId xmlns:a16="http://schemas.microsoft.com/office/drawing/2014/main" xmlns="" id="{B079804B-7636-4D5D-B961-5763B10DCFFD}"/>
                </a:ext>
              </a:extLst>
            </p:cNvPr>
            <p:cNvSpPr txBox="1"/>
            <p:nvPr/>
          </p:nvSpPr>
          <p:spPr>
            <a:xfrm>
              <a:off x="456570" y="417876"/>
              <a:ext cx="8041253" cy="707886"/>
            </a:xfrm>
            <a:prstGeom prst="rect">
              <a:avLst/>
            </a:prstGeom>
            <a:noFill/>
          </p:spPr>
          <p:txBody>
            <a:bodyPr wrap="square" rtlCol="0">
              <a:spAutoFit/>
            </a:bodyPr>
            <a:lstStyle/>
            <a:p>
              <a:r>
                <a:rPr lang="it-IT" sz="2000" b="1" dirty="0"/>
                <a:t>The 90% of the 5-HT </a:t>
              </a:r>
              <a:r>
                <a:rPr lang="it-IT" sz="2000" b="1" dirty="0" err="1"/>
                <a:t>is</a:t>
              </a:r>
              <a:r>
                <a:rPr lang="it-IT" sz="2000" b="1" dirty="0"/>
                <a:t> </a:t>
              </a:r>
              <a:r>
                <a:rPr lang="it-IT" sz="2000" b="1" dirty="0" err="1"/>
                <a:t>synthetized</a:t>
              </a:r>
              <a:r>
                <a:rPr lang="it-IT" sz="2000" b="1" dirty="0"/>
                <a:t> by the enterocromaffine </a:t>
              </a:r>
              <a:r>
                <a:rPr lang="it-IT" sz="2000" b="1" dirty="0" err="1"/>
                <a:t>cells</a:t>
              </a:r>
              <a:r>
                <a:rPr lang="it-IT" sz="2000" b="1" dirty="0"/>
                <a:t> in the </a:t>
              </a:r>
              <a:r>
                <a:rPr lang="it-IT" sz="2000" b="1" dirty="0" err="1"/>
                <a:t>gut</a:t>
              </a:r>
              <a:r>
                <a:rPr lang="it-IT" sz="2000" b="1" dirty="0"/>
                <a:t>, under the </a:t>
              </a:r>
              <a:r>
                <a:rPr lang="it-IT" sz="2000" b="1" dirty="0" err="1"/>
                <a:t>stimulatory</a:t>
              </a:r>
              <a:r>
                <a:rPr lang="it-IT" sz="2000" b="1" dirty="0"/>
                <a:t> input from microbiota </a:t>
              </a:r>
              <a:r>
                <a:rPr lang="it-IT" sz="2000" b="1" dirty="0" err="1"/>
                <a:t>derived</a:t>
              </a:r>
              <a:r>
                <a:rPr lang="it-IT" sz="2000" b="1" dirty="0"/>
                <a:t> </a:t>
              </a:r>
              <a:r>
                <a:rPr lang="it-IT" sz="2000" b="1" dirty="0" err="1"/>
                <a:t>metabolites</a:t>
              </a:r>
              <a:r>
                <a:rPr lang="it-IT" sz="2000" b="1" dirty="0"/>
                <a:t>.</a:t>
              </a:r>
              <a:endParaRPr lang="en-GB" sz="2000" b="1" dirty="0"/>
            </a:p>
          </p:txBody>
        </p:sp>
      </p:grpSp>
    </p:spTree>
    <p:extLst>
      <p:ext uri="{BB962C8B-B14F-4D97-AF65-F5344CB8AC3E}">
        <p14:creationId xmlns:p14="http://schemas.microsoft.com/office/powerpoint/2010/main" val="4016981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hlinkClick r:id="rId3"/>
            <a:extLst>
              <a:ext uri="{FF2B5EF4-FFF2-40B4-BE49-F238E27FC236}">
                <a16:creationId xmlns:a16="http://schemas.microsoft.com/office/drawing/2014/main" xmlns="" id="{3E975684-C639-43E8-B52A-75343A6B4203}"/>
              </a:ext>
            </a:extLst>
          </p:cNvPr>
          <p:cNvPicPr>
            <a:picLocks noGrp="1" noChangeAspect="1"/>
          </p:cNvPicPr>
          <p:nvPr>
            <p:ph idx="1"/>
          </p:nvPr>
        </p:nvPicPr>
        <p:blipFill>
          <a:blip r:embed="rId4"/>
          <a:stretch>
            <a:fillRect/>
          </a:stretch>
        </p:blipFill>
        <p:spPr>
          <a:xfrm>
            <a:off x="7162819" y="192174"/>
            <a:ext cx="1546746" cy="4454165"/>
          </a:xfrm>
          <a:ln>
            <a:solidFill>
              <a:schemeClr val="tx1"/>
            </a:solidFill>
          </a:ln>
        </p:spPr>
      </p:pic>
      <p:sp>
        <p:nvSpPr>
          <p:cNvPr id="4" name="Segnaposto data 3">
            <a:extLst>
              <a:ext uri="{FF2B5EF4-FFF2-40B4-BE49-F238E27FC236}">
                <a16:creationId xmlns:a16="http://schemas.microsoft.com/office/drawing/2014/main" xmlns="" id="{F9E4E124-1625-4C26-A820-B594A556161A}"/>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B85401A8-8E67-4BEB-923A-653B9022CD84}"/>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2426384A-8B5C-42DB-9F05-FA6A51D88532}"/>
              </a:ext>
            </a:extLst>
          </p:cNvPr>
          <p:cNvSpPr>
            <a:spLocks noGrp="1"/>
          </p:cNvSpPr>
          <p:nvPr>
            <p:ph type="sldNum" sz="quarter" idx="12"/>
          </p:nvPr>
        </p:nvSpPr>
        <p:spPr/>
        <p:txBody>
          <a:bodyPr/>
          <a:lstStyle/>
          <a:p>
            <a:fld id="{577E702D-DAC6-704A-BC3C-8F84ACD9D698}" type="slidenum">
              <a:rPr lang="it-IT" smtClean="0"/>
              <a:t>16</a:t>
            </a:fld>
            <a:endParaRPr lang="it-IT"/>
          </a:p>
        </p:txBody>
      </p:sp>
      <p:pic>
        <p:nvPicPr>
          <p:cNvPr id="12" name="Immagine 11">
            <a:extLst>
              <a:ext uri="{FF2B5EF4-FFF2-40B4-BE49-F238E27FC236}">
                <a16:creationId xmlns:a16="http://schemas.microsoft.com/office/drawing/2014/main" xmlns="" id="{59363377-E73C-494F-94C9-8F291AD18C2B}"/>
              </a:ext>
            </a:extLst>
          </p:cNvPr>
          <p:cNvPicPr>
            <a:picLocks noChangeAspect="1"/>
          </p:cNvPicPr>
          <p:nvPr/>
        </p:nvPicPr>
        <p:blipFill>
          <a:blip r:embed="rId5"/>
          <a:stretch>
            <a:fillRect/>
          </a:stretch>
        </p:blipFill>
        <p:spPr>
          <a:xfrm>
            <a:off x="434435" y="136525"/>
            <a:ext cx="6513210" cy="1872463"/>
          </a:xfrm>
          <a:prstGeom prst="rect">
            <a:avLst/>
          </a:prstGeom>
          <a:ln>
            <a:solidFill>
              <a:schemeClr val="tx1"/>
            </a:solidFill>
          </a:ln>
        </p:spPr>
      </p:pic>
      <p:cxnSp>
        <p:nvCxnSpPr>
          <p:cNvPr id="23" name="Connettore 2 22">
            <a:extLst>
              <a:ext uri="{FF2B5EF4-FFF2-40B4-BE49-F238E27FC236}">
                <a16:creationId xmlns:a16="http://schemas.microsoft.com/office/drawing/2014/main" xmlns="" id="{EF7A3546-C935-41A7-9125-9505E69617CA}"/>
              </a:ext>
            </a:extLst>
          </p:cNvPr>
          <p:cNvCxnSpPr>
            <a:cxnSpLocks/>
          </p:cNvCxnSpPr>
          <p:nvPr/>
        </p:nvCxnSpPr>
        <p:spPr>
          <a:xfrm>
            <a:off x="5020869" y="3693223"/>
            <a:ext cx="0" cy="4039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28" name="Gruppo 27">
            <a:extLst>
              <a:ext uri="{FF2B5EF4-FFF2-40B4-BE49-F238E27FC236}">
                <a16:creationId xmlns:a16="http://schemas.microsoft.com/office/drawing/2014/main" xmlns="" id="{C3DE90B1-6FEB-42B0-A261-807024C12C89}"/>
              </a:ext>
            </a:extLst>
          </p:cNvPr>
          <p:cNvGrpSpPr/>
          <p:nvPr/>
        </p:nvGrpSpPr>
        <p:grpSpPr>
          <a:xfrm>
            <a:off x="383817" y="2078625"/>
            <a:ext cx="7152640" cy="2429117"/>
            <a:chOff x="1727200" y="2447553"/>
            <a:chExt cx="7152640" cy="2429117"/>
          </a:xfrm>
        </p:grpSpPr>
        <p:grpSp>
          <p:nvGrpSpPr>
            <p:cNvPr id="27" name="Gruppo 26">
              <a:extLst>
                <a:ext uri="{FF2B5EF4-FFF2-40B4-BE49-F238E27FC236}">
                  <a16:creationId xmlns:a16="http://schemas.microsoft.com/office/drawing/2014/main" xmlns="" id="{AAEEF9D6-A69B-4C2F-A762-094527CE7A8B}"/>
                </a:ext>
              </a:extLst>
            </p:cNvPr>
            <p:cNvGrpSpPr/>
            <p:nvPr/>
          </p:nvGrpSpPr>
          <p:grpSpPr>
            <a:xfrm>
              <a:off x="1727200" y="2447553"/>
              <a:ext cx="7152640" cy="1492572"/>
              <a:chOff x="1727200" y="2447553"/>
              <a:chExt cx="7152640" cy="1492572"/>
            </a:xfrm>
          </p:grpSpPr>
          <p:sp>
            <p:nvSpPr>
              <p:cNvPr id="15" name="CasellaDiTesto 14">
                <a:extLst>
                  <a:ext uri="{FF2B5EF4-FFF2-40B4-BE49-F238E27FC236}">
                    <a16:creationId xmlns:a16="http://schemas.microsoft.com/office/drawing/2014/main" xmlns="" id="{E72E1717-B8A8-4B29-9FFC-6C025EEA6E1D}"/>
                  </a:ext>
                </a:extLst>
              </p:cNvPr>
              <p:cNvSpPr txBox="1"/>
              <p:nvPr/>
            </p:nvSpPr>
            <p:spPr>
              <a:xfrm>
                <a:off x="1727200" y="2447553"/>
                <a:ext cx="7152640" cy="646331"/>
              </a:xfrm>
              <a:prstGeom prst="rect">
                <a:avLst/>
              </a:prstGeom>
              <a:noFill/>
            </p:spPr>
            <p:txBody>
              <a:bodyPr wrap="square" rtlCol="0">
                <a:spAutoFit/>
              </a:bodyPr>
              <a:lstStyle/>
              <a:p>
                <a:r>
                  <a:rPr lang="it-IT" b="1" dirty="0"/>
                  <a:t>The </a:t>
                </a:r>
                <a:r>
                  <a:rPr lang="it-IT" b="1" dirty="0" err="1"/>
                  <a:t>maturation</a:t>
                </a:r>
                <a:r>
                  <a:rPr lang="it-IT" b="1" dirty="0"/>
                  <a:t> of the ENS </a:t>
                </a:r>
                <a:r>
                  <a:rPr lang="it-IT" b="1" dirty="0" err="1"/>
                  <a:t>is</a:t>
                </a:r>
                <a:r>
                  <a:rPr lang="it-IT" b="1" dirty="0"/>
                  <a:t> </a:t>
                </a:r>
                <a:r>
                  <a:rPr lang="it-IT" b="1" dirty="0" err="1"/>
                  <a:t>influenced</a:t>
                </a:r>
                <a:r>
                  <a:rPr lang="it-IT" b="1" dirty="0"/>
                  <a:t> by the </a:t>
                </a:r>
                <a:r>
                  <a:rPr lang="it-IT" b="1" dirty="0" err="1"/>
                  <a:t>presence</a:t>
                </a:r>
                <a:r>
                  <a:rPr lang="it-IT" b="1" dirty="0"/>
                  <a:t> of the microbiota</a:t>
                </a:r>
              </a:p>
            </p:txBody>
          </p:sp>
          <p:cxnSp>
            <p:nvCxnSpPr>
              <p:cNvPr id="17" name="Connettore 2 16">
                <a:extLst>
                  <a:ext uri="{FF2B5EF4-FFF2-40B4-BE49-F238E27FC236}">
                    <a16:creationId xmlns:a16="http://schemas.microsoft.com/office/drawing/2014/main" xmlns="" id="{681FD240-1294-4C03-951A-4547E75B10D7}"/>
                  </a:ext>
                </a:extLst>
              </p:cNvPr>
              <p:cNvCxnSpPr/>
              <p:nvPr/>
            </p:nvCxnSpPr>
            <p:spPr>
              <a:xfrm>
                <a:off x="5059680" y="2861486"/>
                <a:ext cx="0" cy="4647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CasellaDiTesto 17">
                <a:extLst>
                  <a:ext uri="{FF2B5EF4-FFF2-40B4-BE49-F238E27FC236}">
                    <a16:creationId xmlns:a16="http://schemas.microsoft.com/office/drawing/2014/main" xmlns="" id="{49BF4D19-0D15-4712-8964-A4DDC739A114}"/>
                  </a:ext>
                </a:extLst>
              </p:cNvPr>
              <p:cNvSpPr txBox="1"/>
              <p:nvPr/>
            </p:nvSpPr>
            <p:spPr>
              <a:xfrm>
                <a:off x="2367280" y="3293794"/>
                <a:ext cx="5572760" cy="646331"/>
              </a:xfrm>
              <a:prstGeom prst="rect">
                <a:avLst/>
              </a:prstGeom>
              <a:noFill/>
            </p:spPr>
            <p:txBody>
              <a:bodyPr wrap="square" rtlCol="0">
                <a:spAutoFit/>
              </a:bodyPr>
              <a:lstStyle/>
              <a:p>
                <a:pPr algn="ctr"/>
                <a:r>
                  <a:rPr lang="it-IT" b="1" dirty="0"/>
                  <a:t>5-HT </a:t>
                </a:r>
                <a:r>
                  <a:rPr lang="it-IT" b="1" dirty="0" err="1"/>
                  <a:t>secretion</a:t>
                </a:r>
                <a:r>
                  <a:rPr lang="it-IT" b="1" dirty="0"/>
                  <a:t> </a:t>
                </a:r>
                <a:r>
                  <a:rPr lang="it-IT" b="1" dirty="0" err="1"/>
                  <a:t>leads</a:t>
                </a:r>
                <a:r>
                  <a:rPr lang="it-IT" b="1" dirty="0"/>
                  <a:t> to the </a:t>
                </a:r>
                <a:r>
                  <a:rPr lang="it-IT" b="1" dirty="0" err="1"/>
                  <a:t>expression</a:t>
                </a:r>
                <a:r>
                  <a:rPr lang="it-IT" b="1" dirty="0"/>
                  <a:t> of the 5-HT</a:t>
                </a:r>
                <a:r>
                  <a:rPr lang="it-IT" b="1" baseline="-25000" dirty="0"/>
                  <a:t>4</a:t>
                </a:r>
                <a:r>
                  <a:rPr lang="it-IT" b="1" dirty="0"/>
                  <a:t> receptor </a:t>
                </a:r>
                <a:r>
                  <a:rPr lang="it-IT" b="1" dirty="0" err="1"/>
                  <a:t>expression</a:t>
                </a:r>
                <a:r>
                  <a:rPr lang="it-IT" b="1" dirty="0"/>
                  <a:t> </a:t>
                </a:r>
                <a:r>
                  <a:rPr lang="it-IT" b="1" dirty="0" err="1"/>
                  <a:t>that</a:t>
                </a:r>
                <a:r>
                  <a:rPr lang="it-IT" b="1" dirty="0"/>
                  <a:t> </a:t>
                </a:r>
                <a:r>
                  <a:rPr lang="it-IT" b="1" dirty="0" err="1"/>
                  <a:t>is</a:t>
                </a:r>
                <a:r>
                  <a:rPr lang="it-IT" b="1" dirty="0"/>
                  <a:t> </a:t>
                </a:r>
                <a:r>
                  <a:rPr lang="it-IT" b="1" dirty="0" err="1"/>
                  <a:t>linked</a:t>
                </a:r>
                <a:r>
                  <a:rPr lang="it-IT" b="1" dirty="0"/>
                  <a:t> to </a:t>
                </a:r>
                <a:r>
                  <a:rPr lang="it-IT" b="1" baseline="-25000" dirty="0"/>
                  <a:t> </a:t>
                </a:r>
                <a:endParaRPr lang="en-GB" b="1" baseline="-25000" dirty="0"/>
              </a:p>
            </p:txBody>
          </p:sp>
        </p:grpSp>
        <p:grpSp>
          <p:nvGrpSpPr>
            <p:cNvPr id="26" name="Gruppo 25">
              <a:extLst>
                <a:ext uri="{FF2B5EF4-FFF2-40B4-BE49-F238E27FC236}">
                  <a16:creationId xmlns:a16="http://schemas.microsoft.com/office/drawing/2014/main" xmlns="" id="{F64D2666-7552-45E0-A014-1D010B3CC322}"/>
                </a:ext>
              </a:extLst>
            </p:cNvPr>
            <p:cNvGrpSpPr/>
            <p:nvPr/>
          </p:nvGrpSpPr>
          <p:grpSpPr>
            <a:xfrm>
              <a:off x="2934697" y="4062151"/>
              <a:ext cx="4648069" cy="814519"/>
              <a:chOff x="2851182" y="4174261"/>
              <a:chExt cx="4828533" cy="763499"/>
            </a:xfrm>
          </p:grpSpPr>
          <p:cxnSp>
            <p:nvCxnSpPr>
              <p:cNvPr id="20" name="Connettore 2 19">
                <a:extLst>
                  <a:ext uri="{FF2B5EF4-FFF2-40B4-BE49-F238E27FC236}">
                    <a16:creationId xmlns:a16="http://schemas.microsoft.com/office/drawing/2014/main" xmlns="" id="{F6A066D0-6125-4031-A86C-026E40299FD4}"/>
                  </a:ext>
                </a:extLst>
              </p:cNvPr>
              <p:cNvCxnSpPr>
                <a:cxnSpLocks/>
              </p:cNvCxnSpPr>
              <p:nvPr/>
            </p:nvCxnSpPr>
            <p:spPr>
              <a:xfrm>
                <a:off x="3889473" y="4174261"/>
                <a:ext cx="1" cy="3964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CasellaDiTesto 23">
                <a:extLst>
                  <a:ext uri="{FF2B5EF4-FFF2-40B4-BE49-F238E27FC236}">
                    <a16:creationId xmlns:a16="http://schemas.microsoft.com/office/drawing/2014/main" xmlns="" id="{1EE54391-37E4-4A83-B0E8-087A6D9BEDCB}"/>
                  </a:ext>
                </a:extLst>
              </p:cNvPr>
              <p:cNvSpPr txBox="1"/>
              <p:nvPr/>
            </p:nvSpPr>
            <p:spPr>
              <a:xfrm>
                <a:off x="2851182" y="4537650"/>
                <a:ext cx="1920240" cy="400110"/>
              </a:xfrm>
              <a:prstGeom prst="rect">
                <a:avLst/>
              </a:prstGeom>
              <a:noFill/>
            </p:spPr>
            <p:txBody>
              <a:bodyPr wrap="square" rtlCol="0">
                <a:spAutoFit/>
              </a:bodyPr>
              <a:lstStyle/>
              <a:p>
                <a:r>
                  <a:rPr lang="it-IT" sz="2000" b="1" dirty="0"/>
                  <a:t>NEUROGENESIS</a:t>
                </a:r>
                <a:endParaRPr lang="en-GB" sz="2000" b="1" dirty="0"/>
              </a:p>
            </p:txBody>
          </p:sp>
          <p:sp>
            <p:nvSpPr>
              <p:cNvPr id="25" name="CasellaDiTesto 24">
                <a:extLst>
                  <a:ext uri="{FF2B5EF4-FFF2-40B4-BE49-F238E27FC236}">
                    <a16:creationId xmlns:a16="http://schemas.microsoft.com/office/drawing/2014/main" xmlns="" id="{B64A76AE-EEA1-48EA-9A86-D6BF6259C693}"/>
                  </a:ext>
                </a:extLst>
              </p:cNvPr>
              <p:cNvSpPr txBox="1"/>
              <p:nvPr/>
            </p:nvSpPr>
            <p:spPr>
              <a:xfrm>
                <a:off x="5276875" y="4537649"/>
                <a:ext cx="2402840" cy="400110"/>
              </a:xfrm>
              <a:prstGeom prst="rect">
                <a:avLst/>
              </a:prstGeom>
              <a:noFill/>
            </p:spPr>
            <p:txBody>
              <a:bodyPr wrap="square" rtlCol="0">
                <a:spAutoFit/>
              </a:bodyPr>
              <a:lstStyle/>
              <a:p>
                <a:r>
                  <a:rPr lang="it-IT" sz="2000" b="1" dirty="0"/>
                  <a:t>NEUROPROTECTION</a:t>
                </a:r>
                <a:endParaRPr lang="en-GB" b="1" dirty="0"/>
              </a:p>
            </p:txBody>
          </p:sp>
        </p:grpSp>
      </p:grpSp>
      <p:sp>
        <p:nvSpPr>
          <p:cNvPr id="29" name="CasellaDiTesto 28">
            <a:extLst>
              <a:ext uri="{FF2B5EF4-FFF2-40B4-BE49-F238E27FC236}">
                <a16:creationId xmlns:a16="http://schemas.microsoft.com/office/drawing/2014/main" xmlns="" id="{1F66A45B-5A8A-43DD-9623-0C1077BCD9EE}"/>
              </a:ext>
            </a:extLst>
          </p:cNvPr>
          <p:cNvSpPr txBox="1"/>
          <p:nvPr/>
        </p:nvSpPr>
        <p:spPr>
          <a:xfrm>
            <a:off x="145372" y="4646339"/>
            <a:ext cx="8998628" cy="1323439"/>
          </a:xfrm>
          <a:prstGeom prst="rect">
            <a:avLst/>
          </a:prstGeom>
          <a:noFill/>
        </p:spPr>
        <p:txBody>
          <a:bodyPr wrap="square" rtlCol="0">
            <a:spAutoFit/>
          </a:bodyPr>
          <a:lstStyle/>
          <a:p>
            <a:r>
              <a:rPr lang="it-IT" sz="2000" dirty="0"/>
              <a:t>In </a:t>
            </a:r>
            <a:r>
              <a:rPr lang="it-IT" sz="2000" b="1" dirty="0"/>
              <a:t>GF mice </a:t>
            </a:r>
            <a:r>
              <a:rPr lang="it-IT" sz="2000" dirty="0" err="1"/>
              <a:t>there</a:t>
            </a:r>
            <a:r>
              <a:rPr lang="it-IT" sz="2000" dirty="0"/>
              <a:t> </a:t>
            </a:r>
            <a:r>
              <a:rPr lang="it-IT" sz="2000" dirty="0" err="1"/>
              <a:t>was</a:t>
            </a:r>
            <a:r>
              <a:rPr lang="it-IT" sz="2000" dirty="0"/>
              <a:t> an immature ENS </a:t>
            </a:r>
            <a:r>
              <a:rPr lang="it-IT" sz="2000" dirty="0" err="1"/>
              <a:t>innervation</a:t>
            </a:r>
            <a:r>
              <a:rPr lang="it-IT" sz="2000" dirty="0"/>
              <a:t> </a:t>
            </a:r>
          </a:p>
          <a:p>
            <a:r>
              <a:rPr lang="it-IT" sz="2000" dirty="0"/>
              <a:t>and a disruption in the </a:t>
            </a:r>
            <a:r>
              <a:rPr lang="it-IT" sz="2000" dirty="0" err="1"/>
              <a:t>epithelial</a:t>
            </a:r>
            <a:r>
              <a:rPr lang="it-IT" sz="2000" dirty="0"/>
              <a:t> </a:t>
            </a:r>
            <a:r>
              <a:rPr lang="it-IT" sz="2000" dirty="0" err="1"/>
              <a:t>barrier</a:t>
            </a:r>
            <a:r>
              <a:rPr lang="it-IT" sz="2000" dirty="0"/>
              <a:t> </a:t>
            </a:r>
            <a:r>
              <a:rPr lang="it-IT" sz="2000" dirty="0" err="1"/>
              <a:t>that</a:t>
            </a:r>
            <a:r>
              <a:rPr lang="it-IT" sz="2000" dirty="0"/>
              <a:t> </a:t>
            </a:r>
            <a:r>
              <a:rPr lang="it-IT" sz="2000" dirty="0" err="1"/>
              <a:t>leads</a:t>
            </a:r>
            <a:r>
              <a:rPr lang="it-IT" sz="2000" dirty="0"/>
              <a:t> to the </a:t>
            </a:r>
            <a:r>
              <a:rPr lang="it-IT" sz="2000" b="1" dirty="0" err="1"/>
              <a:t>leaky</a:t>
            </a:r>
            <a:r>
              <a:rPr lang="it-IT" sz="2000" b="1" dirty="0"/>
              <a:t> </a:t>
            </a:r>
            <a:r>
              <a:rPr lang="it-IT" sz="2000" b="1" dirty="0" err="1"/>
              <a:t>gut</a:t>
            </a:r>
            <a:r>
              <a:rPr lang="it-IT" sz="2000" dirty="0"/>
              <a:t>, in </a:t>
            </a:r>
            <a:r>
              <a:rPr lang="it-IT" sz="2000" dirty="0" err="1"/>
              <a:t>which</a:t>
            </a:r>
            <a:r>
              <a:rPr lang="it-IT" sz="2000" dirty="0"/>
              <a:t> </a:t>
            </a:r>
            <a:r>
              <a:rPr lang="it-IT" sz="2000" dirty="0" err="1"/>
              <a:t>substances</a:t>
            </a:r>
            <a:r>
              <a:rPr lang="it-IT" sz="2000" dirty="0"/>
              <a:t> </a:t>
            </a:r>
            <a:r>
              <a:rPr lang="it-IT" sz="2000" dirty="0" err="1"/>
              <a:t>such</a:t>
            </a:r>
            <a:r>
              <a:rPr lang="it-IT" sz="2000" dirty="0"/>
              <a:t> </a:t>
            </a:r>
            <a:r>
              <a:rPr lang="it-IT" sz="2000" dirty="0" err="1"/>
              <a:t>as</a:t>
            </a:r>
            <a:r>
              <a:rPr lang="it-IT" sz="2000" dirty="0"/>
              <a:t> </a:t>
            </a:r>
            <a:r>
              <a:rPr lang="it-IT" sz="2000" dirty="0" err="1"/>
              <a:t>proinflammatory</a:t>
            </a:r>
            <a:r>
              <a:rPr lang="it-IT" sz="2000" dirty="0"/>
              <a:t> </a:t>
            </a:r>
            <a:r>
              <a:rPr lang="it-IT" sz="2000" dirty="0" err="1"/>
              <a:t>molecules</a:t>
            </a:r>
            <a:r>
              <a:rPr lang="it-IT" sz="2000" dirty="0"/>
              <a:t> and </a:t>
            </a:r>
            <a:r>
              <a:rPr lang="it-IT" sz="2000" dirty="0" err="1"/>
              <a:t>toxins</a:t>
            </a:r>
            <a:r>
              <a:rPr lang="it-IT" sz="2000" dirty="0"/>
              <a:t> are </a:t>
            </a:r>
            <a:r>
              <a:rPr lang="it-IT" sz="2000" dirty="0" err="1"/>
              <a:t>freely</a:t>
            </a:r>
            <a:r>
              <a:rPr lang="it-IT" sz="2000" dirty="0"/>
              <a:t> </a:t>
            </a:r>
            <a:r>
              <a:rPr lang="it-IT" sz="2000" dirty="0" err="1"/>
              <a:t>able</a:t>
            </a:r>
            <a:r>
              <a:rPr lang="it-IT" sz="2000" dirty="0"/>
              <a:t> to perfuse up to the brain.</a:t>
            </a:r>
            <a:endParaRPr lang="en-GB" sz="2000" dirty="0"/>
          </a:p>
        </p:txBody>
      </p:sp>
    </p:spTree>
    <p:extLst>
      <p:ext uri="{BB962C8B-B14F-4D97-AF65-F5344CB8AC3E}">
        <p14:creationId xmlns:p14="http://schemas.microsoft.com/office/powerpoint/2010/main" val="301696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hlinkClick r:id="rId3"/>
            <a:extLst>
              <a:ext uri="{FF2B5EF4-FFF2-40B4-BE49-F238E27FC236}">
                <a16:creationId xmlns:a16="http://schemas.microsoft.com/office/drawing/2014/main" xmlns="" id="{410E05D9-5991-40B5-AB26-AA76995FD89C}"/>
              </a:ext>
            </a:extLst>
          </p:cNvPr>
          <p:cNvPicPr>
            <a:picLocks noGrp="1" noChangeAspect="1"/>
          </p:cNvPicPr>
          <p:nvPr>
            <p:ph idx="1"/>
          </p:nvPr>
        </p:nvPicPr>
        <p:blipFill rotWithShape="1">
          <a:blip r:embed="rId4"/>
          <a:srcRect t="2763" r="16901"/>
          <a:stretch/>
        </p:blipFill>
        <p:spPr>
          <a:xfrm>
            <a:off x="4795520" y="-40640"/>
            <a:ext cx="4196079" cy="6356350"/>
          </a:xfrm>
        </p:spPr>
      </p:pic>
      <p:sp>
        <p:nvSpPr>
          <p:cNvPr id="4" name="Segnaposto data 3">
            <a:extLst>
              <a:ext uri="{FF2B5EF4-FFF2-40B4-BE49-F238E27FC236}">
                <a16:creationId xmlns:a16="http://schemas.microsoft.com/office/drawing/2014/main" xmlns="" id="{97513B08-00EB-4F3B-AD71-1E3AC6D23102}"/>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8A6E1CD3-4DB0-4AD7-9430-469A60A0E717}"/>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04185715-A62A-46E8-B1D8-E5AF9E78DDE7}"/>
              </a:ext>
            </a:extLst>
          </p:cNvPr>
          <p:cNvSpPr>
            <a:spLocks noGrp="1"/>
          </p:cNvSpPr>
          <p:nvPr>
            <p:ph type="sldNum" sz="quarter" idx="12"/>
          </p:nvPr>
        </p:nvSpPr>
        <p:spPr/>
        <p:txBody>
          <a:bodyPr/>
          <a:lstStyle/>
          <a:p>
            <a:fld id="{577E702D-DAC6-704A-BC3C-8F84ACD9D698}" type="slidenum">
              <a:rPr lang="it-IT" smtClean="0"/>
              <a:t>17</a:t>
            </a:fld>
            <a:endParaRPr lang="it-IT"/>
          </a:p>
        </p:txBody>
      </p:sp>
      <p:sp>
        <p:nvSpPr>
          <p:cNvPr id="9" name="Rettangolo 8">
            <a:extLst>
              <a:ext uri="{FF2B5EF4-FFF2-40B4-BE49-F238E27FC236}">
                <a16:creationId xmlns:a16="http://schemas.microsoft.com/office/drawing/2014/main" xmlns="" id="{19A99A0A-E8F3-4BC9-8642-5F2FD697974A}"/>
              </a:ext>
            </a:extLst>
          </p:cNvPr>
          <p:cNvSpPr/>
          <p:nvPr/>
        </p:nvSpPr>
        <p:spPr>
          <a:xfrm>
            <a:off x="8107679" y="0"/>
            <a:ext cx="883920" cy="15849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CasellaDiTesto 9">
            <a:extLst>
              <a:ext uri="{FF2B5EF4-FFF2-40B4-BE49-F238E27FC236}">
                <a16:creationId xmlns:a16="http://schemas.microsoft.com/office/drawing/2014/main" xmlns="" id="{D61906CB-2988-4C90-A326-147F5E418DAF}"/>
              </a:ext>
            </a:extLst>
          </p:cNvPr>
          <p:cNvSpPr txBox="1"/>
          <p:nvPr/>
        </p:nvSpPr>
        <p:spPr>
          <a:xfrm>
            <a:off x="152401" y="325120"/>
            <a:ext cx="3921759" cy="369332"/>
          </a:xfrm>
          <a:prstGeom prst="rect">
            <a:avLst/>
          </a:prstGeom>
          <a:noFill/>
        </p:spPr>
        <p:txBody>
          <a:bodyPr wrap="square" rtlCol="0">
            <a:spAutoFit/>
          </a:bodyPr>
          <a:lstStyle/>
          <a:p>
            <a:pPr algn="ctr"/>
            <a:r>
              <a:rPr lang="it-IT" b="1" u="sng" dirty="0"/>
              <a:t>THE KYNURENINE PATHWAY:</a:t>
            </a:r>
            <a:endParaRPr lang="en-GB" b="1" u="sng" dirty="0"/>
          </a:p>
        </p:txBody>
      </p:sp>
      <p:sp>
        <p:nvSpPr>
          <p:cNvPr id="11" name="CasellaDiTesto 10">
            <a:extLst>
              <a:ext uri="{FF2B5EF4-FFF2-40B4-BE49-F238E27FC236}">
                <a16:creationId xmlns:a16="http://schemas.microsoft.com/office/drawing/2014/main" xmlns="" id="{E6810F07-2D10-463F-B997-B8C4AF7D3C0E}"/>
              </a:ext>
            </a:extLst>
          </p:cNvPr>
          <p:cNvSpPr txBox="1"/>
          <p:nvPr/>
        </p:nvSpPr>
        <p:spPr>
          <a:xfrm>
            <a:off x="71120" y="864066"/>
            <a:ext cx="4724400" cy="1323439"/>
          </a:xfrm>
          <a:prstGeom prst="rect">
            <a:avLst/>
          </a:prstGeom>
          <a:noFill/>
        </p:spPr>
        <p:txBody>
          <a:bodyPr wrap="square" rtlCol="0">
            <a:spAutoFit/>
          </a:bodyPr>
          <a:lstStyle/>
          <a:p>
            <a:r>
              <a:rPr lang="it-IT" sz="2000" dirty="0"/>
              <a:t>The 90% of </a:t>
            </a:r>
            <a:r>
              <a:rPr lang="it-IT" sz="2000" dirty="0" err="1"/>
              <a:t>triptophan</a:t>
            </a:r>
            <a:r>
              <a:rPr lang="it-IT" sz="2000" dirty="0"/>
              <a:t> </a:t>
            </a:r>
            <a:r>
              <a:rPr lang="it-IT" sz="2000" dirty="0" err="1"/>
              <a:t>is</a:t>
            </a:r>
            <a:r>
              <a:rPr lang="it-IT" sz="2000" dirty="0"/>
              <a:t> </a:t>
            </a:r>
            <a:r>
              <a:rPr lang="it-IT" sz="2000" dirty="0" err="1"/>
              <a:t>metabolised</a:t>
            </a:r>
            <a:r>
              <a:rPr lang="it-IT" sz="2000" dirty="0"/>
              <a:t> </a:t>
            </a:r>
            <a:r>
              <a:rPr lang="it-IT" sz="2000" dirty="0" err="1"/>
              <a:t>through</a:t>
            </a:r>
            <a:r>
              <a:rPr lang="it-IT" sz="2000" dirty="0"/>
              <a:t> the </a:t>
            </a:r>
            <a:r>
              <a:rPr lang="it-IT" sz="2000" dirty="0" err="1"/>
              <a:t>kynurenine</a:t>
            </a:r>
            <a:r>
              <a:rPr lang="it-IT" sz="2000" dirty="0"/>
              <a:t> pathway, and </a:t>
            </a:r>
            <a:r>
              <a:rPr lang="it-IT" sz="2000" dirty="0" err="1"/>
              <a:t>it</a:t>
            </a:r>
            <a:r>
              <a:rPr lang="it-IT" sz="2000" dirty="0"/>
              <a:t> </a:t>
            </a:r>
            <a:r>
              <a:rPr lang="it-IT" sz="2000" dirty="0" err="1"/>
              <a:t>is</a:t>
            </a:r>
            <a:r>
              <a:rPr lang="it-IT" sz="2000" dirty="0"/>
              <a:t> </a:t>
            </a:r>
            <a:r>
              <a:rPr lang="it-IT" sz="2000" dirty="0" err="1"/>
              <a:t>dependent</a:t>
            </a:r>
            <a:r>
              <a:rPr lang="it-IT" sz="2000" dirty="0"/>
              <a:t> on the </a:t>
            </a:r>
            <a:r>
              <a:rPr lang="it-IT" sz="2000" dirty="0" err="1"/>
              <a:t>expression</a:t>
            </a:r>
            <a:r>
              <a:rPr lang="it-IT" sz="2000" dirty="0"/>
              <a:t> of the IDO1 </a:t>
            </a:r>
            <a:r>
              <a:rPr lang="it-IT" sz="2000" dirty="0" err="1"/>
              <a:t>enzyme</a:t>
            </a:r>
            <a:r>
              <a:rPr lang="it-IT" sz="2000" dirty="0"/>
              <a:t> (indoleamine-2,3-dioxygenase)</a:t>
            </a:r>
            <a:endParaRPr lang="en-GB" sz="2000" dirty="0"/>
          </a:p>
        </p:txBody>
      </p:sp>
      <p:cxnSp>
        <p:nvCxnSpPr>
          <p:cNvPr id="13" name="Connettore 2 12">
            <a:extLst>
              <a:ext uri="{FF2B5EF4-FFF2-40B4-BE49-F238E27FC236}">
                <a16:creationId xmlns:a16="http://schemas.microsoft.com/office/drawing/2014/main" xmlns="" id="{6EF4B5F1-78CE-41F8-B4BF-5E7C9EA3D723}"/>
              </a:ext>
            </a:extLst>
          </p:cNvPr>
          <p:cNvCxnSpPr/>
          <p:nvPr/>
        </p:nvCxnSpPr>
        <p:spPr>
          <a:xfrm>
            <a:off x="1960880" y="2175941"/>
            <a:ext cx="0" cy="2404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ettangolo 13">
            <a:extLst>
              <a:ext uri="{FF2B5EF4-FFF2-40B4-BE49-F238E27FC236}">
                <a16:creationId xmlns:a16="http://schemas.microsoft.com/office/drawing/2014/main" xmlns="" id="{65249824-0746-4463-8FC1-46B7034AA43D}"/>
              </a:ext>
            </a:extLst>
          </p:cNvPr>
          <p:cNvSpPr/>
          <p:nvPr/>
        </p:nvSpPr>
        <p:spPr>
          <a:xfrm>
            <a:off x="6893559" y="948690"/>
            <a:ext cx="1376681" cy="83947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7" name="Gruppo 26">
            <a:extLst>
              <a:ext uri="{FF2B5EF4-FFF2-40B4-BE49-F238E27FC236}">
                <a16:creationId xmlns:a16="http://schemas.microsoft.com/office/drawing/2014/main" xmlns="" id="{C8F7DF0B-A93F-4AB4-B565-A68A2B9245D2}"/>
              </a:ext>
            </a:extLst>
          </p:cNvPr>
          <p:cNvGrpSpPr/>
          <p:nvPr/>
        </p:nvGrpSpPr>
        <p:grpSpPr>
          <a:xfrm>
            <a:off x="4978400" y="1026160"/>
            <a:ext cx="2418081" cy="5330190"/>
            <a:chOff x="4978400" y="1026160"/>
            <a:chExt cx="2418081" cy="5330190"/>
          </a:xfrm>
        </p:grpSpPr>
        <p:sp>
          <p:nvSpPr>
            <p:cNvPr id="15" name="Rettangolo 14">
              <a:extLst>
                <a:ext uri="{FF2B5EF4-FFF2-40B4-BE49-F238E27FC236}">
                  <a16:creationId xmlns:a16="http://schemas.microsoft.com/office/drawing/2014/main" xmlns="" id="{725C3012-85AE-4027-9C85-AD2EB991F2D0}"/>
                </a:ext>
              </a:extLst>
            </p:cNvPr>
            <p:cNvSpPr/>
            <p:nvPr/>
          </p:nvSpPr>
          <p:spPr>
            <a:xfrm>
              <a:off x="4978400" y="1026160"/>
              <a:ext cx="1193800" cy="94947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ttangolo 15">
              <a:extLst>
                <a:ext uri="{FF2B5EF4-FFF2-40B4-BE49-F238E27FC236}">
                  <a16:creationId xmlns:a16="http://schemas.microsoft.com/office/drawing/2014/main" xmlns="" id="{61DFC0B3-0903-44A9-8DDD-BD278BA0E64E}"/>
                </a:ext>
              </a:extLst>
            </p:cNvPr>
            <p:cNvSpPr/>
            <p:nvPr/>
          </p:nvSpPr>
          <p:spPr>
            <a:xfrm>
              <a:off x="6172200" y="5516880"/>
              <a:ext cx="1224281" cy="83947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8" name="CasellaDiTesto 27">
            <a:extLst>
              <a:ext uri="{FF2B5EF4-FFF2-40B4-BE49-F238E27FC236}">
                <a16:creationId xmlns:a16="http://schemas.microsoft.com/office/drawing/2014/main" xmlns="" id="{70DB8DD9-ECF6-43DB-87A4-0B701D0D8205}"/>
              </a:ext>
            </a:extLst>
          </p:cNvPr>
          <p:cNvSpPr txBox="1"/>
          <p:nvPr/>
        </p:nvSpPr>
        <p:spPr>
          <a:xfrm>
            <a:off x="233680" y="2357120"/>
            <a:ext cx="4114800" cy="646331"/>
          </a:xfrm>
          <a:prstGeom prst="rect">
            <a:avLst/>
          </a:prstGeom>
          <a:noFill/>
        </p:spPr>
        <p:txBody>
          <a:bodyPr wrap="square" rtlCol="0">
            <a:spAutoFit/>
          </a:bodyPr>
          <a:lstStyle/>
          <a:p>
            <a:r>
              <a:rPr lang="it-IT" dirty="0"/>
              <a:t>The IDO1 </a:t>
            </a:r>
            <a:r>
              <a:rPr lang="it-IT" dirty="0" err="1"/>
              <a:t>expression</a:t>
            </a:r>
            <a:r>
              <a:rPr lang="it-IT" dirty="0"/>
              <a:t> </a:t>
            </a:r>
            <a:r>
              <a:rPr lang="it-IT" dirty="0" err="1"/>
              <a:t>is</a:t>
            </a:r>
            <a:r>
              <a:rPr lang="it-IT" dirty="0"/>
              <a:t> enhanced by the action of </a:t>
            </a:r>
            <a:r>
              <a:rPr lang="it-IT" dirty="0" err="1"/>
              <a:t>inflammatory</a:t>
            </a:r>
            <a:r>
              <a:rPr lang="it-IT" dirty="0"/>
              <a:t> </a:t>
            </a:r>
            <a:r>
              <a:rPr lang="it-IT" dirty="0" err="1"/>
              <a:t>cytokines</a:t>
            </a:r>
            <a:endParaRPr lang="en-GB" dirty="0"/>
          </a:p>
        </p:txBody>
      </p:sp>
      <p:sp>
        <p:nvSpPr>
          <p:cNvPr id="29" name="CasellaDiTesto 28">
            <a:extLst>
              <a:ext uri="{FF2B5EF4-FFF2-40B4-BE49-F238E27FC236}">
                <a16:creationId xmlns:a16="http://schemas.microsoft.com/office/drawing/2014/main" xmlns="" id="{0EE98C67-8A7B-40F6-AEC5-A094CE796A42}"/>
              </a:ext>
            </a:extLst>
          </p:cNvPr>
          <p:cNvSpPr txBox="1"/>
          <p:nvPr/>
        </p:nvSpPr>
        <p:spPr>
          <a:xfrm>
            <a:off x="375920" y="3352800"/>
            <a:ext cx="4917440" cy="1200329"/>
          </a:xfrm>
          <a:prstGeom prst="rect">
            <a:avLst/>
          </a:prstGeom>
          <a:noFill/>
        </p:spPr>
        <p:txBody>
          <a:bodyPr wrap="square" rtlCol="0">
            <a:spAutoFit/>
          </a:bodyPr>
          <a:lstStyle/>
          <a:p>
            <a:r>
              <a:rPr lang="it-IT" dirty="0" err="1"/>
              <a:t>This</a:t>
            </a:r>
            <a:r>
              <a:rPr lang="it-IT" dirty="0"/>
              <a:t> pathway </a:t>
            </a:r>
            <a:r>
              <a:rPr lang="it-IT" dirty="0" err="1"/>
              <a:t>leads</a:t>
            </a:r>
            <a:r>
              <a:rPr lang="it-IT" dirty="0"/>
              <a:t> to the formation of 2 </a:t>
            </a:r>
            <a:r>
              <a:rPr lang="it-IT" dirty="0" err="1"/>
              <a:t>metabolites</a:t>
            </a:r>
            <a:r>
              <a:rPr lang="it-IT" dirty="0"/>
              <a:t>:</a:t>
            </a:r>
          </a:p>
          <a:p>
            <a:pPr marL="285750" indent="-285750">
              <a:buFontTx/>
              <a:buChar char="-"/>
            </a:pPr>
            <a:r>
              <a:rPr lang="it-IT" dirty="0" err="1"/>
              <a:t>Kynurenic</a:t>
            </a:r>
            <a:r>
              <a:rPr lang="it-IT" dirty="0"/>
              <a:t> acid</a:t>
            </a:r>
          </a:p>
          <a:p>
            <a:pPr marL="285750" indent="-285750">
              <a:buFontTx/>
              <a:buChar char="-"/>
            </a:pPr>
            <a:r>
              <a:rPr lang="it-IT" dirty="0" err="1"/>
              <a:t>Quinolonic</a:t>
            </a:r>
            <a:r>
              <a:rPr lang="it-IT" dirty="0"/>
              <a:t> acid</a:t>
            </a:r>
            <a:endParaRPr lang="en-GB" dirty="0"/>
          </a:p>
        </p:txBody>
      </p:sp>
    </p:spTree>
    <p:extLst>
      <p:ext uri="{BB962C8B-B14F-4D97-AF65-F5344CB8AC3E}">
        <p14:creationId xmlns:p14="http://schemas.microsoft.com/office/powerpoint/2010/main" val="2060833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contenuto 9">
            <a:hlinkClick r:id="rId3"/>
            <a:extLst>
              <a:ext uri="{FF2B5EF4-FFF2-40B4-BE49-F238E27FC236}">
                <a16:creationId xmlns:a16="http://schemas.microsoft.com/office/drawing/2014/main" xmlns="" id="{4443DCEF-C1B4-4C53-9C6F-2AFF0A6A3EDC}"/>
              </a:ext>
            </a:extLst>
          </p:cNvPr>
          <p:cNvPicPr>
            <a:picLocks noGrp="1" noChangeAspect="1"/>
          </p:cNvPicPr>
          <p:nvPr>
            <p:ph idx="1"/>
          </p:nvPr>
        </p:nvPicPr>
        <p:blipFill rotWithShape="1">
          <a:blip r:embed="rId4"/>
          <a:srcRect b="35809"/>
          <a:stretch/>
        </p:blipFill>
        <p:spPr>
          <a:xfrm>
            <a:off x="5843755" y="345096"/>
            <a:ext cx="1646289" cy="910609"/>
          </a:xfrm>
          <a:ln>
            <a:noFill/>
          </a:ln>
        </p:spPr>
      </p:pic>
      <p:sp>
        <p:nvSpPr>
          <p:cNvPr id="4" name="Segnaposto data 3">
            <a:extLst>
              <a:ext uri="{FF2B5EF4-FFF2-40B4-BE49-F238E27FC236}">
                <a16:creationId xmlns:a16="http://schemas.microsoft.com/office/drawing/2014/main" xmlns="" id="{566144B2-4CCC-494F-A772-3AB277573EBD}"/>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80244A7F-2CB4-4647-AC69-E0676238C351}"/>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A11D3382-06DF-4421-BCDA-4D181A854D01}"/>
              </a:ext>
            </a:extLst>
          </p:cNvPr>
          <p:cNvSpPr>
            <a:spLocks noGrp="1"/>
          </p:cNvSpPr>
          <p:nvPr>
            <p:ph type="sldNum" sz="quarter" idx="12"/>
          </p:nvPr>
        </p:nvSpPr>
        <p:spPr/>
        <p:txBody>
          <a:bodyPr/>
          <a:lstStyle/>
          <a:p>
            <a:fld id="{577E702D-DAC6-704A-BC3C-8F84ACD9D698}" type="slidenum">
              <a:rPr lang="it-IT" smtClean="0"/>
              <a:t>18</a:t>
            </a:fld>
            <a:endParaRPr lang="it-IT"/>
          </a:p>
        </p:txBody>
      </p:sp>
      <p:sp>
        <p:nvSpPr>
          <p:cNvPr id="13" name="CasellaDiTesto 12">
            <a:extLst>
              <a:ext uri="{FF2B5EF4-FFF2-40B4-BE49-F238E27FC236}">
                <a16:creationId xmlns:a16="http://schemas.microsoft.com/office/drawing/2014/main" xmlns="" id="{955D1B23-7401-4F75-B89F-A0FA853C126C}"/>
              </a:ext>
            </a:extLst>
          </p:cNvPr>
          <p:cNvSpPr txBox="1"/>
          <p:nvPr/>
        </p:nvSpPr>
        <p:spPr>
          <a:xfrm>
            <a:off x="1056640" y="1363335"/>
            <a:ext cx="1849120" cy="369332"/>
          </a:xfrm>
          <a:prstGeom prst="rect">
            <a:avLst/>
          </a:prstGeom>
          <a:noFill/>
        </p:spPr>
        <p:txBody>
          <a:bodyPr wrap="square" rtlCol="0">
            <a:spAutoFit/>
          </a:bodyPr>
          <a:lstStyle/>
          <a:p>
            <a:r>
              <a:rPr lang="it-IT" b="1" dirty="0" err="1">
                <a:latin typeface="Arial" panose="020B0604020202020204" pitchFamily="34" charset="0"/>
                <a:cs typeface="Arial" panose="020B0604020202020204" pitchFamily="34" charset="0"/>
              </a:rPr>
              <a:t>Kynurenic</a:t>
            </a:r>
            <a:r>
              <a:rPr lang="it-IT" b="1" dirty="0">
                <a:latin typeface="Arial" panose="020B0604020202020204" pitchFamily="34" charset="0"/>
                <a:cs typeface="Arial" panose="020B0604020202020204" pitchFamily="34" charset="0"/>
              </a:rPr>
              <a:t> acid</a:t>
            </a:r>
            <a:endParaRPr lang="en-GB" b="1" dirty="0">
              <a:latin typeface="Arial" panose="020B0604020202020204" pitchFamily="34" charset="0"/>
              <a:cs typeface="Arial" panose="020B0604020202020204" pitchFamily="34" charset="0"/>
            </a:endParaRPr>
          </a:p>
        </p:txBody>
      </p:sp>
      <p:pic>
        <p:nvPicPr>
          <p:cNvPr id="14" name="Immagine 13">
            <a:hlinkClick r:id="rId3"/>
            <a:extLst>
              <a:ext uri="{FF2B5EF4-FFF2-40B4-BE49-F238E27FC236}">
                <a16:creationId xmlns:a16="http://schemas.microsoft.com/office/drawing/2014/main" xmlns="" id="{D2B008C0-B45D-401C-8B18-E4F175AED13A}"/>
              </a:ext>
            </a:extLst>
          </p:cNvPr>
          <p:cNvPicPr>
            <a:picLocks noChangeAspect="1"/>
          </p:cNvPicPr>
          <p:nvPr/>
        </p:nvPicPr>
        <p:blipFill rotWithShape="1">
          <a:blip r:embed="rId5"/>
          <a:srcRect b="22984"/>
          <a:stretch/>
        </p:blipFill>
        <p:spPr>
          <a:xfrm>
            <a:off x="1056640" y="136525"/>
            <a:ext cx="1849120" cy="1327752"/>
          </a:xfrm>
          <a:prstGeom prst="rect">
            <a:avLst/>
          </a:prstGeom>
        </p:spPr>
      </p:pic>
      <p:sp>
        <p:nvSpPr>
          <p:cNvPr id="18" name="CasellaDiTesto 17">
            <a:extLst>
              <a:ext uri="{FF2B5EF4-FFF2-40B4-BE49-F238E27FC236}">
                <a16:creationId xmlns:a16="http://schemas.microsoft.com/office/drawing/2014/main" xmlns="" id="{B832B79F-7F32-44A3-BBCF-A9DB1285A197}"/>
              </a:ext>
            </a:extLst>
          </p:cNvPr>
          <p:cNvSpPr txBox="1"/>
          <p:nvPr/>
        </p:nvSpPr>
        <p:spPr>
          <a:xfrm>
            <a:off x="5628640" y="1363335"/>
            <a:ext cx="1849120" cy="369332"/>
          </a:xfrm>
          <a:prstGeom prst="rect">
            <a:avLst/>
          </a:prstGeom>
          <a:noFill/>
        </p:spPr>
        <p:txBody>
          <a:bodyPr wrap="square" rtlCol="0">
            <a:spAutoFit/>
          </a:bodyPr>
          <a:lstStyle/>
          <a:p>
            <a:r>
              <a:rPr lang="it-IT" b="1" dirty="0" err="1">
                <a:latin typeface="Arial" panose="020B0604020202020204" pitchFamily="34" charset="0"/>
                <a:cs typeface="Arial" panose="020B0604020202020204" pitchFamily="34" charset="0"/>
              </a:rPr>
              <a:t>Quinolinic</a:t>
            </a:r>
            <a:r>
              <a:rPr lang="it-IT" b="1" dirty="0">
                <a:latin typeface="Arial" panose="020B0604020202020204" pitchFamily="34" charset="0"/>
                <a:cs typeface="Arial" panose="020B0604020202020204" pitchFamily="34" charset="0"/>
              </a:rPr>
              <a:t> acid</a:t>
            </a:r>
            <a:endParaRPr lang="en-GB" b="1"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xmlns="" id="{A8A44C53-1232-455C-83EF-6EF07CAAC33F}"/>
              </a:ext>
            </a:extLst>
          </p:cNvPr>
          <p:cNvSpPr txBox="1"/>
          <p:nvPr/>
        </p:nvSpPr>
        <p:spPr>
          <a:xfrm>
            <a:off x="243840" y="1950720"/>
            <a:ext cx="8575040" cy="646331"/>
          </a:xfrm>
          <a:prstGeom prst="rect">
            <a:avLst/>
          </a:prstGeom>
          <a:noFill/>
        </p:spPr>
        <p:txBody>
          <a:bodyPr wrap="square" rtlCol="0">
            <a:spAutoFit/>
          </a:bodyPr>
          <a:lstStyle/>
          <a:p>
            <a:r>
              <a:rPr lang="it-IT" dirty="0" err="1"/>
              <a:t>Both</a:t>
            </a:r>
            <a:r>
              <a:rPr lang="it-IT" dirty="0"/>
              <a:t> </a:t>
            </a:r>
            <a:r>
              <a:rPr lang="it-IT" dirty="0" err="1"/>
              <a:t>kynurenic</a:t>
            </a:r>
            <a:r>
              <a:rPr lang="it-IT" dirty="0"/>
              <a:t> and </a:t>
            </a:r>
            <a:r>
              <a:rPr lang="it-IT" dirty="0" err="1"/>
              <a:t>quinolinic</a:t>
            </a:r>
            <a:r>
              <a:rPr lang="it-IT" dirty="0"/>
              <a:t> acid are </a:t>
            </a:r>
            <a:r>
              <a:rPr lang="it-IT" dirty="0" err="1"/>
              <a:t>neuroactive</a:t>
            </a:r>
            <a:r>
              <a:rPr lang="it-IT" dirty="0"/>
              <a:t> </a:t>
            </a:r>
            <a:r>
              <a:rPr lang="it-IT" dirty="0" err="1"/>
              <a:t>compunds</a:t>
            </a:r>
            <a:r>
              <a:rPr lang="it-IT" dirty="0"/>
              <a:t>, with activity on NMDA </a:t>
            </a:r>
            <a:r>
              <a:rPr lang="it-IT" dirty="0" err="1"/>
              <a:t>receptors</a:t>
            </a:r>
            <a:r>
              <a:rPr lang="it-IT" dirty="0"/>
              <a:t> and </a:t>
            </a:r>
            <a:r>
              <a:rPr lang="el-GR" dirty="0"/>
              <a:t>α</a:t>
            </a:r>
            <a:r>
              <a:rPr lang="it-IT" dirty="0"/>
              <a:t>7 </a:t>
            </a:r>
            <a:r>
              <a:rPr lang="it-IT" dirty="0" err="1"/>
              <a:t>acetilcholine</a:t>
            </a:r>
            <a:r>
              <a:rPr lang="it-IT" dirty="0"/>
              <a:t> </a:t>
            </a:r>
            <a:r>
              <a:rPr lang="it-IT" dirty="0" err="1"/>
              <a:t>receptors</a:t>
            </a:r>
            <a:r>
              <a:rPr lang="it-IT" dirty="0"/>
              <a:t> in the CNS and ENS</a:t>
            </a:r>
            <a:endParaRPr lang="en-GB" dirty="0"/>
          </a:p>
        </p:txBody>
      </p:sp>
      <p:cxnSp>
        <p:nvCxnSpPr>
          <p:cNvPr id="21" name="Connettore 2 20">
            <a:extLst>
              <a:ext uri="{FF2B5EF4-FFF2-40B4-BE49-F238E27FC236}">
                <a16:creationId xmlns:a16="http://schemas.microsoft.com/office/drawing/2014/main" xmlns="" id="{C063EC2B-1394-4E73-A31F-913233B18E00}"/>
              </a:ext>
            </a:extLst>
          </p:cNvPr>
          <p:cNvCxnSpPr/>
          <p:nvPr/>
        </p:nvCxnSpPr>
        <p:spPr>
          <a:xfrm>
            <a:off x="1899920" y="2597051"/>
            <a:ext cx="0" cy="5220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CasellaDiTesto 21">
            <a:extLst>
              <a:ext uri="{FF2B5EF4-FFF2-40B4-BE49-F238E27FC236}">
                <a16:creationId xmlns:a16="http://schemas.microsoft.com/office/drawing/2014/main" xmlns="" id="{E2482050-F1BC-4FEA-AE8E-51AE865C2637}"/>
              </a:ext>
            </a:extLst>
          </p:cNvPr>
          <p:cNvSpPr txBox="1"/>
          <p:nvPr/>
        </p:nvSpPr>
        <p:spPr>
          <a:xfrm>
            <a:off x="223520" y="3234956"/>
            <a:ext cx="4185920" cy="923330"/>
          </a:xfrm>
          <a:prstGeom prst="rect">
            <a:avLst/>
          </a:prstGeom>
          <a:noFill/>
        </p:spPr>
        <p:txBody>
          <a:bodyPr wrap="square" rtlCol="0">
            <a:spAutoFit/>
          </a:bodyPr>
          <a:lstStyle/>
          <a:p>
            <a:r>
              <a:rPr lang="it-IT" b="1" dirty="0" err="1"/>
              <a:t>Kynurenic</a:t>
            </a:r>
            <a:r>
              <a:rPr lang="it-IT" b="1" dirty="0"/>
              <a:t> acid </a:t>
            </a:r>
            <a:r>
              <a:rPr lang="it-IT" dirty="0" err="1"/>
              <a:t>has</a:t>
            </a:r>
            <a:r>
              <a:rPr lang="it-IT" dirty="0"/>
              <a:t> an </a:t>
            </a:r>
            <a:r>
              <a:rPr lang="it-IT" dirty="0" err="1"/>
              <a:t>antagonistic</a:t>
            </a:r>
            <a:r>
              <a:rPr lang="it-IT" dirty="0"/>
              <a:t> action on </a:t>
            </a:r>
            <a:r>
              <a:rPr lang="it-IT" dirty="0" err="1"/>
              <a:t>both</a:t>
            </a:r>
            <a:r>
              <a:rPr lang="it-IT" dirty="0"/>
              <a:t> </a:t>
            </a:r>
            <a:r>
              <a:rPr lang="it-IT" dirty="0" err="1"/>
              <a:t>receptors</a:t>
            </a:r>
            <a:r>
              <a:rPr lang="it-IT" dirty="0"/>
              <a:t>, and </a:t>
            </a:r>
            <a:r>
              <a:rPr lang="it-IT" dirty="0" err="1"/>
              <a:t>is</a:t>
            </a:r>
            <a:r>
              <a:rPr lang="it-IT" dirty="0"/>
              <a:t> </a:t>
            </a:r>
            <a:r>
              <a:rPr lang="it-IT" dirty="0" err="1"/>
              <a:t>considered</a:t>
            </a:r>
            <a:r>
              <a:rPr lang="it-IT" dirty="0"/>
              <a:t> </a:t>
            </a:r>
            <a:r>
              <a:rPr lang="it-IT" dirty="0" err="1"/>
              <a:t>neuroprotective</a:t>
            </a:r>
            <a:endParaRPr lang="en-GB" dirty="0"/>
          </a:p>
        </p:txBody>
      </p:sp>
      <p:cxnSp>
        <p:nvCxnSpPr>
          <p:cNvPr id="24" name="Connettore 2 23">
            <a:extLst>
              <a:ext uri="{FF2B5EF4-FFF2-40B4-BE49-F238E27FC236}">
                <a16:creationId xmlns:a16="http://schemas.microsoft.com/office/drawing/2014/main" xmlns="" id="{ED1F8D30-7FC6-4EC1-9AC1-00E1F80B8B4B}"/>
              </a:ext>
            </a:extLst>
          </p:cNvPr>
          <p:cNvCxnSpPr>
            <a:cxnSpLocks/>
          </p:cNvCxnSpPr>
          <p:nvPr/>
        </p:nvCxnSpPr>
        <p:spPr>
          <a:xfrm>
            <a:off x="6858000" y="2596884"/>
            <a:ext cx="0" cy="5222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CasellaDiTesto 25">
            <a:extLst>
              <a:ext uri="{FF2B5EF4-FFF2-40B4-BE49-F238E27FC236}">
                <a16:creationId xmlns:a16="http://schemas.microsoft.com/office/drawing/2014/main" xmlns="" id="{9AA30D8A-6305-461E-AABE-7947507A7906}"/>
              </a:ext>
            </a:extLst>
          </p:cNvPr>
          <p:cNvSpPr txBox="1"/>
          <p:nvPr/>
        </p:nvSpPr>
        <p:spPr>
          <a:xfrm>
            <a:off x="4780280" y="3213558"/>
            <a:ext cx="4155440" cy="923330"/>
          </a:xfrm>
          <a:prstGeom prst="rect">
            <a:avLst/>
          </a:prstGeom>
          <a:noFill/>
        </p:spPr>
        <p:txBody>
          <a:bodyPr wrap="square" rtlCol="0">
            <a:spAutoFit/>
          </a:bodyPr>
          <a:lstStyle/>
          <a:p>
            <a:r>
              <a:rPr lang="it-IT" b="1" dirty="0" err="1"/>
              <a:t>Quinolinic</a:t>
            </a:r>
            <a:r>
              <a:rPr lang="it-IT" b="1" dirty="0"/>
              <a:t> acid </a:t>
            </a:r>
            <a:r>
              <a:rPr lang="it-IT" dirty="0" err="1"/>
              <a:t>is</a:t>
            </a:r>
            <a:r>
              <a:rPr lang="it-IT" dirty="0"/>
              <a:t> an NMDA receptor </a:t>
            </a:r>
            <a:r>
              <a:rPr lang="it-IT" dirty="0" err="1"/>
              <a:t>agonist</a:t>
            </a:r>
            <a:r>
              <a:rPr lang="it-IT" dirty="0"/>
              <a:t>, and </a:t>
            </a:r>
            <a:r>
              <a:rPr lang="it-IT" dirty="0" err="1"/>
              <a:t>it</a:t>
            </a:r>
            <a:r>
              <a:rPr lang="it-IT" dirty="0"/>
              <a:t> </a:t>
            </a:r>
            <a:r>
              <a:rPr lang="it-IT" dirty="0" err="1"/>
              <a:t>is</a:t>
            </a:r>
            <a:r>
              <a:rPr lang="it-IT" dirty="0"/>
              <a:t> </a:t>
            </a:r>
            <a:r>
              <a:rPr lang="it-IT" dirty="0" err="1"/>
              <a:t>considered</a:t>
            </a:r>
            <a:r>
              <a:rPr lang="it-IT" dirty="0"/>
              <a:t> </a:t>
            </a:r>
            <a:r>
              <a:rPr lang="it-IT" dirty="0" err="1"/>
              <a:t>neurotoxic</a:t>
            </a:r>
            <a:r>
              <a:rPr lang="it-IT" dirty="0"/>
              <a:t> and </a:t>
            </a:r>
            <a:r>
              <a:rPr lang="it-IT" dirty="0" err="1"/>
              <a:t>linked</a:t>
            </a:r>
            <a:r>
              <a:rPr lang="it-IT" dirty="0"/>
              <a:t> to depressive behaviour</a:t>
            </a:r>
            <a:endParaRPr lang="en-GB" dirty="0"/>
          </a:p>
        </p:txBody>
      </p:sp>
      <p:sp>
        <p:nvSpPr>
          <p:cNvPr id="27" name="CasellaDiTesto 26">
            <a:extLst>
              <a:ext uri="{FF2B5EF4-FFF2-40B4-BE49-F238E27FC236}">
                <a16:creationId xmlns:a16="http://schemas.microsoft.com/office/drawing/2014/main" xmlns="" id="{DA3EEC6A-ECD6-47E5-9D00-7C65F0E0B95B}"/>
              </a:ext>
            </a:extLst>
          </p:cNvPr>
          <p:cNvSpPr txBox="1"/>
          <p:nvPr/>
        </p:nvSpPr>
        <p:spPr>
          <a:xfrm>
            <a:off x="243840" y="4429760"/>
            <a:ext cx="8768080" cy="1754326"/>
          </a:xfrm>
          <a:prstGeom prst="rect">
            <a:avLst/>
          </a:prstGeom>
          <a:noFill/>
        </p:spPr>
        <p:txBody>
          <a:bodyPr wrap="square" rtlCol="0">
            <a:spAutoFit/>
          </a:bodyPr>
          <a:lstStyle/>
          <a:p>
            <a:r>
              <a:rPr lang="it-IT" dirty="0" err="1"/>
              <a:t>Both</a:t>
            </a:r>
            <a:r>
              <a:rPr lang="it-IT" dirty="0"/>
              <a:t> of </a:t>
            </a:r>
            <a:r>
              <a:rPr lang="it-IT" dirty="0" err="1"/>
              <a:t>them</a:t>
            </a:r>
            <a:r>
              <a:rPr lang="it-IT" dirty="0"/>
              <a:t> are </a:t>
            </a:r>
            <a:r>
              <a:rPr lang="it-IT" dirty="0" err="1"/>
              <a:t>not</a:t>
            </a:r>
            <a:r>
              <a:rPr lang="it-IT" dirty="0"/>
              <a:t> </a:t>
            </a:r>
            <a:r>
              <a:rPr lang="it-IT" dirty="0" err="1"/>
              <a:t>considered</a:t>
            </a:r>
            <a:r>
              <a:rPr lang="it-IT" dirty="0"/>
              <a:t> to pass the BBB in big </a:t>
            </a:r>
            <a:r>
              <a:rPr lang="it-IT" dirty="0" err="1"/>
              <a:t>quantities</a:t>
            </a:r>
            <a:r>
              <a:rPr lang="it-IT" dirty="0"/>
              <a:t>, </a:t>
            </a:r>
            <a:r>
              <a:rPr lang="it-IT" dirty="0" err="1"/>
              <a:t>but</a:t>
            </a:r>
            <a:r>
              <a:rPr lang="it-IT" dirty="0"/>
              <a:t> </a:t>
            </a:r>
            <a:r>
              <a:rPr lang="it-IT" dirty="0" err="1"/>
              <a:t>it</a:t>
            </a:r>
            <a:r>
              <a:rPr lang="it-IT" dirty="0"/>
              <a:t> </a:t>
            </a:r>
            <a:r>
              <a:rPr lang="it-IT" dirty="0" err="1"/>
              <a:t>has</a:t>
            </a:r>
            <a:r>
              <a:rPr lang="it-IT" dirty="0"/>
              <a:t> </a:t>
            </a:r>
            <a:r>
              <a:rPr lang="it-IT" dirty="0" err="1"/>
              <a:t>been</a:t>
            </a:r>
            <a:r>
              <a:rPr lang="it-IT" dirty="0"/>
              <a:t> </a:t>
            </a:r>
            <a:r>
              <a:rPr lang="it-IT" dirty="0" err="1"/>
              <a:t>discovered</a:t>
            </a:r>
            <a:r>
              <a:rPr lang="it-IT" dirty="0"/>
              <a:t> </a:t>
            </a:r>
            <a:r>
              <a:rPr lang="it-IT" dirty="0" err="1"/>
              <a:t>that</a:t>
            </a:r>
            <a:r>
              <a:rPr lang="it-IT" dirty="0"/>
              <a:t> the </a:t>
            </a:r>
            <a:r>
              <a:rPr lang="it-IT" dirty="0" err="1"/>
              <a:t>integrity</a:t>
            </a:r>
            <a:r>
              <a:rPr lang="it-IT" dirty="0"/>
              <a:t> of the BBB </a:t>
            </a:r>
            <a:r>
              <a:rPr lang="it-IT" dirty="0" err="1"/>
              <a:t>is</a:t>
            </a:r>
            <a:r>
              <a:rPr lang="it-IT" dirty="0"/>
              <a:t> </a:t>
            </a:r>
            <a:r>
              <a:rPr lang="it-IT" dirty="0" err="1"/>
              <a:t>influenced</a:t>
            </a:r>
            <a:r>
              <a:rPr lang="it-IT" dirty="0"/>
              <a:t> by the </a:t>
            </a:r>
            <a:r>
              <a:rPr lang="it-IT" dirty="0" err="1"/>
              <a:t>gut</a:t>
            </a:r>
            <a:r>
              <a:rPr lang="it-IT" dirty="0"/>
              <a:t>-microbiota : in GF mice the brain </a:t>
            </a:r>
            <a:r>
              <a:rPr lang="it-IT" dirty="0" err="1"/>
              <a:t>is</a:t>
            </a:r>
            <a:r>
              <a:rPr lang="it-IT" dirty="0"/>
              <a:t> more </a:t>
            </a:r>
            <a:r>
              <a:rPr lang="it-IT" dirty="0" err="1"/>
              <a:t>accessible</a:t>
            </a:r>
            <a:r>
              <a:rPr lang="it-IT" dirty="0"/>
              <a:t>                   </a:t>
            </a:r>
          </a:p>
          <a:p>
            <a:endParaRPr lang="it-IT" dirty="0"/>
          </a:p>
          <a:p>
            <a:r>
              <a:rPr lang="it-IT" dirty="0"/>
              <a:t> the </a:t>
            </a:r>
            <a:r>
              <a:rPr lang="it-IT" dirty="0" err="1"/>
              <a:t>TLRs</a:t>
            </a:r>
            <a:r>
              <a:rPr lang="it-IT" dirty="0"/>
              <a:t> are </a:t>
            </a:r>
            <a:r>
              <a:rPr lang="it-IT" dirty="0" err="1"/>
              <a:t>highly</a:t>
            </a:r>
            <a:r>
              <a:rPr lang="it-IT" dirty="0"/>
              <a:t> </a:t>
            </a:r>
            <a:r>
              <a:rPr lang="it-IT" dirty="0" err="1"/>
              <a:t>activated</a:t>
            </a:r>
            <a:r>
              <a:rPr lang="it-IT" dirty="0"/>
              <a:t> by </a:t>
            </a:r>
            <a:r>
              <a:rPr lang="it-IT" dirty="0" err="1"/>
              <a:t>kynurenine</a:t>
            </a:r>
            <a:r>
              <a:rPr lang="it-IT" dirty="0"/>
              <a:t>, </a:t>
            </a:r>
            <a:r>
              <a:rPr lang="it-IT" dirty="0" err="1"/>
              <a:t>this</a:t>
            </a:r>
            <a:r>
              <a:rPr lang="it-IT" dirty="0"/>
              <a:t> </a:t>
            </a:r>
            <a:r>
              <a:rPr lang="it-IT" dirty="0" err="1"/>
              <a:t>could</a:t>
            </a:r>
            <a:r>
              <a:rPr lang="it-IT" dirty="0"/>
              <a:t> </a:t>
            </a:r>
            <a:r>
              <a:rPr lang="it-IT" dirty="0" err="1"/>
              <a:t>lead</a:t>
            </a:r>
            <a:r>
              <a:rPr lang="it-IT" dirty="0"/>
              <a:t> to </a:t>
            </a:r>
            <a:r>
              <a:rPr lang="it-IT"/>
              <a:t>a neuroinflammatory state due to the leaky gut formation in GF mice.</a:t>
            </a:r>
            <a:endParaRPr lang="en-GB" dirty="0"/>
          </a:p>
        </p:txBody>
      </p:sp>
      <p:cxnSp>
        <p:nvCxnSpPr>
          <p:cNvPr id="3" name="Connettore 2 2">
            <a:extLst>
              <a:ext uri="{FF2B5EF4-FFF2-40B4-BE49-F238E27FC236}">
                <a16:creationId xmlns:a16="http://schemas.microsoft.com/office/drawing/2014/main" xmlns="" id="{382C0A6D-7268-49F9-8FEA-CCE227134956}"/>
              </a:ext>
            </a:extLst>
          </p:cNvPr>
          <p:cNvCxnSpPr/>
          <p:nvPr/>
        </p:nvCxnSpPr>
        <p:spPr>
          <a:xfrm>
            <a:off x="1791093" y="5335571"/>
            <a:ext cx="0" cy="2828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0362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995B681-C880-4F98-AC21-A1F994B339D7}"/>
              </a:ext>
            </a:extLst>
          </p:cNvPr>
          <p:cNvSpPr>
            <a:spLocks noGrp="1"/>
          </p:cNvSpPr>
          <p:nvPr>
            <p:ph type="ctrTitle"/>
          </p:nvPr>
        </p:nvSpPr>
        <p:spPr>
          <a:xfrm>
            <a:off x="1143000" y="2533650"/>
            <a:ext cx="6858000" cy="1790700"/>
          </a:xfrm>
        </p:spPr>
        <p:txBody>
          <a:bodyPr anchor="ctr"/>
          <a:lstStyle/>
          <a:p>
            <a:r>
              <a:rPr lang="en-GB" b="1"/>
              <a:t>Pathology</a:t>
            </a:r>
            <a:r>
              <a:rPr lang="it-IT" b="1"/>
              <a:t> of the </a:t>
            </a:r>
            <a:r>
              <a:rPr lang="en-GB" b="1"/>
              <a:t>gut</a:t>
            </a:r>
            <a:r>
              <a:rPr lang="it-IT" b="1"/>
              <a:t>-brain </a:t>
            </a:r>
            <a:r>
              <a:rPr lang="en-GB" b="1" noProof="1"/>
              <a:t>axis</a:t>
            </a:r>
          </a:p>
        </p:txBody>
      </p:sp>
    </p:spTree>
    <p:extLst>
      <p:ext uri="{BB962C8B-B14F-4D97-AF65-F5344CB8AC3E}">
        <p14:creationId xmlns:p14="http://schemas.microsoft.com/office/powerpoint/2010/main" val="309545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09444"/>
          </a:xfrm>
        </p:spPr>
        <p:txBody>
          <a:bodyPr>
            <a:normAutofit/>
          </a:bodyPr>
          <a:lstStyle/>
          <a:p>
            <a:r>
              <a:rPr lang="it-IT" sz="3600" b="1" dirty="0"/>
              <a:t>AGENDA</a:t>
            </a:r>
          </a:p>
        </p:txBody>
      </p:sp>
      <p:sp>
        <p:nvSpPr>
          <p:cNvPr id="3" name="Segnaposto contenuto 2"/>
          <p:cNvSpPr>
            <a:spLocks noGrp="1"/>
          </p:cNvSpPr>
          <p:nvPr>
            <p:ph idx="1"/>
          </p:nvPr>
        </p:nvSpPr>
        <p:spPr/>
        <p:txBody>
          <a:bodyPr>
            <a:normAutofit/>
          </a:bodyPr>
          <a:lstStyle/>
          <a:p>
            <a:pPr marL="514350" indent="-514350">
              <a:buAutoNum type="arabicParenR"/>
            </a:pPr>
            <a:r>
              <a:rPr lang="it-IT" sz="1800" dirty="0"/>
              <a:t>MICROBIOME: STRUCTURE AND DEVELOPMENT</a:t>
            </a:r>
          </a:p>
          <a:p>
            <a:pPr marL="514350" indent="-514350">
              <a:buAutoNum type="arabicParenR"/>
            </a:pPr>
            <a:r>
              <a:rPr lang="it-IT" sz="1800" dirty="0"/>
              <a:t>GUT-BRAIN AXIS: COMMUNICATION AND SIGNALLING </a:t>
            </a:r>
          </a:p>
          <a:p>
            <a:pPr marL="514350" indent="-514350">
              <a:buAutoNum type="arabicParenR"/>
            </a:pPr>
            <a:r>
              <a:rPr lang="it-IT" sz="1800" dirty="0"/>
              <a:t>BIDIRECTIONAL COMMUNICATION PATHWAYS WITHIN THE AXIS</a:t>
            </a:r>
          </a:p>
          <a:p>
            <a:pPr marL="0" indent="0">
              <a:buNone/>
            </a:pPr>
            <a:r>
              <a:rPr lang="it-IT" sz="1800" dirty="0"/>
              <a:t>   3.1) NEUROENDOCRINE: HPA </a:t>
            </a:r>
            <a:r>
              <a:rPr lang="it-IT" sz="1800" dirty="0" err="1"/>
              <a:t>axis</a:t>
            </a:r>
            <a:endParaRPr lang="it-IT" sz="1800" dirty="0"/>
          </a:p>
          <a:p>
            <a:pPr marL="0" indent="0">
              <a:buNone/>
            </a:pPr>
            <a:r>
              <a:rPr lang="it-IT" sz="1800" dirty="0"/>
              <a:t>   3.2) IMMUNITY</a:t>
            </a:r>
          </a:p>
          <a:p>
            <a:pPr marL="0" indent="0">
              <a:buNone/>
            </a:pPr>
            <a:r>
              <a:rPr lang="it-IT" sz="1800" dirty="0"/>
              <a:t>   3.3) SECRETION AND METABOLISM</a:t>
            </a:r>
            <a:r>
              <a:rPr lang="it-IT" sz="1800"/>
              <a:t>:TRIPTOPHAN</a:t>
            </a:r>
          </a:p>
          <a:p>
            <a:pPr>
              <a:buAutoNum type="arabicParenR" startAt="4"/>
            </a:pPr>
            <a:r>
              <a:rPr lang="it-IT" sz="1800"/>
              <a:t>PATHOLOGY OF THE GUT-BRAIN AXIS</a:t>
            </a:r>
          </a:p>
          <a:p>
            <a:pPr marL="0" indent="0">
              <a:buNone/>
            </a:pPr>
            <a:r>
              <a:rPr lang="it-IT" sz="1800"/>
              <a:t>    4.1) IBS</a:t>
            </a:r>
          </a:p>
          <a:p>
            <a:pPr marL="0" indent="0">
              <a:buNone/>
            </a:pPr>
            <a:r>
              <a:rPr lang="it-IT" sz="1800"/>
              <a:t>    4.2) PREBIOTICS AND PROBIOTICS</a:t>
            </a:r>
            <a:endParaRPr lang="it-IT" sz="1800" dirty="0"/>
          </a:p>
        </p:txBody>
      </p:sp>
      <p:sp>
        <p:nvSpPr>
          <p:cNvPr id="4" name="Segnaposto data 3"/>
          <p:cNvSpPr>
            <a:spLocks noGrp="1"/>
          </p:cNvSpPr>
          <p:nvPr>
            <p:ph type="dt" sz="half" idx="10"/>
          </p:nvPr>
        </p:nvSpPr>
        <p:spPr/>
        <p:txBody>
          <a:bodyPr/>
          <a:lstStyle/>
          <a:p>
            <a:r>
              <a:rPr lang="en-US"/>
              <a:t>30-04-2019</a:t>
            </a:r>
            <a:endParaRPr lang="it-IT"/>
          </a:p>
        </p:txBody>
      </p:sp>
      <p:sp>
        <p:nvSpPr>
          <p:cNvPr id="5" name="Segnaposto piè di pagina 4"/>
          <p:cNvSpPr>
            <a:spLocks noGrp="1"/>
          </p:cNvSpPr>
          <p:nvPr>
            <p:ph type="ftr" sz="quarter" idx="11"/>
          </p:nvPr>
        </p:nvSpPr>
        <p:spPr/>
        <p:txBody>
          <a:bodyPr/>
          <a:lstStyle/>
          <a:p>
            <a:r>
              <a:rPr lang="en-GB"/>
              <a:t>Biochemistry of Age-related diseases – Gut-brain axis: physiology and pathological alterations</a:t>
            </a:r>
            <a:endParaRPr lang="it-IT" dirty="0"/>
          </a:p>
        </p:txBody>
      </p:sp>
      <p:sp>
        <p:nvSpPr>
          <p:cNvPr id="6" name="Segnaposto numero diapositiva 5"/>
          <p:cNvSpPr>
            <a:spLocks noGrp="1"/>
          </p:cNvSpPr>
          <p:nvPr>
            <p:ph type="sldNum" sz="quarter" idx="12"/>
          </p:nvPr>
        </p:nvSpPr>
        <p:spPr/>
        <p:txBody>
          <a:bodyPr/>
          <a:lstStyle/>
          <a:p>
            <a:fld id="{577E702D-DAC6-704A-BC3C-8F84ACD9D698}" type="slidenum">
              <a:rPr lang="it-IT" smtClean="0"/>
              <a:t>2</a:t>
            </a:fld>
            <a:endParaRPr lang="it-IT"/>
          </a:p>
        </p:txBody>
      </p:sp>
    </p:spTree>
    <p:extLst>
      <p:ext uri="{BB962C8B-B14F-4D97-AF65-F5344CB8AC3E}">
        <p14:creationId xmlns:p14="http://schemas.microsoft.com/office/powerpoint/2010/main" val="3447295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48754E6-A8F0-49F9-9F39-7699547A3020}"/>
              </a:ext>
            </a:extLst>
          </p:cNvPr>
          <p:cNvSpPr>
            <a:spLocks noGrp="1"/>
          </p:cNvSpPr>
          <p:nvPr>
            <p:ph type="title"/>
          </p:nvPr>
        </p:nvSpPr>
        <p:spPr/>
        <p:txBody>
          <a:bodyPr/>
          <a:lstStyle/>
          <a:p>
            <a:r>
              <a:rPr lang="en-GB"/>
              <a:t>Irritable bowel syndrome</a:t>
            </a:r>
          </a:p>
        </p:txBody>
      </p:sp>
      <p:sp>
        <p:nvSpPr>
          <p:cNvPr id="3" name="Segnaposto contenuto 2">
            <a:extLst>
              <a:ext uri="{FF2B5EF4-FFF2-40B4-BE49-F238E27FC236}">
                <a16:creationId xmlns:a16="http://schemas.microsoft.com/office/drawing/2014/main" xmlns="" id="{F2DD9A06-12C0-4AC6-ACD7-2A85861B1D1B}"/>
              </a:ext>
            </a:extLst>
          </p:cNvPr>
          <p:cNvSpPr>
            <a:spLocks noGrp="1"/>
          </p:cNvSpPr>
          <p:nvPr>
            <p:ph idx="1"/>
          </p:nvPr>
        </p:nvSpPr>
        <p:spPr>
          <a:xfrm>
            <a:off x="628651" y="2264945"/>
            <a:ext cx="4461824" cy="1321365"/>
          </a:xfrm>
        </p:spPr>
        <p:txBody>
          <a:bodyPr>
            <a:normAutofit/>
          </a:bodyPr>
          <a:lstStyle/>
          <a:p>
            <a:pPr marL="0" indent="0">
              <a:buNone/>
            </a:pPr>
            <a:r>
              <a:rPr lang="en-GB" sz="1800" b="1"/>
              <a:t>Irritable bowel syndrome </a:t>
            </a:r>
            <a:r>
              <a:rPr lang="en-GB" sz="1800"/>
              <a:t>(IBS) is a group of symptoms that includes abdominal pain and changes in the pattern of bowel movements without any evidence of underlying damage. </a:t>
            </a:r>
          </a:p>
        </p:txBody>
      </p:sp>
      <p:sp>
        <p:nvSpPr>
          <p:cNvPr id="4" name="Segnaposto data 3">
            <a:extLst>
              <a:ext uri="{FF2B5EF4-FFF2-40B4-BE49-F238E27FC236}">
                <a16:creationId xmlns:a16="http://schemas.microsoft.com/office/drawing/2014/main" xmlns="" id="{374055AE-F82E-497D-830D-2B34F618AE2E}"/>
              </a:ext>
            </a:extLst>
          </p:cNvPr>
          <p:cNvSpPr>
            <a:spLocks noGrp="1"/>
          </p:cNvSpPr>
          <p:nvPr>
            <p:ph type="dt" sz="half" idx="10"/>
          </p:nvPr>
        </p:nvSpPr>
        <p:spPr/>
        <p:txBody>
          <a:bodyPr/>
          <a:lstStyle/>
          <a:p>
            <a:r>
              <a:rPr lang="en-US"/>
              <a:t>30/04/2019</a:t>
            </a:r>
            <a:endParaRPr lang="it-IT"/>
          </a:p>
        </p:txBody>
      </p:sp>
      <p:sp>
        <p:nvSpPr>
          <p:cNvPr id="6" name="Segnaposto piè di pagina 5">
            <a:extLst>
              <a:ext uri="{FF2B5EF4-FFF2-40B4-BE49-F238E27FC236}">
                <a16:creationId xmlns:a16="http://schemas.microsoft.com/office/drawing/2014/main" xmlns="" id="{2F4983DE-07E8-4A7E-8E15-2027B1E46DE7}"/>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7" name="Segnaposto numero diapositiva 6">
            <a:extLst>
              <a:ext uri="{FF2B5EF4-FFF2-40B4-BE49-F238E27FC236}">
                <a16:creationId xmlns:a16="http://schemas.microsoft.com/office/drawing/2014/main" xmlns="" id="{14DB0AF9-AE68-4A75-A67E-F1EA8DD37ABC}"/>
              </a:ext>
            </a:extLst>
          </p:cNvPr>
          <p:cNvSpPr>
            <a:spLocks noGrp="1"/>
          </p:cNvSpPr>
          <p:nvPr>
            <p:ph type="sldNum" sz="quarter" idx="12"/>
          </p:nvPr>
        </p:nvSpPr>
        <p:spPr/>
        <p:txBody>
          <a:bodyPr/>
          <a:lstStyle/>
          <a:p>
            <a:fld id="{8D45F5DE-A775-4F95-922B-17C977704E5F}" type="slidenum">
              <a:rPr lang="it-IT" smtClean="0"/>
              <a:t>20</a:t>
            </a:fld>
            <a:endParaRPr lang="it-IT"/>
          </a:p>
        </p:txBody>
      </p:sp>
      <p:pic>
        <p:nvPicPr>
          <p:cNvPr id="9" name="Immagine 8">
            <a:extLst>
              <a:ext uri="{FF2B5EF4-FFF2-40B4-BE49-F238E27FC236}">
                <a16:creationId xmlns:a16="http://schemas.microsoft.com/office/drawing/2014/main" xmlns="" id="{6FE141F5-216D-44B4-BB1A-78499BDDA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936" y="1114499"/>
            <a:ext cx="3389365" cy="3389365"/>
          </a:xfrm>
          <a:prstGeom prst="rect">
            <a:avLst/>
          </a:prstGeom>
        </p:spPr>
      </p:pic>
      <p:sp>
        <p:nvSpPr>
          <p:cNvPr id="10" name="CasellaDiTesto 9">
            <a:extLst>
              <a:ext uri="{FF2B5EF4-FFF2-40B4-BE49-F238E27FC236}">
                <a16:creationId xmlns:a16="http://schemas.microsoft.com/office/drawing/2014/main" xmlns="" id="{78554743-5150-480E-841F-C466D3B203DF}"/>
              </a:ext>
            </a:extLst>
          </p:cNvPr>
          <p:cNvSpPr txBox="1"/>
          <p:nvPr/>
        </p:nvSpPr>
        <p:spPr>
          <a:xfrm>
            <a:off x="692870" y="3586310"/>
            <a:ext cx="3344159" cy="1477328"/>
          </a:xfrm>
          <a:prstGeom prst="rect">
            <a:avLst/>
          </a:prstGeom>
          <a:noFill/>
        </p:spPr>
        <p:txBody>
          <a:bodyPr wrap="square" rtlCol="0">
            <a:spAutoFit/>
          </a:bodyPr>
          <a:lstStyle/>
          <a:p>
            <a:r>
              <a:rPr lang="en-GB"/>
              <a:t>IBS-D </a:t>
            </a:r>
          </a:p>
          <a:p>
            <a:endParaRPr lang="en-GB"/>
          </a:p>
          <a:p>
            <a:r>
              <a:rPr lang="en-GB"/>
              <a:t>IBS-M</a:t>
            </a:r>
          </a:p>
          <a:p>
            <a:endParaRPr lang="en-GB"/>
          </a:p>
          <a:p>
            <a:r>
              <a:rPr lang="en-GB"/>
              <a:t>IBS-C</a:t>
            </a:r>
          </a:p>
        </p:txBody>
      </p:sp>
      <p:sp>
        <p:nvSpPr>
          <p:cNvPr id="12" name="CasellaDiTesto 11">
            <a:extLst>
              <a:ext uri="{FF2B5EF4-FFF2-40B4-BE49-F238E27FC236}">
                <a16:creationId xmlns:a16="http://schemas.microsoft.com/office/drawing/2014/main" xmlns="" id="{B0F6BAD9-E406-4A2A-80CD-3936E87D6C1B}"/>
              </a:ext>
            </a:extLst>
          </p:cNvPr>
          <p:cNvSpPr txBox="1"/>
          <p:nvPr/>
        </p:nvSpPr>
        <p:spPr>
          <a:xfrm>
            <a:off x="2017336" y="3586310"/>
            <a:ext cx="3344159" cy="1477328"/>
          </a:xfrm>
          <a:prstGeom prst="rect">
            <a:avLst/>
          </a:prstGeom>
          <a:noFill/>
        </p:spPr>
        <p:txBody>
          <a:bodyPr wrap="square" rtlCol="0">
            <a:spAutoFit/>
          </a:bodyPr>
          <a:lstStyle/>
          <a:p>
            <a:r>
              <a:rPr lang="en-GB"/>
              <a:t>Diarrhea is predominant </a:t>
            </a:r>
          </a:p>
          <a:p>
            <a:endParaRPr lang="en-GB"/>
          </a:p>
          <a:p>
            <a:r>
              <a:rPr lang="en-GB"/>
              <a:t>Mixed symptoms</a:t>
            </a:r>
          </a:p>
          <a:p>
            <a:endParaRPr lang="en-GB"/>
          </a:p>
          <a:p>
            <a:r>
              <a:rPr lang="en-GB"/>
              <a:t>Constipation is predominant</a:t>
            </a:r>
          </a:p>
        </p:txBody>
      </p:sp>
      <p:cxnSp>
        <p:nvCxnSpPr>
          <p:cNvPr id="14" name="Connettore 2 13">
            <a:extLst>
              <a:ext uri="{FF2B5EF4-FFF2-40B4-BE49-F238E27FC236}">
                <a16:creationId xmlns:a16="http://schemas.microsoft.com/office/drawing/2014/main" xmlns="" id="{28043FE9-17D2-4B44-9A50-7CE7AC5D6E65}"/>
              </a:ext>
            </a:extLst>
          </p:cNvPr>
          <p:cNvCxnSpPr/>
          <p:nvPr/>
        </p:nvCxnSpPr>
        <p:spPr>
          <a:xfrm>
            <a:off x="1402826" y="3769052"/>
            <a:ext cx="509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xmlns="" id="{6223DB66-33C5-48D4-8478-8A88121D2FDA}"/>
              </a:ext>
            </a:extLst>
          </p:cNvPr>
          <p:cNvCxnSpPr/>
          <p:nvPr/>
        </p:nvCxnSpPr>
        <p:spPr>
          <a:xfrm>
            <a:off x="1402826" y="4313432"/>
            <a:ext cx="509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xmlns="" id="{CEC870E5-6B88-4AE4-A0E4-3E318AD48EF8}"/>
              </a:ext>
            </a:extLst>
          </p:cNvPr>
          <p:cNvCxnSpPr/>
          <p:nvPr/>
        </p:nvCxnSpPr>
        <p:spPr>
          <a:xfrm>
            <a:off x="1402826" y="4874345"/>
            <a:ext cx="509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xmlns="" id="{0389E93A-6B7A-4251-B08B-F9F872C60FC6}"/>
              </a:ext>
            </a:extLst>
          </p:cNvPr>
          <p:cNvSpPr txBox="1"/>
          <p:nvPr/>
        </p:nvSpPr>
        <p:spPr>
          <a:xfrm>
            <a:off x="5049793" y="4655850"/>
            <a:ext cx="1587530" cy="553998"/>
          </a:xfrm>
          <a:prstGeom prst="rect">
            <a:avLst/>
          </a:prstGeom>
          <a:noFill/>
        </p:spPr>
        <p:txBody>
          <a:bodyPr wrap="square" rtlCol="0">
            <a:spAutoFit/>
          </a:bodyPr>
          <a:lstStyle/>
          <a:p>
            <a:r>
              <a:rPr lang="en-GB" sz="1500"/>
              <a:t>Irritable bowel syndrome</a:t>
            </a:r>
          </a:p>
        </p:txBody>
      </p:sp>
      <p:sp>
        <p:nvSpPr>
          <p:cNvPr id="18" name="CasellaDiTesto 17">
            <a:extLst>
              <a:ext uri="{FF2B5EF4-FFF2-40B4-BE49-F238E27FC236}">
                <a16:creationId xmlns:a16="http://schemas.microsoft.com/office/drawing/2014/main" xmlns="" id="{7149D6D2-CD78-4C97-A3A3-7534A9B44ADD}"/>
              </a:ext>
            </a:extLst>
          </p:cNvPr>
          <p:cNvSpPr txBox="1"/>
          <p:nvPr/>
        </p:nvSpPr>
        <p:spPr>
          <a:xfrm>
            <a:off x="7696163" y="4564045"/>
            <a:ext cx="1266138" cy="715581"/>
          </a:xfrm>
          <a:prstGeom prst="rect">
            <a:avLst/>
          </a:prstGeom>
          <a:noFill/>
        </p:spPr>
        <p:txBody>
          <a:bodyPr wrap="square" rtlCol="0">
            <a:spAutoFit/>
          </a:bodyPr>
          <a:lstStyle/>
          <a:p>
            <a:r>
              <a:rPr lang="en-GB" sz="1350"/>
              <a:t>Depressive and anxiety symptoms</a:t>
            </a:r>
          </a:p>
        </p:txBody>
      </p:sp>
      <p:sp>
        <p:nvSpPr>
          <p:cNvPr id="19" name="Freccia a destra 18">
            <a:extLst>
              <a:ext uri="{FF2B5EF4-FFF2-40B4-BE49-F238E27FC236}">
                <a16:creationId xmlns:a16="http://schemas.microsoft.com/office/drawing/2014/main" xmlns="" id="{0D3C2816-96EC-4B6D-B83A-D69AF480B30B}"/>
              </a:ext>
            </a:extLst>
          </p:cNvPr>
          <p:cNvSpPr/>
          <p:nvPr/>
        </p:nvSpPr>
        <p:spPr>
          <a:xfrm>
            <a:off x="6457360" y="4696893"/>
            <a:ext cx="1170692" cy="2134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0" name="Freccia a destra 19">
            <a:extLst>
              <a:ext uri="{FF2B5EF4-FFF2-40B4-BE49-F238E27FC236}">
                <a16:creationId xmlns:a16="http://schemas.microsoft.com/office/drawing/2014/main" xmlns="" id="{A5795B78-835C-4AB7-AF69-075A90BB0E65}"/>
              </a:ext>
            </a:extLst>
          </p:cNvPr>
          <p:cNvSpPr/>
          <p:nvPr/>
        </p:nvSpPr>
        <p:spPr>
          <a:xfrm flipH="1">
            <a:off x="6440864" y="4970474"/>
            <a:ext cx="1170692" cy="2134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248325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xmlns="" id="{FD0C5F9E-16C2-4A97-BE71-42AE1C583828}"/>
              </a:ext>
            </a:extLst>
          </p:cNvPr>
          <p:cNvSpPr txBox="1"/>
          <p:nvPr/>
        </p:nvSpPr>
        <p:spPr>
          <a:xfrm>
            <a:off x="401125" y="3790523"/>
            <a:ext cx="8394083" cy="1477328"/>
          </a:xfrm>
          <a:prstGeom prst="rect">
            <a:avLst/>
          </a:prstGeom>
          <a:noFill/>
        </p:spPr>
        <p:txBody>
          <a:bodyPr wrap="square" rtlCol="0">
            <a:spAutoFit/>
          </a:bodyPr>
          <a:lstStyle/>
          <a:p>
            <a:r>
              <a:rPr lang="it-IT"/>
              <a:t>Depression was the most robust clinical discriminator between an increased </a:t>
            </a:r>
            <a:r>
              <a:rPr lang="it-IT" b="1"/>
              <a:t>Firmicutes: Bacteroidetes ratio</a:t>
            </a:r>
            <a:r>
              <a:rPr lang="it-IT"/>
              <a:t> in IBS patients relative to IBS patient with a healthy-like microbiota signature.</a:t>
            </a:r>
          </a:p>
          <a:p>
            <a:r>
              <a:rPr lang="it-IT"/>
              <a:t>In addition </a:t>
            </a:r>
            <a:r>
              <a:rPr lang="it-IT" b="1"/>
              <a:t>Actinomyceaceae </a:t>
            </a:r>
            <a:r>
              <a:rPr lang="it-IT"/>
              <a:t>were inversely associated with clinically significant depression</a:t>
            </a:r>
            <a:endParaRPr lang="en-GB"/>
          </a:p>
        </p:txBody>
      </p:sp>
      <p:pic>
        <p:nvPicPr>
          <p:cNvPr id="15" name="Immagine 14" descr="Immagine che contiene screenshot&#10;&#10;Descrizione generata automaticamente">
            <a:extLst>
              <a:ext uri="{FF2B5EF4-FFF2-40B4-BE49-F238E27FC236}">
                <a16:creationId xmlns:a16="http://schemas.microsoft.com/office/drawing/2014/main" xmlns="" id="{D211D528-0A81-4B43-9D2E-0A9139176095}"/>
              </a:ext>
            </a:extLst>
          </p:cNvPr>
          <p:cNvPicPr>
            <a:picLocks noChangeAspect="1"/>
          </p:cNvPicPr>
          <p:nvPr/>
        </p:nvPicPr>
        <p:blipFill rotWithShape="1">
          <a:blip r:embed="rId2">
            <a:extLst>
              <a:ext uri="{28A0092B-C50C-407E-A947-70E740481C1C}">
                <a14:useLocalDpi xmlns:a14="http://schemas.microsoft.com/office/drawing/2010/main" val="0"/>
              </a:ext>
            </a:extLst>
          </a:blip>
          <a:srcRect b="71866"/>
          <a:stretch/>
        </p:blipFill>
        <p:spPr>
          <a:xfrm>
            <a:off x="395926" y="2943553"/>
            <a:ext cx="7057834" cy="948590"/>
          </a:xfrm>
          <a:prstGeom prst="rect">
            <a:avLst/>
          </a:prstGeom>
        </p:spPr>
      </p:pic>
      <p:sp>
        <p:nvSpPr>
          <p:cNvPr id="2" name="Segnaposto data 1">
            <a:extLst>
              <a:ext uri="{FF2B5EF4-FFF2-40B4-BE49-F238E27FC236}">
                <a16:creationId xmlns:a16="http://schemas.microsoft.com/office/drawing/2014/main" xmlns="" id="{D5D0E46B-D089-4CAA-B279-0495415AE8A1}"/>
              </a:ext>
            </a:extLst>
          </p:cNvPr>
          <p:cNvSpPr>
            <a:spLocks noGrp="1"/>
          </p:cNvSpPr>
          <p:nvPr>
            <p:ph type="dt" sz="half" idx="10"/>
          </p:nvPr>
        </p:nvSpPr>
        <p:spPr/>
        <p:txBody>
          <a:bodyPr/>
          <a:lstStyle/>
          <a:p>
            <a:r>
              <a:rPr lang="en-US"/>
              <a:t>30/04/2019</a:t>
            </a:r>
            <a:endParaRPr lang="it-IT"/>
          </a:p>
        </p:txBody>
      </p:sp>
      <p:sp>
        <p:nvSpPr>
          <p:cNvPr id="3" name="Segnaposto piè di pagina 2">
            <a:extLst>
              <a:ext uri="{FF2B5EF4-FFF2-40B4-BE49-F238E27FC236}">
                <a16:creationId xmlns:a16="http://schemas.microsoft.com/office/drawing/2014/main" xmlns="" id="{67483A06-9E34-4B00-AA13-B1E6F37A41A0}"/>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4" name="Segnaposto numero diapositiva 3">
            <a:extLst>
              <a:ext uri="{FF2B5EF4-FFF2-40B4-BE49-F238E27FC236}">
                <a16:creationId xmlns:a16="http://schemas.microsoft.com/office/drawing/2014/main" xmlns="" id="{A1C49B2C-EAFC-4F61-9795-0F3B8AE8D1BE}"/>
              </a:ext>
            </a:extLst>
          </p:cNvPr>
          <p:cNvSpPr>
            <a:spLocks noGrp="1"/>
          </p:cNvSpPr>
          <p:nvPr>
            <p:ph type="sldNum" sz="quarter" idx="12"/>
          </p:nvPr>
        </p:nvSpPr>
        <p:spPr/>
        <p:txBody>
          <a:bodyPr/>
          <a:lstStyle/>
          <a:p>
            <a:fld id="{8D45F5DE-A775-4F95-922B-17C977704E5F}" type="slidenum">
              <a:rPr lang="it-IT" smtClean="0"/>
              <a:t>21</a:t>
            </a:fld>
            <a:endParaRPr lang="it-IT"/>
          </a:p>
        </p:txBody>
      </p:sp>
      <p:sp>
        <p:nvSpPr>
          <p:cNvPr id="12" name="Rettangolo 11">
            <a:extLst>
              <a:ext uri="{FF2B5EF4-FFF2-40B4-BE49-F238E27FC236}">
                <a16:creationId xmlns:a16="http://schemas.microsoft.com/office/drawing/2014/main" xmlns="" id="{7D9FCA8A-14C6-45EE-B803-360B4ACF5ACB}"/>
              </a:ext>
            </a:extLst>
          </p:cNvPr>
          <p:cNvSpPr/>
          <p:nvPr/>
        </p:nvSpPr>
        <p:spPr>
          <a:xfrm>
            <a:off x="401125" y="1379493"/>
            <a:ext cx="7827194" cy="1200329"/>
          </a:xfrm>
          <a:prstGeom prst="rect">
            <a:avLst/>
          </a:prstGeom>
        </p:spPr>
        <p:txBody>
          <a:bodyPr wrap="square">
            <a:spAutoFit/>
          </a:bodyPr>
          <a:lstStyle/>
          <a:p>
            <a:r>
              <a:rPr lang="en-GB" noProof="1"/>
              <a:t>It is considered a stress-related functional brain-gut-microbiota axis disorder associated with:</a:t>
            </a:r>
          </a:p>
          <a:p>
            <a:pPr marL="342900" indent="-342900">
              <a:buFont typeface="Arial" panose="020B0604020202020204" pitchFamily="34" charset="0"/>
              <a:buChar char="•"/>
            </a:pPr>
            <a:r>
              <a:rPr lang="en-GB" noProof="1"/>
              <a:t>an altered gut microbiota profile </a:t>
            </a:r>
            <a:r>
              <a:rPr lang="en-GB" noProof="1">
                <a:latin typeface="Cambria Math" panose="02040503050406030204" pitchFamily="18" charset="0"/>
                <a:ea typeface="Cambria Math" panose="02040503050406030204" pitchFamily="18" charset="0"/>
              </a:rPr>
              <a:t>→ </a:t>
            </a:r>
            <a:r>
              <a:rPr lang="en-GB" noProof="1">
                <a:ea typeface="Cambria Math" panose="02040503050406030204" pitchFamily="18" charset="0"/>
              </a:rPr>
              <a:t>Firmicutes/Baceroidetes </a:t>
            </a:r>
            <a:endParaRPr lang="en-GB" noProof="1"/>
          </a:p>
          <a:p>
            <a:pPr marL="342900" indent="-342900">
              <a:buFont typeface="Arial" panose="020B0604020202020204" pitchFamily="34" charset="0"/>
              <a:buChar char="•"/>
            </a:pPr>
            <a:r>
              <a:rPr lang="en-GB" noProof="1"/>
              <a:t>increased intestinal permeability</a:t>
            </a:r>
          </a:p>
        </p:txBody>
      </p:sp>
    </p:spTree>
    <p:extLst>
      <p:ext uri="{BB962C8B-B14F-4D97-AF65-F5344CB8AC3E}">
        <p14:creationId xmlns:p14="http://schemas.microsoft.com/office/powerpoint/2010/main" val="412096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F848C8A-62B3-4C7F-BA62-0BFD2BBF22B0}"/>
              </a:ext>
            </a:extLst>
          </p:cNvPr>
          <p:cNvSpPr>
            <a:spLocks noGrp="1"/>
          </p:cNvSpPr>
          <p:nvPr>
            <p:ph type="title"/>
          </p:nvPr>
        </p:nvSpPr>
        <p:spPr/>
        <p:txBody>
          <a:bodyPr/>
          <a:lstStyle/>
          <a:p>
            <a:pPr algn="ctr"/>
            <a:r>
              <a:rPr lang="en-GB" b="1"/>
              <a:t>Post-infectious IBS</a:t>
            </a:r>
          </a:p>
        </p:txBody>
      </p:sp>
      <p:sp>
        <p:nvSpPr>
          <p:cNvPr id="3" name="Segnaposto contenuto 2">
            <a:extLst>
              <a:ext uri="{FF2B5EF4-FFF2-40B4-BE49-F238E27FC236}">
                <a16:creationId xmlns:a16="http://schemas.microsoft.com/office/drawing/2014/main" xmlns="" id="{65CA8FCA-F1A5-4823-9128-F628D1FD4EB2}"/>
              </a:ext>
            </a:extLst>
          </p:cNvPr>
          <p:cNvSpPr>
            <a:spLocks noGrp="1"/>
          </p:cNvSpPr>
          <p:nvPr>
            <p:ph idx="1"/>
          </p:nvPr>
        </p:nvSpPr>
        <p:spPr>
          <a:xfrm>
            <a:off x="628651" y="2019332"/>
            <a:ext cx="1810535" cy="1501243"/>
          </a:xfrm>
        </p:spPr>
        <p:txBody>
          <a:bodyPr>
            <a:normAutofit lnSpcReduction="10000"/>
          </a:bodyPr>
          <a:lstStyle/>
          <a:p>
            <a:pPr marL="0" indent="0">
              <a:buNone/>
            </a:pPr>
            <a:r>
              <a:rPr lang="en-GB" sz="1800"/>
              <a:t>Infection of:</a:t>
            </a:r>
          </a:p>
          <a:p>
            <a:r>
              <a:rPr lang="en-GB" sz="1800"/>
              <a:t>Campylobacter</a:t>
            </a:r>
          </a:p>
          <a:p>
            <a:r>
              <a:rPr lang="en-GB" sz="1800"/>
              <a:t>Salmonella</a:t>
            </a:r>
          </a:p>
          <a:p>
            <a:r>
              <a:rPr lang="en-GB" sz="1800"/>
              <a:t>Shigella</a:t>
            </a:r>
          </a:p>
        </p:txBody>
      </p:sp>
      <p:sp>
        <p:nvSpPr>
          <p:cNvPr id="4" name="Segnaposto data 3">
            <a:extLst>
              <a:ext uri="{FF2B5EF4-FFF2-40B4-BE49-F238E27FC236}">
                <a16:creationId xmlns:a16="http://schemas.microsoft.com/office/drawing/2014/main" xmlns="" id="{CDD87111-77DC-4249-940C-42D58FA70067}"/>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CCA0A1AF-EE96-4876-9BA3-A4AAC2580487}"/>
              </a:ext>
            </a:extLst>
          </p:cNvPr>
          <p:cNvSpPr>
            <a:spLocks noGrp="1"/>
          </p:cNvSpPr>
          <p:nvPr>
            <p:ph type="ftr" sz="quarter" idx="11"/>
          </p:nvPr>
        </p:nvSpPr>
        <p:spPr>
          <a:xfrm>
            <a:off x="3028950" y="6173084"/>
            <a:ext cx="3086100" cy="273844"/>
          </a:xfrm>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0784F9CB-94AB-4E2D-B07C-8674B36E6E89}"/>
              </a:ext>
            </a:extLst>
          </p:cNvPr>
          <p:cNvSpPr>
            <a:spLocks noGrp="1"/>
          </p:cNvSpPr>
          <p:nvPr>
            <p:ph type="sldNum" sz="quarter" idx="12"/>
          </p:nvPr>
        </p:nvSpPr>
        <p:spPr/>
        <p:txBody>
          <a:bodyPr/>
          <a:lstStyle/>
          <a:p>
            <a:fld id="{8D45F5DE-A775-4F95-922B-17C977704E5F}" type="slidenum">
              <a:rPr lang="it-IT" smtClean="0"/>
              <a:t>22</a:t>
            </a:fld>
            <a:endParaRPr lang="it-IT"/>
          </a:p>
        </p:txBody>
      </p:sp>
      <p:sp>
        <p:nvSpPr>
          <p:cNvPr id="7" name="Freccia a destra 6">
            <a:extLst>
              <a:ext uri="{FF2B5EF4-FFF2-40B4-BE49-F238E27FC236}">
                <a16:creationId xmlns:a16="http://schemas.microsoft.com/office/drawing/2014/main" xmlns="" id="{95F8534E-A57F-4499-A47D-572D1E0F8871}"/>
              </a:ext>
            </a:extLst>
          </p:cNvPr>
          <p:cNvSpPr/>
          <p:nvPr/>
        </p:nvSpPr>
        <p:spPr>
          <a:xfrm>
            <a:off x="2587068" y="2403894"/>
            <a:ext cx="1124147" cy="51611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CasellaDiTesto 7">
            <a:extLst>
              <a:ext uri="{FF2B5EF4-FFF2-40B4-BE49-F238E27FC236}">
                <a16:creationId xmlns:a16="http://schemas.microsoft.com/office/drawing/2014/main" xmlns="" id="{1BE3871B-D927-4BE8-A53D-6041A102E299}"/>
              </a:ext>
            </a:extLst>
          </p:cNvPr>
          <p:cNvSpPr txBox="1"/>
          <p:nvPr/>
        </p:nvSpPr>
        <p:spPr>
          <a:xfrm>
            <a:off x="4070023" y="2435263"/>
            <a:ext cx="1003955" cy="461665"/>
          </a:xfrm>
          <a:prstGeom prst="rect">
            <a:avLst/>
          </a:prstGeom>
          <a:noFill/>
        </p:spPr>
        <p:txBody>
          <a:bodyPr wrap="square" rtlCol="0">
            <a:spAutoFit/>
          </a:bodyPr>
          <a:lstStyle/>
          <a:p>
            <a:r>
              <a:rPr lang="en-GB" sz="2400"/>
              <a:t>IBS</a:t>
            </a:r>
          </a:p>
        </p:txBody>
      </p:sp>
      <p:sp>
        <p:nvSpPr>
          <p:cNvPr id="9" name="CasellaDiTesto 8">
            <a:extLst>
              <a:ext uri="{FF2B5EF4-FFF2-40B4-BE49-F238E27FC236}">
                <a16:creationId xmlns:a16="http://schemas.microsoft.com/office/drawing/2014/main" xmlns="" id="{94007FCC-1154-4138-BE83-606AB5D2080C}"/>
              </a:ext>
            </a:extLst>
          </p:cNvPr>
          <p:cNvSpPr txBox="1"/>
          <p:nvPr/>
        </p:nvSpPr>
        <p:spPr>
          <a:xfrm>
            <a:off x="628650" y="3995286"/>
            <a:ext cx="3592202" cy="1477328"/>
          </a:xfrm>
          <a:prstGeom prst="rect">
            <a:avLst/>
          </a:prstGeom>
          <a:noFill/>
        </p:spPr>
        <p:txBody>
          <a:bodyPr wrap="square" rtlCol="0">
            <a:spAutoFit/>
          </a:bodyPr>
          <a:lstStyle/>
          <a:p>
            <a:r>
              <a:rPr lang="en-GB"/>
              <a:t>Mutated genes identified as risk factors:</a:t>
            </a:r>
          </a:p>
          <a:p>
            <a:pPr marL="214313" indent="-214313">
              <a:buFont typeface="Arial" panose="020B0604020202020204" pitchFamily="34" charset="0"/>
              <a:buChar char="•"/>
            </a:pPr>
            <a:r>
              <a:rPr lang="en-GB"/>
              <a:t>TLR9</a:t>
            </a:r>
          </a:p>
          <a:p>
            <a:pPr marL="214313" indent="-214313">
              <a:buFont typeface="Arial" panose="020B0604020202020204" pitchFamily="34" charset="0"/>
              <a:buChar char="•"/>
            </a:pPr>
            <a:r>
              <a:rPr lang="en-GB"/>
              <a:t>IL-6</a:t>
            </a:r>
          </a:p>
          <a:p>
            <a:pPr marL="214313" indent="-214313">
              <a:buFont typeface="Arial" panose="020B0604020202020204" pitchFamily="34" charset="0"/>
              <a:buChar char="•"/>
            </a:pPr>
            <a:r>
              <a:rPr lang="en-GB"/>
              <a:t>Cadherin 1</a:t>
            </a:r>
          </a:p>
        </p:txBody>
      </p:sp>
      <p:sp>
        <p:nvSpPr>
          <p:cNvPr id="10" name="Parentesi graffa chiusa 9">
            <a:extLst>
              <a:ext uri="{FF2B5EF4-FFF2-40B4-BE49-F238E27FC236}">
                <a16:creationId xmlns:a16="http://schemas.microsoft.com/office/drawing/2014/main" xmlns="" id="{9BAEF60A-62AB-45C2-A863-797A16769323}"/>
              </a:ext>
            </a:extLst>
          </p:cNvPr>
          <p:cNvSpPr/>
          <p:nvPr/>
        </p:nvSpPr>
        <p:spPr>
          <a:xfrm>
            <a:off x="1944279" y="4593456"/>
            <a:ext cx="374716" cy="797139"/>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1" name="CasellaDiTesto 10">
            <a:extLst>
              <a:ext uri="{FF2B5EF4-FFF2-40B4-BE49-F238E27FC236}">
                <a16:creationId xmlns:a16="http://schemas.microsoft.com/office/drawing/2014/main" xmlns="" id="{2A9D01AA-64CD-4135-974A-2A2FC38755D2}"/>
              </a:ext>
            </a:extLst>
          </p:cNvPr>
          <p:cNvSpPr txBox="1"/>
          <p:nvPr/>
        </p:nvSpPr>
        <p:spPr>
          <a:xfrm>
            <a:off x="2439185" y="4593455"/>
            <a:ext cx="1901858" cy="1015663"/>
          </a:xfrm>
          <a:prstGeom prst="rect">
            <a:avLst/>
          </a:prstGeom>
          <a:noFill/>
        </p:spPr>
        <p:txBody>
          <a:bodyPr wrap="square" rtlCol="0">
            <a:spAutoFit/>
          </a:bodyPr>
          <a:lstStyle/>
          <a:p>
            <a:r>
              <a:rPr lang="en-GB" sz="1500"/>
              <a:t>Involvement of immune response and gut barrier integrity</a:t>
            </a:r>
          </a:p>
        </p:txBody>
      </p:sp>
      <p:sp>
        <p:nvSpPr>
          <p:cNvPr id="12" name="CasellaDiTesto 11">
            <a:extLst>
              <a:ext uri="{FF2B5EF4-FFF2-40B4-BE49-F238E27FC236}">
                <a16:creationId xmlns:a16="http://schemas.microsoft.com/office/drawing/2014/main" xmlns="" id="{320E7C31-FAFA-4BA4-9262-6CB762C1861B}"/>
              </a:ext>
            </a:extLst>
          </p:cNvPr>
          <p:cNvSpPr txBox="1"/>
          <p:nvPr/>
        </p:nvSpPr>
        <p:spPr>
          <a:xfrm>
            <a:off x="5788058" y="2125266"/>
            <a:ext cx="3086100" cy="715581"/>
          </a:xfrm>
          <a:prstGeom prst="rect">
            <a:avLst/>
          </a:prstGeom>
          <a:noFill/>
        </p:spPr>
        <p:txBody>
          <a:bodyPr wrap="square" rtlCol="0">
            <a:spAutoFit/>
          </a:bodyPr>
          <a:lstStyle/>
          <a:p>
            <a:pPr marL="214313" indent="-214313">
              <a:buFont typeface="Arial" panose="020B0604020202020204" pitchFamily="34" charset="0"/>
              <a:buChar char="•"/>
            </a:pPr>
            <a:r>
              <a:rPr lang="en-GB" sz="1350"/>
              <a:t>6-17% of all IBS cases</a:t>
            </a:r>
          </a:p>
          <a:p>
            <a:pPr marL="257175" indent="-257175">
              <a:buFont typeface="Arial" panose="020B0604020202020204" pitchFamily="34" charset="0"/>
              <a:buChar char="•"/>
            </a:pPr>
            <a:r>
              <a:rPr lang="en-GB" sz="1350"/>
              <a:t>10% of people with bacterial gastroenteritis develop IBS</a:t>
            </a:r>
          </a:p>
        </p:txBody>
      </p:sp>
      <p:pic>
        <p:nvPicPr>
          <p:cNvPr id="18" name="Immagine 17">
            <a:extLst>
              <a:ext uri="{FF2B5EF4-FFF2-40B4-BE49-F238E27FC236}">
                <a16:creationId xmlns:a16="http://schemas.microsoft.com/office/drawing/2014/main" xmlns="" id="{311CA31E-51BE-45B1-98CF-91365E81224E}"/>
              </a:ext>
            </a:extLst>
          </p:cNvPr>
          <p:cNvPicPr>
            <a:picLocks noChangeAspect="1"/>
          </p:cNvPicPr>
          <p:nvPr/>
        </p:nvPicPr>
        <p:blipFill>
          <a:blip r:embed="rId3"/>
          <a:stretch>
            <a:fillRect/>
          </a:stretch>
        </p:blipFill>
        <p:spPr>
          <a:xfrm>
            <a:off x="4525788" y="2824585"/>
            <a:ext cx="4122165" cy="2786102"/>
          </a:xfrm>
          <a:prstGeom prst="rect">
            <a:avLst/>
          </a:prstGeom>
          <a:ln>
            <a:noFill/>
          </a:ln>
          <a:effectLst>
            <a:softEdge rad="112500"/>
          </a:effectLst>
        </p:spPr>
      </p:pic>
    </p:spTree>
    <p:extLst>
      <p:ext uri="{BB962C8B-B14F-4D97-AF65-F5344CB8AC3E}">
        <p14:creationId xmlns:p14="http://schemas.microsoft.com/office/powerpoint/2010/main" val="555819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09C444A-A195-4B27-AEE6-F939BCCA2F13}"/>
              </a:ext>
            </a:extLst>
          </p:cNvPr>
          <p:cNvSpPr>
            <a:spLocks noGrp="1"/>
          </p:cNvSpPr>
          <p:nvPr>
            <p:ph idx="1"/>
          </p:nvPr>
        </p:nvSpPr>
        <p:spPr>
          <a:xfrm>
            <a:off x="550878" y="1201304"/>
            <a:ext cx="3274048" cy="1720417"/>
          </a:xfrm>
        </p:spPr>
        <p:txBody>
          <a:bodyPr>
            <a:normAutofit/>
          </a:bodyPr>
          <a:lstStyle/>
          <a:p>
            <a:pPr marL="0" indent="0">
              <a:buNone/>
            </a:pPr>
            <a:r>
              <a:rPr lang="it-IT" sz="1800" b="1"/>
              <a:t>Short chain fatty acids </a:t>
            </a:r>
            <a:r>
              <a:rPr lang="it-IT" sz="1800"/>
              <a:t>(SCFA) are neurohormonal signaling molecules produced by certain classes of bacteria such as:</a:t>
            </a:r>
          </a:p>
          <a:p>
            <a:pPr marL="0" indent="0">
              <a:buNone/>
            </a:pPr>
            <a:endParaRPr lang="it-IT" sz="1800"/>
          </a:p>
          <a:p>
            <a:pPr marL="0" indent="0">
              <a:buNone/>
            </a:pPr>
            <a:endParaRPr lang="it-IT" sz="1800"/>
          </a:p>
        </p:txBody>
      </p:sp>
      <p:sp>
        <p:nvSpPr>
          <p:cNvPr id="4" name="CasellaDiTesto 3">
            <a:extLst>
              <a:ext uri="{FF2B5EF4-FFF2-40B4-BE49-F238E27FC236}">
                <a16:creationId xmlns:a16="http://schemas.microsoft.com/office/drawing/2014/main" xmlns="" id="{7EBB32DF-62FA-4C3B-9DC1-99B8F3FB43BD}"/>
              </a:ext>
            </a:extLst>
          </p:cNvPr>
          <p:cNvSpPr txBox="1"/>
          <p:nvPr/>
        </p:nvSpPr>
        <p:spPr>
          <a:xfrm>
            <a:off x="5791005" y="1158883"/>
            <a:ext cx="2665429" cy="1754326"/>
          </a:xfrm>
          <a:prstGeom prst="rect">
            <a:avLst/>
          </a:prstGeom>
          <a:noFill/>
        </p:spPr>
        <p:txBody>
          <a:bodyPr wrap="square" rtlCol="0">
            <a:spAutoFit/>
          </a:bodyPr>
          <a:lstStyle/>
          <a:p>
            <a:pPr marL="342900" indent="-342900">
              <a:buFont typeface="Arial" panose="020B0604020202020204" pitchFamily="34" charset="0"/>
              <a:buChar char="•"/>
            </a:pPr>
            <a:r>
              <a:rPr lang="it-IT"/>
              <a:t>Bacterioidetes</a:t>
            </a:r>
          </a:p>
          <a:p>
            <a:pPr marL="342900" indent="-342900">
              <a:buFont typeface="Arial" panose="020B0604020202020204" pitchFamily="34" charset="0"/>
              <a:buChar char="•"/>
            </a:pPr>
            <a:r>
              <a:rPr lang="it-IT"/>
              <a:t>Bifidobacterium</a:t>
            </a:r>
          </a:p>
          <a:p>
            <a:pPr marL="342900" indent="-342900">
              <a:buFont typeface="Arial" panose="020B0604020202020204" pitchFamily="34" charset="0"/>
              <a:buChar char="•"/>
            </a:pPr>
            <a:r>
              <a:rPr lang="it-IT"/>
              <a:t>Propionibacterium</a:t>
            </a:r>
          </a:p>
          <a:p>
            <a:pPr marL="342900" indent="-342900">
              <a:buFont typeface="Arial" panose="020B0604020202020204" pitchFamily="34" charset="0"/>
              <a:buChar char="•"/>
            </a:pPr>
            <a:r>
              <a:rPr lang="it-IT"/>
              <a:t>Lactobacillus</a:t>
            </a:r>
          </a:p>
          <a:p>
            <a:pPr marL="342900" indent="-342900">
              <a:buFont typeface="Arial" panose="020B0604020202020204" pitchFamily="34" charset="0"/>
              <a:buChar char="•"/>
            </a:pPr>
            <a:r>
              <a:rPr lang="it-IT"/>
              <a:t>Clostridium</a:t>
            </a:r>
          </a:p>
          <a:p>
            <a:endParaRPr lang="en-GB"/>
          </a:p>
        </p:txBody>
      </p:sp>
      <p:sp>
        <p:nvSpPr>
          <p:cNvPr id="5" name="Freccia a destra 4">
            <a:extLst>
              <a:ext uri="{FF2B5EF4-FFF2-40B4-BE49-F238E27FC236}">
                <a16:creationId xmlns:a16="http://schemas.microsoft.com/office/drawing/2014/main" xmlns="" id="{93F88A87-6EF2-411B-94C7-B78F7C47C6A5}"/>
              </a:ext>
            </a:extLst>
          </p:cNvPr>
          <p:cNvSpPr/>
          <p:nvPr/>
        </p:nvSpPr>
        <p:spPr>
          <a:xfrm>
            <a:off x="4173719" y="1395266"/>
            <a:ext cx="1145357" cy="6292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CasellaDiTesto 5">
            <a:extLst>
              <a:ext uri="{FF2B5EF4-FFF2-40B4-BE49-F238E27FC236}">
                <a16:creationId xmlns:a16="http://schemas.microsoft.com/office/drawing/2014/main" xmlns="" id="{9CD9DFFE-2CD0-48D5-8114-5AD42A5A4E2F}"/>
              </a:ext>
            </a:extLst>
          </p:cNvPr>
          <p:cNvSpPr txBox="1"/>
          <p:nvPr/>
        </p:nvSpPr>
        <p:spPr>
          <a:xfrm>
            <a:off x="550879" y="3048126"/>
            <a:ext cx="2906402" cy="784830"/>
          </a:xfrm>
          <a:prstGeom prst="rect">
            <a:avLst/>
          </a:prstGeom>
          <a:noFill/>
        </p:spPr>
        <p:txBody>
          <a:bodyPr wrap="square" rtlCol="0">
            <a:spAutoFit/>
          </a:bodyPr>
          <a:lstStyle/>
          <a:p>
            <a:r>
              <a:rPr lang="it-IT" sz="1500" b="1"/>
              <a:t>Acetate </a:t>
            </a:r>
            <a:r>
              <a:rPr lang="it-IT" sz="1500"/>
              <a:t>can cross the BBB where it can alter hypothalamic gene expression</a:t>
            </a:r>
          </a:p>
        </p:txBody>
      </p:sp>
      <p:sp>
        <p:nvSpPr>
          <p:cNvPr id="7" name="CasellaDiTesto 6">
            <a:extLst>
              <a:ext uri="{FF2B5EF4-FFF2-40B4-BE49-F238E27FC236}">
                <a16:creationId xmlns:a16="http://schemas.microsoft.com/office/drawing/2014/main" xmlns="" id="{B1B4D6DE-FDE4-4E3C-959D-A800D91E1DCC}"/>
              </a:ext>
            </a:extLst>
          </p:cNvPr>
          <p:cNvSpPr txBox="1"/>
          <p:nvPr/>
        </p:nvSpPr>
        <p:spPr>
          <a:xfrm>
            <a:off x="1430683" y="2651545"/>
            <a:ext cx="6320320" cy="323165"/>
          </a:xfrm>
          <a:prstGeom prst="rect">
            <a:avLst/>
          </a:prstGeom>
          <a:noFill/>
        </p:spPr>
        <p:txBody>
          <a:bodyPr wrap="none" rtlCol="0">
            <a:spAutoFit/>
          </a:bodyPr>
          <a:lstStyle/>
          <a:p>
            <a:r>
              <a:rPr lang="it-IT" sz="1500"/>
              <a:t>SCFAs are transported by </a:t>
            </a:r>
            <a:r>
              <a:rPr lang="it-IT" sz="1500" b="1"/>
              <a:t>monocarboxylate transporters </a:t>
            </a:r>
            <a:r>
              <a:rPr lang="it-IT" sz="1500"/>
              <a:t>expressed in the BBB </a:t>
            </a:r>
            <a:endParaRPr lang="en-GB" sz="1500"/>
          </a:p>
        </p:txBody>
      </p:sp>
      <p:sp>
        <p:nvSpPr>
          <p:cNvPr id="8" name="CasellaDiTesto 7">
            <a:extLst>
              <a:ext uri="{FF2B5EF4-FFF2-40B4-BE49-F238E27FC236}">
                <a16:creationId xmlns:a16="http://schemas.microsoft.com/office/drawing/2014/main" xmlns="" id="{3A3A0D69-D467-492C-8888-2C7F59850E82}"/>
              </a:ext>
            </a:extLst>
          </p:cNvPr>
          <p:cNvSpPr txBox="1"/>
          <p:nvPr/>
        </p:nvSpPr>
        <p:spPr>
          <a:xfrm>
            <a:off x="552520" y="3900283"/>
            <a:ext cx="3104954" cy="553998"/>
          </a:xfrm>
          <a:prstGeom prst="rect">
            <a:avLst/>
          </a:prstGeom>
          <a:noFill/>
        </p:spPr>
        <p:txBody>
          <a:bodyPr wrap="square" rtlCol="0">
            <a:spAutoFit/>
          </a:bodyPr>
          <a:lstStyle/>
          <a:p>
            <a:r>
              <a:rPr lang="it-IT" sz="1500" b="1"/>
              <a:t>Butyrate </a:t>
            </a:r>
            <a:r>
              <a:rPr lang="it-IT" sz="1500"/>
              <a:t>influences the expression of tight junction proteins</a:t>
            </a:r>
            <a:endParaRPr lang="en-GB" sz="1500" b="1"/>
          </a:p>
        </p:txBody>
      </p:sp>
      <p:pic>
        <p:nvPicPr>
          <p:cNvPr id="10" name="Immagine 9">
            <a:extLst>
              <a:ext uri="{FF2B5EF4-FFF2-40B4-BE49-F238E27FC236}">
                <a16:creationId xmlns:a16="http://schemas.microsoft.com/office/drawing/2014/main" xmlns="" id="{0F76C385-299D-47CE-BFD9-756CC5594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221" y="3084411"/>
            <a:ext cx="1009592" cy="695777"/>
          </a:xfrm>
          <a:prstGeom prst="rect">
            <a:avLst/>
          </a:prstGeom>
        </p:spPr>
      </p:pic>
      <p:pic>
        <p:nvPicPr>
          <p:cNvPr id="12" name="Immagine 11">
            <a:extLst>
              <a:ext uri="{FF2B5EF4-FFF2-40B4-BE49-F238E27FC236}">
                <a16:creationId xmlns:a16="http://schemas.microsoft.com/office/drawing/2014/main" xmlns="" id="{EBDACCD2-4753-4F65-8F72-82D7ACEBC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232" y="3808155"/>
            <a:ext cx="1270183" cy="635092"/>
          </a:xfrm>
          <a:prstGeom prst="rect">
            <a:avLst/>
          </a:prstGeom>
        </p:spPr>
      </p:pic>
      <p:sp>
        <p:nvSpPr>
          <p:cNvPr id="2" name="Segnaposto data 1">
            <a:extLst>
              <a:ext uri="{FF2B5EF4-FFF2-40B4-BE49-F238E27FC236}">
                <a16:creationId xmlns:a16="http://schemas.microsoft.com/office/drawing/2014/main" xmlns="" id="{9C935C10-A727-4C47-AFD9-36D7A0103B50}"/>
              </a:ext>
            </a:extLst>
          </p:cNvPr>
          <p:cNvSpPr>
            <a:spLocks noGrp="1"/>
          </p:cNvSpPr>
          <p:nvPr>
            <p:ph type="dt" sz="half" idx="10"/>
          </p:nvPr>
        </p:nvSpPr>
        <p:spPr/>
        <p:txBody>
          <a:bodyPr/>
          <a:lstStyle/>
          <a:p>
            <a:r>
              <a:rPr lang="en-US"/>
              <a:t>30/04/2019</a:t>
            </a:r>
            <a:endParaRPr lang="it-IT"/>
          </a:p>
        </p:txBody>
      </p:sp>
      <p:sp>
        <p:nvSpPr>
          <p:cNvPr id="9" name="Segnaposto piè di pagina 8">
            <a:extLst>
              <a:ext uri="{FF2B5EF4-FFF2-40B4-BE49-F238E27FC236}">
                <a16:creationId xmlns:a16="http://schemas.microsoft.com/office/drawing/2014/main" xmlns="" id="{81DD847C-8AC5-4B77-BB37-B945D0DCB95D}"/>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11" name="Segnaposto numero diapositiva 10">
            <a:extLst>
              <a:ext uri="{FF2B5EF4-FFF2-40B4-BE49-F238E27FC236}">
                <a16:creationId xmlns:a16="http://schemas.microsoft.com/office/drawing/2014/main" xmlns="" id="{8B7914DA-7F7E-4ECA-8854-DE928D56A40B}"/>
              </a:ext>
            </a:extLst>
          </p:cNvPr>
          <p:cNvSpPr>
            <a:spLocks noGrp="1"/>
          </p:cNvSpPr>
          <p:nvPr>
            <p:ph type="sldNum" sz="quarter" idx="12"/>
          </p:nvPr>
        </p:nvSpPr>
        <p:spPr/>
        <p:txBody>
          <a:bodyPr/>
          <a:lstStyle/>
          <a:p>
            <a:fld id="{8D45F5DE-A775-4F95-922B-17C977704E5F}" type="slidenum">
              <a:rPr lang="it-IT" smtClean="0"/>
              <a:t>23</a:t>
            </a:fld>
            <a:endParaRPr lang="it-IT"/>
          </a:p>
        </p:txBody>
      </p:sp>
      <p:sp>
        <p:nvSpPr>
          <p:cNvPr id="13" name="CasellaDiTesto 12">
            <a:extLst>
              <a:ext uri="{FF2B5EF4-FFF2-40B4-BE49-F238E27FC236}">
                <a16:creationId xmlns:a16="http://schemas.microsoft.com/office/drawing/2014/main" xmlns="" id="{87AB29DA-A215-43F3-A9A0-B64D1682B34A}"/>
              </a:ext>
            </a:extLst>
          </p:cNvPr>
          <p:cNvSpPr txBox="1"/>
          <p:nvPr/>
        </p:nvSpPr>
        <p:spPr>
          <a:xfrm>
            <a:off x="4916079" y="3044130"/>
            <a:ext cx="2526383" cy="784830"/>
          </a:xfrm>
          <a:prstGeom prst="rect">
            <a:avLst/>
          </a:prstGeom>
          <a:noFill/>
        </p:spPr>
        <p:txBody>
          <a:bodyPr wrap="square" rtlCol="0">
            <a:spAutoFit/>
          </a:bodyPr>
          <a:lstStyle/>
          <a:p>
            <a:r>
              <a:rPr lang="en-GB" sz="1500"/>
              <a:t>Changes in GC production and alteration of inflammation and stress response</a:t>
            </a:r>
          </a:p>
        </p:txBody>
      </p:sp>
      <p:sp>
        <p:nvSpPr>
          <p:cNvPr id="14" name="Freccia a destra 13">
            <a:extLst>
              <a:ext uri="{FF2B5EF4-FFF2-40B4-BE49-F238E27FC236}">
                <a16:creationId xmlns:a16="http://schemas.microsoft.com/office/drawing/2014/main" xmlns="" id="{1D391354-D71A-4198-A8DC-6975D349113A}"/>
              </a:ext>
            </a:extLst>
          </p:cNvPr>
          <p:cNvSpPr/>
          <p:nvPr/>
        </p:nvSpPr>
        <p:spPr>
          <a:xfrm>
            <a:off x="3626962" y="3251148"/>
            <a:ext cx="1119434" cy="362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Freccia a destra 15">
            <a:extLst>
              <a:ext uri="{FF2B5EF4-FFF2-40B4-BE49-F238E27FC236}">
                <a16:creationId xmlns:a16="http://schemas.microsoft.com/office/drawing/2014/main" xmlns="" id="{119DF456-1B17-4FCF-BE65-88B22ADC790F}"/>
              </a:ext>
            </a:extLst>
          </p:cNvPr>
          <p:cNvSpPr/>
          <p:nvPr/>
        </p:nvSpPr>
        <p:spPr>
          <a:xfrm>
            <a:off x="3617410" y="4022878"/>
            <a:ext cx="1119434" cy="3623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CasellaDiTesto 16">
            <a:extLst>
              <a:ext uri="{FF2B5EF4-FFF2-40B4-BE49-F238E27FC236}">
                <a16:creationId xmlns:a16="http://schemas.microsoft.com/office/drawing/2014/main" xmlns="" id="{0D5C1422-8C73-428E-8A2C-697184CC8354}"/>
              </a:ext>
            </a:extLst>
          </p:cNvPr>
          <p:cNvSpPr txBox="1"/>
          <p:nvPr/>
        </p:nvSpPr>
        <p:spPr>
          <a:xfrm>
            <a:off x="4912671" y="3928950"/>
            <a:ext cx="2404759" cy="553998"/>
          </a:xfrm>
          <a:prstGeom prst="rect">
            <a:avLst/>
          </a:prstGeom>
          <a:noFill/>
        </p:spPr>
        <p:txBody>
          <a:bodyPr wrap="square" rtlCol="0">
            <a:spAutoFit/>
          </a:bodyPr>
          <a:lstStyle/>
          <a:p>
            <a:r>
              <a:rPr lang="en-GB" sz="1500"/>
              <a:t>Reduction</a:t>
            </a:r>
            <a:r>
              <a:rPr lang="en-GB" sz="1350"/>
              <a:t> </a:t>
            </a:r>
            <a:r>
              <a:rPr lang="en-GB" sz="1500"/>
              <a:t>of bacterial translocation</a:t>
            </a:r>
            <a:endParaRPr lang="en-GB" sz="1350"/>
          </a:p>
        </p:txBody>
      </p:sp>
      <p:sp>
        <p:nvSpPr>
          <p:cNvPr id="15" name="CasellaDiTesto 14">
            <a:extLst>
              <a:ext uri="{FF2B5EF4-FFF2-40B4-BE49-F238E27FC236}">
                <a16:creationId xmlns:a16="http://schemas.microsoft.com/office/drawing/2014/main" xmlns="" id="{FE378CBE-6997-4FEA-8C38-7529E2E3798C}"/>
              </a:ext>
            </a:extLst>
          </p:cNvPr>
          <p:cNvSpPr txBox="1"/>
          <p:nvPr/>
        </p:nvSpPr>
        <p:spPr>
          <a:xfrm>
            <a:off x="550878" y="4795297"/>
            <a:ext cx="8159537" cy="300082"/>
          </a:xfrm>
          <a:prstGeom prst="rect">
            <a:avLst/>
          </a:prstGeom>
          <a:noFill/>
        </p:spPr>
        <p:txBody>
          <a:bodyPr wrap="square" rtlCol="0">
            <a:spAutoFit/>
          </a:bodyPr>
          <a:lstStyle/>
          <a:p>
            <a:pPr algn="ctr"/>
            <a:r>
              <a:rPr lang="en-GB" sz="1350"/>
              <a:t>IBS is associated with a reduction in butyrate producing gut micro-organisms</a:t>
            </a:r>
          </a:p>
        </p:txBody>
      </p:sp>
    </p:spTree>
    <p:extLst>
      <p:ext uri="{BB962C8B-B14F-4D97-AF65-F5344CB8AC3E}">
        <p14:creationId xmlns:p14="http://schemas.microsoft.com/office/powerpoint/2010/main" val="2405288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xmlns="" id="{8B1B4A22-0859-4396-8708-A641FE36FDC9}"/>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EDD7047D-4BCB-427F-9D61-E8E95BE2DF96}"/>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A5F7F6ED-4CA6-473B-BD00-00FD8B666219}"/>
              </a:ext>
            </a:extLst>
          </p:cNvPr>
          <p:cNvSpPr>
            <a:spLocks noGrp="1"/>
          </p:cNvSpPr>
          <p:nvPr>
            <p:ph type="sldNum" sz="quarter" idx="12"/>
          </p:nvPr>
        </p:nvSpPr>
        <p:spPr/>
        <p:txBody>
          <a:bodyPr/>
          <a:lstStyle/>
          <a:p>
            <a:fld id="{8D45F5DE-A775-4F95-922B-17C977704E5F}" type="slidenum">
              <a:rPr lang="it-IT" smtClean="0"/>
              <a:t>24</a:t>
            </a:fld>
            <a:endParaRPr lang="it-IT"/>
          </a:p>
        </p:txBody>
      </p:sp>
      <p:pic>
        <p:nvPicPr>
          <p:cNvPr id="9" name="Immagine 8">
            <a:extLst>
              <a:ext uri="{FF2B5EF4-FFF2-40B4-BE49-F238E27FC236}">
                <a16:creationId xmlns:a16="http://schemas.microsoft.com/office/drawing/2014/main" xmlns="" id="{FDC29665-A7F0-451D-B5B4-A8C76456DF55}"/>
              </a:ext>
            </a:extLst>
          </p:cNvPr>
          <p:cNvPicPr>
            <a:picLocks noChangeAspect="1"/>
          </p:cNvPicPr>
          <p:nvPr/>
        </p:nvPicPr>
        <p:blipFill>
          <a:blip r:embed="rId2"/>
          <a:stretch>
            <a:fillRect/>
          </a:stretch>
        </p:blipFill>
        <p:spPr>
          <a:xfrm>
            <a:off x="1657351" y="959644"/>
            <a:ext cx="6587315" cy="4419896"/>
          </a:xfrm>
          <a:prstGeom prst="rect">
            <a:avLst/>
          </a:prstGeom>
        </p:spPr>
      </p:pic>
      <p:sp>
        <p:nvSpPr>
          <p:cNvPr id="12" name="Rettangolo con angoli arrotondati 11">
            <a:extLst>
              <a:ext uri="{FF2B5EF4-FFF2-40B4-BE49-F238E27FC236}">
                <a16:creationId xmlns:a16="http://schemas.microsoft.com/office/drawing/2014/main" xmlns="" id="{D120D041-0EEF-4C46-9CFA-AD6D2134A032}"/>
              </a:ext>
            </a:extLst>
          </p:cNvPr>
          <p:cNvSpPr/>
          <p:nvPr/>
        </p:nvSpPr>
        <p:spPr>
          <a:xfrm>
            <a:off x="4712097" y="1769294"/>
            <a:ext cx="477821" cy="275831"/>
          </a:xfrm>
          <a:prstGeom prst="roundRect">
            <a:avLst/>
          </a:prstGeom>
          <a:solidFill>
            <a:srgbClr val="FFC000"/>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a:t>IBD (INF-</a:t>
            </a:r>
            <a:r>
              <a:rPr lang="el-GR" sz="900"/>
              <a:t>γ</a:t>
            </a:r>
            <a:r>
              <a:rPr lang="it-IT" sz="900"/>
              <a:t>)</a:t>
            </a:r>
            <a:endParaRPr lang="en-GB" sz="900"/>
          </a:p>
        </p:txBody>
      </p:sp>
      <p:sp>
        <p:nvSpPr>
          <p:cNvPr id="33" name="Rettangolo con angoli arrotondati 32">
            <a:extLst>
              <a:ext uri="{FF2B5EF4-FFF2-40B4-BE49-F238E27FC236}">
                <a16:creationId xmlns:a16="http://schemas.microsoft.com/office/drawing/2014/main" xmlns="" id="{46E80F65-1A54-4F54-92BD-EC3ADF03531E}"/>
              </a:ext>
            </a:extLst>
          </p:cNvPr>
          <p:cNvSpPr/>
          <p:nvPr/>
        </p:nvSpPr>
        <p:spPr>
          <a:xfrm>
            <a:off x="2080967" y="1327025"/>
            <a:ext cx="876692" cy="302872"/>
          </a:xfrm>
          <a:prstGeom prst="roundRect">
            <a:avLst/>
          </a:prstGeom>
          <a:solidFill>
            <a:srgbClr val="FFC000"/>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900">
                <a:solidFill>
                  <a:schemeClr val="tx1"/>
                </a:solidFill>
              </a:rPr>
              <a:t>Alteration of HPA axis</a:t>
            </a:r>
          </a:p>
        </p:txBody>
      </p:sp>
    </p:spTree>
    <p:extLst>
      <p:ext uri="{BB962C8B-B14F-4D97-AF65-F5344CB8AC3E}">
        <p14:creationId xmlns:p14="http://schemas.microsoft.com/office/powerpoint/2010/main" val="329000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xmlns="" id="{7422F108-31FA-4802-91DA-7F8BE7986C14}"/>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7EFD5DF3-3263-432D-9AD8-56A1AA0E2DCF}"/>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5DD361FD-DEF5-4367-AB4C-AD9CD94338B9}"/>
              </a:ext>
            </a:extLst>
          </p:cNvPr>
          <p:cNvSpPr>
            <a:spLocks noGrp="1"/>
          </p:cNvSpPr>
          <p:nvPr>
            <p:ph type="sldNum" sz="quarter" idx="12"/>
          </p:nvPr>
        </p:nvSpPr>
        <p:spPr/>
        <p:txBody>
          <a:bodyPr/>
          <a:lstStyle/>
          <a:p>
            <a:fld id="{8D45F5DE-A775-4F95-922B-17C977704E5F}" type="slidenum">
              <a:rPr lang="it-IT" smtClean="0"/>
              <a:t>25</a:t>
            </a:fld>
            <a:endParaRPr lang="it-IT"/>
          </a:p>
        </p:txBody>
      </p:sp>
      <p:sp>
        <p:nvSpPr>
          <p:cNvPr id="7" name="CasellaDiTesto 6">
            <a:extLst>
              <a:ext uri="{FF2B5EF4-FFF2-40B4-BE49-F238E27FC236}">
                <a16:creationId xmlns:a16="http://schemas.microsoft.com/office/drawing/2014/main" xmlns="" id="{02825E25-B29A-4BD3-AAE4-A21C9C068343}"/>
              </a:ext>
            </a:extLst>
          </p:cNvPr>
          <p:cNvSpPr txBox="1"/>
          <p:nvPr/>
        </p:nvSpPr>
        <p:spPr>
          <a:xfrm>
            <a:off x="289285" y="995813"/>
            <a:ext cx="1372190" cy="300082"/>
          </a:xfrm>
          <a:prstGeom prst="rect">
            <a:avLst/>
          </a:prstGeom>
          <a:noFill/>
        </p:spPr>
        <p:txBody>
          <a:bodyPr wrap="square" rtlCol="0">
            <a:spAutoFit/>
          </a:bodyPr>
          <a:lstStyle/>
          <a:p>
            <a:r>
              <a:rPr lang="en-GB" sz="1350" b="1"/>
              <a:t>Quinolinic acid </a:t>
            </a:r>
          </a:p>
        </p:txBody>
      </p:sp>
      <p:sp>
        <p:nvSpPr>
          <p:cNvPr id="8" name="CasellaDiTesto 7">
            <a:extLst>
              <a:ext uri="{FF2B5EF4-FFF2-40B4-BE49-F238E27FC236}">
                <a16:creationId xmlns:a16="http://schemas.microsoft.com/office/drawing/2014/main" xmlns="" id="{9DD4A550-6DDF-48BA-BBEB-D8C5FE4A0B6F}"/>
              </a:ext>
            </a:extLst>
          </p:cNvPr>
          <p:cNvSpPr txBox="1"/>
          <p:nvPr/>
        </p:nvSpPr>
        <p:spPr>
          <a:xfrm>
            <a:off x="3289416" y="976528"/>
            <a:ext cx="2825634" cy="1223412"/>
          </a:xfrm>
          <a:prstGeom prst="rect">
            <a:avLst/>
          </a:prstGeom>
          <a:noFill/>
        </p:spPr>
        <p:txBody>
          <a:bodyPr wrap="square" rtlCol="0">
            <a:spAutoFit/>
          </a:bodyPr>
          <a:lstStyle/>
          <a:p>
            <a:r>
              <a:rPr lang="en-GB" sz="1350" b="1"/>
              <a:t>CNS </a:t>
            </a:r>
          </a:p>
          <a:p>
            <a:r>
              <a:rPr lang="en-GB" sz="1200"/>
              <a:t>NMDA receptor agonist (probably neurotoxic)</a:t>
            </a:r>
          </a:p>
          <a:p>
            <a:endParaRPr lang="en-GB" sz="1200"/>
          </a:p>
          <a:p>
            <a:r>
              <a:rPr lang="en-GB" sz="1200" b="1"/>
              <a:t>GI tract</a:t>
            </a:r>
          </a:p>
          <a:p>
            <a:r>
              <a:rPr lang="en-GB" sz="1200"/>
              <a:t>Immunoregulation and pain signalling</a:t>
            </a:r>
          </a:p>
        </p:txBody>
      </p:sp>
      <p:cxnSp>
        <p:nvCxnSpPr>
          <p:cNvPr id="9" name="Connettore 2 8">
            <a:extLst>
              <a:ext uri="{FF2B5EF4-FFF2-40B4-BE49-F238E27FC236}">
                <a16:creationId xmlns:a16="http://schemas.microsoft.com/office/drawing/2014/main" xmlns="" id="{7FA49FEC-950A-46AA-8326-DA160488F086}"/>
              </a:ext>
            </a:extLst>
          </p:cNvPr>
          <p:cNvCxnSpPr>
            <a:cxnSpLocks/>
          </p:cNvCxnSpPr>
          <p:nvPr/>
        </p:nvCxnSpPr>
        <p:spPr>
          <a:xfrm>
            <a:off x="1661475" y="1119353"/>
            <a:ext cx="16762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xmlns="" id="{A20F852C-4F9E-489D-8D13-7440F1E8E39E}"/>
              </a:ext>
            </a:extLst>
          </p:cNvPr>
          <p:cNvSpPr txBox="1"/>
          <p:nvPr/>
        </p:nvSpPr>
        <p:spPr>
          <a:xfrm>
            <a:off x="302852" y="2675695"/>
            <a:ext cx="1293829" cy="300082"/>
          </a:xfrm>
          <a:prstGeom prst="rect">
            <a:avLst/>
          </a:prstGeom>
          <a:noFill/>
        </p:spPr>
        <p:txBody>
          <a:bodyPr wrap="square" rtlCol="0">
            <a:spAutoFit/>
          </a:bodyPr>
          <a:lstStyle/>
          <a:p>
            <a:r>
              <a:rPr lang="en-GB" sz="1350" b="1"/>
              <a:t>Kynurenic Acid</a:t>
            </a:r>
          </a:p>
        </p:txBody>
      </p:sp>
      <p:cxnSp>
        <p:nvCxnSpPr>
          <p:cNvPr id="11" name="Connettore 2 10">
            <a:extLst>
              <a:ext uri="{FF2B5EF4-FFF2-40B4-BE49-F238E27FC236}">
                <a16:creationId xmlns:a16="http://schemas.microsoft.com/office/drawing/2014/main" xmlns="" id="{FA876518-F1AB-443E-8E94-05DFBAC601D7}"/>
              </a:ext>
            </a:extLst>
          </p:cNvPr>
          <p:cNvCxnSpPr>
            <a:cxnSpLocks/>
            <a:stCxn id="7" idx="3"/>
          </p:cNvCxnSpPr>
          <p:nvPr/>
        </p:nvCxnSpPr>
        <p:spPr>
          <a:xfrm>
            <a:off x="1661475" y="1145854"/>
            <a:ext cx="1627942" cy="735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A0034538-7DF4-45CA-8295-251CA09643B4}"/>
              </a:ext>
            </a:extLst>
          </p:cNvPr>
          <p:cNvSpPr txBox="1"/>
          <p:nvPr/>
        </p:nvSpPr>
        <p:spPr>
          <a:xfrm>
            <a:off x="3194524" y="2668880"/>
            <a:ext cx="2855732" cy="1431161"/>
          </a:xfrm>
          <a:prstGeom prst="rect">
            <a:avLst/>
          </a:prstGeom>
          <a:noFill/>
        </p:spPr>
        <p:txBody>
          <a:bodyPr wrap="square" rtlCol="0">
            <a:spAutoFit/>
          </a:bodyPr>
          <a:lstStyle/>
          <a:p>
            <a:r>
              <a:rPr lang="en-GB" sz="1350" b="1"/>
              <a:t>CNS</a:t>
            </a:r>
          </a:p>
          <a:p>
            <a:r>
              <a:rPr lang="en-GB" sz="1200"/>
              <a:t>NMDA receptor antagonist (probably neuroprotective)</a:t>
            </a:r>
          </a:p>
          <a:p>
            <a:endParaRPr lang="en-GB" sz="1200"/>
          </a:p>
          <a:p>
            <a:r>
              <a:rPr lang="en-GB" sz="1350" b="1"/>
              <a:t>GI tract</a:t>
            </a:r>
          </a:p>
          <a:p>
            <a:r>
              <a:rPr lang="en-GB" sz="1200"/>
              <a:t>Immunoregulation (anti-inflammatory properties)</a:t>
            </a:r>
          </a:p>
        </p:txBody>
      </p:sp>
      <p:cxnSp>
        <p:nvCxnSpPr>
          <p:cNvPr id="13" name="Connettore 2 12">
            <a:extLst>
              <a:ext uri="{FF2B5EF4-FFF2-40B4-BE49-F238E27FC236}">
                <a16:creationId xmlns:a16="http://schemas.microsoft.com/office/drawing/2014/main" xmlns="" id="{92BCAAA4-3155-47F1-A90D-99CC6D00A645}"/>
              </a:ext>
            </a:extLst>
          </p:cNvPr>
          <p:cNvCxnSpPr>
            <a:cxnSpLocks/>
            <a:stCxn id="10" idx="3"/>
          </p:cNvCxnSpPr>
          <p:nvPr/>
        </p:nvCxnSpPr>
        <p:spPr>
          <a:xfrm flipV="1">
            <a:off x="1596681" y="2814196"/>
            <a:ext cx="1597843" cy="1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xmlns="" id="{34792FB8-4766-41AC-BA91-02E285AC7797}"/>
              </a:ext>
            </a:extLst>
          </p:cNvPr>
          <p:cNvCxnSpPr>
            <a:cxnSpLocks/>
            <a:stCxn id="10" idx="3"/>
          </p:cNvCxnSpPr>
          <p:nvPr/>
        </p:nvCxnSpPr>
        <p:spPr>
          <a:xfrm>
            <a:off x="1596681" y="2825736"/>
            <a:ext cx="1627942" cy="750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xmlns="" id="{88E18A1B-2B49-4AFE-A946-704EF4099942}"/>
              </a:ext>
            </a:extLst>
          </p:cNvPr>
          <p:cNvSpPr txBox="1"/>
          <p:nvPr/>
        </p:nvSpPr>
        <p:spPr>
          <a:xfrm>
            <a:off x="289285" y="4725537"/>
            <a:ext cx="8456433" cy="715581"/>
          </a:xfrm>
          <a:prstGeom prst="rect">
            <a:avLst/>
          </a:prstGeom>
          <a:noFill/>
        </p:spPr>
        <p:txBody>
          <a:bodyPr wrap="square" rtlCol="0">
            <a:spAutoFit/>
          </a:bodyPr>
          <a:lstStyle/>
          <a:p>
            <a:pPr algn="ctr"/>
            <a:r>
              <a:rPr lang="en-GB" sz="1350"/>
              <a:t>Kynurenine metabolites are not considered to cross BBB in appreciable quantity</a:t>
            </a:r>
          </a:p>
          <a:p>
            <a:pPr algn="ctr"/>
            <a:r>
              <a:rPr lang="en-GB" sz="1350" b="1" u="sng"/>
              <a:t>BUT</a:t>
            </a:r>
            <a:r>
              <a:rPr lang="en-GB" sz="1350"/>
              <a:t> </a:t>
            </a:r>
          </a:p>
          <a:p>
            <a:pPr algn="ctr"/>
            <a:r>
              <a:rPr lang="en-GB" sz="1350"/>
              <a:t>Microbiome composition can alter BBB permeability</a:t>
            </a:r>
          </a:p>
        </p:txBody>
      </p:sp>
      <p:pic>
        <p:nvPicPr>
          <p:cNvPr id="17" name="Immagine 16">
            <a:extLst>
              <a:ext uri="{FF2B5EF4-FFF2-40B4-BE49-F238E27FC236}">
                <a16:creationId xmlns:a16="http://schemas.microsoft.com/office/drawing/2014/main" xmlns="" id="{DEA68CD2-084B-422D-99E7-47A8FAFF3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548" y="1035835"/>
            <a:ext cx="2166296" cy="1308803"/>
          </a:xfrm>
          <a:prstGeom prst="rect">
            <a:avLst/>
          </a:prstGeom>
        </p:spPr>
      </p:pic>
      <p:pic>
        <p:nvPicPr>
          <p:cNvPr id="24" name="Immagine 23">
            <a:extLst>
              <a:ext uri="{FF2B5EF4-FFF2-40B4-BE49-F238E27FC236}">
                <a16:creationId xmlns:a16="http://schemas.microsoft.com/office/drawing/2014/main" xmlns="" id="{D47556C3-68FD-482E-A629-F1983E78E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548" y="2442582"/>
            <a:ext cx="2551601" cy="1924332"/>
          </a:xfrm>
          <a:prstGeom prst="rect">
            <a:avLst/>
          </a:prstGeom>
        </p:spPr>
      </p:pic>
    </p:spTree>
    <p:extLst>
      <p:ext uri="{BB962C8B-B14F-4D97-AF65-F5344CB8AC3E}">
        <p14:creationId xmlns:p14="http://schemas.microsoft.com/office/powerpoint/2010/main" val="336681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xmlns="" id="{23BDA5F1-F14E-4342-920B-AA1B5B580A8E}"/>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69478283-8980-4F82-A40C-D658A122ED39}"/>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8BEBB68A-8A10-45C8-BF80-8C3810C7B1A6}"/>
              </a:ext>
            </a:extLst>
          </p:cNvPr>
          <p:cNvSpPr>
            <a:spLocks noGrp="1"/>
          </p:cNvSpPr>
          <p:nvPr>
            <p:ph type="sldNum" sz="quarter" idx="12"/>
          </p:nvPr>
        </p:nvSpPr>
        <p:spPr/>
        <p:txBody>
          <a:bodyPr/>
          <a:lstStyle/>
          <a:p>
            <a:fld id="{8D45F5DE-A775-4F95-922B-17C977704E5F}" type="slidenum">
              <a:rPr lang="it-IT" smtClean="0"/>
              <a:t>26</a:t>
            </a:fld>
            <a:endParaRPr lang="it-IT"/>
          </a:p>
        </p:txBody>
      </p:sp>
      <p:pic>
        <p:nvPicPr>
          <p:cNvPr id="7" name="Immagine 6">
            <a:extLst>
              <a:ext uri="{FF2B5EF4-FFF2-40B4-BE49-F238E27FC236}">
                <a16:creationId xmlns:a16="http://schemas.microsoft.com/office/drawing/2014/main" xmlns="" id="{9EBE6A4F-FF1F-481C-B278-FFC132F752AD}"/>
              </a:ext>
            </a:extLst>
          </p:cNvPr>
          <p:cNvPicPr>
            <a:picLocks noChangeAspect="1"/>
          </p:cNvPicPr>
          <p:nvPr/>
        </p:nvPicPr>
        <p:blipFill>
          <a:blip r:embed="rId2"/>
          <a:stretch>
            <a:fillRect/>
          </a:stretch>
        </p:blipFill>
        <p:spPr>
          <a:xfrm>
            <a:off x="739171" y="959644"/>
            <a:ext cx="3532637" cy="4566883"/>
          </a:xfrm>
          <a:prstGeom prst="rect">
            <a:avLst/>
          </a:prstGeom>
        </p:spPr>
      </p:pic>
      <p:sp>
        <p:nvSpPr>
          <p:cNvPr id="10" name="CasellaDiTesto 9">
            <a:extLst>
              <a:ext uri="{FF2B5EF4-FFF2-40B4-BE49-F238E27FC236}">
                <a16:creationId xmlns:a16="http://schemas.microsoft.com/office/drawing/2014/main" xmlns="" id="{5CA2D3D2-9B9C-456C-B6AE-A79CED06BED0}"/>
              </a:ext>
            </a:extLst>
          </p:cNvPr>
          <p:cNvSpPr txBox="1"/>
          <p:nvPr/>
        </p:nvSpPr>
        <p:spPr>
          <a:xfrm>
            <a:off x="5724519" y="959644"/>
            <a:ext cx="2289779" cy="2756236"/>
          </a:xfrm>
          <a:prstGeom prst="rect">
            <a:avLst/>
          </a:prstGeom>
        </p:spPr>
        <p:txBody>
          <a:bodyPr vert="horz" lIns="68580" tIns="34290" rIns="68580" bIns="34290" rtlCol="0">
            <a:normAutofit/>
          </a:bodyPr>
          <a:lstStyle/>
          <a:p>
            <a:pPr marL="214313" indent="-171450">
              <a:lnSpc>
                <a:spcPct val="90000"/>
              </a:lnSpc>
              <a:spcAft>
                <a:spcPts val="450"/>
              </a:spcAft>
              <a:buFont typeface="Arial" panose="020B0604020202020204" pitchFamily="34" charset="0"/>
              <a:buChar char="•"/>
            </a:pPr>
            <a:r>
              <a:rPr lang="en-US" sz="1350"/>
              <a:t>Chronic low grade inflammation</a:t>
            </a:r>
          </a:p>
          <a:p>
            <a:pPr marL="214313" indent="-171450">
              <a:lnSpc>
                <a:spcPct val="90000"/>
              </a:lnSpc>
              <a:spcAft>
                <a:spcPts val="450"/>
              </a:spcAft>
              <a:buFont typeface="Arial" panose="020B0604020202020204" pitchFamily="34" charset="0"/>
              <a:buChar char="•"/>
            </a:pPr>
            <a:r>
              <a:rPr lang="en-US" sz="1350"/>
              <a:t>Insulin resistance</a:t>
            </a:r>
          </a:p>
          <a:p>
            <a:pPr marL="214313" indent="-171450">
              <a:lnSpc>
                <a:spcPct val="90000"/>
              </a:lnSpc>
              <a:spcAft>
                <a:spcPts val="450"/>
              </a:spcAft>
              <a:buFont typeface="Arial" panose="020B0604020202020204" pitchFamily="34" charset="0"/>
              <a:buChar char="•"/>
            </a:pPr>
            <a:r>
              <a:rPr lang="en-US" sz="1350"/>
              <a:t>Weight gain</a:t>
            </a:r>
          </a:p>
          <a:p>
            <a:pPr marL="214313" indent="-171450">
              <a:lnSpc>
                <a:spcPct val="90000"/>
              </a:lnSpc>
              <a:spcAft>
                <a:spcPts val="450"/>
              </a:spcAft>
              <a:buFont typeface="Arial" panose="020B0604020202020204" pitchFamily="34" charset="0"/>
              <a:buChar char="•"/>
            </a:pPr>
            <a:r>
              <a:rPr lang="en-US" sz="1350"/>
              <a:t>Decreased stress resistance</a:t>
            </a:r>
          </a:p>
          <a:p>
            <a:pPr marL="214313" indent="-171450">
              <a:lnSpc>
                <a:spcPct val="90000"/>
              </a:lnSpc>
              <a:spcAft>
                <a:spcPts val="450"/>
              </a:spcAft>
              <a:buFont typeface="Arial" panose="020B0604020202020204" pitchFamily="34" charset="0"/>
              <a:buChar char="•"/>
            </a:pPr>
            <a:r>
              <a:rPr lang="en-US" sz="1350"/>
              <a:t>Cognitive impairment </a:t>
            </a:r>
          </a:p>
          <a:p>
            <a:pPr marL="214313" indent="-171450">
              <a:lnSpc>
                <a:spcPct val="90000"/>
              </a:lnSpc>
              <a:spcAft>
                <a:spcPts val="450"/>
              </a:spcAft>
              <a:buFont typeface="Arial" panose="020B0604020202020204" pitchFamily="34" charset="0"/>
              <a:buChar char="•"/>
            </a:pPr>
            <a:r>
              <a:rPr lang="en-US" sz="1350"/>
              <a:t>CNS disorders</a:t>
            </a:r>
          </a:p>
          <a:p>
            <a:pPr marL="214313" indent="-171450">
              <a:lnSpc>
                <a:spcPct val="90000"/>
              </a:lnSpc>
              <a:spcAft>
                <a:spcPts val="450"/>
              </a:spcAft>
              <a:buFont typeface="Arial" panose="020B0604020202020204" pitchFamily="34" charset="0"/>
              <a:buChar char="•"/>
            </a:pPr>
            <a:r>
              <a:rPr lang="en-US" sz="1350"/>
              <a:t>Eating disorders</a:t>
            </a:r>
          </a:p>
        </p:txBody>
      </p:sp>
      <p:pic>
        <p:nvPicPr>
          <p:cNvPr id="11" name="Immagine 10">
            <a:extLst>
              <a:ext uri="{FF2B5EF4-FFF2-40B4-BE49-F238E27FC236}">
                <a16:creationId xmlns:a16="http://schemas.microsoft.com/office/drawing/2014/main" xmlns="" id="{837E3D0D-E2AC-4ED4-B9F4-70F786FA9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518" y="3029302"/>
            <a:ext cx="3329633" cy="2497225"/>
          </a:xfrm>
          <a:prstGeom prst="rect">
            <a:avLst/>
          </a:prstGeom>
        </p:spPr>
      </p:pic>
    </p:spTree>
    <p:extLst>
      <p:ext uri="{BB962C8B-B14F-4D97-AF65-F5344CB8AC3E}">
        <p14:creationId xmlns:p14="http://schemas.microsoft.com/office/powerpoint/2010/main" val="408625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xmlns="" id="{0413FCC2-7ACF-4BF0-920D-AF694A6A576C}"/>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0E742B06-74C7-4C19-AC8D-D28411A6283D}"/>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65496BB6-55F0-46FC-9BA8-CF1713186D1A}"/>
              </a:ext>
            </a:extLst>
          </p:cNvPr>
          <p:cNvSpPr>
            <a:spLocks noGrp="1"/>
          </p:cNvSpPr>
          <p:nvPr>
            <p:ph type="sldNum" sz="quarter" idx="12"/>
          </p:nvPr>
        </p:nvSpPr>
        <p:spPr/>
        <p:txBody>
          <a:bodyPr/>
          <a:lstStyle/>
          <a:p>
            <a:fld id="{8D45F5DE-A775-4F95-922B-17C977704E5F}" type="slidenum">
              <a:rPr lang="it-IT" smtClean="0"/>
              <a:t>27</a:t>
            </a:fld>
            <a:endParaRPr lang="it-IT"/>
          </a:p>
        </p:txBody>
      </p:sp>
      <p:sp>
        <p:nvSpPr>
          <p:cNvPr id="10" name="CasellaDiTesto 9">
            <a:extLst>
              <a:ext uri="{FF2B5EF4-FFF2-40B4-BE49-F238E27FC236}">
                <a16:creationId xmlns:a16="http://schemas.microsoft.com/office/drawing/2014/main" xmlns="" id="{9E8503E9-0331-4DC6-845E-0A6CF7BC9712}"/>
              </a:ext>
            </a:extLst>
          </p:cNvPr>
          <p:cNvSpPr txBox="1"/>
          <p:nvPr/>
        </p:nvSpPr>
        <p:spPr>
          <a:xfrm>
            <a:off x="507995" y="1519133"/>
            <a:ext cx="525294" cy="300082"/>
          </a:xfrm>
          <a:prstGeom prst="rect">
            <a:avLst/>
          </a:prstGeom>
          <a:noFill/>
        </p:spPr>
        <p:txBody>
          <a:bodyPr wrap="square" rtlCol="0">
            <a:spAutoFit/>
          </a:bodyPr>
          <a:lstStyle/>
          <a:p>
            <a:r>
              <a:rPr lang="en-GB" sz="1350"/>
              <a:t>Diet</a:t>
            </a:r>
          </a:p>
        </p:txBody>
      </p:sp>
      <p:sp>
        <p:nvSpPr>
          <p:cNvPr id="11" name="CasellaDiTesto 10">
            <a:extLst>
              <a:ext uri="{FF2B5EF4-FFF2-40B4-BE49-F238E27FC236}">
                <a16:creationId xmlns:a16="http://schemas.microsoft.com/office/drawing/2014/main" xmlns="" id="{F44C738F-6E44-4304-B4C7-3E37B4B1EF5F}"/>
              </a:ext>
            </a:extLst>
          </p:cNvPr>
          <p:cNvSpPr txBox="1"/>
          <p:nvPr/>
        </p:nvSpPr>
        <p:spPr>
          <a:xfrm>
            <a:off x="1799341" y="1986061"/>
            <a:ext cx="1481036" cy="507831"/>
          </a:xfrm>
          <a:prstGeom prst="rect">
            <a:avLst/>
          </a:prstGeom>
          <a:noFill/>
        </p:spPr>
        <p:txBody>
          <a:bodyPr wrap="square" rtlCol="0">
            <a:spAutoFit/>
          </a:bodyPr>
          <a:lstStyle/>
          <a:p>
            <a:r>
              <a:rPr lang="en-GB" sz="1350"/>
              <a:t>Composition of the gut microbiota</a:t>
            </a:r>
          </a:p>
        </p:txBody>
      </p:sp>
      <p:sp>
        <p:nvSpPr>
          <p:cNvPr id="12" name="CasellaDiTesto 11">
            <a:extLst>
              <a:ext uri="{FF2B5EF4-FFF2-40B4-BE49-F238E27FC236}">
                <a16:creationId xmlns:a16="http://schemas.microsoft.com/office/drawing/2014/main" xmlns="" id="{E59BEC0E-DE7B-4ADE-AD43-6E39B10D9C2C}"/>
              </a:ext>
            </a:extLst>
          </p:cNvPr>
          <p:cNvSpPr txBox="1"/>
          <p:nvPr/>
        </p:nvSpPr>
        <p:spPr>
          <a:xfrm>
            <a:off x="573656" y="2470809"/>
            <a:ext cx="700392" cy="300082"/>
          </a:xfrm>
          <a:prstGeom prst="rect">
            <a:avLst/>
          </a:prstGeom>
          <a:noFill/>
        </p:spPr>
        <p:txBody>
          <a:bodyPr wrap="square" rtlCol="0">
            <a:spAutoFit/>
          </a:bodyPr>
          <a:lstStyle/>
          <a:p>
            <a:r>
              <a:rPr lang="en-GB" sz="1350"/>
              <a:t>Health</a:t>
            </a:r>
          </a:p>
        </p:txBody>
      </p:sp>
      <p:cxnSp>
        <p:nvCxnSpPr>
          <p:cNvPr id="16" name="Connettore 2 15">
            <a:extLst>
              <a:ext uri="{FF2B5EF4-FFF2-40B4-BE49-F238E27FC236}">
                <a16:creationId xmlns:a16="http://schemas.microsoft.com/office/drawing/2014/main" xmlns="" id="{E3752BA1-33E0-4E7B-812D-4CC21F82091A}"/>
              </a:ext>
            </a:extLst>
          </p:cNvPr>
          <p:cNvCxnSpPr>
            <a:cxnSpLocks/>
            <a:stCxn id="10" idx="2"/>
            <a:endCxn id="11" idx="1"/>
          </p:cNvCxnSpPr>
          <p:nvPr/>
        </p:nvCxnSpPr>
        <p:spPr>
          <a:xfrm>
            <a:off x="770642" y="1819215"/>
            <a:ext cx="1028699" cy="4207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xmlns="" id="{7CC47B3C-193F-4D2E-BCF6-5B52E4B2D721}"/>
              </a:ext>
            </a:extLst>
          </p:cNvPr>
          <p:cNvCxnSpPr>
            <a:cxnSpLocks/>
            <a:stCxn id="11" idx="1"/>
            <a:endCxn id="12" idx="0"/>
          </p:cNvCxnSpPr>
          <p:nvPr/>
        </p:nvCxnSpPr>
        <p:spPr>
          <a:xfrm flipH="1">
            <a:off x="923852" y="2239977"/>
            <a:ext cx="875489" cy="2308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xmlns="" id="{23862D85-D486-40F7-8380-EA7834BF4C4C}"/>
              </a:ext>
            </a:extLst>
          </p:cNvPr>
          <p:cNvCxnSpPr>
            <a:cxnSpLocks/>
            <a:stCxn id="10" idx="2"/>
            <a:endCxn id="12" idx="0"/>
          </p:cNvCxnSpPr>
          <p:nvPr/>
        </p:nvCxnSpPr>
        <p:spPr>
          <a:xfrm>
            <a:off x="770642" y="1819215"/>
            <a:ext cx="153210" cy="6515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xmlns="" id="{FCD2B20F-1553-4A0B-99BE-B157D4FDA608}"/>
              </a:ext>
            </a:extLst>
          </p:cNvPr>
          <p:cNvSpPr txBox="1"/>
          <p:nvPr/>
        </p:nvSpPr>
        <p:spPr>
          <a:xfrm>
            <a:off x="2861472" y="2980663"/>
            <a:ext cx="1566027" cy="300082"/>
          </a:xfrm>
          <a:prstGeom prst="rect">
            <a:avLst/>
          </a:prstGeom>
          <a:noFill/>
        </p:spPr>
        <p:txBody>
          <a:bodyPr wrap="square" rtlCol="0">
            <a:spAutoFit/>
          </a:bodyPr>
          <a:lstStyle/>
          <a:p>
            <a:r>
              <a:rPr lang="en-GB" sz="1350" b="1"/>
              <a:t>High fat diet </a:t>
            </a:r>
            <a:r>
              <a:rPr lang="en-GB" sz="1350"/>
              <a:t>(HFD)</a:t>
            </a:r>
            <a:endParaRPr lang="en-GB" sz="1350" b="1"/>
          </a:p>
        </p:txBody>
      </p:sp>
      <p:sp>
        <p:nvSpPr>
          <p:cNvPr id="27" name="CasellaDiTesto 26">
            <a:extLst>
              <a:ext uri="{FF2B5EF4-FFF2-40B4-BE49-F238E27FC236}">
                <a16:creationId xmlns:a16="http://schemas.microsoft.com/office/drawing/2014/main" xmlns="" id="{401FB23C-9F0D-4B74-A69E-290F72CCE84A}"/>
              </a:ext>
            </a:extLst>
          </p:cNvPr>
          <p:cNvSpPr txBox="1"/>
          <p:nvPr/>
        </p:nvSpPr>
        <p:spPr>
          <a:xfrm>
            <a:off x="6671081" y="1627920"/>
            <a:ext cx="2149311" cy="507831"/>
          </a:xfrm>
          <a:prstGeom prst="rect">
            <a:avLst/>
          </a:prstGeom>
          <a:noFill/>
        </p:spPr>
        <p:txBody>
          <a:bodyPr wrap="square" rtlCol="0">
            <a:spAutoFit/>
          </a:bodyPr>
          <a:lstStyle/>
          <a:p>
            <a:r>
              <a:rPr lang="en-GB" sz="1350"/>
              <a:t>Greater  translocation of LPS through the gut wall</a:t>
            </a:r>
          </a:p>
        </p:txBody>
      </p:sp>
      <p:sp>
        <p:nvSpPr>
          <p:cNvPr id="28" name="CasellaDiTesto 27">
            <a:extLst>
              <a:ext uri="{FF2B5EF4-FFF2-40B4-BE49-F238E27FC236}">
                <a16:creationId xmlns:a16="http://schemas.microsoft.com/office/drawing/2014/main" xmlns="" id="{11CAD102-B72A-4C5F-B170-B7199E38A4BE}"/>
              </a:ext>
            </a:extLst>
          </p:cNvPr>
          <p:cNvSpPr txBox="1"/>
          <p:nvPr/>
        </p:nvSpPr>
        <p:spPr>
          <a:xfrm>
            <a:off x="6671080" y="2202510"/>
            <a:ext cx="2099820" cy="507831"/>
          </a:xfrm>
          <a:prstGeom prst="rect">
            <a:avLst/>
          </a:prstGeom>
          <a:noFill/>
        </p:spPr>
        <p:txBody>
          <a:bodyPr wrap="square" rtlCol="0">
            <a:spAutoFit/>
          </a:bodyPr>
          <a:lstStyle/>
          <a:p>
            <a:r>
              <a:rPr lang="en-GB" sz="1350"/>
              <a:t>Increase of Firmicutes: Bacteriodetes ratio</a:t>
            </a:r>
          </a:p>
        </p:txBody>
      </p:sp>
      <p:sp>
        <p:nvSpPr>
          <p:cNvPr id="29" name="CasellaDiTesto 28">
            <a:extLst>
              <a:ext uri="{FF2B5EF4-FFF2-40B4-BE49-F238E27FC236}">
                <a16:creationId xmlns:a16="http://schemas.microsoft.com/office/drawing/2014/main" xmlns="" id="{025C91BB-A5AE-4795-873D-12F63F89ACF4}"/>
              </a:ext>
            </a:extLst>
          </p:cNvPr>
          <p:cNvSpPr txBox="1"/>
          <p:nvPr/>
        </p:nvSpPr>
        <p:spPr>
          <a:xfrm>
            <a:off x="6671080" y="2876789"/>
            <a:ext cx="2071540" cy="507831"/>
          </a:xfrm>
          <a:prstGeom prst="rect">
            <a:avLst/>
          </a:prstGeom>
          <a:noFill/>
        </p:spPr>
        <p:txBody>
          <a:bodyPr wrap="square" rtlCol="0">
            <a:spAutoFit/>
          </a:bodyPr>
          <a:lstStyle/>
          <a:p>
            <a:r>
              <a:rPr lang="en-GB" sz="1350"/>
              <a:t>Increase in plasma and fecal endotoxin levels</a:t>
            </a:r>
          </a:p>
        </p:txBody>
      </p:sp>
      <p:sp>
        <p:nvSpPr>
          <p:cNvPr id="30" name="CasellaDiTesto 29">
            <a:extLst>
              <a:ext uri="{FF2B5EF4-FFF2-40B4-BE49-F238E27FC236}">
                <a16:creationId xmlns:a16="http://schemas.microsoft.com/office/drawing/2014/main" xmlns="" id="{38901D28-3326-4808-BE9F-AA06C095C8B0}"/>
              </a:ext>
            </a:extLst>
          </p:cNvPr>
          <p:cNvSpPr txBox="1"/>
          <p:nvPr/>
        </p:nvSpPr>
        <p:spPr>
          <a:xfrm>
            <a:off x="6671080" y="3552308"/>
            <a:ext cx="2071540" cy="715581"/>
          </a:xfrm>
          <a:prstGeom prst="rect">
            <a:avLst/>
          </a:prstGeom>
          <a:noFill/>
        </p:spPr>
        <p:txBody>
          <a:bodyPr wrap="square" rtlCol="0">
            <a:spAutoFit/>
          </a:bodyPr>
          <a:lstStyle/>
          <a:p>
            <a:r>
              <a:rPr lang="en-GB" sz="1350"/>
              <a:t>Reduced expression of claudin-1 and occludin in the colon</a:t>
            </a:r>
          </a:p>
        </p:txBody>
      </p:sp>
      <p:sp>
        <p:nvSpPr>
          <p:cNvPr id="31" name="CasellaDiTesto 30">
            <a:extLst>
              <a:ext uri="{FF2B5EF4-FFF2-40B4-BE49-F238E27FC236}">
                <a16:creationId xmlns:a16="http://schemas.microsoft.com/office/drawing/2014/main" xmlns="" id="{C1AA4F35-26F7-4213-9F8F-75F23E57B9A2}"/>
              </a:ext>
            </a:extLst>
          </p:cNvPr>
          <p:cNvSpPr txBox="1"/>
          <p:nvPr/>
        </p:nvSpPr>
        <p:spPr>
          <a:xfrm>
            <a:off x="162612" y="1012792"/>
            <a:ext cx="8717438" cy="415498"/>
          </a:xfrm>
          <a:prstGeom prst="rect">
            <a:avLst/>
          </a:prstGeom>
          <a:noFill/>
        </p:spPr>
        <p:txBody>
          <a:bodyPr wrap="square" rtlCol="0">
            <a:spAutoFit/>
          </a:bodyPr>
          <a:lstStyle/>
          <a:p>
            <a:pPr algn="ctr"/>
            <a:r>
              <a:rPr lang="en-GB" sz="2100" b="1">
                <a:latin typeface="+mj-lt"/>
              </a:rPr>
              <a:t>Manteinance and restoration of a healthy intestinal barrier</a:t>
            </a:r>
          </a:p>
        </p:txBody>
      </p:sp>
      <p:cxnSp>
        <p:nvCxnSpPr>
          <p:cNvPr id="35" name="Connettore 2 34">
            <a:extLst>
              <a:ext uri="{FF2B5EF4-FFF2-40B4-BE49-F238E27FC236}">
                <a16:creationId xmlns:a16="http://schemas.microsoft.com/office/drawing/2014/main" xmlns="" id="{6333B9DC-C767-4DD0-8B4B-228B965EA499}"/>
              </a:ext>
            </a:extLst>
          </p:cNvPr>
          <p:cNvCxnSpPr>
            <a:stCxn id="26" idx="3"/>
            <a:endCxn id="27" idx="1"/>
          </p:cNvCxnSpPr>
          <p:nvPr/>
        </p:nvCxnSpPr>
        <p:spPr>
          <a:xfrm flipV="1">
            <a:off x="4427499" y="1881836"/>
            <a:ext cx="2243582" cy="1248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xmlns="" id="{7A04CE98-6124-4C31-849A-D00AAFFBA779}"/>
              </a:ext>
            </a:extLst>
          </p:cNvPr>
          <p:cNvCxnSpPr>
            <a:stCxn id="26" idx="3"/>
            <a:endCxn id="28" idx="1"/>
          </p:cNvCxnSpPr>
          <p:nvPr/>
        </p:nvCxnSpPr>
        <p:spPr>
          <a:xfrm flipV="1">
            <a:off x="4427499" y="2456426"/>
            <a:ext cx="2243581" cy="674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xmlns="" id="{44E5F222-DD5E-404C-83DC-486AA02EE3C3}"/>
              </a:ext>
            </a:extLst>
          </p:cNvPr>
          <p:cNvCxnSpPr>
            <a:stCxn id="26" idx="3"/>
            <a:endCxn id="29" idx="1"/>
          </p:cNvCxnSpPr>
          <p:nvPr/>
        </p:nvCxnSpPr>
        <p:spPr>
          <a:xfrm>
            <a:off x="4427499" y="3130704"/>
            <a:ext cx="22435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xmlns="" id="{11CF0341-FA6B-473A-AD9C-45D393F8FF72}"/>
              </a:ext>
            </a:extLst>
          </p:cNvPr>
          <p:cNvCxnSpPr>
            <a:stCxn id="26" idx="3"/>
            <a:endCxn id="30" idx="1"/>
          </p:cNvCxnSpPr>
          <p:nvPr/>
        </p:nvCxnSpPr>
        <p:spPr>
          <a:xfrm>
            <a:off x="4427499" y="3130704"/>
            <a:ext cx="2243581" cy="779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xmlns="" id="{E353A7E4-C30F-4EB1-A470-358A3A8F5469}"/>
              </a:ext>
            </a:extLst>
          </p:cNvPr>
          <p:cNvSpPr txBox="1"/>
          <p:nvPr/>
        </p:nvSpPr>
        <p:spPr>
          <a:xfrm>
            <a:off x="6723669" y="4364022"/>
            <a:ext cx="2018951" cy="715581"/>
          </a:xfrm>
          <a:prstGeom prst="rect">
            <a:avLst/>
          </a:prstGeom>
          <a:noFill/>
        </p:spPr>
        <p:txBody>
          <a:bodyPr wrap="square" rtlCol="0">
            <a:spAutoFit/>
          </a:bodyPr>
          <a:lstStyle/>
          <a:p>
            <a:r>
              <a:rPr lang="en-GB" sz="1350"/>
              <a:t>Increased inflammatory response and TLR2/4 expression</a:t>
            </a:r>
          </a:p>
        </p:txBody>
      </p:sp>
      <p:cxnSp>
        <p:nvCxnSpPr>
          <p:cNvPr id="44" name="Connettore 2 43">
            <a:extLst>
              <a:ext uri="{FF2B5EF4-FFF2-40B4-BE49-F238E27FC236}">
                <a16:creationId xmlns:a16="http://schemas.microsoft.com/office/drawing/2014/main" xmlns="" id="{6AB9ABC3-A452-40C9-9F78-89B5D9F0947F}"/>
              </a:ext>
            </a:extLst>
          </p:cNvPr>
          <p:cNvCxnSpPr>
            <a:stCxn id="26" idx="3"/>
            <a:endCxn id="42" idx="1"/>
          </p:cNvCxnSpPr>
          <p:nvPr/>
        </p:nvCxnSpPr>
        <p:spPr>
          <a:xfrm>
            <a:off x="4427499" y="3130704"/>
            <a:ext cx="2296170" cy="1591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Immagine 55" descr="Immagine che contiene cibo, sandwich, merendina, patatinefritte&#10;&#10;Descrizione generata automaticamente">
            <a:extLst>
              <a:ext uri="{FF2B5EF4-FFF2-40B4-BE49-F238E27FC236}">
                <a16:creationId xmlns:a16="http://schemas.microsoft.com/office/drawing/2014/main" xmlns="" id="{164FED7A-F033-410D-A8BE-46D069D22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56" y="3481121"/>
            <a:ext cx="3139202" cy="1765801"/>
          </a:xfrm>
          <a:prstGeom prst="rect">
            <a:avLst/>
          </a:prstGeom>
        </p:spPr>
      </p:pic>
    </p:spTree>
    <p:extLst>
      <p:ext uri="{BB962C8B-B14F-4D97-AF65-F5344CB8AC3E}">
        <p14:creationId xmlns:p14="http://schemas.microsoft.com/office/powerpoint/2010/main" val="885293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xmlns="" id="{0946912C-C27A-42D3-9FEB-11B9F4456E20}"/>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928CCC68-F920-4773-9EDC-B9ED05E91C05}"/>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D899E5EF-95F3-4DA6-898A-42B3290FC9BF}"/>
              </a:ext>
            </a:extLst>
          </p:cNvPr>
          <p:cNvSpPr>
            <a:spLocks noGrp="1"/>
          </p:cNvSpPr>
          <p:nvPr>
            <p:ph type="sldNum" sz="quarter" idx="12"/>
          </p:nvPr>
        </p:nvSpPr>
        <p:spPr/>
        <p:txBody>
          <a:bodyPr/>
          <a:lstStyle/>
          <a:p>
            <a:fld id="{8D45F5DE-A775-4F95-922B-17C977704E5F}" type="slidenum">
              <a:rPr lang="it-IT" smtClean="0"/>
              <a:t>28</a:t>
            </a:fld>
            <a:endParaRPr lang="it-IT"/>
          </a:p>
        </p:txBody>
      </p:sp>
      <p:sp>
        <p:nvSpPr>
          <p:cNvPr id="11" name="CasellaDiTesto 10">
            <a:extLst>
              <a:ext uri="{FF2B5EF4-FFF2-40B4-BE49-F238E27FC236}">
                <a16:creationId xmlns:a16="http://schemas.microsoft.com/office/drawing/2014/main" xmlns="" id="{720ADD18-E368-40EF-AA59-7E3D1A92A1B8}"/>
              </a:ext>
            </a:extLst>
          </p:cNvPr>
          <p:cNvSpPr txBox="1"/>
          <p:nvPr/>
        </p:nvSpPr>
        <p:spPr>
          <a:xfrm>
            <a:off x="353505" y="1274386"/>
            <a:ext cx="8229600" cy="507831"/>
          </a:xfrm>
          <a:prstGeom prst="rect">
            <a:avLst/>
          </a:prstGeom>
          <a:noFill/>
        </p:spPr>
        <p:txBody>
          <a:bodyPr wrap="square" rtlCol="0">
            <a:spAutoFit/>
          </a:bodyPr>
          <a:lstStyle/>
          <a:p>
            <a:r>
              <a:rPr lang="en-GB" sz="1350" b="1"/>
              <a:t>“Probiotics </a:t>
            </a:r>
            <a:r>
              <a:rPr lang="en-GB" sz="1350"/>
              <a:t>are live microorganisms intended to provide health benefits when consumed, generally by improving or restoring the gut flora.”</a:t>
            </a:r>
          </a:p>
        </p:txBody>
      </p:sp>
      <p:pic>
        <p:nvPicPr>
          <p:cNvPr id="12" name="Immagine 11" descr="Immagine che contiene persona, uomo, parete, abbigliamento&#10;&#10;Descrizione generata automaticamente">
            <a:extLst>
              <a:ext uri="{FF2B5EF4-FFF2-40B4-BE49-F238E27FC236}">
                <a16:creationId xmlns:a16="http://schemas.microsoft.com/office/drawing/2014/main" xmlns="" id="{84198A19-C197-4F2E-AABF-5038D66F6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245" y="1741904"/>
            <a:ext cx="2000250" cy="2828925"/>
          </a:xfrm>
          <a:prstGeom prst="rect">
            <a:avLst/>
          </a:prstGeom>
        </p:spPr>
      </p:pic>
      <p:sp>
        <p:nvSpPr>
          <p:cNvPr id="13" name="CasellaDiTesto 12">
            <a:extLst>
              <a:ext uri="{FF2B5EF4-FFF2-40B4-BE49-F238E27FC236}">
                <a16:creationId xmlns:a16="http://schemas.microsoft.com/office/drawing/2014/main" xmlns="" id="{29681E88-5ABC-4CA0-A55D-B938D36B4A3A}"/>
              </a:ext>
            </a:extLst>
          </p:cNvPr>
          <p:cNvSpPr txBox="1"/>
          <p:nvPr/>
        </p:nvSpPr>
        <p:spPr>
          <a:xfrm>
            <a:off x="6790245" y="4570829"/>
            <a:ext cx="2000250" cy="300082"/>
          </a:xfrm>
          <a:prstGeom prst="rect">
            <a:avLst/>
          </a:prstGeom>
          <a:noFill/>
        </p:spPr>
        <p:txBody>
          <a:bodyPr wrap="square" rtlCol="0">
            <a:spAutoFit/>
          </a:bodyPr>
          <a:lstStyle/>
          <a:p>
            <a:r>
              <a:rPr lang="en-GB" sz="1350"/>
              <a:t>Ilya Ilyich Mechnikov</a:t>
            </a:r>
          </a:p>
        </p:txBody>
      </p:sp>
      <p:pic>
        <p:nvPicPr>
          <p:cNvPr id="16" name="Immagine 15">
            <a:extLst>
              <a:ext uri="{FF2B5EF4-FFF2-40B4-BE49-F238E27FC236}">
                <a16:creationId xmlns:a16="http://schemas.microsoft.com/office/drawing/2014/main" xmlns="" id="{BE6F4D0D-15E0-4BCF-B5DE-B79AABA433EB}"/>
              </a:ext>
            </a:extLst>
          </p:cNvPr>
          <p:cNvPicPr>
            <a:picLocks noChangeAspect="1"/>
          </p:cNvPicPr>
          <p:nvPr/>
        </p:nvPicPr>
        <p:blipFill>
          <a:blip r:embed="rId3"/>
          <a:stretch>
            <a:fillRect/>
          </a:stretch>
        </p:blipFill>
        <p:spPr>
          <a:xfrm>
            <a:off x="263465" y="2374966"/>
            <a:ext cx="6248100" cy="2472863"/>
          </a:xfrm>
          <a:prstGeom prst="rect">
            <a:avLst/>
          </a:prstGeom>
        </p:spPr>
      </p:pic>
    </p:spTree>
    <p:extLst>
      <p:ext uri="{BB962C8B-B14F-4D97-AF65-F5344CB8AC3E}">
        <p14:creationId xmlns:p14="http://schemas.microsoft.com/office/powerpoint/2010/main" val="160664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xmlns="" id="{334BBFFB-F1BC-4783-84F5-12AFD3DE48C2}"/>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7F4505C0-529A-43A6-A260-43D532D9B37D}"/>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C111917D-BFBD-4A2E-9336-EB2BBAF21E50}"/>
              </a:ext>
            </a:extLst>
          </p:cNvPr>
          <p:cNvSpPr>
            <a:spLocks noGrp="1"/>
          </p:cNvSpPr>
          <p:nvPr>
            <p:ph type="sldNum" sz="quarter" idx="12"/>
          </p:nvPr>
        </p:nvSpPr>
        <p:spPr/>
        <p:txBody>
          <a:bodyPr/>
          <a:lstStyle/>
          <a:p>
            <a:fld id="{8D45F5DE-A775-4F95-922B-17C977704E5F}" type="slidenum">
              <a:rPr lang="it-IT" smtClean="0"/>
              <a:t>29</a:t>
            </a:fld>
            <a:endParaRPr lang="it-IT"/>
          </a:p>
        </p:txBody>
      </p:sp>
      <p:sp>
        <p:nvSpPr>
          <p:cNvPr id="8" name="CasellaDiTesto 7">
            <a:extLst>
              <a:ext uri="{FF2B5EF4-FFF2-40B4-BE49-F238E27FC236}">
                <a16:creationId xmlns:a16="http://schemas.microsoft.com/office/drawing/2014/main" xmlns="" id="{105AA059-F763-4228-83FD-C0A8E1D162B7}"/>
              </a:ext>
            </a:extLst>
          </p:cNvPr>
          <p:cNvSpPr txBox="1"/>
          <p:nvPr/>
        </p:nvSpPr>
        <p:spPr>
          <a:xfrm>
            <a:off x="452487" y="2822739"/>
            <a:ext cx="2630078" cy="923330"/>
          </a:xfrm>
          <a:prstGeom prst="rect">
            <a:avLst/>
          </a:prstGeom>
          <a:noFill/>
        </p:spPr>
        <p:txBody>
          <a:bodyPr wrap="square" rtlCol="0">
            <a:spAutoFit/>
          </a:bodyPr>
          <a:lstStyle/>
          <a:p>
            <a:r>
              <a:rPr lang="en-GB" sz="1350" b="1"/>
              <a:t>Prebiotics</a:t>
            </a:r>
            <a:r>
              <a:rPr lang="en-GB" sz="1350"/>
              <a:t> are compounds in food that induce the growth or activity of beneficial microorganisms such as bacteria and fungi.</a:t>
            </a:r>
          </a:p>
        </p:txBody>
      </p:sp>
      <p:sp>
        <p:nvSpPr>
          <p:cNvPr id="9" name="CasellaDiTesto 8">
            <a:extLst>
              <a:ext uri="{FF2B5EF4-FFF2-40B4-BE49-F238E27FC236}">
                <a16:creationId xmlns:a16="http://schemas.microsoft.com/office/drawing/2014/main" xmlns="" id="{CCD3E785-283A-4EA6-AE98-0C497DB49FBB}"/>
              </a:ext>
            </a:extLst>
          </p:cNvPr>
          <p:cNvSpPr txBox="1"/>
          <p:nvPr/>
        </p:nvSpPr>
        <p:spPr>
          <a:xfrm>
            <a:off x="5041572" y="1630254"/>
            <a:ext cx="4095947" cy="507831"/>
          </a:xfrm>
          <a:prstGeom prst="rect">
            <a:avLst/>
          </a:prstGeom>
          <a:noFill/>
        </p:spPr>
        <p:txBody>
          <a:bodyPr wrap="square" rtlCol="0">
            <a:spAutoFit/>
          </a:bodyPr>
          <a:lstStyle/>
          <a:p>
            <a:r>
              <a:rPr lang="en-GB" sz="1350" b="1"/>
              <a:t>Dietary prebiotics</a:t>
            </a:r>
          </a:p>
          <a:p>
            <a:r>
              <a:rPr lang="en-GB" sz="1350"/>
              <a:t>Nondigestible fibre compound</a:t>
            </a:r>
          </a:p>
        </p:txBody>
      </p:sp>
      <p:sp>
        <p:nvSpPr>
          <p:cNvPr id="10" name="CasellaDiTesto 9">
            <a:extLst>
              <a:ext uri="{FF2B5EF4-FFF2-40B4-BE49-F238E27FC236}">
                <a16:creationId xmlns:a16="http://schemas.microsoft.com/office/drawing/2014/main" xmlns="" id="{CBDAAC52-2A78-49FD-BB9F-CF0A12BC9A20}"/>
              </a:ext>
            </a:extLst>
          </p:cNvPr>
          <p:cNvSpPr txBox="1"/>
          <p:nvPr/>
        </p:nvSpPr>
        <p:spPr>
          <a:xfrm>
            <a:off x="4977942" y="3650896"/>
            <a:ext cx="4043510" cy="1546577"/>
          </a:xfrm>
          <a:prstGeom prst="rect">
            <a:avLst/>
          </a:prstGeom>
          <a:noFill/>
        </p:spPr>
        <p:txBody>
          <a:bodyPr wrap="square" rtlCol="0">
            <a:spAutoFit/>
          </a:bodyPr>
          <a:lstStyle/>
          <a:p>
            <a:r>
              <a:rPr lang="en-GB" sz="1350" b="1"/>
              <a:t>Galacto-oligosaccharides (GOS)</a:t>
            </a:r>
          </a:p>
          <a:p>
            <a:pPr marL="214313" indent="-214313">
              <a:buFont typeface="Arial" panose="020B0604020202020204" pitchFamily="34" charset="0"/>
              <a:buChar char="•"/>
            </a:pPr>
            <a:r>
              <a:rPr lang="en-GB" sz="1350"/>
              <a:t>Increase population of Bifidobacteria and Lactobacilli</a:t>
            </a:r>
          </a:p>
          <a:p>
            <a:pPr marL="214313" indent="-214313">
              <a:buFont typeface="Arial" panose="020B0604020202020204" pitchFamily="34" charset="0"/>
              <a:buChar char="•"/>
            </a:pPr>
            <a:r>
              <a:rPr lang="en-GB" sz="1350"/>
              <a:t>Improve intestinal barrier function in rats</a:t>
            </a:r>
          </a:p>
          <a:p>
            <a:pPr marL="214313" indent="-214313">
              <a:buFont typeface="Arial" panose="020B0604020202020204" pitchFamily="34" charset="0"/>
              <a:buChar char="•"/>
            </a:pPr>
            <a:r>
              <a:rPr lang="en-GB" sz="1350"/>
              <a:t>Attenuates anxiety-like behaviour</a:t>
            </a:r>
          </a:p>
          <a:p>
            <a:pPr marL="214313" indent="-214313">
              <a:buFont typeface="Arial" panose="020B0604020202020204" pitchFamily="34" charset="0"/>
              <a:buChar char="•"/>
            </a:pPr>
            <a:r>
              <a:rPr lang="en-GB" sz="1350"/>
              <a:t>Decreased cortisol awakening response</a:t>
            </a:r>
          </a:p>
          <a:p>
            <a:pPr marL="214313" indent="-214313">
              <a:buFont typeface="Arial" panose="020B0604020202020204" pitchFamily="34" charset="0"/>
              <a:buChar char="•"/>
            </a:pPr>
            <a:endParaRPr lang="en-GB" sz="1350"/>
          </a:p>
        </p:txBody>
      </p:sp>
      <p:cxnSp>
        <p:nvCxnSpPr>
          <p:cNvPr id="12" name="Connettore 2 11">
            <a:extLst>
              <a:ext uri="{FF2B5EF4-FFF2-40B4-BE49-F238E27FC236}">
                <a16:creationId xmlns:a16="http://schemas.microsoft.com/office/drawing/2014/main" xmlns="" id="{2AE8CB72-63C7-4E6A-96D6-B4B43D66968C}"/>
              </a:ext>
            </a:extLst>
          </p:cNvPr>
          <p:cNvCxnSpPr>
            <a:stCxn id="8" idx="3"/>
            <a:endCxn id="9" idx="1"/>
          </p:cNvCxnSpPr>
          <p:nvPr/>
        </p:nvCxnSpPr>
        <p:spPr>
          <a:xfrm flipV="1">
            <a:off x="3082565" y="1884170"/>
            <a:ext cx="1959007" cy="1400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xmlns="" id="{A8AEF9BA-77BD-4767-8DB3-108D33A8B705}"/>
              </a:ext>
            </a:extLst>
          </p:cNvPr>
          <p:cNvCxnSpPr>
            <a:stCxn id="8" idx="3"/>
            <a:endCxn id="10" idx="1"/>
          </p:cNvCxnSpPr>
          <p:nvPr/>
        </p:nvCxnSpPr>
        <p:spPr>
          <a:xfrm>
            <a:off x="3082565" y="3284404"/>
            <a:ext cx="1895377" cy="1139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4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16834"/>
          </a:xfrm>
        </p:spPr>
        <p:txBody>
          <a:bodyPr>
            <a:normAutofit/>
          </a:bodyPr>
          <a:lstStyle/>
          <a:p>
            <a:r>
              <a:rPr lang="it-IT" sz="2800" u="sng" dirty="0"/>
              <a:t>1) </a:t>
            </a:r>
            <a:r>
              <a:rPr lang="it-IT" sz="2800" b="1" u="sng" dirty="0"/>
              <a:t>MICROBIOME: STRUCTURE AND DEVELOPMENT</a:t>
            </a:r>
          </a:p>
        </p:txBody>
      </p:sp>
      <p:sp>
        <p:nvSpPr>
          <p:cNvPr id="4" name="Segnaposto data 3"/>
          <p:cNvSpPr>
            <a:spLocks noGrp="1"/>
          </p:cNvSpPr>
          <p:nvPr>
            <p:ph type="dt" sz="half" idx="10"/>
          </p:nvPr>
        </p:nvSpPr>
        <p:spPr/>
        <p:txBody>
          <a:bodyPr/>
          <a:lstStyle/>
          <a:p>
            <a:r>
              <a:rPr lang="en-US"/>
              <a:t>30-04-2019</a:t>
            </a:r>
            <a:endParaRPr lang="it-IT" dirty="0"/>
          </a:p>
        </p:txBody>
      </p:sp>
      <p:sp>
        <p:nvSpPr>
          <p:cNvPr id="5" name="Segnaposto piè di pagina 4"/>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p:cNvSpPr>
            <a:spLocks noGrp="1"/>
          </p:cNvSpPr>
          <p:nvPr>
            <p:ph type="sldNum" sz="quarter" idx="12"/>
          </p:nvPr>
        </p:nvSpPr>
        <p:spPr/>
        <p:txBody>
          <a:bodyPr/>
          <a:lstStyle/>
          <a:p>
            <a:fld id="{577E702D-DAC6-704A-BC3C-8F84ACD9D698}" type="slidenum">
              <a:rPr lang="it-IT" smtClean="0"/>
              <a:t>3</a:t>
            </a:fld>
            <a:endParaRPr lang="it-IT"/>
          </a:p>
        </p:txBody>
      </p:sp>
      <p:sp>
        <p:nvSpPr>
          <p:cNvPr id="10" name="CasellaDiTesto 9">
            <a:extLst>
              <a:ext uri="{FF2B5EF4-FFF2-40B4-BE49-F238E27FC236}">
                <a16:creationId xmlns:a16="http://schemas.microsoft.com/office/drawing/2014/main" xmlns="" id="{47A184FC-5069-480A-AEFB-320AF2BEDDF9}"/>
              </a:ext>
            </a:extLst>
          </p:cNvPr>
          <p:cNvSpPr txBox="1"/>
          <p:nvPr/>
        </p:nvSpPr>
        <p:spPr>
          <a:xfrm>
            <a:off x="134332" y="1291472"/>
            <a:ext cx="8894188" cy="707886"/>
          </a:xfrm>
          <a:prstGeom prst="rect">
            <a:avLst/>
          </a:prstGeom>
          <a:noFill/>
        </p:spPr>
        <p:txBody>
          <a:bodyPr wrap="square" rtlCol="0">
            <a:spAutoFit/>
          </a:bodyPr>
          <a:lstStyle/>
          <a:p>
            <a:r>
              <a:rPr lang="it-IT" sz="2000" dirty="0"/>
              <a:t>MICROBIOTA: </a:t>
            </a:r>
            <a:r>
              <a:rPr lang="it-IT" sz="2000" dirty="0" err="1"/>
              <a:t>all</a:t>
            </a:r>
            <a:r>
              <a:rPr lang="it-IT" sz="2000" dirty="0"/>
              <a:t> the </a:t>
            </a:r>
            <a:r>
              <a:rPr lang="it-IT" sz="2000" u="sng" dirty="0" err="1"/>
              <a:t>microorganisms</a:t>
            </a:r>
            <a:r>
              <a:rPr lang="it-IT" sz="2000" dirty="0"/>
              <a:t> </a:t>
            </a:r>
            <a:r>
              <a:rPr lang="it-IT" sz="2000" dirty="0" err="1"/>
              <a:t>that</a:t>
            </a:r>
            <a:r>
              <a:rPr lang="it-IT" sz="2000" dirty="0"/>
              <a:t> </a:t>
            </a:r>
            <a:r>
              <a:rPr lang="it-IT" sz="2000" dirty="0" err="1"/>
              <a:t>reside</a:t>
            </a:r>
            <a:r>
              <a:rPr lang="it-IT" sz="2000" dirty="0"/>
              <a:t> </a:t>
            </a:r>
            <a:r>
              <a:rPr lang="it-IT" sz="2000" dirty="0" err="1"/>
              <a:t>into</a:t>
            </a:r>
            <a:r>
              <a:rPr lang="it-IT" sz="2000" dirty="0"/>
              <a:t> the GI </a:t>
            </a:r>
            <a:r>
              <a:rPr lang="it-IT" sz="2000" dirty="0" err="1"/>
              <a:t>tract</a:t>
            </a:r>
            <a:endParaRPr lang="it-IT" sz="2000" dirty="0"/>
          </a:p>
          <a:p>
            <a:r>
              <a:rPr lang="it-IT" sz="2000" dirty="0"/>
              <a:t>MICROBIOME: </a:t>
            </a:r>
            <a:r>
              <a:rPr lang="it-IT" sz="2000" dirty="0" err="1"/>
              <a:t>all</a:t>
            </a:r>
            <a:r>
              <a:rPr lang="it-IT" sz="2000" dirty="0"/>
              <a:t> the </a:t>
            </a:r>
            <a:r>
              <a:rPr lang="it-IT" sz="2000" u="sng" dirty="0" err="1"/>
              <a:t>genomes</a:t>
            </a:r>
            <a:r>
              <a:rPr lang="it-IT" sz="2000" u="sng" dirty="0"/>
              <a:t> </a:t>
            </a:r>
            <a:r>
              <a:rPr lang="it-IT" sz="2000" dirty="0"/>
              <a:t>of the </a:t>
            </a:r>
            <a:r>
              <a:rPr lang="it-IT" sz="2000" dirty="0" err="1"/>
              <a:t>microorganisms</a:t>
            </a:r>
            <a:r>
              <a:rPr lang="it-IT" sz="2000" dirty="0"/>
              <a:t> </a:t>
            </a:r>
            <a:r>
              <a:rPr lang="it-IT" sz="2000" dirty="0" err="1"/>
              <a:t>that</a:t>
            </a:r>
            <a:r>
              <a:rPr lang="it-IT" sz="2000" dirty="0"/>
              <a:t> </a:t>
            </a:r>
            <a:r>
              <a:rPr lang="it-IT" sz="2000" dirty="0" err="1"/>
              <a:t>reside</a:t>
            </a:r>
            <a:r>
              <a:rPr lang="it-IT" sz="2000" dirty="0"/>
              <a:t> </a:t>
            </a:r>
            <a:r>
              <a:rPr lang="it-IT" sz="2000" dirty="0" err="1"/>
              <a:t>into</a:t>
            </a:r>
            <a:r>
              <a:rPr lang="it-IT" sz="2000" dirty="0"/>
              <a:t> the GI </a:t>
            </a:r>
            <a:r>
              <a:rPr lang="it-IT" sz="2000" dirty="0" err="1"/>
              <a:t>tract</a:t>
            </a:r>
            <a:endParaRPr lang="en-GB" sz="2000" dirty="0"/>
          </a:p>
        </p:txBody>
      </p:sp>
      <p:sp>
        <p:nvSpPr>
          <p:cNvPr id="12" name="Segnaposto contenuto 11">
            <a:extLst>
              <a:ext uri="{FF2B5EF4-FFF2-40B4-BE49-F238E27FC236}">
                <a16:creationId xmlns:a16="http://schemas.microsoft.com/office/drawing/2014/main" xmlns="" id="{D37DD793-CE1B-4304-8CD1-CD5CF600CF12}"/>
              </a:ext>
            </a:extLst>
          </p:cNvPr>
          <p:cNvSpPr>
            <a:spLocks noGrp="1"/>
          </p:cNvSpPr>
          <p:nvPr>
            <p:ph idx="1"/>
          </p:nvPr>
        </p:nvSpPr>
        <p:spPr>
          <a:xfrm>
            <a:off x="134332" y="2683434"/>
            <a:ext cx="8672659" cy="2435320"/>
          </a:xfrm>
        </p:spPr>
        <p:txBody>
          <a:bodyPr>
            <a:normAutofit/>
          </a:bodyPr>
          <a:lstStyle/>
          <a:p>
            <a:pPr marL="0" indent="0">
              <a:buNone/>
            </a:pPr>
            <a:r>
              <a:rPr lang="it-IT" sz="2800" dirty="0" err="1"/>
              <a:t>Diversity</a:t>
            </a:r>
            <a:r>
              <a:rPr lang="it-IT" sz="2800" dirty="0"/>
              <a:t> in </a:t>
            </a:r>
            <a:r>
              <a:rPr lang="it-IT" sz="2800" dirty="0" err="1"/>
              <a:t>microbiome’s</a:t>
            </a:r>
            <a:r>
              <a:rPr lang="it-IT" sz="2800" dirty="0"/>
              <a:t> </a:t>
            </a:r>
            <a:r>
              <a:rPr lang="it-IT" sz="2800" dirty="0" err="1"/>
              <a:t>composition</a:t>
            </a:r>
            <a:r>
              <a:rPr lang="it-IT" sz="2800" dirty="0"/>
              <a:t> </a:t>
            </a:r>
            <a:r>
              <a:rPr lang="it-IT" sz="2800" dirty="0" err="1"/>
              <a:t>depends</a:t>
            </a:r>
            <a:r>
              <a:rPr lang="it-IT" sz="2800" dirty="0"/>
              <a:t> on:</a:t>
            </a:r>
          </a:p>
          <a:p>
            <a:pPr>
              <a:buFontTx/>
              <a:buChar char="-"/>
            </a:pPr>
            <a:r>
              <a:rPr lang="it-IT" sz="2800" dirty="0"/>
              <a:t>Host </a:t>
            </a:r>
            <a:r>
              <a:rPr lang="it-IT" sz="2800" dirty="0" err="1"/>
              <a:t>physiology</a:t>
            </a:r>
            <a:endParaRPr lang="it-IT" sz="2800" dirty="0"/>
          </a:p>
          <a:p>
            <a:pPr>
              <a:buFontTx/>
              <a:buChar char="-"/>
            </a:pPr>
            <a:r>
              <a:rPr lang="it-IT" sz="2800" dirty="0"/>
              <a:t>Environmental factors</a:t>
            </a:r>
          </a:p>
          <a:p>
            <a:pPr>
              <a:buFontTx/>
              <a:buChar char="-"/>
            </a:pPr>
            <a:r>
              <a:rPr lang="it-IT" sz="2800" dirty="0"/>
              <a:t>Genetics </a:t>
            </a:r>
            <a:endParaRPr lang="en-GB" sz="2800" dirty="0"/>
          </a:p>
        </p:txBody>
      </p:sp>
      <p:grpSp>
        <p:nvGrpSpPr>
          <p:cNvPr id="3" name="Gruppo 2">
            <a:extLst>
              <a:ext uri="{FF2B5EF4-FFF2-40B4-BE49-F238E27FC236}">
                <a16:creationId xmlns:a16="http://schemas.microsoft.com/office/drawing/2014/main" xmlns="" id="{67B44E0C-3DC5-42AD-ACEA-85857A36D56A}"/>
              </a:ext>
            </a:extLst>
          </p:cNvPr>
          <p:cNvGrpSpPr/>
          <p:nvPr/>
        </p:nvGrpSpPr>
        <p:grpSpPr>
          <a:xfrm>
            <a:off x="5156462" y="3429000"/>
            <a:ext cx="2234937" cy="841342"/>
            <a:chOff x="5156462" y="3429000"/>
            <a:chExt cx="2234937" cy="841342"/>
          </a:xfrm>
        </p:grpSpPr>
        <p:cxnSp>
          <p:nvCxnSpPr>
            <p:cNvPr id="14" name="Connettore 2 13">
              <a:extLst>
                <a:ext uri="{FF2B5EF4-FFF2-40B4-BE49-F238E27FC236}">
                  <a16:creationId xmlns:a16="http://schemas.microsoft.com/office/drawing/2014/main" xmlns="" id="{55BA051D-8B3E-4317-B95E-C13454A4ABE0}"/>
                </a:ext>
              </a:extLst>
            </p:cNvPr>
            <p:cNvCxnSpPr>
              <a:cxnSpLocks/>
            </p:cNvCxnSpPr>
            <p:nvPr/>
          </p:nvCxnSpPr>
          <p:spPr>
            <a:xfrm>
              <a:off x="5156462" y="4270342"/>
              <a:ext cx="2182304" cy="0"/>
            </a:xfrm>
            <a:prstGeom prst="straightConnector1">
              <a:avLst/>
            </a:prstGeom>
            <a:ln w="57150">
              <a:solidFill>
                <a:schemeClr val="tx1"/>
              </a:solidFill>
              <a:tailEnd type="triangle"/>
            </a:ln>
            <a:effectLst>
              <a:outerShdw blurRad="50800" dist="38100" dir="5400000" algn="t"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7" name="CasellaDiTesto 16">
              <a:extLst>
                <a:ext uri="{FF2B5EF4-FFF2-40B4-BE49-F238E27FC236}">
                  <a16:creationId xmlns:a16="http://schemas.microsoft.com/office/drawing/2014/main" xmlns="" id="{785ADD70-5B35-422C-B391-C46187C4BE47}"/>
                </a:ext>
              </a:extLst>
            </p:cNvPr>
            <p:cNvSpPr txBox="1"/>
            <p:nvPr/>
          </p:nvSpPr>
          <p:spPr>
            <a:xfrm>
              <a:off x="5503681" y="3429000"/>
              <a:ext cx="1887718" cy="707886"/>
            </a:xfrm>
            <a:prstGeom prst="rect">
              <a:avLst/>
            </a:prstGeom>
            <a:noFill/>
          </p:spPr>
          <p:txBody>
            <a:bodyPr wrap="square" rtlCol="0">
              <a:spAutoFit/>
            </a:bodyPr>
            <a:lstStyle/>
            <a:p>
              <a:r>
                <a:rPr lang="it-IT" sz="4000" b="1" dirty="0"/>
                <a:t>BUT</a:t>
              </a:r>
              <a:r>
                <a:rPr lang="it-IT" dirty="0"/>
                <a:t> </a:t>
              </a:r>
              <a:endParaRPr lang="en-GB" dirty="0"/>
            </a:p>
          </p:txBody>
        </p:sp>
      </p:grpSp>
    </p:spTree>
    <p:extLst>
      <p:ext uri="{BB962C8B-B14F-4D97-AF65-F5344CB8AC3E}">
        <p14:creationId xmlns:p14="http://schemas.microsoft.com/office/powerpoint/2010/main" val="380424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FB283EE-97F9-4B80-B50B-1BBCBFA59965}"/>
              </a:ext>
            </a:extLst>
          </p:cNvPr>
          <p:cNvSpPr>
            <a:spLocks noGrp="1"/>
          </p:cNvSpPr>
          <p:nvPr>
            <p:ph type="ctrTitle"/>
          </p:nvPr>
        </p:nvSpPr>
        <p:spPr>
          <a:xfrm>
            <a:off x="761214" y="207357"/>
            <a:ext cx="7772400" cy="1011843"/>
          </a:xfrm>
        </p:spPr>
        <p:txBody>
          <a:bodyPr/>
          <a:lstStyle/>
          <a:p>
            <a:r>
              <a:rPr lang="it-IT" b="1" dirty="0"/>
              <a:t>BIBLIOGRPHY &amp; SITOGRAPHY </a:t>
            </a:r>
            <a:endParaRPr lang="en-GB" b="1" dirty="0"/>
          </a:p>
        </p:txBody>
      </p:sp>
      <p:sp>
        <p:nvSpPr>
          <p:cNvPr id="7" name="Sottotitolo 6">
            <a:extLst>
              <a:ext uri="{FF2B5EF4-FFF2-40B4-BE49-F238E27FC236}">
                <a16:creationId xmlns:a16="http://schemas.microsoft.com/office/drawing/2014/main" xmlns="" id="{505FFEB3-2B7A-4C99-A772-1853FDACD7A9}"/>
              </a:ext>
            </a:extLst>
          </p:cNvPr>
          <p:cNvSpPr>
            <a:spLocks noGrp="1"/>
          </p:cNvSpPr>
          <p:nvPr>
            <p:ph type="subTitle" idx="1"/>
          </p:nvPr>
        </p:nvSpPr>
        <p:spPr>
          <a:xfrm>
            <a:off x="169682" y="999241"/>
            <a:ext cx="8597246" cy="3902697"/>
          </a:xfrm>
        </p:spPr>
        <p:txBody>
          <a:bodyPr>
            <a:normAutofit/>
          </a:bodyPr>
          <a:lstStyle/>
          <a:p>
            <a:r>
              <a:rPr lang="it-IT" sz="2400" dirty="0">
                <a:solidFill>
                  <a:schemeClr val="tx1"/>
                </a:solidFill>
              </a:rPr>
              <a:t>MAIN SOURCES</a:t>
            </a:r>
          </a:p>
          <a:p>
            <a:pPr algn="l"/>
            <a:r>
              <a:rPr lang="en-GB" sz="1600" b="1" dirty="0">
                <a:solidFill>
                  <a:schemeClr val="tx1"/>
                </a:solidFill>
              </a:rPr>
              <a:t>-    Kynurenine pathway metabolism and the microbiota-gut-brain axis </a:t>
            </a:r>
          </a:p>
          <a:p>
            <a:pPr algn="l"/>
            <a:r>
              <a:rPr lang="en-GB" sz="1600" dirty="0">
                <a:solidFill>
                  <a:schemeClr val="tx1"/>
                </a:solidFill>
              </a:rPr>
              <a:t>P.J. Kennedy a, b , J.F. </a:t>
            </a:r>
            <a:r>
              <a:rPr lang="en-GB" sz="1600" dirty="0" err="1">
                <a:solidFill>
                  <a:schemeClr val="tx1"/>
                </a:solidFill>
              </a:rPr>
              <a:t>Cryan</a:t>
            </a:r>
            <a:r>
              <a:rPr lang="en-GB" sz="1600" dirty="0">
                <a:solidFill>
                  <a:schemeClr val="tx1"/>
                </a:solidFill>
              </a:rPr>
              <a:t> a, c , T.G. </a:t>
            </a:r>
            <a:r>
              <a:rPr lang="en-GB" sz="1600" dirty="0" err="1">
                <a:solidFill>
                  <a:schemeClr val="tx1"/>
                </a:solidFill>
              </a:rPr>
              <a:t>Dinan</a:t>
            </a:r>
            <a:r>
              <a:rPr lang="en-GB" sz="1600" dirty="0">
                <a:solidFill>
                  <a:schemeClr val="tx1"/>
                </a:solidFill>
              </a:rPr>
              <a:t> a, b , G. Clarke a, b, * </a:t>
            </a:r>
          </a:p>
          <a:p>
            <a:pPr algn="l"/>
            <a:r>
              <a:rPr lang="en-GB" sz="1600" b="1" dirty="0">
                <a:solidFill>
                  <a:schemeClr val="tx1"/>
                </a:solidFill>
              </a:rPr>
              <a:t> </a:t>
            </a:r>
          </a:p>
          <a:p>
            <a:pPr algn="l"/>
            <a:r>
              <a:rPr lang="en-GB" sz="1600" b="1" dirty="0">
                <a:solidFill>
                  <a:schemeClr val="tx1"/>
                </a:solidFill>
              </a:rPr>
              <a:t>-    Interplay Between the Gut-Brain Axis, Obesity and Cognitive Function </a:t>
            </a:r>
          </a:p>
          <a:p>
            <a:pPr algn="l"/>
            <a:r>
              <a:rPr lang="en-GB" sz="1600" dirty="0">
                <a:solidFill>
                  <a:schemeClr val="tx1"/>
                </a:solidFill>
              </a:rPr>
              <a:t>Ana </a:t>
            </a:r>
            <a:r>
              <a:rPr lang="en-GB" sz="1600" dirty="0" err="1">
                <a:solidFill>
                  <a:schemeClr val="tx1"/>
                </a:solidFill>
              </a:rPr>
              <a:t>Agustí</a:t>
            </a:r>
            <a:r>
              <a:rPr lang="en-GB" sz="1600" dirty="0">
                <a:solidFill>
                  <a:schemeClr val="tx1"/>
                </a:solidFill>
              </a:rPr>
              <a:t> 1 *, Maria P. García-Pardo1 , Inmaculada López-Almela1 , Isabel Campillo1 , Michael </a:t>
            </a:r>
            <a:r>
              <a:rPr lang="en-GB" sz="1600" dirty="0" err="1">
                <a:solidFill>
                  <a:schemeClr val="tx1"/>
                </a:solidFill>
              </a:rPr>
              <a:t>Maes</a:t>
            </a:r>
            <a:r>
              <a:rPr lang="en-GB" sz="1600" dirty="0">
                <a:solidFill>
                  <a:schemeClr val="tx1"/>
                </a:solidFill>
              </a:rPr>
              <a:t> 2 , Marina </a:t>
            </a:r>
            <a:r>
              <a:rPr lang="en-GB" sz="1600" dirty="0" err="1">
                <a:solidFill>
                  <a:schemeClr val="tx1"/>
                </a:solidFill>
              </a:rPr>
              <a:t>Romaní</a:t>
            </a:r>
            <a:r>
              <a:rPr lang="en-GB" sz="1600" dirty="0">
                <a:solidFill>
                  <a:schemeClr val="tx1"/>
                </a:solidFill>
              </a:rPr>
              <a:t>-Pérez 1 and Yolanda Sanz 1 </a:t>
            </a:r>
          </a:p>
          <a:p>
            <a:pPr marL="285750" indent="-285750" algn="l">
              <a:buFontTx/>
              <a:buChar char="-"/>
            </a:pPr>
            <a:endParaRPr lang="en-GB" sz="1600" b="1" dirty="0">
              <a:solidFill>
                <a:schemeClr val="tx1"/>
              </a:solidFill>
            </a:endParaRPr>
          </a:p>
          <a:p>
            <a:pPr marL="285750" indent="-285750" algn="l">
              <a:buFontTx/>
              <a:buChar char="-"/>
            </a:pPr>
            <a:r>
              <a:rPr lang="en-GB" sz="1600" b="1" dirty="0">
                <a:solidFill>
                  <a:schemeClr val="tx1"/>
                </a:solidFill>
              </a:rPr>
              <a:t>Breaking down the barriers: the gut microbiome, intestinal permeability and stress-related psychiatric disorders </a:t>
            </a:r>
          </a:p>
          <a:p>
            <a:pPr algn="l"/>
            <a:r>
              <a:rPr lang="en-GB" sz="1600" dirty="0">
                <a:solidFill>
                  <a:schemeClr val="tx1"/>
                </a:solidFill>
              </a:rPr>
              <a:t>John R. Kelly 1, 2, Paul J. Kennedy 1, John F. Cryan1, 3, Timothy G. Dinan1, 2, Gerard Clarke1, 2* and Niall P. Hyland1, 4</a:t>
            </a:r>
          </a:p>
        </p:txBody>
      </p:sp>
      <p:sp>
        <p:nvSpPr>
          <p:cNvPr id="4" name="Segnaposto data 3">
            <a:extLst>
              <a:ext uri="{FF2B5EF4-FFF2-40B4-BE49-F238E27FC236}">
                <a16:creationId xmlns:a16="http://schemas.microsoft.com/office/drawing/2014/main" xmlns="" id="{F1F827B6-CED3-4586-99DB-299E0A5D9973}"/>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97A0F6AA-DE70-4876-A91C-5D974056FF36}"/>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84FB683C-AF91-4EFB-BE7A-C2886EE087E3}"/>
              </a:ext>
            </a:extLst>
          </p:cNvPr>
          <p:cNvSpPr>
            <a:spLocks noGrp="1"/>
          </p:cNvSpPr>
          <p:nvPr>
            <p:ph type="sldNum" sz="quarter" idx="12"/>
          </p:nvPr>
        </p:nvSpPr>
        <p:spPr/>
        <p:txBody>
          <a:bodyPr/>
          <a:lstStyle/>
          <a:p>
            <a:fld id="{577E702D-DAC6-704A-BC3C-8F84ACD9D698}" type="slidenum">
              <a:rPr lang="it-IT" smtClean="0"/>
              <a:t>30</a:t>
            </a:fld>
            <a:endParaRPr lang="it-IT"/>
          </a:p>
        </p:txBody>
      </p:sp>
    </p:spTree>
    <p:extLst>
      <p:ext uri="{BB962C8B-B14F-4D97-AF65-F5344CB8AC3E}">
        <p14:creationId xmlns:p14="http://schemas.microsoft.com/office/powerpoint/2010/main" val="657810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2C104C7-9B70-49E6-865A-28E22BD4A4DB}"/>
              </a:ext>
            </a:extLst>
          </p:cNvPr>
          <p:cNvSpPr>
            <a:spLocks noGrp="1"/>
          </p:cNvSpPr>
          <p:nvPr>
            <p:ph type="title"/>
          </p:nvPr>
        </p:nvSpPr>
        <p:spPr/>
        <p:txBody>
          <a:bodyPr/>
          <a:lstStyle/>
          <a:p>
            <a:r>
              <a:rPr lang="it-IT" b="1"/>
              <a:t>BIBLIOGRAPHY </a:t>
            </a:r>
            <a:r>
              <a:rPr lang="it-IT" b="1" dirty="0"/>
              <a:t>&amp; SITOGRAPHY </a:t>
            </a:r>
            <a:endParaRPr lang="en-GB" dirty="0"/>
          </a:p>
        </p:txBody>
      </p:sp>
      <p:sp>
        <p:nvSpPr>
          <p:cNvPr id="3" name="Segnaposto contenuto 2">
            <a:extLst>
              <a:ext uri="{FF2B5EF4-FFF2-40B4-BE49-F238E27FC236}">
                <a16:creationId xmlns:a16="http://schemas.microsoft.com/office/drawing/2014/main" xmlns="" id="{5AA0E894-2B4B-47F1-93C7-075FE9FF8A83}"/>
              </a:ext>
            </a:extLst>
          </p:cNvPr>
          <p:cNvSpPr>
            <a:spLocks noGrp="1"/>
          </p:cNvSpPr>
          <p:nvPr>
            <p:ph idx="1"/>
          </p:nvPr>
        </p:nvSpPr>
        <p:spPr>
          <a:xfrm>
            <a:off x="273377" y="1197204"/>
            <a:ext cx="8946037" cy="4928959"/>
          </a:xfrm>
        </p:spPr>
        <p:txBody>
          <a:bodyPr>
            <a:normAutofit/>
          </a:bodyPr>
          <a:lstStyle/>
          <a:p>
            <a:pPr marL="0" indent="0">
              <a:buNone/>
            </a:pPr>
            <a:r>
              <a:rPr lang="en-GB" sz="2000" b="1" dirty="0"/>
              <a:t>- Gut microbiota regulates maturation of the adult enteric nervous system via enteric serotonin networks.</a:t>
            </a:r>
          </a:p>
          <a:p>
            <a:pPr marL="0" indent="0">
              <a:buNone/>
            </a:pPr>
            <a:r>
              <a:rPr lang="en-GB" sz="1800" u="sng" dirty="0">
                <a:hlinkClick r:id="rId2">
                  <a:extLst>
                    <a:ext uri="{A12FA001-AC4F-418D-AE19-62706E023703}">
                      <ahyp:hlinkClr xmlns:ahyp="http://schemas.microsoft.com/office/drawing/2018/hyperlinkcolor" xmlns="" val="tx"/>
                    </a:ext>
                  </a:extLst>
                </a:hlinkClick>
              </a:rPr>
              <a:t>De </a:t>
            </a:r>
            <a:r>
              <a:rPr lang="en-GB" sz="1800" u="sng" dirty="0" err="1">
                <a:hlinkClick r:id="rId2">
                  <a:extLst>
                    <a:ext uri="{A12FA001-AC4F-418D-AE19-62706E023703}">
                      <ahyp:hlinkClr xmlns:ahyp="http://schemas.microsoft.com/office/drawing/2018/hyperlinkcolor" xmlns="" val="tx"/>
                    </a:ext>
                  </a:extLst>
                </a:hlinkClick>
              </a:rPr>
              <a:t>Vadder</a:t>
            </a:r>
            <a:r>
              <a:rPr lang="en-GB" sz="1800" u="sng" dirty="0">
                <a:hlinkClick r:id="rId2">
                  <a:extLst>
                    <a:ext uri="{A12FA001-AC4F-418D-AE19-62706E023703}">
                      <ahyp:hlinkClr xmlns:ahyp="http://schemas.microsoft.com/office/drawing/2018/hyperlinkcolor" xmlns="" val="tx"/>
                    </a:ext>
                  </a:extLst>
                </a:hlinkClick>
              </a:rPr>
              <a:t> F</a:t>
            </a:r>
            <a:r>
              <a:rPr lang="en-GB" sz="1800" baseline="30000" dirty="0"/>
              <a:t>1</a:t>
            </a:r>
            <a:r>
              <a:rPr lang="en-GB" sz="1800" dirty="0"/>
              <a:t>, </a:t>
            </a:r>
            <a:r>
              <a:rPr lang="en-GB" sz="1800" u="sng" dirty="0">
                <a:hlinkClick r:id="rId3">
                  <a:extLst>
                    <a:ext uri="{A12FA001-AC4F-418D-AE19-62706E023703}">
                      <ahyp:hlinkClr xmlns:ahyp="http://schemas.microsoft.com/office/drawing/2018/hyperlinkcolor" xmlns="" val="tx"/>
                    </a:ext>
                  </a:extLst>
                </a:hlinkClick>
              </a:rPr>
              <a:t>Grasset E</a:t>
            </a:r>
            <a:r>
              <a:rPr lang="en-GB" sz="1800" baseline="30000" dirty="0"/>
              <a:t>1</a:t>
            </a:r>
            <a:r>
              <a:rPr lang="en-GB" sz="1800" dirty="0"/>
              <a:t>, </a:t>
            </a:r>
            <a:r>
              <a:rPr lang="en-GB" sz="1800" u="sng" dirty="0" err="1">
                <a:hlinkClick r:id="rId4">
                  <a:extLst>
                    <a:ext uri="{A12FA001-AC4F-418D-AE19-62706E023703}">
                      <ahyp:hlinkClr xmlns:ahyp="http://schemas.microsoft.com/office/drawing/2018/hyperlinkcolor" xmlns="" val="tx"/>
                    </a:ext>
                  </a:extLst>
                </a:hlinkClick>
              </a:rPr>
              <a:t>Mannerås</a:t>
            </a:r>
            <a:r>
              <a:rPr lang="en-GB" sz="1800" u="sng" dirty="0">
                <a:hlinkClick r:id="rId4">
                  <a:extLst>
                    <a:ext uri="{A12FA001-AC4F-418D-AE19-62706E023703}">
                      <ahyp:hlinkClr xmlns:ahyp="http://schemas.microsoft.com/office/drawing/2018/hyperlinkcolor" xmlns="" val="tx"/>
                    </a:ext>
                  </a:extLst>
                </a:hlinkClick>
              </a:rPr>
              <a:t> Holm L</a:t>
            </a:r>
            <a:r>
              <a:rPr lang="en-GB" sz="1800" baseline="30000" dirty="0"/>
              <a:t>1</a:t>
            </a:r>
            <a:r>
              <a:rPr lang="en-GB" sz="1800" dirty="0"/>
              <a:t>, </a:t>
            </a:r>
            <a:r>
              <a:rPr lang="en-GB" sz="1800" u="sng" dirty="0" err="1">
                <a:hlinkClick r:id="rId5">
                  <a:extLst>
                    <a:ext uri="{A12FA001-AC4F-418D-AE19-62706E023703}">
                      <ahyp:hlinkClr xmlns:ahyp="http://schemas.microsoft.com/office/drawing/2018/hyperlinkcolor" xmlns="" val="tx"/>
                    </a:ext>
                  </a:extLst>
                </a:hlinkClick>
              </a:rPr>
              <a:t>Karsenty</a:t>
            </a:r>
            <a:r>
              <a:rPr lang="en-GB" sz="1800" u="sng" dirty="0">
                <a:hlinkClick r:id="rId5">
                  <a:extLst>
                    <a:ext uri="{A12FA001-AC4F-418D-AE19-62706E023703}">
                      <ahyp:hlinkClr xmlns:ahyp="http://schemas.microsoft.com/office/drawing/2018/hyperlinkcolor" xmlns="" val="tx"/>
                    </a:ext>
                  </a:extLst>
                </a:hlinkClick>
              </a:rPr>
              <a:t> G</a:t>
            </a:r>
            <a:r>
              <a:rPr lang="en-GB" sz="1800" baseline="30000" dirty="0"/>
              <a:t>2</a:t>
            </a:r>
            <a:r>
              <a:rPr lang="en-GB" sz="1800" dirty="0"/>
              <a:t>, </a:t>
            </a:r>
            <a:r>
              <a:rPr lang="en-GB" sz="1800" u="sng" dirty="0">
                <a:hlinkClick r:id="rId6">
                  <a:extLst>
                    <a:ext uri="{A12FA001-AC4F-418D-AE19-62706E023703}">
                      <ahyp:hlinkClr xmlns:ahyp="http://schemas.microsoft.com/office/drawing/2018/hyperlinkcolor" xmlns="" val="tx"/>
                    </a:ext>
                  </a:extLst>
                </a:hlinkClick>
              </a:rPr>
              <a:t>Macpherson</a:t>
            </a:r>
            <a:r>
              <a:rPr lang="en-GB" sz="1800" u="sng" dirty="0">
                <a:hlinkClick r:id="rId6">
                  <a:extLst>
                    <a:ext uri="{A12FA001-AC4F-418D-AE19-62706E023703}">
                      <ahyp:hlinkClr xmlns:ahyp="http://schemas.microsoft.com/office/drawing/2018/hyperlinkcolor" xmlns="" val="tx"/>
                    </a:ext>
                  </a:extLst>
                </a:hlinkClick>
              </a:rPr>
              <a:t> </a:t>
            </a:r>
            <a:r>
              <a:rPr lang="en-GB" sz="1800" u="sng" dirty="0">
                <a:hlinkClick r:id="rId6">
                  <a:extLst>
                    <a:ext uri="{A12FA001-AC4F-418D-AE19-62706E023703}">
                      <ahyp:hlinkClr xmlns:ahyp="http://schemas.microsoft.com/office/drawing/2018/hyperlinkcolor" xmlns="" val="tx"/>
                    </a:ext>
                  </a:extLst>
                </a:hlinkClick>
              </a:rPr>
              <a:t>AJ</a:t>
            </a:r>
            <a:r>
              <a:rPr lang="en-GB" sz="1800" baseline="30000" dirty="0"/>
              <a:t>3</a:t>
            </a:r>
            <a:r>
              <a:rPr lang="en-GB" sz="1800" dirty="0"/>
              <a:t>, </a:t>
            </a:r>
            <a:r>
              <a:rPr lang="en-GB" sz="1800" u="sng" dirty="0" err="1">
                <a:hlinkClick r:id="rId7">
                  <a:extLst>
                    <a:ext uri="{A12FA001-AC4F-418D-AE19-62706E023703}">
                      <ahyp:hlinkClr xmlns:ahyp="http://schemas.microsoft.com/office/drawing/2018/hyperlinkcolor" xmlns="" val="tx"/>
                    </a:ext>
                  </a:extLst>
                </a:hlinkClick>
              </a:rPr>
              <a:t>Olofsson</a:t>
            </a:r>
            <a:r>
              <a:rPr lang="en-GB" sz="1800" u="sng" dirty="0">
                <a:hlinkClick r:id="rId7">
                  <a:extLst>
                    <a:ext uri="{A12FA001-AC4F-418D-AE19-62706E023703}">
                      <ahyp:hlinkClr xmlns:ahyp="http://schemas.microsoft.com/office/drawing/2018/hyperlinkcolor" xmlns="" val="tx"/>
                    </a:ext>
                  </a:extLst>
                </a:hlinkClick>
              </a:rPr>
              <a:t> LE</a:t>
            </a:r>
            <a:r>
              <a:rPr lang="en-GB" sz="1800" baseline="30000" dirty="0"/>
              <a:t>1</a:t>
            </a:r>
            <a:r>
              <a:rPr lang="en-GB" sz="1800" dirty="0"/>
              <a:t>, </a:t>
            </a:r>
            <a:r>
              <a:rPr lang="en-GB" sz="1800" u="sng" dirty="0" err="1">
                <a:hlinkClick r:id="rId8">
                  <a:extLst>
                    <a:ext uri="{A12FA001-AC4F-418D-AE19-62706E023703}">
                      <ahyp:hlinkClr xmlns:ahyp="http://schemas.microsoft.com/office/drawing/2018/hyperlinkcolor" xmlns="" val="tx"/>
                    </a:ext>
                  </a:extLst>
                </a:hlinkClick>
              </a:rPr>
              <a:t>Bäckhed</a:t>
            </a:r>
            <a:r>
              <a:rPr lang="en-GB" sz="1800" u="sng" dirty="0">
                <a:hlinkClick r:id="rId8">
                  <a:extLst>
                    <a:ext uri="{A12FA001-AC4F-418D-AE19-62706E023703}">
                      <ahyp:hlinkClr xmlns:ahyp="http://schemas.microsoft.com/office/drawing/2018/hyperlinkcolor" xmlns="" val="tx"/>
                    </a:ext>
                  </a:extLst>
                </a:hlinkClick>
              </a:rPr>
              <a:t> F</a:t>
            </a:r>
            <a:r>
              <a:rPr lang="en-GB" sz="1800" baseline="30000" dirty="0"/>
              <a:t>4,5</a:t>
            </a:r>
          </a:p>
          <a:p>
            <a:pPr marL="0" indent="0">
              <a:buNone/>
            </a:pPr>
            <a:r>
              <a:rPr lang="en-GB" sz="2000" b="1" dirty="0"/>
              <a:t>- Ingestion of </a:t>
            </a:r>
            <a:r>
              <a:rPr lang="en-GB" sz="2000" b="1" i="1" dirty="0"/>
              <a:t>Lactobacillus</a:t>
            </a:r>
            <a:r>
              <a:rPr lang="en-GB" sz="2000" b="1" dirty="0"/>
              <a:t> strain regulates emotional </a:t>
            </a:r>
            <a:r>
              <a:rPr lang="en-GB" sz="2000" b="1" dirty="0" err="1"/>
              <a:t>behavior</a:t>
            </a:r>
            <a:r>
              <a:rPr lang="en-GB" sz="2000" b="1" dirty="0"/>
              <a:t> and                               central GABA receptor expression in a mouse via the </a:t>
            </a:r>
            <a:r>
              <a:rPr lang="en-GB" sz="2000" b="1" dirty="0" err="1"/>
              <a:t>vagus</a:t>
            </a:r>
            <a:r>
              <a:rPr lang="en-GB" sz="2000" b="1" dirty="0"/>
              <a:t> nerve</a:t>
            </a:r>
          </a:p>
          <a:p>
            <a:pPr marL="0" indent="0">
              <a:buNone/>
            </a:pPr>
            <a:r>
              <a:rPr lang="en-GB" sz="1800" dirty="0"/>
              <a:t>Javier A. Bravo, Paul Forsythe, Marianne V. Chew, Emily </a:t>
            </a:r>
            <a:r>
              <a:rPr lang="en-GB" sz="1800" dirty="0" err="1"/>
              <a:t>Escaravage</a:t>
            </a:r>
            <a:r>
              <a:rPr lang="en-GB" sz="1800" dirty="0"/>
              <a:t>, Hélène M. </a:t>
            </a:r>
            <a:r>
              <a:rPr lang="en-GB" sz="1800" dirty="0" err="1"/>
              <a:t>Savignac</a:t>
            </a:r>
            <a:r>
              <a:rPr lang="en-GB" sz="1800" dirty="0"/>
              <a:t>, Timothy G. </a:t>
            </a:r>
            <a:r>
              <a:rPr lang="en-GB" sz="1800" dirty="0" err="1"/>
              <a:t>Dinan</a:t>
            </a:r>
            <a:r>
              <a:rPr lang="en-GB" sz="1800" dirty="0"/>
              <a:t>, John </a:t>
            </a:r>
            <a:r>
              <a:rPr lang="en-GB" sz="1800" dirty="0" err="1"/>
              <a:t>Bienenstock</a:t>
            </a:r>
            <a:r>
              <a:rPr lang="en-GB" sz="1800" dirty="0"/>
              <a:t>, and John F. </a:t>
            </a:r>
            <a:r>
              <a:rPr lang="en-GB" sz="1800" dirty="0" err="1"/>
              <a:t>Cryan</a:t>
            </a:r>
            <a:endParaRPr lang="en-GB" sz="1800" dirty="0"/>
          </a:p>
          <a:p>
            <a:pPr marL="0" indent="0">
              <a:buNone/>
            </a:pPr>
            <a:r>
              <a:rPr lang="en-GB" sz="2000" b="1" dirty="0"/>
              <a:t>- Severe depression is associated with increased microglial quinolinic acid in subregions of the anterior cingulate gyrus: Evidence for an immune-modulated glutamatergic neurotransmission</a:t>
            </a:r>
            <a:r>
              <a:rPr lang="en-GB" sz="2200" b="1" dirty="0"/>
              <a:t>?</a:t>
            </a:r>
          </a:p>
          <a:p>
            <a:pPr marL="0" indent="0">
              <a:buNone/>
            </a:pPr>
            <a:r>
              <a:rPr lang="en-GB" sz="1800" dirty="0"/>
              <a:t>Johann </a:t>
            </a:r>
            <a:r>
              <a:rPr lang="en-GB" sz="1800" dirty="0" err="1"/>
              <a:t>Steiner†Email</a:t>
            </a:r>
            <a:r>
              <a:rPr lang="en-GB" sz="1800" dirty="0"/>
              <a:t> author, Martin Walter†, Tomasz </a:t>
            </a:r>
            <a:r>
              <a:rPr lang="en-GB" sz="1800" dirty="0" err="1"/>
              <a:t>Gos</a:t>
            </a:r>
            <a:r>
              <a:rPr lang="en-GB" sz="1800" dirty="0"/>
              <a:t>, Gilles J Guillemin, Hans-Gert Bernstein, </a:t>
            </a:r>
            <a:r>
              <a:rPr lang="en-GB" sz="1800" dirty="0" err="1"/>
              <a:t>Zoltán</a:t>
            </a:r>
            <a:r>
              <a:rPr lang="en-GB" sz="1800" dirty="0"/>
              <a:t> </a:t>
            </a:r>
            <a:r>
              <a:rPr lang="en-GB" sz="1800" dirty="0" err="1"/>
              <a:t>Sarnyai</a:t>
            </a:r>
            <a:r>
              <a:rPr lang="en-GB" sz="1800" dirty="0"/>
              <a:t>, Christian </a:t>
            </a:r>
            <a:r>
              <a:rPr lang="en-GB" sz="1800" dirty="0" err="1"/>
              <a:t>Mawrin</a:t>
            </a:r>
            <a:r>
              <a:rPr lang="en-GB" sz="1800" dirty="0"/>
              <a:t>, Ralf </a:t>
            </a:r>
            <a:r>
              <a:rPr lang="en-GB" sz="1800" dirty="0" err="1"/>
              <a:t>Brisch</a:t>
            </a:r>
            <a:r>
              <a:rPr lang="en-GB" sz="1800" dirty="0"/>
              <a:t>, Hendrik </a:t>
            </a:r>
            <a:r>
              <a:rPr lang="en-GB" sz="1800" dirty="0" err="1"/>
              <a:t>Bielau</a:t>
            </a:r>
            <a:r>
              <a:rPr lang="en-GB" sz="1800" dirty="0"/>
              <a:t>, Louise Meyer </a:t>
            </a:r>
            <a:r>
              <a:rPr lang="en-GB" sz="1800" dirty="0" err="1"/>
              <a:t>zu</a:t>
            </a:r>
            <a:r>
              <a:rPr lang="en-GB" sz="1800" dirty="0"/>
              <a:t> </a:t>
            </a:r>
            <a:r>
              <a:rPr lang="en-GB" sz="1800" dirty="0" err="1"/>
              <a:t>Schwabedissen</a:t>
            </a:r>
            <a:r>
              <a:rPr lang="en-GB" sz="1800" dirty="0"/>
              <a:t>, Bernhard </a:t>
            </a:r>
            <a:r>
              <a:rPr lang="en-GB" sz="1800" dirty="0" err="1"/>
              <a:t>Bogerts</a:t>
            </a:r>
            <a:r>
              <a:rPr lang="en-GB" sz="1800" dirty="0"/>
              <a:t> and Aye-Mu </a:t>
            </a:r>
            <a:r>
              <a:rPr lang="en-GB" sz="1800" dirty="0" err="1"/>
              <a:t>Myint</a:t>
            </a:r>
            <a:endParaRPr lang="en-GB" sz="1800" dirty="0"/>
          </a:p>
          <a:p>
            <a:pPr marL="0" indent="0" fontAlgn="b">
              <a:buNone/>
            </a:pPr>
            <a:endParaRPr lang="en-GB" sz="3600" dirty="0"/>
          </a:p>
        </p:txBody>
      </p:sp>
      <p:sp>
        <p:nvSpPr>
          <p:cNvPr id="4" name="Segnaposto data 3">
            <a:extLst>
              <a:ext uri="{FF2B5EF4-FFF2-40B4-BE49-F238E27FC236}">
                <a16:creationId xmlns:a16="http://schemas.microsoft.com/office/drawing/2014/main" xmlns="" id="{481BD229-2287-498C-9C77-27CE82C6EF02}"/>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5A4FDB15-A81B-4127-80B9-25962CD084EE}"/>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42C03F1F-2304-4A5F-BA55-414DAF05AD77}"/>
              </a:ext>
            </a:extLst>
          </p:cNvPr>
          <p:cNvSpPr>
            <a:spLocks noGrp="1"/>
          </p:cNvSpPr>
          <p:nvPr>
            <p:ph type="sldNum" sz="quarter" idx="12"/>
          </p:nvPr>
        </p:nvSpPr>
        <p:spPr/>
        <p:txBody>
          <a:bodyPr/>
          <a:lstStyle/>
          <a:p>
            <a:fld id="{577E702D-DAC6-704A-BC3C-8F84ACD9D698}" type="slidenum">
              <a:rPr lang="it-IT" smtClean="0"/>
              <a:t>31</a:t>
            </a:fld>
            <a:endParaRPr lang="it-IT" dirty="0"/>
          </a:p>
        </p:txBody>
      </p:sp>
    </p:spTree>
    <p:extLst>
      <p:ext uri="{BB962C8B-B14F-4D97-AF65-F5344CB8AC3E}">
        <p14:creationId xmlns:p14="http://schemas.microsoft.com/office/powerpoint/2010/main" val="2330573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2357859-03AE-4A5C-92D3-6334E4B838E8}"/>
              </a:ext>
            </a:extLst>
          </p:cNvPr>
          <p:cNvSpPr>
            <a:spLocks noGrp="1"/>
          </p:cNvSpPr>
          <p:nvPr>
            <p:ph type="title"/>
          </p:nvPr>
        </p:nvSpPr>
        <p:spPr>
          <a:xfrm>
            <a:off x="457200" y="274638"/>
            <a:ext cx="8229600" cy="658616"/>
          </a:xfrm>
        </p:spPr>
        <p:txBody>
          <a:bodyPr>
            <a:normAutofit fontScale="90000"/>
          </a:bodyPr>
          <a:lstStyle/>
          <a:p>
            <a:r>
              <a:rPr lang="it-IT" b="1"/>
              <a:t>BIBLIOGRAPHY </a:t>
            </a:r>
            <a:r>
              <a:rPr lang="it-IT" b="1" dirty="0"/>
              <a:t>&amp; SITOGRAPHY </a:t>
            </a:r>
            <a:endParaRPr lang="en-GB" dirty="0"/>
          </a:p>
        </p:txBody>
      </p:sp>
      <p:sp>
        <p:nvSpPr>
          <p:cNvPr id="4" name="Segnaposto data 3">
            <a:extLst>
              <a:ext uri="{FF2B5EF4-FFF2-40B4-BE49-F238E27FC236}">
                <a16:creationId xmlns:a16="http://schemas.microsoft.com/office/drawing/2014/main" xmlns="" id="{A45CE1D7-E560-46CF-841D-F0E34EBD7DD3}"/>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BF52A1F5-7E3B-4E5F-9875-C20AB7AE1772}"/>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524ADBCC-7DED-42A2-90EB-35875595B91B}"/>
              </a:ext>
            </a:extLst>
          </p:cNvPr>
          <p:cNvSpPr>
            <a:spLocks noGrp="1"/>
          </p:cNvSpPr>
          <p:nvPr>
            <p:ph type="sldNum" sz="quarter" idx="12"/>
          </p:nvPr>
        </p:nvSpPr>
        <p:spPr/>
        <p:txBody>
          <a:bodyPr/>
          <a:lstStyle/>
          <a:p>
            <a:fld id="{577E702D-DAC6-704A-BC3C-8F84ACD9D698}" type="slidenum">
              <a:rPr lang="it-IT" smtClean="0"/>
              <a:t>32</a:t>
            </a:fld>
            <a:endParaRPr lang="it-IT"/>
          </a:p>
        </p:txBody>
      </p:sp>
      <p:sp>
        <p:nvSpPr>
          <p:cNvPr id="7" name="CasellaDiTesto 6">
            <a:extLst>
              <a:ext uri="{FF2B5EF4-FFF2-40B4-BE49-F238E27FC236}">
                <a16:creationId xmlns:a16="http://schemas.microsoft.com/office/drawing/2014/main" xmlns="" id="{A241B173-DEFA-4D46-BC29-B3593EF8D05C}"/>
              </a:ext>
            </a:extLst>
          </p:cNvPr>
          <p:cNvSpPr txBox="1"/>
          <p:nvPr/>
        </p:nvSpPr>
        <p:spPr>
          <a:xfrm>
            <a:off x="254524" y="933254"/>
            <a:ext cx="8818775" cy="5262979"/>
          </a:xfrm>
          <a:prstGeom prst="rect">
            <a:avLst/>
          </a:prstGeom>
          <a:noFill/>
        </p:spPr>
        <p:txBody>
          <a:bodyPr wrap="square" rtlCol="0">
            <a:spAutoFit/>
          </a:bodyPr>
          <a:lstStyle/>
          <a:p>
            <a:pPr algn="ctr"/>
            <a:r>
              <a:rPr lang="it-IT" sz="1400" dirty="0"/>
              <a:t>PICTURES </a:t>
            </a:r>
          </a:p>
          <a:p>
            <a:pPr marL="342900" indent="-342900">
              <a:buFontTx/>
              <a:buChar char="-"/>
            </a:pPr>
            <a:endParaRPr lang="it-IT" sz="1400" dirty="0"/>
          </a:p>
          <a:p>
            <a:pPr marL="342900" indent="-342900">
              <a:buFontTx/>
              <a:buChar char="-"/>
            </a:pPr>
            <a:r>
              <a:rPr lang="it-IT" sz="1400" dirty="0"/>
              <a:t> ADAPTED FROM: </a:t>
            </a:r>
            <a:r>
              <a:rPr lang="it-IT" sz="1400" dirty="0">
                <a:hlinkClick r:id="rId2"/>
              </a:rPr>
              <a:t>https://docplayer.net/78490208-Evaluation-of-probiotics-and-prebiotics-in-food.html</a:t>
            </a:r>
            <a:r>
              <a:rPr lang="it-IT" sz="1400" dirty="0"/>
              <a:t>  (slide </a:t>
            </a:r>
            <a:r>
              <a:rPr lang="it-IT" sz="1400"/>
              <a:t>4)</a:t>
            </a:r>
          </a:p>
          <a:p>
            <a:endParaRPr lang="en-GB" sz="1400">
              <a:hlinkClick r:id="rId3"/>
            </a:endParaRPr>
          </a:p>
          <a:p>
            <a:pPr marL="342900" indent="-342900">
              <a:buFontTx/>
              <a:buChar char="-"/>
            </a:pPr>
            <a:r>
              <a:rPr lang="en-GB" sz="1400">
                <a:hlinkClick r:id="rId3"/>
              </a:rPr>
              <a:t> </a:t>
            </a:r>
            <a:r>
              <a:rPr lang="en-GB" sz="1400" dirty="0">
                <a:hlinkClick r:id="rId3"/>
              </a:rPr>
              <a:t>http://www.unique-design.net/library/sacred/heal/axis.html</a:t>
            </a:r>
            <a:r>
              <a:rPr lang="en-GB" sz="1400" dirty="0"/>
              <a:t>   (</a:t>
            </a:r>
            <a:r>
              <a:rPr lang="en-GB" sz="1400"/>
              <a:t>slide 7)</a:t>
            </a:r>
          </a:p>
          <a:p>
            <a:endParaRPr lang="en-GB" sz="1400"/>
          </a:p>
          <a:p>
            <a:pPr marL="342900" indent="-342900">
              <a:buFontTx/>
              <a:buChar char="-"/>
            </a:pPr>
            <a:endParaRPr lang="it-IT" sz="1400"/>
          </a:p>
          <a:p>
            <a:pPr marL="342900" indent="-342900">
              <a:buFontTx/>
              <a:buChar char="-"/>
            </a:pPr>
            <a:r>
              <a:rPr lang="it-IT" sz="1400">
                <a:hlinkClick r:id="rId4"/>
              </a:rPr>
              <a:t>https</a:t>
            </a:r>
            <a:r>
              <a:rPr lang="it-IT" sz="1400" dirty="0">
                <a:hlinkClick r:id="rId4"/>
              </a:rPr>
              <a:t>://bellalindemann.com/adrenal-fatigue-ibs/hpa-axis-diagram/</a:t>
            </a:r>
            <a:r>
              <a:rPr lang="it-IT" sz="1400" dirty="0"/>
              <a:t>   (</a:t>
            </a:r>
            <a:r>
              <a:rPr lang="it-IT" sz="1400"/>
              <a:t>slide 10)</a:t>
            </a:r>
            <a:endParaRPr lang="it-IT" sz="1400" dirty="0"/>
          </a:p>
          <a:p>
            <a:pPr marL="342900" indent="-342900">
              <a:buFontTx/>
              <a:buChar char="-"/>
            </a:pPr>
            <a:endParaRPr lang="it-IT" sz="1400" dirty="0"/>
          </a:p>
          <a:p>
            <a:pPr marL="342900" indent="-342900">
              <a:buFontTx/>
              <a:buChar char="-"/>
            </a:pPr>
            <a:r>
              <a:rPr lang="it-IT" sz="1400" dirty="0">
                <a:hlinkClick r:id="rId5"/>
              </a:rPr>
              <a:t>https://www.cell.com/trends/immunology/fulltext/S1471-4906(11)00019-6?mobileUi=0</a:t>
            </a:r>
            <a:r>
              <a:rPr lang="it-IT" sz="1400" dirty="0"/>
              <a:t>  (</a:t>
            </a:r>
            <a:r>
              <a:rPr lang="it-IT" sz="1400"/>
              <a:t>slide 13)</a:t>
            </a:r>
            <a:endParaRPr lang="it-IT" sz="1400" dirty="0"/>
          </a:p>
          <a:p>
            <a:pPr marL="342900" indent="-342900">
              <a:buFontTx/>
              <a:buChar char="-"/>
            </a:pPr>
            <a:endParaRPr lang="it-IT" sz="1400" dirty="0"/>
          </a:p>
          <a:p>
            <a:pPr marL="342900" indent="-342900">
              <a:buFontTx/>
              <a:buChar char="-"/>
            </a:pPr>
            <a:r>
              <a:rPr lang="it-IT" sz="1400" dirty="0"/>
              <a:t>ADAPTED FROM:  </a:t>
            </a:r>
            <a:r>
              <a:rPr lang="it-IT" sz="1400" dirty="0">
                <a:hlinkClick r:id="rId6"/>
              </a:rPr>
              <a:t>https://it.wikipedia.org/wiki/Triptofano#/media/File:Tryptophan-Stoffwechsel.svg</a:t>
            </a:r>
            <a:r>
              <a:rPr lang="it-IT" sz="1400" dirty="0"/>
              <a:t> (</a:t>
            </a:r>
            <a:r>
              <a:rPr lang="it-IT" sz="1400"/>
              <a:t>slide 14) </a:t>
            </a:r>
            <a:endParaRPr lang="it-IT" sz="1400" dirty="0"/>
          </a:p>
          <a:p>
            <a:pPr marL="342900" indent="-342900">
              <a:buFontTx/>
              <a:buChar char="-"/>
            </a:pPr>
            <a:r>
              <a:rPr lang="en-GB" sz="1400">
                <a:hlinkClick r:id="rId7"/>
              </a:rPr>
              <a:t>https://andreiatorres.com/blog?offset=1493407636330&amp;year=2017</a:t>
            </a:r>
            <a:r>
              <a:rPr lang="en-GB" sz="1400"/>
              <a:t>   (slide 15)</a:t>
            </a:r>
          </a:p>
          <a:p>
            <a:pPr marL="342900" indent="-342900">
              <a:buFontTx/>
              <a:buChar char="-"/>
            </a:pPr>
            <a:endParaRPr lang="it-IT" sz="1400"/>
          </a:p>
          <a:p>
            <a:pPr marL="342900" indent="-342900">
              <a:buFontTx/>
              <a:buChar char="-"/>
            </a:pPr>
            <a:r>
              <a:rPr lang="it-IT" sz="1400"/>
              <a:t>A</a:t>
            </a:r>
            <a:r>
              <a:rPr lang="en-GB" sz="1400"/>
              <a:t>DAPTED FROM: </a:t>
            </a:r>
            <a:r>
              <a:rPr lang="it-IT" sz="1400">
                <a:hlinkClick r:id="rId7"/>
              </a:rPr>
              <a:t>https://andreiatorres.com/blog?offset=1493407636330&amp;year=2017</a:t>
            </a:r>
            <a:r>
              <a:rPr lang="it-IT" sz="1400"/>
              <a:t> (slide 16)</a:t>
            </a:r>
          </a:p>
          <a:p>
            <a:pPr marL="342900" indent="-342900">
              <a:buFontTx/>
              <a:buChar char="-"/>
            </a:pPr>
            <a:endParaRPr lang="it-IT" sz="1400" dirty="0"/>
          </a:p>
          <a:p>
            <a:pPr marL="342900" indent="-342900">
              <a:buFontTx/>
              <a:buChar char="-"/>
            </a:pPr>
            <a:r>
              <a:rPr lang="it-IT" sz="1400" dirty="0"/>
              <a:t>ADAPTED FROM: </a:t>
            </a:r>
            <a:r>
              <a:rPr lang="it-IT" sz="1400" dirty="0">
                <a:hlinkClick r:id="rId8"/>
              </a:rPr>
              <a:t>https://it.wikipedia.org/wiki/File:Metaboliti_della_Via_della_Chinurenina.svg</a:t>
            </a:r>
            <a:r>
              <a:rPr lang="it-IT" sz="1400" dirty="0"/>
              <a:t> (slide 17) </a:t>
            </a:r>
          </a:p>
          <a:p>
            <a:pPr marL="342900" indent="-342900">
              <a:buFontTx/>
              <a:buChar char="-"/>
            </a:pPr>
            <a:endParaRPr lang="it-IT" sz="1400" dirty="0"/>
          </a:p>
          <a:p>
            <a:pPr marL="342900" indent="-342900">
              <a:buFontTx/>
              <a:buChar char="-"/>
            </a:pPr>
            <a:r>
              <a:rPr lang="it-IT" sz="1400" dirty="0"/>
              <a:t>ADAPTED FROM: </a:t>
            </a:r>
            <a:r>
              <a:rPr lang="it-IT" sz="1400" dirty="0">
                <a:hlinkClick r:id="rId8"/>
              </a:rPr>
              <a:t>https://it.wikipedia.org/wiki/File:Metaboliti_della_Via_della_Chinurenina.svg</a:t>
            </a:r>
            <a:r>
              <a:rPr lang="it-IT" sz="1400" dirty="0"/>
              <a:t> (</a:t>
            </a:r>
            <a:r>
              <a:rPr lang="it-IT" sz="1400"/>
              <a:t>slide 18 and 25)</a:t>
            </a:r>
          </a:p>
          <a:p>
            <a:pPr marL="342900" indent="-342900">
              <a:buFontTx/>
              <a:buChar char="-"/>
            </a:pPr>
            <a:endParaRPr lang="it-IT" sz="1400"/>
          </a:p>
          <a:p>
            <a:pPr marL="342900" indent="-342900">
              <a:buFontTx/>
              <a:buChar char="-"/>
            </a:pPr>
            <a:r>
              <a:rPr lang="en-GB" sz="1400">
                <a:hlinkClick r:id="rId9"/>
              </a:rPr>
              <a:t>https://i.pinimg.com/236x/01/3e/5c/013e5cd23618d8a2848e6db96473cf21--pictogram-image-vector.jpg</a:t>
            </a:r>
            <a:r>
              <a:rPr lang="en-GB" sz="1400"/>
              <a:t> (slide 20)</a:t>
            </a:r>
          </a:p>
          <a:p>
            <a:pPr marL="342900" indent="-342900">
              <a:buFontTx/>
              <a:buChar char="-"/>
            </a:pPr>
            <a:endParaRPr lang="en-GB" sz="1400"/>
          </a:p>
          <a:p>
            <a:pPr marL="342900" indent="-342900">
              <a:buFontTx/>
              <a:buChar char="-"/>
            </a:pPr>
            <a:r>
              <a:rPr lang="en-GB" sz="1400"/>
              <a:t> </a:t>
            </a:r>
            <a:endParaRPr lang="it-IT" sz="1400" dirty="0"/>
          </a:p>
        </p:txBody>
      </p:sp>
    </p:spTree>
    <p:extLst>
      <p:ext uri="{BB962C8B-B14F-4D97-AF65-F5344CB8AC3E}">
        <p14:creationId xmlns:p14="http://schemas.microsoft.com/office/powerpoint/2010/main" val="2917642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CD8AA8D-FA18-4226-B16C-1D0440E3BE1D}"/>
              </a:ext>
            </a:extLst>
          </p:cNvPr>
          <p:cNvSpPr>
            <a:spLocks noGrp="1"/>
          </p:cNvSpPr>
          <p:nvPr>
            <p:ph idx="1"/>
          </p:nvPr>
        </p:nvSpPr>
        <p:spPr/>
        <p:txBody>
          <a:bodyPr>
            <a:normAutofit/>
          </a:bodyPr>
          <a:lstStyle/>
          <a:p>
            <a:pPr marL="0" indent="0">
              <a:buNone/>
            </a:pPr>
            <a:endParaRPr lang="en-GB" sz="1400"/>
          </a:p>
          <a:p>
            <a:pPr marL="0" indent="0">
              <a:buNone/>
            </a:pPr>
            <a:endParaRPr lang="en-GB" sz="1400">
              <a:hlinkClick r:id="rId2"/>
            </a:endParaRPr>
          </a:p>
          <a:p>
            <a:pPr marL="0" indent="0">
              <a:buNone/>
            </a:pPr>
            <a:r>
              <a:rPr lang="en-GB" sz="1400">
                <a:hlinkClick r:id="rId2"/>
              </a:rPr>
              <a:t>-       https://en.wikipedia.org/wiki/Acetate</a:t>
            </a:r>
            <a:r>
              <a:rPr lang="en-GB" sz="1400"/>
              <a:t> (slide 23)</a:t>
            </a:r>
          </a:p>
          <a:p>
            <a:pPr marL="0" indent="0">
              <a:buNone/>
            </a:pPr>
            <a:endParaRPr lang="en-GB" sz="1400"/>
          </a:p>
          <a:p>
            <a:pPr>
              <a:buFontTx/>
              <a:buChar char="-"/>
            </a:pPr>
            <a:r>
              <a:rPr lang="en-GB" sz="1400">
                <a:hlinkClick r:id="rId3"/>
              </a:rPr>
              <a:t>https://en.wikipedia.org/wiki/Butyrate</a:t>
            </a:r>
            <a:r>
              <a:rPr lang="en-GB" sz="1400"/>
              <a:t> (slide 23)</a:t>
            </a:r>
          </a:p>
          <a:p>
            <a:pPr>
              <a:buFontTx/>
              <a:buChar char="-"/>
            </a:pPr>
            <a:endParaRPr lang="en-GB" sz="1400"/>
          </a:p>
          <a:p>
            <a:pPr>
              <a:buFontTx/>
              <a:buChar char="-"/>
            </a:pPr>
            <a:r>
              <a:rPr lang="en-GB" sz="1400">
                <a:hlinkClick r:id="rId4"/>
              </a:rPr>
              <a:t>https://i3.wp.com/sanjosefuncmed.com/wp-content/uploads/2015/05/LEAKY-GUT-SYNDROME-HEALTHY-UNHEALTHY-EPITHELIAL-CELLS.jpg</a:t>
            </a:r>
            <a:r>
              <a:rPr lang="en-GB" sz="1400"/>
              <a:t> (slide 26)</a:t>
            </a:r>
          </a:p>
          <a:p>
            <a:pPr>
              <a:buFontTx/>
              <a:buChar char="-"/>
            </a:pPr>
            <a:endParaRPr lang="en-GB" sz="1400"/>
          </a:p>
          <a:p>
            <a:pPr>
              <a:buFontTx/>
              <a:buChar char="-"/>
            </a:pPr>
            <a:r>
              <a:rPr lang="en-GB" sz="1400">
                <a:hlinkClick r:id="rId5"/>
              </a:rPr>
              <a:t>https://images.agoramedia.com/everydayhealth/gcms/Hight-Fat-Diet-Linked-to-Lung-Cancer-1440x810.jpg?width\u003d722</a:t>
            </a:r>
            <a:endParaRPr lang="en-GB" sz="1400"/>
          </a:p>
          <a:p>
            <a:pPr>
              <a:buFontTx/>
              <a:buChar char="-"/>
            </a:pPr>
            <a:endParaRPr lang="en-GB" sz="1400"/>
          </a:p>
          <a:p>
            <a:pPr>
              <a:buFontTx/>
              <a:buChar char="-"/>
            </a:pPr>
            <a:r>
              <a:rPr lang="en-GB" sz="1400">
                <a:hlinkClick r:id="rId6"/>
              </a:rPr>
              <a:t>https://en.wikipedia.org/wiki/%C3%89lie_Metchnikoff</a:t>
            </a:r>
            <a:endParaRPr lang="en-GB" sz="1400"/>
          </a:p>
          <a:p>
            <a:pPr>
              <a:buFontTx/>
              <a:buChar char="-"/>
            </a:pPr>
            <a:endParaRPr lang="en-GB" sz="1400"/>
          </a:p>
          <a:p>
            <a:pPr marL="0" indent="0">
              <a:buNone/>
            </a:pPr>
            <a:endParaRPr lang="en-GB" sz="1400"/>
          </a:p>
          <a:p>
            <a:pPr marL="0" indent="0">
              <a:buNone/>
            </a:pPr>
            <a:endParaRPr lang="en-GB" sz="1400"/>
          </a:p>
        </p:txBody>
      </p:sp>
      <p:sp>
        <p:nvSpPr>
          <p:cNvPr id="4" name="Segnaposto data 3">
            <a:extLst>
              <a:ext uri="{FF2B5EF4-FFF2-40B4-BE49-F238E27FC236}">
                <a16:creationId xmlns:a16="http://schemas.microsoft.com/office/drawing/2014/main" xmlns="" id="{CBDA019B-74A5-4DF7-9E79-F8F282F6680A}"/>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697A47D0-8C4B-4612-A1CE-9002AFF8C8A4}"/>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C08C2378-6E13-414E-8D5A-093A7988C33C}"/>
              </a:ext>
            </a:extLst>
          </p:cNvPr>
          <p:cNvSpPr>
            <a:spLocks noGrp="1"/>
          </p:cNvSpPr>
          <p:nvPr>
            <p:ph type="sldNum" sz="quarter" idx="12"/>
          </p:nvPr>
        </p:nvSpPr>
        <p:spPr/>
        <p:txBody>
          <a:bodyPr/>
          <a:lstStyle/>
          <a:p>
            <a:fld id="{577E702D-DAC6-704A-BC3C-8F84ACD9D698}" type="slidenum">
              <a:rPr lang="it-IT" smtClean="0"/>
              <a:t>33</a:t>
            </a:fld>
            <a:endParaRPr lang="it-IT"/>
          </a:p>
        </p:txBody>
      </p:sp>
      <p:sp>
        <p:nvSpPr>
          <p:cNvPr id="7" name="Titolo 1">
            <a:extLst>
              <a:ext uri="{FF2B5EF4-FFF2-40B4-BE49-F238E27FC236}">
                <a16:creationId xmlns:a16="http://schemas.microsoft.com/office/drawing/2014/main" xmlns="" id="{AECE6173-06CC-44C0-ADF9-2E3ECDFB66D7}"/>
              </a:ext>
            </a:extLst>
          </p:cNvPr>
          <p:cNvSpPr txBox="1">
            <a:spLocks/>
          </p:cNvSpPr>
          <p:nvPr/>
        </p:nvSpPr>
        <p:spPr>
          <a:xfrm>
            <a:off x="761214" y="207357"/>
            <a:ext cx="7772400" cy="10118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b="1"/>
              <a:t>BIBLIOGRAPHY &amp; SITOGRAPHY </a:t>
            </a:r>
            <a:endParaRPr lang="en-GB" b="1" dirty="0"/>
          </a:p>
        </p:txBody>
      </p:sp>
    </p:spTree>
    <p:extLst>
      <p:ext uri="{BB962C8B-B14F-4D97-AF65-F5344CB8AC3E}">
        <p14:creationId xmlns:p14="http://schemas.microsoft.com/office/powerpoint/2010/main" val="251798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xmlns="" id="{149341C6-F947-4448-AC9E-53EDB3678584}"/>
              </a:ext>
            </a:extLst>
          </p:cNvPr>
          <p:cNvSpPr>
            <a:spLocks noGrp="1"/>
          </p:cNvSpPr>
          <p:nvPr>
            <p:ph type="title"/>
          </p:nvPr>
        </p:nvSpPr>
        <p:spPr>
          <a:xfrm>
            <a:off x="457200" y="447804"/>
            <a:ext cx="8229600" cy="843667"/>
          </a:xfrm>
        </p:spPr>
        <p:txBody>
          <a:bodyPr>
            <a:noAutofit/>
          </a:bodyPr>
          <a:lstStyle/>
          <a:p>
            <a:pPr algn="ctr"/>
            <a:r>
              <a:rPr lang="it-IT" sz="2800" dirty="0" err="1"/>
              <a:t>There</a:t>
            </a:r>
            <a:r>
              <a:rPr lang="it-IT" sz="2800" dirty="0"/>
              <a:t> </a:t>
            </a:r>
            <a:r>
              <a:rPr lang="it-IT" sz="2800" dirty="0" err="1"/>
              <a:t>is</a:t>
            </a:r>
            <a:r>
              <a:rPr lang="it-IT" sz="2800" dirty="0"/>
              <a:t> a ‘‘CORE’’ </a:t>
            </a:r>
            <a:r>
              <a:rPr lang="it-IT" sz="2800" dirty="0" err="1"/>
              <a:t>gut</a:t>
            </a:r>
            <a:r>
              <a:rPr lang="it-IT" sz="2800" dirty="0"/>
              <a:t>-microbiota </a:t>
            </a:r>
            <a:r>
              <a:rPr lang="it-IT" sz="2800" dirty="0" err="1"/>
              <a:t>composition</a:t>
            </a:r>
            <a:r>
              <a:rPr lang="it-IT" sz="2800" dirty="0"/>
              <a:t> in healthy </a:t>
            </a:r>
            <a:r>
              <a:rPr lang="it-IT" sz="2800" dirty="0" err="1"/>
              <a:t>adult</a:t>
            </a:r>
            <a:r>
              <a:rPr lang="it-IT" sz="2800" dirty="0"/>
              <a:t> </a:t>
            </a:r>
            <a:r>
              <a:rPr lang="it-IT" sz="2800" dirty="0" err="1"/>
              <a:t>subjects</a:t>
            </a:r>
            <a:endParaRPr lang="en-GB" sz="2800" dirty="0"/>
          </a:p>
        </p:txBody>
      </p:sp>
      <p:pic>
        <p:nvPicPr>
          <p:cNvPr id="11" name="Segnaposto contenuto 10">
            <a:hlinkClick r:id="rId2"/>
            <a:extLst>
              <a:ext uri="{FF2B5EF4-FFF2-40B4-BE49-F238E27FC236}">
                <a16:creationId xmlns:a16="http://schemas.microsoft.com/office/drawing/2014/main" xmlns="" id="{32808B77-FB75-4EF1-A859-0CB63B5B36AA}"/>
              </a:ext>
            </a:extLst>
          </p:cNvPr>
          <p:cNvPicPr>
            <a:picLocks noGrp="1" noChangeAspect="1"/>
          </p:cNvPicPr>
          <p:nvPr>
            <p:ph idx="1"/>
          </p:nvPr>
        </p:nvPicPr>
        <p:blipFill>
          <a:blip r:embed="rId3"/>
          <a:stretch>
            <a:fillRect/>
          </a:stretch>
        </p:blipFill>
        <p:spPr>
          <a:xfrm>
            <a:off x="959742" y="2865747"/>
            <a:ext cx="7315199" cy="3403077"/>
          </a:xfrm>
        </p:spPr>
      </p:pic>
      <p:sp>
        <p:nvSpPr>
          <p:cNvPr id="9" name="Segnaposto testo 8">
            <a:extLst>
              <a:ext uri="{FF2B5EF4-FFF2-40B4-BE49-F238E27FC236}">
                <a16:creationId xmlns:a16="http://schemas.microsoft.com/office/drawing/2014/main" xmlns="" id="{A31238E7-FBD4-42AB-9A38-4C9465C1948A}"/>
              </a:ext>
            </a:extLst>
          </p:cNvPr>
          <p:cNvSpPr>
            <a:spLocks noGrp="1"/>
          </p:cNvSpPr>
          <p:nvPr>
            <p:ph type="body" sz="half" idx="2"/>
          </p:nvPr>
        </p:nvSpPr>
        <p:spPr>
          <a:xfrm>
            <a:off x="345208" y="1332151"/>
            <a:ext cx="8544268" cy="1599585"/>
          </a:xfrm>
        </p:spPr>
        <p:txBody>
          <a:bodyPr>
            <a:normAutofit/>
          </a:bodyPr>
          <a:lstStyle/>
          <a:p>
            <a:r>
              <a:rPr lang="en-GB" sz="2400" dirty="0"/>
              <a:t>Even if the proper composition of the gut microbiota among different healthy adult subjects is different, there is a “core” microbiota composition in the GI tract, and there are common trends in the  colonisation pattern from birth to elderly stages</a:t>
            </a:r>
            <a:r>
              <a:rPr lang="en-GB" dirty="0"/>
              <a:t>. </a:t>
            </a:r>
          </a:p>
        </p:txBody>
      </p:sp>
      <p:sp>
        <p:nvSpPr>
          <p:cNvPr id="4" name="Segnaposto data 3">
            <a:extLst>
              <a:ext uri="{FF2B5EF4-FFF2-40B4-BE49-F238E27FC236}">
                <a16:creationId xmlns:a16="http://schemas.microsoft.com/office/drawing/2014/main" xmlns="" id="{0B343B4D-FDC8-424B-AD32-565A1DD051B3}"/>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D1A96076-CE66-4006-B9FA-7D5AFF2EC6C3}"/>
              </a:ext>
            </a:extLst>
          </p:cNvPr>
          <p:cNvSpPr>
            <a:spLocks noGrp="1"/>
          </p:cNvSpPr>
          <p:nvPr>
            <p:ph type="ftr" sz="quarter" idx="11"/>
          </p:nvPr>
        </p:nvSpPr>
        <p:spPr/>
        <p:txBody>
          <a:bodyPr/>
          <a:lstStyle/>
          <a:p>
            <a:r>
              <a:rPr lang="en-GB"/>
              <a:t>Biochemistry of Age-related diseases – Gut-brain axis: physiology and pathological alterations</a:t>
            </a:r>
            <a:endParaRPr lang="it-IT" dirty="0"/>
          </a:p>
        </p:txBody>
      </p:sp>
      <p:sp>
        <p:nvSpPr>
          <p:cNvPr id="6" name="Segnaposto numero diapositiva 5">
            <a:extLst>
              <a:ext uri="{FF2B5EF4-FFF2-40B4-BE49-F238E27FC236}">
                <a16:creationId xmlns:a16="http://schemas.microsoft.com/office/drawing/2014/main" xmlns="" id="{967453F3-3121-4E5D-8545-DDC2CC1539E2}"/>
              </a:ext>
            </a:extLst>
          </p:cNvPr>
          <p:cNvSpPr>
            <a:spLocks noGrp="1"/>
          </p:cNvSpPr>
          <p:nvPr>
            <p:ph type="sldNum" sz="quarter" idx="12"/>
          </p:nvPr>
        </p:nvSpPr>
        <p:spPr/>
        <p:txBody>
          <a:bodyPr/>
          <a:lstStyle/>
          <a:p>
            <a:fld id="{577E702D-DAC6-704A-BC3C-8F84ACD9D698}" type="slidenum">
              <a:rPr lang="it-IT" smtClean="0"/>
              <a:t>4</a:t>
            </a:fld>
            <a:endParaRPr lang="it-IT"/>
          </a:p>
        </p:txBody>
      </p:sp>
    </p:spTree>
    <p:extLst>
      <p:ext uri="{BB962C8B-B14F-4D97-AF65-F5344CB8AC3E}">
        <p14:creationId xmlns:p14="http://schemas.microsoft.com/office/powerpoint/2010/main" val="168380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xmlns="" id="{699F2BAE-BA1F-4F99-A91B-3CF2E55F9C12}"/>
              </a:ext>
            </a:extLst>
          </p:cNvPr>
          <p:cNvSpPr>
            <a:spLocks noGrp="1"/>
          </p:cNvSpPr>
          <p:nvPr>
            <p:ph type="ctrTitle"/>
          </p:nvPr>
        </p:nvSpPr>
        <p:spPr>
          <a:xfrm>
            <a:off x="591532" y="484187"/>
            <a:ext cx="7772400" cy="735013"/>
          </a:xfrm>
        </p:spPr>
        <p:txBody>
          <a:bodyPr>
            <a:normAutofit fontScale="90000"/>
          </a:bodyPr>
          <a:lstStyle/>
          <a:p>
            <a:r>
              <a:rPr lang="it-IT" sz="2700" b="1" dirty="0"/>
              <a:t>GUT-MICROBIOTA COMPOSITION IN DIFFERENT LIFE STAGES </a:t>
            </a:r>
            <a:r>
              <a:rPr lang="en-GB" b="1" dirty="0"/>
              <a:t/>
            </a:r>
            <a:br>
              <a:rPr lang="en-GB" b="1" dirty="0"/>
            </a:br>
            <a:endParaRPr lang="en-GB" dirty="0"/>
          </a:p>
        </p:txBody>
      </p:sp>
      <p:sp>
        <p:nvSpPr>
          <p:cNvPr id="10" name="Sottotitolo 9">
            <a:extLst>
              <a:ext uri="{FF2B5EF4-FFF2-40B4-BE49-F238E27FC236}">
                <a16:creationId xmlns:a16="http://schemas.microsoft.com/office/drawing/2014/main" xmlns="" id="{CB35833F-A141-4FB9-86CB-A3B4EA80B04D}"/>
              </a:ext>
            </a:extLst>
          </p:cNvPr>
          <p:cNvSpPr>
            <a:spLocks noGrp="1"/>
          </p:cNvSpPr>
          <p:nvPr>
            <p:ph type="subTitle" idx="1"/>
          </p:nvPr>
        </p:nvSpPr>
        <p:spPr>
          <a:xfrm>
            <a:off x="457200" y="895546"/>
            <a:ext cx="5736210" cy="1434700"/>
          </a:xfrm>
        </p:spPr>
        <p:txBody>
          <a:bodyPr>
            <a:normAutofit/>
          </a:bodyPr>
          <a:lstStyle/>
          <a:p>
            <a:pPr marL="457200" indent="-457200" algn="l">
              <a:buFont typeface="Arial" panose="020B0604020202020204" pitchFamily="34" charset="0"/>
              <a:buChar char="•"/>
            </a:pPr>
            <a:r>
              <a:rPr lang="it-IT" sz="2400" b="1" dirty="0">
                <a:solidFill>
                  <a:schemeClr val="tx1"/>
                </a:solidFill>
              </a:rPr>
              <a:t>BIRTH</a:t>
            </a:r>
            <a:r>
              <a:rPr lang="it-IT" sz="2400" dirty="0">
                <a:solidFill>
                  <a:schemeClr val="tx1"/>
                </a:solidFill>
              </a:rPr>
              <a:t>: </a:t>
            </a:r>
            <a:r>
              <a:rPr lang="it-IT" sz="2400" dirty="0" err="1">
                <a:solidFill>
                  <a:schemeClr val="tx1"/>
                </a:solidFill>
              </a:rPr>
              <a:t>it</a:t>
            </a:r>
            <a:r>
              <a:rPr lang="it-IT" sz="2400" dirty="0">
                <a:solidFill>
                  <a:schemeClr val="tx1"/>
                </a:solidFill>
              </a:rPr>
              <a:t> </a:t>
            </a:r>
            <a:r>
              <a:rPr lang="it-IT" sz="2400" dirty="0" err="1">
                <a:solidFill>
                  <a:schemeClr val="tx1"/>
                </a:solidFill>
              </a:rPr>
              <a:t>has</a:t>
            </a:r>
            <a:r>
              <a:rPr lang="it-IT" sz="2400" dirty="0">
                <a:solidFill>
                  <a:schemeClr val="tx1"/>
                </a:solidFill>
              </a:rPr>
              <a:t> </a:t>
            </a:r>
            <a:r>
              <a:rPr lang="it-IT" sz="2400" dirty="0" err="1">
                <a:solidFill>
                  <a:schemeClr val="tx1"/>
                </a:solidFill>
              </a:rPr>
              <a:t>been</a:t>
            </a:r>
            <a:r>
              <a:rPr lang="it-IT" sz="2400" dirty="0">
                <a:solidFill>
                  <a:schemeClr val="tx1"/>
                </a:solidFill>
              </a:rPr>
              <a:t> </a:t>
            </a:r>
            <a:r>
              <a:rPr lang="it-IT" sz="2400" dirty="0" err="1">
                <a:solidFill>
                  <a:schemeClr val="tx1"/>
                </a:solidFill>
              </a:rPr>
              <a:t>recently</a:t>
            </a:r>
            <a:r>
              <a:rPr lang="it-IT" sz="2400" dirty="0">
                <a:solidFill>
                  <a:schemeClr val="tx1"/>
                </a:solidFill>
              </a:rPr>
              <a:t> </a:t>
            </a:r>
            <a:r>
              <a:rPr lang="it-IT" sz="2400" dirty="0" err="1">
                <a:solidFill>
                  <a:schemeClr val="tx1"/>
                </a:solidFill>
              </a:rPr>
              <a:t>discovered</a:t>
            </a:r>
            <a:r>
              <a:rPr lang="it-IT" sz="2400" dirty="0">
                <a:solidFill>
                  <a:schemeClr val="tx1"/>
                </a:solidFill>
              </a:rPr>
              <a:t> </a:t>
            </a:r>
            <a:r>
              <a:rPr lang="it-IT" sz="2400" dirty="0" err="1">
                <a:solidFill>
                  <a:schemeClr val="tx1"/>
                </a:solidFill>
              </a:rPr>
              <a:t>that</a:t>
            </a:r>
            <a:r>
              <a:rPr lang="it-IT" sz="2400" dirty="0">
                <a:solidFill>
                  <a:schemeClr val="tx1"/>
                </a:solidFill>
              </a:rPr>
              <a:t> </a:t>
            </a:r>
            <a:r>
              <a:rPr lang="it-IT" sz="2400" dirty="0" err="1">
                <a:solidFill>
                  <a:schemeClr val="tx1"/>
                </a:solidFill>
              </a:rPr>
              <a:t>prior</a:t>
            </a:r>
            <a:r>
              <a:rPr lang="it-IT" sz="2400" dirty="0">
                <a:solidFill>
                  <a:schemeClr val="tx1"/>
                </a:solidFill>
              </a:rPr>
              <a:t> the </a:t>
            </a:r>
            <a:r>
              <a:rPr lang="it-IT" sz="2400" dirty="0" err="1">
                <a:solidFill>
                  <a:schemeClr val="tx1"/>
                </a:solidFill>
              </a:rPr>
              <a:t>breastfeeding</a:t>
            </a:r>
            <a:r>
              <a:rPr lang="it-IT" sz="2400" dirty="0">
                <a:solidFill>
                  <a:schemeClr val="tx1"/>
                </a:solidFill>
              </a:rPr>
              <a:t>, </a:t>
            </a:r>
            <a:r>
              <a:rPr lang="it-IT" sz="2400" dirty="0" err="1">
                <a:solidFill>
                  <a:schemeClr val="tx1"/>
                </a:solidFill>
              </a:rPr>
              <a:t>newborns</a:t>
            </a:r>
            <a:r>
              <a:rPr lang="it-IT" sz="2400" dirty="0">
                <a:solidFill>
                  <a:schemeClr val="tx1"/>
                </a:solidFill>
              </a:rPr>
              <a:t> are </a:t>
            </a:r>
            <a:r>
              <a:rPr lang="it-IT" sz="2400" dirty="0" err="1">
                <a:solidFill>
                  <a:schemeClr val="tx1"/>
                </a:solidFill>
              </a:rPr>
              <a:t>exposed</a:t>
            </a:r>
            <a:r>
              <a:rPr lang="it-IT" sz="2400" dirty="0">
                <a:solidFill>
                  <a:schemeClr val="tx1"/>
                </a:solidFill>
              </a:rPr>
              <a:t> to </a:t>
            </a:r>
            <a:r>
              <a:rPr lang="it-IT" sz="2400" dirty="0" err="1">
                <a:solidFill>
                  <a:schemeClr val="tx1"/>
                </a:solidFill>
              </a:rPr>
              <a:t>microorganisms</a:t>
            </a:r>
            <a:r>
              <a:rPr lang="it-IT" sz="2400" dirty="0">
                <a:solidFill>
                  <a:schemeClr val="tx1"/>
                </a:solidFill>
              </a:rPr>
              <a:t> </a:t>
            </a:r>
            <a:r>
              <a:rPr lang="it-IT" sz="2400" dirty="0" err="1">
                <a:solidFill>
                  <a:schemeClr val="tx1"/>
                </a:solidFill>
              </a:rPr>
              <a:t>through</a:t>
            </a:r>
            <a:endParaRPr lang="it-IT" sz="2400" dirty="0">
              <a:solidFill>
                <a:schemeClr val="tx1"/>
              </a:solidFill>
            </a:endParaRPr>
          </a:p>
          <a:p>
            <a:pPr algn="l"/>
            <a:endParaRPr lang="it-IT" sz="2400" dirty="0">
              <a:solidFill>
                <a:schemeClr val="tx1"/>
              </a:solidFill>
            </a:endParaRPr>
          </a:p>
        </p:txBody>
      </p:sp>
      <p:sp>
        <p:nvSpPr>
          <p:cNvPr id="5" name="Segnaposto data 4">
            <a:extLst>
              <a:ext uri="{FF2B5EF4-FFF2-40B4-BE49-F238E27FC236}">
                <a16:creationId xmlns:a16="http://schemas.microsoft.com/office/drawing/2014/main" xmlns="" id="{5160C849-E76F-40FB-B660-529D8B6A1AC6}"/>
              </a:ext>
            </a:extLst>
          </p:cNvPr>
          <p:cNvSpPr>
            <a:spLocks noGrp="1"/>
          </p:cNvSpPr>
          <p:nvPr>
            <p:ph type="dt" sz="half" idx="10"/>
          </p:nvPr>
        </p:nvSpPr>
        <p:spPr/>
        <p:txBody>
          <a:bodyPr/>
          <a:lstStyle/>
          <a:p>
            <a:r>
              <a:rPr lang="en-US"/>
              <a:t>30-04-2019</a:t>
            </a:r>
            <a:endParaRPr lang="it-IT"/>
          </a:p>
        </p:txBody>
      </p:sp>
      <p:sp>
        <p:nvSpPr>
          <p:cNvPr id="6" name="Segnaposto piè di pagina 5">
            <a:extLst>
              <a:ext uri="{FF2B5EF4-FFF2-40B4-BE49-F238E27FC236}">
                <a16:creationId xmlns:a16="http://schemas.microsoft.com/office/drawing/2014/main" xmlns="" id="{41889DF7-767E-41A4-8A3D-F69EBC107C24}"/>
              </a:ext>
            </a:extLst>
          </p:cNvPr>
          <p:cNvSpPr>
            <a:spLocks noGrp="1"/>
          </p:cNvSpPr>
          <p:nvPr>
            <p:ph type="ftr" sz="quarter" idx="11"/>
          </p:nvPr>
        </p:nvSpPr>
        <p:spPr/>
        <p:txBody>
          <a:bodyPr/>
          <a:lstStyle/>
          <a:p>
            <a:r>
              <a:rPr lang="en-GB"/>
              <a:t>Biochemistry of Age-related diseases – Gut-brain axis: physiology and pathological alterations</a:t>
            </a:r>
            <a:endParaRPr lang="it-IT" dirty="0"/>
          </a:p>
        </p:txBody>
      </p:sp>
      <p:sp>
        <p:nvSpPr>
          <p:cNvPr id="7" name="Segnaposto numero diapositiva 6">
            <a:extLst>
              <a:ext uri="{FF2B5EF4-FFF2-40B4-BE49-F238E27FC236}">
                <a16:creationId xmlns:a16="http://schemas.microsoft.com/office/drawing/2014/main" xmlns="" id="{AE3313AA-2B34-4B5B-B011-160FD377F718}"/>
              </a:ext>
            </a:extLst>
          </p:cNvPr>
          <p:cNvSpPr>
            <a:spLocks noGrp="1"/>
          </p:cNvSpPr>
          <p:nvPr>
            <p:ph type="sldNum" sz="quarter" idx="12"/>
          </p:nvPr>
        </p:nvSpPr>
        <p:spPr/>
        <p:txBody>
          <a:bodyPr/>
          <a:lstStyle/>
          <a:p>
            <a:fld id="{577E702D-DAC6-704A-BC3C-8F84ACD9D698}" type="slidenum">
              <a:rPr lang="it-IT" smtClean="0"/>
              <a:t>5</a:t>
            </a:fld>
            <a:endParaRPr lang="it-IT"/>
          </a:p>
        </p:txBody>
      </p:sp>
      <p:grpSp>
        <p:nvGrpSpPr>
          <p:cNvPr id="32" name="Gruppo 31">
            <a:extLst>
              <a:ext uri="{FF2B5EF4-FFF2-40B4-BE49-F238E27FC236}">
                <a16:creationId xmlns:a16="http://schemas.microsoft.com/office/drawing/2014/main" xmlns="" id="{7CF7BED3-FFFE-4F2C-88E0-A00FEB6F7111}"/>
              </a:ext>
            </a:extLst>
          </p:cNvPr>
          <p:cNvGrpSpPr/>
          <p:nvPr/>
        </p:nvGrpSpPr>
        <p:grpSpPr>
          <a:xfrm>
            <a:off x="6193410" y="1052290"/>
            <a:ext cx="1979157" cy="1717023"/>
            <a:chOff x="6193410" y="1052290"/>
            <a:chExt cx="1979157" cy="1717023"/>
          </a:xfrm>
        </p:grpSpPr>
        <p:sp>
          <p:nvSpPr>
            <p:cNvPr id="16" name="CasellaDiTesto 15">
              <a:extLst>
                <a:ext uri="{FF2B5EF4-FFF2-40B4-BE49-F238E27FC236}">
                  <a16:creationId xmlns:a16="http://schemas.microsoft.com/office/drawing/2014/main" xmlns="" id="{D615AF5D-5F09-4C9F-B68B-5C66D96A2AF3}"/>
                </a:ext>
              </a:extLst>
            </p:cNvPr>
            <p:cNvSpPr txBox="1"/>
            <p:nvPr/>
          </p:nvSpPr>
          <p:spPr>
            <a:xfrm>
              <a:off x="6825006" y="1052290"/>
              <a:ext cx="1303256" cy="369332"/>
            </a:xfrm>
            <a:prstGeom prst="rect">
              <a:avLst/>
            </a:prstGeom>
            <a:noFill/>
          </p:spPr>
          <p:txBody>
            <a:bodyPr wrap="square" rtlCol="0">
              <a:spAutoFit/>
            </a:bodyPr>
            <a:lstStyle/>
            <a:p>
              <a:r>
                <a:rPr lang="it-IT" dirty="0"/>
                <a:t>PLACENTA</a:t>
              </a:r>
              <a:endParaRPr lang="en-GB" dirty="0"/>
            </a:p>
          </p:txBody>
        </p:sp>
        <p:cxnSp>
          <p:nvCxnSpPr>
            <p:cNvPr id="18" name="Connettore 2 17">
              <a:extLst>
                <a:ext uri="{FF2B5EF4-FFF2-40B4-BE49-F238E27FC236}">
                  <a16:creationId xmlns:a16="http://schemas.microsoft.com/office/drawing/2014/main" xmlns="" id="{4DA08836-7219-442D-895F-B7C66BD9A808}"/>
                </a:ext>
              </a:extLst>
            </p:cNvPr>
            <p:cNvCxnSpPr>
              <a:cxnSpLocks/>
            </p:cNvCxnSpPr>
            <p:nvPr/>
          </p:nvCxnSpPr>
          <p:spPr>
            <a:xfrm flipV="1">
              <a:off x="6193410" y="1277534"/>
              <a:ext cx="631596" cy="6844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nettore 2 21">
              <a:extLst>
                <a:ext uri="{FF2B5EF4-FFF2-40B4-BE49-F238E27FC236}">
                  <a16:creationId xmlns:a16="http://schemas.microsoft.com/office/drawing/2014/main" xmlns="" id="{0DE00261-D7DF-43BD-84CF-622850F0DCAF}"/>
                </a:ext>
              </a:extLst>
            </p:cNvPr>
            <p:cNvCxnSpPr>
              <a:cxnSpLocks/>
            </p:cNvCxnSpPr>
            <p:nvPr/>
          </p:nvCxnSpPr>
          <p:spPr>
            <a:xfrm>
              <a:off x="6193410" y="1962018"/>
              <a:ext cx="6315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CasellaDiTesto 22">
              <a:extLst>
                <a:ext uri="{FF2B5EF4-FFF2-40B4-BE49-F238E27FC236}">
                  <a16:creationId xmlns:a16="http://schemas.microsoft.com/office/drawing/2014/main" xmlns="" id="{4B63E05A-A4AE-4672-8803-272D6D2FAD42}"/>
                </a:ext>
              </a:extLst>
            </p:cNvPr>
            <p:cNvSpPr txBox="1"/>
            <p:nvPr/>
          </p:nvSpPr>
          <p:spPr>
            <a:xfrm>
              <a:off x="6881567" y="1578370"/>
              <a:ext cx="1265548" cy="646331"/>
            </a:xfrm>
            <a:prstGeom prst="rect">
              <a:avLst/>
            </a:prstGeom>
            <a:noFill/>
          </p:spPr>
          <p:txBody>
            <a:bodyPr wrap="square" rtlCol="0">
              <a:spAutoFit/>
            </a:bodyPr>
            <a:lstStyle/>
            <a:p>
              <a:r>
                <a:rPr lang="it-IT" dirty="0"/>
                <a:t>AMNIOTIC FLUID</a:t>
              </a:r>
              <a:endParaRPr lang="en-GB" dirty="0"/>
            </a:p>
          </p:txBody>
        </p:sp>
        <p:cxnSp>
          <p:nvCxnSpPr>
            <p:cNvPr id="25" name="Connettore 2 24">
              <a:extLst>
                <a:ext uri="{FF2B5EF4-FFF2-40B4-BE49-F238E27FC236}">
                  <a16:creationId xmlns:a16="http://schemas.microsoft.com/office/drawing/2014/main" xmlns="" id="{F9646C66-FD8C-4181-B108-9AECF41517D5}"/>
                </a:ext>
              </a:extLst>
            </p:cNvPr>
            <p:cNvCxnSpPr/>
            <p:nvPr/>
          </p:nvCxnSpPr>
          <p:spPr>
            <a:xfrm>
              <a:off x="6193410" y="1962018"/>
              <a:ext cx="688157" cy="6454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CasellaDiTesto 28">
              <a:extLst>
                <a:ext uri="{FF2B5EF4-FFF2-40B4-BE49-F238E27FC236}">
                  <a16:creationId xmlns:a16="http://schemas.microsoft.com/office/drawing/2014/main" xmlns="" id="{32D603E9-C8D7-4870-876F-28B859E6DD49}"/>
                </a:ext>
              </a:extLst>
            </p:cNvPr>
            <p:cNvSpPr txBox="1"/>
            <p:nvPr/>
          </p:nvSpPr>
          <p:spPr>
            <a:xfrm>
              <a:off x="6856116" y="2399981"/>
              <a:ext cx="1316451" cy="369332"/>
            </a:xfrm>
            <a:prstGeom prst="rect">
              <a:avLst/>
            </a:prstGeom>
            <a:noFill/>
          </p:spPr>
          <p:txBody>
            <a:bodyPr wrap="none" rtlCol="0">
              <a:spAutoFit/>
            </a:bodyPr>
            <a:lstStyle/>
            <a:p>
              <a:r>
                <a:rPr lang="it-IT" dirty="0"/>
                <a:t>MECONIUM</a:t>
              </a:r>
              <a:endParaRPr lang="en-GB" dirty="0"/>
            </a:p>
          </p:txBody>
        </p:sp>
      </p:grpSp>
      <p:sp>
        <p:nvSpPr>
          <p:cNvPr id="31" name="CasellaDiTesto 30">
            <a:extLst>
              <a:ext uri="{FF2B5EF4-FFF2-40B4-BE49-F238E27FC236}">
                <a16:creationId xmlns:a16="http://schemas.microsoft.com/office/drawing/2014/main" xmlns="" id="{C1B7C7CD-0051-4276-9244-C634071CC3A5}"/>
              </a:ext>
            </a:extLst>
          </p:cNvPr>
          <p:cNvSpPr txBox="1"/>
          <p:nvPr/>
        </p:nvSpPr>
        <p:spPr>
          <a:xfrm>
            <a:off x="150830" y="3176182"/>
            <a:ext cx="8993170" cy="430887"/>
          </a:xfrm>
          <a:prstGeom prst="rect">
            <a:avLst/>
          </a:prstGeom>
          <a:noFill/>
        </p:spPr>
        <p:txBody>
          <a:bodyPr wrap="square" rtlCol="0">
            <a:spAutoFit/>
          </a:bodyPr>
          <a:lstStyle/>
          <a:p>
            <a:pPr algn="ctr"/>
            <a:r>
              <a:rPr lang="en-GB" sz="2200" dirty="0" err="1"/>
              <a:t>Newborns</a:t>
            </a:r>
            <a:r>
              <a:rPr lang="en-GB" sz="2200" dirty="0"/>
              <a:t> collect different microbes depending even on the delivery process</a:t>
            </a:r>
          </a:p>
        </p:txBody>
      </p:sp>
      <p:grpSp>
        <p:nvGrpSpPr>
          <p:cNvPr id="35" name="Gruppo 34">
            <a:extLst>
              <a:ext uri="{FF2B5EF4-FFF2-40B4-BE49-F238E27FC236}">
                <a16:creationId xmlns:a16="http://schemas.microsoft.com/office/drawing/2014/main" xmlns="" id="{75CB9D27-08C7-481F-8721-FCE7EECCCAB7}"/>
              </a:ext>
            </a:extLst>
          </p:cNvPr>
          <p:cNvGrpSpPr/>
          <p:nvPr/>
        </p:nvGrpSpPr>
        <p:grpSpPr>
          <a:xfrm>
            <a:off x="1524000" y="3725833"/>
            <a:ext cx="5806809" cy="1477328"/>
            <a:chOff x="1439565" y="3685668"/>
            <a:chExt cx="5515896" cy="1477328"/>
          </a:xfrm>
        </p:grpSpPr>
        <p:sp>
          <p:nvSpPr>
            <p:cNvPr id="33" name="CasellaDiTesto 32">
              <a:extLst>
                <a:ext uri="{FF2B5EF4-FFF2-40B4-BE49-F238E27FC236}">
                  <a16:creationId xmlns:a16="http://schemas.microsoft.com/office/drawing/2014/main" xmlns="" id="{76005656-7106-4E21-8319-EFEFB50E4904}"/>
                </a:ext>
              </a:extLst>
            </p:cNvPr>
            <p:cNvSpPr txBox="1"/>
            <p:nvPr/>
          </p:nvSpPr>
          <p:spPr>
            <a:xfrm>
              <a:off x="1439565" y="3685668"/>
              <a:ext cx="3038167" cy="1477328"/>
            </a:xfrm>
            <a:prstGeom prst="rect">
              <a:avLst/>
            </a:prstGeom>
            <a:noFill/>
          </p:spPr>
          <p:txBody>
            <a:bodyPr wrap="square" rtlCol="0">
              <a:spAutoFit/>
            </a:bodyPr>
            <a:lstStyle/>
            <a:p>
              <a:pPr algn="ctr"/>
              <a:r>
                <a:rPr lang="en-GB" b="1" dirty="0"/>
                <a:t>VAGINAL DELIVERY</a:t>
              </a:r>
            </a:p>
            <a:p>
              <a:endParaRPr lang="en-GB" dirty="0"/>
            </a:p>
            <a:p>
              <a:pPr algn="ctr"/>
              <a:r>
                <a:rPr lang="en-GB" dirty="0"/>
                <a:t> the infant is exposed to maternal faecal and vaginal bacteria.</a:t>
              </a:r>
            </a:p>
          </p:txBody>
        </p:sp>
        <p:sp>
          <p:nvSpPr>
            <p:cNvPr id="34" name="CasellaDiTesto 33">
              <a:extLst>
                <a:ext uri="{FF2B5EF4-FFF2-40B4-BE49-F238E27FC236}">
                  <a16:creationId xmlns:a16="http://schemas.microsoft.com/office/drawing/2014/main" xmlns="" id="{E3D27BB7-BA77-4F8B-9930-9EB56199094A}"/>
                </a:ext>
              </a:extLst>
            </p:cNvPr>
            <p:cNvSpPr txBox="1"/>
            <p:nvPr/>
          </p:nvSpPr>
          <p:spPr>
            <a:xfrm>
              <a:off x="4477732" y="3685668"/>
              <a:ext cx="2477729" cy="1477328"/>
            </a:xfrm>
            <a:prstGeom prst="rect">
              <a:avLst/>
            </a:prstGeom>
            <a:noFill/>
          </p:spPr>
          <p:txBody>
            <a:bodyPr wrap="square" rtlCol="0">
              <a:spAutoFit/>
            </a:bodyPr>
            <a:lstStyle/>
            <a:p>
              <a:pPr algn="ctr"/>
              <a:r>
                <a:rPr lang="en-GB" dirty="0"/>
                <a:t> </a:t>
              </a:r>
              <a:r>
                <a:rPr lang="en-GB" b="1" dirty="0"/>
                <a:t>CAESAREUM SECTION </a:t>
              </a:r>
            </a:p>
            <a:p>
              <a:pPr algn="ctr"/>
              <a:endParaRPr lang="en-GB" dirty="0"/>
            </a:p>
            <a:p>
              <a:pPr algn="ctr"/>
              <a:r>
                <a:rPr lang="en-GB" dirty="0"/>
                <a:t>the infant is exposed to the hospital environment and to the maternal skin. </a:t>
              </a:r>
            </a:p>
          </p:txBody>
        </p:sp>
      </p:grpSp>
      <p:cxnSp>
        <p:nvCxnSpPr>
          <p:cNvPr id="37" name="Connettore 2 36">
            <a:extLst>
              <a:ext uri="{FF2B5EF4-FFF2-40B4-BE49-F238E27FC236}">
                <a16:creationId xmlns:a16="http://schemas.microsoft.com/office/drawing/2014/main" xmlns="" id="{D205785E-7BA4-46D0-B640-DC3890773564}"/>
              </a:ext>
            </a:extLst>
          </p:cNvPr>
          <p:cNvCxnSpPr/>
          <p:nvPr/>
        </p:nvCxnSpPr>
        <p:spPr>
          <a:xfrm>
            <a:off x="3123201" y="4060723"/>
            <a:ext cx="0" cy="2556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Connettore 2 38">
            <a:extLst>
              <a:ext uri="{FF2B5EF4-FFF2-40B4-BE49-F238E27FC236}">
                <a16:creationId xmlns:a16="http://schemas.microsoft.com/office/drawing/2014/main" xmlns="" id="{717AAC64-7210-4140-9EDA-EB89BFF6F199}"/>
              </a:ext>
            </a:extLst>
          </p:cNvPr>
          <p:cNvCxnSpPr/>
          <p:nvPr/>
        </p:nvCxnSpPr>
        <p:spPr>
          <a:xfrm>
            <a:off x="6026605" y="4060723"/>
            <a:ext cx="0" cy="2556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6480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5600D2D5-4E1D-4F8B-85A8-2A92D79D738B}"/>
              </a:ext>
            </a:extLst>
          </p:cNvPr>
          <p:cNvSpPr>
            <a:spLocks noGrp="1"/>
          </p:cNvSpPr>
          <p:nvPr>
            <p:ph idx="1"/>
          </p:nvPr>
        </p:nvSpPr>
        <p:spPr>
          <a:xfrm>
            <a:off x="285135" y="304800"/>
            <a:ext cx="8573730" cy="6051549"/>
          </a:xfrm>
        </p:spPr>
        <p:txBody>
          <a:bodyPr>
            <a:normAutofit/>
          </a:bodyPr>
          <a:lstStyle/>
          <a:p>
            <a:r>
              <a:rPr lang="it-IT" sz="2400" b="1" dirty="0"/>
              <a:t>ADULTHOOD: </a:t>
            </a:r>
            <a:r>
              <a:rPr lang="en-GB" sz="2400" dirty="0"/>
              <a:t>around 3 years old, the gut microbiota composition of the adult begins to establish, and both in adulthood and middle age, the composition of the gut microbiome is highly different but stable, mainly represented by 5 phyla:</a:t>
            </a:r>
          </a:p>
          <a:p>
            <a:pPr marL="457200" indent="-457200">
              <a:buAutoNum type="arabicParenR"/>
            </a:pPr>
            <a:r>
              <a:rPr lang="en-GB" sz="2400" i="1" dirty="0"/>
              <a:t>Bacteroidetes spp.</a:t>
            </a:r>
          </a:p>
          <a:p>
            <a:pPr marL="457200" indent="-457200">
              <a:buAutoNum type="arabicParenR"/>
            </a:pPr>
            <a:r>
              <a:rPr lang="it-IT" sz="2400" i="1" dirty="0" err="1"/>
              <a:t>Firmicutes</a:t>
            </a:r>
            <a:r>
              <a:rPr lang="it-IT" sz="2400" i="1" dirty="0"/>
              <a:t> </a:t>
            </a:r>
            <a:r>
              <a:rPr lang="it-IT" sz="2400" i="1" dirty="0" err="1"/>
              <a:t>spp</a:t>
            </a:r>
            <a:r>
              <a:rPr lang="it-IT" sz="2400" i="1" dirty="0"/>
              <a:t>.</a:t>
            </a:r>
          </a:p>
          <a:p>
            <a:pPr marL="457200" indent="-457200">
              <a:buAutoNum type="arabicParenR"/>
            </a:pPr>
            <a:r>
              <a:rPr lang="it-IT" sz="2400" i="1" dirty="0" err="1"/>
              <a:t>Actinobacteria</a:t>
            </a:r>
            <a:r>
              <a:rPr lang="it-IT" sz="2400" i="1" dirty="0"/>
              <a:t> </a:t>
            </a:r>
            <a:r>
              <a:rPr lang="it-IT" sz="2400" i="1" dirty="0" err="1"/>
              <a:t>spp</a:t>
            </a:r>
            <a:r>
              <a:rPr lang="it-IT" sz="2400" i="1" dirty="0"/>
              <a:t>.</a:t>
            </a:r>
          </a:p>
          <a:p>
            <a:pPr marL="457200" indent="-457200">
              <a:buAutoNum type="arabicParenR"/>
            </a:pPr>
            <a:r>
              <a:rPr lang="it-IT" sz="2400" i="1" dirty="0" err="1"/>
              <a:t>Verrucomicrobia</a:t>
            </a:r>
            <a:r>
              <a:rPr lang="it-IT" sz="2400" i="1" dirty="0"/>
              <a:t> </a:t>
            </a:r>
            <a:r>
              <a:rPr lang="it-IT" sz="2400" i="1" dirty="0" err="1"/>
              <a:t>spp</a:t>
            </a:r>
            <a:r>
              <a:rPr lang="it-IT" sz="2400" i="1" dirty="0"/>
              <a:t>.</a:t>
            </a:r>
          </a:p>
          <a:p>
            <a:pPr marL="0" indent="0">
              <a:buNone/>
            </a:pPr>
            <a:r>
              <a:rPr lang="it-IT" sz="2400" i="1" dirty="0"/>
              <a:t>5)   </a:t>
            </a:r>
            <a:r>
              <a:rPr lang="it-IT" sz="2400" i="1" dirty="0" err="1"/>
              <a:t>Proteobacteria</a:t>
            </a:r>
            <a:endParaRPr lang="it-IT" sz="2400" i="1" dirty="0"/>
          </a:p>
          <a:p>
            <a:r>
              <a:rPr lang="it-IT" sz="2400" b="1" dirty="0"/>
              <a:t>ELDERLY STAGES</a:t>
            </a:r>
            <a:r>
              <a:rPr lang="it-IT" sz="2400" dirty="0"/>
              <a:t>: </a:t>
            </a:r>
            <a:r>
              <a:rPr lang="en-GB" sz="2400" dirty="0"/>
              <a:t>the greater number of microbes in the gut are represented by the </a:t>
            </a:r>
            <a:r>
              <a:rPr lang="en-GB" sz="2400" i="1" dirty="0"/>
              <a:t>Bacteroides</a:t>
            </a:r>
            <a:r>
              <a:rPr lang="en-GB" sz="2400" dirty="0"/>
              <a:t>, with distinct abundance of </a:t>
            </a:r>
            <a:r>
              <a:rPr lang="en-GB" sz="2400" i="1" dirty="0"/>
              <a:t>Clostridium</a:t>
            </a:r>
            <a:r>
              <a:rPr lang="en-GB" sz="2400" dirty="0"/>
              <a:t> groups, compared to adults. </a:t>
            </a:r>
          </a:p>
        </p:txBody>
      </p:sp>
      <p:sp>
        <p:nvSpPr>
          <p:cNvPr id="4" name="Segnaposto data 3">
            <a:extLst>
              <a:ext uri="{FF2B5EF4-FFF2-40B4-BE49-F238E27FC236}">
                <a16:creationId xmlns:a16="http://schemas.microsoft.com/office/drawing/2014/main" xmlns="" id="{42986A45-CB5B-4857-9DC2-8798158BA8A5}"/>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8EA21151-8184-4F7B-BF65-D074AA21908B}"/>
              </a:ext>
            </a:extLst>
          </p:cNvPr>
          <p:cNvSpPr>
            <a:spLocks noGrp="1"/>
          </p:cNvSpPr>
          <p:nvPr>
            <p:ph type="ftr" sz="quarter" idx="11"/>
          </p:nvPr>
        </p:nvSpPr>
        <p:spPr>
          <a:xfrm>
            <a:off x="3124200" y="6376670"/>
            <a:ext cx="2895600" cy="365125"/>
          </a:xfrm>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09FA6B6C-F9C2-4D78-8C09-0C25E1B2546B}"/>
              </a:ext>
            </a:extLst>
          </p:cNvPr>
          <p:cNvSpPr>
            <a:spLocks noGrp="1"/>
          </p:cNvSpPr>
          <p:nvPr>
            <p:ph type="sldNum" sz="quarter" idx="12"/>
          </p:nvPr>
        </p:nvSpPr>
        <p:spPr/>
        <p:txBody>
          <a:bodyPr/>
          <a:lstStyle/>
          <a:p>
            <a:fld id="{577E702D-DAC6-704A-BC3C-8F84ACD9D698}" type="slidenum">
              <a:rPr lang="it-IT" smtClean="0"/>
              <a:t>6</a:t>
            </a:fld>
            <a:endParaRPr lang="it-IT"/>
          </a:p>
        </p:txBody>
      </p:sp>
    </p:spTree>
    <p:extLst>
      <p:ext uri="{BB962C8B-B14F-4D97-AF65-F5344CB8AC3E}">
        <p14:creationId xmlns:p14="http://schemas.microsoft.com/office/powerpoint/2010/main" val="4649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B2C2BDA-8B03-4800-BB5B-A26299EBD991}"/>
              </a:ext>
            </a:extLst>
          </p:cNvPr>
          <p:cNvSpPr>
            <a:spLocks noGrp="1"/>
          </p:cNvSpPr>
          <p:nvPr>
            <p:ph type="title"/>
          </p:nvPr>
        </p:nvSpPr>
        <p:spPr>
          <a:xfrm>
            <a:off x="292509" y="263218"/>
            <a:ext cx="8558981" cy="1143000"/>
          </a:xfrm>
        </p:spPr>
        <p:txBody>
          <a:bodyPr>
            <a:normAutofit/>
          </a:bodyPr>
          <a:lstStyle/>
          <a:p>
            <a:r>
              <a:rPr lang="it-IT" sz="2800" b="1" u="sng" dirty="0"/>
              <a:t>2) GUT-BRAIN AXIS: COMMUNICATION AND SIGNALLING</a:t>
            </a:r>
            <a:endParaRPr lang="en-GB" sz="2800" b="1" u="sng" dirty="0"/>
          </a:p>
        </p:txBody>
      </p:sp>
      <p:sp>
        <p:nvSpPr>
          <p:cNvPr id="3" name="Segnaposto contenuto 2">
            <a:extLst>
              <a:ext uri="{FF2B5EF4-FFF2-40B4-BE49-F238E27FC236}">
                <a16:creationId xmlns:a16="http://schemas.microsoft.com/office/drawing/2014/main" xmlns="" id="{E4239850-D0F3-4CA9-8FDC-1DF2A397985D}"/>
              </a:ext>
            </a:extLst>
          </p:cNvPr>
          <p:cNvSpPr>
            <a:spLocks noGrp="1"/>
          </p:cNvSpPr>
          <p:nvPr>
            <p:ph idx="1"/>
          </p:nvPr>
        </p:nvSpPr>
        <p:spPr>
          <a:xfrm>
            <a:off x="127820" y="1179873"/>
            <a:ext cx="4672753" cy="1015663"/>
          </a:xfrm>
        </p:spPr>
        <p:txBody>
          <a:bodyPr>
            <a:normAutofit fontScale="92500" lnSpcReduction="10000"/>
          </a:bodyPr>
          <a:lstStyle/>
          <a:p>
            <a:pPr marL="0" indent="0">
              <a:buNone/>
            </a:pPr>
            <a:r>
              <a:rPr lang="en-GB" sz="2400" dirty="0"/>
              <a:t>There is a bidirectional communication between the brain and the gut that allows:</a:t>
            </a:r>
          </a:p>
        </p:txBody>
      </p:sp>
      <p:sp>
        <p:nvSpPr>
          <p:cNvPr id="4" name="Segnaposto data 3">
            <a:extLst>
              <a:ext uri="{FF2B5EF4-FFF2-40B4-BE49-F238E27FC236}">
                <a16:creationId xmlns:a16="http://schemas.microsoft.com/office/drawing/2014/main" xmlns="" id="{F1321E23-09E3-4F15-AE46-E2A3656D6B33}"/>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D1C24C40-2837-4BD9-95D1-D84C4D57B8B5}"/>
              </a:ext>
            </a:extLst>
          </p:cNvPr>
          <p:cNvSpPr>
            <a:spLocks noGrp="1"/>
          </p:cNvSpPr>
          <p:nvPr>
            <p:ph type="ftr" sz="quarter" idx="11"/>
          </p:nvPr>
        </p:nvSpPr>
        <p:spPr/>
        <p:txBody>
          <a:bodyPr/>
          <a:lstStyle/>
          <a:p>
            <a:r>
              <a:rPr lang="en-GB"/>
              <a:t>Biochemistry of Age-related diseases – Gut-brain axis: physiology and pathological alterations</a:t>
            </a:r>
            <a:endParaRPr lang="it-IT" dirty="0"/>
          </a:p>
        </p:txBody>
      </p:sp>
      <p:sp>
        <p:nvSpPr>
          <p:cNvPr id="6" name="Segnaposto numero diapositiva 5">
            <a:extLst>
              <a:ext uri="{FF2B5EF4-FFF2-40B4-BE49-F238E27FC236}">
                <a16:creationId xmlns:a16="http://schemas.microsoft.com/office/drawing/2014/main" xmlns="" id="{C6AB77DC-E848-4D6E-BECA-A27A57F42E88}"/>
              </a:ext>
            </a:extLst>
          </p:cNvPr>
          <p:cNvSpPr>
            <a:spLocks noGrp="1"/>
          </p:cNvSpPr>
          <p:nvPr>
            <p:ph type="sldNum" sz="quarter" idx="12"/>
          </p:nvPr>
        </p:nvSpPr>
        <p:spPr/>
        <p:txBody>
          <a:bodyPr/>
          <a:lstStyle/>
          <a:p>
            <a:fld id="{577E702D-DAC6-704A-BC3C-8F84ACD9D698}" type="slidenum">
              <a:rPr lang="it-IT" smtClean="0"/>
              <a:t>7</a:t>
            </a:fld>
            <a:endParaRPr lang="it-IT"/>
          </a:p>
        </p:txBody>
      </p:sp>
      <p:grpSp>
        <p:nvGrpSpPr>
          <p:cNvPr id="21" name="Gruppo 20">
            <a:extLst>
              <a:ext uri="{FF2B5EF4-FFF2-40B4-BE49-F238E27FC236}">
                <a16:creationId xmlns:a16="http://schemas.microsoft.com/office/drawing/2014/main" xmlns="" id="{AA7EC6CD-7306-44B7-814D-8CF287EB66F8}"/>
              </a:ext>
            </a:extLst>
          </p:cNvPr>
          <p:cNvGrpSpPr/>
          <p:nvPr/>
        </p:nvGrpSpPr>
        <p:grpSpPr>
          <a:xfrm>
            <a:off x="80210" y="2029436"/>
            <a:ext cx="2818898" cy="1881808"/>
            <a:chOff x="-627086" y="1832801"/>
            <a:chExt cx="2818898" cy="1881808"/>
          </a:xfrm>
        </p:grpSpPr>
        <p:cxnSp>
          <p:nvCxnSpPr>
            <p:cNvPr id="8" name="Connettore 2 7">
              <a:extLst>
                <a:ext uri="{FF2B5EF4-FFF2-40B4-BE49-F238E27FC236}">
                  <a16:creationId xmlns:a16="http://schemas.microsoft.com/office/drawing/2014/main" xmlns="" id="{C4F91F69-4CCB-4366-B04A-C0317C5A0195}"/>
                </a:ext>
              </a:extLst>
            </p:cNvPr>
            <p:cNvCxnSpPr>
              <a:cxnSpLocks/>
            </p:cNvCxnSpPr>
            <p:nvPr/>
          </p:nvCxnSpPr>
          <p:spPr>
            <a:xfrm>
              <a:off x="471870" y="1832801"/>
              <a:ext cx="0" cy="4726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CasellaDiTesto 10">
              <a:extLst>
                <a:ext uri="{FF2B5EF4-FFF2-40B4-BE49-F238E27FC236}">
                  <a16:creationId xmlns:a16="http://schemas.microsoft.com/office/drawing/2014/main" xmlns="" id="{A0B387AC-1106-48BF-BCFD-0828160C0C4B}"/>
                </a:ext>
              </a:extLst>
            </p:cNvPr>
            <p:cNvSpPr txBox="1"/>
            <p:nvPr/>
          </p:nvSpPr>
          <p:spPr>
            <a:xfrm>
              <a:off x="-627086" y="2391170"/>
              <a:ext cx="2818898" cy="1323439"/>
            </a:xfrm>
            <a:prstGeom prst="rect">
              <a:avLst/>
            </a:prstGeom>
            <a:noFill/>
          </p:spPr>
          <p:txBody>
            <a:bodyPr wrap="square" rtlCol="0">
              <a:spAutoFit/>
            </a:bodyPr>
            <a:lstStyle/>
            <a:p>
              <a:r>
                <a:rPr lang="it-IT" sz="2000" dirty="0"/>
                <a:t>The CNS to </a:t>
              </a:r>
              <a:r>
                <a:rPr lang="it-IT" sz="2000" dirty="0" err="1"/>
                <a:t>influence</a:t>
              </a:r>
              <a:r>
                <a:rPr lang="it-IT" sz="2000" dirty="0"/>
                <a:t> the </a:t>
              </a:r>
              <a:r>
                <a:rPr lang="it-IT" sz="2000" dirty="0" err="1"/>
                <a:t>motor</a:t>
              </a:r>
              <a:r>
                <a:rPr lang="it-IT" sz="2000" dirty="0"/>
                <a:t>, </a:t>
              </a:r>
              <a:r>
                <a:rPr lang="it-IT" sz="2000" dirty="0" err="1"/>
                <a:t>sensory</a:t>
              </a:r>
              <a:r>
                <a:rPr lang="it-IT" sz="2000" dirty="0"/>
                <a:t> and </a:t>
              </a:r>
              <a:r>
                <a:rPr lang="it-IT" sz="2000" dirty="0" err="1"/>
                <a:t>secretory</a:t>
              </a:r>
              <a:r>
                <a:rPr lang="it-IT" sz="2000" dirty="0"/>
                <a:t> </a:t>
              </a:r>
              <a:r>
                <a:rPr lang="it-IT" sz="2000" dirty="0" err="1"/>
                <a:t>functions</a:t>
              </a:r>
              <a:r>
                <a:rPr lang="it-IT" sz="2000" dirty="0"/>
                <a:t> of the GI </a:t>
              </a:r>
              <a:r>
                <a:rPr lang="it-IT" sz="2000" dirty="0" err="1"/>
                <a:t>tract</a:t>
              </a:r>
              <a:r>
                <a:rPr lang="it-IT" sz="2000" dirty="0"/>
                <a:t> </a:t>
              </a:r>
              <a:endParaRPr lang="en-GB" sz="2000" dirty="0"/>
            </a:p>
          </p:txBody>
        </p:sp>
      </p:grpSp>
      <p:sp>
        <p:nvSpPr>
          <p:cNvPr id="19" name="CasellaDiTesto 18">
            <a:extLst>
              <a:ext uri="{FF2B5EF4-FFF2-40B4-BE49-F238E27FC236}">
                <a16:creationId xmlns:a16="http://schemas.microsoft.com/office/drawing/2014/main" xmlns="" id="{1531FCB5-C0AD-4EDC-A2FF-A0021B2D246E}"/>
              </a:ext>
            </a:extLst>
          </p:cNvPr>
          <p:cNvSpPr txBox="1"/>
          <p:nvPr/>
        </p:nvSpPr>
        <p:spPr>
          <a:xfrm>
            <a:off x="127819" y="4707145"/>
            <a:ext cx="2895600" cy="1015663"/>
          </a:xfrm>
          <a:prstGeom prst="rect">
            <a:avLst/>
          </a:prstGeom>
          <a:noFill/>
        </p:spPr>
        <p:txBody>
          <a:bodyPr wrap="square" rtlCol="0">
            <a:spAutoFit/>
          </a:bodyPr>
          <a:lstStyle/>
          <a:p>
            <a:r>
              <a:rPr lang="it-IT" sz="2000" dirty="0" err="1"/>
              <a:t>Signals</a:t>
            </a:r>
            <a:r>
              <a:rPr lang="it-IT" sz="2000" dirty="0"/>
              <a:t> </a:t>
            </a:r>
            <a:r>
              <a:rPr lang="it-IT" sz="2000" dirty="0" err="1"/>
              <a:t>arising</a:t>
            </a:r>
            <a:r>
              <a:rPr lang="it-IT" sz="2000" dirty="0"/>
              <a:t> from the GI </a:t>
            </a:r>
            <a:r>
              <a:rPr lang="it-IT" sz="2000" dirty="0" err="1"/>
              <a:t>tract</a:t>
            </a:r>
            <a:r>
              <a:rPr lang="it-IT" sz="2000" dirty="0"/>
              <a:t> can </a:t>
            </a:r>
            <a:r>
              <a:rPr lang="it-IT" sz="2000" dirty="0" err="1"/>
              <a:t>influence</a:t>
            </a:r>
            <a:r>
              <a:rPr lang="it-IT" sz="2000" dirty="0"/>
              <a:t> the CNS </a:t>
            </a:r>
            <a:r>
              <a:rPr lang="it-IT" sz="2000" dirty="0" err="1"/>
              <a:t>functions</a:t>
            </a:r>
            <a:endParaRPr lang="en-GB" sz="2000" dirty="0"/>
          </a:p>
        </p:txBody>
      </p:sp>
      <p:grpSp>
        <p:nvGrpSpPr>
          <p:cNvPr id="32" name="Gruppo 31">
            <a:extLst>
              <a:ext uri="{FF2B5EF4-FFF2-40B4-BE49-F238E27FC236}">
                <a16:creationId xmlns:a16="http://schemas.microsoft.com/office/drawing/2014/main" xmlns="" id="{D74E6CF7-1E8F-4C16-A58A-95A30DE98CF9}"/>
              </a:ext>
            </a:extLst>
          </p:cNvPr>
          <p:cNvGrpSpPr/>
          <p:nvPr/>
        </p:nvGrpSpPr>
        <p:grpSpPr>
          <a:xfrm rot="5400000">
            <a:off x="515637" y="4131659"/>
            <a:ext cx="1323439" cy="369332"/>
            <a:chOff x="3035459" y="4154788"/>
            <a:chExt cx="1828770" cy="517422"/>
          </a:xfrm>
        </p:grpSpPr>
        <p:grpSp>
          <p:nvGrpSpPr>
            <p:cNvPr id="20" name="Gruppo 19">
              <a:extLst>
                <a:ext uri="{FF2B5EF4-FFF2-40B4-BE49-F238E27FC236}">
                  <a16:creationId xmlns:a16="http://schemas.microsoft.com/office/drawing/2014/main" xmlns="" id="{638C0C41-92FA-4623-A951-8323BA77032F}"/>
                </a:ext>
              </a:extLst>
            </p:cNvPr>
            <p:cNvGrpSpPr/>
            <p:nvPr/>
          </p:nvGrpSpPr>
          <p:grpSpPr>
            <a:xfrm>
              <a:off x="3035459" y="4154788"/>
              <a:ext cx="1828770" cy="517422"/>
              <a:chOff x="1469603" y="4123190"/>
              <a:chExt cx="1828770" cy="517422"/>
            </a:xfrm>
          </p:grpSpPr>
          <p:cxnSp>
            <p:nvCxnSpPr>
              <p:cNvPr id="14" name="Connettore 2 13">
                <a:extLst>
                  <a:ext uri="{FF2B5EF4-FFF2-40B4-BE49-F238E27FC236}">
                    <a16:creationId xmlns:a16="http://schemas.microsoft.com/office/drawing/2014/main" xmlns="" id="{BB3B0440-E292-4311-B2E5-4A29FE47AE89}"/>
                  </a:ext>
                </a:extLst>
              </p:cNvPr>
              <p:cNvCxnSpPr>
                <a:cxnSpLocks/>
              </p:cNvCxnSpPr>
              <p:nvPr/>
            </p:nvCxnSpPr>
            <p:spPr>
              <a:xfrm>
                <a:off x="1850573" y="4192163"/>
                <a:ext cx="96882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CasellaDiTesto 14">
                <a:extLst>
                  <a:ext uri="{FF2B5EF4-FFF2-40B4-BE49-F238E27FC236}">
                    <a16:creationId xmlns:a16="http://schemas.microsoft.com/office/drawing/2014/main" xmlns="" id="{CFAA107C-D0C1-422A-8106-F0A8B93B9B7A}"/>
                  </a:ext>
                </a:extLst>
              </p:cNvPr>
              <p:cNvSpPr txBox="1"/>
              <p:nvPr/>
            </p:nvSpPr>
            <p:spPr>
              <a:xfrm>
                <a:off x="1469603" y="4123190"/>
                <a:ext cx="1828770" cy="517422"/>
              </a:xfrm>
              <a:prstGeom prst="rect">
                <a:avLst/>
              </a:prstGeom>
              <a:noFill/>
            </p:spPr>
            <p:txBody>
              <a:bodyPr wrap="square" rtlCol="0">
                <a:spAutoFit/>
              </a:bodyPr>
              <a:lstStyle/>
              <a:p>
                <a:endParaRPr lang="en-GB" dirty="0"/>
              </a:p>
            </p:txBody>
          </p:sp>
        </p:grpSp>
        <p:cxnSp>
          <p:nvCxnSpPr>
            <p:cNvPr id="31" name="Connettore 2 30">
              <a:extLst>
                <a:ext uri="{FF2B5EF4-FFF2-40B4-BE49-F238E27FC236}">
                  <a16:creationId xmlns:a16="http://schemas.microsoft.com/office/drawing/2014/main" xmlns="" id="{16313F48-E895-4B96-8C9D-34878D01CDF0}"/>
                </a:ext>
              </a:extLst>
            </p:cNvPr>
            <p:cNvCxnSpPr/>
            <p:nvPr/>
          </p:nvCxnSpPr>
          <p:spPr>
            <a:xfrm flipH="1">
              <a:off x="3416429" y="4598165"/>
              <a:ext cx="96882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5" name="CasellaDiTesto 34">
            <a:extLst>
              <a:ext uri="{FF2B5EF4-FFF2-40B4-BE49-F238E27FC236}">
                <a16:creationId xmlns:a16="http://schemas.microsoft.com/office/drawing/2014/main" xmlns="" id="{600652B5-7DF7-4B55-A4D2-DF001D1B2D14}"/>
              </a:ext>
            </a:extLst>
          </p:cNvPr>
          <p:cNvSpPr txBox="1"/>
          <p:nvPr/>
        </p:nvSpPr>
        <p:spPr>
          <a:xfrm>
            <a:off x="1385994" y="3963998"/>
            <a:ext cx="1513114" cy="646331"/>
          </a:xfrm>
          <a:prstGeom prst="rect">
            <a:avLst/>
          </a:prstGeom>
          <a:noFill/>
        </p:spPr>
        <p:txBody>
          <a:bodyPr wrap="square" rtlCol="0">
            <a:spAutoFit/>
          </a:bodyPr>
          <a:lstStyle/>
          <a:p>
            <a:r>
              <a:rPr lang="it-IT" dirty="0"/>
              <a:t>BUT VICEVERSA</a:t>
            </a:r>
            <a:endParaRPr lang="en-GB" dirty="0"/>
          </a:p>
        </p:txBody>
      </p:sp>
      <p:grpSp>
        <p:nvGrpSpPr>
          <p:cNvPr id="42" name="Gruppo 41">
            <a:extLst>
              <a:ext uri="{FF2B5EF4-FFF2-40B4-BE49-F238E27FC236}">
                <a16:creationId xmlns:a16="http://schemas.microsoft.com/office/drawing/2014/main" xmlns="" id="{2BE11F67-8B3D-4CFF-8226-BC69E9516778}"/>
              </a:ext>
            </a:extLst>
          </p:cNvPr>
          <p:cNvGrpSpPr/>
          <p:nvPr/>
        </p:nvGrpSpPr>
        <p:grpSpPr>
          <a:xfrm>
            <a:off x="992691" y="3654606"/>
            <a:ext cx="1906417" cy="1323439"/>
            <a:chOff x="992691" y="3654606"/>
            <a:chExt cx="1906417" cy="1323439"/>
          </a:xfrm>
        </p:grpSpPr>
        <p:grpSp>
          <p:nvGrpSpPr>
            <p:cNvPr id="36" name="Gruppo 35">
              <a:extLst>
                <a:ext uri="{FF2B5EF4-FFF2-40B4-BE49-F238E27FC236}">
                  <a16:creationId xmlns:a16="http://schemas.microsoft.com/office/drawing/2014/main" xmlns="" id="{643BE7B1-9B64-4436-BAB1-AF84CDBBCAFA}"/>
                </a:ext>
              </a:extLst>
            </p:cNvPr>
            <p:cNvGrpSpPr/>
            <p:nvPr/>
          </p:nvGrpSpPr>
          <p:grpSpPr>
            <a:xfrm rot="5400000">
              <a:off x="515637" y="4131660"/>
              <a:ext cx="1323439" cy="369332"/>
              <a:chOff x="3035459" y="4154788"/>
              <a:chExt cx="1828770" cy="517422"/>
            </a:xfrm>
          </p:grpSpPr>
          <p:grpSp>
            <p:nvGrpSpPr>
              <p:cNvPr id="37" name="Gruppo 36">
                <a:extLst>
                  <a:ext uri="{FF2B5EF4-FFF2-40B4-BE49-F238E27FC236}">
                    <a16:creationId xmlns:a16="http://schemas.microsoft.com/office/drawing/2014/main" xmlns="" id="{00C731BD-1ABA-44D2-B64F-4829D0997FD5}"/>
                  </a:ext>
                </a:extLst>
              </p:cNvPr>
              <p:cNvGrpSpPr/>
              <p:nvPr/>
            </p:nvGrpSpPr>
            <p:grpSpPr>
              <a:xfrm>
                <a:off x="3035459" y="4154788"/>
                <a:ext cx="1828770" cy="517422"/>
                <a:chOff x="1469603" y="4123190"/>
                <a:chExt cx="1828770" cy="517422"/>
              </a:xfrm>
            </p:grpSpPr>
            <p:cxnSp>
              <p:nvCxnSpPr>
                <p:cNvPr id="39" name="Connettore 2 38">
                  <a:extLst>
                    <a:ext uri="{FF2B5EF4-FFF2-40B4-BE49-F238E27FC236}">
                      <a16:creationId xmlns:a16="http://schemas.microsoft.com/office/drawing/2014/main" xmlns="" id="{D7E1526A-0E5E-4650-B9B4-D50B32B6FB64}"/>
                    </a:ext>
                  </a:extLst>
                </p:cNvPr>
                <p:cNvCxnSpPr>
                  <a:cxnSpLocks/>
                </p:cNvCxnSpPr>
                <p:nvPr/>
              </p:nvCxnSpPr>
              <p:spPr>
                <a:xfrm>
                  <a:off x="1850573" y="4192163"/>
                  <a:ext cx="96882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CasellaDiTesto 39">
                  <a:extLst>
                    <a:ext uri="{FF2B5EF4-FFF2-40B4-BE49-F238E27FC236}">
                      <a16:creationId xmlns:a16="http://schemas.microsoft.com/office/drawing/2014/main" xmlns="" id="{14FB65A0-D2FC-4C2A-B3A6-D89E76115C51}"/>
                    </a:ext>
                  </a:extLst>
                </p:cNvPr>
                <p:cNvSpPr txBox="1"/>
                <p:nvPr/>
              </p:nvSpPr>
              <p:spPr>
                <a:xfrm>
                  <a:off x="1469603" y="4123190"/>
                  <a:ext cx="1828770" cy="517422"/>
                </a:xfrm>
                <a:prstGeom prst="rect">
                  <a:avLst/>
                </a:prstGeom>
                <a:noFill/>
              </p:spPr>
              <p:txBody>
                <a:bodyPr wrap="square" rtlCol="0">
                  <a:spAutoFit/>
                </a:bodyPr>
                <a:lstStyle/>
                <a:p>
                  <a:endParaRPr lang="en-GB" dirty="0"/>
                </a:p>
              </p:txBody>
            </p:sp>
          </p:grpSp>
          <p:cxnSp>
            <p:nvCxnSpPr>
              <p:cNvPr id="38" name="Connettore 2 37">
                <a:extLst>
                  <a:ext uri="{FF2B5EF4-FFF2-40B4-BE49-F238E27FC236}">
                    <a16:creationId xmlns:a16="http://schemas.microsoft.com/office/drawing/2014/main" xmlns="" id="{46AF4F97-2A2D-434A-AF5D-AD4CCE198E28}"/>
                  </a:ext>
                </a:extLst>
              </p:cNvPr>
              <p:cNvCxnSpPr/>
              <p:nvPr/>
            </p:nvCxnSpPr>
            <p:spPr>
              <a:xfrm flipH="1">
                <a:off x="3416429" y="4598165"/>
                <a:ext cx="96882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41" name="CasellaDiTesto 40">
              <a:extLst>
                <a:ext uri="{FF2B5EF4-FFF2-40B4-BE49-F238E27FC236}">
                  <a16:creationId xmlns:a16="http://schemas.microsoft.com/office/drawing/2014/main" xmlns="" id="{1698F035-48F5-4940-999C-FEC3157F1390}"/>
                </a:ext>
              </a:extLst>
            </p:cNvPr>
            <p:cNvSpPr txBox="1"/>
            <p:nvPr/>
          </p:nvSpPr>
          <p:spPr>
            <a:xfrm>
              <a:off x="1385994" y="3963999"/>
              <a:ext cx="1513114" cy="646331"/>
            </a:xfrm>
            <a:prstGeom prst="rect">
              <a:avLst/>
            </a:prstGeom>
            <a:noFill/>
          </p:spPr>
          <p:txBody>
            <a:bodyPr wrap="square" rtlCol="0">
              <a:spAutoFit/>
            </a:bodyPr>
            <a:lstStyle/>
            <a:p>
              <a:r>
                <a:rPr lang="it-IT" dirty="0"/>
                <a:t>BUT VICEVERSA</a:t>
              </a:r>
              <a:endParaRPr lang="en-GB" dirty="0"/>
            </a:p>
          </p:txBody>
        </p:sp>
      </p:grpSp>
      <p:pic>
        <p:nvPicPr>
          <p:cNvPr id="44" name="Immagine 43">
            <a:hlinkClick r:id="rId2"/>
            <a:extLst>
              <a:ext uri="{FF2B5EF4-FFF2-40B4-BE49-F238E27FC236}">
                <a16:creationId xmlns:a16="http://schemas.microsoft.com/office/drawing/2014/main" xmlns="" id="{1CC70A45-0757-4CC9-94C1-EE8D3FAA805A}"/>
              </a:ext>
            </a:extLst>
          </p:cNvPr>
          <p:cNvPicPr>
            <a:picLocks noChangeAspect="1"/>
          </p:cNvPicPr>
          <p:nvPr/>
        </p:nvPicPr>
        <p:blipFill>
          <a:blip r:embed="rId3"/>
          <a:stretch>
            <a:fillRect/>
          </a:stretch>
        </p:blipFill>
        <p:spPr>
          <a:xfrm>
            <a:off x="3098043" y="1985374"/>
            <a:ext cx="5562600" cy="4177085"/>
          </a:xfrm>
          <a:prstGeom prst="rect">
            <a:avLst/>
          </a:prstGeom>
        </p:spPr>
      </p:pic>
    </p:spTree>
    <p:extLst>
      <p:ext uri="{BB962C8B-B14F-4D97-AF65-F5344CB8AC3E}">
        <p14:creationId xmlns:p14="http://schemas.microsoft.com/office/powerpoint/2010/main" val="132080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DC2B8FB-6DCB-4D45-B74A-B8F8B13F5011}"/>
              </a:ext>
            </a:extLst>
          </p:cNvPr>
          <p:cNvSpPr>
            <a:spLocks noGrp="1"/>
          </p:cNvSpPr>
          <p:nvPr>
            <p:ph idx="1"/>
          </p:nvPr>
        </p:nvSpPr>
        <p:spPr>
          <a:xfrm>
            <a:off x="288471" y="446316"/>
            <a:ext cx="8567057" cy="3178627"/>
          </a:xfrm>
        </p:spPr>
        <p:txBody>
          <a:bodyPr>
            <a:normAutofit/>
          </a:bodyPr>
          <a:lstStyle/>
          <a:p>
            <a:pPr marL="0" indent="0" algn="ctr">
              <a:buNone/>
            </a:pPr>
            <a:r>
              <a:rPr lang="it-IT" sz="2400" b="1" dirty="0"/>
              <a:t>Communication </a:t>
            </a:r>
            <a:r>
              <a:rPr lang="it-IT" sz="2400" b="1" dirty="0" err="1"/>
              <a:t>within</a:t>
            </a:r>
            <a:r>
              <a:rPr lang="it-IT" sz="2400" b="1" dirty="0"/>
              <a:t> the </a:t>
            </a:r>
            <a:r>
              <a:rPr lang="it-IT" sz="2400" b="1" dirty="0" err="1"/>
              <a:t>axis</a:t>
            </a:r>
            <a:r>
              <a:rPr lang="it-IT" sz="2400" b="1" dirty="0"/>
              <a:t> </a:t>
            </a:r>
            <a:r>
              <a:rPr lang="it-IT" sz="2400" b="1" dirty="0" err="1"/>
              <a:t>occurs</a:t>
            </a:r>
            <a:r>
              <a:rPr lang="it-IT" sz="2400" b="1" dirty="0"/>
              <a:t> </a:t>
            </a:r>
            <a:r>
              <a:rPr lang="it-IT" sz="2400" b="1" dirty="0" err="1"/>
              <a:t>among</a:t>
            </a:r>
            <a:r>
              <a:rPr lang="it-IT" sz="2400" b="1" dirty="0"/>
              <a:t> a network of </a:t>
            </a:r>
            <a:r>
              <a:rPr lang="it-IT" sz="2400" b="1" dirty="0" err="1"/>
              <a:t>pathways</a:t>
            </a:r>
            <a:r>
              <a:rPr lang="it-IT" sz="2400" b="1" dirty="0"/>
              <a:t> </a:t>
            </a:r>
            <a:r>
              <a:rPr lang="it-IT" sz="2400" b="1" dirty="0" err="1"/>
              <a:t>that</a:t>
            </a:r>
            <a:r>
              <a:rPr lang="it-IT" sz="2400" b="1" dirty="0"/>
              <a:t> </a:t>
            </a:r>
            <a:r>
              <a:rPr lang="it-IT" sz="2400" b="1" dirty="0" err="1"/>
              <a:t>encompass</a:t>
            </a:r>
            <a:r>
              <a:rPr lang="it-IT" sz="2400" b="1" dirty="0"/>
              <a:t>: </a:t>
            </a:r>
          </a:p>
          <a:p>
            <a:pPr marL="0" indent="0">
              <a:buNone/>
            </a:pPr>
            <a:r>
              <a:rPr lang="it-IT" sz="2400" dirty="0"/>
              <a:t>-	The CNS</a:t>
            </a:r>
          </a:p>
          <a:p>
            <a:pPr marL="0" indent="0">
              <a:buNone/>
            </a:pPr>
            <a:r>
              <a:rPr lang="it-IT" sz="2400" dirty="0"/>
              <a:t>-	The ENS</a:t>
            </a:r>
          </a:p>
          <a:p>
            <a:pPr>
              <a:buFontTx/>
              <a:buChar char="-"/>
            </a:pPr>
            <a:r>
              <a:rPr lang="it-IT" sz="2400" dirty="0"/>
              <a:t>  </a:t>
            </a:r>
            <a:r>
              <a:rPr lang="it-IT" sz="2400" dirty="0" err="1"/>
              <a:t>Sympathetic</a:t>
            </a:r>
            <a:r>
              <a:rPr lang="it-IT" sz="2400" dirty="0"/>
              <a:t> and </a:t>
            </a:r>
            <a:r>
              <a:rPr lang="it-IT" sz="2400" dirty="0" err="1"/>
              <a:t>parasympathetic</a:t>
            </a:r>
            <a:r>
              <a:rPr lang="it-IT" sz="2400" dirty="0"/>
              <a:t> </a:t>
            </a:r>
            <a:r>
              <a:rPr lang="it-IT" sz="2400" dirty="0" err="1"/>
              <a:t>branches</a:t>
            </a:r>
            <a:r>
              <a:rPr lang="it-IT" sz="2400" dirty="0"/>
              <a:t> of the ANS   </a:t>
            </a:r>
          </a:p>
        </p:txBody>
      </p:sp>
      <p:sp>
        <p:nvSpPr>
          <p:cNvPr id="4" name="Segnaposto data 3">
            <a:extLst>
              <a:ext uri="{FF2B5EF4-FFF2-40B4-BE49-F238E27FC236}">
                <a16:creationId xmlns:a16="http://schemas.microsoft.com/office/drawing/2014/main" xmlns="" id="{88CF4ED3-C421-400D-88E2-1DDFB2E97ED4}"/>
              </a:ext>
            </a:extLst>
          </p:cNvPr>
          <p:cNvSpPr>
            <a:spLocks noGrp="1"/>
          </p:cNvSpPr>
          <p:nvPr>
            <p:ph type="dt" sz="half" idx="10"/>
          </p:nvPr>
        </p:nvSpPr>
        <p:spPr/>
        <p:txBody>
          <a:bodyPr/>
          <a:lstStyle/>
          <a:p>
            <a:r>
              <a:rPr lang="en-US"/>
              <a:t>30-04-2019</a:t>
            </a:r>
            <a:endParaRPr lang="it-IT"/>
          </a:p>
        </p:txBody>
      </p:sp>
      <p:sp>
        <p:nvSpPr>
          <p:cNvPr id="5" name="Segnaposto piè di pagina 4">
            <a:extLst>
              <a:ext uri="{FF2B5EF4-FFF2-40B4-BE49-F238E27FC236}">
                <a16:creationId xmlns:a16="http://schemas.microsoft.com/office/drawing/2014/main" xmlns="" id="{F322382E-452B-4D06-8FA8-65A602999282}"/>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6" name="Segnaposto numero diapositiva 5">
            <a:extLst>
              <a:ext uri="{FF2B5EF4-FFF2-40B4-BE49-F238E27FC236}">
                <a16:creationId xmlns:a16="http://schemas.microsoft.com/office/drawing/2014/main" xmlns="" id="{56F37917-D331-4EB5-8849-310254F73E3C}"/>
              </a:ext>
            </a:extLst>
          </p:cNvPr>
          <p:cNvSpPr>
            <a:spLocks noGrp="1"/>
          </p:cNvSpPr>
          <p:nvPr>
            <p:ph type="sldNum" sz="quarter" idx="12"/>
          </p:nvPr>
        </p:nvSpPr>
        <p:spPr/>
        <p:txBody>
          <a:bodyPr/>
          <a:lstStyle/>
          <a:p>
            <a:fld id="{577E702D-DAC6-704A-BC3C-8F84ACD9D698}" type="slidenum">
              <a:rPr lang="it-IT" smtClean="0"/>
              <a:t>8</a:t>
            </a:fld>
            <a:endParaRPr lang="it-IT"/>
          </a:p>
        </p:txBody>
      </p:sp>
      <p:grpSp>
        <p:nvGrpSpPr>
          <p:cNvPr id="14" name="Gruppo 13">
            <a:extLst>
              <a:ext uri="{FF2B5EF4-FFF2-40B4-BE49-F238E27FC236}">
                <a16:creationId xmlns:a16="http://schemas.microsoft.com/office/drawing/2014/main" xmlns="" id="{CC1FDD4D-7F8A-448B-BBBD-7F2ED5BE4838}"/>
              </a:ext>
            </a:extLst>
          </p:cNvPr>
          <p:cNvGrpSpPr/>
          <p:nvPr/>
        </p:nvGrpSpPr>
        <p:grpSpPr>
          <a:xfrm>
            <a:off x="288471" y="3429000"/>
            <a:ext cx="8482692" cy="2280381"/>
            <a:chOff x="288471" y="3668466"/>
            <a:chExt cx="8482692" cy="2280381"/>
          </a:xfrm>
        </p:grpSpPr>
        <p:sp>
          <p:nvSpPr>
            <p:cNvPr id="8" name="Rettangolo 7">
              <a:extLst>
                <a:ext uri="{FF2B5EF4-FFF2-40B4-BE49-F238E27FC236}">
                  <a16:creationId xmlns:a16="http://schemas.microsoft.com/office/drawing/2014/main" xmlns="" id="{E70F28BF-87F3-40AE-BBE7-2AC203224C4E}"/>
                </a:ext>
              </a:extLst>
            </p:cNvPr>
            <p:cNvSpPr/>
            <p:nvPr/>
          </p:nvSpPr>
          <p:spPr>
            <a:xfrm>
              <a:off x="288471" y="5117850"/>
              <a:ext cx="8142514" cy="830997"/>
            </a:xfrm>
            <a:prstGeom prst="rect">
              <a:avLst/>
            </a:prstGeom>
          </p:spPr>
          <p:txBody>
            <a:bodyPr wrap="square">
              <a:spAutoFit/>
            </a:bodyPr>
            <a:lstStyle/>
            <a:p>
              <a:r>
                <a:rPr lang="en-GB" sz="2400" b="1" dirty="0"/>
                <a:t>The extrinsic innervation of the GI tract connects the gut with the brain through vagal and spinal fibres.</a:t>
              </a:r>
            </a:p>
          </p:txBody>
        </p:sp>
        <p:sp>
          <p:nvSpPr>
            <p:cNvPr id="9" name="Rettangolo 8">
              <a:extLst>
                <a:ext uri="{FF2B5EF4-FFF2-40B4-BE49-F238E27FC236}">
                  <a16:creationId xmlns:a16="http://schemas.microsoft.com/office/drawing/2014/main" xmlns="" id="{AB330EF2-41D9-47EA-A9EB-7A35F071F771}"/>
                </a:ext>
              </a:extLst>
            </p:cNvPr>
            <p:cNvSpPr/>
            <p:nvPr/>
          </p:nvSpPr>
          <p:spPr>
            <a:xfrm>
              <a:off x="372834" y="3668466"/>
              <a:ext cx="8398329" cy="830997"/>
            </a:xfrm>
            <a:prstGeom prst="rect">
              <a:avLst/>
            </a:prstGeom>
          </p:spPr>
          <p:txBody>
            <a:bodyPr wrap="square">
              <a:spAutoFit/>
            </a:bodyPr>
            <a:lstStyle/>
            <a:p>
              <a:r>
                <a:rPr lang="en-GB" sz="2400" b="1" dirty="0"/>
                <a:t>The brain sends efferent sympathetic and parasympathetic fibres to the GI tract.</a:t>
              </a:r>
            </a:p>
          </p:txBody>
        </p:sp>
        <p:grpSp>
          <p:nvGrpSpPr>
            <p:cNvPr id="13" name="Gruppo 12">
              <a:extLst>
                <a:ext uri="{FF2B5EF4-FFF2-40B4-BE49-F238E27FC236}">
                  <a16:creationId xmlns:a16="http://schemas.microsoft.com/office/drawing/2014/main" xmlns="" id="{15309748-D3FD-4275-A10E-49DF501E4C30}"/>
                </a:ext>
              </a:extLst>
            </p:cNvPr>
            <p:cNvGrpSpPr/>
            <p:nvPr/>
          </p:nvGrpSpPr>
          <p:grpSpPr>
            <a:xfrm>
              <a:off x="3701143" y="4346547"/>
              <a:ext cx="1240976" cy="771304"/>
              <a:chOff x="2950025" y="4363398"/>
              <a:chExt cx="1328063" cy="880697"/>
            </a:xfrm>
          </p:grpSpPr>
          <p:sp>
            <p:nvSpPr>
              <p:cNvPr id="11" name="Freccia circolare a sinistra 10">
                <a:extLst>
                  <a:ext uri="{FF2B5EF4-FFF2-40B4-BE49-F238E27FC236}">
                    <a16:creationId xmlns:a16="http://schemas.microsoft.com/office/drawing/2014/main" xmlns="" id="{1A5EC555-D39F-4282-A790-7A1564C353C2}"/>
                  </a:ext>
                </a:extLst>
              </p:cNvPr>
              <p:cNvSpPr/>
              <p:nvPr/>
            </p:nvSpPr>
            <p:spPr>
              <a:xfrm rot="10800000">
                <a:off x="2950025" y="4363398"/>
                <a:ext cx="348346" cy="830999"/>
              </a:xfrm>
              <a:prstGeom prst="curved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sp>
            <p:nvSpPr>
              <p:cNvPr id="12" name="Freccia circolare a sinistra 11">
                <a:extLst>
                  <a:ext uri="{FF2B5EF4-FFF2-40B4-BE49-F238E27FC236}">
                    <a16:creationId xmlns:a16="http://schemas.microsoft.com/office/drawing/2014/main" xmlns="" id="{063CCEB5-D524-46E2-9D7B-33526D080B45}"/>
                  </a:ext>
                </a:extLst>
              </p:cNvPr>
              <p:cNvSpPr/>
              <p:nvPr/>
            </p:nvSpPr>
            <p:spPr>
              <a:xfrm>
                <a:off x="3929743" y="4413097"/>
                <a:ext cx="348345" cy="830998"/>
              </a:xfrm>
              <a:prstGeom prst="curved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grpSp>
      </p:grpSp>
    </p:spTree>
    <p:extLst>
      <p:ext uri="{BB962C8B-B14F-4D97-AF65-F5344CB8AC3E}">
        <p14:creationId xmlns:p14="http://schemas.microsoft.com/office/powerpoint/2010/main" val="1279608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xmlns="" id="{EE545864-861D-4997-B194-E9EB45B8DF36}"/>
              </a:ext>
            </a:extLst>
          </p:cNvPr>
          <p:cNvSpPr>
            <a:spLocks noGrp="1"/>
          </p:cNvSpPr>
          <p:nvPr>
            <p:ph type="title"/>
          </p:nvPr>
        </p:nvSpPr>
        <p:spPr>
          <a:xfrm>
            <a:off x="304800" y="37148"/>
            <a:ext cx="8823960" cy="929163"/>
          </a:xfrm>
        </p:spPr>
        <p:txBody>
          <a:bodyPr>
            <a:normAutofit/>
          </a:bodyPr>
          <a:lstStyle/>
          <a:p>
            <a:r>
              <a:rPr lang="it-IT" sz="2400" u="sng" dirty="0"/>
              <a:t>3) BIDIRECTIONAL COMMUNICATION PATHWAYS WITHIN THE AXIS</a:t>
            </a:r>
            <a:endParaRPr lang="en-GB" sz="2400" u="sng" dirty="0"/>
          </a:p>
        </p:txBody>
      </p:sp>
      <p:pic>
        <p:nvPicPr>
          <p:cNvPr id="13" name="Segnaposto contenuto 12">
            <a:extLst>
              <a:ext uri="{FF2B5EF4-FFF2-40B4-BE49-F238E27FC236}">
                <a16:creationId xmlns:a16="http://schemas.microsoft.com/office/drawing/2014/main" xmlns="" id="{58558CDD-7C94-4748-B47E-2B33D8F4F82F}"/>
              </a:ext>
            </a:extLst>
          </p:cNvPr>
          <p:cNvPicPr>
            <a:picLocks noGrp="1" noChangeAspect="1"/>
          </p:cNvPicPr>
          <p:nvPr>
            <p:ph idx="1"/>
          </p:nvPr>
        </p:nvPicPr>
        <p:blipFill>
          <a:blip r:embed="rId2"/>
          <a:stretch>
            <a:fillRect/>
          </a:stretch>
        </p:blipFill>
        <p:spPr>
          <a:xfrm>
            <a:off x="3133641" y="1087120"/>
            <a:ext cx="5938288" cy="483616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Segnaposto testo 10">
            <a:extLst>
              <a:ext uri="{FF2B5EF4-FFF2-40B4-BE49-F238E27FC236}">
                <a16:creationId xmlns:a16="http://schemas.microsoft.com/office/drawing/2014/main" xmlns="" id="{2C20AA33-7F3B-40F0-B257-A6DADFFF0594}"/>
              </a:ext>
            </a:extLst>
          </p:cNvPr>
          <p:cNvSpPr>
            <a:spLocks noGrp="1"/>
          </p:cNvSpPr>
          <p:nvPr>
            <p:ph type="body" sz="half" idx="2"/>
          </p:nvPr>
        </p:nvSpPr>
        <p:spPr>
          <a:xfrm>
            <a:off x="66991" y="2692400"/>
            <a:ext cx="3406140" cy="1402080"/>
          </a:xfrm>
        </p:spPr>
        <p:txBody>
          <a:bodyPr>
            <a:normAutofit/>
          </a:bodyPr>
          <a:lstStyle/>
          <a:p>
            <a:pPr marL="285750" indent="-285750">
              <a:buFont typeface="Arial" panose="020B0604020202020204" pitchFamily="34" charset="0"/>
              <a:buChar char="•"/>
            </a:pPr>
            <a:r>
              <a:rPr lang="it-IT" sz="2000" b="1" dirty="0"/>
              <a:t>NEUROENDOCRINE </a:t>
            </a:r>
          </a:p>
          <a:p>
            <a:pPr marL="285750" indent="-285750">
              <a:buFont typeface="Arial" panose="020B0604020202020204" pitchFamily="34" charset="0"/>
              <a:buChar char="•"/>
            </a:pPr>
            <a:r>
              <a:rPr lang="it-IT" sz="2000" b="1" dirty="0"/>
              <a:t>IMMUNE</a:t>
            </a:r>
          </a:p>
          <a:p>
            <a:pPr marL="285750" indent="-285750">
              <a:buFont typeface="Arial" panose="020B0604020202020204" pitchFamily="34" charset="0"/>
              <a:buChar char="•"/>
            </a:pPr>
            <a:r>
              <a:rPr lang="it-IT" sz="2000" b="1" dirty="0"/>
              <a:t>SECRETORY/METABOLIC</a:t>
            </a:r>
            <a:endParaRPr lang="en-GB" sz="2000" b="1" dirty="0"/>
          </a:p>
        </p:txBody>
      </p:sp>
      <p:sp>
        <p:nvSpPr>
          <p:cNvPr id="5" name="Segnaposto data 4">
            <a:extLst>
              <a:ext uri="{FF2B5EF4-FFF2-40B4-BE49-F238E27FC236}">
                <a16:creationId xmlns:a16="http://schemas.microsoft.com/office/drawing/2014/main" xmlns="" id="{2CA7A4B5-69F3-4058-A194-9274140098E0}"/>
              </a:ext>
            </a:extLst>
          </p:cNvPr>
          <p:cNvSpPr>
            <a:spLocks noGrp="1"/>
          </p:cNvSpPr>
          <p:nvPr>
            <p:ph type="dt" sz="half" idx="10"/>
          </p:nvPr>
        </p:nvSpPr>
        <p:spPr/>
        <p:txBody>
          <a:bodyPr/>
          <a:lstStyle/>
          <a:p>
            <a:r>
              <a:rPr lang="en-US"/>
              <a:t>30-04-2019</a:t>
            </a:r>
            <a:endParaRPr lang="it-IT"/>
          </a:p>
        </p:txBody>
      </p:sp>
      <p:sp>
        <p:nvSpPr>
          <p:cNvPr id="6" name="Segnaposto piè di pagina 5">
            <a:extLst>
              <a:ext uri="{FF2B5EF4-FFF2-40B4-BE49-F238E27FC236}">
                <a16:creationId xmlns:a16="http://schemas.microsoft.com/office/drawing/2014/main" xmlns="" id="{7A5C081C-D714-40E8-A441-253529C897B7}"/>
              </a:ext>
            </a:extLst>
          </p:cNvPr>
          <p:cNvSpPr>
            <a:spLocks noGrp="1"/>
          </p:cNvSpPr>
          <p:nvPr>
            <p:ph type="ftr" sz="quarter" idx="11"/>
          </p:nvPr>
        </p:nvSpPr>
        <p:spPr/>
        <p:txBody>
          <a:bodyPr/>
          <a:lstStyle/>
          <a:p>
            <a:r>
              <a:rPr lang="en-GB"/>
              <a:t>Biochemistry of Age-related diseases – Gut-brain axis: physiology and pathological alterations</a:t>
            </a:r>
            <a:endParaRPr lang="it-IT"/>
          </a:p>
        </p:txBody>
      </p:sp>
      <p:sp>
        <p:nvSpPr>
          <p:cNvPr id="7" name="Segnaposto numero diapositiva 6">
            <a:extLst>
              <a:ext uri="{FF2B5EF4-FFF2-40B4-BE49-F238E27FC236}">
                <a16:creationId xmlns:a16="http://schemas.microsoft.com/office/drawing/2014/main" xmlns="" id="{2E6AF1A6-28AE-4EE4-99D2-27E7A8250690}"/>
              </a:ext>
            </a:extLst>
          </p:cNvPr>
          <p:cNvSpPr>
            <a:spLocks noGrp="1"/>
          </p:cNvSpPr>
          <p:nvPr>
            <p:ph type="sldNum" sz="quarter" idx="12"/>
          </p:nvPr>
        </p:nvSpPr>
        <p:spPr/>
        <p:txBody>
          <a:bodyPr/>
          <a:lstStyle/>
          <a:p>
            <a:fld id="{577E702D-DAC6-704A-BC3C-8F84ACD9D698}" type="slidenum">
              <a:rPr lang="it-IT" smtClean="0"/>
              <a:t>9</a:t>
            </a:fld>
            <a:endParaRPr lang="it-IT"/>
          </a:p>
        </p:txBody>
      </p:sp>
      <p:sp>
        <p:nvSpPr>
          <p:cNvPr id="14" name="Rettangolo 13">
            <a:extLst>
              <a:ext uri="{FF2B5EF4-FFF2-40B4-BE49-F238E27FC236}">
                <a16:creationId xmlns:a16="http://schemas.microsoft.com/office/drawing/2014/main" xmlns="" id="{0392BB1B-2163-4A8B-B202-F428B0E83CE2}"/>
              </a:ext>
            </a:extLst>
          </p:cNvPr>
          <p:cNvSpPr/>
          <p:nvPr/>
        </p:nvSpPr>
        <p:spPr>
          <a:xfrm>
            <a:off x="4865370" y="1752600"/>
            <a:ext cx="739140" cy="1016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8" name="Gruppo 17">
            <a:extLst>
              <a:ext uri="{FF2B5EF4-FFF2-40B4-BE49-F238E27FC236}">
                <a16:creationId xmlns:a16="http://schemas.microsoft.com/office/drawing/2014/main" xmlns="" id="{539D9B56-FAD3-4D38-8D86-205FCD347AC3}"/>
              </a:ext>
            </a:extLst>
          </p:cNvPr>
          <p:cNvGrpSpPr/>
          <p:nvPr/>
        </p:nvGrpSpPr>
        <p:grpSpPr>
          <a:xfrm>
            <a:off x="3048000" y="2590800"/>
            <a:ext cx="5638800" cy="1280160"/>
            <a:chOff x="2743200" y="2753360"/>
            <a:chExt cx="5638800" cy="1280160"/>
          </a:xfrm>
        </p:grpSpPr>
        <p:sp>
          <p:nvSpPr>
            <p:cNvPr id="15" name="Rettangolo 14">
              <a:extLst>
                <a:ext uri="{FF2B5EF4-FFF2-40B4-BE49-F238E27FC236}">
                  <a16:creationId xmlns:a16="http://schemas.microsoft.com/office/drawing/2014/main" xmlns="" id="{8C8DA60F-4676-4935-88AA-217EB5B9CB64}"/>
                </a:ext>
              </a:extLst>
            </p:cNvPr>
            <p:cNvSpPr/>
            <p:nvPr/>
          </p:nvSpPr>
          <p:spPr>
            <a:xfrm>
              <a:off x="2743200" y="2753360"/>
              <a:ext cx="1554480" cy="128016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ttangolo 15">
              <a:extLst>
                <a:ext uri="{FF2B5EF4-FFF2-40B4-BE49-F238E27FC236}">
                  <a16:creationId xmlns:a16="http://schemas.microsoft.com/office/drawing/2014/main" xmlns="" id="{88A93E93-6DB7-460D-8BB0-E8F0C320A95F}"/>
                </a:ext>
              </a:extLst>
            </p:cNvPr>
            <p:cNvSpPr/>
            <p:nvPr/>
          </p:nvSpPr>
          <p:spPr>
            <a:xfrm>
              <a:off x="7040880" y="2804160"/>
              <a:ext cx="1341120" cy="99568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7" name="Rettangolo 16">
            <a:extLst>
              <a:ext uri="{FF2B5EF4-FFF2-40B4-BE49-F238E27FC236}">
                <a16:creationId xmlns:a16="http://schemas.microsoft.com/office/drawing/2014/main" xmlns="" id="{9B0DCF9B-9864-486A-A3CD-5453780F4E51}"/>
              </a:ext>
            </a:extLst>
          </p:cNvPr>
          <p:cNvSpPr/>
          <p:nvPr/>
        </p:nvSpPr>
        <p:spPr>
          <a:xfrm>
            <a:off x="4636451" y="3266440"/>
            <a:ext cx="1124269" cy="1143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709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1662</TotalTime>
  <Words>3587</Words>
  <Application>Microsoft Macintosh PowerPoint</Application>
  <PresentationFormat>Presentazione su schermo (4:3)</PresentationFormat>
  <Paragraphs>372</Paragraphs>
  <Slides>33</Slides>
  <Notes>10</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 di Office</vt:lpstr>
      <vt:lpstr>GUT-BRAIN AXIS: PHYSIOLOGY AND PATHOLOGICAL ALTERATIONS</vt:lpstr>
      <vt:lpstr>AGENDA</vt:lpstr>
      <vt:lpstr>1) MICROBIOME: STRUCTURE AND DEVELOPMENT</vt:lpstr>
      <vt:lpstr>There is a ‘‘CORE’’ gut-microbiota composition in healthy adult subjects</vt:lpstr>
      <vt:lpstr>GUT-MICROBIOTA COMPOSITION IN DIFFERENT LIFE STAGES  </vt:lpstr>
      <vt:lpstr>Presentazione di PowerPoint</vt:lpstr>
      <vt:lpstr>2) GUT-BRAIN AXIS: COMMUNICATION AND SIGNALLING</vt:lpstr>
      <vt:lpstr>Presentazione di PowerPoint</vt:lpstr>
      <vt:lpstr>3) BIDIRECTIONAL COMMUNICATION PATHWAYS WITHIN THE AXIS</vt:lpstr>
      <vt:lpstr>3.1) NEUROENDOCRINE: HPA axis</vt:lpstr>
      <vt:lpstr>Presentazione di PowerPoint</vt:lpstr>
      <vt:lpstr>3.2) IMMUNITY</vt:lpstr>
      <vt:lpstr>Presentazione di PowerPoint</vt:lpstr>
      <vt:lpstr>3.3) SECRETION AND METABOLISM:TRIPTOPHAN</vt:lpstr>
      <vt:lpstr>Presentazione di PowerPoint</vt:lpstr>
      <vt:lpstr>Presentazione di PowerPoint</vt:lpstr>
      <vt:lpstr>Presentazione di PowerPoint</vt:lpstr>
      <vt:lpstr>Presentazione di PowerPoint</vt:lpstr>
      <vt:lpstr>Pathology of the gut-brain axis</vt:lpstr>
      <vt:lpstr>Irritable bowel syndrome</vt:lpstr>
      <vt:lpstr>Presentazione di PowerPoint</vt:lpstr>
      <vt:lpstr>Post-infectious IBS</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BIBLIOGRPHY &amp; SITOGRAPHY </vt:lpstr>
      <vt:lpstr>BIBLIOGRAPHY &amp; SITOGRAPHY </vt:lpstr>
      <vt:lpstr>BIBLIOGRAPHY &amp; SITOGRAPHY </vt:lpstr>
      <vt:lpstr>Presentazione di PowerPoint</vt:lpstr>
    </vt:vector>
  </TitlesOfParts>
  <Company>Univ.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your topic</dc:title>
  <dc:creator>Sabina Passamonti</dc:creator>
  <cp:lastModifiedBy>Sabina Passamonti</cp:lastModifiedBy>
  <cp:revision>100</cp:revision>
  <dcterms:created xsi:type="dcterms:W3CDTF">2019-02-01T16:20:17Z</dcterms:created>
  <dcterms:modified xsi:type="dcterms:W3CDTF">2019-04-30T13:14:54Z</dcterms:modified>
</cp:coreProperties>
</file>