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sldIdLst>
    <p:sldId id="256" r:id="rId2"/>
    <p:sldId id="373" r:id="rId3"/>
    <p:sldId id="374" r:id="rId4"/>
    <p:sldId id="375" r:id="rId5"/>
    <p:sldId id="354" r:id="rId6"/>
    <p:sldId id="257" r:id="rId7"/>
    <p:sldId id="258" r:id="rId8"/>
    <p:sldId id="259" r:id="rId9"/>
    <p:sldId id="260" r:id="rId10"/>
    <p:sldId id="302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334" r:id="rId31"/>
    <p:sldId id="306" r:id="rId32"/>
    <p:sldId id="280" r:id="rId33"/>
    <p:sldId id="309" r:id="rId34"/>
    <p:sldId id="331" r:id="rId35"/>
    <p:sldId id="308" r:id="rId36"/>
    <p:sldId id="310" r:id="rId37"/>
    <p:sldId id="311" r:id="rId38"/>
    <p:sldId id="312" r:id="rId39"/>
    <p:sldId id="313" r:id="rId40"/>
    <p:sldId id="281" r:id="rId41"/>
    <p:sldId id="370" r:id="rId42"/>
    <p:sldId id="314" r:id="rId43"/>
    <p:sldId id="335" r:id="rId44"/>
    <p:sldId id="317" r:id="rId45"/>
    <p:sldId id="336" r:id="rId46"/>
    <p:sldId id="315" r:id="rId47"/>
    <p:sldId id="316" r:id="rId48"/>
    <p:sldId id="372" r:id="rId49"/>
    <p:sldId id="318" r:id="rId50"/>
    <p:sldId id="319" r:id="rId51"/>
    <p:sldId id="371" r:id="rId52"/>
    <p:sldId id="320" r:id="rId53"/>
    <p:sldId id="321" r:id="rId54"/>
    <p:sldId id="322" r:id="rId55"/>
    <p:sldId id="323" r:id="rId56"/>
    <p:sldId id="369" r:id="rId57"/>
    <p:sldId id="324" r:id="rId58"/>
    <p:sldId id="325" r:id="rId59"/>
    <p:sldId id="338" r:id="rId60"/>
    <p:sldId id="341" r:id="rId61"/>
    <p:sldId id="345" r:id="rId62"/>
    <p:sldId id="326" r:id="rId63"/>
    <p:sldId id="327" r:id="rId64"/>
    <p:sldId id="344" r:id="rId65"/>
    <p:sldId id="328" r:id="rId66"/>
    <p:sldId id="329" r:id="rId67"/>
    <p:sldId id="355" r:id="rId68"/>
    <p:sldId id="356" r:id="rId69"/>
    <p:sldId id="357" r:id="rId70"/>
    <p:sldId id="358" r:id="rId71"/>
    <p:sldId id="330" r:id="rId72"/>
    <p:sldId id="282" r:id="rId73"/>
    <p:sldId id="303" r:id="rId74"/>
    <p:sldId id="283" r:id="rId75"/>
    <p:sldId id="284" r:id="rId76"/>
    <p:sldId id="304" r:id="rId77"/>
    <p:sldId id="285" r:id="rId78"/>
    <p:sldId id="305" r:id="rId79"/>
    <p:sldId id="286" r:id="rId80"/>
    <p:sldId id="287" r:id="rId81"/>
    <p:sldId id="288" r:id="rId82"/>
    <p:sldId id="289" r:id="rId83"/>
    <p:sldId id="290" r:id="rId84"/>
    <p:sldId id="291" r:id="rId85"/>
    <p:sldId id="360" r:id="rId86"/>
    <p:sldId id="295" r:id="rId87"/>
    <p:sldId id="363" r:id="rId88"/>
    <p:sldId id="364" r:id="rId89"/>
    <p:sldId id="361" r:id="rId90"/>
    <p:sldId id="296" r:id="rId91"/>
    <p:sldId id="365" r:id="rId92"/>
    <p:sldId id="367" r:id="rId93"/>
    <p:sldId id="297" r:id="rId94"/>
    <p:sldId id="298" r:id="rId95"/>
    <p:sldId id="299" r:id="rId96"/>
    <p:sldId id="300" r:id="rId97"/>
    <p:sldId id="366" r:id="rId98"/>
    <p:sldId id="368" r:id="rId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1" autoAdjust="0"/>
    <p:restoredTop sz="94660"/>
  </p:normalViewPr>
  <p:slideViewPr>
    <p:cSldViewPr>
      <p:cViewPr varScale="1">
        <p:scale>
          <a:sx n="112" d="100"/>
          <a:sy n="112" d="100"/>
        </p:scale>
        <p:origin x="-13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D7CF0-B9FC-4D82-BD60-DCE20631626D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08580-4134-4E3A-A544-5C58B4148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461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8580-4134-4E3A-A544-5C58B4148299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2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55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65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6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53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38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03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51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2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36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27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58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B801D-7E29-4F86-A2BA-9E76CEC4EC99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65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nmRinsUvH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s://www.youtube.com/watch?v=h-HGBsZkFu8" TargetMode="External"/><Relationship Id="rId5" Type="http://schemas.openxmlformats.org/officeDocument/2006/relationships/hyperlink" Target="https://www.youtube.com/watch?v=qgqiD3oY5Iw" TargetMode="Externa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nmRinsUvHY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Relationship Id="rId9" Type="http://schemas.openxmlformats.org/officeDocument/2006/relationships/hyperlink" Target="https://www.youtube.com/watch?v=5vJCucpVdX0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nsI-z4g4jQo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7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7" Type="http://schemas.openxmlformats.org/officeDocument/2006/relationships/image" Target="../media/image53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511.png"/><Relationship Id="rId4" Type="http://schemas.openxmlformats.org/officeDocument/2006/relationships/image" Target="../media/image50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56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53.png"/><Relationship Id="rId3" Type="http://schemas.openxmlformats.org/officeDocument/2006/relationships/image" Target="../media/image57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02.png"/><Relationship Id="rId9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69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6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0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7" Type="http://schemas.openxmlformats.org/officeDocument/2006/relationships/image" Target="../media/image5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5" Type="http://schemas.openxmlformats.org/officeDocument/2006/relationships/image" Target="../media/image531.png"/><Relationship Id="rId4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5" Type="http://schemas.openxmlformats.org/officeDocument/2006/relationships/image" Target="../media/image800.png"/><Relationship Id="rId4" Type="http://schemas.openxmlformats.org/officeDocument/2006/relationships/image" Target="../media/image79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4.png"/><Relationship Id="rId4" Type="http://schemas.openxmlformats.org/officeDocument/2006/relationships/image" Target="../media/image86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9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0.png"/><Relationship Id="rId4" Type="http://schemas.openxmlformats.org/officeDocument/2006/relationships/image" Target="../media/image8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40.png"/><Relationship Id="rId4" Type="http://schemas.openxmlformats.org/officeDocument/2006/relationships/image" Target="../media/image111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20.png"/><Relationship Id="rId7" Type="http://schemas.openxmlformats.org/officeDocument/2006/relationships/image" Target="../media/image360.png"/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80.png"/><Relationship Id="rId5" Type="http://schemas.openxmlformats.org/officeDocument/2006/relationships/image" Target="../media/image340.png"/><Relationship Id="rId10" Type="http://schemas.openxmlformats.org/officeDocument/2006/relationships/image" Target="../media/image390.png"/><Relationship Id="rId4" Type="http://schemas.openxmlformats.org/officeDocument/2006/relationships/image" Target="../media/image330.png"/><Relationship Id="rId9" Type="http://schemas.openxmlformats.org/officeDocument/2006/relationships/image" Target="../media/image350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1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7" Type="http://schemas.openxmlformats.org/officeDocument/2006/relationships/image" Target="../media/image12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0.png"/><Relationship Id="rId5" Type="http://schemas.openxmlformats.org/officeDocument/2006/relationships/image" Target="../media/image1190.png"/><Relationship Id="rId4" Type="http://schemas.openxmlformats.org/officeDocument/2006/relationships/image" Target="../media/image60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1.png"/><Relationship Id="rId4" Type="http://schemas.openxmlformats.org/officeDocument/2006/relationships/image" Target="../media/image64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0.png"/><Relationship Id="rId4" Type="http://schemas.openxmlformats.org/officeDocument/2006/relationships/image" Target="../media/image63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piNZSJoHKw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image" Target="../media/image114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0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15159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>Mobile Robots</a:t>
            </a:r>
            <a:br>
              <a:rPr lang="it-IT" dirty="0" smtClean="0"/>
            </a:br>
            <a:r>
              <a:rPr lang="it-IT" dirty="0" smtClean="0"/>
              <a:t>Part I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00536"/>
            <a:ext cx="6400800" cy="1752600"/>
          </a:xfrm>
        </p:spPr>
        <p:txBody>
          <a:bodyPr/>
          <a:lstStyle/>
          <a:p>
            <a:r>
              <a:rPr lang="it-IT" dirty="0" smtClean="0"/>
              <a:t>Robotics</a:t>
            </a:r>
            <a:endParaRPr lang="it-IT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164288" y="409009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a.a</a:t>
            </a:r>
            <a:r>
              <a:rPr lang="it-IT" smtClean="0"/>
              <a:t>. 2018-2019</a:t>
            </a:r>
            <a:endParaRPr lang="it-IT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2441"/>
            <a:ext cx="4114800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2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Differential drive robot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0070C0"/>
                </a:solidFill>
              </a:rPr>
              <a:t>Differential steering</a:t>
            </a:r>
          </a:p>
          <a:p>
            <a:r>
              <a:rPr lang="it-IT" sz="2800" dirty="0" smtClean="0"/>
              <a:t>Good performance against </a:t>
            </a:r>
            <a:r>
              <a:rPr lang="it-IT" sz="2800" dirty="0" smtClean="0">
                <a:solidFill>
                  <a:srgbClr val="0070C0"/>
                </a:solidFill>
              </a:rPr>
              <a:t>uneven terrain</a:t>
            </a:r>
          </a:p>
        </p:txBody>
      </p:sp>
      <p:pic>
        <p:nvPicPr>
          <p:cNvPr id="1026" name="Picture 2" descr="Image result for mir rob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00" y="3054424"/>
            <a:ext cx="8382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6309320"/>
            <a:ext cx="2535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hlinkClick r:id="rId3"/>
              </a:rPr>
              <a:t>Video </a:t>
            </a:r>
            <a:r>
              <a:rPr lang="en-GB" dirty="0" err="1" smtClean="0">
                <a:hlinkClick r:id="rId3"/>
              </a:rPr>
              <a:t>differentialDrive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13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Omnidirectional platform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2620887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Can move in </a:t>
            </a:r>
            <a:r>
              <a:rPr lang="it-IT" dirty="0" smtClean="0">
                <a:solidFill>
                  <a:srgbClr val="0070C0"/>
                </a:solidFill>
              </a:rPr>
              <a:t>all directions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High loads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High positional accuracy</a:t>
            </a:r>
          </a:p>
          <a:p>
            <a:r>
              <a:rPr lang="it-IT" dirty="0" smtClean="0"/>
              <a:t>Is used mainly in the </a:t>
            </a:r>
            <a:r>
              <a:rPr lang="it-IT" dirty="0" smtClean="0">
                <a:solidFill>
                  <a:srgbClr val="0070C0"/>
                </a:solidFill>
              </a:rPr>
              <a:t>industry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In warehouse</a:t>
            </a:r>
          </a:p>
          <a:p>
            <a:pPr lvl="1"/>
            <a:r>
              <a:rPr lang="it-IT" dirty="0" smtClean="0"/>
              <a:t>Transport and Handling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Bad with uneven terrain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neobotix-robots.com/fileadmin/files/produkte/Basisplattformen/MPO-500/Mecanum-Roboter-MPO-500-Hauptansic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369401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eobotix-robots.com/fileadmin/files/produkte/Mobile_Manipulatoren/MMO-500/MMO-500-UR10-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306" y="1658347"/>
            <a:ext cx="3305466" cy="483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79912" y="6159587"/>
            <a:ext cx="2430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5"/>
              </a:rPr>
              <a:t>Video </a:t>
            </a:r>
            <a:r>
              <a:rPr lang="en-GB" dirty="0" err="1" smtClean="0">
                <a:hlinkClick r:id="rId5"/>
              </a:rPr>
              <a:t>mecanumWheels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779912" y="5790255"/>
            <a:ext cx="2502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6"/>
              </a:rPr>
              <a:t>Video </a:t>
            </a:r>
            <a:r>
              <a:rPr lang="en-GB" dirty="0" err="1" smtClean="0">
                <a:hlinkClick r:id="rId6"/>
              </a:rPr>
              <a:t>orientableWheels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836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Space exploration rovers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96000" cy="2475100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Steerable wheels</a:t>
            </a:r>
            <a:endParaRPr lang="it-IT" dirty="0" smtClean="0"/>
          </a:p>
          <a:p>
            <a:r>
              <a:rPr lang="it-IT" dirty="0" smtClean="0">
                <a:solidFill>
                  <a:srgbClr val="0070C0"/>
                </a:solidFill>
              </a:rPr>
              <a:t>Exploration </a:t>
            </a:r>
            <a:r>
              <a:rPr lang="it-IT" dirty="0" smtClean="0"/>
              <a:t>of extreme environments</a:t>
            </a:r>
          </a:p>
          <a:p>
            <a:r>
              <a:rPr lang="it-IT" dirty="0" smtClean="0"/>
              <a:t>High degree of </a:t>
            </a:r>
            <a:r>
              <a:rPr lang="it-IT" dirty="0" smtClean="0">
                <a:solidFill>
                  <a:srgbClr val="0070C0"/>
                </a:solidFill>
              </a:rPr>
              <a:t>autonomy</a:t>
            </a:r>
          </a:p>
          <a:p>
            <a:r>
              <a:rPr lang="it-IT" dirty="0" smtClean="0"/>
              <a:t>Good on </a:t>
            </a:r>
            <a:r>
              <a:rPr lang="it-IT" dirty="0" smtClean="0">
                <a:solidFill>
                  <a:srgbClr val="0070C0"/>
                </a:solidFill>
              </a:rPr>
              <a:t>rough terrain</a:t>
            </a:r>
          </a:p>
          <a:p>
            <a:r>
              <a:rPr lang="it-IT" u="sng" dirty="0" smtClean="0">
                <a:solidFill>
                  <a:srgbClr val="FF0000"/>
                </a:solidFill>
              </a:rPr>
              <a:t>Very</a:t>
            </a:r>
            <a:r>
              <a:rPr lang="it-IT" dirty="0" smtClean="0">
                <a:solidFill>
                  <a:srgbClr val="FF0000"/>
                </a:solidFill>
              </a:rPr>
              <a:t> expensive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almo\Google Drive\Didattica\Seminario rover 2017\immagini\curiosity_2_low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034" y="4215622"/>
            <a:ext cx="3780000" cy="252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www.spaceflightinsider.com/wp-content/uploads/2015/01/Mars-Exploration-Rover-Spirit-Opportunity-surface-of-Red-Planet-NASA-image-posted-on-SpaceFlight-Insider-647x5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640" y="4223839"/>
            <a:ext cx="3151502" cy="252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lmo\Google Drive\Didattica\Seminario rover 2017\immagini\lunokhod_low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034" y="1268760"/>
            <a:ext cx="3780000" cy="279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6246" y="1268760"/>
            <a:ext cx="1423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Lunokhod (1970)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9821" y="4223839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MSL (2011)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6640" y="4215622"/>
            <a:ext cx="1350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MER A/B (2003)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4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problem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Go from point A to point B</a:t>
            </a:r>
            <a:endParaRPr lang="it-IT" dirty="0"/>
          </a:p>
        </p:txBody>
      </p:sp>
      <p:grpSp>
        <p:nvGrpSpPr>
          <p:cNvPr id="12" name="Group 11"/>
          <p:cNvGrpSpPr/>
          <p:nvPr/>
        </p:nvGrpSpPr>
        <p:grpSpPr>
          <a:xfrm>
            <a:off x="797900" y="5116542"/>
            <a:ext cx="389724" cy="544706"/>
            <a:chOff x="797900" y="5116542"/>
            <a:chExt cx="389724" cy="544706"/>
          </a:xfrm>
        </p:grpSpPr>
        <p:sp>
          <p:nvSpPr>
            <p:cNvPr id="7" name="Oval 6"/>
            <p:cNvSpPr/>
            <p:nvPr/>
          </p:nvSpPr>
          <p:spPr>
            <a:xfrm>
              <a:off x="1043608" y="551723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7900" y="511654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A</a:t>
              </a:r>
              <a:endParaRPr lang="it-IT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501245" y="3140968"/>
            <a:ext cx="455131" cy="484684"/>
            <a:chOff x="7501245" y="3140968"/>
            <a:chExt cx="455131" cy="484684"/>
          </a:xfrm>
        </p:grpSpPr>
        <p:sp>
          <p:nvSpPr>
            <p:cNvPr id="6" name="Oval 5"/>
            <p:cNvSpPr/>
            <p:nvPr/>
          </p:nvSpPr>
          <p:spPr>
            <a:xfrm>
              <a:off x="7501245" y="314096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46676" y="325632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B</a:t>
              </a:r>
            </a:p>
          </p:txBody>
        </p:sp>
      </p:grpSp>
      <p:sp>
        <p:nvSpPr>
          <p:cNvPr id="10" name="Freeform 9"/>
          <p:cNvSpPr/>
          <p:nvPr/>
        </p:nvSpPr>
        <p:spPr>
          <a:xfrm>
            <a:off x="1255595" y="3220872"/>
            <a:ext cx="6124717" cy="2333767"/>
          </a:xfrm>
          <a:custGeom>
            <a:avLst/>
            <a:gdLst>
              <a:gd name="connsiteX0" fmla="*/ 0 w 5732059"/>
              <a:gd name="connsiteY0" fmla="*/ 2610028 h 2674571"/>
              <a:gd name="connsiteX1" fmla="*/ 2620370 w 5732059"/>
              <a:gd name="connsiteY1" fmla="*/ 2364368 h 2674571"/>
              <a:gd name="connsiteX2" fmla="*/ 3179928 w 5732059"/>
              <a:gd name="connsiteY2" fmla="*/ 180726 h 2674571"/>
              <a:gd name="connsiteX3" fmla="*/ 5732059 w 5732059"/>
              <a:gd name="connsiteY3" fmla="*/ 248965 h 2674571"/>
              <a:gd name="connsiteX0" fmla="*/ 0 w 5732059"/>
              <a:gd name="connsiteY0" fmla="*/ 2581095 h 2593437"/>
              <a:gd name="connsiteX1" fmla="*/ 1869743 w 5732059"/>
              <a:gd name="connsiteY1" fmla="*/ 1939650 h 2593437"/>
              <a:gd name="connsiteX2" fmla="*/ 3179928 w 5732059"/>
              <a:gd name="connsiteY2" fmla="*/ 151793 h 2593437"/>
              <a:gd name="connsiteX3" fmla="*/ 5732059 w 5732059"/>
              <a:gd name="connsiteY3" fmla="*/ 220032 h 2593437"/>
              <a:gd name="connsiteX0" fmla="*/ 0 w 5732059"/>
              <a:gd name="connsiteY0" fmla="*/ 2538166 h 2550181"/>
              <a:gd name="connsiteX1" fmla="*/ 1869743 w 5732059"/>
              <a:gd name="connsiteY1" fmla="*/ 1896721 h 2550181"/>
              <a:gd name="connsiteX2" fmla="*/ 4162567 w 5732059"/>
              <a:gd name="connsiteY2" fmla="*/ 177103 h 2550181"/>
              <a:gd name="connsiteX3" fmla="*/ 5732059 w 5732059"/>
              <a:gd name="connsiteY3" fmla="*/ 177103 h 2550181"/>
              <a:gd name="connsiteX0" fmla="*/ 0 w 5732059"/>
              <a:gd name="connsiteY0" fmla="*/ 2538166 h 2550181"/>
              <a:gd name="connsiteX1" fmla="*/ 1869743 w 5732059"/>
              <a:gd name="connsiteY1" fmla="*/ 1896721 h 2550181"/>
              <a:gd name="connsiteX2" fmla="*/ 4162567 w 5732059"/>
              <a:gd name="connsiteY2" fmla="*/ 177103 h 2550181"/>
              <a:gd name="connsiteX3" fmla="*/ 5732059 w 5732059"/>
              <a:gd name="connsiteY3" fmla="*/ 177103 h 2550181"/>
              <a:gd name="connsiteX0" fmla="*/ 0 w 5732059"/>
              <a:gd name="connsiteY0" fmla="*/ 2592505 h 2604520"/>
              <a:gd name="connsiteX1" fmla="*/ 1869743 w 5732059"/>
              <a:gd name="connsiteY1" fmla="*/ 1951060 h 2604520"/>
              <a:gd name="connsiteX2" fmla="*/ 4162567 w 5732059"/>
              <a:gd name="connsiteY2" fmla="*/ 231442 h 2604520"/>
              <a:gd name="connsiteX3" fmla="*/ 5732059 w 5732059"/>
              <a:gd name="connsiteY3" fmla="*/ 231442 h 2604520"/>
              <a:gd name="connsiteX0" fmla="*/ 0 w 5732059"/>
              <a:gd name="connsiteY0" fmla="*/ 2592505 h 2604520"/>
              <a:gd name="connsiteX1" fmla="*/ 1869743 w 5732059"/>
              <a:gd name="connsiteY1" fmla="*/ 1951060 h 2604520"/>
              <a:gd name="connsiteX2" fmla="*/ 4162567 w 5732059"/>
              <a:gd name="connsiteY2" fmla="*/ 231442 h 2604520"/>
              <a:gd name="connsiteX3" fmla="*/ 5732059 w 5732059"/>
              <a:gd name="connsiteY3" fmla="*/ 231442 h 2604520"/>
              <a:gd name="connsiteX0" fmla="*/ 0 w 5732059"/>
              <a:gd name="connsiteY0" fmla="*/ 2592505 h 2604520"/>
              <a:gd name="connsiteX1" fmla="*/ 1869743 w 5732059"/>
              <a:gd name="connsiteY1" fmla="*/ 1951060 h 2604520"/>
              <a:gd name="connsiteX2" fmla="*/ 4162567 w 5732059"/>
              <a:gd name="connsiteY2" fmla="*/ 231442 h 2604520"/>
              <a:gd name="connsiteX3" fmla="*/ 5732059 w 5732059"/>
              <a:gd name="connsiteY3" fmla="*/ 231442 h 2604520"/>
              <a:gd name="connsiteX0" fmla="*/ 0 w 5732059"/>
              <a:gd name="connsiteY0" fmla="*/ 2488950 h 2500965"/>
              <a:gd name="connsiteX1" fmla="*/ 1869743 w 5732059"/>
              <a:gd name="connsiteY1" fmla="*/ 1847505 h 2500965"/>
              <a:gd name="connsiteX2" fmla="*/ 4162567 w 5732059"/>
              <a:gd name="connsiteY2" fmla="*/ 127887 h 2500965"/>
              <a:gd name="connsiteX3" fmla="*/ 5732059 w 5732059"/>
              <a:gd name="connsiteY3" fmla="*/ 127887 h 2500965"/>
              <a:gd name="connsiteX0" fmla="*/ 0 w 5732059"/>
              <a:gd name="connsiteY0" fmla="*/ 2361068 h 2369122"/>
              <a:gd name="connsiteX1" fmla="*/ 1869743 w 5732059"/>
              <a:gd name="connsiteY1" fmla="*/ 1719623 h 2369122"/>
              <a:gd name="connsiteX2" fmla="*/ 3248167 w 5732059"/>
              <a:gd name="connsiteY2" fmla="*/ 1228304 h 2369122"/>
              <a:gd name="connsiteX3" fmla="*/ 5732059 w 5732059"/>
              <a:gd name="connsiteY3" fmla="*/ 5 h 2369122"/>
              <a:gd name="connsiteX0" fmla="*/ 0 w 5732059"/>
              <a:gd name="connsiteY0" fmla="*/ 2361063 h 2373078"/>
              <a:gd name="connsiteX1" fmla="*/ 1869743 w 5732059"/>
              <a:gd name="connsiteY1" fmla="*/ 1719618 h 2373078"/>
              <a:gd name="connsiteX2" fmla="*/ 5732059 w 5732059"/>
              <a:gd name="connsiteY2" fmla="*/ 0 h 2373078"/>
              <a:gd name="connsiteX0" fmla="*/ 0 w 5732059"/>
              <a:gd name="connsiteY0" fmla="*/ 2361063 h 2361063"/>
              <a:gd name="connsiteX1" fmla="*/ 5732059 w 5732059"/>
              <a:gd name="connsiteY1" fmla="*/ 0 h 2361063"/>
              <a:gd name="connsiteX0" fmla="*/ 0 w 5732059"/>
              <a:gd name="connsiteY0" fmla="*/ 2361063 h 2361063"/>
              <a:gd name="connsiteX1" fmla="*/ 5732059 w 5732059"/>
              <a:gd name="connsiteY1" fmla="*/ 0 h 2361063"/>
              <a:gd name="connsiteX0" fmla="*/ 0 w 5732059"/>
              <a:gd name="connsiteY0" fmla="*/ 2361063 h 2361063"/>
              <a:gd name="connsiteX1" fmla="*/ 5732059 w 5732059"/>
              <a:gd name="connsiteY1" fmla="*/ 0 h 2361063"/>
              <a:gd name="connsiteX0" fmla="*/ 0 w 5732059"/>
              <a:gd name="connsiteY0" fmla="*/ 2292824 h 2292824"/>
              <a:gd name="connsiteX1" fmla="*/ 5732059 w 5732059"/>
              <a:gd name="connsiteY1" fmla="*/ 0 h 2292824"/>
              <a:gd name="connsiteX0" fmla="*/ 0 w 5732059"/>
              <a:gd name="connsiteY0" fmla="*/ 2292824 h 2292824"/>
              <a:gd name="connsiteX1" fmla="*/ 5732059 w 5732059"/>
              <a:gd name="connsiteY1" fmla="*/ 0 h 2292824"/>
              <a:gd name="connsiteX0" fmla="*/ 0 w 5691115"/>
              <a:gd name="connsiteY0" fmla="*/ 2292824 h 2292824"/>
              <a:gd name="connsiteX1" fmla="*/ 5691115 w 5691115"/>
              <a:gd name="connsiteY1" fmla="*/ 0 h 2292824"/>
              <a:gd name="connsiteX0" fmla="*/ 0 w 5691115"/>
              <a:gd name="connsiteY0" fmla="*/ 2333767 h 2333767"/>
              <a:gd name="connsiteX1" fmla="*/ 5691115 w 5691115"/>
              <a:gd name="connsiteY1" fmla="*/ 0 h 233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91115" h="2333767">
                <a:moveTo>
                  <a:pt x="0" y="2333767"/>
                </a:moveTo>
                <a:cubicBezTo>
                  <a:pt x="3220871" y="1655928"/>
                  <a:pt x="3466531" y="336644"/>
                  <a:pt x="5691115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2483768" y="2708920"/>
            <a:ext cx="4176464" cy="36004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u="sng" dirty="0" smtClean="0">
                <a:solidFill>
                  <a:srgbClr val="FF0000"/>
                </a:solidFill>
              </a:rPr>
              <a:t>Obstacles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Static/dynamic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Obstacle avoidance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u="sng" dirty="0" smtClean="0">
                <a:solidFill>
                  <a:srgbClr val="FF0000"/>
                </a:solidFill>
              </a:rPr>
              <a:t>Uneven terrain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Requires mapping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Yield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Traction loss, slopes, etc...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Contamination, etc.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63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Issue 1: obstacles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2043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Static obstacles</a:t>
            </a:r>
          </a:p>
          <a:p>
            <a:pPr lvl="1"/>
            <a:r>
              <a:rPr lang="it-IT" dirty="0" smtClean="0"/>
              <a:t>Position is </a:t>
            </a:r>
            <a:r>
              <a:rPr lang="it-IT" dirty="0" smtClean="0">
                <a:solidFill>
                  <a:srgbClr val="0070C0"/>
                </a:solidFill>
              </a:rPr>
              <a:t>fixed in time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Dynamical obstacles</a:t>
            </a:r>
          </a:p>
          <a:p>
            <a:pPr lvl="1"/>
            <a:r>
              <a:rPr lang="it-IT" dirty="0" smtClean="0"/>
              <a:t>Position </a:t>
            </a:r>
            <a:r>
              <a:rPr lang="it-IT" dirty="0" smtClean="0">
                <a:solidFill>
                  <a:srgbClr val="0070C0"/>
                </a:solidFill>
              </a:rPr>
              <a:t>varies with time</a:t>
            </a:r>
          </a:p>
          <a:p>
            <a:pPr lvl="1"/>
            <a:r>
              <a:rPr lang="it-IT" dirty="0" smtClean="0"/>
              <a:t>Not always predictable</a:t>
            </a:r>
            <a:endParaRPr lang="it-IT" dirty="0"/>
          </a:p>
        </p:txBody>
      </p:sp>
      <p:grpSp>
        <p:nvGrpSpPr>
          <p:cNvPr id="9" name="Group 8"/>
          <p:cNvGrpSpPr/>
          <p:nvPr/>
        </p:nvGrpSpPr>
        <p:grpSpPr>
          <a:xfrm rot="3798461">
            <a:off x="2308277" y="3127675"/>
            <a:ext cx="722577" cy="648072"/>
            <a:chOff x="5058640" y="2204864"/>
            <a:chExt cx="3267656" cy="2664296"/>
          </a:xfrm>
        </p:grpSpPr>
        <p:sp>
          <p:nvSpPr>
            <p:cNvPr id="4" name="Rectangle 3"/>
            <p:cNvSpPr/>
            <p:nvPr/>
          </p:nvSpPr>
          <p:spPr>
            <a:xfrm>
              <a:off x="5724128" y="2420888"/>
              <a:ext cx="1944216" cy="22322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50232" y="2204864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750232" y="3933056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58640" y="3933056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58640" y="2204864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21360" y="3347700"/>
            <a:ext cx="389724" cy="424773"/>
            <a:chOff x="797900" y="5236475"/>
            <a:chExt cx="389724" cy="424773"/>
          </a:xfrm>
        </p:grpSpPr>
        <p:sp>
          <p:nvSpPr>
            <p:cNvPr id="13" name="Oval 12"/>
            <p:cNvSpPr/>
            <p:nvPr/>
          </p:nvSpPr>
          <p:spPr>
            <a:xfrm>
              <a:off x="1043608" y="551723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7900" y="523647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A</a:t>
              </a:r>
              <a:endParaRPr lang="it-IT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58068" y="2389530"/>
            <a:ext cx="423338" cy="400690"/>
            <a:chOff x="1043608" y="5517232"/>
            <a:chExt cx="423338" cy="400690"/>
          </a:xfrm>
        </p:grpSpPr>
        <p:sp>
          <p:nvSpPr>
            <p:cNvPr id="16" name="Oval 15"/>
            <p:cNvSpPr/>
            <p:nvPr/>
          </p:nvSpPr>
          <p:spPr>
            <a:xfrm>
              <a:off x="1043608" y="551723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57246" y="554859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B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flipV="1">
            <a:off x="3589361" y="2497541"/>
            <a:ext cx="4380932" cy="1160059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3589361" y="2579426"/>
            <a:ext cx="4421875" cy="1078174"/>
          </a:xfrm>
          <a:custGeom>
            <a:avLst/>
            <a:gdLst>
              <a:gd name="connsiteX0" fmla="*/ 0 w 4531057"/>
              <a:gd name="connsiteY0" fmla="*/ 1064526 h 1064526"/>
              <a:gd name="connsiteX1" fmla="*/ 668740 w 4531057"/>
              <a:gd name="connsiteY1" fmla="*/ 887105 h 1064526"/>
              <a:gd name="connsiteX2" fmla="*/ 996287 w 4531057"/>
              <a:gd name="connsiteY2" fmla="*/ 300251 h 1064526"/>
              <a:gd name="connsiteX3" fmla="*/ 3780430 w 4531057"/>
              <a:gd name="connsiteY3" fmla="*/ 818866 h 1064526"/>
              <a:gd name="connsiteX4" fmla="*/ 4531057 w 4531057"/>
              <a:gd name="connsiteY4" fmla="*/ 0 h 1064526"/>
              <a:gd name="connsiteX0" fmla="*/ 0 w 4531057"/>
              <a:gd name="connsiteY0" fmla="*/ 1064526 h 1064526"/>
              <a:gd name="connsiteX1" fmla="*/ 668740 w 4531057"/>
              <a:gd name="connsiteY1" fmla="*/ 887105 h 1064526"/>
              <a:gd name="connsiteX2" fmla="*/ 1173708 w 4531057"/>
              <a:gd name="connsiteY2" fmla="*/ 177421 h 1064526"/>
              <a:gd name="connsiteX3" fmla="*/ 3780430 w 4531057"/>
              <a:gd name="connsiteY3" fmla="*/ 818866 h 1064526"/>
              <a:gd name="connsiteX4" fmla="*/ 4531057 w 4531057"/>
              <a:gd name="connsiteY4" fmla="*/ 0 h 1064526"/>
              <a:gd name="connsiteX0" fmla="*/ 0 w 4531057"/>
              <a:gd name="connsiteY0" fmla="*/ 1064526 h 1064526"/>
              <a:gd name="connsiteX1" fmla="*/ 545910 w 4531057"/>
              <a:gd name="connsiteY1" fmla="*/ 914401 h 1064526"/>
              <a:gd name="connsiteX2" fmla="*/ 1173708 w 4531057"/>
              <a:gd name="connsiteY2" fmla="*/ 177421 h 1064526"/>
              <a:gd name="connsiteX3" fmla="*/ 3780430 w 4531057"/>
              <a:gd name="connsiteY3" fmla="*/ 818866 h 1064526"/>
              <a:gd name="connsiteX4" fmla="*/ 4531057 w 4531057"/>
              <a:gd name="connsiteY4" fmla="*/ 0 h 1064526"/>
              <a:gd name="connsiteX0" fmla="*/ 0 w 4531057"/>
              <a:gd name="connsiteY0" fmla="*/ 1064526 h 1064526"/>
              <a:gd name="connsiteX1" fmla="*/ 545910 w 4531057"/>
              <a:gd name="connsiteY1" fmla="*/ 914401 h 1064526"/>
              <a:gd name="connsiteX2" fmla="*/ 1173708 w 4531057"/>
              <a:gd name="connsiteY2" fmla="*/ 177421 h 1064526"/>
              <a:gd name="connsiteX3" fmla="*/ 3780430 w 4531057"/>
              <a:gd name="connsiteY3" fmla="*/ 818866 h 1064526"/>
              <a:gd name="connsiteX4" fmla="*/ 4531057 w 4531057"/>
              <a:gd name="connsiteY4" fmla="*/ 0 h 1064526"/>
              <a:gd name="connsiteX0" fmla="*/ 0 w 4531057"/>
              <a:gd name="connsiteY0" fmla="*/ 1064526 h 1064526"/>
              <a:gd name="connsiteX1" fmla="*/ 627796 w 4531057"/>
              <a:gd name="connsiteY1" fmla="*/ 846162 h 1064526"/>
              <a:gd name="connsiteX2" fmla="*/ 1173708 w 4531057"/>
              <a:gd name="connsiteY2" fmla="*/ 177421 h 1064526"/>
              <a:gd name="connsiteX3" fmla="*/ 3780430 w 4531057"/>
              <a:gd name="connsiteY3" fmla="*/ 818866 h 1064526"/>
              <a:gd name="connsiteX4" fmla="*/ 4531057 w 4531057"/>
              <a:gd name="connsiteY4" fmla="*/ 0 h 1064526"/>
              <a:gd name="connsiteX0" fmla="*/ 0 w 4531057"/>
              <a:gd name="connsiteY0" fmla="*/ 1064526 h 1064526"/>
              <a:gd name="connsiteX1" fmla="*/ 627796 w 4531057"/>
              <a:gd name="connsiteY1" fmla="*/ 846162 h 1064526"/>
              <a:gd name="connsiteX2" fmla="*/ 1173708 w 4531057"/>
              <a:gd name="connsiteY2" fmla="*/ 177421 h 1064526"/>
              <a:gd name="connsiteX3" fmla="*/ 3398292 w 4531057"/>
              <a:gd name="connsiteY3" fmla="*/ 818866 h 1064526"/>
              <a:gd name="connsiteX4" fmla="*/ 4531057 w 4531057"/>
              <a:gd name="connsiteY4" fmla="*/ 0 h 1064526"/>
              <a:gd name="connsiteX0" fmla="*/ 0 w 4531057"/>
              <a:gd name="connsiteY0" fmla="*/ 1064526 h 1064526"/>
              <a:gd name="connsiteX1" fmla="*/ 627796 w 4531057"/>
              <a:gd name="connsiteY1" fmla="*/ 846162 h 1064526"/>
              <a:gd name="connsiteX2" fmla="*/ 1173708 w 4531057"/>
              <a:gd name="connsiteY2" fmla="*/ 177421 h 1064526"/>
              <a:gd name="connsiteX3" fmla="*/ 3398292 w 4531057"/>
              <a:gd name="connsiteY3" fmla="*/ 818866 h 1064526"/>
              <a:gd name="connsiteX4" fmla="*/ 4531057 w 4531057"/>
              <a:gd name="connsiteY4" fmla="*/ 0 h 1064526"/>
              <a:gd name="connsiteX0" fmla="*/ 0 w 4421875"/>
              <a:gd name="connsiteY0" fmla="*/ 1078174 h 1078174"/>
              <a:gd name="connsiteX1" fmla="*/ 627796 w 4421875"/>
              <a:gd name="connsiteY1" fmla="*/ 859810 h 1078174"/>
              <a:gd name="connsiteX2" fmla="*/ 1173708 w 4421875"/>
              <a:gd name="connsiteY2" fmla="*/ 191069 h 1078174"/>
              <a:gd name="connsiteX3" fmla="*/ 3398292 w 4421875"/>
              <a:gd name="connsiteY3" fmla="*/ 832514 h 1078174"/>
              <a:gd name="connsiteX4" fmla="*/ 4421875 w 4421875"/>
              <a:gd name="connsiteY4" fmla="*/ 0 h 107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1875" h="1078174">
                <a:moveTo>
                  <a:pt x="0" y="1078174"/>
                </a:moveTo>
                <a:cubicBezTo>
                  <a:pt x="374176" y="984914"/>
                  <a:pt x="432178" y="1007661"/>
                  <a:pt x="627796" y="859810"/>
                </a:cubicBezTo>
                <a:cubicBezTo>
                  <a:pt x="823414" y="711959"/>
                  <a:pt x="711959" y="195618"/>
                  <a:pt x="1173708" y="191069"/>
                </a:cubicBezTo>
                <a:cubicBezTo>
                  <a:pt x="1635457" y="186520"/>
                  <a:pt x="2856931" y="864359"/>
                  <a:pt x="3398292" y="832514"/>
                </a:cubicBezTo>
                <a:cubicBezTo>
                  <a:pt x="3939653" y="800669"/>
                  <a:pt x="4092055" y="457200"/>
                  <a:pt x="4421875" y="0"/>
                </a:cubicBezTo>
              </a:path>
            </a:pathLst>
          </a:custGeom>
          <a:noFill/>
          <a:ln w="38100">
            <a:solidFill>
              <a:srgbClr val="00B0F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3" name="Group 22"/>
          <p:cNvGrpSpPr/>
          <p:nvPr/>
        </p:nvGrpSpPr>
        <p:grpSpPr>
          <a:xfrm rot="5400000">
            <a:off x="2429953" y="5805554"/>
            <a:ext cx="722577" cy="648072"/>
            <a:chOff x="5058640" y="2204864"/>
            <a:chExt cx="3267656" cy="2664296"/>
          </a:xfrm>
        </p:grpSpPr>
        <p:sp>
          <p:nvSpPr>
            <p:cNvPr id="24" name="Rectangle 23"/>
            <p:cNvSpPr/>
            <p:nvPr/>
          </p:nvSpPr>
          <p:spPr>
            <a:xfrm>
              <a:off x="5724128" y="2420888"/>
              <a:ext cx="1944216" cy="22322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50232" y="2204864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750232" y="3933056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58640" y="3933056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058640" y="2204864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234998" y="5872078"/>
            <a:ext cx="389724" cy="424773"/>
            <a:chOff x="797900" y="5236475"/>
            <a:chExt cx="389724" cy="424773"/>
          </a:xfrm>
        </p:grpSpPr>
        <p:sp>
          <p:nvSpPr>
            <p:cNvPr id="50" name="Oval 49"/>
            <p:cNvSpPr/>
            <p:nvPr/>
          </p:nvSpPr>
          <p:spPr>
            <a:xfrm>
              <a:off x="1043608" y="551723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97900" y="523647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A</a:t>
              </a:r>
              <a:endParaRPr lang="it-IT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171706" y="4913908"/>
            <a:ext cx="423338" cy="400690"/>
            <a:chOff x="1043608" y="5517232"/>
            <a:chExt cx="423338" cy="400690"/>
          </a:xfrm>
        </p:grpSpPr>
        <p:sp>
          <p:nvSpPr>
            <p:cNvPr id="53" name="Oval 52"/>
            <p:cNvSpPr/>
            <p:nvPr/>
          </p:nvSpPr>
          <p:spPr>
            <a:xfrm>
              <a:off x="1043608" y="551723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57246" y="554859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B</a:t>
              </a: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 flipV="1">
            <a:off x="3702999" y="5021919"/>
            <a:ext cx="4380932" cy="1160059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 rot="4093432">
            <a:off x="7182741" y="5617550"/>
            <a:ext cx="998419" cy="1333439"/>
            <a:chOff x="6163172" y="5974996"/>
            <a:chExt cx="998419" cy="1333439"/>
          </a:xfrm>
        </p:grpSpPr>
        <p:grpSp>
          <p:nvGrpSpPr>
            <p:cNvPr id="37" name="Group 36"/>
            <p:cNvGrpSpPr/>
            <p:nvPr/>
          </p:nvGrpSpPr>
          <p:grpSpPr>
            <a:xfrm rot="12740276">
              <a:off x="6439014" y="5974996"/>
              <a:ext cx="722577" cy="648072"/>
              <a:chOff x="5058640" y="2204864"/>
              <a:chExt cx="3267656" cy="266429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43" name="Straight Arrow Connector 42"/>
            <p:cNvCxnSpPr/>
            <p:nvPr/>
          </p:nvCxnSpPr>
          <p:spPr>
            <a:xfrm flipH="1">
              <a:off x="6163172" y="6280632"/>
              <a:ext cx="636426" cy="1027803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944178" y="4941168"/>
            <a:ext cx="998419" cy="1333439"/>
            <a:chOff x="4544704" y="5149248"/>
            <a:chExt cx="998419" cy="1333439"/>
          </a:xfrm>
        </p:grpSpPr>
        <p:grpSp>
          <p:nvGrpSpPr>
            <p:cNvPr id="29" name="Group 28"/>
            <p:cNvGrpSpPr/>
            <p:nvPr/>
          </p:nvGrpSpPr>
          <p:grpSpPr>
            <a:xfrm rot="12740276">
              <a:off x="4820546" y="5149248"/>
              <a:ext cx="722577" cy="648072"/>
              <a:chOff x="5058640" y="2204864"/>
              <a:chExt cx="3267656" cy="2664296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>
            <a:xfrm flipH="1">
              <a:off x="4544704" y="5454884"/>
              <a:ext cx="636426" cy="1027803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 9"/>
          <p:cNvSpPr/>
          <p:nvPr/>
        </p:nvSpPr>
        <p:spPr>
          <a:xfrm>
            <a:off x="6800303" y="2392676"/>
            <a:ext cx="662527" cy="701047"/>
          </a:xfrm>
          <a:custGeom>
            <a:avLst/>
            <a:gdLst>
              <a:gd name="connsiteX0" fmla="*/ 491320 w 1078174"/>
              <a:gd name="connsiteY0" fmla="*/ 928048 h 1241947"/>
              <a:gd name="connsiteX1" fmla="*/ 27296 w 1078174"/>
              <a:gd name="connsiteY1" fmla="*/ 382138 h 1241947"/>
              <a:gd name="connsiteX2" fmla="*/ 559559 w 1078174"/>
              <a:gd name="connsiteY2" fmla="*/ 0 h 1241947"/>
              <a:gd name="connsiteX3" fmla="*/ 1078174 w 1078174"/>
              <a:gd name="connsiteY3" fmla="*/ 532263 h 1241947"/>
              <a:gd name="connsiteX4" fmla="*/ 900753 w 1078174"/>
              <a:gd name="connsiteY4" fmla="*/ 1009935 h 1241947"/>
              <a:gd name="connsiteX5" fmla="*/ 0 w 1078174"/>
              <a:gd name="connsiteY5" fmla="*/ 1241947 h 1241947"/>
              <a:gd name="connsiteX6" fmla="*/ 491320 w 1078174"/>
              <a:gd name="connsiteY6" fmla="*/ 928048 h 1241947"/>
              <a:gd name="connsiteX0" fmla="*/ 0 w 1173708"/>
              <a:gd name="connsiteY0" fmla="*/ 805218 h 1241947"/>
              <a:gd name="connsiteX1" fmla="*/ 122830 w 1173708"/>
              <a:gd name="connsiteY1" fmla="*/ 382138 h 1241947"/>
              <a:gd name="connsiteX2" fmla="*/ 655093 w 1173708"/>
              <a:gd name="connsiteY2" fmla="*/ 0 h 1241947"/>
              <a:gd name="connsiteX3" fmla="*/ 1173708 w 1173708"/>
              <a:gd name="connsiteY3" fmla="*/ 532263 h 1241947"/>
              <a:gd name="connsiteX4" fmla="*/ 996287 w 1173708"/>
              <a:gd name="connsiteY4" fmla="*/ 1009935 h 1241947"/>
              <a:gd name="connsiteX5" fmla="*/ 95534 w 1173708"/>
              <a:gd name="connsiteY5" fmla="*/ 1241947 h 1241947"/>
              <a:gd name="connsiteX6" fmla="*/ 0 w 1173708"/>
              <a:gd name="connsiteY6" fmla="*/ 805218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708" h="1241947">
                <a:moveTo>
                  <a:pt x="0" y="805218"/>
                </a:moveTo>
                <a:lnTo>
                  <a:pt x="122830" y="382138"/>
                </a:lnTo>
                <a:lnTo>
                  <a:pt x="655093" y="0"/>
                </a:lnTo>
                <a:lnTo>
                  <a:pt x="1173708" y="532263"/>
                </a:lnTo>
                <a:lnTo>
                  <a:pt x="996287" y="1009935"/>
                </a:lnTo>
                <a:lnTo>
                  <a:pt x="95534" y="1241947"/>
                </a:lnTo>
                <a:lnTo>
                  <a:pt x="0" y="805218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eform 10"/>
          <p:cNvSpPr/>
          <p:nvPr/>
        </p:nvSpPr>
        <p:spPr>
          <a:xfrm rot="4661758">
            <a:off x="4526535" y="3141550"/>
            <a:ext cx="662527" cy="701047"/>
          </a:xfrm>
          <a:custGeom>
            <a:avLst/>
            <a:gdLst>
              <a:gd name="connsiteX0" fmla="*/ 491320 w 1078174"/>
              <a:gd name="connsiteY0" fmla="*/ 928048 h 1241947"/>
              <a:gd name="connsiteX1" fmla="*/ 27296 w 1078174"/>
              <a:gd name="connsiteY1" fmla="*/ 382138 h 1241947"/>
              <a:gd name="connsiteX2" fmla="*/ 559559 w 1078174"/>
              <a:gd name="connsiteY2" fmla="*/ 0 h 1241947"/>
              <a:gd name="connsiteX3" fmla="*/ 1078174 w 1078174"/>
              <a:gd name="connsiteY3" fmla="*/ 532263 h 1241947"/>
              <a:gd name="connsiteX4" fmla="*/ 900753 w 1078174"/>
              <a:gd name="connsiteY4" fmla="*/ 1009935 h 1241947"/>
              <a:gd name="connsiteX5" fmla="*/ 0 w 1078174"/>
              <a:gd name="connsiteY5" fmla="*/ 1241947 h 1241947"/>
              <a:gd name="connsiteX6" fmla="*/ 491320 w 1078174"/>
              <a:gd name="connsiteY6" fmla="*/ 928048 h 1241947"/>
              <a:gd name="connsiteX0" fmla="*/ 0 w 1173708"/>
              <a:gd name="connsiteY0" fmla="*/ 805218 h 1241947"/>
              <a:gd name="connsiteX1" fmla="*/ 122830 w 1173708"/>
              <a:gd name="connsiteY1" fmla="*/ 382138 h 1241947"/>
              <a:gd name="connsiteX2" fmla="*/ 655093 w 1173708"/>
              <a:gd name="connsiteY2" fmla="*/ 0 h 1241947"/>
              <a:gd name="connsiteX3" fmla="*/ 1173708 w 1173708"/>
              <a:gd name="connsiteY3" fmla="*/ 532263 h 1241947"/>
              <a:gd name="connsiteX4" fmla="*/ 996287 w 1173708"/>
              <a:gd name="connsiteY4" fmla="*/ 1009935 h 1241947"/>
              <a:gd name="connsiteX5" fmla="*/ 95534 w 1173708"/>
              <a:gd name="connsiteY5" fmla="*/ 1241947 h 1241947"/>
              <a:gd name="connsiteX6" fmla="*/ 0 w 1173708"/>
              <a:gd name="connsiteY6" fmla="*/ 805218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708" h="1241947">
                <a:moveTo>
                  <a:pt x="0" y="805218"/>
                </a:moveTo>
                <a:lnTo>
                  <a:pt x="122830" y="382138"/>
                </a:lnTo>
                <a:lnTo>
                  <a:pt x="655093" y="0"/>
                </a:lnTo>
                <a:lnTo>
                  <a:pt x="1173708" y="532263"/>
                </a:lnTo>
                <a:lnTo>
                  <a:pt x="996287" y="1009935"/>
                </a:lnTo>
                <a:lnTo>
                  <a:pt x="95534" y="1241947"/>
                </a:lnTo>
                <a:lnTo>
                  <a:pt x="0" y="805218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Freeform 58"/>
          <p:cNvSpPr/>
          <p:nvPr/>
        </p:nvSpPr>
        <p:spPr>
          <a:xfrm>
            <a:off x="3733983" y="4683957"/>
            <a:ext cx="4408227" cy="1799114"/>
          </a:xfrm>
          <a:custGeom>
            <a:avLst/>
            <a:gdLst>
              <a:gd name="connsiteX0" fmla="*/ 0 w 4531057"/>
              <a:gd name="connsiteY0" fmla="*/ 1064526 h 1064526"/>
              <a:gd name="connsiteX1" fmla="*/ 668740 w 4531057"/>
              <a:gd name="connsiteY1" fmla="*/ 887105 h 1064526"/>
              <a:gd name="connsiteX2" fmla="*/ 996287 w 4531057"/>
              <a:gd name="connsiteY2" fmla="*/ 300251 h 1064526"/>
              <a:gd name="connsiteX3" fmla="*/ 3780430 w 4531057"/>
              <a:gd name="connsiteY3" fmla="*/ 818866 h 1064526"/>
              <a:gd name="connsiteX4" fmla="*/ 4531057 w 4531057"/>
              <a:gd name="connsiteY4" fmla="*/ 0 h 1064526"/>
              <a:gd name="connsiteX0" fmla="*/ 0 w 4531057"/>
              <a:gd name="connsiteY0" fmla="*/ 1064526 h 1064526"/>
              <a:gd name="connsiteX1" fmla="*/ 668740 w 4531057"/>
              <a:gd name="connsiteY1" fmla="*/ 887105 h 1064526"/>
              <a:gd name="connsiteX2" fmla="*/ 1173708 w 4531057"/>
              <a:gd name="connsiteY2" fmla="*/ 177421 h 1064526"/>
              <a:gd name="connsiteX3" fmla="*/ 3780430 w 4531057"/>
              <a:gd name="connsiteY3" fmla="*/ 818866 h 1064526"/>
              <a:gd name="connsiteX4" fmla="*/ 4531057 w 4531057"/>
              <a:gd name="connsiteY4" fmla="*/ 0 h 1064526"/>
              <a:gd name="connsiteX0" fmla="*/ 0 w 4531057"/>
              <a:gd name="connsiteY0" fmla="*/ 1064526 h 1064526"/>
              <a:gd name="connsiteX1" fmla="*/ 545910 w 4531057"/>
              <a:gd name="connsiteY1" fmla="*/ 914401 h 1064526"/>
              <a:gd name="connsiteX2" fmla="*/ 1173708 w 4531057"/>
              <a:gd name="connsiteY2" fmla="*/ 177421 h 1064526"/>
              <a:gd name="connsiteX3" fmla="*/ 3780430 w 4531057"/>
              <a:gd name="connsiteY3" fmla="*/ 818866 h 1064526"/>
              <a:gd name="connsiteX4" fmla="*/ 4531057 w 4531057"/>
              <a:gd name="connsiteY4" fmla="*/ 0 h 1064526"/>
              <a:gd name="connsiteX0" fmla="*/ 0 w 4531057"/>
              <a:gd name="connsiteY0" fmla="*/ 1064526 h 1064526"/>
              <a:gd name="connsiteX1" fmla="*/ 545910 w 4531057"/>
              <a:gd name="connsiteY1" fmla="*/ 914401 h 1064526"/>
              <a:gd name="connsiteX2" fmla="*/ 1173708 w 4531057"/>
              <a:gd name="connsiteY2" fmla="*/ 177421 h 1064526"/>
              <a:gd name="connsiteX3" fmla="*/ 3780430 w 4531057"/>
              <a:gd name="connsiteY3" fmla="*/ 818866 h 1064526"/>
              <a:gd name="connsiteX4" fmla="*/ 4531057 w 4531057"/>
              <a:gd name="connsiteY4" fmla="*/ 0 h 1064526"/>
              <a:gd name="connsiteX0" fmla="*/ 0 w 4531057"/>
              <a:gd name="connsiteY0" fmla="*/ 1064526 h 1064526"/>
              <a:gd name="connsiteX1" fmla="*/ 627796 w 4531057"/>
              <a:gd name="connsiteY1" fmla="*/ 846162 h 1064526"/>
              <a:gd name="connsiteX2" fmla="*/ 1173708 w 4531057"/>
              <a:gd name="connsiteY2" fmla="*/ 177421 h 1064526"/>
              <a:gd name="connsiteX3" fmla="*/ 3780430 w 4531057"/>
              <a:gd name="connsiteY3" fmla="*/ 818866 h 1064526"/>
              <a:gd name="connsiteX4" fmla="*/ 4531057 w 4531057"/>
              <a:gd name="connsiteY4" fmla="*/ 0 h 1064526"/>
              <a:gd name="connsiteX0" fmla="*/ 0 w 4531057"/>
              <a:gd name="connsiteY0" fmla="*/ 1064526 h 1064526"/>
              <a:gd name="connsiteX1" fmla="*/ 627796 w 4531057"/>
              <a:gd name="connsiteY1" fmla="*/ 846162 h 1064526"/>
              <a:gd name="connsiteX2" fmla="*/ 1173708 w 4531057"/>
              <a:gd name="connsiteY2" fmla="*/ 177421 h 1064526"/>
              <a:gd name="connsiteX3" fmla="*/ 3398292 w 4531057"/>
              <a:gd name="connsiteY3" fmla="*/ 818866 h 1064526"/>
              <a:gd name="connsiteX4" fmla="*/ 4531057 w 4531057"/>
              <a:gd name="connsiteY4" fmla="*/ 0 h 1064526"/>
              <a:gd name="connsiteX0" fmla="*/ 0 w 4531057"/>
              <a:gd name="connsiteY0" fmla="*/ 1064526 h 1064526"/>
              <a:gd name="connsiteX1" fmla="*/ 627796 w 4531057"/>
              <a:gd name="connsiteY1" fmla="*/ 846162 h 1064526"/>
              <a:gd name="connsiteX2" fmla="*/ 1173708 w 4531057"/>
              <a:gd name="connsiteY2" fmla="*/ 177421 h 1064526"/>
              <a:gd name="connsiteX3" fmla="*/ 3398292 w 4531057"/>
              <a:gd name="connsiteY3" fmla="*/ 818866 h 1064526"/>
              <a:gd name="connsiteX4" fmla="*/ 4531057 w 4531057"/>
              <a:gd name="connsiteY4" fmla="*/ 0 h 1064526"/>
              <a:gd name="connsiteX0" fmla="*/ 0 w 4421875"/>
              <a:gd name="connsiteY0" fmla="*/ 1078174 h 1078174"/>
              <a:gd name="connsiteX1" fmla="*/ 627796 w 4421875"/>
              <a:gd name="connsiteY1" fmla="*/ 859810 h 1078174"/>
              <a:gd name="connsiteX2" fmla="*/ 1173708 w 4421875"/>
              <a:gd name="connsiteY2" fmla="*/ 191069 h 1078174"/>
              <a:gd name="connsiteX3" fmla="*/ 3398292 w 4421875"/>
              <a:gd name="connsiteY3" fmla="*/ 832514 h 1078174"/>
              <a:gd name="connsiteX4" fmla="*/ 4421875 w 4421875"/>
              <a:gd name="connsiteY4" fmla="*/ 0 h 1078174"/>
              <a:gd name="connsiteX0" fmla="*/ 0 w 4421875"/>
              <a:gd name="connsiteY0" fmla="*/ 1078174 h 1078174"/>
              <a:gd name="connsiteX1" fmla="*/ 627796 w 4421875"/>
              <a:gd name="connsiteY1" fmla="*/ 859810 h 1078174"/>
              <a:gd name="connsiteX2" fmla="*/ 1869744 w 4421875"/>
              <a:gd name="connsiteY2" fmla="*/ 27295 h 1078174"/>
              <a:gd name="connsiteX3" fmla="*/ 3398292 w 4421875"/>
              <a:gd name="connsiteY3" fmla="*/ 832514 h 1078174"/>
              <a:gd name="connsiteX4" fmla="*/ 4421875 w 4421875"/>
              <a:gd name="connsiteY4" fmla="*/ 0 h 1078174"/>
              <a:gd name="connsiteX0" fmla="*/ 0 w 4421875"/>
              <a:gd name="connsiteY0" fmla="*/ 1078174 h 1378436"/>
              <a:gd name="connsiteX1" fmla="*/ 627796 w 4421875"/>
              <a:gd name="connsiteY1" fmla="*/ 859810 h 1378436"/>
              <a:gd name="connsiteX2" fmla="*/ 1869744 w 4421875"/>
              <a:gd name="connsiteY2" fmla="*/ 27295 h 1378436"/>
              <a:gd name="connsiteX3" fmla="*/ 2483892 w 4421875"/>
              <a:gd name="connsiteY3" fmla="*/ 1378424 h 1378436"/>
              <a:gd name="connsiteX4" fmla="*/ 4421875 w 4421875"/>
              <a:gd name="connsiteY4" fmla="*/ 0 h 1378436"/>
              <a:gd name="connsiteX0" fmla="*/ 0 w 4421875"/>
              <a:gd name="connsiteY0" fmla="*/ 1305789 h 1606051"/>
              <a:gd name="connsiteX1" fmla="*/ 627796 w 4421875"/>
              <a:gd name="connsiteY1" fmla="*/ 1087425 h 1606051"/>
              <a:gd name="connsiteX2" fmla="*/ 1869744 w 4421875"/>
              <a:gd name="connsiteY2" fmla="*/ 254910 h 1606051"/>
              <a:gd name="connsiteX3" fmla="*/ 2483892 w 4421875"/>
              <a:gd name="connsiteY3" fmla="*/ 1606039 h 1606051"/>
              <a:gd name="connsiteX4" fmla="*/ 4421875 w 4421875"/>
              <a:gd name="connsiteY4" fmla="*/ 227615 h 1606051"/>
              <a:gd name="connsiteX0" fmla="*/ 0 w 4408227"/>
              <a:gd name="connsiteY0" fmla="*/ 1498021 h 1799114"/>
              <a:gd name="connsiteX1" fmla="*/ 627796 w 4408227"/>
              <a:gd name="connsiteY1" fmla="*/ 1279657 h 1799114"/>
              <a:gd name="connsiteX2" fmla="*/ 1869744 w 4408227"/>
              <a:gd name="connsiteY2" fmla="*/ 447142 h 1799114"/>
              <a:gd name="connsiteX3" fmla="*/ 2483892 w 4408227"/>
              <a:gd name="connsiteY3" fmla="*/ 1798271 h 1799114"/>
              <a:gd name="connsiteX4" fmla="*/ 4408227 w 4408227"/>
              <a:gd name="connsiteY4" fmla="*/ 215131 h 179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227" h="1799114">
                <a:moveTo>
                  <a:pt x="0" y="1498021"/>
                </a:moveTo>
                <a:cubicBezTo>
                  <a:pt x="374176" y="1404761"/>
                  <a:pt x="316172" y="1454804"/>
                  <a:pt x="627796" y="1279657"/>
                </a:cubicBezTo>
                <a:cubicBezTo>
                  <a:pt x="939420" y="1104511"/>
                  <a:pt x="1560395" y="360706"/>
                  <a:pt x="1869744" y="447142"/>
                </a:cubicBezTo>
                <a:cubicBezTo>
                  <a:pt x="2179093" y="533578"/>
                  <a:pt x="2060812" y="1836940"/>
                  <a:pt x="2483892" y="1798271"/>
                </a:cubicBezTo>
                <a:cubicBezTo>
                  <a:pt x="2906973" y="1759603"/>
                  <a:pt x="3177655" y="-733388"/>
                  <a:pt x="4408227" y="215131"/>
                </a:cubicBezTo>
              </a:path>
            </a:pathLst>
          </a:custGeom>
          <a:noFill/>
          <a:ln w="38100">
            <a:solidFill>
              <a:srgbClr val="00B0F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TextBox 56"/>
          <p:cNvSpPr txBox="1"/>
          <p:nvPr/>
        </p:nvSpPr>
        <p:spPr>
          <a:xfrm>
            <a:off x="6746001" y="4591323"/>
            <a:ext cx="652743" cy="70788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90500" sx="102000" sy="102000" algn="ctr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0070C0"/>
                </a:solidFill>
              </a:rPr>
              <a:t> ? </a:t>
            </a:r>
            <a:endParaRPr lang="it-IT" sz="40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061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Issue 2: uneven terrain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Risks: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>
                <a:solidFill>
                  <a:srgbClr val="0070C0"/>
                </a:solidFill>
              </a:rPr>
              <a:t>Loss of contact </a:t>
            </a:r>
            <a:r>
              <a:rPr lang="it-IT" dirty="0" smtClean="0"/>
              <a:t>with the ground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Terrain </a:t>
            </a:r>
            <a:r>
              <a:rPr lang="it-IT" dirty="0" smtClean="0">
                <a:solidFill>
                  <a:srgbClr val="0070C0"/>
                </a:solidFill>
              </a:rPr>
              <a:t>yield </a:t>
            </a:r>
            <a:r>
              <a:rPr lang="it-IT" dirty="0" smtClean="0"/>
              <a:t>and</a:t>
            </a:r>
            <a:r>
              <a:rPr lang="it-IT" dirty="0" smtClean="0">
                <a:solidFill>
                  <a:srgbClr val="0070C0"/>
                </a:solidFill>
              </a:rPr>
              <a:t> traction loss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>
                <a:solidFill>
                  <a:srgbClr val="0070C0"/>
                </a:solidFill>
              </a:rPr>
              <a:t>Slopes</a:t>
            </a:r>
          </a:p>
          <a:p>
            <a:pPr marL="971550" lvl="1" indent="-514350">
              <a:buFont typeface="+mj-lt"/>
              <a:buAutoNum type="arabicPeriod"/>
            </a:pPr>
            <a:endParaRPr lang="it-IT" dirty="0"/>
          </a:p>
        </p:txBody>
      </p:sp>
      <p:pic>
        <p:nvPicPr>
          <p:cNvPr id="5122" name="Picture 2" descr="C:\Users\almo\Google Drive\Didattica\Seminario rover 2017\immagini\lossOfContact_alpha_v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11673" r="10557" b="23720"/>
          <a:stretch/>
        </p:blipFill>
        <p:spPr bwMode="auto">
          <a:xfrm>
            <a:off x="3635896" y="3453580"/>
            <a:ext cx="5484184" cy="28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860032" y="3356992"/>
            <a:ext cx="1008112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566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Purpose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5266928" cy="2693842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Why go from A to B?</a:t>
            </a:r>
          </a:p>
          <a:p>
            <a:pPr lvl="1"/>
            <a:r>
              <a:rPr lang="it-IT" dirty="0" smtClean="0">
                <a:solidFill>
                  <a:srgbClr val="0070C0"/>
                </a:solidFill>
              </a:rPr>
              <a:t>Exploration</a:t>
            </a:r>
          </a:p>
          <a:p>
            <a:pPr lvl="1"/>
            <a:r>
              <a:rPr lang="it-IT" dirty="0" smtClean="0"/>
              <a:t>Executing </a:t>
            </a:r>
            <a:r>
              <a:rPr lang="it-IT" dirty="0" smtClean="0">
                <a:solidFill>
                  <a:srgbClr val="0070C0"/>
                </a:solidFill>
              </a:rPr>
              <a:t>task at B</a:t>
            </a:r>
          </a:p>
          <a:p>
            <a:pPr lvl="1"/>
            <a:r>
              <a:rPr lang="it-IT" dirty="0" smtClean="0">
                <a:solidFill>
                  <a:srgbClr val="0070C0"/>
                </a:solidFill>
              </a:rPr>
              <a:t>Transporting</a:t>
            </a:r>
            <a:r>
              <a:rPr lang="it-IT" dirty="0" smtClean="0"/>
              <a:t> something from A to B</a:t>
            </a:r>
          </a:p>
          <a:p>
            <a:pPr lvl="1"/>
            <a:endParaRPr lang="it-IT" dirty="0" smtClean="0"/>
          </a:p>
          <a:p>
            <a:r>
              <a:rPr lang="it-IT" dirty="0" smtClean="0"/>
              <a:t>This way we can define the robot’s </a:t>
            </a:r>
            <a:r>
              <a:rPr lang="it-IT" dirty="0" smtClean="0">
                <a:solidFill>
                  <a:srgbClr val="FF0000"/>
                </a:solidFill>
              </a:rPr>
              <a:t>accessories</a:t>
            </a:r>
            <a:r>
              <a:rPr lang="it-IT" dirty="0" smtClean="0"/>
              <a:t>: solar panels, arms etc.</a:t>
            </a:r>
            <a:endParaRPr lang="it-IT" dirty="0"/>
          </a:p>
        </p:txBody>
      </p:sp>
      <p:pic>
        <p:nvPicPr>
          <p:cNvPr id="4" name="Picture 5" descr="http://www.spaceflightinsider.com/wp-content/uploads/2015/01/Mars-Exploration-Rover-Spirit-Opportunity-surface-of-Red-Planet-NASA-image-posted-on-SpaceFlight-Insider-647x5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3151502" cy="252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eobotix-robots.com/fileadmin/files/produkte/Mobile_Manipulatoren/MMO-500/MMO-500-UR10-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68" y="4106618"/>
            <a:ext cx="1849548" cy="270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eu-nited.net/robotics/upload/images_news/images_press_room/2015TechTranAward_KUKA-omniMove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570" y="4141187"/>
            <a:ext cx="4363060" cy="245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161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mobile robots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Module 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11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Elementary motions</a:t>
            </a:r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Motion</a:t>
            </a:r>
            <a:r>
              <a:rPr lang="it-IT" dirty="0" smtClean="0"/>
              <a:t> = combination of:</a:t>
            </a:r>
          </a:p>
          <a:p>
            <a:pPr lvl="1"/>
            <a:r>
              <a:rPr lang="it-IT" dirty="0" smtClean="0">
                <a:solidFill>
                  <a:srgbClr val="0070C0"/>
                </a:solidFill>
              </a:rPr>
              <a:t>Point-to-point</a:t>
            </a:r>
            <a:r>
              <a:rPr lang="it-IT" dirty="0" smtClean="0"/>
              <a:t> motion</a:t>
            </a:r>
          </a:p>
          <a:p>
            <a:pPr lvl="1"/>
            <a:r>
              <a:rPr lang="it-IT" dirty="0" smtClean="0">
                <a:solidFill>
                  <a:srgbClr val="0070C0"/>
                </a:solidFill>
              </a:rPr>
              <a:t>Path</a:t>
            </a:r>
            <a:r>
              <a:rPr lang="it-IT" dirty="0" smtClean="0"/>
              <a:t> following</a:t>
            </a:r>
          </a:p>
          <a:p>
            <a:pPr lvl="1"/>
            <a:r>
              <a:rPr lang="it-IT" dirty="0" smtClean="0">
                <a:solidFill>
                  <a:srgbClr val="0070C0"/>
                </a:solidFill>
              </a:rPr>
              <a:t>Trajectory</a:t>
            </a:r>
            <a:r>
              <a:rPr lang="it-IT" dirty="0" smtClean="0"/>
              <a:t> tracking</a:t>
            </a:r>
          </a:p>
          <a:p>
            <a:pPr lvl="1"/>
            <a:r>
              <a:rPr lang="it-IT" dirty="0" smtClean="0">
                <a:solidFill>
                  <a:srgbClr val="0070C0"/>
                </a:solidFill>
              </a:rPr>
              <a:t>Reactive</a:t>
            </a:r>
            <a:r>
              <a:rPr lang="it-IT" dirty="0" smtClean="0"/>
              <a:t> motion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019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Elementary motions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Point-to-point </a:t>
            </a:r>
            <a:r>
              <a:rPr lang="it-IT" dirty="0" smtClean="0"/>
              <a:t>motion: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Path </a:t>
            </a:r>
            <a:r>
              <a:rPr lang="it-IT" dirty="0" smtClean="0">
                <a:solidFill>
                  <a:srgbClr val="0070C0"/>
                </a:solidFill>
              </a:rPr>
              <a:t>following</a:t>
            </a:r>
            <a:r>
              <a:rPr lang="it-IT" dirty="0" smtClean="0"/>
              <a:t>: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  <a:p>
            <a:r>
              <a:rPr lang="it-IT" dirty="0" smtClean="0"/>
              <a:t>Trajectory </a:t>
            </a:r>
            <a:r>
              <a:rPr lang="it-IT" dirty="0" smtClean="0">
                <a:solidFill>
                  <a:srgbClr val="0070C0"/>
                </a:solidFill>
              </a:rPr>
              <a:t>tracking</a:t>
            </a:r>
            <a:r>
              <a:rPr lang="it-IT" dirty="0" smtClean="0"/>
              <a:t>:</a:t>
            </a:r>
            <a:endParaRPr lang="it-IT" dirty="0"/>
          </a:p>
        </p:txBody>
      </p:sp>
      <p:grpSp>
        <p:nvGrpSpPr>
          <p:cNvPr id="95" name="Group 94"/>
          <p:cNvGrpSpPr/>
          <p:nvPr/>
        </p:nvGrpSpPr>
        <p:grpSpPr>
          <a:xfrm>
            <a:off x="2883237" y="1545593"/>
            <a:ext cx="4632751" cy="1801038"/>
            <a:chOff x="2883237" y="1545593"/>
            <a:chExt cx="4632751" cy="1801038"/>
          </a:xfrm>
        </p:grpSpPr>
        <p:grpSp>
          <p:nvGrpSpPr>
            <p:cNvPr id="4" name="Group 3"/>
            <p:cNvGrpSpPr/>
            <p:nvPr/>
          </p:nvGrpSpPr>
          <p:grpSpPr>
            <a:xfrm rot="3798461">
              <a:off x="2856604" y="2478518"/>
              <a:ext cx="516591" cy="463325"/>
              <a:chOff x="5058640" y="2204864"/>
              <a:chExt cx="3267656" cy="266429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437900" y="2512468"/>
              <a:ext cx="317715" cy="427034"/>
              <a:chOff x="797900" y="5063938"/>
              <a:chExt cx="444402" cy="59731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043608" y="551723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97900" y="5063938"/>
                <a:ext cx="444402" cy="5166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A</a:t>
                </a:r>
                <a:endParaRPr lang="it-IT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926596" y="1950796"/>
              <a:ext cx="309700" cy="470091"/>
              <a:chOff x="986686" y="5517232"/>
              <a:chExt cx="433191" cy="657536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043608" y="551723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86686" y="5658169"/>
                <a:ext cx="433191" cy="516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B</a:t>
                </a:r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flipV="1">
              <a:off x="3772487" y="2028017"/>
              <a:ext cx="3132051" cy="829359"/>
            </a:xfrm>
            <a:prstGeom prst="straightConnector1">
              <a:avLst/>
            </a:prstGeom>
            <a:ln w="38100">
              <a:solidFill>
                <a:srgbClr val="00B0F0"/>
              </a:solidFill>
              <a:prstDash val="sys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3567467" y="1804772"/>
              <a:ext cx="3366784" cy="1541859"/>
            </a:xfrm>
            <a:custGeom>
              <a:avLst/>
              <a:gdLst>
                <a:gd name="connsiteX0" fmla="*/ 0 w 4531057"/>
                <a:gd name="connsiteY0" fmla="*/ 1064526 h 1064526"/>
                <a:gd name="connsiteX1" fmla="*/ 668740 w 4531057"/>
                <a:gd name="connsiteY1" fmla="*/ 887105 h 1064526"/>
                <a:gd name="connsiteX2" fmla="*/ 996287 w 4531057"/>
                <a:gd name="connsiteY2" fmla="*/ 30025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68740 w 4531057"/>
                <a:gd name="connsiteY1" fmla="*/ 887105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545910 w 4531057"/>
                <a:gd name="connsiteY1" fmla="*/ 914401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545910 w 4531057"/>
                <a:gd name="connsiteY1" fmla="*/ 914401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27796 w 4531057"/>
                <a:gd name="connsiteY1" fmla="*/ 846162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27796 w 4531057"/>
                <a:gd name="connsiteY1" fmla="*/ 846162 h 1064526"/>
                <a:gd name="connsiteX2" fmla="*/ 1173708 w 4531057"/>
                <a:gd name="connsiteY2" fmla="*/ 177421 h 1064526"/>
                <a:gd name="connsiteX3" fmla="*/ 3398292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27796 w 4531057"/>
                <a:gd name="connsiteY1" fmla="*/ 846162 h 1064526"/>
                <a:gd name="connsiteX2" fmla="*/ 1173708 w 4531057"/>
                <a:gd name="connsiteY2" fmla="*/ 177421 h 1064526"/>
                <a:gd name="connsiteX3" fmla="*/ 3398292 w 4531057"/>
                <a:gd name="connsiteY3" fmla="*/ 818866 h 1064526"/>
                <a:gd name="connsiteX4" fmla="*/ 4531057 w 4531057"/>
                <a:gd name="connsiteY4" fmla="*/ 0 h 1064526"/>
                <a:gd name="connsiteX0" fmla="*/ 0 w 4421875"/>
                <a:gd name="connsiteY0" fmla="*/ 1078174 h 1078174"/>
                <a:gd name="connsiteX1" fmla="*/ 627796 w 4421875"/>
                <a:gd name="connsiteY1" fmla="*/ 859810 h 1078174"/>
                <a:gd name="connsiteX2" fmla="*/ 1173708 w 4421875"/>
                <a:gd name="connsiteY2" fmla="*/ 191069 h 1078174"/>
                <a:gd name="connsiteX3" fmla="*/ 3398292 w 4421875"/>
                <a:gd name="connsiteY3" fmla="*/ 832514 h 1078174"/>
                <a:gd name="connsiteX4" fmla="*/ 4421875 w 4421875"/>
                <a:gd name="connsiteY4" fmla="*/ 0 h 1078174"/>
                <a:gd name="connsiteX0" fmla="*/ 0 w 4421875"/>
                <a:gd name="connsiteY0" fmla="*/ 1078174 h 1078174"/>
                <a:gd name="connsiteX1" fmla="*/ 348307 w 4421875"/>
                <a:gd name="connsiteY1" fmla="*/ 388172 h 1078174"/>
                <a:gd name="connsiteX2" fmla="*/ 1173708 w 4421875"/>
                <a:gd name="connsiteY2" fmla="*/ 191069 h 1078174"/>
                <a:gd name="connsiteX3" fmla="*/ 3398292 w 4421875"/>
                <a:gd name="connsiteY3" fmla="*/ 832514 h 1078174"/>
                <a:gd name="connsiteX4" fmla="*/ 4421875 w 4421875"/>
                <a:gd name="connsiteY4" fmla="*/ 0 h 1078174"/>
                <a:gd name="connsiteX0" fmla="*/ 0 w 4421875"/>
                <a:gd name="connsiteY0" fmla="*/ 1078174 h 1078174"/>
                <a:gd name="connsiteX1" fmla="*/ 1173708 w 4421875"/>
                <a:gd name="connsiteY1" fmla="*/ 191069 h 1078174"/>
                <a:gd name="connsiteX2" fmla="*/ 3398292 w 4421875"/>
                <a:gd name="connsiteY2" fmla="*/ 832514 h 1078174"/>
                <a:gd name="connsiteX3" fmla="*/ 4421875 w 4421875"/>
                <a:gd name="connsiteY3" fmla="*/ 0 h 1078174"/>
                <a:gd name="connsiteX0" fmla="*/ 0 w 4421875"/>
                <a:gd name="connsiteY0" fmla="*/ 1078174 h 1078174"/>
                <a:gd name="connsiteX1" fmla="*/ 3398292 w 4421875"/>
                <a:gd name="connsiteY1" fmla="*/ 832514 h 1078174"/>
                <a:gd name="connsiteX2" fmla="*/ 4421875 w 4421875"/>
                <a:gd name="connsiteY2" fmla="*/ 0 h 1078174"/>
                <a:gd name="connsiteX0" fmla="*/ 0 w 4421875"/>
                <a:gd name="connsiteY0" fmla="*/ 1078174 h 1078174"/>
                <a:gd name="connsiteX1" fmla="*/ 4421875 w 4421875"/>
                <a:gd name="connsiteY1" fmla="*/ 0 h 1078174"/>
                <a:gd name="connsiteX0" fmla="*/ 0 w 4421875"/>
                <a:gd name="connsiteY0" fmla="*/ 1480644 h 1480644"/>
                <a:gd name="connsiteX1" fmla="*/ 4421875 w 4421875"/>
                <a:gd name="connsiteY1" fmla="*/ 402470 h 1480644"/>
                <a:gd name="connsiteX0" fmla="*/ 89377 w 4511252"/>
                <a:gd name="connsiteY0" fmla="*/ 1306315 h 1817801"/>
                <a:gd name="connsiteX1" fmla="*/ 4511252 w 4511252"/>
                <a:gd name="connsiteY1" fmla="*/ 228141 h 1817801"/>
                <a:gd name="connsiteX0" fmla="*/ 84797 w 4716288"/>
                <a:gd name="connsiteY0" fmla="*/ 1456411 h 1953357"/>
                <a:gd name="connsiteX1" fmla="*/ 4716288 w 4716288"/>
                <a:gd name="connsiteY1" fmla="*/ 221024 h 1953357"/>
                <a:gd name="connsiteX0" fmla="*/ 85163 w 4699186"/>
                <a:gd name="connsiteY0" fmla="*/ 1506544 h 1998828"/>
                <a:gd name="connsiteX1" fmla="*/ 4699186 w 4699186"/>
                <a:gd name="connsiteY1" fmla="*/ 218753 h 1998828"/>
                <a:gd name="connsiteX0" fmla="*/ 86648 w 4630799"/>
                <a:gd name="connsiteY0" fmla="*/ 1640454 h 2120732"/>
                <a:gd name="connsiteX1" fmla="*/ 4630799 w 4630799"/>
                <a:gd name="connsiteY1" fmla="*/ 212918 h 212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30799" h="2120732">
                  <a:moveTo>
                    <a:pt x="86648" y="1640454"/>
                  </a:moveTo>
                  <a:cubicBezTo>
                    <a:pt x="-587964" y="3569379"/>
                    <a:pt x="2842416" y="-1017285"/>
                    <a:pt x="4630799" y="212918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  <a:prstDash val="sysDot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722920" y="1545593"/>
              <a:ext cx="3793068" cy="1257321"/>
            </a:xfrm>
            <a:custGeom>
              <a:avLst/>
              <a:gdLst>
                <a:gd name="connsiteX0" fmla="*/ 0 w 4531057"/>
                <a:gd name="connsiteY0" fmla="*/ 1064526 h 1064526"/>
                <a:gd name="connsiteX1" fmla="*/ 668740 w 4531057"/>
                <a:gd name="connsiteY1" fmla="*/ 887105 h 1064526"/>
                <a:gd name="connsiteX2" fmla="*/ 996287 w 4531057"/>
                <a:gd name="connsiteY2" fmla="*/ 30025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68740 w 4531057"/>
                <a:gd name="connsiteY1" fmla="*/ 887105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545910 w 4531057"/>
                <a:gd name="connsiteY1" fmla="*/ 914401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545910 w 4531057"/>
                <a:gd name="connsiteY1" fmla="*/ 914401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27796 w 4531057"/>
                <a:gd name="connsiteY1" fmla="*/ 846162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27796 w 4531057"/>
                <a:gd name="connsiteY1" fmla="*/ 846162 h 1064526"/>
                <a:gd name="connsiteX2" fmla="*/ 1173708 w 4531057"/>
                <a:gd name="connsiteY2" fmla="*/ 177421 h 1064526"/>
                <a:gd name="connsiteX3" fmla="*/ 3398292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27796 w 4531057"/>
                <a:gd name="connsiteY1" fmla="*/ 846162 h 1064526"/>
                <a:gd name="connsiteX2" fmla="*/ 1173708 w 4531057"/>
                <a:gd name="connsiteY2" fmla="*/ 177421 h 1064526"/>
                <a:gd name="connsiteX3" fmla="*/ 3398292 w 4531057"/>
                <a:gd name="connsiteY3" fmla="*/ 818866 h 1064526"/>
                <a:gd name="connsiteX4" fmla="*/ 4531057 w 4531057"/>
                <a:gd name="connsiteY4" fmla="*/ 0 h 1064526"/>
                <a:gd name="connsiteX0" fmla="*/ 0 w 4421875"/>
                <a:gd name="connsiteY0" fmla="*/ 1078174 h 1078174"/>
                <a:gd name="connsiteX1" fmla="*/ 627796 w 4421875"/>
                <a:gd name="connsiteY1" fmla="*/ 859810 h 1078174"/>
                <a:gd name="connsiteX2" fmla="*/ 1173708 w 4421875"/>
                <a:gd name="connsiteY2" fmla="*/ 191069 h 1078174"/>
                <a:gd name="connsiteX3" fmla="*/ 3398292 w 4421875"/>
                <a:gd name="connsiteY3" fmla="*/ 832514 h 1078174"/>
                <a:gd name="connsiteX4" fmla="*/ 4421875 w 4421875"/>
                <a:gd name="connsiteY4" fmla="*/ 0 h 1078174"/>
                <a:gd name="connsiteX0" fmla="*/ 0 w 4421875"/>
                <a:gd name="connsiteY0" fmla="*/ 1078174 h 1078174"/>
                <a:gd name="connsiteX1" fmla="*/ 348307 w 4421875"/>
                <a:gd name="connsiteY1" fmla="*/ 388172 h 1078174"/>
                <a:gd name="connsiteX2" fmla="*/ 1173708 w 4421875"/>
                <a:gd name="connsiteY2" fmla="*/ 191069 h 1078174"/>
                <a:gd name="connsiteX3" fmla="*/ 3398292 w 4421875"/>
                <a:gd name="connsiteY3" fmla="*/ 832514 h 1078174"/>
                <a:gd name="connsiteX4" fmla="*/ 4421875 w 4421875"/>
                <a:gd name="connsiteY4" fmla="*/ 0 h 1078174"/>
                <a:gd name="connsiteX0" fmla="*/ 0 w 4421875"/>
                <a:gd name="connsiteY0" fmla="*/ 1078174 h 1078174"/>
                <a:gd name="connsiteX1" fmla="*/ 1173708 w 4421875"/>
                <a:gd name="connsiteY1" fmla="*/ 191069 h 1078174"/>
                <a:gd name="connsiteX2" fmla="*/ 3398292 w 4421875"/>
                <a:gd name="connsiteY2" fmla="*/ 832514 h 1078174"/>
                <a:gd name="connsiteX3" fmla="*/ 4421875 w 4421875"/>
                <a:gd name="connsiteY3" fmla="*/ 0 h 1078174"/>
                <a:gd name="connsiteX0" fmla="*/ 0 w 4421875"/>
                <a:gd name="connsiteY0" fmla="*/ 1078174 h 1078174"/>
                <a:gd name="connsiteX1" fmla="*/ 3398292 w 4421875"/>
                <a:gd name="connsiteY1" fmla="*/ 832514 h 1078174"/>
                <a:gd name="connsiteX2" fmla="*/ 4421875 w 4421875"/>
                <a:gd name="connsiteY2" fmla="*/ 0 h 1078174"/>
                <a:gd name="connsiteX0" fmla="*/ 0 w 4421875"/>
                <a:gd name="connsiteY0" fmla="*/ 1078174 h 1078174"/>
                <a:gd name="connsiteX1" fmla="*/ 4421875 w 4421875"/>
                <a:gd name="connsiteY1" fmla="*/ 0 h 1078174"/>
                <a:gd name="connsiteX0" fmla="*/ 0 w 4421875"/>
                <a:gd name="connsiteY0" fmla="*/ 1480644 h 1480644"/>
                <a:gd name="connsiteX1" fmla="*/ 4421875 w 4421875"/>
                <a:gd name="connsiteY1" fmla="*/ 402470 h 1480644"/>
                <a:gd name="connsiteX0" fmla="*/ 89377 w 4511252"/>
                <a:gd name="connsiteY0" fmla="*/ 1306315 h 1817801"/>
                <a:gd name="connsiteX1" fmla="*/ 4511252 w 4511252"/>
                <a:gd name="connsiteY1" fmla="*/ 228141 h 1817801"/>
                <a:gd name="connsiteX0" fmla="*/ 84797 w 4716288"/>
                <a:gd name="connsiteY0" fmla="*/ 1456411 h 1953357"/>
                <a:gd name="connsiteX1" fmla="*/ 4716288 w 4716288"/>
                <a:gd name="connsiteY1" fmla="*/ 221024 h 1953357"/>
                <a:gd name="connsiteX0" fmla="*/ 85163 w 4699186"/>
                <a:gd name="connsiteY0" fmla="*/ 1506544 h 1998828"/>
                <a:gd name="connsiteX1" fmla="*/ 4699186 w 4699186"/>
                <a:gd name="connsiteY1" fmla="*/ 218753 h 1998828"/>
                <a:gd name="connsiteX0" fmla="*/ 86648 w 4630799"/>
                <a:gd name="connsiteY0" fmla="*/ 1640454 h 2120732"/>
                <a:gd name="connsiteX1" fmla="*/ 4630799 w 4630799"/>
                <a:gd name="connsiteY1" fmla="*/ 212918 h 2120732"/>
                <a:gd name="connsiteX0" fmla="*/ 88188 w 4562466"/>
                <a:gd name="connsiteY0" fmla="*/ 1406328 h 1908026"/>
                <a:gd name="connsiteX1" fmla="*/ 4562466 w 4562466"/>
                <a:gd name="connsiteY1" fmla="*/ 223345 h 1908026"/>
                <a:gd name="connsiteX0" fmla="*/ 0 w 4474278"/>
                <a:gd name="connsiteY0" fmla="*/ 1607043 h 1607043"/>
                <a:gd name="connsiteX1" fmla="*/ 4474278 w 4474278"/>
                <a:gd name="connsiteY1" fmla="*/ 424060 h 1607043"/>
                <a:gd name="connsiteX0" fmla="*/ 0 w 4701363"/>
                <a:gd name="connsiteY0" fmla="*/ 1518811 h 1518811"/>
                <a:gd name="connsiteX1" fmla="*/ 4701363 w 4701363"/>
                <a:gd name="connsiteY1" fmla="*/ 440636 h 1518811"/>
                <a:gd name="connsiteX0" fmla="*/ 0 w 5110872"/>
                <a:gd name="connsiteY0" fmla="*/ 1078176 h 1078176"/>
                <a:gd name="connsiteX1" fmla="*/ 4701363 w 5110872"/>
                <a:gd name="connsiteY1" fmla="*/ 1 h 1078176"/>
                <a:gd name="connsiteX0" fmla="*/ 0 w 5424356"/>
                <a:gd name="connsiteY0" fmla="*/ 1488517 h 1488517"/>
                <a:gd name="connsiteX1" fmla="*/ 4701363 w 5424356"/>
                <a:gd name="connsiteY1" fmla="*/ 410342 h 1488517"/>
                <a:gd name="connsiteX0" fmla="*/ 0 w 5217126"/>
                <a:gd name="connsiteY0" fmla="*/ 1729367 h 1729367"/>
                <a:gd name="connsiteX1" fmla="*/ 4701363 w 5217126"/>
                <a:gd name="connsiteY1" fmla="*/ 651192 h 172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17126" h="1729367">
                  <a:moveTo>
                    <a:pt x="0" y="1729367"/>
                  </a:moveTo>
                  <a:cubicBezTo>
                    <a:pt x="2784062" y="-1669468"/>
                    <a:pt x="6616206" y="1062987"/>
                    <a:pt x="4701363" y="651192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  <a:prstDash val="sysDot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723068" y="3946122"/>
                <a:ext cx="2705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The parameter is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𝑝𝑎𝑡h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068" y="3946122"/>
                <a:ext cx="2705484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2027"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" name="Group 97"/>
          <p:cNvGrpSpPr/>
          <p:nvPr/>
        </p:nvGrpSpPr>
        <p:grpSpPr>
          <a:xfrm>
            <a:off x="3440416" y="3011422"/>
            <a:ext cx="3427254" cy="1977707"/>
            <a:chOff x="3440416" y="3011422"/>
            <a:chExt cx="3427254" cy="1977707"/>
          </a:xfrm>
        </p:grpSpPr>
        <p:sp>
          <p:nvSpPr>
            <p:cNvPr id="34" name="Freeform 33"/>
            <p:cNvSpPr/>
            <p:nvPr/>
          </p:nvSpPr>
          <p:spPr>
            <a:xfrm>
              <a:off x="3440416" y="3300616"/>
              <a:ext cx="3189487" cy="1499321"/>
            </a:xfrm>
            <a:custGeom>
              <a:avLst/>
              <a:gdLst>
                <a:gd name="connsiteX0" fmla="*/ 0 w 4531057"/>
                <a:gd name="connsiteY0" fmla="*/ 1064526 h 1064526"/>
                <a:gd name="connsiteX1" fmla="*/ 668740 w 4531057"/>
                <a:gd name="connsiteY1" fmla="*/ 887105 h 1064526"/>
                <a:gd name="connsiteX2" fmla="*/ 996287 w 4531057"/>
                <a:gd name="connsiteY2" fmla="*/ 30025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68740 w 4531057"/>
                <a:gd name="connsiteY1" fmla="*/ 887105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545910 w 4531057"/>
                <a:gd name="connsiteY1" fmla="*/ 914401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545910 w 4531057"/>
                <a:gd name="connsiteY1" fmla="*/ 914401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27796 w 4531057"/>
                <a:gd name="connsiteY1" fmla="*/ 846162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27796 w 4531057"/>
                <a:gd name="connsiteY1" fmla="*/ 846162 h 1064526"/>
                <a:gd name="connsiteX2" fmla="*/ 1173708 w 4531057"/>
                <a:gd name="connsiteY2" fmla="*/ 177421 h 1064526"/>
                <a:gd name="connsiteX3" fmla="*/ 3398292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27796 w 4531057"/>
                <a:gd name="connsiteY1" fmla="*/ 846162 h 1064526"/>
                <a:gd name="connsiteX2" fmla="*/ 1173708 w 4531057"/>
                <a:gd name="connsiteY2" fmla="*/ 177421 h 1064526"/>
                <a:gd name="connsiteX3" fmla="*/ 3398292 w 4531057"/>
                <a:gd name="connsiteY3" fmla="*/ 818866 h 1064526"/>
                <a:gd name="connsiteX4" fmla="*/ 4531057 w 4531057"/>
                <a:gd name="connsiteY4" fmla="*/ 0 h 1064526"/>
                <a:gd name="connsiteX0" fmla="*/ 0 w 4421875"/>
                <a:gd name="connsiteY0" fmla="*/ 1078174 h 1078174"/>
                <a:gd name="connsiteX1" fmla="*/ 627796 w 4421875"/>
                <a:gd name="connsiteY1" fmla="*/ 859810 h 1078174"/>
                <a:gd name="connsiteX2" fmla="*/ 1173708 w 4421875"/>
                <a:gd name="connsiteY2" fmla="*/ 191069 h 1078174"/>
                <a:gd name="connsiteX3" fmla="*/ 3398292 w 4421875"/>
                <a:gd name="connsiteY3" fmla="*/ 832514 h 1078174"/>
                <a:gd name="connsiteX4" fmla="*/ 4421875 w 4421875"/>
                <a:gd name="connsiteY4" fmla="*/ 0 h 1078174"/>
                <a:gd name="connsiteX0" fmla="*/ 0 w 4421875"/>
                <a:gd name="connsiteY0" fmla="*/ 1078174 h 1078174"/>
                <a:gd name="connsiteX1" fmla="*/ 348307 w 4421875"/>
                <a:gd name="connsiteY1" fmla="*/ 388172 h 1078174"/>
                <a:gd name="connsiteX2" fmla="*/ 1173708 w 4421875"/>
                <a:gd name="connsiteY2" fmla="*/ 191069 h 1078174"/>
                <a:gd name="connsiteX3" fmla="*/ 3398292 w 4421875"/>
                <a:gd name="connsiteY3" fmla="*/ 832514 h 1078174"/>
                <a:gd name="connsiteX4" fmla="*/ 4421875 w 4421875"/>
                <a:gd name="connsiteY4" fmla="*/ 0 h 1078174"/>
                <a:gd name="connsiteX0" fmla="*/ 0 w 4421875"/>
                <a:gd name="connsiteY0" fmla="*/ 1078174 h 1078174"/>
                <a:gd name="connsiteX1" fmla="*/ 1173708 w 4421875"/>
                <a:gd name="connsiteY1" fmla="*/ 191069 h 1078174"/>
                <a:gd name="connsiteX2" fmla="*/ 3398292 w 4421875"/>
                <a:gd name="connsiteY2" fmla="*/ 832514 h 1078174"/>
                <a:gd name="connsiteX3" fmla="*/ 4421875 w 4421875"/>
                <a:gd name="connsiteY3" fmla="*/ 0 h 1078174"/>
                <a:gd name="connsiteX0" fmla="*/ 0 w 4421875"/>
                <a:gd name="connsiteY0" fmla="*/ 1078174 h 1078174"/>
                <a:gd name="connsiteX1" fmla="*/ 3398292 w 4421875"/>
                <a:gd name="connsiteY1" fmla="*/ 832514 h 1078174"/>
                <a:gd name="connsiteX2" fmla="*/ 4421875 w 4421875"/>
                <a:gd name="connsiteY2" fmla="*/ 0 h 1078174"/>
                <a:gd name="connsiteX0" fmla="*/ 0 w 4421875"/>
                <a:gd name="connsiteY0" fmla="*/ 1078174 h 1078174"/>
                <a:gd name="connsiteX1" fmla="*/ 4421875 w 4421875"/>
                <a:gd name="connsiteY1" fmla="*/ 0 h 1078174"/>
                <a:gd name="connsiteX0" fmla="*/ 0 w 4421875"/>
                <a:gd name="connsiteY0" fmla="*/ 1480644 h 1480644"/>
                <a:gd name="connsiteX1" fmla="*/ 4421875 w 4421875"/>
                <a:gd name="connsiteY1" fmla="*/ 402470 h 1480644"/>
                <a:gd name="connsiteX0" fmla="*/ 89377 w 4511252"/>
                <a:gd name="connsiteY0" fmla="*/ 1306315 h 1817801"/>
                <a:gd name="connsiteX1" fmla="*/ 4511252 w 4511252"/>
                <a:gd name="connsiteY1" fmla="*/ 228141 h 1817801"/>
                <a:gd name="connsiteX0" fmla="*/ 84797 w 4716288"/>
                <a:gd name="connsiteY0" fmla="*/ 1456411 h 1953357"/>
                <a:gd name="connsiteX1" fmla="*/ 4716288 w 4716288"/>
                <a:gd name="connsiteY1" fmla="*/ 221024 h 1953357"/>
                <a:gd name="connsiteX0" fmla="*/ 85163 w 4699186"/>
                <a:gd name="connsiteY0" fmla="*/ 1506544 h 1998828"/>
                <a:gd name="connsiteX1" fmla="*/ 4699186 w 4699186"/>
                <a:gd name="connsiteY1" fmla="*/ 218753 h 1998828"/>
                <a:gd name="connsiteX0" fmla="*/ 86648 w 4630799"/>
                <a:gd name="connsiteY0" fmla="*/ 1640454 h 2120732"/>
                <a:gd name="connsiteX1" fmla="*/ 4630799 w 4630799"/>
                <a:gd name="connsiteY1" fmla="*/ 212918 h 2120732"/>
                <a:gd name="connsiteX0" fmla="*/ 0 w 4544151"/>
                <a:gd name="connsiteY0" fmla="*/ 1643898 h 2092860"/>
                <a:gd name="connsiteX1" fmla="*/ 4544151 w 4544151"/>
                <a:gd name="connsiteY1" fmla="*/ 216362 h 2092860"/>
                <a:gd name="connsiteX0" fmla="*/ 0 w 4386939"/>
                <a:gd name="connsiteY0" fmla="*/ 1610436 h 2062223"/>
                <a:gd name="connsiteX1" fmla="*/ 4386939 w 4386939"/>
                <a:gd name="connsiteY1" fmla="*/ 217836 h 206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6939" h="2062223">
                  <a:moveTo>
                    <a:pt x="0" y="1610436"/>
                  </a:moveTo>
                  <a:cubicBezTo>
                    <a:pt x="1177002" y="3452021"/>
                    <a:pt x="2598556" y="-1012367"/>
                    <a:pt x="4386939" y="21783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1" name="Group 20"/>
            <p:cNvGrpSpPr/>
            <p:nvPr/>
          </p:nvGrpSpPr>
          <p:grpSpPr>
            <a:xfrm rot="2932007">
              <a:off x="4257342" y="4246060"/>
              <a:ext cx="516591" cy="463325"/>
              <a:chOff x="5058640" y="2204864"/>
              <a:chExt cx="3267656" cy="2664296"/>
            </a:xfrm>
            <a:solidFill>
              <a:srgbClr val="000000">
                <a:alpha val="40000"/>
              </a:srgbClr>
            </a:solidFill>
          </p:grpSpPr>
          <p:sp>
            <p:nvSpPr>
              <p:cNvPr id="22" name="Rectangle 21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grpFill/>
              <a:ln>
                <a:solidFill>
                  <a:srgbClr val="00000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 rot="3380387">
              <a:off x="5128786" y="3409468"/>
              <a:ext cx="516591" cy="463325"/>
              <a:chOff x="5058640" y="2204864"/>
              <a:chExt cx="3267656" cy="2664296"/>
            </a:xfrm>
            <a:solidFill>
              <a:srgbClr val="000000">
                <a:alpha val="50196"/>
              </a:srgbClr>
            </a:solidFill>
          </p:grpSpPr>
          <p:sp>
            <p:nvSpPr>
              <p:cNvPr id="37" name="Rectangle 36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grpFill/>
              <a:ln>
                <a:solidFill>
                  <a:srgbClr val="000000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 rot="7446688">
              <a:off x="3422415" y="4499171"/>
              <a:ext cx="516591" cy="463325"/>
              <a:chOff x="5058640" y="2204864"/>
              <a:chExt cx="3267656" cy="2664296"/>
            </a:xfrm>
            <a:solidFill>
              <a:srgbClr val="000000">
                <a:alpha val="20000"/>
              </a:srgb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grpFill/>
              <a:ln>
                <a:solidFill>
                  <a:srgbClr val="00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 rot="5557992">
              <a:off x="5876820" y="3089004"/>
              <a:ext cx="516591" cy="463325"/>
              <a:chOff x="5058640" y="2204864"/>
              <a:chExt cx="3267656" cy="2664296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6583618" y="3011422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x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835023" y="5545363"/>
                <a:ext cx="205415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The parameters are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00CC00"/>
                          </a:solidFill>
                          <a:latin typeface="Cambria Math"/>
                        </a:rPr>
                        <m:t>𝑡</m:t>
                      </m:r>
                      <m:r>
                        <a:rPr lang="it-IT" b="0" i="1" smtClean="0">
                          <a:solidFill>
                            <a:srgbClr val="00CC0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solidFill>
                                <a:srgbClr val="00CC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rgbClr val="00CC00"/>
                              </a:solidFill>
                              <a:latin typeface="Cambria Math"/>
                              <a:ea typeface="Cambria Math"/>
                            </a:rPr>
                            <m:t>0,</m:t>
                          </m:r>
                          <m:r>
                            <a:rPr lang="it-IT" b="0" i="1" smtClean="0">
                              <a:solidFill>
                                <a:srgbClr val="00CC0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b="0" i="1" dirty="0" smtClean="0">
                  <a:solidFill>
                    <a:srgbClr val="00CC00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it-IT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it-IT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𝑝𝑎𝑡h</m:t>
                      </m:r>
                    </m:oMath>
                  </m:oMathPara>
                </a14:m>
                <a:endParaRPr lang="it-IT" dirty="0"/>
              </a:p>
              <a:p>
                <a:endParaRPr lang="it-IT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023" y="5545363"/>
                <a:ext cx="2054152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374" t="-2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/>
          <p:cNvGrpSpPr/>
          <p:nvPr/>
        </p:nvGrpSpPr>
        <p:grpSpPr>
          <a:xfrm>
            <a:off x="2028777" y="4638051"/>
            <a:ext cx="6887063" cy="2054162"/>
            <a:chOff x="2028777" y="4638051"/>
            <a:chExt cx="6887063" cy="2054162"/>
          </a:xfrm>
        </p:grpSpPr>
        <p:sp>
          <p:nvSpPr>
            <p:cNvPr id="59" name="Freeform 58"/>
            <p:cNvSpPr/>
            <p:nvPr/>
          </p:nvSpPr>
          <p:spPr>
            <a:xfrm>
              <a:off x="2028777" y="5035453"/>
              <a:ext cx="6215409" cy="1499321"/>
            </a:xfrm>
            <a:custGeom>
              <a:avLst/>
              <a:gdLst>
                <a:gd name="connsiteX0" fmla="*/ 0 w 4531057"/>
                <a:gd name="connsiteY0" fmla="*/ 1064526 h 1064526"/>
                <a:gd name="connsiteX1" fmla="*/ 668740 w 4531057"/>
                <a:gd name="connsiteY1" fmla="*/ 887105 h 1064526"/>
                <a:gd name="connsiteX2" fmla="*/ 996287 w 4531057"/>
                <a:gd name="connsiteY2" fmla="*/ 30025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68740 w 4531057"/>
                <a:gd name="connsiteY1" fmla="*/ 887105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545910 w 4531057"/>
                <a:gd name="connsiteY1" fmla="*/ 914401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545910 w 4531057"/>
                <a:gd name="connsiteY1" fmla="*/ 914401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27796 w 4531057"/>
                <a:gd name="connsiteY1" fmla="*/ 846162 h 1064526"/>
                <a:gd name="connsiteX2" fmla="*/ 1173708 w 4531057"/>
                <a:gd name="connsiteY2" fmla="*/ 177421 h 1064526"/>
                <a:gd name="connsiteX3" fmla="*/ 3780430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27796 w 4531057"/>
                <a:gd name="connsiteY1" fmla="*/ 846162 h 1064526"/>
                <a:gd name="connsiteX2" fmla="*/ 1173708 w 4531057"/>
                <a:gd name="connsiteY2" fmla="*/ 177421 h 1064526"/>
                <a:gd name="connsiteX3" fmla="*/ 3398292 w 4531057"/>
                <a:gd name="connsiteY3" fmla="*/ 818866 h 1064526"/>
                <a:gd name="connsiteX4" fmla="*/ 4531057 w 4531057"/>
                <a:gd name="connsiteY4" fmla="*/ 0 h 1064526"/>
                <a:gd name="connsiteX0" fmla="*/ 0 w 4531057"/>
                <a:gd name="connsiteY0" fmla="*/ 1064526 h 1064526"/>
                <a:gd name="connsiteX1" fmla="*/ 627796 w 4531057"/>
                <a:gd name="connsiteY1" fmla="*/ 846162 h 1064526"/>
                <a:gd name="connsiteX2" fmla="*/ 1173708 w 4531057"/>
                <a:gd name="connsiteY2" fmla="*/ 177421 h 1064526"/>
                <a:gd name="connsiteX3" fmla="*/ 3398292 w 4531057"/>
                <a:gd name="connsiteY3" fmla="*/ 818866 h 1064526"/>
                <a:gd name="connsiteX4" fmla="*/ 4531057 w 4531057"/>
                <a:gd name="connsiteY4" fmla="*/ 0 h 1064526"/>
                <a:gd name="connsiteX0" fmla="*/ 0 w 4421875"/>
                <a:gd name="connsiteY0" fmla="*/ 1078174 h 1078174"/>
                <a:gd name="connsiteX1" fmla="*/ 627796 w 4421875"/>
                <a:gd name="connsiteY1" fmla="*/ 859810 h 1078174"/>
                <a:gd name="connsiteX2" fmla="*/ 1173708 w 4421875"/>
                <a:gd name="connsiteY2" fmla="*/ 191069 h 1078174"/>
                <a:gd name="connsiteX3" fmla="*/ 3398292 w 4421875"/>
                <a:gd name="connsiteY3" fmla="*/ 832514 h 1078174"/>
                <a:gd name="connsiteX4" fmla="*/ 4421875 w 4421875"/>
                <a:gd name="connsiteY4" fmla="*/ 0 h 1078174"/>
                <a:gd name="connsiteX0" fmla="*/ 0 w 4421875"/>
                <a:gd name="connsiteY0" fmla="*/ 1078174 h 1078174"/>
                <a:gd name="connsiteX1" fmla="*/ 348307 w 4421875"/>
                <a:gd name="connsiteY1" fmla="*/ 388172 h 1078174"/>
                <a:gd name="connsiteX2" fmla="*/ 1173708 w 4421875"/>
                <a:gd name="connsiteY2" fmla="*/ 191069 h 1078174"/>
                <a:gd name="connsiteX3" fmla="*/ 3398292 w 4421875"/>
                <a:gd name="connsiteY3" fmla="*/ 832514 h 1078174"/>
                <a:gd name="connsiteX4" fmla="*/ 4421875 w 4421875"/>
                <a:gd name="connsiteY4" fmla="*/ 0 h 1078174"/>
                <a:gd name="connsiteX0" fmla="*/ 0 w 4421875"/>
                <a:gd name="connsiteY0" fmla="*/ 1078174 h 1078174"/>
                <a:gd name="connsiteX1" fmla="*/ 1173708 w 4421875"/>
                <a:gd name="connsiteY1" fmla="*/ 191069 h 1078174"/>
                <a:gd name="connsiteX2" fmla="*/ 3398292 w 4421875"/>
                <a:gd name="connsiteY2" fmla="*/ 832514 h 1078174"/>
                <a:gd name="connsiteX3" fmla="*/ 4421875 w 4421875"/>
                <a:gd name="connsiteY3" fmla="*/ 0 h 1078174"/>
                <a:gd name="connsiteX0" fmla="*/ 0 w 4421875"/>
                <a:gd name="connsiteY0" fmla="*/ 1078174 h 1078174"/>
                <a:gd name="connsiteX1" fmla="*/ 3398292 w 4421875"/>
                <a:gd name="connsiteY1" fmla="*/ 832514 h 1078174"/>
                <a:gd name="connsiteX2" fmla="*/ 4421875 w 4421875"/>
                <a:gd name="connsiteY2" fmla="*/ 0 h 1078174"/>
                <a:gd name="connsiteX0" fmla="*/ 0 w 4421875"/>
                <a:gd name="connsiteY0" fmla="*/ 1078174 h 1078174"/>
                <a:gd name="connsiteX1" fmla="*/ 4421875 w 4421875"/>
                <a:gd name="connsiteY1" fmla="*/ 0 h 1078174"/>
                <a:gd name="connsiteX0" fmla="*/ 0 w 4421875"/>
                <a:gd name="connsiteY0" fmla="*/ 1480644 h 1480644"/>
                <a:gd name="connsiteX1" fmla="*/ 4421875 w 4421875"/>
                <a:gd name="connsiteY1" fmla="*/ 402470 h 1480644"/>
                <a:gd name="connsiteX0" fmla="*/ 89377 w 4511252"/>
                <a:gd name="connsiteY0" fmla="*/ 1306315 h 1817801"/>
                <a:gd name="connsiteX1" fmla="*/ 4511252 w 4511252"/>
                <a:gd name="connsiteY1" fmla="*/ 228141 h 1817801"/>
                <a:gd name="connsiteX0" fmla="*/ 84797 w 4716288"/>
                <a:gd name="connsiteY0" fmla="*/ 1456411 h 1953357"/>
                <a:gd name="connsiteX1" fmla="*/ 4716288 w 4716288"/>
                <a:gd name="connsiteY1" fmla="*/ 221024 h 1953357"/>
                <a:gd name="connsiteX0" fmla="*/ 85163 w 4699186"/>
                <a:gd name="connsiteY0" fmla="*/ 1506544 h 1998828"/>
                <a:gd name="connsiteX1" fmla="*/ 4699186 w 4699186"/>
                <a:gd name="connsiteY1" fmla="*/ 218753 h 1998828"/>
                <a:gd name="connsiteX0" fmla="*/ 86648 w 4630799"/>
                <a:gd name="connsiteY0" fmla="*/ 1640454 h 2120732"/>
                <a:gd name="connsiteX1" fmla="*/ 4630799 w 4630799"/>
                <a:gd name="connsiteY1" fmla="*/ 212918 h 2120732"/>
                <a:gd name="connsiteX0" fmla="*/ 0 w 4544151"/>
                <a:gd name="connsiteY0" fmla="*/ 1643898 h 2092860"/>
                <a:gd name="connsiteX1" fmla="*/ 4544151 w 4544151"/>
                <a:gd name="connsiteY1" fmla="*/ 216362 h 2092860"/>
                <a:gd name="connsiteX0" fmla="*/ 0 w 4386939"/>
                <a:gd name="connsiteY0" fmla="*/ 1610436 h 2062223"/>
                <a:gd name="connsiteX1" fmla="*/ 4386939 w 4386939"/>
                <a:gd name="connsiteY1" fmla="*/ 217836 h 206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6939" h="2062223">
                  <a:moveTo>
                    <a:pt x="0" y="1610436"/>
                  </a:moveTo>
                  <a:cubicBezTo>
                    <a:pt x="1177002" y="3452021"/>
                    <a:pt x="2598556" y="-1012367"/>
                    <a:pt x="4386939" y="217836"/>
                  </a:cubicBezTo>
                </a:path>
              </a:pathLst>
            </a:custGeom>
            <a:noFill/>
            <a:ln w="38100">
              <a:solidFill>
                <a:srgbClr val="00CC00"/>
              </a:solidFill>
              <a:prstDash val="soli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60" name="Group 59"/>
            <p:cNvGrpSpPr/>
            <p:nvPr/>
          </p:nvGrpSpPr>
          <p:grpSpPr>
            <a:xfrm rot="4032874">
              <a:off x="3691218" y="6064419"/>
              <a:ext cx="516591" cy="463325"/>
              <a:chOff x="5058640" y="2204864"/>
              <a:chExt cx="3267656" cy="2664296"/>
            </a:xfrm>
            <a:solidFill>
              <a:srgbClr val="000000">
                <a:alpha val="40000"/>
              </a:srgbClr>
            </a:solidFill>
          </p:grpSpPr>
          <p:sp>
            <p:nvSpPr>
              <p:cNvPr id="79" name="Rectangle 78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grpFill/>
              <a:ln>
                <a:solidFill>
                  <a:srgbClr val="00000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 rot="3884639">
              <a:off x="5218117" y="5313162"/>
              <a:ext cx="516591" cy="463325"/>
              <a:chOff x="5058640" y="2204864"/>
              <a:chExt cx="3267656" cy="2664296"/>
            </a:xfrm>
            <a:solidFill>
              <a:srgbClr val="000000">
                <a:alpha val="50196"/>
              </a:srgbClr>
            </a:solidFill>
          </p:grpSpPr>
          <p:sp>
            <p:nvSpPr>
              <p:cNvPr id="74" name="Rectangle 73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grpFill/>
              <a:ln>
                <a:solidFill>
                  <a:srgbClr val="000000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 rot="7016248">
              <a:off x="2044780" y="6158155"/>
              <a:ext cx="516591" cy="463325"/>
              <a:chOff x="5058640" y="2204864"/>
              <a:chExt cx="3267656" cy="2664296"/>
            </a:xfrm>
            <a:solidFill>
              <a:srgbClr val="000000">
                <a:alpha val="20000"/>
              </a:srgbClr>
            </a:solidFill>
          </p:grpSpPr>
          <p:sp>
            <p:nvSpPr>
              <p:cNvPr id="69" name="Rectangle 68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grpFill/>
              <a:ln>
                <a:solidFill>
                  <a:srgbClr val="00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grpFill/>
              <a:ln>
                <a:solidFill>
                  <a:srgbClr val="000000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 rot="6118880">
              <a:off x="7500978" y="4836941"/>
              <a:ext cx="516591" cy="463325"/>
              <a:chOff x="5058640" y="2204864"/>
              <a:chExt cx="3267656" cy="2664296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2123078" y="5655144"/>
                  <a:ext cx="876330" cy="369332"/>
                </a:xfrm>
                <a:prstGeom prst="rect">
                  <a:avLst/>
                </a:prstGeom>
                <a:noFill/>
                <a:ln>
                  <a:solidFill>
                    <a:srgbClr val="00CC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/>
                          </a:rPr>
                          <m:t>𝑡</m:t>
                        </m:r>
                        <m:r>
                          <a:rPr lang="it-IT" b="0" i="1" smtClean="0">
                            <a:latin typeface="Cambria Math"/>
                          </a:rPr>
                          <m:t>=1</m:t>
                        </m:r>
                        <m:r>
                          <a:rPr lang="it-IT" b="0" i="1" smtClean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078" y="5655144"/>
                  <a:ext cx="87633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solidFill>
                    <a:srgbClr val="00CC0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4295673" y="6322881"/>
                  <a:ext cx="876330" cy="369332"/>
                </a:xfrm>
                <a:prstGeom prst="rect">
                  <a:avLst/>
                </a:prstGeom>
                <a:noFill/>
                <a:ln>
                  <a:solidFill>
                    <a:srgbClr val="00CC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/>
                          </a:rPr>
                          <m:t>𝑡</m:t>
                        </m:r>
                        <m:r>
                          <a:rPr lang="it-IT" b="0" i="1" smtClean="0">
                            <a:latin typeface="Cambria Math"/>
                          </a:rPr>
                          <m:t>=2</m:t>
                        </m:r>
                        <m:r>
                          <a:rPr lang="it-IT" b="0" i="1" smtClean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5673" y="6322881"/>
                  <a:ext cx="87633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rgbClr val="00CC0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5856833" y="5419457"/>
                  <a:ext cx="876330" cy="369332"/>
                </a:xfrm>
                <a:prstGeom prst="rect">
                  <a:avLst/>
                </a:prstGeom>
                <a:noFill/>
                <a:ln>
                  <a:solidFill>
                    <a:srgbClr val="00CC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/>
                          </a:rPr>
                          <m:t>𝑡</m:t>
                        </m:r>
                        <m:r>
                          <a:rPr lang="it-IT" b="0" i="1" smtClean="0">
                            <a:latin typeface="Cambria Math"/>
                          </a:rPr>
                          <m:t>=3</m:t>
                        </m:r>
                        <m:r>
                          <a:rPr lang="it-IT" b="0" i="1" smtClean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6833" y="5419457"/>
                  <a:ext cx="87633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solidFill>
                    <a:srgbClr val="00CC0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8039510" y="4638051"/>
                  <a:ext cx="876330" cy="369332"/>
                </a:xfrm>
                <a:prstGeom prst="rect">
                  <a:avLst/>
                </a:prstGeom>
                <a:noFill/>
                <a:ln>
                  <a:solidFill>
                    <a:srgbClr val="00CC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/>
                          </a:rPr>
                          <m:t>𝑡</m:t>
                        </m:r>
                        <m:r>
                          <a:rPr lang="it-IT" b="0" i="1" smtClean="0">
                            <a:latin typeface="Cambria Math"/>
                          </a:rPr>
                          <m:t>=4</m:t>
                        </m:r>
                        <m:r>
                          <a:rPr lang="it-IT" b="0" i="1" smtClean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9510" y="4638051"/>
                  <a:ext cx="876330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solidFill>
                    <a:srgbClr val="00CC0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363741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Something about me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 </a:t>
            </a:r>
            <a:r>
              <a:rPr lang="en-US" dirty="0"/>
              <a:t>received </a:t>
            </a:r>
            <a:r>
              <a:rPr lang="en-US" dirty="0" smtClean="0"/>
              <a:t>my </a:t>
            </a:r>
            <a:r>
              <a:rPr lang="en-US" b="1" dirty="0" smtClean="0"/>
              <a:t>B.E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dirty="0" smtClean="0"/>
              <a:t> in 2010 </a:t>
            </a:r>
            <a:r>
              <a:rPr lang="en-US" dirty="0"/>
              <a:t>from the </a:t>
            </a:r>
            <a:r>
              <a:rPr lang="en-US" dirty="0">
                <a:solidFill>
                  <a:srgbClr val="FF0000"/>
                </a:solidFill>
              </a:rPr>
              <a:t>University of </a:t>
            </a:r>
            <a:r>
              <a:rPr lang="en-US" dirty="0" smtClean="0">
                <a:solidFill>
                  <a:srgbClr val="FF0000"/>
                </a:solidFill>
              </a:rPr>
              <a:t>Trieste </a:t>
            </a:r>
            <a:r>
              <a:rPr lang="en-US" dirty="0" smtClean="0"/>
              <a:t>with a thesis on the development of a synchrotron light </a:t>
            </a:r>
            <a:r>
              <a:rPr lang="en-US" dirty="0" err="1" smtClean="0"/>
              <a:t>microtomography</a:t>
            </a:r>
            <a:r>
              <a:rPr lang="en-US" dirty="0" smtClean="0"/>
              <a:t> device.</a:t>
            </a:r>
          </a:p>
          <a:p>
            <a:r>
              <a:rPr lang="en-US" dirty="0" smtClean="0"/>
              <a:t>I received my </a:t>
            </a:r>
            <a:r>
              <a:rPr lang="en-US" b="1" dirty="0" smtClean="0"/>
              <a:t>M.Sc.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b="1" u="sng" dirty="0" smtClean="0"/>
              <a:t>mechanical engineering </a:t>
            </a:r>
            <a:r>
              <a:rPr lang="en-US" dirty="0"/>
              <a:t>(2012) from </a:t>
            </a:r>
            <a:r>
              <a:rPr lang="en-US" dirty="0" smtClean="0"/>
              <a:t>the same university with a thesis on bolted assemblies for space structures, developed at </a:t>
            </a:r>
            <a:r>
              <a:rPr lang="en-US" dirty="0" smtClean="0">
                <a:solidFill>
                  <a:srgbClr val="FF0000"/>
                </a:solidFill>
              </a:rPr>
              <a:t>ICAM Toulouse</a:t>
            </a:r>
            <a:r>
              <a:rPr lang="en-US" dirty="0" smtClean="0"/>
              <a:t>, for the </a:t>
            </a:r>
            <a:r>
              <a:rPr lang="en-US" dirty="0">
                <a:solidFill>
                  <a:srgbClr val="FF0000"/>
                </a:solidFill>
              </a:rPr>
              <a:t>CNES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Centre N</a:t>
            </a:r>
            <a:r>
              <a:rPr lang="en-US" dirty="0" smtClean="0">
                <a:solidFill>
                  <a:srgbClr val="FF0000"/>
                </a:solidFill>
              </a:rPr>
              <a:t>ational </a:t>
            </a:r>
            <a:r>
              <a:rPr lang="en-US" dirty="0" err="1" smtClean="0">
                <a:solidFill>
                  <a:srgbClr val="FF0000"/>
                </a:solidFill>
              </a:rPr>
              <a:t>d‘Ètudes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</a:t>
            </a:r>
            <a:r>
              <a:rPr lang="en-US" dirty="0" err="1" smtClean="0">
                <a:solidFill>
                  <a:srgbClr val="FF0000"/>
                </a:solidFill>
              </a:rPr>
              <a:t>patiales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I </a:t>
            </a:r>
            <a:r>
              <a:rPr lang="en-US" dirty="0"/>
              <a:t>received </a:t>
            </a:r>
            <a:r>
              <a:rPr lang="en-US" dirty="0" smtClean="0"/>
              <a:t>my </a:t>
            </a:r>
            <a:r>
              <a:rPr lang="en-US" b="1" dirty="0" smtClean="0"/>
              <a:t>Ph.D</a:t>
            </a:r>
            <a:r>
              <a:rPr lang="en-US" b="1" dirty="0"/>
              <a:t>.</a:t>
            </a:r>
            <a:r>
              <a:rPr lang="en-US" dirty="0"/>
              <a:t> in </a:t>
            </a:r>
            <a:r>
              <a:rPr lang="en-US" dirty="0" smtClean="0"/>
              <a:t>2016 </a:t>
            </a:r>
            <a:r>
              <a:rPr lang="en-US" dirty="0"/>
              <a:t>at </a:t>
            </a:r>
            <a:r>
              <a:rPr lang="en-US" dirty="0" smtClean="0"/>
              <a:t>the University </a:t>
            </a:r>
            <a:r>
              <a:rPr lang="en-US" dirty="0"/>
              <a:t>of Trieste, </a:t>
            </a:r>
            <a:r>
              <a:rPr lang="en-US" dirty="0" smtClean="0"/>
              <a:t>for my research on Large Workspace Robots.</a:t>
            </a:r>
          </a:p>
          <a:p>
            <a:r>
              <a:rPr lang="en-US" dirty="0" smtClean="0"/>
              <a:t>In </a:t>
            </a:r>
            <a:r>
              <a:rPr lang="en-US" dirty="0"/>
              <a:t>2016 </a:t>
            </a:r>
            <a:r>
              <a:rPr lang="en-US" dirty="0" smtClean="0"/>
              <a:t>I was </a:t>
            </a:r>
            <a:r>
              <a:rPr lang="en-US" b="1" dirty="0" smtClean="0"/>
              <a:t>Research Fellow </a:t>
            </a:r>
            <a:r>
              <a:rPr lang="en-US" dirty="0"/>
              <a:t>at the Institute of Robotics </a:t>
            </a:r>
            <a:r>
              <a:rPr lang="en-US" dirty="0" smtClean="0"/>
              <a:t>and Mechatronics </a:t>
            </a:r>
            <a:r>
              <a:rPr lang="en-US" dirty="0"/>
              <a:t>of the </a:t>
            </a:r>
            <a:r>
              <a:rPr lang="en-US" dirty="0" smtClean="0">
                <a:solidFill>
                  <a:srgbClr val="FF0000"/>
                </a:solidFill>
              </a:rPr>
              <a:t>German </a:t>
            </a:r>
            <a:r>
              <a:rPr lang="en-US" dirty="0">
                <a:solidFill>
                  <a:srgbClr val="FF0000"/>
                </a:solidFill>
              </a:rPr>
              <a:t>space agency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DLR</a:t>
            </a:r>
            <a:r>
              <a:rPr lang="en-US" dirty="0" smtClean="0"/>
              <a:t>), working on the development of hybrid locomotion solutions for planetary exploration rovers.</a:t>
            </a:r>
          </a:p>
          <a:p>
            <a:endParaRPr lang="en-US" dirty="0" smtClean="0"/>
          </a:p>
          <a:p>
            <a:r>
              <a:rPr lang="en-US" dirty="0" smtClean="0"/>
              <a:t>I am </a:t>
            </a:r>
            <a:r>
              <a:rPr lang="en-US" dirty="0"/>
              <a:t>now </a:t>
            </a:r>
            <a:r>
              <a:rPr lang="en-US" b="1" dirty="0" smtClean="0"/>
              <a:t>Research </a:t>
            </a:r>
            <a:r>
              <a:rPr lang="en-US" b="1" dirty="0"/>
              <a:t>F</a:t>
            </a:r>
            <a:r>
              <a:rPr lang="en-US" b="1" dirty="0" smtClean="0"/>
              <a:t>ellow </a:t>
            </a:r>
            <a:r>
              <a:rPr lang="en-US" dirty="0" smtClean="0"/>
              <a:t>and </a:t>
            </a:r>
            <a:r>
              <a:rPr lang="en-US" b="1" dirty="0" smtClean="0"/>
              <a:t>Assistant Professor </a:t>
            </a:r>
            <a:r>
              <a:rPr lang="en-US" dirty="0"/>
              <a:t>at </a:t>
            </a:r>
            <a:r>
              <a:rPr lang="en-US" dirty="0" smtClean="0"/>
              <a:t>the University </a:t>
            </a:r>
            <a:r>
              <a:rPr lang="en-US" dirty="0"/>
              <a:t>of </a:t>
            </a:r>
            <a:r>
              <a:rPr lang="en-US" dirty="0" smtClean="0"/>
              <a:t>Trieste, studying mobile robots, space robotics and applied mechanics.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27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Reactive motion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6700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Online </a:t>
            </a:r>
            <a:r>
              <a:rPr lang="it-IT" dirty="0" smtClean="0">
                <a:solidFill>
                  <a:srgbClr val="0070C0"/>
                </a:solidFill>
              </a:rPr>
              <a:t>obstacle avoidance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Line/wall </a:t>
            </a:r>
            <a:r>
              <a:rPr lang="it-IT" dirty="0" smtClean="0">
                <a:solidFill>
                  <a:srgbClr val="0070C0"/>
                </a:solidFill>
              </a:rPr>
              <a:t>following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Target </a:t>
            </a:r>
            <a:r>
              <a:rPr lang="it-IT" dirty="0" smtClean="0">
                <a:solidFill>
                  <a:srgbClr val="0070C0"/>
                </a:solidFill>
              </a:rPr>
              <a:t>tracking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3228088" y="2597422"/>
            <a:ext cx="3391125" cy="673220"/>
          </a:xfrm>
          <a:custGeom>
            <a:avLst/>
            <a:gdLst>
              <a:gd name="connsiteX0" fmla="*/ 0 w 4292600"/>
              <a:gd name="connsiteY0" fmla="*/ 0 h 901849"/>
              <a:gd name="connsiteX1" fmla="*/ 1143000 w 4292600"/>
              <a:gd name="connsiteY1" fmla="*/ 901700 h 901849"/>
              <a:gd name="connsiteX2" fmla="*/ 4292600 w 4292600"/>
              <a:gd name="connsiteY2" fmla="*/ 63500 h 901849"/>
              <a:gd name="connsiteX0" fmla="*/ 0 w 4292600"/>
              <a:gd name="connsiteY0" fmla="*/ 111 h 901960"/>
              <a:gd name="connsiteX1" fmla="*/ 1143000 w 4292600"/>
              <a:gd name="connsiteY1" fmla="*/ 901811 h 901960"/>
              <a:gd name="connsiteX2" fmla="*/ 4292600 w 4292600"/>
              <a:gd name="connsiteY2" fmla="*/ 63611 h 901960"/>
              <a:gd name="connsiteX0" fmla="*/ 0 w 4292600"/>
              <a:gd name="connsiteY0" fmla="*/ 120 h 838488"/>
              <a:gd name="connsiteX1" fmla="*/ 914400 w 4292600"/>
              <a:gd name="connsiteY1" fmla="*/ 838320 h 838488"/>
              <a:gd name="connsiteX2" fmla="*/ 4292600 w 4292600"/>
              <a:gd name="connsiteY2" fmla="*/ 63620 h 838488"/>
              <a:gd name="connsiteX0" fmla="*/ 0 w 4292600"/>
              <a:gd name="connsiteY0" fmla="*/ 120 h 838488"/>
              <a:gd name="connsiteX1" fmla="*/ 914400 w 4292600"/>
              <a:gd name="connsiteY1" fmla="*/ 838320 h 838488"/>
              <a:gd name="connsiteX2" fmla="*/ 4292600 w 4292600"/>
              <a:gd name="connsiteY2" fmla="*/ 63620 h 838488"/>
              <a:gd name="connsiteX0" fmla="*/ 0 w 4292600"/>
              <a:gd name="connsiteY0" fmla="*/ 102 h 852185"/>
              <a:gd name="connsiteX1" fmla="*/ 914400 w 4292600"/>
              <a:gd name="connsiteY1" fmla="*/ 838302 h 852185"/>
              <a:gd name="connsiteX2" fmla="*/ 4292600 w 4292600"/>
              <a:gd name="connsiteY2" fmla="*/ 63602 h 852185"/>
              <a:gd name="connsiteX0" fmla="*/ 0 w 4292600"/>
              <a:gd name="connsiteY0" fmla="*/ 102 h 852185"/>
              <a:gd name="connsiteX1" fmla="*/ 914400 w 4292600"/>
              <a:gd name="connsiteY1" fmla="*/ 838302 h 852185"/>
              <a:gd name="connsiteX2" fmla="*/ 4292600 w 4292600"/>
              <a:gd name="connsiteY2" fmla="*/ 63602 h 852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2600" h="852185">
                <a:moveTo>
                  <a:pt x="0" y="102"/>
                </a:moveTo>
                <a:cubicBezTo>
                  <a:pt x="721783" y="-11540"/>
                  <a:pt x="313267" y="980119"/>
                  <a:pt x="914400" y="838302"/>
                </a:cubicBezTo>
                <a:cubicBezTo>
                  <a:pt x="1515533" y="696485"/>
                  <a:pt x="1627717" y="664735"/>
                  <a:pt x="4292600" y="63602"/>
                </a:cubicBezTo>
              </a:path>
            </a:pathLst>
          </a:custGeom>
          <a:noFill/>
          <a:ln w="38100">
            <a:solidFill>
              <a:srgbClr val="FF980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473362" y="2590488"/>
            <a:ext cx="5127157" cy="1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3890065" y="2218163"/>
            <a:ext cx="523392" cy="553822"/>
          </a:xfrm>
          <a:custGeom>
            <a:avLst/>
            <a:gdLst>
              <a:gd name="connsiteX0" fmla="*/ 491320 w 1078174"/>
              <a:gd name="connsiteY0" fmla="*/ 928048 h 1241947"/>
              <a:gd name="connsiteX1" fmla="*/ 27296 w 1078174"/>
              <a:gd name="connsiteY1" fmla="*/ 382138 h 1241947"/>
              <a:gd name="connsiteX2" fmla="*/ 559559 w 1078174"/>
              <a:gd name="connsiteY2" fmla="*/ 0 h 1241947"/>
              <a:gd name="connsiteX3" fmla="*/ 1078174 w 1078174"/>
              <a:gd name="connsiteY3" fmla="*/ 532263 h 1241947"/>
              <a:gd name="connsiteX4" fmla="*/ 900753 w 1078174"/>
              <a:gd name="connsiteY4" fmla="*/ 1009935 h 1241947"/>
              <a:gd name="connsiteX5" fmla="*/ 0 w 1078174"/>
              <a:gd name="connsiteY5" fmla="*/ 1241947 h 1241947"/>
              <a:gd name="connsiteX6" fmla="*/ 491320 w 1078174"/>
              <a:gd name="connsiteY6" fmla="*/ 928048 h 1241947"/>
              <a:gd name="connsiteX0" fmla="*/ 0 w 1173708"/>
              <a:gd name="connsiteY0" fmla="*/ 805218 h 1241947"/>
              <a:gd name="connsiteX1" fmla="*/ 122830 w 1173708"/>
              <a:gd name="connsiteY1" fmla="*/ 382138 h 1241947"/>
              <a:gd name="connsiteX2" fmla="*/ 655093 w 1173708"/>
              <a:gd name="connsiteY2" fmla="*/ 0 h 1241947"/>
              <a:gd name="connsiteX3" fmla="*/ 1173708 w 1173708"/>
              <a:gd name="connsiteY3" fmla="*/ 532263 h 1241947"/>
              <a:gd name="connsiteX4" fmla="*/ 996287 w 1173708"/>
              <a:gd name="connsiteY4" fmla="*/ 1009935 h 1241947"/>
              <a:gd name="connsiteX5" fmla="*/ 95534 w 1173708"/>
              <a:gd name="connsiteY5" fmla="*/ 1241947 h 1241947"/>
              <a:gd name="connsiteX6" fmla="*/ 0 w 1173708"/>
              <a:gd name="connsiteY6" fmla="*/ 805218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708" h="1241947">
                <a:moveTo>
                  <a:pt x="0" y="805218"/>
                </a:moveTo>
                <a:lnTo>
                  <a:pt x="122830" y="382138"/>
                </a:lnTo>
                <a:lnTo>
                  <a:pt x="655093" y="0"/>
                </a:lnTo>
                <a:lnTo>
                  <a:pt x="1173708" y="532263"/>
                </a:lnTo>
                <a:lnTo>
                  <a:pt x="996287" y="1009935"/>
                </a:lnTo>
                <a:lnTo>
                  <a:pt x="95534" y="1241947"/>
                </a:lnTo>
                <a:lnTo>
                  <a:pt x="0" y="805218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8" name="Group 17"/>
          <p:cNvGrpSpPr/>
          <p:nvPr/>
        </p:nvGrpSpPr>
        <p:grpSpPr>
          <a:xfrm>
            <a:off x="1700734" y="2132857"/>
            <a:ext cx="938617" cy="938617"/>
            <a:chOff x="1368623" y="2116934"/>
            <a:chExt cx="1188133" cy="1188133"/>
          </a:xfrm>
        </p:grpSpPr>
        <p:grpSp>
          <p:nvGrpSpPr>
            <p:cNvPr id="10" name="Group 9"/>
            <p:cNvGrpSpPr/>
            <p:nvPr/>
          </p:nvGrpSpPr>
          <p:grpSpPr>
            <a:xfrm rot="5400000">
              <a:off x="1366395" y="2386132"/>
              <a:ext cx="722577" cy="648072"/>
              <a:chOff x="5058640" y="2204864"/>
              <a:chExt cx="3267656" cy="2664296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7" name="Arc 16"/>
            <p:cNvSpPr/>
            <p:nvPr/>
          </p:nvSpPr>
          <p:spPr>
            <a:xfrm>
              <a:off x="1368623" y="2116934"/>
              <a:ext cx="1188133" cy="1188133"/>
            </a:xfrm>
            <a:prstGeom prst="arc">
              <a:avLst>
                <a:gd name="adj1" fmla="val 17145070"/>
                <a:gd name="adj2" fmla="val 4498898"/>
              </a:avLst>
            </a:prstGeom>
            <a:solidFill>
              <a:srgbClr val="00FF00">
                <a:alpha val="40000"/>
              </a:srgbClr>
            </a:solidFill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51448" y="2132856"/>
            <a:ext cx="938617" cy="938617"/>
            <a:chOff x="1368623" y="2116934"/>
            <a:chExt cx="1188133" cy="1188133"/>
          </a:xfrm>
        </p:grpSpPr>
        <p:grpSp>
          <p:nvGrpSpPr>
            <p:cNvPr id="20" name="Group 19"/>
            <p:cNvGrpSpPr/>
            <p:nvPr/>
          </p:nvGrpSpPr>
          <p:grpSpPr>
            <a:xfrm rot="5400000">
              <a:off x="1366395" y="2386132"/>
              <a:ext cx="722577" cy="648072"/>
              <a:chOff x="5058640" y="2204864"/>
              <a:chExt cx="3267656" cy="266429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1" name="Arc 20"/>
            <p:cNvSpPr/>
            <p:nvPr/>
          </p:nvSpPr>
          <p:spPr>
            <a:xfrm>
              <a:off x="1368623" y="2116934"/>
              <a:ext cx="1188133" cy="1188133"/>
            </a:xfrm>
            <a:prstGeom prst="arc">
              <a:avLst>
                <a:gd name="adj1" fmla="val 17145070"/>
                <a:gd name="adj2" fmla="val 4498898"/>
              </a:avLst>
            </a:prstGeom>
            <a:solidFill>
              <a:srgbClr val="00FF00">
                <a:alpha val="40000"/>
              </a:srgbClr>
            </a:solidFill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7" name="Oval 26"/>
          <p:cNvSpPr/>
          <p:nvPr/>
        </p:nvSpPr>
        <p:spPr>
          <a:xfrm>
            <a:off x="1355203" y="2548318"/>
            <a:ext cx="81338" cy="813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TextBox 27"/>
          <p:cNvSpPr txBox="1"/>
          <p:nvPr/>
        </p:nvSpPr>
        <p:spPr>
          <a:xfrm>
            <a:off x="1159545" y="2259207"/>
            <a:ext cx="250993" cy="291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  <p:sp>
        <p:nvSpPr>
          <p:cNvPr id="29" name="Oval 28"/>
          <p:cNvSpPr/>
          <p:nvPr/>
        </p:nvSpPr>
        <p:spPr>
          <a:xfrm>
            <a:off x="6679022" y="2552042"/>
            <a:ext cx="81338" cy="813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TextBox 29"/>
          <p:cNvSpPr txBox="1"/>
          <p:nvPr/>
        </p:nvSpPr>
        <p:spPr>
          <a:xfrm>
            <a:off x="6767793" y="2296027"/>
            <a:ext cx="250993" cy="291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</a:t>
            </a:r>
            <a:endParaRPr lang="it-IT" dirty="0"/>
          </a:p>
        </p:txBody>
      </p:sp>
      <p:sp>
        <p:nvSpPr>
          <p:cNvPr id="35" name="TextBox 34"/>
          <p:cNvSpPr txBox="1"/>
          <p:nvPr/>
        </p:nvSpPr>
        <p:spPr>
          <a:xfrm>
            <a:off x="5824183" y="2925588"/>
            <a:ext cx="1700145" cy="369332"/>
          </a:xfrm>
          <a:prstGeom prst="rect">
            <a:avLst/>
          </a:prstGeom>
          <a:noFill/>
          <a:ln w="12700">
            <a:solidFill>
              <a:srgbClr val="DE5F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DE5F00"/>
                </a:solidFill>
              </a:rPr>
              <a:t>Alternative path</a:t>
            </a:r>
            <a:endParaRPr lang="it-IT" dirty="0">
              <a:solidFill>
                <a:srgbClr val="DE5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0238" y="2206357"/>
            <a:ext cx="1399229" cy="369332"/>
          </a:xfrm>
          <a:prstGeom prst="rect">
            <a:avLst/>
          </a:prstGeom>
          <a:noFill/>
          <a:ln w="12700">
            <a:solidFill>
              <a:srgbClr val="00B0F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B0F0"/>
                </a:solidFill>
              </a:rPr>
              <a:t>Original path</a:t>
            </a:r>
            <a:endParaRPr lang="it-IT" dirty="0">
              <a:solidFill>
                <a:srgbClr val="00B0F0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880163" y="4036621"/>
            <a:ext cx="4852077" cy="1120571"/>
            <a:chOff x="1631348" y="4005064"/>
            <a:chExt cx="6141921" cy="1418456"/>
          </a:xfrm>
        </p:grpSpPr>
        <p:sp>
          <p:nvSpPr>
            <p:cNvPr id="38" name="Arc 37"/>
            <p:cNvSpPr/>
            <p:nvPr/>
          </p:nvSpPr>
          <p:spPr>
            <a:xfrm>
              <a:off x="3225551" y="4492724"/>
              <a:ext cx="914400" cy="914400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Arc 38"/>
            <p:cNvSpPr/>
            <p:nvPr/>
          </p:nvSpPr>
          <p:spPr>
            <a:xfrm rot="10800000">
              <a:off x="4139952" y="4509120"/>
              <a:ext cx="914400" cy="914400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Arc 39"/>
            <p:cNvSpPr/>
            <p:nvPr/>
          </p:nvSpPr>
          <p:spPr>
            <a:xfrm rot="5400000">
              <a:off x="5673824" y="4492724"/>
              <a:ext cx="914400" cy="914400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Arc 40"/>
            <p:cNvSpPr/>
            <p:nvPr/>
          </p:nvSpPr>
          <p:spPr>
            <a:xfrm rot="16200000">
              <a:off x="6588224" y="4005065"/>
              <a:ext cx="914400" cy="914400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3" name="Straight Connector 42"/>
            <p:cNvCxnSpPr>
              <a:stCxn id="41" idx="0"/>
              <a:endCxn id="40" idx="0"/>
            </p:cNvCxnSpPr>
            <p:nvPr/>
          </p:nvCxnSpPr>
          <p:spPr>
            <a:xfrm>
              <a:off x="6588224" y="4462265"/>
              <a:ext cx="0" cy="4876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9" idx="0"/>
              <a:endCxn id="40" idx="2"/>
            </p:cNvCxnSpPr>
            <p:nvPr/>
          </p:nvCxnSpPr>
          <p:spPr>
            <a:xfrm flipV="1">
              <a:off x="4597152" y="5407124"/>
              <a:ext cx="1533872" cy="163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8" idx="0"/>
            </p:cNvCxnSpPr>
            <p:nvPr/>
          </p:nvCxnSpPr>
          <p:spPr>
            <a:xfrm flipH="1">
              <a:off x="1631348" y="4492724"/>
              <a:ext cx="205140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1" idx="2"/>
            </p:cNvCxnSpPr>
            <p:nvPr/>
          </p:nvCxnSpPr>
          <p:spPr>
            <a:xfrm flipV="1">
              <a:off x="7045424" y="4005064"/>
              <a:ext cx="727845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 rot="5400000">
            <a:off x="2069827" y="4165883"/>
            <a:ext cx="570831" cy="511973"/>
            <a:chOff x="5058640" y="2204864"/>
            <a:chExt cx="3267656" cy="2664296"/>
          </a:xfrm>
        </p:grpSpPr>
        <p:sp>
          <p:nvSpPr>
            <p:cNvPr id="54" name="Rectangle 53"/>
            <p:cNvSpPr/>
            <p:nvPr/>
          </p:nvSpPr>
          <p:spPr>
            <a:xfrm>
              <a:off x="5724128" y="2420888"/>
              <a:ext cx="1944216" cy="22322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750232" y="2204864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750232" y="3933056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58640" y="3933056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058640" y="2204864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9" name="Group 58"/>
          <p:cNvGrpSpPr/>
          <p:nvPr/>
        </p:nvGrpSpPr>
        <p:grpSpPr>
          <a:xfrm rot="8160524">
            <a:off x="3471329" y="4281107"/>
            <a:ext cx="570831" cy="511973"/>
            <a:chOff x="5058640" y="2204864"/>
            <a:chExt cx="3267656" cy="2664296"/>
          </a:xfrm>
        </p:grpSpPr>
        <p:sp>
          <p:nvSpPr>
            <p:cNvPr id="60" name="Rectangle 59"/>
            <p:cNvSpPr/>
            <p:nvPr/>
          </p:nvSpPr>
          <p:spPr>
            <a:xfrm>
              <a:off x="5724128" y="2420888"/>
              <a:ext cx="1944216" cy="22322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750232" y="2204864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750232" y="3933056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058640" y="3933056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058640" y="2204864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09660" y="4321050"/>
            <a:ext cx="570831" cy="511973"/>
            <a:chOff x="5058640" y="2204864"/>
            <a:chExt cx="3267656" cy="2664296"/>
          </a:xfrm>
        </p:grpSpPr>
        <p:sp>
          <p:nvSpPr>
            <p:cNvPr id="66" name="Rectangle 65"/>
            <p:cNvSpPr/>
            <p:nvPr/>
          </p:nvSpPr>
          <p:spPr>
            <a:xfrm>
              <a:off x="5724128" y="2420888"/>
              <a:ext cx="1944216" cy="22322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750232" y="2204864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750232" y="3933056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058640" y="3933056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058640" y="2204864"/>
              <a:ext cx="576064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72" name="Straight Arrow Connector 71"/>
          <p:cNvCxnSpPr/>
          <p:nvPr/>
        </p:nvCxnSpPr>
        <p:spPr>
          <a:xfrm>
            <a:off x="2690460" y="4237087"/>
            <a:ext cx="88048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3853108" y="5416780"/>
            <a:ext cx="3237942" cy="1136855"/>
            <a:chOff x="1929983" y="5416780"/>
            <a:chExt cx="3237942" cy="1136855"/>
          </a:xfrm>
        </p:grpSpPr>
        <p:grpSp>
          <p:nvGrpSpPr>
            <p:cNvPr id="75" name="Group 74"/>
            <p:cNvGrpSpPr/>
            <p:nvPr/>
          </p:nvGrpSpPr>
          <p:grpSpPr>
            <a:xfrm rot="2035840">
              <a:off x="1929983" y="6041662"/>
              <a:ext cx="570831" cy="511973"/>
              <a:chOff x="5058640" y="2204864"/>
              <a:chExt cx="3267656" cy="2664296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81" name="Oval 80"/>
            <p:cNvSpPr/>
            <p:nvPr/>
          </p:nvSpPr>
          <p:spPr>
            <a:xfrm>
              <a:off x="2605318" y="5416780"/>
              <a:ext cx="283656" cy="287567"/>
            </a:xfrm>
            <a:prstGeom prst="ellipse">
              <a:avLst/>
            </a:prstGeom>
            <a:solidFill>
              <a:srgbClr val="FF979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Oval 81"/>
            <p:cNvSpPr/>
            <p:nvPr/>
          </p:nvSpPr>
          <p:spPr>
            <a:xfrm>
              <a:off x="4884269" y="5971455"/>
              <a:ext cx="283656" cy="287567"/>
            </a:xfrm>
            <a:prstGeom prst="ellipse">
              <a:avLst/>
            </a:prstGeom>
            <a:solidFill>
              <a:srgbClr val="FF979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>
              <a:off x="2990447" y="5604279"/>
              <a:ext cx="1848790" cy="46808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 rot="6274132">
              <a:off x="4114907" y="5694492"/>
              <a:ext cx="570831" cy="511973"/>
              <a:chOff x="5058640" y="2204864"/>
              <a:chExt cx="3267656" cy="2664296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91" name="Freeform 90"/>
            <p:cNvSpPr/>
            <p:nvPr/>
          </p:nvSpPr>
          <p:spPr>
            <a:xfrm>
              <a:off x="2360631" y="5749061"/>
              <a:ext cx="1651000" cy="317500"/>
            </a:xfrm>
            <a:custGeom>
              <a:avLst/>
              <a:gdLst>
                <a:gd name="connsiteX0" fmla="*/ 0 w 1219200"/>
                <a:gd name="connsiteY0" fmla="*/ 248868 h 248868"/>
                <a:gd name="connsiteX1" fmla="*/ 1219200 w 1219200"/>
                <a:gd name="connsiteY1" fmla="*/ 20268 h 248868"/>
                <a:gd name="connsiteX0" fmla="*/ 0 w 1219200"/>
                <a:gd name="connsiteY0" fmla="*/ 315379 h 315379"/>
                <a:gd name="connsiteX1" fmla="*/ 1219200 w 1219200"/>
                <a:gd name="connsiteY1" fmla="*/ 86779 h 315379"/>
                <a:gd name="connsiteX0" fmla="*/ 0 w 1219200"/>
                <a:gd name="connsiteY0" fmla="*/ 341309 h 341309"/>
                <a:gd name="connsiteX1" fmla="*/ 1219200 w 1219200"/>
                <a:gd name="connsiteY1" fmla="*/ 112709 h 341309"/>
                <a:gd name="connsiteX0" fmla="*/ 0 w 1651000"/>
                <a:gd name="connsiteY0" fmla="*/ 276614 h 276614"/>
                <a:gd name="connsiteX1" fmla="*/ 1651000 w 1651000"/>
                <a:gd name="connsiteY1" fmla="*/ 175014 h 276614"/>
                <a:gd name="connsiteX0" fmla="*/ 0 w 1651000"/>
                <a:gd name="connsiteY0" fmla="*/ 317500 h 317500"/>
                <a:gd name="connsiteX1" fmla="*/ 1651000 w 1651000"/>
                <a:gd name="connsiteY1" fmla="*/ 2159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1000" h="317500">
                  <a:moveTo>
                    <a:pt x="0" y="317500"/>
                  </a:moveTo>
                  <a:cubicBezTo>
                    <a:pt x="319616" y="-139700"/>
                    <a:pt x="626533" y="-38100"/>
                    <a:pt x="1651000" y="215900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3525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Wheel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r>
              <a:rPr lang="en-GB" dirty="0" smtClean="0"/>
              <a:t>Why use </a:t>
            </a:r>
            <a:r>
              <a:rPr lang="en-GB" b="1" dirty="0" smtClean="0">
                <a:solidFill>
                  <a:srgbClr val="FF0000"/>
                </a:solidFill>
              </a:rPr>
              <a:t>wheels</a:t>
            </a:r>
            <a:r>
              <a:rPr lang="en-GB" dirty="0" smtClean="0"/>
              <a:t>?</a:t>
            </a:r>
          </a:p>
          <a:p>
            <a:pPr lvl="1"/>
            <a:r>
              <a:rPr lang="en-GB" b="1" dirty="0" smtClean="0"/>
              <a:t>Legged systems </a:t>
            </a:r>
            <a:r>
              <a:rPr lang="en-GB" dirty="0" smtClean="0"/>
              <a:t>are much more </a:t>
            </a:r>
            <a:r>
              <a:rPr lang="en-GB" b="1" dirty="0" smtClean="0"/>
              <a:t>complicated</a:t>
            </a:r>
          </a:p>
          <a:p>
            <a:pPr lvl="2"/>
            <a:r>
              <a:rPr lang="en-GB" dirty="0" smtClean="0"/>
              <a:t>Wheel: 2 </a:t>
            </a:r>
            <a:r>
              <a:rPr lang="en-GB" dirty="0" err="1" smtClean="0"/>
              <a:t>DoF</a:t>
            </a:r>
            <a:endParaRPr lang="en-GB" dirty="0" smtClean="0"/>
          </a:p>
          <a:p>
            <a:pPr lvl="2"/>
            <a:r>
              <a:rPr lang="en-GB" dirty="0" smtClean="0"/>
              <a:t>Leg: 6 </a:t>
            </a:r>
            <a:r>
              <a:rPr lang="en-GB" dirty="0" err="1" smtClean="0"/>
              <a:t>DoF</a:t>
            </a:r>
            <a:endParaRPr lang="en-GB" dirty="0" smtClean="0"/>
          </a:p>
          <a:p>
            <a:pPr lvl="1"/>
            <a:r>
              <a:rPr lang="en-GB" b="1" dirty="0" smtClean="0"/>
              <a:t>Wheels</a:t>
            </a:r>
            <a:r>
              <a:rPr lang="en-GB" dirty="0" smtClean="0"/>
              <a:t> are </a:t>
            </a:r>
            <a:r>
              <a:rPr lang="en-GB" b="1" dirty="0" smtClean="0"/>
              <a:t>efficient on hard terrains</a:t>
            </a:r>
          </a:p>
          <a:p>
            <a:pPr lvl="1"/>
            <a:r>
              <a:rPr lang="en-GB" b="1" dirty="0" smtClean="0"/>
              <a:t>Legged</a:t>
            </a:r>
            <a:r>
              <a:rPr lang="en-GB" dirty="0" smtClean="0"/>
              <a:t> systems on </a:t>
            </a:r>
            <a:r>
              <a:rPr lang="en-GB" b="1" dirty="0" smtClean="0"/>
              <a:t>soft</a:t>
            </a:r>
          </a:p>
          <a:p>
            <a:pPr lvl="1"/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18" y="1314721"/>
            <a:ext cx="4046389" cy="540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28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Wheel systems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lnSpcReduction="10000"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Simple</a:t>
            </a:r>
            <a:r>
              <a:rPr lang="it-IT" dirty="0" smtClean="0"/>
              <a:t> wheel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Orientable</a:t>
            </a:r>
            <a:r>
              <a:rPr lang="it-IT" dirty="0" smtClean="0"/>
              <a:t> wheel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Omnidirectional</a:t>
            </a:r>
            <a:r>
              <a:rPr lang="it-IT" dirty="0" smtClean="0"/>
              <a:t> wheel</a:t>
            </a:r>
          </a:p>
          <a:p>
            <a:pPr lvl="1"/>
            <a:r>
              <a:rPr lang="it-IT" b="1" dirty="0" smtClean="0"/>
              <a:t>Omniwheel</a:t>
            </a:r>
          </a:p>
          <a:p>
            <a:pPr lvl="1"/>
            <a:r>
              <a:rPr lang="it-IT" b="1" dirty="0" smtClean="0"/>
              <a:t>Mecanum</a:t>
            </a:r>
            <a:r>
              <a:rPr lang="it-IT" dirty="0" smtClean="0"/>
              <a:t> wheel</a:t>
            </a:r>
          </a:p>
          <a:p>
            <a:pPr lvl="1"/>
            <a:endParaRPr lang="it-IT" dirty="0"/>
          </a:p>
          <a:p>
            <a:r>
              <a:rPr lang="it-IT" dirty="0" smtClean="0">
                <a:solidFill>
                  <a:srgbClr val="0070C0"/>
                </a:solidFill>
              </a:rPr>
              <a:t>Passive wheels</a:t>
            </a:r>
          </a:p>
          <a:p>
            <a:pPr lvl="1"/>
            <a:r>
              <a:rPr lang="it-IT" dirty="0"/>
              <a:t>Not </a:t>
            </a:r>
            <a:r>
              <a:rPr lang="it-IT" dirty="0" smtClean="0"/>
              <a:t>actuated, generally used for stability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www.neobotix-robots.com/fileadmin/files/produkte/Basisplattformen/MP-500/Roboter-MP-500-Ansicht-A-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61920"/>
            <a:ext cx="2261365" cy="1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c.gatech.edu/ai/robot-lab/images/atrv-j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975" y="1268760"/>
            <a:ext cx="2335583" cy="171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gite.lirmm.fr/uploads/group/avatar/123/mpo7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7665558" y="1268760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Simple</a:t>
            </a:r>
            <a:endParaRPr lang="it-IT" dirty="0"/>
          </a:p>
        </p:txBody>
      </p:sp>
      <p:grpSp>
        <p:nvGrpSpPr>
          <p:cNvPr id="9" name="Group 8"/>
          <p:cNvGrpSpPr/>
          <p:nvPr/>
        </p:nvGrpSpPr>
        <p:grpSpPr>
          <a:xfrm>
            <a:off x="4322363" y="3143937"/>
            <a:ext cx="2015224" cy="1917037"/>
            <a:chOff x="6804248" y="3151208"/>
            <a:chExt cx="2015224" cy="1917037"/>
          </a:xfrm>
        </p:grpSpPr>
        <p:pic>
          <p:nvPicPr>
            <p:cNvPr id="1032" name="Picture 8" descr="https://gite.lirmm.fr/uploads/group/avatar/123/mpo70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3151208"/>
              <a:ext cx="2003756" cy="1645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639469" y="4698913"/>
              <a:ext cx="1180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Orientable</a:t>
              </a:r>
              <a:endParaRPr lang="it-IT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97766" y="3043530"/>
            <a:ext cx="2437706" cy="1969646"/>
            <a:chOff x="4222526" y="3140968"/>
            <a:chExt cx="2437706" cy="1969646"/>
          </a:xfrm>
        </p:grpSpPr>
        <p:pic>
          <p:nvPicPr>
            <p:cNvPr id="8" name="Picture 2" descr="http://www.neobotix-robots.com/fileadmin/files/produkte/Basisplattformen/MPO-500/Mecanum-Roboter-MPO-500-Hauptansicht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526" y="3501008"/>
              <a:ext cx="2293690" cy="1609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909240" y="3140968"/>
              <a:ext cx="1750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Omnidirectional</a:t>
              </a:r>
              <a:endParaRPr lang="it-IT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004048" y="5733256"/>
            <a:ext cx="858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Passive</a:t>
            </a:r>
            <a:endParaRPr lang="it-IT" dirty="0"/>
          </a:p>
        </p:txBody>
      </p:sp>
      <p:sp>
        <p:nvSpPr>
          <p:cNvPr id="6" name="Freeform 5"/>
          <p:cNvSpPr/>
          <p:nvPr/>
        </p:nvSpPr>
        <p:spPr>
          <a:xfrm>
            <a:off x="5509508" y="6083155"/>
            <a:ext cx="588099" cy="194713"/>
          </a:xfrm>
          <a:custGeom>
            <a:avLst/>
            <a:gdLst>
              <a:gd name="connsiteX0" fmla="*/ 0 w 486032"/>
              <a:gd name="connsiteY0" fmla="*/ 0 h 214184"/>
              <a:gd name="connsiteX1" fmla="*/ 486032 w 486032"/>
              <a:gd name="connsiteY1" fmla="*/ 214184 h 214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6032" h="214184">
                <a:moveTo>
                  <a:pt x="0" y="0"/>
                </a:moveTo>
                <a:cubicBezTo>
                  <a:pt x="124254" y="101600"/>
                  <a:pt x="248508" y="203200"/>
                  <a:pt x="486032" y="214184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1619672" y="6217124"/>
            <a:ext cx="2535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hlinkClick r:id="rId6"/>
              </a:rPr>
              <a:t>Video </a:t>
            </a:r>
            <a:r>
              <a:rPr lang="en-GB" dirty="0" err="1" smtClean="0">
                <a:hlinkClick r:id="rId6"/>
              </a:rPr>
              <a:t>differentialDrive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56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Wheel systems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Simple wheel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2174875"/>
                <a:ext cx="4040188" cy="1830189"/>
              </a:xfrm>
            </p:spPr>
            <p:txBody>
              <a:bodyPr/>
              <a:lstStyle/>
              <a:p>
                <a:r>
                  <a:rPr lang="it-IT" dirty="0" smtClean="0">
                    <a:solidFill>
                      <a:srgbClr val="0070C0"/>
                    </a:solidFill>
                  </a:rPr>
                  <a:t>1 d.o.f. </a:t>
                </a:r>
                <a:r>
                  <a:rPr lang="it-IT" dirty="0" smtClean="0"/>
                  <a:t>(rotation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𝜓</m:t>
                    </m:r>
                  </m:oMath>
                </a14:m>
                <a:r>
                  <a:rPr lang="it-IT" dirty="0" smtClean="0"/>
                  <a:t>)</a:t>
                </a:r>
              </a:p>
              <a:p>
                <a:r>
                  <a:rPr lang="it-IT" dirty="0" smtClean="0">
                    <a:solidFill>
                      <a:srgbClr val="0070C0"/>
                    </a:solidFill>
                  </a:rPr>
                  <a:t>Admissible </a:t>
                </a:r>
                <a:r>
                  <a:rPr lang="it-IT" dirty="0" smtClean="0"/>
                  <a:t>speed </a:t>
                </a:r>
                <a:r>
                  <a:rPr lang="it-IT" dirty="0" smtClean="0">
                    <a:solidFill>
                      <a:srgbClr val="0070C0"/>
                    </a:solidFill>
                  </a:rPr>
                  <a:t>vector</a:t>
                </a:r>
                <a14:m>
                  <m:oMath xmlns:m="http://schemas.openxmlformats.org/officeDocument/2006/math">
                    <m:r>
                      <a:rPr lang="it-IT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it-IT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it-IT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it-IT" dirty="0" smtClean="0">
                    <a:solidFill>
                      <a:srgbClr val="0070C0"/>
                    </a:solidFill>
                  </a:rPr>
                  <a:t>direction </a:t>
                </a:r>
                <a:r>
                  <a:rPr lang="it-IT" dirty="0" smtClean="0"/>
                  <a:t>is </a:t>
                </a:r>
                <a:r>
                  <a:rPr lang="it-IT" dirty="0" smtClean="0">
                    <a:solidFill>
                      <a:srgbClr val="0070C0"/>
                    </a:solidFill>
                  </a:rPr>
                  <a:t>unique</a:t>
                </a:r>
              </a:p>
              <a:p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2174875"/>
                <a:ext cx="4040188" cy="1830189"/>
              </a:xfrm>
              <a:blipFill rotWithShape="1">
                <a:blip r:embed="rId2"/>
                <a:stretch>
                  <a:fillRect l="-1961" t="-2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sz="2800" dirty="0"/>
              <a:t>Orientable wheel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2174875"/>
                <a:ext cx="4041775" cy="1974205"/>
              </a:xfrm>
            </p:spPr>
            <p:txBody>
              <a:bodyPr/>
              <a:lstStyle/>
              <a:p>
                <a:r>
                  <a:rPr lang="it-IT" dirty="0" smtClean="0">
                    <a:solidFill>
                      <a:srgbClr val="0070C0"/>
                    </a:solidFill>
                  </a:rPr>
                  <a:t>2 d.o.f.</a:t>
                </a:r>
              </a:p>
              <a:p>
                <a:pPr lvl="1"/>
                <a:r>
                  <a:rPr lang="it-IT" dirty="0" smtClean="0"/>
                  <a:t>Rotation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𝜓</m:t>
                    </m:r>
                  </m:oMath>
                </a14:m>
                <a:endParaRPr lang="it-IT" dirty="0" smtClean="0"/>
              </a:p>
              <a:p>
                <a:pPr lvl="1"/>
                <a:r>
                  <a:rPr lang="it-IT" dirty="0" smtClean="0"/>
                  <a:t>Orientation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𝜌</m:t>
                    </m:r>
                  </m:oMath>
                </a14:m>
                <a:endParaRPr lang="it-IT" dirty="0" smtClean="0"/>
              </a:p>
              <a:p>
                <a:r>
                  <a:rPr lang="it-IT" dirty="0" smtClean="0"/>
                  <a:t>Admissible </a:t>
                </a:r>
                <a14:m>
                  <m:oMath xmlns:m="http://schemas.openxmlformats.org/officeDocument/2006/math">
                    <m:r>
                      <a:rPr lang="it-IT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it-IT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it-IT" b="0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𝑝𝑙𝑎𝑛𝑒</m:t>
                    </m:r>
                  </m:oMath>
                </a14:m>
                <a:endParaRPr lang="it-IT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2174875"/>
                <a:ext cx="4041775" cy="1974205"/>
              </a:xfrm>
              <a:blipFill rotWithShape="1">
                <a:blip r:embed="rId3"/>
                <a:stretch>
                  <a:fillRect l="-2112" t="-24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almo\Google Drive\Didattica\Seminario rover 2017\immagini\wheel_type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95"/>
          <a:stretch/>
        </p:blipFill>
        <p:spPr bwMode="auto">
          <a:xfrm>
            <a:off x="683568" y="3880474"/>
            <a:ext cx="2439631" cy="257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lmo\Google Drive\Didattica\Seminario rover 2017\immagini\wheel_type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47"/>
          <a:stretch/>
        </p:blipFill>
        <p:spPr bwMode="auto">
          <a:xfrm>
            <a:off x="5948793" y="3861048"/>
            <a:ext cx="2439631" cy="280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3052" y="4240650"/>
            <a:ext cx="1664825" cy="10215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No slip</a:t>
            </a:r>
            <a:r>
              <a:rPr lang="en-GB" dirty="0" smtClean="0"/>
              <a:t> on the point of contact!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755450" y="6158485"/>
            <a:ext cx="139695" cy="141178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2034745" y="5262206"/>
            <a:ext cx="2479590" cy="1392325"/>
          </a:xfrm>
          <a:custGeom>
            <a:avLst/>
            <a:gdLst>
              <a:gd name="connsiteX0" fmla="*/ 2504303 w 2665828"/>
              <a:gd name="connsiteY0" fmla="*/ 0 h 1062681"/>
              <a:gd name="connsiteX1" fmla="*/ 2397211 w 2665828"/>
              <a:gd name="connsiteY1" fmla="*/ 930876 h 1062681"/>
              <a:gd name="connsiteX2" fmla="*/ 0 w 2665828"/>
              <a:gd name="connsiteY2" fmla="*/ 1062681 h 1062681"/>
              <a:gd name="connsiteX0" fmla="*/ 2504303 w 2504303"/>
              <a:gd name="connsiteY0" fmla="*/ 0 h 1062681"/>
              <a:gd name="connsiteX1" fmla="*/ 0 w 2504303"/>
              <a:gd name="connsiteY1" fmla="*/ 1062681 h 1062681"/>
              <a:gd name="connsiteX0" fmla="*/ 2504303 w 2504303"/>
              <a:gd name="connsiteY0" fmla="*/ 0 h 1209401"/>
              <a:gd name="connsiteX1" fmla="*/ 0 w 2504303"/>
              <a:gd name="connsiteY1" fmla="*/ 1062681 h 1209401"/>
              <a:gd name="connsiteX0" fmla="*/ 2504303 w 2504303"/>
              <a:gd name="connsiteY0" fmla="*/ 0 h 1301634"/>
              <a:gd name="connsiteX1" fmla="*/ 0 w 2504303"/>
              <a:gd name="connsiteY1" fmla="*/ 1062681 h 1301634"/>
              <a:gd name="connsiteX0" fmla="*/ 2479590 w 2479590"/>
              <a:gd name="connsiteY0" fmla="*/ 0 h 1275223"/>
              <a:gd name="connsiteX1" fmla="*/ 0 w 2479590"/>
              <a:gd name="connsiteY1" fmla="*/ 1029730 h 127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9590" h="1275223">
                <a:moveTo>
                  <a:pt x="2479590" y="0"/>
                </a:moveTo>
                <a:cubicBezTo>
                  <a:pt x="2476844" y="1128584"/>
                  <a:pt x="917146" y="1606379"/>
                  <a:pt x="0" y="102973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021291" y="6201510"/>
            <a:ext cx="139695" cy="141178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 flipH="1">
            <a:off x="4514333" y="5262207"/>
            <a:ext cx="2507039" cy="1541588"/>
          </a:xfrm>
          <a:custGeom>
            <a:avLst/>
            <a:gdLst>
              <a:gd name="connsiteX0" fmla="*/ 2504303 w 2665828"/>
              <a:gd name="connsiteY0" fmla="*/ 0 h 1062681"/>
              <a:gd name="connsiteX1" fmla="*/ 2397211 w 2665828"/>
              <a:gd name="connsiteY1" fmla="*/ 930876 h 1062681"/>
              <a:gd name="connsiteX2" fmla="*/ 0 w 2665828"/>
              <a:gd name="connsiteY2" fmla="*/ 1062681 h 1062681"/>
              <a:gd name="connsiteX0" fmla="*/ 2504303 w 2504303"/>
              <a:gd name="connsiteY0" fmla="*/ 0 h 1062681"/>
              <a:gd name="connsiteX1" fmla="*/ 0 w 2504303"/>
              <a:gd name="connsiteY1" fmla="*/ 1062681 h 1062681"/>
              <a:gd name="connsiteX0" fmla="*/ 2504303 w 2504303"/>
              <a:gd name="connsiteY0" fmla="*/ 0 h 1209401"/>
              <a:gd name="connsiteX1" fmla="*/ 0 w 2504303"/>
              <a:gd name="connsiteY1" fmla="*/ 1062681 h 1209401"/>
              <a:gd name="connsiteX0" fmla="*/ 2504303 w 2504303"/>
              <a:gd name="connsiteY0" fmla="*/ 0 h 1301634"/>
              <a:gd name="connsiteX1" fmla="*/ 0 w 2504303"/>
              <a:gd name="connsiteY1" fmla="*/ 1062681 h 1301634"/>
              <a:gd name="connsiteX0" fmla="*/ 2479590 w 2479590"/>
              <a:gd name="connsiteY0" fmla="*/ 0 h 1275223"/>
              <a:gd name="connsiteX1" fmla="*/ 0 w 2479590"/>
              <a:gd name="connsiteY1" fmla="*/ 1029730 h 1275223"/>
              <a:gd name="connsiteX0" fmla="*/ 2439955 w 2439955"/>
              <a:gd name="connsiteY0" fmla="*/ 0 h 1179796"/>
              <a:gd name="connsiteX1" fmla="*/ 0 w 2439955"/>
              <a:gd name="connsiteY1" fmla="*/ 907318 h 1179796"/>
              <a:gd name="connsiteX0" fmla="*/ 2439955 w 2439955"/>
              <a:gd name="connsiteY0" fmla="*/ 0 h 1242614"/>
              <a:gd name="connsiteX1" fmla="*/ 0 w 2439955"/>
              <a:gd name="connsiteY1" fmla="*/ 907318 h 1242614"/>
              <a:gd name="connsiteX0" fmla="*/ 2412458 w 2412458"/>
              <a:gd name="connsiteY0" fmla="*/ 0 h 1272633"/>
              <a:gd name="connsiteX1" fmla="*/ 0 w 2412458"/>
              <a:gd name="connsiteY1" fmla="*/ 946634 h 127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12458" h="1272633">
                <a:moveTo>
                  <a:pt x="2412458" y="0"/>
                </a:moveTo>
                <a:cubicBezTo>
                  <a:pt x="2409712" y="1128584"/>
                  <a:pt x="449698" y="1664821"/>
                  <a:pt x="0" y="946634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32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Wheel systems</a:t>
            </a:r>
            <a:endParaRPr lang="it-I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003232" cy="639762"/>
          </a:xfrm>
        </p:spPr>
        <p:txBody>
          <a:bodyPr>
            <a:normAutofit/>
          </a:bodyPr>
          <a:lstStyle/>
          <a:p>
            <a:pPr algn="ctr"/>
            <a:r>
              <a:rPr lang="it-IT" sz="3200" b="0" dirty="0" smtClean="0">
                <a:solidFill>
                  <a:srgbClr val="FF0000"/>
                </a:solidFill>
              </a:rPr>
              <a:t>Omnidirectional</a:t>
            </a:r>
            <a:r>
              <a:rPr lang="it-IT" sz="3200" b="0" dirty="0" smtClean="0"/>
              <a:t> wheels (swedish wheels)</a:t>
            </a:r>
            <a:endParaRPr lang="it-IT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250704" cy="329044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dirty="0" smtClean="0"/>
              <a:t>Omniwheel</a:t>
            </a:r>
          </a:p>
          <a:p>
            <a:pPr lvl="1"/>
            <a:endParaRPr lang="it-IT" sz="2400" dirty="0"/>
          </a:p>
          <a:p>
            <a:pPr lvl="1"/>
            <a:endParaRPr lang="it-IT" sz="2400" dirty="0" smtClean="0"/>
          </a:p>
          <a:p>
            <a:pPr lvl="1"/>
            <a:endParaRPr lang="it-IT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2407"/>
          <a:stretch/>
        </p:blipFill>
        <p:spPr>
          <a:xfrm>
            <a:off x="683568" y="2708920"/>
            <a:ext cx="2851749" cy="2578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572000" y="2844225"/>
                <a:ext cx="397979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u="sng" dirty="0" smtClean="0"/>
                  <a:t>Hint</a:t>
                </a:r>
                <a:r>
                  <a:rPr lang="it-IT" sz="2400" dirty="0" smtClean="0"/>
                  <a:t>: Combining </a:t>
                </a:r>
                <a:r>
                  <a:rPr lang="it-IT" sz="2400" smtClean="0">
                    <a:solidFill>
                      <a:srgbClr val="FF0000"/>
                    </a:solidFill>
                  </a:rPr>
                  <a:t>rotation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it-IT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𝜑</m:t>
                        </m:r>
                      </m:e>
                    </m:acc>
                  </m:oMath>
                </a14:m>
                <a:endParaRPr lang="it-IT" sz="24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it-IT" sz="2400" dirty="0" smtClean="0"/>
                  <a:t>of the wheels, the </a:t>
                </a:r>
                <a:r>
                  <a:rPr lang="it-IT" sz="2400" dirty="0" smtClean="0">
                    <a:solidFill>
                      <a:srgbClr val="0070C0"/>
                    </a:solidFill>
                  </a:rPr>
                  <a:t>admissible velocity vector </a:t>
                </a:r>
                <a14:m>
                  <m:oMath xmlns:m="http://schemas.openxmlformats.org/officeDocument/2006/math">
                    <m:r>
                      <a:rPr lang="it-IT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it-IT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it-IT" sz="2400" dirty="0" smtClean="0"/>
                  <a:t>can be </a:t>
                </a:r>
                <a:r>
                  <a:rPr lang="it-IT" sz="2400" dirty="0" smtClean="0">
                    <a:solidFill>
                      <a:srgbClr val="0070C0"/>
                    </a:solidFill>
                  </a:rPr>
                  <a:t>omnidirectional</a:t>
                </a:r>
                <a:endParaRPr lang="it-IT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44225"/>
                <a:ext cx="3979790" cy="1569660"/>
              </a:xfrm>
              <a:prstGeom prst="rect">
                <a:avLst/>
              </a:prstGeom>
              <a:blipFill rotWithShape="1">
                <a:blip r:embed="rId3"/>
                <a:stretch>
                  <a:fillRect t="-3113" r="-1838" b="-81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401059" y="3429000"/>
                <a:ext cx="421013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𝜑</m:t>
                          </m:r>
                        </m:e>
                      </m:acc>
                    </m:oMath>
                  </m:oMathPara>
                </a14:m>
                <a:endParaRPr lang="it-IT" sz="20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059" y="3429000"/>
                <a:ext cx="421013" cy="400110"/>
              </a:xfrm>
              <a:prstGeom prst="rect">
                <a:avLst/>
              </a:prstGeom>
              <a:blipFill rotWithShape="1">
                <a:blip r:embed="rId4"/>
                <a:stretch>
                  <a:fillRect r="-4225" b="-447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2808288" y="5112834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Lability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6475" y="4869160"/>
            <a:ext cx="1355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FF0000"/>
                </a:solidFill>
              </a:rPr>
              <a:t>Controlled motion</a:t>
            </a:r>
            <a:endParaRPr lang="it-IT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636940" y="4654100"/>
                <a:ext cx="4725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dirty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940" y="4654100"/>
                <a:ext cx="47250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165851" y="5515491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9"/>
              </a:rPr>
              <a:t>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21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Wheel systems</a:t>
            </a:r>
            <a:endParaRPr lang="it-IT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1560" y="1844825"/>
            <a:ext cx="5040560" cy="4320480"/>
          </a:xfrm>
          <a:ln>
            <a:solidFill>
              <a:schemeClr val="tx1"/>
            </a:solidFill>
          </a:ln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it-IT" sz="2400" b="1" dirty="0" smtClean="0"/>
              <a:t>Mecanum</a:t>
            </a:r>
            <a:r>
              <a:rPr lang="it-IT" sz="2400" dirty="0" smtClean="0"/>
              <a:t> wheel or </a:t>
            </a:r>
            <a:r>
              <a:rPr lang="it-IT" sz="2400" b="1" dirty="0" smtClean="0"/>
              <a:t>Ilon</a:t>
            </a:r>
            <a:r>
              <a:rPr lang="it-IT" sz="2400" dirty="0" smtClean="0"/>
              <a:t> wheel</a:t>
            </a:r>
            <a:endParaRPr lang="it-IT" sz="2400" dirty="0"/>
          </a:p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868144" y="1915866"/>
                <a:ext cx="3096344" cy="1984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u="sng" dirty="0" smtClean="0"/>
                  <a:t>Hint</a:t>
                </a:r>
                <a:r>
                  <a:rPr lang="it-IT" sz="2400" dirty="0" smtClean="0"/>
                  <a:t>: Combining </a:t>
                </a:r>
                <a:r>
                  <a:rPr lang="it-IT" sz="2400" smtClean="0">
                    <a:solidFill>
                      <a:srgbClr val="FF0000"/>
                    </a:solidFill>
                  </a:rPr>
                  <a:t>rotation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𝜑</m:t>
                        </m:r>
                      </m:e>
                    </m:acc>
                  </m:oMath>
                </a14:m>
                <a:r>
                  <a:rPr lang="it-IT" sz="2400" smtClean="0">
                    <a:solidFill>
                      <a:srgbClr val="FF0000"/>
                    </a:solidFill>
                  </a:rPr>
                  <a:t> </a:t>
                </a:r>
                <a:r>
                  <a:rPr lang="it-IT" sz="2400" dirty="0" smtClean="0"/>
                  <a:t>of the wheels, the </a:t>
                </a:r>
                <a:r>
                  <a:rPr lang="it-IT" sz="2400" dirty="0" smtClean="0">
                    <a:solidFill>
                      <a:srgbClr val="0070C0"/>
                    </a:solidFill>
                  </a:rPr>
                  <a:t>admissible velocity vector </a:t>
                </a:r>
                <a14:m>
                  <m:oMath xmlns:m="http://schemas.openxmlformats.org/officeDocument/2006/math">
                    <m:r>
                      <a:rPr lang="it-IT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it-IT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it-IT" sz="2400" dirty="0" smtClean="0"/>
                  <a:t>can be </a:t>
                </a:r>
                <a:r>
                  <a:rPr lang="it-IT" sz="2400" dirty="0" smtClean="0">
                    <a:solidFill>
                      <a:srgbClr val="0070C0"/>
                    </a:solidFill>
                  </a:rPr>
                  <a:t>omnidirectional</a:t>
                </a:r>
                <a:endParaRPr lang="it-IT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915866"/>
                <a:ext cx="3096344" cy="1984069"/>
              </a:xfrm>
              <a:prstGeom prst="rect">
                <a:avLst/>
              </a:prstGeom>
              <a:blipFill rotWithShape="1">
                <a:blip r:embed="rId2"/>
                <a:stretch>
                  <a:fillRect l="-1378" t="-2454" r="-3543" b="-36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827584" y="2835591"/>
            <a:ext cx="4542082" cy="2828404"/>
            <a:chOff x="4283968" y="2636912"/>
            <a:chExt cx="4542082" cy="282840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72" t="58757" r="5121"/>
            <a:stretch/>
          </p:blipFill>
          <p:spPr>
            <a:xfrm>
              <a:off x="4283968" y="2636912"/>
              <a:ext cx="2658270" cy="2828404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4800600" y="2941336"/>
              <a:ext cx="342900" cy="1440180"/>
            </a:xfrm>
            <a:prstGeom prst="line">
              <a:avLst/>
            </a:prstGeom>
            <a:ln w="28575">
              <a:solidFill>
                <a:srgbClr val="00FF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6876259" y="2781114"/>
              <a:ext cx="1949791" cy="2013574"/>
              <a:chOff x="7094220" y="3355044"/>
              <a:chExt cx="2170576" cy="2241583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292118" y="3506779"/>
                <a:ext cx="1201997" cy="193267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Rectangle 11"/>
              <p:cNvSpPr/>
              <p:nvPr/>
            </p:nvSpPr>
            <p:spPr>
              <a:xfrm>
                <a:off x="7310127" y="3355044"/>
                <a:ext cx="1152128" cy="389268"/>
              </a:xfrm>
              <a:custGeom>
                <a:avLst/>
                <a:gdLst/>
                <a:ahLst/>
                <a:cxnLst/>
                <a:rect l="l" t="t" r="r" b="b"/>
                <a:pathLst>
                  <a:path w="1152128" h="504056">
                    <a:moveTo>
                      <a:pt x="576064" y="0"/>
                    </a:moveTo>
                    <a:cubicBezTo>
                      <a:pt x="811939" y="0"/>
                      <a:pt x="1021325" y="39694"/>
                      <a:pt x="1152128" y="102193"/>
                    </a:cubicBezTo>
                    <a:lnTo>
                      <a:pt x="1152128" y="401864"/>
                    </a:lnTo>
                    <a:cubicBezTo>
                      <a:pt x="1021325" y="464362"/>
                      <a:pt x="811939" y="504056"/>
                      <a:pt x="576064" y="504056"/>
                    </a:cubicBezTo>
                    <a:cubicBezTo>
                      <a:pt x="340189" y="504056"/>
                      <a:pt x="130803" y="464362"/>
                      <a:pt x="0" y="401864"/>
                    </a:cubicBezTo>
                    <a:lnTo>
                      <a:pt x="0" y="102193"/>
                    </a:lnTo>
                    <a:cubicBezTo>
                      <a:pt x="130803" y="39694"/>
                      <a:pt x="340189" y="0"/>
                      <a:pt x="576064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" name="Rectangle 11"/>
              <p:cNvSpPr/>
              <p:nvPr/>
            </p:nvSpPr>
            <p:spPr>
              <a:xfrm>
                <a:off x="7318764" y="5207359"/>
                <a:ext cx="1152128" cy="389268"/>
              </a:xfrm>
              <a:custGeom>
                <a:avLst/>
                <a:gdLst/>
                <a:ahLst/>
                <a:cxnLst/>
                <a:rect l="l" t="t" r="r" b="b"/>
                <a:pathLst>
                  <a:path w="1152128" h="504056">
                    <a:moveTo>
                      <a:pt x="576064" y="0"/>
                    </a:moveTo>
                    <a:cubicBezTo>
                      <a:pt x="811939" y="0"/>
                      <a:pt x="1021325" y="39694"/>
                      <a:pt x="1152128" y="102193"/>
                    </a:cubicBezTo>
                    <a:lnTo>
                      <a:pt x="1152128" y="401864"/>
                    </a:lnTo>
                    <a:cubicBezTo>
                      <a:pt x="1021325" y="464362"/>
                      <a:pt x="811939" y="504056"/>
                      <a:pt x="576064" y="504056"/>
                    </a:cubicBezTo>
                    <a:cubicBezTo>
                      <a:pt x="340189" y="504056"/>
                      <a:pt x="130803" y="464362"/>
                      <a:pt x="0" y="401864"/>
                    </a:cubicBezTo>
                    <a:lnTo>
                      <a:pt x="0" y="102193"/>
                    </a:lnTo>
                    <a:cubicBezTo>
                      <a:pt x="130803" y="39694"/>
                      <a:pt x="340189" y="0"/>
                      <a:pt x="576064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Rectangle 11"/>
              <p:cNvSpPr/>
              <p:nvPr/>
            </p:nvSpPr>
            <p:spPr>
              <a:xfrm rot="20551610">
                <a:off x="7317052" y="3413909"/>
                <a:ext cx="1152128" cy="389268"/>
              </a:xfrm>
              <a:custGeom>
                <a:avLst/>
                <a:gdLst/>
                <a:ahLst/>
                <a:cxnLst/>
                <a:rect l="l" t="t" r="r" b="b"/>
                <a:pathLst>
                  <a:path w="1152128" h="504056">
                    <a:moveTo>
                      <a:pt x="576064" y="0"/>
                    </a:moveTo>
                    <a:cubicBezTo>
                      <a:pt x="811939" y="0"/>
                      <a:pt x="1021325" y="39694"/>
                      <a:pt x="1152128" y="102193"/>
                    </a:cubicBezTo>
                    <a:lnTo>
                      <a:pt x="1152128" y="401864"/>
                    </a:lnTo>
                    <a:cubicBezTo>
                      <a:pt x="1021325" y="464362"/>
                      <a:pt x="811939" y="504056"/>
                      <a:pt x="576064" y="504056"/>
                    </a:cubicBezTo>
                    <a:cubicBezTo>
                      <a:pt x="340189" y="504056"/>
                      <a:pt x="130803" y="464362"/>
                      <a:pt x="0" y="401864"/>
                    </a:cubicBezTo>
                    <a:lnTo>
                      <a:pt x="0" y="102193"/>
                    </a:lnTo>
                    <a:cubicBezTo>
                      <a:pt x="130803" y="39694"/>
                      <a:pt x="340189" y="0"/>
                      <a:pt x="576064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Rectangle 11"/>
              <p:cNvSpPr/>
              <p:nvPr/>
            </p:nvSpPr>
            <p:spPr>
              <a:xfrm rot="20551610">
                <a:off x="7317052" y="5154019"/>
                <a:ext cx="1152128" cy="389268"/>
              </a:xfrm>
              <a:custGeom>
                <a:avLst/>
                <a:gdLst/>
                <a:ahLst/>
                <a:cxnLst/>
                <a:rect l="l" t="t" r="r" b="b"/>
                <a:pathLst>
                  <a:path w="1152128" h="504056">
                    <a:moveTo>
                      <a:pt x="576064" y="0"/>
                    </a:moveTo>
                    <a:cubicBezTo>
                      <a:pt x="811939" y="0"/>
                      <a:pt x="1021325" y="39694"/>
                      <a:pt x="1152128" y="102193"/>
                    </a:cubicBezTo>
                    <a:lnTo>
                      <a:pt x="1152128" y="401864"/>
                    </a:lnTo>
                    <a:cubicBezTo>
                      <a:pt x="1021325" y="464362"/>
                      <a:pt x="811939" y="504056"/>
                      <a:pt x="576064" y="504056"/>
                    </a:cubicBezTo>
                    <a:cubicBezTo>
                      <a:pt x="340189" y="504056"/>
                      <a:pt x="130803" y="464362"/>
                      <a:pt x="0" y="401864"/>
                    </a:cubicBezTo>
                    <a:lnTo>
                      <a:pt x="0" y="102193"/>
                    </a:lnTo>
                    <a:cubicBezTo>
                      <a:pt x="130803" y="39694"/>
                      <a:pt x="340189" y="0"/>
                      <a:pt x="576064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" name="Rectangle 11"/>
              <p:cNvSpPr/>
              <p:nvPr/>
            </p:nvSpPr>
            <p:spPr>
              <a:xfrm rot="19800000">
                <a:off x="7317052" y="3687356"/>
                <a:ext cx="1152128" cy="442160"/>
              </a:xfrm>
              <a:custGeom>
                <a:avLst/>
                <a:gdLst/>
                <a:ahLst/>
                <a:cxnLst/>
                <a:rect l="l" t="t" r="r" b="b"/>
                <a:pathLst>
                  <a:path w="1152128" h="504056">
                    <a:moveTo>
                      <a:pt x="576064" y="0"/>
                    </a:moveTo>
                    <a:cubicBezTo>
                      <a:pt x="811939" y="0"/>
                      <a:pt x="1021325" y="39694"/>
                      <a:pt x="1152128" y="102193"/>
                    </a:cubicBezTo>
                    <a:lnTo>
                      <a:pt x="1152128" y="401864"/>
                    </a:lnTo>
                    <a:cubicBezTo>
                      <a:pt x="1021325" y="464362"/>
                      <a:pt x="811939" y="504056"/>
                      <a:pt x="576064" y="504056"/>
                    </a:cubicBezTo>
                    <a:cubicBezTo>
                      <a:pt x="340189" y="504056"/>
                      <a:pt x="130803" y="464362"/>
                      <a:pt x="0" y="401864"/>
                    </a:cubicBezTo>
                    <a:lnTo>
                      <a:pt x="0" y="102193"/>
                    </a:lnTo>
                    <a:cubicBezTo>
                      <a:pt x="130803" y="39694"/>
                      <a:pt x="340189" y="0"/>
                      <a:pt x="576064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Rectangle 11"/>
              <p:cNvSpPr/>
              <p:nvPr/>
            </p:nvSpPr>
            <p:spPr>
              <a:xfrm rot="19800000">
                <a:off x="7317052" y="4814727"/>
                <a:ext cx="1152128" cy="442160"/>
              </a:xfrm>
              <a:custGeom>
                <a:avLst/>
                <a:gdLst/>
                <a:ahLst/>
                <a:cxnLst/>
                <a:rect l="l" t="t" r="r" b="b"/>
                <a:pathLst>
                  <a:path w="1152128" h="504056">
                    <a:moveTo>
                      <a:pt x="576064" y="0"/>
                    </a:moveTo>
                    <a:cubicBezTo>
                      <a:pt x="811939" y="0"/>
                      <a:pt x="1021325" y="39694"/>
                      <a:pt x="1152128" y="102193"/>
                    </a:cubicBezTo>
                    <a:lnTo>
                      <a:pt x="1152128" y="401864"/>
                    </a:lnTo>
                    <a:cubicBezTo>
                      <a:pt x="1021325" y="464362"/>
                      <a:pt x="811939" y="504056"/>
                      <a:pt x="576064" y="504056"/>
                    </a:cubicBezTo>
                    <a:cubicBezTo>
                      <a:pt x="340189" y="504056"/>
                      <a:pt x="130803" y="464362"/>
                      <a:pt x="0" y="401864"/>
                    </a:cubicBezTo>
                    <a:lnTo>
                      <a:pt x="0" y="102193"/>
                    </a:lnTo>
                    <a:cubicBezTo>
                      <a:pt x="130803" y="39694"/>
                      <a:pt x="340189" y="0"/>
                      <a:pt x="576064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19181855">
                <a:off x="7317052" y="4221089"/>
                <a:ext cx="1152128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1152128" h="504056">
                    <a:moveTo>
                      <a:pt x="576064" y="0"/>
                    </a:moveTo>
                    <a:cubicBezTo>
                      <a:pt x="811939" y="0"/>
                      <a:pt x="1021325" y="39694"/>
                      <a:pt x="1152128" y="102193"/>
                    </a:cubicBezTo>
                    <a:lnTo>
                      <a:pt x="1152128" y="401864"/>
                    </a:lnTo>
                    <a:cubicBezTo>
                      <a:pt x="1021325" y="464362"/>
                      <a:pt x="811939" y="504056"/>
                      <a:pt x="576064" y="504056"/>
                    </a:cubicBezTo>
                    <a:cubicBezTo>
                      <a:pt x="340189" y="504056"/>
                      <a:pt x="130803" y="464362"/>
                      <a:pt x="0" y="401864"/>
                    </a:cubicBezTo>
                    <a:lnTo>
                      <a:pt x="0" y="102193"/>
                    </a:lnTo>
                    <a:cubicBezTo>
                      <a:pt x="130803" y="39694"/>
                      <a:pt x="340189" y="0"/>
                      <a:pt x="576064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H="1">
                <a:off x="7122760" y="4464305"/>
                <a:ext cx="1913736" cy="0"/>
              </a:xfrm>
              <a:prstGeom prst="line">
                <a:avLst/>
              </a:prstGeom>
              <a:ln w="28575">
                <a:solidFill>
                  <a:srgbClr val="0000CC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7094220" y="3670275"/>
                <a:ext cx="1726252" cy="1496085"/>
              </a:xfrm>
              <a:prstGeom prst="line">
                <a:avLst/>
              </a:prstGeom>
              <a:ln w="28575">
                <a:solidFill>
                  <a:srgbClr val="00FF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Arc 36"/>
              <p:cNvSpPr/>
              <p:nvPr/>
            </p:nvSpPr>
            <p:spPr>
              <a:xfrm>
                <a:off x="7134904" y="3585517"/>
                <a:ext cx="1757576" cy="1757576"/>
              </a:xfrm>
              <a:prstGeom prst="arc">
                <a:avLst>
                  <a:gd name="adj1" fmla="val 18920911"/>
                  <a:gd name="adj2" fmla="val 0"/>
                </a:avLst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8857783" y="3835808"/>
                    <a:ext cx="407013" cy="4111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𝛾</m:t>
                          </m:r>
                        </m:oMath>
                      </m:oMathPara>
                    </a14:m>
                    <a:endParaRPr lang="it-IT" b="0" dirty="0" smtClean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57783" y="3835808"/>
                    <a:ext cx="407013" cy="411154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3226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5868144" y="3296371"/>
                  <a:ext cx="421013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it-IT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it-IT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𝜑</m:t>
                            </m:r>
                          </m:e>
                        </m:acc>
                      </m:oMath>
                    </m:oMathPara>
                  </a14:m>
                  <a:endParaRPr lang="it-IT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144" y="3296371"/>
                  <a:ext cx="421013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4225" b="-4412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4591195" y="4873018"/>
                  <a:ext cx="47250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800" i="1" dirty="0"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1195" y="4873018"/>
                  <a:ext cx="472502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 Placeholder 5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003232" cy="639762"/>
          </a:xfrm>
        </p:spPr>
        <p:txBody>
          <a:bodyPr>
            <a:normAutofit/>
          </a:bodyPr>
          <a:lstStyle/>
          <a:p>
            <a:pPr algn="ctr"/>
            <a:r>
              <a:rPr lang="it-IT" sz="3200" b="0" dirty="0" smtClean="0">
                <a:solidFill>
                  <a:srgbClr val="FF0000"/>
                </a:solidFill>
              </a:rPr>
              <a:t>Omnidirectional</a:t>
            </a:r>
            <a:r>
              <a:rPr lang="it-IT" sz="3200" b="0" dirty="0" smtClean="0"/>
              <a:t> </a:t>
            </a:r>
            <a:r>
              <a:rPr lang="it-IT" sz="3200" b="0" dirty="0"/>
              <a:t>wheels (swedish wheels)</a:t>
            </a:r>
          </a:p>
        </p:txBody>
      </p:sp>
      <p:sp>
        <p:nvSpPr>
          <p:cNvPr id="3" name="Rectangle 2">
            <a:hlinkClick r:id="rId8"/>
          </p:cNvPr>
          <p:cNvSpPr/>
          <p:nvPr/>
        </p:nvSpPr>
        <p:spPr>
          <a:xfrm>
            <a:off x="6156176" y="5120899"/>
            <a:ext cx="2356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mtClean="0">
                <a:hlinkClick r:id="rId8"/>
              </a:rPr>
              <a:t>Video mecanum wheels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42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Stability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the minimum number of wheels for a passively stable system?</a:t>
            </a:r>
            <a:endParaRPr lang="en-GB" dirty="0"/>
          </a:p>
        </p:txBody>
      </p:sp>
      <p:pic>
        <p:nvPicPr>
          <p:cNvPr id="3074" name="Picture 2" descr="Image result for two wheel rob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587" y="2654277"/>
            <a:ext cx="5437909" cy="408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mo\Google Drive\Didattica\Corso PN\mobRob_2wheelStabil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33" y="2852936"/>
            <a:ext cx="3342647" cy="374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53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Wheel configurations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r>
              <a:rPr lang="en-GB" dirty="0" smtClean="0"/>
              <a:t>2 wheels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13" y="2780928"/>
            <a:ext cx="886908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1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Wheel configurations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5" y="3217118"/>
            <a:ext cx="2456483" cy="118072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3 wheels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489978" y="1367717"/>
            <a:ext cx="6258486" cy="5445659"/>
            <a:chOff x="2489978" y="1367717"/>
            <a:chExt cx="6258486" cy="5445659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9978" y="1856031"/>
              <a:ext cx="6258486" cy="4957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742"/>
            <a:stretch/>
          </p:blipFill>
          <p:spPr bwMode="auto">
            <a:xfrm>
              <a:off x="2491978" y="1367717"/>
              <a:ext cx="6188661" cy="50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051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3419873" cy="185821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Wheel configurations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5" y="3217118"/>
            <a:ext cx="2456483" cy="118072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4 wheels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-27384"/>
            <a:ext cx="5733794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97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Research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24768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My </a:t>
            </a:r>
            <a:r>
              <a:rPr lang="en-US" b="1" dirty="0"/>
              <a:t>research interests </a:t>
            </a:r>
            <a:r>
              <a:rPr lang="en-US" dirty="0"/>
              <a:t>include:</a:t>
            </a:r>
          </a:p>
          <a:p>
            <a:pPr lvl="1"/>
            <a:r>
              <a:rPr lang="en-US" dirty="0"/>
              <a:t>Space robotics</a:t>
            </a:r>
          </a:p>
          <a:p>
            <a:pPr lvl="1"/>
            <a:r>
              <a:rPr lang="en-US" dirty="0"/>
              <a:t>Mobile robotics</a:t>
            </a:r>
          </a:p>
          <a:p>
            <a:pPr lvl="1"/>
            <a:r>
              <a:rPr lang="en-US" dirty="0"/>
              <a:t>Applied mechanics</a:t>
            </a:r>
          </a:p>
          <a:p>
            <a:pPr lvl="1"/>
            <a:r>
              <a:rPr lang="en-US" dirty="0"/>
              <a:t>Computer-vision</a:t>
            </a:r>
            <a:endParaRPr lang="it-IT" dirty="0"/>
          </a:p>
          <a:p>
            <a:endParaRPr lang="it-IT" dirty="0"/>
          </a:p>
        </p:txBody>
      </p:sp>
      <p:pic>
        <p:nvPicPr>
          <p:cNvPr id="4" name="Picture 3" descr="C:\Users\almo\Google Drive\Ricerca\Ricerca_TS\S_beam Rover\rover_master_bis2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 r="5534"/>
          <a:stretch/>
        </p:blipFill>
        <p:spPr bwMode="auto">
          <a:xfrm>
            <a:off x="4427984" y="1772816"/>
            <a:ext cx="412503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11443" r="13791"/>
          <a:stretch/>
        </p:blipFill>
        <p:spPr bwMode="auto">
          <a:xfrm>
            <a:off x="951136" y="4149080"/>
            <a:ext cx="3456384" cy="2452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almo\Google Drive\Ricerca\Documenti\Tesi\IMG_20171220_160927_mod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1" b="16570"/>
          <a:stretch/>
        </p:blipFill>
        <p:spPr bwMode="auto">
          <a:xfrm>
            <a:off x="4932040" y="4581128"/>
            <a:ext cx="3698875" cy="1868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96863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Introduction to the Theory</a:t>
            </a:r>
            <a:endParaRPr lang="it-IT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Module 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481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Frames of reference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402832" cy="4925144"/>
              </a:xfrm>
            </p:spPr>
            <p:txBody>
              <a:bodyPr>
                <a:normAutofit/>
              </a:bodyPr>
              <a:lstStyle/>
              <a:p>
                <a:r>
                  <a:rPr lang="it-IT" dirty="0" smtClean="0">
                    <a:solidFill>
                      <a:srgbClr val="00B0F0"/>
                    </a:solidFill>
                  </a:rPr>
                  <a:t>Global </a:t>
                </a:r>
                <a:r>
                  <a:rPr lang="it-IT" b="1" dirty="0" smtClean="0">
                    <a:solidFill>
                      <a:srgbClr val="00B0F0"/>
                    </a:solidFill>
                  </a:rPr>
                  <a:t>inertial </a:t>
                </a:r>
                <a:r>
                  <a:rPr lang="it-IT" dirty="0" smtClean="0"/>
                  <a:t>frame </a:t>
                </a:r>
                <a:r>
                  <a:rPr lang="it-IT" dirty="0"/>
                  <a:t>of reference: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𝐼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𝐼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dirty="0" smtClean="0"/>
              </a:p>
              <a:p>
                <a:pPr marL="457200" lvl="1" indent="0">
                  <a:buNone/>
                </a:pPr>
                <a:endParaRPr lang="it-IT" dirty="0" smtClean="0"/>
              </a:p>
              <a:p>
                <a:r>
                  <a:rPr lang="it-IT" dirty="0">
                    <a:solidFill>
                      <a:srgbClr val="FF0000"/>
                    </a:solidFill>
                  </a:rPr>
                  <a:t>Local</a:t>
                </a:r>
                <a:r>
                  <a:rPr lang="it-IT" dirty="0">
                    <a:solidFill>
                      <a:srgbClr val="00B0F0"/>
                    </a:solidFill>
                  </a:rPr>
                  <a:t> </a:t>
                </a:r>
                <a:r>
                  <a:rPr lang="it-IT" dirty="0"/>
                  <a:t>frame of reference: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dirty="0"/>
              </a:p>
              <a:p>
                <a:pPr marL="457200" lvl="1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402832" cy="4925144"/>
              </a:xfrm>
              <a:blipFill rotWithShape="1">
                <a:blip r:embed="rId2"/>
                <a:stretch>
                  <a:fillRect l="-3047" t="-1611" r="-54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4752" y="1104311"/>
            <a:ext cx="3455508" cy="571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275056" y="3963654"/>
            <a:ext cx="3542893" cy="2840992"/>
          </a:xfrm>
          <a:custGeom>
            <a:avLst/>
            <a:gdLst/>
            <a:ahLst/>
            <a:cxnLst/>
            <a:rect l="l" t="t" r="r" b="b"/>
            <a:pathLst>
              <a:path w="3220812" h="2705706">
                <a:moveTo>
                  <a:pt x="72009" y="0"/>
                </a:moveTo>
                <a:lnTo>
                  <a:pt x="360039" y="0"/>
                </a:lnTo>
                <a:cubicBezTo>
                  <a:pt x="399808" y="0"/>
                  <a:pt x="432048" y="32240"/>
                  <a:pt x="432048" y="72009"/>
                </a:cubicBezTo>
                <a:lnTo>
                  <a:pt x="432048" y="2273658"/>
                </a:lnTo>
                <a:lnTo>
                  <a:pt x="3148803" y="2273658"/>
                </a:lnTo>
                <a:cubicBezTo>
                  <a:pt x="3188572" y="2273658"/>
                  <a:pt x="3220812" y="2305898"/>
                  <a:pt x="3220812" y="2345667"/>
                </a:cubicBezTo>
                <a:lnTo>
                  <a:pt x="3220812" y="2633697"/>
                </a:lnTo>
                <a:cubicBezTo>
                  <a:pt x="3220812" y="2673466"/>
                  <a:pt x="3188572" y="2705706"/>
                  <a:pt x="3148803" y="2705706"/>
                </a:cubicBezTo>
                <a:lnTo>
                  <a:pt x="360039" y="2705706"/>
                </a:lnTo>
                <a:lnTo>
                  <a:pt x="72009" y="2705706"/>
                </a:lnTo>
                <a:cubicBezTo>
                  <a:pt x="52125" y="2705706"/>
                  <a:pt x="34123" y="2697646"/>
                  <a:pt x="21091" y="2684615"/>
                </a:cubicBezTo>
                <a:cubicBezTo>
                  <a:pt x="14576" y="2678100"/>
                  <a:pt x="9303" y="2670341"/>
                  <a:pt x="5659" y="2661726"/>
                </a:cubicBezTo>
                <a:cubicBezTo>
                  <a:pt x="2015" y="2653111"/>
                  <a:pt x="0" y="2643639"/>
                  <a:pt x="0" y="2633697"/>
                </a:cubicBezTo>
                <a:lnTo>
                  <a:pt x="0" y="2345667"/>
                </a:lnTo>
                <a:lnTo>
                  <a:pt x="0" y="72009"/>
                </a:lnTo>
                <a:cubicBezTo>
                  <a:pt x="0" y="32240"/>
                  <a:pt x="32240" y="0"/>
                  <a:pt x="72009" y="0"/>
                </a:cubicBezTo>
                <a:close/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 rot="20385391">
            <a:off x="6464243" y="4072688"/>
            <a:ext cx="1581404" cy="1431178"/>
          </a:xfrm>
          <a:custGeom>
            <a:avLst/>
            <a:gdLst/>
            <a:ahLst/>
            <a:cxnLst/>
            <a:rect l="l" t="t" r="r" b="b"/>
            <a:pathLst>
              <a:path w="1080120" h="977514">
                <a:moveTo>
                  <a:pt x="48006" y="0"/>
                </a:moveTo>
                <a:lnTo>
                  <a:pt x="240026" y="0"/>
                </a:lnTo>
                <a:cubicBezTo>
                  <a:pt x="266539" y="0"/>
                  <a:pt x="288032" y="21493"/>
                  <a:pt x="288032" y="48006"/>
                </a:cubicBezTo>
                <a:lnTo>
                  <a:pt x="288032" y="720080"/>
                </a:lnTo>
                <a:lnTo>
                  <a:pt x="1037213" y="720080"/>
                </a:lnTo>
                <a:cubicBezTo>
                  <a:pt x="1060910" y="720080"/>
                  <a:pt x="1080120" y="739290"/>
                  <a:pt x="1080120" y="762987"/>
                </a:cubicBezTo>
                <a:lnTo>
                  <a:pt x="1080120" y="934607"/>
                </a:lnTo>
                <a:cubicBezTo>
                  <a:pt x="1080120" y="958304"/>
                  <a:pt x="1060910" y="977514"/>
                  <a:pt x="1037213" y="977514"/>
                </a:cubicBezTo>
                <a:lnTo>
                  <a:pt x="240026" y="977514"/>
                </a:lnTo>
                <a:lnTo>
                  <a:pt x="48006" y="977514"/>
                </a:lnTo>
                <a:lnTo>
                  <a:pt x="42907" y="977514"/>
                </a:lnTo>
                <a:lnTo>
                  <a:pt x="38059" y="975506"/>
                </a:lnTo>
                <a:cubicBezTo>
                  <a:pt x="32003" y="975180"/>
                  <a:pt x="26546" y="972852"/>
                  <a:pt x="22184" y="968931"/>
                </a:cubicBezTo>
                <a:cubicBezTo>
                  <a:pt x="14776" y="967743"/>
                  <a:pt x="9772" y="962739"/>
                  <a:pt x="8584" y="955330"/>
                </a:cubicBezTo>
                <a:cubicBezTo>
                  <a:pt x="4663" y="950969"/>
                  <a:pt x="2335" y="945511"/>
                  <a:pt x="2009" y="939456"/>
                </a:cubicBezTo>
                <a:cubicBezTo>
                  <a:pt x="100" y="938001"/>
                  <a:pt x="0" y="936316"/>
                  <a:pt x="0" y="934607"/>
                </a:cubicBezTo>
                <a:lnTo>
                  <a:pt x="0" y="929508"/>
                </a:lnTo>
                <a:lnTo>
                  <a:pt x="0" y="762987"/>
                </a:lnTo>
                <a:lnTo>
                  <a:pt x="0" y="48006"/>
                </a:lnTo>
                <a:cubicBezTo>
                  <a:pt x="0" y="21493"/>
                  <a:pt x="21493" y="0"/>
                  <a:pt x="48006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7"/>
          <p:cNvSpPr/>
          <p:nvPr/>
        </p:nvSpPr>
        <p:spPr>
          <a:xfrm rot="18019038">
            <a:off x="6384323" y="1141151"/>
            <a:ext cx="1437640" cy="1431178"/>
          </a:xfrm>
          <a:custGeom>
            <a:avLst/>
            <a:gdLst/>
            <a:ahLst/>
            <a:cxnLst/>
            <a:rect l="l" t="t" r="r" b="b"/>
            <a:pathLst>
              <a:path w="1080120" h="977514">
                <a:moveTo>
                  <a:pt x="48006" y="0"/>
                </a:moveTo>
                <a:lnTo>
                  <a:pt x="240026" y="0"/>
                </a:lnTo>
                <a:cubicBezTo>
                  <a:pt x="266539" y="0"/>
                  <a:pt x="288032" y="21493"/>
                  <a:pt x="288032" y="48006"/>
                </a:cubicBezTo>
                <a:lnTo>
                  <a:pt x="288032" y="720080"/>
                </a:lnTo>
                <a:lnTo>
                  <a:pt x="1037213" y="720080"/>
                </a:lnTo>
                <a:cubicBezTo>
                  <a:pt x="1060910" y="720080"/>
                  <a:pt x="1080120" y="739290"/>
                  <a:pt x="1080120" y="762987"/>
                </a:cubicBezTo>
                <a:lnTo>
                  <a:pt x="1080120" y="934607"/>
                </a:lnTo>
                <a:cubicBezTo>
                  <a:pt x="1080120" y="958304"/>
                  <a:pt x="1060910" y="977514"/>
                  <a:pt x="1037213" y="977514"/>
                </a:cubicBezTo>
                <a:lnTo>
                  <a:pt x="240026" y="977514"/>
                </a:lnTo>
                <a:lnTo>
                  <a:pt x="48006" y="977514"/>
                </a:lnTo>
                <a:lnTo>
                  <a:pt x="42907" y="977514"/>
                </a:lnTo>
                <a:lnTo>
                  <a:pt x="38059" y="975506"/>
                </a:lnTo>
                <a:cubicBezTo>
                  <a:pt x="32003" y="975180"/>
                  <a:pt x="26546" y="972852"/>
                  <a:pt x="22184" y="968931"/>
                </a:cubicBezTo>
                <a:cubicBezTo>
                  <a:pt x="14776" y="967743"/>
                  <a:pt x="9772" y="962739"/>
                  <a:pt x="8584" y="955330"/>
                </a:cubicBezTo>
                <a:cubicBezTo>
                  <a:pt x="4663" y="950969"/>
                  <a:pt x="2335" y="945511"/>
                  <a:pt x="2009" y="939456"/>
                </a:cubicBezTo>
                <a:cubicBezTo>
                  <a:pt x="100" y="938001"/>
                  <a:pt x="0" y="936316"/>
                  <a:pt x="0" y="934607"/>
                </a:cubicBezTo>
                <a:lnTo>
                  <a:pt x="0" y="929508"/>
                </a:lnTo>
                <a:lnTo>
                  <a:pt x="0" y="762987"/>
                </a:lnTo>
                <a:lnTo>
                  <a:pt x="0" y="48006"/>
                </a:lnTo>
                <a:cubicBezTo>
                  <a:pt x="0" y="21493"/>
                  <a:pt x="21493" y="0"/>
                  <a:pt x="48006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6"/>
          <p:cNvSpPr/>
          <p:nvPr/>
        </p:nvSpPr>
        <p:spPr>
          <a:xfrm>
            <a:off x="5275056" y="1081563"/>
            <a:ext cx="3542893" cy="2785871"/>
          </a:xfrm>
          <a:custGeom>
            <a:avLst/>
            <a:gdLst/>
            <a:ahLst/>
            <a:cxnLst/>
            <a:rect l="l" t="t" r="r" b="b"/>
            <a:pathLst>
              <a:path w="3220812" h="2705706">
                <a:moveTo>
                  <a:pt x="72009" y="0"/>
                </a:moveTo>
                <a:lnTo>
                  <a:pt x="360039" y="0"/>
                </a:lnTo>
                <a:cubicBezTo>
                  <a:pt x="399808" y="0"/>
                  <a:pt x="432048" y="32240"/>
                  <a:pt x="432048" y="72009"/>
                </a:cubicBezTo>
                <a:lnTo>
                  <a:pt x="432048" y="2273658"/>
                </a:lnTo>
                <a:lnTo>
                  <a:pt x="3148803" y="2273658"/>
                </a:lnTo>
                <a:cubicBezTo>
                  <a:pt x="3188572" y="2273658"/>
                  <a:pt x="3220812" y="2305898"/>
                  <a:pt x="3220812" y="2345667"/>
                </a:cubicBezTo>
                <a:lnTo>
                  <a:pt x="3220812" y="2633697"/>
                </a:lnTo>
                <a:cubicBezTo>
                  <a:pt x="3220812" y="2673466"/>
                  <a:pt x="3188572" y="2705706"/>
                  <a:pt x="3148803" y="2705706"/>
                </a:cubicBezTo>
                <a:lnTo>
                  <a:pt x="360039" y="2705706"/>
                </a:lnTo>
                <a:lnTo>
                  <a:pt x="72009" y="2705706"/>
                </a:lnTo>
                <a:cubicBezTo>
                  <a:pt x="52125" y="2705706"/>
                  <a:pt x="34123" y="2697646"/>
                  <a:pt x="21091" y="2684615"/>
                </a:cubicBezTo>
                <a:cubicBezTo>
                  <a:pt x="14576" y="2678100"/>
                  <a:pt x="9303" y="2670341"/>
                  <a:pt x="5659" y="2661726"/>
                </a:cubicBezTo>
                <a:cubicBezTo>
                  <a:pt x="2015" y="2653111"/>
                  <a:pt x="0" y="2643639"/>
                  <a:pt x="0" y="2633697"/>
                </a:cubicBezTo>
                <a:lnTo>
                  <a:pt x="0" y="2345667"/>
                </a:lnTo>
                <a:lnTo>
                  <a:pt x="0" y="72009"/>
                </a:lnTo>
                <a:cubicBezTo>
                  <a:pt x="0" y="32240"/>
                  <a:pt x="32240" y="0"/>
                  <a:pt x="72009" y="0"/>
                </a:cubicBezTo>
                <a:close/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70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Pose and configuration space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402832" cy="4925144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it-IT" dirty="0" smtClean="0">
                    <a:solidFill>
                      <a:srgbClr val="FF0000"/>
                    </a:solidFill>
                  </a:rPr>
                  <a:t>Pose </a:t>
                </a:r>
                <a:r>
                  <a:rPr lang="it-IT" dirty="0" smtClean="0"/>
                  <a:t>of the robot</a:t>
                </a:r>
              </a:p>
              <a:p>
                <a:pPr lvl="1"/>
                <a:r>
                  <a:rPr lang="it-IT" dirty="0" smtClean="0"/>
                  <a:t>Determined by a set of </a:t>
                </a:r>
                <a:r>
                  <a:rPr lang="it-IT" dirty="0" smtClean="0">
                    <a:solidFill>
                      <a:srgbClr val="0070C0"/>
                    </a:solidFill>
                  </a:rPr>
                  <a:t>independent variables</a:t>
                </a:r>
              </a:p>
              <a:p>
                <a:pPr marL="457200" lvl="1" indent="0">
                  <a:buNone/>
                </a:pPr>
                <a:endParaRPr lang="it-IT" dirty="0">
                  <a:solidFill>
                    <a:srgbClr val="0070C0"/>
                  </a:solidFill>
                </a:endParaRPr>
              </a:p>
              <a:p>
                <a:pPr marL="57150" indent="0" algn="ctr">
                  <a:buNone/>
                </a:pPr>
                <a:r>
                  <a:rPr lang="it-IT" dirty="0" smtClean="0"/>
                  <a:t>Pose</a:t>
                </a:r>
                <a:r>
                  <a:rPr lang="it-IT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𝜗</m:t>
                        </m:r>
                      </m:e>
                    </m:d>
                  </m:oMath>
                </a14:m>
                <a:endParaRPr lang="it-IT" dirty="0" smtClean="0">
                  <a:solidFill>
                    <a:srgbClr val="0070C0"/>
                  </a:solidFill>
                </a:endParaRPr>
              </a:p>
              <a:p>
                <a:pPr marL="57150" indent="0" algn="ctr">
                  <a:buNone/>
                </a:pPr>
                <a:endParaRPr lang="it-IT" dirty="0" smtClean="0">
                  <a:solidFill>
                    <a:srgbClr val="0070C0"/>
                  </a:solidFill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rgbClr val="FF0000"/>
                    </a:solidFill>
                  </a:rPr>
                  <a:t>Configuration space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it-IT" dirty="0"/>
                  <a:t>:</a:t>
                </a:r>
              </a:p>
              <a:p>
                <a:endParaRPr lang="it-IT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𝜗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it-IT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it-IT" i="1">
                          <a:latin typeface="Cambria Math"/>
                        </a:rPr>
                        <m:t>∈</m:t>
                      </m:r>
                      <m:r>
                        <a:rPr lang="it-IT" i="1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it-IT" dirty="0"/>
              </a:p>
              <a:p>
                <a:pPr marL="457200" lvl="1" indent="0">
                  <a:buNone/>
                </a:pPr>
                <a:r>
                  <a:rPr lang="it-IT" dirty="0" smtClean="0"/>
                  <a:t/>
                </a:r>
                <a:br>
                  <a:rPr lang="it-IT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>
                              <a:latin typeface="Cambria Math"/>
                            </a:rPr>
                            <m:t>dim</m:t>
                          </m:r>
                        </m:fName>
                        <m:e>
                          <m:d>
                            <m:d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e>
                      </m:func>
                      <m:r>
                        <a:rPr lang="en-GB" i="1">
                          <a:latin typeface="Cambria Math"/>
                        </a:rPr>
                        <m:t>≥3</m:t>
                      </m:r>
                    </m:oMath>
                  </m:oMathPara>
                </a14:m>
                <a:endParaRPr lang="it-IT" dirty="0">
                  <a:solidFill>
                    <a:srgbClr val="0070C0"/>
                  </a:solidFill>
                </a:endParaRPr>
              </a:p>
              <a:p>
                <a:endParaRPr lang="it-IT" dirty="0" smtClean="0">
                  <a:solidFill>
                    <a:srgbClr val="FF0000"/>
                  </a:solidFill>
                </a:endParaRPr>
              </a:p>
              <a:p>
                <a:r>
                  <a:rPr lang="it-IT" dirty="0" smtClean="0">
                    <a:solidFill>
                      <a:srgbClr val="FF0000"/>
                    </a:solidFill>
                  </a:rPr>
                  <a:t>Wheels</a:t>
                </a:r>
              </a:p>
              <a:p>
                <a:pPr lvl="1"/>
                <a:r>
                  <a:rPr lang="it-IT" dirty="0"/>
                  <a:t>Determined by a set of </a:t>
                </a:r>
                <a:r>
                  <a:rPr lang="it-IT" dirty="0" smtClean="0">
                    <a:solidFill>
                      <a:srgbClr val="0070C0"/>
                    </a:solidFill>
                  </a:rPr>
                  <a:t>internal variables:</a:t>
                </a:r>
              </a:p>
              <a:p>
                <a:pPr marL="914400" lvl="2" indent="0">
                  <a:buNone/>
                </a:pPr>
                <a:r>
                  <a:rPr lang="it-IT" dirty="0"/>
                  <a:t>Front wheel angle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0070C0"/>
                        </a:solidFill>
                        <a:latin typeface="Cambria Math"/>
                      </a:rPr>
                      <m:t>𝜌</m:t>
                    </m:r>
                  </m:oMath>
                </a14:m>
                <a:endParaRPr lang="it-IT" b="0" dirty="0" smtClean="0">
                  <a:solidFill>
                    <a:srgbClr val="0070C0"/>
                  </a:solidFill>
                </a:endParaRPr>
              </a:p>
              <a:p>
                <a:pPr marL="914400" lvl="2" indent="0">
                  <a:buNone/>
                </a:pPr>
                <a:r>
                  <a:rPr lang="it-IT" dirty="0"/>
                  <a:t>Wheel </a:t>
                </a:r>
                <a:r>
                  <a:rPr lang="it-IT"/>
                  <a:t>rotation</a:t>
                </a:r>
                <a:r>
                  <a:rPr lang="it-IT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0070C0"/>
                        </a:solidFill>
                        <a:latin typeface="Cambria Math"/>
                      </a:rPr>
                      <m:t>𝜓</m:t>
                    </m:r>
                  </m:oMath>
                </a14:m>
                <a:endParaRPr lang="it-IT" b="0" smtClean="0">
                  <a:solidFill>
                    <a:srgbClr val="0070C0"/>
                  </a:solidFill>
                </a:endParaRPr>
              </a:p>
              <a:p>
                <a:pPr marL="914400" lvl="2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402832" cy="4925144"/>
              </a:xfrm>
              <a:blipFill rotWithShape="1">
                <a:blip r:embed="rId2"/>
                <a:stretch>
                  <a:fillRect l="-1108" t="-173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1358101"/>
            <a:ext cx="3148804" cy="52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93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GB" dirty="0" smtClean="0"/>
                  <a:t>Velocity transformation: </a:t>
                </a:r>
                <a:r>
                  <a:rPr lang="en-GB" dirty="0" smtClean="0">
                    <a:solidFill>
                      <a:srgbClr val="00B0F0"/>
                    </a:solidFill>
                  </a:rPr>
                  <a:t>global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→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local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000" r="-2074" b="-31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00200"/>
                <a:ext cx="5328592" cy="499715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dirty="0" smtClean="0"/>
                  <a:t>Pose: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𝜗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 smtClean="0"/>
              </a:p>
              <a:p>
                <a:pPr marL="457200" lvl="1" indent="0">
                  <a:buNone/>
                </a:pPr>
                <a:endParaRPr lang="en-GB" dirty="0" smtClean="0"/>
              </a:p>
              <a:p>
                <a:r>
                  <a:rPr lang="en-GB" dirty="0" smtClean="0"/>
                  <a:t>Rotation matrix:</a:t>
                </a:r>
              </a:p>
              <a:p>
                <a:pPr marL="0" indent="0">
                  <a:buNone/>
                </a:pPr>
                <a:endParaRPr lang="en-GB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𝜗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GB" b="0" i="0" smtClean="0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GB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457200" lvl="1" indent="0">
                  <a:buNone/>
                </a:pPr>
                <a:endParaRPr lang="en-GB" dirty="0" smtClean="0"/>
              </a:p>
              <a:p>
                <a:r>
                  <a:rPr lang="en-GB" dirty="0" smtClean="0"/>
                  <a:t>Transformation:</a:t>
                </a:r>
              </a:p>
              <a:p>
                <a:pPr marL="0" indent="0">
                  <a:buNone/>
                </a:pPr>
                <a:endParaRPr lang="en-GB" b="0" i="1" dirty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00200"/>
                <a:ext cx="5328592" cy="4997152"/>
              </a:xfrm>
              <a:blipFill rotWithShape="1">
                <a:blip r:embed="rId3"/>
                <a:stretch>
                  <a:fillRect l="-1831" t="-1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3676" y="1358101"/>
            <a:ext cx="3148804" cy="52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86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GB" dirty="0" smtClean="0"/>
                  <a:t>Velocity transformation: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local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→</m:t>
                    </m:r>
                  </m:oMath>
                </a14:m>
                <a:r>
                  <a:rPr lang="en-GB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GB" dirty="0">
                    <a:solidFill>
                      <a:srgbClr val="00B0F0"/>
                    </a:solidFill>
                  </a:rPr>
                  <a:t>global 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000" r="-3481" b="-31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00200"/>
                <a:ext cx="5328592" cy="499715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GB" dirty="0" smtClean="0"/>
                  <a:t>Rotation matrix:</a:t>
                </a:r>
              </a:p>
              <a:p>
                <a:pPr marL="0" indent="0">
                  <a:buNone/>
                </a:pPr>
                <a:endParaRPr lang="en-GB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𝜗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GB" b="0" i="0" smtClean="0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GB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457200" lvl="1" indent="0">
                  <a:buNone/>
                </a:pPr>
                <a:endParaRPr lang="en-GB" dirty="0" smtClean="0"/>
              </a:p>
              <a:p>
                <a:pPr marL="457200" lvl="1" indent="0">
                  <a:buNone/>
                </a:pPr>
                <a:endParaRPr lang="en-GB" dirty="0" smtClean="0"/>
              </a:p>
              <a:p>
                <a:r>
                  <a:rPr lang="en-GB" dirty="0" smtClean="0"/>
                  <a:t>Inverse transformation:</a:t>
                </a:r>
              </a:p>
              <a:p>
                <a:pPr marL="0" indent="0">
                  <a:buNone/>
                </a:pPr>
                <a:endParaRPr lang="en-GB" b="0" i="1" dirty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>
                        <a:rPr lang="en-GB" sz="2400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400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sz="2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GB" dirty="0" smtClean="0"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⇓</m:t>
                      </m:r>
                    </m:oMath>
                  </m:oMathPara>
                </a14:m>
                <a:endParaRPr lang="en-GB" dirty="0" smtClean="0">
                  <a:solidFill>
                    <a:schemeClr val="bg1">
                      <a:lumMod val="50000"/>
                    </a:schemeClr>
                  </a:solidFill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00200"/>
                <a:ext cx="5328592" cy="4997152"/>
              </a:xfrm>
              <a:blipFill rotWithShape="1">
                <a:blip r:embed="rId3"/>
                <a:stretch>
                  <a:fillRect l="-1831" t="-18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D:\Master robotics 2019\coordinat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869" y="1165709"/>
            <a:ext cx="3412595" cy="564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30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2946"/>
                <a:ext cx="4834880" cy="531440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GB" dirty="0" smtClean="0"/>
                  <a:t>Rotation: 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𝜗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GB" dirty="0" smtClean="0"/>
              </a:p>
              <a:p>
                <a:r>
                  <a:rPr lang="en-GB" dirty="0" smtClean="0"/>
                  <a:t>Velocities: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b="0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b="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GB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mr>
                                <m:m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GB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</m:mr>
                                <m:m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GB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𝜗</m:t>
                                        </m:r>
                                      </m:e>
                                    </m:acc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.2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0.1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0" dirty="0" smtClean="0"/>
              </a:p>
              <a:p>
                <a:r>
                  <a:rPr lang="en-GB" dirty="0" smtClean="0"/>
                  <a:t>Rotation matrix: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GB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GB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457200" lvl="1" indent="0">
                  <a:buNone/>
                </a:pPr>
                <a:r>
                  <a:rPr lang="en-GB" dirty="0" smtClean="0"/>
                  <a:t>Results: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0.9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−0.9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.2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0.1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0.37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−0.03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0.1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2946"/>
                <a:ext cx="4834880" cy="5314406"/>
              </a:xfrm>
              <a:blipFill rotWithShape="1">
                <a:blip r:embed="rId2"/>
                <a:stretch>
                  <a:fillRect l="-1765" t="-13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9885" y="1316593"/>
            <a:ext cx="3412595" cy="524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 rot="17896302">
            <a:off x="7529778" y="663909"/>
            <a:ext cx="824637" cy="816484"/>
            <a:chOff x="7197217" y="1050288"/>
            <a:chExt cx="824637" cy="816484"/>
          </a:xfrm>
        </p:grpSpPr>
        <p:grpSp>
          <p:nvGrpSpPr>
            <p:cNvPr id="6" name="Group 5"/>
            <p:cNvGrpSpPr/>
            <p:nvPr/>
          </p:nvGrpSpPr>
          <p:grpSpPr>
            <a:xfrm>
              <a:off x="7197217" y="1050288"/>
              <a:ext cx="643000" cy="816484"/>
              <a:chOff x="1521600" y="2151247"/>
              <a:chExt cx="1263405" cy="1604279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1819178" y="3323512"/>
                <a:ext cx="935421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 rot="3703698">
                    <a:off x="2320807" y="3291327"/>
                    <a:ext cx="592642" cy="3357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703698">
                    <a:off x="2320807" y="3291327"/>
                    <a:ext cx="592642" cy="33575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r="-14286" b="-85714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/>
              <p:cNvCxnSpPr/>
              <p:nvPr/>
            </p:nvCxnSpPr>
            <p:spPr>
              <a:xfrm flipV="1">
                <a:off x="1819177" y="2420888"/>
                <a:ext cx="0" cy="90262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 rot="3703698">
                    <a:off x="1459109" y="2213738"/>
                    <a:ext cx="494313" cy="369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703698">
                    <a:off x="1459109" y="2213738"/>
                    <a:ext cx="494313" cy="369331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r="-26829" b="-113333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Arc 6"/>
            <p:cNvSpPr/>
            <p:nvPr/>
          </p:nvSpPr>
          <p:spPr>
            <a:xfrm>
              <a:off x="7245353" y="1209646"/>
              <a:ext cx="457200" cy="457200"/>
            </a:xfrm>
            <a:prstGeom prst="arc">
              <a:avLst>
                <a:gd name="adj1" fmla="val 16200000"/>
                <a:gd name="adj2" fmla="val 2212194"/>
              </a:avLst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 rot="3703698">
                  <a:off x="7642230" y="1115662"/>
                  <a:ext cx="377283" cy="381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𝜗</m:t>
                            </m:r>
                          </m:e>
                        </m:acc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703698">
                  <a:off x="7642230" y="1115662"/>
                  <a:ext cx="377283" cy="38196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483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7708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Forward kinematics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114800" cy="452596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Local</a:t>
                </a:r>
                <a:r>
                  <a:rPr lang="en-GB" dirty="0" smtClean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→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 smtClean="0">
                    <a:solidFill>
                      <a:srgbClr val="00B0F0"/>
                    </a:solidFill>
                  </a:rPr>
                  <a:t>global</a:t>
                </a:r>
              </a:p>
              <a:p>
                <a:r>
                  <a:rPr lang="en-GB" dirty="0" smtClean="0"/>
                  <a:t>Transformation: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mr>
                                <m:m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</m:mr>
                                <m:m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𝜗</m:t>
                                        </m:r>
                                      </m:e>
                                    </m:acc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</m:eqAr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114800" cy="4525963"/>
              </a:xfrm>
              <a:blipFill rotWithShape="1">
                <a:blip r:embed="rId2"/>
                <a:stretch>
                  <a:fillRect l="-1630" t="-2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9769" y="1484784"/>
            <a:ext cx="4384719" cy="339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5517232"/>
            <a:ext cx="4024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Note: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The calculation is done separately for each wheel, considering the other wheel as stationary, followed by addition.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19839936">
            <a:off x="7007562" y="1067558"/>
            <a:ext cx="986760" cy="790932"/>
            <a:chOff x="7032754" y="1115662"/>
            <a:chExt cx="986760" cy="790932"/>
          </a:xfrm>
        </p:grpSpPr>
        <p:grpSp>
          <p:nvGrpSpPr>
            <p:cNvPr id="5" name="Group 4"/>
            <p:cNvGrpSpPr/>
            <p:nvPr/>
          </p:nvGrpSpPr>
          <p:grpSpPr>
            <a:xfrm>
              <a:off x="7032754" y="1119031"/>
              <a:ext cx="858458" cy="787563"/>
              <a:chOff x="1198456" y="2286314"/>
              <a:chExt cx="1686752" cy="1547454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1819178" y="3323510"/>
                <a:ext cx="935425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 rot="1760064">
                    <a:off x="2346443" y="3238953"/>
                    <a:ext cx="538765" cy="5948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760064">
                    <a:off x="2346443" y="3238953"/>
                    <a:ext cx="538765" cy="59481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r="-24444" b="-6122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Arrow Connector 7"/>
              <p:cNvCxnSpPr/>
              <p:nvPr/>
            </p:nvCxnSpPr>
            <p:spPr>
              <a:xfrm flipV="1">
                <a:off x="1819177" y="2420888"/>
                <a:ext cx="0" cy="90262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 rot="1760064">
                    <a:off x="1198456" y="2286314"/>
                    <a:ext cx="658246" cy="7256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760064">
                    <a:off x="1198456" y="2286314"/>
                    <a:ext cx="658246" cy="725689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r="-7273" b="-4918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Arc 9"/>
            <p:cNvSpPr/>
            <p:nvPr/>
          </p:nvSpPr>
          <p:spPr>
            <a:xfrm>
              <a:off x="7245353" y="1209646"/>
              <a:ext cx="457200" cy="457200"/>
            </a:xfrm>
            <a:prstGeom prst="arc">
              <a:avLst>
                <a:gd name="adj1" fmla="val 16200000"/>
                <a:gd name="adj2" fmla="val 2212194"/>
              </a:avLst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 rot="1760064">
                  <a:off x="7642231" y="1115662"/>
                  <a:ext cx="377283" cy="381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𝜗</m:t>
                            </m:r>
                          </m:e>
                        </m:acc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60064">
                  <a:off x="7642231" y="1115662"/>
                  <a:ext cx="377283" cy="38196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322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ounded Rectangle 12"/>
          <p:cNvSpPr/>
          <p:nvPr/>
        </p:nvSpPr>
        <p:spPr>
          <a:xfrm>
            <a:off x="2354103" y="3260831"/>
            <a:ext cx="1839235" cy="61840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2339752" y="4148498"/>
            <a:ext cx="1910515" cy="68024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2766021">
            <a:off x="4282725" y="5097957"/>
            <a:ext cx="796719" cy="288032"/>
          </a:xfrm>
          <a:prstGeom prst="rightArrow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5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3970784" cy="1512168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GB" dirty="0" smtClean="0"/>
                  <a:t>Parameters:</a:t>
                </a:r>
                <a:endParaRPr lang="en-GB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𝑑</m:t>
                      </m:r>
                      <m:r>
                        <a:rPr lang="en-GB" i="1">
                          <a:latin typeface="Cambria Math"/>
                        </a:rPr>
                        <m:t>=0.3</m:t>
                      </m:r>
                    </m:oMath>
                  </m:oMathPara>
                </a14:m>
                <a:endParaRPr lang="en-GB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𝜗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𝜋</m:t>
                      </m:r>
                      <m:r>
                        <a:rPr lang="en-GB" b="0" i="1" smtClean="0">
                          <a:latin typeface="Cambria Math"/>
                        </a:rPr>
                        <m:t>/3</m:t>
                      </m:r>
                    </m:oMath>
                  </m:oMathPara>
                </a14:m>
                <a:endParaRPr lang="en-GB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3970784" cy="1512168"/>
              </a:xfrm>
              <a:blipFill rotWithShape="1">
                <a:blip r:embed="rId2"/>
                <a:stretch>
                  <a:fillRect l="-1229" t="-56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Users\almo\Google Drive\Didattica\Master robotics 2019\differential_steering_exampl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78"/>
          <a:stretch/>
        </p:blipFill>
        <p:spPr bwMode="auto">
          <a:xfrm>
            <a:off x="348595" y="3356992"/>
            <a:ext cx="4321674" cy="337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788024" y="1196752"/>
                <a:ext cx="4176464" cy="54726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3.3 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3.3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GB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0.3+0.3</m:t>
                              </m:r>
                            </m:e>
                          </m:eqAr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0.6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i="1" dirty="0" smtClean="0">
                  <a:solidFill>
                    <a:srgbClr val="00B0F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GB" dirty="0"/>
                  <a:t>Then: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0.6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196752"/>
                <a:ext cx="4176464" cy="5472608"/>
              </a:xfrm>
              <a:prstGeom prst="rect">
                <a:avLst/>
              </a:prstGeom>
              <a:blipFill rotWithShape="1">
                <a:blip r:embed="rId4"/>
                <a:stretch>
                  <a:fillRect l="-1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5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3970784" cy="1512168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GB" dirty="0" smtClean="0"/>
                  <a:t>Parameters:</a:t>
                </a:r>
                <a:endParaRPr lang="en-GB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0.8</m:t>
                      </m:r>
                    </m:oMath>
                  </m:oMathPara>
                </a14:m>
                <a:endParaRPr lang="en-GB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𝑑</m:t>
                      </m:r>
                      <m:r>
                        <a:rPr lang="en-GB" i="1">
                          <a:latin typeface="Cambria Math"/>
                        </a:rPr>
                        <m:t>=0.3</m:t>
                      </m:r>
                    </m:oMath>
                  </m:oMathPara>
                </a14:m>
                <a:endParaRPr lang="en-GB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𝜗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i="1">
                          <a:latin typeface="Cambria Math"/>
                        </a:rPr>
                        <m:t>𝜋</m:t>
                      </m:r>
                      <m:r>
                        <a:rPr lang="en-GB" i="1">
                          <a:latin typeface="Cambria Math"/>
                        </a:rPr>
                        <m:t>/3</m:t>
                      </m:r>
                    </m:oMath>
                  </m:oMathPara>
                </a14:m>
                <a:endParaRPr lang="en-GB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3970784" cy="1512168"/>
              </a:xfrm>
              <a:blipFill rotWithShape="1">
                <a:blip r:embed="rId2"/>
                <a:stretch>
                  <a:fillRect l="-1229" t="-56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788024" y="1196752"/>
                <a:ext cx="4176464" cy="54726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0.8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0.8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0.3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−0.3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GB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0.9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2.67−3.3</m:t>
                              </m:r>
                            </m:e>
                          </m:eqAr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0.9</m:t>
                              </m:r>
                            </m:e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−0.67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i="1" dirty="0" smtClean="0">
                  <a:solidFill>
                    <a:srgbClr val="00B0F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GB" dirty="0"/>
                  <a:t>Then: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0.45</m:t>
                              </m:r>
                            </m:e>
                            <m:e>
                              <m:r>
                                <a:rPr lang="en-GB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0.78</m:t>
                              </m:r>
                            </m:e>
                            <m:e>
                              <m:r>
                                <a:rPr lang="en-GB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−0.67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196752"/>
                <a:ext cx="4176464" cy="5472608"/>
              </a:xfrm>
              <a:prstGeom prst="rect">
                <a:avLst/>
              </a:prstGeom>
              <a:blipFill rotWithShape="1">
                <a:blip r:embed="rId3"/>
                <a:stretch>
                  <a:fillRect l="-1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097" y="3429000"/>
            <a:ext cx="4384719" cy="339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99792" y="1556792"/>
                <a:ext cx="1957024" cy="1341999"/>
              </a:xfrm>
              <a:prstGeom prst="roundRect">
                <a:avLst>
                  <a:gd name="adj" fmla="val 11756"/>
                </a:avLst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GB" b="0" i="1" dirty="0" smtClean="0">
                    <a:solidFill>
                      <a:srgbClr val="FF0000"/>
                    </a:solidFill>
                    <a:latin typeface="Cambria Math"/>
                  </a:rPr>
                  <a:t>Time integration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GB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GB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GB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𝜗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𝜗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/>
                            </a:rPr>
                            <m:t>𝜗</m:t>
                          </m:r>
                        </m:e>
                      </m:acc>
                      <m:r>
                        <a:rPr lang="en-GB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556792"/>
                <a:ext cx="1957024" cy="1341999"/>
              </a:xfrm>
              <a:prstGeom prst="roundRect">
                <a:avLst>
                  <a:gd name="adj" fmla="val 11756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 w="12700">
                <a:solidFill>
                  <a:srgbClr val="FF0000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06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pic>
        <p:nvPicPr>
          <p:cNvPr id="5122" name="Picture 2" descr="C:\Users\almo\Google Drive\Didattica\Master robotics 2019\differentialRobot_trajectories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9" b="9586"/>
          <a:stretch/>
        </p:blipFill>
        <p:spPr bwMode="auto">
          <a:xfrm>
            <a:off x="1099315" y="1108514"/>
            <a:ext cx="7289109" cy="57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08303" y="1893215"/>
                <a:ext cx="9351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3" y="1893215"/>
                <a:ext cx="935128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16016" y="1280274"/>
                <a:ext cx="12316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=0.95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280274"/>
                <a:ext cx="1231684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55776" y="2420888"/>
                <a:ext cx="11999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=0.90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420888"/>
                <a:ext cx="1199944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95736" y="3717032"/>
                <a:ext cx="11999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=0.85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717032"/>
                <a:ext cx="1199944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83768" y="5589240"/>
                <a:ext cx="11358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=0.8</m:t>
                    </m:r>
                  </m:oMath>
                </a14:m>
                <a:r>
                  <a:rPr lang="en-GB" dirty="0" smtClean="0"/>
                  <a:t>0</a:t>
                </a:r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589240"/>
                <a:ext cx="1135824" cy="646331"/>
              </a:xfrm>
              <a:prstGeom prst="rect">
                <a:avLst/>
              </a:prstGeom>
              <a:blipFill rotWithShape="1">
                <a:blip r:embed="rId7"/>
                <a:stretch>
                  <a:fillRect r="-3743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45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Course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Contact information</a:t>
            </a:r>
          </a:p>
          <a:p>
            <a:pPr lvl="1"/>
            <a:r>
              <a:rPr lang="en-GB" dirty="0" err="1" smtClean="0"/>
              <a:t>Seriani</a:t>
            </a:r>
            <a:r>
              <a:rPr lang="en-GB" dirty="0" smtClean="0"/>
              <a:t> Stefano</a:t>
            </a:r>
          </a:p>
          <a:p>
            <a:pPr lvl="1"/>
            <a:r>
              <a:rPr lang="en-GB" dirty="0" smtClean="0"/>
              <a:t>E-mail: sseriani@units.it</a:t>
            </a:r>
          </a:p>
          <a:p>
            <a:pPr lvl="1"/>
            <a:r>
              <a:rPr lang="en-GB" dirty="0" smtClean="0"/>
              <a:t>Phone: +39 040 </a:t>
            </a:r>
            <a:r>
              <a:rPr lang="en-GB" dirty="0" smtClean="0"/>
              <a:t>558.2540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236279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Wheel models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Module 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211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635000" y="5545667"/>
            <a:ext cx="2760133" cy="1041400"/>
          </a:xfrm>
          <a:custGeom>
            <a:avLst/>
            <a:gdLst>
              <a:gd name="connsiteX0" fmla="*/ 0 w 2760133"/>
              <a:gd name="connsiteY0" fmla="*/ 508000 h 1041400"/>
              <a:gd name="connsiteX1" fmla="*/ 1625600 w 2760133"/>
              <a:gd name="connsiteY1" fmla="*/ 1041400 h 1041400"/>
              <a:gd name="connsiteX2" fmla="*/ 2760133 w 2760133"/>
              <a:gd name="connsiteY2" fmla="*/ 330200 h 1041400"/>
              <a:gd name="connsiteX3" fmla="*/ 1159933 w 2760133"/>
              <a:gd name="connsiteY3" fmla="*/ 0 h 1041400"/>
              <a:gd name="connsiteX4" fmla="*/ 0 w 2760133"/>
              <a:gd name="connsiteY4" fmla="*/ 5080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0133" h="1041400">
                <a:moveTo>
                  <a:pt x="0" y="508000"/>
                </a:moveTo>
                <a:lnTo>
                  <a:pt x="1625600" y="1041400"/>
                </a:lnTo>
                <a:lnTo>
                  <a:pt x="2760133" y="330200"/>
                </a:lnTo>
                <a:lnTo>
                  <a:pt x="1159933" y="0"/>
                </a:lnTo>
                <a:lnTo>
                  <a:pt x="0" y="50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Constraints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FF0000"/>
                </a:solidFill>
              </a:rPr>
              <a:t>No-slip constraint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causes:</a:t>
            </a:r>
          </a:p>
          <a:p>
            <a:pPr lvl="1"/>
            <a:r>
              <a:rPr lang="en-GB" dirty="0" smtClean="0"/>
              <a:t>Two constraints for each wheel:</a:t>
            </a:r>
          </a:p>
          <a:p>
            <a:pPr lvl="2"/>
            <a:r>
              <a:rPr lang="en-GB" b="1" dirty="0" smtClean="0">
                <a:solidFill>
                  <a:srgbClr val="00B050"/>
                </a:solidFill>
              </a:rPr>
              <a:t>Rolling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constraint</a:t>
            </a:r>
          </a:p>
          <a:p>
            <a:pPr lvl="2"/>
            <a:r>
              <a:rPr lang="en-GB" b="1" dirty="0" smtClean="0">
                <a:solidFill>
                  <a:srgbClr val="0000FF"/>
                </a:solidFill>
              </a:rPr>
              <a:t>Sliding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r>
              <a:rPr lang="en-GB" dirty="0" smtClean="0"/>
              <a:t>constraint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 rot="19499703">
            <a:off x="4081723" y="2795803"/>
            <a:ext cx="4433125" cy="2952328"/>
            <a:chOff x="3851920" y="3068960"/>
            <a:chExt cx="4433125" cy="2952328"/>
          </a:xfrm>
        </p:grpSpPr>
        <p:sp>
          <p:nvSpPr>
            <p:cNvPr id="11" name="Rectangle 10"/>
            <p:cNvSpPr/>
            <p:nvPr/>
          </p:nvSpPr>
          <p:spPr>
            <a:xfrm>
              <a:off x="3851920" y="4581128"/>
              <a:ext cx="1728192" cy="5760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4716016" y="4869160"/>
              <a:ext cx="3569029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4763310" y="3140968"/>
              <a:ext cx="0" cy="1728192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716016" y="3789040"/>
              <a:ext cx="0" cy="2232248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619294" y="4777623"/>
              <a:ext cx="173918" cy="18002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 rot="2100297">
                  <a:off x="4798393" y="3068960"/>
                  <a:ext cx="4481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GB" b="0" dirty="0" smtClean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0297">
                  <a:off x="4798393" y="3068960"/>
                  <a:ext cx="448136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 rot="2100297">
                  <a:off x="7915713" y="4498301"/>
                  <a:ext cx="3693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en-GB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0297">
                  <a:off x="7915713" y="4498301"/>
                  <a:ext cx="36933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ounded Rectangle 1"/>
          <p:cNvSpPr/>
          <p:nvPr/>
        </p:nvSpPr>
        <p:spPr>
          <a:xfrm>
            <a:off x="7507843" y="3907486"/>
            <a:ext cx="1437025" cy="54100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Constrained to wheel rotation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12767" y="3309101"/>
            <a:ext cx="811163" cy="335923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Zero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667110" y="5852770"/>
            <a:ext cx="1401189" cy="37876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53533" y="5867400"/>
            <a:ext cx="753533" cy="372533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136839" y="4267201"/>
            <a:ext cx="1202012" cy="1492658"/>
            <a:chOff x="827584" y="4289543"/>
            <a:chExt cx="1515721" cy="1515721"/>
          </a:xfrm>
        </p:grpSpPr>
        <p:sp>
          <p:nvSpPr>
            <p:cNvPr id="32" name="Oval 31"/>
            <p:cNvSpPr/>
            <p:nvPr/>
          </p:nvSpPr>
          <p:spPr>
            <a:xfrm>
              <a:off x="827584" y="4289543"/>
              <a:ext cx="1515721" cy="151572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1494546" y="4958281"/>
              <a:ext cx="181796" cy="1782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75153" y="4289543"/>
            <a:ext cx="1220584" cy="1515721"/>
            <a:chOff x="827584" y="4289543"/>
            <a:chExt cx="1515721" cy="1515721"/>
          </a:xfrm>
        </p:grpSpPr>
        <p:sp>
          <p:nvSpPr>
            <p:cNvPr id="3" name="Oval 2"/>
            <p:cNvSpPr/>
            <p:nvPr/>
          </p:nvSpPr>
          <p:spPr>
            <a:xfrm>
              <a:off x="827584" y="4289543"/>
              <a:ext cx="1515721" cy="151572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1494546" y="4958281"/>
              <a:ext cx="181796" cy="1782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Oval 18"/>
          <p:cNvSpPr/>
          <p:nvPr/>
        </p:nvSpPr>
        <p:spPr>
          <a:xfrm>
            <a:off x="1528355" y="5766225"/>
            <a:ext cx="114178" cy="1119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931340" y="5058960"/>
            <a:ext cx="650115" cy="211929"/>
          </a:xfrm>
          <a:prstGeom prst="line">
            <a:avLst/>
          </a:prstGeom>
          <a:ln w="19050">
            <a:solidFill>
              <a:srgbClr val="0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338852" y="4749800"/>
            <a:ext cx="209615" cy="77607"/>
          </a:xfrm>
          <a:prstGeom prst="line">
            <a:avLst/>
          </a:prstGeom>
          <a:ln w="19050">
            <a:solidFill>
              <a:srgbClr val="0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>
            <a:off x="899210" y="3980721"/>
            <a:ext cx="1592580" cy="2119724"/>
          </a:xfrm>
          <a:prstGeom prst="arc">
            <a:avLst/>
          </a:prstGeom>
          <a:ln w="28575">
            <a:solidFill>
              <a:srgbClr val="00B05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Fixed/steered wheel model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600200"/>
                <a:ext cx="5915000" cy="4997152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 smtClean="0"/>
                  <a:t>Wheel spin: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𝑣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/>
                            </a:rPr>
                            <m:t>𝜑</m:t>
                          </m:r>
                        </m:e>
                      </m:acc>
                      <m:r>
                        <a:rPr lang="en-GB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GB" dirty="0" smtClean="0"/>
              </a:p>
              <a:p>
                <a:pPr marL="457200" lvl="1" indent="0">
                  <a:buNone/>
                </a:pPr>
                <a:endParaRPr lang="en-GB" dirty="0" smtClean="0"/>
              </a:p>
              <a:p>
                <a:r>
                  <a:rPr lang="en-GB" dirty="0"/>
                  <a:t>The </a:t>
                </a:r>
                <a:r>
                  <a:rPr lang="en-GB" dirty="0" smtClean="0"/>
                  <a:t>motion of the wheel in local frame:</a:t>
                </a:r>
              </a:p>
              <a:p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𝑣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func>
                        <m:funcPr>
                          <m:ctrlPr>
                            <a:rPr lang="en-GB" b="0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dirty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GB" b="0" i="1" dirty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b="0" i="1" dirty="0" smtClean="0">
                                  <a:latin typeface="Cambria Math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GB" b="0" i="1" dirty="0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func>
                        <m:funcPr>
                          <m:ctrlPr>
                            <a:rPr lang="en-GB" b="0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dirty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GB" b="0" i="1" dirty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b="0" i="1" dirty="0" smtClean="0">
                                  <a:latin typeface="Cambria Math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GB" b="0" i="1" dirty="0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𝜗</m:t>
                          </m:r>
                        </m:e>
                      </m:acc>
                      <m:r>
                        <a:rPr lang="en-GB" b="0" i="1" dirty="0" smtClean="0">
                          <a:latin typeface="Cambria Math"/>
                        </a:rPr>
                        <m:t>𝑙</m:t>
                      </m:r>
                      <m:func>
                        <m:funcPr>
                          <m:ctrlPr>
                            <a:rPr lang="en-GB" b="0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dirty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dirty="0" smtClean="0">
                              <a:latin typeface="Cambria Math"/>
                            </a:rPr>
                            <m:t>𝛽</m:t>
                          </m:r>
                        </m:e>
                      </m:func>
                      <m:r>
                        <a:rPr lang="it-IT" b="0" i="1" dirty="0" smtClean="0">
                          <a:latin typeface="Cambria Math"/>
                        </a:rPr>
                        <m:t>−</m:t>
                      </m:r>
                      <m:r>
                        <a:rPr lang="it-IT" b="0" i="1" dirty="0" smtClean="0">
                          <a:latin typeface="Cambria Math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it-IT" b="0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dirty="0" smtClean="0">
                              <a:latin typeface="Cambria Math"/>
                            </a:rPr>
                            <m:t>𝜑</m:t>
                          </m:r>
                        </m:e>
                      </m:acc>
                      <m:r>
                        <a:rPr lang="it-IT" b="0" i="1" dirty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 smtClean="0"/>
                  <a:t>Thus the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rolling constraint</a:t>
                </a:r>
                <a:r>
                  <a:rPr lang="en-GB" dirty="0" smtClean="0"/>
                  <a:t>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s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−</m:t>
                                    </m:r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𝑙</m:t>
                                    </m:r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b="0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b="0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b="0" i="1" dirty="0" smtClean="0">
                          <a:latin typeface="Cambria Math"/>
                        </a:rPr>
                        <m:t>−</m:t>
                      </m:r>
                      <m:r>
                        <a:rPr lang="en-GB" b="0" i="1" dirty="0" smtClean="0">
                          <a:latin typeface="Cambria Math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en-GB" b="0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0" i="1" dirty="0" smtClean="0">
                              <a:latin typeface="Cambria Math"/>
                            </a:rPr>
                            <m:t>𝜑</m:t>
                          </m:r>
                        </m:e>
                      </m:acc>
                      <m:r>
                        <a:rPr lang="en-GB" b="0" i="1" dirty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600200"/>
                <a:ext cx="5915000" cy="4997152"/>
              </a:xfrm>
              <a:blipFill rotWithShape="1">
                <a:blip r:embed="rId2"/>
                <a:stretch>
                  <a:fillRect l="-1237" t="-19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380714" y="5437733"/>
            <a:ext cx="1547756" cy="1125041"/>
            <a:chOff x="6770244" y="4752231"/>
            <a:chExt cx="1547756" cy="112504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77" t="50000" b="13253"/>
            <a:stretch/>
          </p:blipFill>
          <p:spPr bwMode="auto">
            <a:xfrm>
              <a:off x="7059106" y="4752231"/>
              <a:ext cx="1258894" cy="1125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H="1">
              <a:off x="6876256" y="5760343"/>
              <a:ext cx="72008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770244" y="5431661"/>
                  <a:ext cx="3693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244" y="5431661"/>
                  <a:ext cx="36933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44172" y="5792514"/>
                <a:ext cx="559512" cy="483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172" y="5792514"/>
                <a:ext cx="559512" cy="48301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2987824" y="5229200"/>
            <a:ext cx="936104" cy="5625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151" name="Group 6150"/>
          <p:cNvGrpSpPr/>
          <p:nvPr/>
        </p:nvGrpSpPr>
        <p:grpSpPr>
          <a:xfrm>
            <a:off x="5868144" y="1367855"/>
            <a:ext cx="3067627" cy="3061559"/>
            <a:chOff x="5868144" y="1367855"/>
            <a:chExt cx="3067627" cy="306155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715"/>
            <a:stretch/>
          </p:blipFill>
          <p:spPr bwMode="auto">
            <a:xfrm>
              <a:off x="5868144" y="1367855"/>
              <a:ext cx="3067627" cy="306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372200" y="1988840"/>
              <a:ext cx="2224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Local reference frame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83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Rolling constraint</a:t>
            </a:r>
            <a:endParaRPr lang="it-IT"/>
          </a:p>
        </p:txBody>
      </p:sp>
      <p:grpSp>
        <p:nvGrpSpPr>
          <p:cNvPr id="15" name="Group 14"/>
          <p:cNvGrpSpPr/>
          <p:nvPr/>
        </p:nvGrpSpPr>
        <p:grpSpPr>
          <a:xfrm>
            <a:off x="35496" y="1314322"/>
            <a:ext cx="3067627" cy="3061559"/>
            <a:chOff x="5868144" y="1367855"/>
            <a:chExt cx="3067627" cy="3061559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715"/>
            <a:stretch/>
          </p:blipFill>
          <p:spPr bwMode="auto">
            <a:xfrm>
              <a:off x="5868144" y="1367855"/>
              <a:ext cx="3067627" cy="306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6606715" y="1457017"/>
              <a:ext cx="2224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Local reference frame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000175" y="2297545"/>
            <a:ext cx="1938416" cy="1068739"/>
            <a:chOff x="1286917" y="2297545"/>
            <a:chExt cx="1938416" cy="1068739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105920" y="3323512"/>
              <a:ext cx="93542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857348" y="2996952"/>
                  <a:ext cx="3679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7348" y="2996952"/>
                  <a:ext cx="367985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1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/>
            <p:nvPr/>
          </p:nvCxnSpPr>
          <p:spPr>
            <a:xfrm flipV="1">
              <a:off x="2105919" y="2420888"/>
              <a:ext cx="0" cy="90262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743645" y="2297545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3645" y="2297545"/>
                  <a:ext cx="37138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/>
            <p:nvPr/>
          </p:nvCxnSpPr>
          <p:spPr>
            <a:xfrm flipH="1" flipV="1">
              <a:off x="1572344" y="2297545"/>
              <a:ext cx="542685" cy="102596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286917" y="2420888"/>
                  <a:ext cx="456728" cy="381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𝑙</m:t>
                        </m:r>
                        <m:acc>
                          <m:accPr>
                            <m:chr m:val="̇"/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𝜗</m:t>
                            </m:r>
                          </m:e>
                        </m:acc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6917" y="2420888"/>
                  <a:ext cx="456728" cy="38196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4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/>
          <p:cNvGrpSpPr/>
          <p:nvPr/>
        </p:nvGrpSpPr>
        <p:grpSpPr>
          <a:xfrm>
            <a:off x="3524802" y="1340768"/>
            <a:ext cx="5294445" cy="3597533"/>
            <a:chOff x="3404023" y="2353906"/>
            <a:chExt cx="5294445" cy="3597533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3918793" y="3064928"/>
              <a:ext cx="356902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967066" y="3064928"/>
              <a:ext cx="2765174" cy="149165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7997249" y="4078925"/>
              <a:ext cx="0" cy="116595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644174" y="2699628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4174" y="2699628"/>
                  <a:ext cx="36798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3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956376" y="4499828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376" y="4499828"/>
                  <a:ext cx="37138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1639" b="-491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354796" y="4797152"/>
                  <a:ext cx="3693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4796" y="4797152"/>
                  <a:ext cx="369332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 rot="10800000">
              <a:off x="7553325" y="5008875"/>
              <a:ext cx="434312" cy="23600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732240" y="3064929"/>
              <a:ext cx="722324" cy="1444191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353808" y="3284984"/>
                  <a:ext cx="66646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/>
                          </a:rPr>
                          <m:t>𝛼</m:t>
                        </m:r>
                        <m:r>
                          <a:rPr lang="en-GB" sz="1400" b="0" i="1" smtClean="0">
                            <a:latin typeface="Cambria Math"/>
                          </a:rPr>
                          <m:t>+</m:t>
                        </m:r>
                        <m:r>
                          <a:rPr lang="it-IT" sz="1400" b="0" i="1" smtClean="0">
                            <a:latin typeface="Cambria Math"/>
                          </a:rPr>
                          <m:t>𝛽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3808" y="3284984"/>
                  <a:ext cx="666464" cy="30777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Left Brace 13"/>
            <p:cNvSpPr/>
            <p:nvPr/>
          </p:nvSpPr>
          <p:spPr>
            <a:xfrm rot="17888108">
              <a:off x="5537870" y="2312054"/>
              <a:ext cx="405610" cy="4673304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3851920" y="3226628"/>
              <a:ext cx="4104758" cy="2218596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7454564" y="3052955"/>
              <a:ext cx="542685" cy="102596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668344" y="3212976"/>
                  <a:ext cx="456728" cy="381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𝑙</m:t>
                        </m:r>
                        <m:acc>
                          <m:accPr>
                            <m:chr m:val="̇"/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𝜗</m:t>
                            </m:r>
                          </m:e>
                        </m:acc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8344" y="3212976"/>
                  <a:ext cx="456728" cy="38196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4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/>
            <p:cNvCxnSpPr/>
            <p:nvPr/>
          </p:nvCxnSpPr>
          <p:spPr>
            <a:xfrm flipV="1">
              <a:off x="7553325" y="4078923"/>
              <a:ext cx="443924" cy="893127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10800000">
              <a:off x="6734825" y="4556587"/>
              <a:ext cx="818500" cy="4522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Arc 50"/>
            <p:cNvSpPr/>
            <p:nvPr/>
          </p:nvSpPr>
          <p:spPr>
            <a:xfrm rot="17878941" flipH="1">
              <a:off x="6857180" y="2331573"/>
              <a:ext cx="1293246" cy="1337912"/>
            </a:xfrm>
            <a:prstGeom prst="arc">
              <a:avLst>
                <a:gd name="adj1" fmla="val 18307928"/>
                <a:gd name="adj2" fmla="val 0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Arc 51"/>
            <p:cNvSpPr/>
            <p:nvPr/>
          </p:nvSpPr>
          <p:spPr>
            <a:xfrm rot="1788283" flipH="1">
              <a:off x="7405222" y="4613527"/>
              <a:ext cx="1293246" cy="1337912"/>
            </a:xfrm>
            <a:prstGeom prst="arc">
              <a:avLst>
                <a:gd name="adj1" fmla="val 18307928"/>
                <a:gd name="adj2" fmla="val 0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7452320" y="4755592"/>
                  <a:ext cx="66646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/>
                          </a:rPr>
                          <m:t>𝛼</m:t>
                        </m:r>
                        <m:r>
                          <a:rPr lang="en-GB" sz="1400" b="0" i="1" smtClean="0">
                            <a:latin typeface="Cambria Math"/>
                          </a:rPr>
                          <m:t>+</m:t>
                        </m:r>
                        <m:r>
                          <a:rPr lang="en-GB" sz="1400" b="0" i="1" smtClean="0">
                            <a:latin typeface="Cambria Math"/>
                          </a:rPr>
                          <m:t>𝛽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2320" y="4755592"/>
                  <a:ext cx="666464" cy="30777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Connector 54"/>
            <p:cNvCxnSpPr/>
            <p:nvPr/>
          </p:nvCxnSpPr>
          <p:spPr>
            <a:xfrm flipH="1" flipV="1">
              <a:off x="7286625" y="3714750"/>
              <a:ext cx="670053" cy="3641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Arc 55"/>
            <p:cNvSpPr/>
            <p:nvPr/>
          </p:nvSpPr>
          <p:spPr>
            <a:xfrm rot="1681858" flipH="1">
              <a:off x="7486677" y="3568991"/>
              <a:ext cx="967123" cy="1000525"/>
            </a:xfrm>
            <a:prstGeom prst="arc">
              <a:avLst>
                <a:gd name="adj1" fmla="val 19457423"/>
                <a:gd name="adj2" fmla="val 0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7329149" y="3437384"/>
                  <a:ext cx="33919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/>
                          </a:rPr>
                          <m:t>𝛽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9149" y="3437384"/>
                  <a:ext cx="339195" cy="30777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6" name="Picture 2" descr="C:\Users\almo\Google Drive\Didattica\Seminario rover 2019\wheels_angles_diagram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4"/>
          <a:stretch/>
        </p:blipFill>
        <p:spPr bwMode="auto">
          <a:xfrm>
            <a:off x="3357490" y="4231743"/>
            <a:ext cx="3372946" cy="229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92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Fixed/steered wheel model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600200"/>
                <a:ext cx="5915000" cy="499715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GB" dirty="0" smtClean="0"/>
                  <a:t>The constraint of the wheel in local frame:</a:t>
                </a:r>
              </a:p>
              <a:p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func>
                        <m:funcPr>
                          <m:ctrlPr>
                            <a:rPr lang="en-GB" b="0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dirty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GB" b="0" i="1" dirty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b="0" i="1" dirty="0" smtClean="0">
                                  <a:latin typeface="Cambria Math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GB" b="0" i="1" dirty="0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func>
                        <m:funcPr>
                          <m:ctrlPr>
                            <a:rPr lang="en-GB" b="0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dirty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GB" b="0" i="1" dirty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b="0" i="1" dirty="0" smtClean="0">
                                  <a:latin typeface="Cambria Math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it-IT" b="0" i="1" dirty="0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it-IT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𝜗</m:t>
                          </m:r>
                        </m:e>
                      </m:acc>
                      <m:r>
                        <a:rPr lang="it-IT" b="0" i="1" dirty="0" smtClean="0">
                          <a:latin typeface="Cambria Math"/>
                        </a:rPr>
                        <m:t>𝑙</m:t>
                      </m:r>
                      <m:func>
                        <m:funcPr>
                          <m:ctrlPr>
                            <a:rPr lang="it-IT" b="0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dirty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it-IT" b="0" i="1" dirty="0" smtClean="0">
                              <a:latin typeface="Cambria Math"/>
                            </a:rPr>
                            <m:t>𝛽</m:t>
                          </m:r>
                        </m:e>
                      </m:func>
                      <m:r>
                        <a:rPr lang="en-GB" b="0" i="1" dirty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 smtClean="0"/>
                  <a:t>Thus the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sliding constraint</a:t>
                </a:r>
                <a:r>
                  <a:rPr lang="en-GB" dirty="0" smtClean="0"/>
                  <a:t>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b="0" i="0" smtClean="0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b="0" i="0" smtClean="0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𝑙</m:t>
                                    </m:r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b="0" i="0" smtClean="0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b="0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b="0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b="0" i="1" dirty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600200"/>
                <a:ext cx="5915000" cy="4997152"/>
              </a:xfrm>
              <a:blipFill rotWithShape="1">
                <a:blip r:embed="rId2"/>
                <a:stretch>
                  <a:fillRect l="-1753" t="-18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868144" y="1367855"/>
            <a:ext cx="3304914" cy="3150557"/>
            <a:chOff x="5868144" y="1367855"/>
            <a:chExt cx="3304914" cy="315055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715"/>
            <a:stretch/>
          </p:blipFill>
          <p:spPr bwMode="auto">
            <a:xfrm>
              <a:off x="5868144" y="1367855"/>
              <a:ext cx="3067627" cy="306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372200" y="1988840"/>
              <a:ext cx="2224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Local reference frame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728656" y="3393989"/>
              <a:ext cx="915299" cy="1124423"/>
              <a:chOff x="6728656" y="3393989"/>
              <a:chExt cx="915299" cy="1124423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flipH="1">
                <a:off x="7130766" y="3393989"/>
                <a:ext cx="513189" cy="850759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/>
                  <p:cNvSpPr/>
                  <p:nvPr/>
                </p:nvSpPr>
                <p:spPr>
                  <a:xfrm>
                    <a:off x="6728656" y="4149080"/>
                    <a:ext cx="435632" cy="369332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t</m:t>
                              </m:r>
                            </m:sub>
                          </m:sSub>
                        </m:oMath>
                      </m:oMathPara>
                    </a14:m>
                    <a:endParaRPr lang="en-GB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28656" y="4149080"/>
                    <a:ext cx="435632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/>
            <p:cNvGrpSpPr/>
            <p:nvPr/>
          </p:nvGrpSpPr>
          <p:grpSpPr>
            <a:xfrm>
              <a:off x="8100392" y="2492896"/>
              <a:ext cx="1072666" cy="454067"/>
              <a:chOff x="8100392" y="2492896"/>
              <a:chExt cx="1072666" cy="454067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8100392" y="2492896"/>
                <a:ext cx="10726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0000FF"/>
                    </a:solidFill>
                  </a:rPr>
                  <a:t>Steering angle</a:t>
                </a:r>
                <a:endParaRPr lang="en-GB" sz="1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8143289" y="2708920"/>
                <a:ext cx="223527" cy="238043"/>
              </a:xfrm>
              <a:prstGeom prst="roundRect">
                <a:avLst/>
              </a:prstGeom>
              <a:noFill/>
              <a:ln w="127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04212" y="6074567"/>
                <a:ext cx="559512" cy="483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212" y="6074567"/>
                <a:ext cx="559512" cy="48301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3249574" y="5483127"/>
            <a:ext cx="1132685" cy="6187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58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Sliding constraint</a:t>
            </a:r>
            <a:endParaRPr lang="it-IT"/>
          </a:p>
        </p:txBody>
      </p:sp>
      <p:grpSp>
        <p:nvGrpSpPr>
          <p:cNvPr id="4" name="Group 3"/>
          <p:cNvGrpSpPr/>
          <p:nvPr/>
        </p:nvGrpSpPr>
        <p:grpSpPr>
          <a:xfrm>
            <a:off x="251520" y="1278857"/>
            <a:ext cx="3067627" cy="3061559"/>
            <a:chOff x="5868144" y="1367855"/>
            <a:chExt cx="3067627" cy="306155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715"/>
            <a:stretch/>
          </p:blipFill>
          <p:spPr bwMode="auto">
            <a:xfrm>
              <a:off x="5868144" y="1367855"/>
              <a:ext cx="3067627" cy="306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372200" y="1988840"/>
              <a:ext cx="2224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Local reference frame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643956" y="2296645"/>
              <a:ext cx="977589" cy="1097345"/>
              <a:chOff x="7643956" y="2296645"/>
              <a:chExt cx="977589" cy="1097345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V="1">
                <a:off x="7643956" y="2403573"/>
                <a:ext cx="630143" cy="990417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/>
                  <p:cNvSpPr/>
                  <p:nvPr/>
                </p:nvSpPr>
                <p:spPr>
                  <a:xfrm>
                    <a:off x="8185913" y="2296645"/>
                    <a:ext cx="43563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t</m:t>
                              </m:r>
                            </m:sub>
                          </m:sSub>
                        </m:oMath>
                      </m:oMathPara>
                    </a14:m>
                    <a:endParaRPr lang="en-GB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85913" y="2296645"/>
                    <a:ext cx="435632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3" name="Group 12"/>
          <p:cNvGrpSpPr/>
          <p:nvPr/>
        </p:nvGrpSpPr>
        <p:grpSpPr>
          <a:xfrm>
            <a:off x="1206674" y="2268970"/>
            <a:ext cx="1938416" cy="1068739"/>
            <a:chOff x="1286917" y="2297545"/>
            <a:chExt cx="1938416" cy="1068739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105920" y="3323512"/>
              <a:ext cx="93542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857348" y="2996952"/>
                  <a:ext cx="3679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7348" y="2996952"/>
                  <a:ext cx="367985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1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 flipV="1">
              <a:off x="2105919" y="2420888"/>
              <a:ext cx="0" cy="90262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743645" y="2297545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3645" y="2297545"/>
                  <a:ext cx="37138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>
            <a:xfrm flipH="1" flipV="1">
              <a:off x="1572344" y="2297545"/>
              <a:ext cx="542685" cy="102596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286917" y="2420888"/>
                  <a:ext cx="456728" cy="381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𝑙</m:t>
                        </m:r>
                        <m:acc>
                          <m:accPr>
                            <m:chr m:val="̇"/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𝜗</m:t>
                            </m:r>
                          </m:e>
                        </m:acc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6917" y="2420888"/>
                  <a:ext cx="456728" cy="38196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2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4214392" y="1196752"/>
            <a:ext cx="5398168" cy="4788853"/>
            <a:chOff x="3382429" y="1480592"/>
            <a:chExt cx="5398168" cy="4788853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4313419" y="5348654"/>
              <a:ext cx="356902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038800" y="5363924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8800" y="5363924"/>
                  <a:ext cx="36798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1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 flipV="1">
              <a:off x="7882448" y="4186730"/>
              <a:ext cx="0" cy="116595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901991" y="4585042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1991" y="4585042"/>
                  <a:ext cx="371384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/>
            <p:nvPr/>
          </p:nvCxnSpPr>
          <p:spPr>
            <a:xfrm flipH="1" flipV="1">
              <a:off x="6588224" y="1556792"/>
              <a:ext cx="1308484" cy="262993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067600" y="2348880"/>
                  <a:ext cx="456728" cy="381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𝑙</m:t>
                        </m:r>
                        <m:acc>
                          <m:accPr>
                            <m:chr m:val="̇"/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𝜗</m:t>
                            </m:r>
                          </m:e>
                        </m:acc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7600" y="2348880"/>
                  <a:ext cx="456728" cy="38196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2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/>
            <p:nvPr/>
          </p:nvCxnSpPr>
          <p:spPr>
            <a:xfrm rot="10800000" flipH="1">
              <a:off x="4141094" y="1480592"/>
              <a:ext cx="2287299" cy="3791862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5220072" y="3861048"/>
              <a:ext cx="2662376" cy="149163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5796136" y="2971428"/>
              <a:ext cx="2105856" cy="121530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Arc 38"/>
            <p:cNvSpPr/>
            <p:nvPr/>
          </p:nvSpPr>
          <p:spPr>
            <a:xfrm>
              <a:off x="3382429" y="4489246"/>
              <a:ext cx="1726880" cy="1726880"/>
            </a:xfrm>
            <a:prstGeom prst="arc">
              <a:avLst>
                <a:gd name="adj1" fmla="val 18307928"/>
                <a:gd name="adj2" fmla="val 0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932040" y="4705399"/>
                  <a:ext cx="66646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/>
                          </a:rPr>
                          <m:t>𝛼</m:t>
                        </m:r>
                        <m:r>
                          <a:rPr lang="en-GB" sz="1400" b="0" i="1" smtClean="0">
                            <a:latin typeface="Cambria Math"/>
                          </a:rPr>
                          <m:t>+</m:t>
                        </m:r>
                        <m:r>
                          <a:rPr lang="it-IT" sz="1400" b="0" i="1" smtClean="0">
                            <a:latin typeface="Cambria Math"/>
                          </a:rPr>
                          <m:t>𝛽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4705399"/>
                  <a:ext cx="666464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/>
            <p:cNvCxnSpPr/>
            <p:nvPr/>
          </p:nvCxnSpPr>
          <p:spPr>
            <a:xfrm flipV="1">
              <a:off x="4313419" y="3861048"/>
              <a:ext cx="906653" cy="149163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5220072" y="2933700"/>
              <a:ext cx="552078" cy="92734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5762625" y="1556792"/>
              <a:ext cx="825599" cy="139595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5600017" y="1715852"/>
                  <a:ext cx="4356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t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0017" y="1715852"/>
                  <a:ext cx="435632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Arc 65"/>
            <p:cNvSpPr/>
            <p:nvPr/>
          </p:nvSpPr>
          <p:spPr>
            <a:xfrm rot="15356424">
              <a:off x="7053717" y="4542565"/>
              <a:ext cx="1726880" cy="1726880"/>
            </a:xfrm>
            <a:prstGeom prst="arc">
              <a:avLst>
                <a:gd name="adj1" fmla="val 19019224"/>
                <a:gd name="adj2" fmla="val 611486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6927744" y="4377773"/>
                  <a:ext cx="66646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/>
                          </a:rPr>
                          <m:t>𝛼</m:t>
                        </m:r>
                        <m:r>
                          <a:rPr lang="en-GB" sz="1400" b="0" i="1" smtClean="0">
                            <a:latin typeface="Cambria Math"/>
                          </a:rPr>
                          <m:t>+</m:t>
                        </m:r>
                        <m:r>
                          <a:rPr lang="it-IT" sz="1400" b="0" i="1" smtClean="0">
                            <a:latin typeface="Cambria Math"/>
                          </a:rPr>
                          <m:t>𝛽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7744" y="4377773"/>
                  <a:ext cx="666464" cy="30777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Arc 67"/>
            <p:cNvSpPr/>
            <p:nvPr/>
          </p:nvSpPr>
          <p:spPr>
            <a:xfrm rot="15356424">
              <a:off x="6988139" y="3323289"/>
              <a:ext cx="1726880" cy="1726880"/>
            </a:xfrm>
            <a:prstGeom prst="arc">
              <a:avLst>
                <a:gd name="adj1" fmla="val 19019224"/>
                <a:gd name="adj2" fmla="val 20952884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7091378" y="3284801"/>
                  <a:ext cx="33919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/>
                          </a:rPr>
                          <m:t>𝛽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1378" y="3284801"/>
                  <a:ext cx="339195" cy="307777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50" name="Picture 2" descr="C:\Users\almo\Google Drive\Didattica\Seminario rover 2019\wheels_angles_diagram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7" r="468" b="57367"/>
          <a:stretch/>
        </p:blipFill>
        <p:spPr bwMode="auto">
          <a:xfrm>
            <a:off x="1690046" y="4440010"/>
            <a:ext cx="3019035" cy="217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08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81666" cy="48531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𝛼</m:t>
                      </m:r>
                      <m:r>
                        <a:rPr lang="en-GB" b="0" i="1" smtClean="0">
                          <a:latin typeface="Cambria Math"/>
                        </a:rPr>
                        <m:t>=0°</m:t>
                      </m:r>
                    </m:oMath>
                  </m:oMathPara>
                </a14:m>
                <a:endParaRPr lang="en-GB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𝛽</m:t>
                      </m:r>
                      <m:r>
                        <a:rPr lang="en-GB" b="0" i="1" smtClean="0">
                          <a:latin typeface="Cambria Math"/>
                        </a:rPr>
                        <m:t>=0°</m:t>
                      </m:r>
                    </m:oMath>
                  </m:oMathPara>
                </a14:m>
                <a:endParaRPr lang="en-GB" b="0" dirty="0" smtClean="0"/>
              </a:p>
              <a:p>
                <a:pPr marL="0" indent="0">
                  <a:buNone/>
                </a:pPr>
                <a:r>
                  <a:rPr lang="en-GB" dirty="0" smtClean="0"/>
                  <a:t>Assume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𝜗</m:t>
                    </m:r>
                    <m:r>
                      <a:rPr lang="en-GB" b="0" i="1" smtClean="0">
                        <a:latin typeface="Cambria Math"/>
                      </a:rPr>
                      <m:t>=0°</m:t>
                    </m:r>
                  </m:oMath>
                </a14:m>
                <a:endParaRPr lang="en-GB" b="0" dirty="0" smtClean="0"/>
              </a:p>
              <a:p>
                <a:pPr marL="0" indent="0">
                  <a:buNone/>
                </a:pPr>
                <a:endParaRPr lang="en-GB" b="0" dirty="0" smtClean="0"/>
              </a:p>
              <a:p>
                <a:pPr marL="0" indent="0">
                  <a:buNone/>
                </a:pPr>
                <a:endParaRPr lang="en-GB" b="0" dirty="0" smtClean="0"/>
              </a:p>
              <a:p>
                <a:pPr marL="0" indent="0">
                  <a:buNone/>
                </a:pPr>
                <a:r>
                  <a:rPr lang="en-GB" dirty="0" smtClean="0"/>
                  <a:t>Then the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sliding constraint</a:t>
                </a:r>
                <a:r>
                  <a:rPr lang="en-GB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81666" cy="4853136"/>
              </a:xfrm>
              <a:blipFill rotWithShape="1">
                <a:blip r:embed="rId2"/>
                <a:stretch>
                  <a:fillRect l="-18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C:\Users\almo\Google Drive\Didattica\Master robotics 2019\fixed_wheel_mod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45" y="1207463"/>
            <a:ext cx="3784151" cy="358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0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Mecanum</a:t>
            </a:r>
            <a:r>
              <a:rPr lang="en-GB" dirty="0" smtClean="0"/>
              <a:t> wheel model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1600200"/>
                <a:ext cx="6624736" cy="4525963"/>
              </a:xfrm>
            </p:spPr>
            <p:txBody>
              <a:bodyPr>
                <a:noAutofit/>
              </a:bodyPr>
              <a:lstStyle/>
              <a:p>
                <a:r>
                  <a:rPr lang="en-GB" sz="2200" dirty="0" smtClean="0"/>
                  <a:t>The </a:t>
                </a:r>
                <a:r>
                  <a:rPr lang="en-GB" sz="2200" dirty="0">
                    <a:solidFill>
                      <a:srgbClr val="FF0000"/>
                    </a:solidFill>
                  </a:rPr>
                  <a:t>rolling constraint</a:t>
                </a:r>
                <a:r>
                  <a:rPr lang="en-GB" sz="2200" dirty="0"/>
                  <a:t>:</a:t>
                </a:r>
              </a:p>
              <a:p>
                <a:endParaRPr lang="en-GB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2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2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2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GB" sz="2200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GB" sz="2200">
                                            <a:latin typeface="Cambria Math"/>
                                          </a:rPr>
                                          <m:t>s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200">
                                            <a:latin typeface="Cambria Math"/>
                                          </a:rPr>
                                          <m:t>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sz="22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sz="2200" b="0" i="1" smtClean="0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2200" b="0" i="1" smtClean="0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r>
                                      <a:rPr lang="en-GB" sz="2200" i="1">
                                        <a:latin typeface="Cambria Math"/>
                                      </a:rPr>
                                      <m:t>−</m:t>
                                    </m:r>
                                    <m:func>
                                      <m:funcPr>
                                        <m:ctrlPr>
                                          <a:rPr lang="en-GB" sz="2200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2200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sz="22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sz="2200" b="0" i="1" smtClean="0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2200" b="0" i="1" smtClean="0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r>
                                      <a:rPr lang="en-GB" sz="22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GB" sz="2200" i="1">
                                        <a:latin typeface="Cambria Math"/>
                                      </a:rPr>
                                      <m:t>𝑙</m:t>
                                    </m:r>
                                    <m:func>
                                      <m:funcPr>
                                        <m:ctrlPr>
                                          <a:rPr lang="en-GB" sz="2200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2200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sz="22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sz="2200" b="0" i="1" smtClean="0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2200" b="0" i="1" smtClean="0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sz="22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200" i="1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200" i="1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sz="2200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200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200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sz="2200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sz="2200" i="1" dirty="0">
                          <a:latin typeface="Cambria Math"/>
                        </a:rPr>
                        <m:t>−</m:t>
                      </m:r>
                      <m:r>
                        <a:rPr lang="en-GB" sz="2200" i="1" dirty="0">
                          <a:latin typeface="Cambria Math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en-GB" sz="2200" i="1" dirty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200" i="1" dirty="0">
                              <a:latin typeface="Cambria Math"/>
                            </a:rPr>
                            <m:t>𝜑</m:t>
                          </m:r>
                        </m:e>
                      </m:acc>
                      <m:func>
                        <m:funcPr>
                          <m:ctrlPr>
                            <a:rPr lang="en-GB" sz="2200" b="0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200" b="0" i="0" dirty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2200" b="0" i="1" dirty="0" smtClean="0">
                              <a:latin typeface="Cambria Math"/>
                            </a:rPr>
                            <m:t>𝛾</m:t>
                          </m:r>
                        </m:e>
                      </m:func>
                      <m:r>
                        <a:rPr lang="en-GB" sz="2200" i="1" dirty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200" dirty="0"/>
              </a:p>
              <a:p>
                <a:endParaRPr lang="en-GB" sz="2200" dirty="0" smtClean="0"/>
              </a:p>
              <a:p>
                <a:r>
                  <a:rPr lang="en-GB" sz="2200" dirty="0" smtClean="0"/>
                  <a:t>The </a:t>
                </a:r>
                <a:r>
                  <a:rPr lang="en-GB" sz="2200" dirty="0">
                    <a:solidFill>
                      <a:srgbClr val="FF0000"/>
                    </a:solidFill>
                  </a:rPr>
                  <a:t>sliding constraint</a:t>
                </a:r>
                <a:r>
                  <a:rPr lang="en-GB" sz="2200" dirty="0"/>
                  <a:t>:</a:t>
                </a:r>
              </a:p>
              <a:p>
                <a:endParaRPr lang="en-GB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2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2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2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GB" sz="2200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2200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sz="22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GB" sz="2200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2200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sz="22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r>
                                      <a:rPr lang="en-GB" sz="2200" i="1">
                                        <a:latin typeface="Cambria Math"/>
                                      </a:rPr>
                                      <m:t>𝑙</m:t>
                                    </m:r>
                                    <m:func>
                                      <m:funcPr>
                                        <m:ctrlPr>
                                          <a:rPr lang="en-GB" sz="2200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2200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sz="22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2200" i="1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sz="22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200" i="1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200" i="1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sz="2200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200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200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sz="2200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sz="2200" i="1" dirty="0">
                          <a:latin typeface="Cambria Math"/>
                        </a:rPr>
                        <m:t>−</m:t>
                      </m:r>
                      <m:r>
                        <a:rPr lang="en-GB" sz="2200" i="1" dirty="0">
                          <a:latin typeface="Cambria Math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en-GB" sz="2200" i="1" dirty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200" i="1" dirty="0">
                              <a:latin typeface="Cambria Math"/>
                            </a:rPr>
                            <m:t>𝜑</m:t>
                          </m:r>
                        </m:e>
                      </m:acc>
                      <m:func>
                        <m:funcPr>
                          <m:ctrlPr>
                            <a:rPr lang="en-GB" sz="2200" b="0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200" b="0" i="0" dirty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2200" b="0" i="1" dirty="0" smtClean="0">
                              <a:latin typeface="Cambria Math"/>
                            </a:rPr>
                            <m:t>𝛾</m:t>
                          </m:r>
                        </m:e>
                      </m:func>
                      <m:r>
                        <a:rPr lang="en-GB" sz="2200" b="0" i="1" dirty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2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200" b="0" i="1" dirty="0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GB" sz="2200" b="0" i="1" dirty="0" smtClean="0">
                              <a:latin typeface="Cambria Math"/>
                            </a:rPr>
                            <m:t>𝑟𝑙</m:t>
                          </m:r>
                        </m:sub>
                      </m:sSub>
                      <m:sSub>
                        <m:sSubPr>
                          <m:ctrlPr>
                            <a:rPr lang="en-GB" sz="2200" b="0" i="1" dirty="0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200" b="0" i="1" dirty="0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200" b="0" i="1" dirty="0" smtClean="0">
                                  <a:latin typeface="Cambria Math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en-GB" sz="2200" b="0" i="1" dirty="0" smtClean="0">
                              <a:latin typeface="Cambria Math"/>
                            </a:rPr>
                            <m:t>𝑟𝑙</m:t>
                          </m:r>
                        </m:sub>
                      </m:sSub>
                      <m:r>
                        <a:rPr lang="en-GB" sz="2200" i="1" dirty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200" dirty="0"/>
              </a:p>
              <a:p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1600200"/>
                <a:ext cx="6624736" cy="4525963"/>
              </a:xfrm>
              <a:blipFill rotWithShape="1">
                <a:blip r:embed="rId3"/>
                <a:stretch>
                  <a:fillRect l="-1104"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283968" y="5182894"/>
            <a:ext cx="1135357" cy="910402"/>
            <a:chOff x="1196131" y="5182894"/>
            <a:chExt cx="1135357" cy="910402"/>
          </a:xfrm>
        </p:grpSpPr>
        <p:sp>
          <p:nvSpPr>
            <p:cNvPr id="6" name="TextBox 5"/>
            <p:cNvSpPr txBox="1"/>
            <p:nvPr/>
          </p:nvSpPr>
          <p:spPr>
            <a:xfrm>
              <a:off x="1196131" y="5631631"/>
              <a:ext cx="10243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FF0000"/>
                  </a:solidFill>
                </a:rPr>
                <a:t>Rollers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628179" y="5182894"/>
              <a:ext cx="703309" cy="34928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58914" y="1844824"/>
            <a:ext cx="2852715" cy="3928038"/>
            <a:chOff x="6025962" y="1304234"/>
            <a:chExt cx="2852715" cy="3928038"/>
          </a:xfrm>
        </p:grpSpPr>
        <p:pic>
          <p:nvPicPr>
            <p:cNvPr id="1027" name="Picture 3" descr="C:\Users\almo\Google Drive\Didattica\Master robotics 2019\mecanum_wheel_mode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5962" y="1304234"/>
              <a:ext cx="2852715" cy="3928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369595" y="4823727"/>
                  <a:ext cx="3693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en-GB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9595" y="4823727"/>
                  <a:ext cx="36933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 flipH="1" flipV="1">
              <a:off x="7133968" y="1580966"/>
              <a:ext cx="224431" cy="786496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834012" y="1366950"/>
                  <a:ext cx="3693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en-GB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4012" y="1366950"/>
                  <a:ext cx="36933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" name="Straight Arrow Connector 11"/>
          <p:cNvCxnSpPr/>
          <p:nvPr/>
        </p:nvCxnSpPr>
        <p:spPr>
          <a:xfrm flipH="1" flipV="1">
            <a:off x="6629400" y="5731933"/>
            <a:ext cx="761951" cy="1716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6804248" y="2348880"/>
            <a:ext cx="1152128" cy="1152128"/>
          </a:xfrm>
          <a:prstGeom prst="arc">
            <a:avLst>
              <a:gd name="adj1" fmla="val 15404274"/>
              <a:gd name="adj2" fmla="val 18059467"/>
            </a:avLst>
          </a:prstGeom>
          <a:ln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91351" y="2041103"/>
                <a:ext cx="324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351" y="2041103"/>
                <a:ext cx="324127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49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mo\Google Drive\Didattica\Seminario rover 2019\wheels_angles_diagra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07" r="-3" b="9741"/>
          <a:stretch/>
        </p:blipFill>
        <p:spPr bwMode="auto">
          <a:xfrm>
            <a:off x="683568" y="3954820"/>
            <a:ext cx="8056286" cy="278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Mecanum wheel constraints</a:t>
            </a:r>
            <a:endParaRPr lang="it-IT" dirty="0"/>
          </a:p>
        </p:txBody>
      </p:sp>
      <p:grpSp>
        <p:nvGrpSpPr>
          <p:cNvPr id="8" name="Group 7"/>
          <p:cNvGrpSpPr/>
          <p:nvPr/>
        </p:nvGrpSpPr>
        <p:grpSpPr>
          <a:xfrm>
            <a:off x="2564316" y="1366169"/>
            <a:ext cx="2737882" cy="2422087"/>
            <a:chOff x="3103514" y="1559282"/>
            <a:chExt cx="2737882" cy="2422087"/>
          </a:xfrm>
        </p:grpSpPr>
        <p:sp>
          <p:nvSpPr>
            <p:cNvPr id="3" name="Rounded Rectangle 2"/>
            <p:cNvSpPr/>
            <p:nvPr/>
          </p:nvSpPr>
          <p:spPr>
            <a:xfrm>
              <a:off x="3103514" y="1559282"/>
              <a:ext cx="2737882" cy="2422087"/>
            </a:xfrm>
            <a:prstGeom prst="roundRect">
              <a:avLst>
                <a:gd name="adj" fmla="val 7134"/>
              </a:avLst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190509" y="1628800"/>
              <a:ext cx="2592288" cy="2299778"/>
              <a:chOff x="6025962" y="1304234"/>
              <a:chExt cx="2852715" cy="2530818"/>
            </a:xfrm>
          </p:grpSpPr>
          <p:pic>
            <p:nvPicPr>
              <p:cNvPr id="38" name="Picture 3" descr="C:\Users\almo\Google Drive\Didattica\Master robotics 2019\mecanum_wheel_model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5570"/>
              <a:stretch/>
            </p:blipFill>
            <p:spPr bwMode="auto">
              <a:xfrm>
                <a:off x="6025962" y="1304234"/>
                <a:ext cx="2852715" cy="2530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3" name="Straight Arrow Connector 42"/>
              <p:cNvCxnSpPr/>
              <p:nvPr/>
            </p:nvCxnSpPr>
            <p:spPr>
              <a:xfrm flipH="1" flipV="1">
                <a:off x="7133968" y="1580966"/>
                <a:ext cx="224431" cy="786496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6834012" y="1366950"/>
                    <a:ext cx="36933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𝑣</m:t>
                          </m:r>
                        </m:oMath>
                      </m:oMathPara>
                    </a14:m>
                    <a:endParaRPr lang="en-GB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34012" y="1366950"/>
                    <a:ext cx="369332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682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2407"/>
          <a:stretch/>
        </p:blipFill>
        <p:spPr>
          <a:xfrm>
            <a:off x="5796136" y="1628800"/>
            <a:ext cx="2851749" cy="2578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 smtClean="0"/>
                  <a:t>Consider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00FF"/>
                        </a:solidFill>
                        <a:latin typeface="Cambria Math"/>
                      </a:rPr>
                      <m:t>𝛾</m:t>
                    </m:r>
                    <m:r>
                      <a:rPr lang="en-GB" b="0" i="1" smtClean="0">
                        <a:solidFill>
                          <a:srgbClr val="0000FF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GB" b="0" dirty="0" smtClean="0"/>
              </a:p>
              <a:p>
                <a:r>
                  <a:rPr lang="en-GB" dirty="0"/>
                  <a:t>The </a:t>
                </a:r>
                <a:r>
                  <a:rPr lang="en-GB" dirty="0">
                    <a:solidFill>
                      <a:srgbClr val="FF0000"/>
                    </a:solidFill>
                  </a:rPr>
                  <a:t>rolling constraint</a:t>
                </a:r>
                <a:r>
                  <a:rPr lang="en-GB" dirty="0"/>
                  <a:t>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s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−</m:t>
                                    </m:r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𝑙</m:t>
                                    </m:r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 dirty="0">
                          <a:latin typeface="Cambria Math"/>
                        </a:rPr>
                        <m:t>−</m:t>
                      </m:r>
                      <m:r>
                        <a:rPr lang="en-GB" i="1" dirty="0">
                          <a:latin typeface="Cambria Math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en-GB" i="1" dirty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</a:rPr>
                            <m:t>𝜑</m:t>
                          </m:r>
                        </m:e>
                      </m:acc>
                      <m:func>
                        <m:funcPr>
                          <m:ctrlPr>
                            <a:rPr lang="en-GB" i="1" dirty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dirty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i="1" dirty="0">
                              <a:latin typeface="Cambria Math"/>
                            </a:rPr>
                            <m:t>𝛾</m:t>
                          </m:r>
                        </m:e>
                      </m:func>
                      <m:r>
                        <a:rPr lang="en-GB" i="1" dirty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The </a:t>
                </a:r>
                <a:r>
                  <a:rPr lang="en-GB" dirty="0">
                    <a:solidFill>
                      <a:srgbClr val="FF0000"/>
                    </a:solidFill>
                  </a:rPr>
                  <a:t>sliding constraint</a:t>
                </a:r>
                <a:r>
                  <a:rPr lang="en-GB" dirty="0"/>
                  <a:t>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𝑙</m:t>
                                    </m:r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 dirty="0">
                          <a:latin typeface="Cambria Math"/>
                        </a:rPr>
                        <m:t>−</m:t>
                      </m:r>
                      <m:r>
                        <a:rPr lang="en-GB" i="1" dirty="0">
                          <a:latin typeface="Cambria Math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en-GB" i="1" dirty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</a:rPr>
                            <m:t>𝜑</m:t>
                          </m:r>
                        </m:e>
                      </m:acc>
                      <m:func>
                        <m:funcPr>
                          <m:ctrlPr>
                            <a:rPr lang="en-GB" i="1" dirty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dirty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i="1" dirty="0">
                              <a:latin typeface="Cambria Math"/>
                            </a:rPr>
                            <m:t>𝛾</m:t>
                          </m:r>
                        </m:e>
                      </m:func>
                      <m:r>
                        <a:rPr lang="en-GB" i="1" dirty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GB" i="1" dirty="0">
                              <a:latin typeface="Cambria Math"/>
                            </a:rPr>
                            <m:t>𝑟𝑙</m:t>
                          </m:r>
                        </m:sub>
                      </m:sSub>
                      <m:sSub>
                        <m:sSubPr>
                          <m:ctrlPr>
                            <a:rPr lang="en-GB" i="1" dirty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 dirty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i="1" dirty="0">
                                  <a:latin typeface="Cambria Math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en-GB" i="1" dirty="0">
                              <a:latin typeface="Cambria Math"/>
                            </a:rPr>
                            <m:t>𝑟𝑙</m:t>
                          </m:r>
                        </m:sub>
                      </m:sSub>
                      <m:r>
                        <a:rPr lang="en-GB" i="1" dirty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3"/>
                <a:stretch>
                  <a:fillRect l="-815" t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2051720" y="2708920"/>
            <a:ext cx="432048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204120" y="3050791"/>
            <a:ext cx="432048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985817" y="3417375"/>
            <a:ext cx="432048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924180" y="5231624"/>
            <a:ext cx="432048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940655" y="5569375"/>
            <a:ext cx="432048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759423" y="5890651"/>
            <a:ext cx="432048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937687" y="5569376"/>
            <a:ext cx="848703" cy="2465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31840" y="3573529"/>
            <a:ext cx="2570900" cy="40862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dirty="0" smtClean="0"/>
              <a:t>Equivalent to fixed wheel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716016" y="6093296"/>
            <a:ext cx="3526725" cy="40862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dirty="0" smtClean="0"/>
              <a:t>The rolling constraint of the rollers!</a:t>
            </a: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644008" y="3050791"/>
            <a:ext cx="432048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58507" y="2700453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507" y="2700453"/>
                <a:ext cx="60305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47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Suggested reads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smtClean="0"/>
              <a:t>Introduction </a:t>
            </a:r>
            <a:r>
              <a:rPr lang="it-IT" b="1" dirty="0" smtClean="0"/>
              <a:t>to Autonomous Mobile Robots</a:t>
            </a:r>
            <a:r>
              <a:rPr lang="it-IT" dirty="0" smtClean="0"/>
              <a:t>, </a:t>
            </a:r>
            <a:r>
              <a:rPr lang="it-IT" dirty="0"/>
              <a:t>R. Siegwart, </a:t>
            </a:r>
            <a:r>
              <a:rPr lang="it-IT" dirty="0" smtClean="0"/>
              <a:t>I.R</a:t>
            </a:r>
            <a:r>
              <a:rPr lang="it-IT" smtClean="0"/>
              <a:t>. Nourbakhsh</a:t>
            </a:r>
          </a:p>
          <a:p>
            <a:endParaRPr lang="it-IT" b="1" smtClean="0"/>
          </a:p>
          <a:p>
            <a:r>
              <a:rPr lang="it-IT" b="1" smtClean="0"/>
              <a:t>Robotics </a:t>
            </a:r>
            <a:r>
              <a:rPr lang="it-IT" b="1"/>
              <a:t>- Modelling, Planning and Control</a:t>
            </a:r>
            <a:r>
              <a:rPr lang="it-IT"/>
              <a:t>, Bruno Siciliano, Lorenzo Sciavicco (english version)</a:t>
            </a:r>
          </a:p>
          <a:p>
            <a:endParaRPr lang="it-IT" dirty="0"/>
          </a:p>
          <a:p>
            <a:r>
              <a:rPr lang="it-IT" b="1" dirty="0"/>
              <a:t>Lecture presentation </a:t>
            </a:r>
            <a:r>
              <a:rPr lang="it-IT" dirty="0"/>
              <a:t>in power point (</a:t>
            </a:r>
            <a:r>
              <a:rPr lang="it-IT"/>
              <a:t>Seriani</a:t>
            </a:r>
            <a:r>
              <a:rPr lang="it-IT" smtClean="0"/>
              <a:t>)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77991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 smtClean="0"/>
                  <a:t>Consider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00FF"/>
                        </a:solidFill>
                        <a:latin typeface="Cambria Math"/>
                      </a:rPr>
                      <m:t>𝛾</m:t>
                    </m:r>
                    <m:r>
                      <a:rPr lang="en-GB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GB" b="0" dirty="0" smtClean="0"/>
              </a:p>
              <a:p>
                <a:r>
                  <a:rPr lang="en-GB" dirty="0"/>
                  <a:t>The </a:t>
                </a:r>
                <a:r>
                  <a:rPr lang="en-GB" dirty="0">
                    <a:solidFill>
                      <a:srgbClr val="FF0000"/>
                    </a:solidFill>
                  </a:rPr>
                  <a:t>rolling constraint</a:t>
                </a:r>
                <a:r>
                  <a:rPr lang="en-GB" dirty="0"/>
                  <a:t>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s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−</m:t>
                                    </m:r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𝑙</m:t>
                                    </m:r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 dirty="0">
                          <a:latin typeface="Cambria Math"/>
                        </a:rPr>
                        <m:t>−</m:t>
                      </m:r>
                      <m:r>
                        <a:rPr lang="en-GB" i="1" dirty="0">
                          <a:latin typeface="Cambria Math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en-GB" i="1" dirty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</a:rPr>
                            <m:t>𝜑</m:t>
                          </m:r>
                        </m:e>
                      </m:acc>
                      <m:func>
                        <m:funcPr>
                          <m:ctrlPr>
                            <a:rPr lang="en-GB" i="1" dirty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dirty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i="1" dirty="0">
                              <a:latin typeface="Cambria Math"/>
                            </a:rPr>
                            <m:t>𝛾</m:t>
                          </m:r>
                        </m:e>
                      </m:func>
                      <m:r>
                        <a:rPr lang="en-GB" i="1" dirty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The </a:t>
                </a:r>
                <a:r>
                  <a:rPr lang="en-GB" dirty="0">
                    <a:solidFill>
                      <a:srgbClr val="FF0000"/>
                    </a:solidFill>
                  </a:rPr>
                  <a:t>sliding constraint</a:t>
                </a:r>
                <a:r>
                  <a:rPr lang="en-GB" dirty="0"/>
                  <a:t>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𝑙</m:t>
                                    </m:r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 dirty="0">
                          <a:latin typeface="Cambria Math"/>
                        </a:rPr>
                        <m:t>−</m:t>
                      </m:r>
                      <m:r>
                        <a:rPr lang="en-GB" i="1" dirty="0">
                          <a:latin typeface="Cambria Math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en-GB" i="1" dirty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/>
                            </a:rPr>
                            <m:t>𝜑</m:t>
                          </m:r>
                        </m:e>
                      </m:acc>
                      <m:func>
                        <m:funcPr>
                          <m:ctrlPr>
                            <a:rPr lang="en-GB" i="1" dirty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dirty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i="1" dirty="0">
                              <a:latin typeface="Cambria Math"/>
                            </a:rPr>
                            <m:t>𝛾</m:t>
                          </m:r>
                        </m:e>
                      </m:func>
                      <m:r>
                        <a:rPr lang="en-GB" i="1" dirty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GB" i="1" dirty="0">
                              <a:latin typeface="Cambria Math"/>
                            </a:rPr>
                            <m:t>𝑟𝑙</m:t>
                          </m:r>
                        </m:sub>
                      </m:sSub>
                      <m:sSub>
                        <m:sSubPr>
                          <m:ctrlPr>
                            <a:rPr lang="en-GB" i="1" dirty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 dirty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i="1" dirty="0">
                                  <a:latin typeface="Cambria Math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en-GB" i="1" dirty="0">
                              <a:latin typeface="Cambria Math"/>
                            </a:rPr>
                            <m:t>𝑟𝑙</m:t>
                          </m:r>
                        </m:sub>
                      </m:sSub>
                      <m:r>
                        <a:rPr lang="en-GB" i="1" dirty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2"/>
                <a:stretch>
                  <a:fillRect l="-815" t="-12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4108504" y="3180024"/>
            <a:ext cx="1026930" cy="2465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19872" y="3645024"/>
                <a:ext cx="2211915" cy="40862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Independent from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𝜑</m:t>
                        </m:r>
                      </m:e>
                    </m:acc>
                  </m:oMath>
                </a14:m>
                <a:r>
                  <a:rPr lang="en-GB" dirty="0" smtClean="0"/>
                  <a:t>!</a:t>
                </a:r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645024"/>
                <a:ext cx="2211915" cy="408623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almo\Google Drive\Didattica\Master robotics 2019\mecanum_wheel_model_example_zer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3371137" cy="315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948264" y="4653136"/>
            <a:ext cx="2016224" cy="105560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Degenerate form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1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Mobile robot</a:t>
            </a:r>
            <a:br>
              <a:rPr lang="it-IT" smtClean="0"/>
            </a:br>
            <a:r>
              <a:rPr lang="it-IT" smtClean="0"/>
              <a:t>kinematics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Module 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779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Robot kinematics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GB" dirty="0" smtClean="0"/>
                  <a:t>We need to go from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single-wheel</a:t>
                </a:r>
                <a:r>
                  <a:rPr lang="en-GB" dirty="0" smtClean="0"/>
                  <a:t> models to a model for </a:t>
                </a:r>
                <a:r>
                  <a:rPr lang="en-GB" smtClean="0"/>
                  <a:t>a </a:t>
                </a:r>
                <a:r>
                  <a:rPr lang="en-GB" smtClean="0">
                    <a:solidFill>
                      <a:srgbClr val="00B0F0"/>
                    </a:solidFill>
                  </a:rPr>
                  <a:t>N-wheel </a:t>
                </a:r>
                <a:r>
                  <a:rPr lang="en-GB" dirty="0" smtClean="0">
                    <a:solidFill>
                      <a:srgbClr val="00B0F0"/>
                    </a:solidFill>
                  </a:rPr>
                  <a:t>robot</a:t>
                </a:r>
                <a:r>
                  <a:rPr lang="en-GB" dirty="0" smtClean="0"/>
                  <a:t>:</a:t>
                </a:r>
              </a:p>
              <a:p>
                <a:pPr lvl="1"/>
                <a:r>
                  <a:rPr lang="en-GB" dirty="0" smtClean="0"/>
                  <a:t>Let’s assume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GB" dirty="0" smtClean="0"/>
                  <a:t> standard wheels: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GB" dirty="0" smtClean="0"/>
                  <a:t> fixed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 smtClean="0"/>
                  <a:t> steerable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We need to </a:t>
                </a:r>
                <a:r>
                  <a:rPr lang="en-GB" u="sng" dirty="0" smtClean="0"/>
                  <a:t>combine</a:t>
                </a:r>
                <a:r>
                  <a:rPr lang="en-GB" dirty="0" smtClean="0"/>
                  <a:t> the </a:t>
                </a:r>
                <a:r>
                  <a:rPr lang="en-GB" dirty="0" smtClean="0">
                    <a:solidFill>
                      <a:srgbClr val="00B0F0"/>
                    </a:solidFill>
                  </a:rPr>
                  <a:t>rolling</a:t>
                </a:r>
                <a:r>
                  <a:rPr lang="en-GB" dirty="0" smtClean="0"/>
                  <a:t> and </a:t>
                </a:r>
                <a:r>
                  <a:rPr lang="en-GB" dirty="0" smtClean="0">
                    <a:solidFill>
                      <a:srgbClr val="00B0F0"/>
                    </a:solidFill>
                  </a:rPr>
                  <a:t>sliding</a:t>
                </a:r>
                <a:r>
                  <a:rPr lang="en-GB" dirty="0" smtClean="0"/>
                  <a:t> </a:t>
                </a:r>
                <a:r>
                  <a:rPr lang="en-GB" smtClean="0"/>
                  <a:t>constraints equations for each wheel.</a:t>
                </a:r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Let’s consider: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𝜑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  <m:eqArr>
                            <m:eqArr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eqAr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220072" y="4628753"/>
            <a:ext cx="2290544" cy="1493118"/>
            <a:chOff x="5362832" y="4681478"/>
            <a:chExt cx="2290544" cy="1493118"/>
          </a:xfrm>
        </p:grpSpPr>
        <p:sp>
          <p:nvSpPr>
            <p:cNvPr id="4" name="TextBox 3"/>
            <p:cNvSpPr txBox="1"/>
            <p:nvPr/>
          </p:nvSpPr>
          <p:spPr>
            <a:xfrm>
              <a:off x="5820519" y="4681478"/>
              <a:ext cx="1387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Fixed wheels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68144" y="5805264"/>
              <a:ext cx="1785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Steerable wheels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5362832" y="4876714"/>
              <a:ext cx="502508" cy="280172"/>
            </a:xfrm>
            <a:custGeom>
              <a:avLst/>
              <a:gdLst>
                <a:gd name="connsiteX0" fmla="*/ 527222 w 527222"/>
                <a:gd name="connsiteY0" fmla="*/ 0 h 247135"/>
                <a:gd name="connsiteX1" fmla="*/ 0 w 527222"/>
                <a:gd name="connsiteY1" fmla="*/ 247135 h 247135"/>
                <a:gd name="connsiteX0" fmla="*/ 527222 w 527222"/>
                <a:gd name="connsiteY0" fmla="*/ 0 h 247135"/>
                <a:gd name="connsiteX1" fmla="*/ 0 w 527222"/>
                <a:gd name="connsiteY1" fmla="*/ 247135 h 247135"/>
                <a:gd name="connsiteX0" fmla="*/ 527222 w 527222"/>
                <a:gd name="connsiteY0" fmla="*/ 13600 h 260735"/>
                <a:gd name="connsiteX1" fmla="*/ 0 w 527222"/>
                <a:gd name="connsiteY1" fmla="*/ 260735 h 260735"/>
                <a:gd name="connsiteX0" fmla="*/ 502508 w 502508"/>
                <a:gd name="connsiteY0" fmla="*/ 5756 h 285842"/>
                <a:gd name="connsiteX1" fmla="*/ 0 w 502508"/>
                <a:gd name="connsiteY1" fmla="*/ 285842 h 285842"/>
                <a:gd name="connsiteX0" fmla="*/ 502508 w 502508"/>
                <a:gd name="connsiteY0" fmla="*/ 86 h 280172"/>
                <a:gd name="connsiteX1" fmla="*/ 0 w 502508"/>
                <a:gd name="connsiteY1" fmla="*/ 280172 h 28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2508" h="280172">
                  <a:moveTo>
                    <a:pt x="502508" y="86"/>
                  </a:moveTo>
                  <a:cubicBezTo>
                    <a:pt x="316469" y="-2660"/>
                    <a:pt x="48054" y="60497"/>
                    <a:pt x="0" y="280172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5428735" y="5964195"/>
              <a:ext cx="477795" cy="77482"/>
            </a:xfrm>
            <a:custGeom>
              <a:avLst/>
              <a:gdLst>
                <a:gd name="connsiteX0" fmla="*/ 477795 w 477795"/>
                <a:gd name="connsiteY0" fmla="*/ 49427 h 77482"/>
                <a:gd name="connsiteX1" fmla="*/ 0 w 477795"/>
                <a:gd name="connsiteY1" fmla="*/ 0 h 7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7795" h="77482">
                  <a:moveTo>
                    <a:pt x="477795" y="49427"/>
                  </a:moveTo>
                  <a:cubicBezTo>
                    <a:pt x="314411" y="79632"/>
                    <a:pt x="151027" y="109838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1992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/>
                  <a:t>Combine the rolling constraints: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GB" i="1" dirty="0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 dirty="0" smtClean="0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b="0" i="1" dirty="0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b="0" i="1" dirty="0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0" i="1" dirty="0" smtClean="0"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b="0" i="1" dirty="0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b="0" i="1" dirty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GB" b="0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0" i="1" dirty="0" smtClean="0">
                              <a:latin typeface="Cambria Math"/>
                            </a:rPr>
                            <m:t>𝜑</m:t>
                          </m:r>
                        </m:e>
                      </m:acc>
                      <m:r>
                        <a:rPr lang="en-GB" b="0" i="1" dirty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94535" y="4854295"/>
                <a:ext cx="1085490" cy="654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35" y="4854295"/>
                <a:ext cx="1085490" cy="6548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Rolling constraints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660232" y="1628800"/>
                <a:ext cx="1948354" cy="11524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𝑀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628800"/>
                <a:ext cx="1948354" cy="11524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2446638" y="2609492"/>
            <a:ext cx="1112108" cy="8358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171765" y="2609492"/>
            <a:ext cx="389786" cy="8358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urved Connector 9"/>
          <p:cNvCxnSpPr>
            <a:stCxn id="6" idx="1"/>
            <a:endCxn id="4" idx="1"/>
          </p:cNvCxnSpPr>
          <p:nvPr/>
        </p:nvCxnSpPr>
        <p:spPr>
          <a:xfrm rot="10800000" flipV="1">
            <a:off x="694536" y="3027405"/>
            <a:ext cx="1752103" cy="2154320"/>
          </a:xfrm>
          <a:prstGeom prst="curvedConnector3">
            <a:avLst>
              <a:gd name="adj1" fmla="val 121510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7" idx="0"/>
            <a:endCxn id="5" idx="1"/>
          </p:cNvCxnSpPr>
          <p:nvPr/>
        </p:nvCxnSpPr>
        <p:spPr>
          <a:xfrm rot="5400000" flipH="1" flipV="1">
            <a:off x="5811207" y="1760467"/>
            <a:ext cx="404476" cy="1293574"/>
          </a:xfrm>
          <a:prstGeom prst="curvedConnector2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985165" y="4909624"/>
            <a:ext cx="444844" cy="2710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858668" y="3915438"/>
                <a:ext cx="7174528" cy="1025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/>
                            </a:rPr>
                            <m:t>×3</m:t>
                          </m:r>
                        </m:e>
                      </m:d>
                      <m:r>
                        <a:rPr lang="en-GB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en-GB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GB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GB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𝑙</m:t>
                                </m:r>
                                <m:func>
                                  <m:func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GB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𝑙</m:t>
                                </m:r>
                                <m:func>
                                  <m:func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668" y="3915438"/>
                <a:ext cx="7174528" cy="10257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urved Connector 19"/>
          <p:cNvCxnSpPr>
            <a:stCxn id="18" idx="0"/>
            <a:endCxn id="19" idx="1"/>
          </p:cNvCxnSpPr>
          <p:nvPr/>
        </p:nvCxnSpPr>
        <p:spPr>
          <a:xfrm rot="5400000" flipH="1" flipV="1">
            <a:off x="1292467" y="4343424"/>
            <a:ext cx="481321" cy="651081"/>
          </a:xfrm>
          <a:prstGeom prst="curvedConnector2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63688" y="5589240"/>
                <a:ext cx="7456977" cy="1062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/>
                            </a:rPr>
                            <m:t>×3</m:t>
                          </m:r>
                        </m:e>
                      </m:d>
                      <m:r>
                        <a:rPr lang="en-GB" sz="1600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sz="16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it-IT" sz="16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b="0" i="1" smtClean="0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600" b="0" i="1" smtClean="0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sz="1600" b="0" i="1" smtClean="0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GB" sz="16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sz="1600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sz="16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16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sz="1600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GB" sz="16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16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sz="1600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𝑙</m:t>
                                </m:r>
                                <m:func>
                                  <m:funcPr>
                                    <m:ctrlPr>
                                      <a:rPr lang="en-GB" sz="16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16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sz="1600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GB" sz="16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sz="1600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GB" sz="16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it-IT" sz="16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sz="1600" i="1">
                                                        <a:latin typeface="Cambria Math"/>
                                                      </a:rPr>
                                                      <m:t>𝑁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sz="1600" i="1">
                                                        <a:latin typeface="Cambria Math"/>
                                                      </a:rPr>
                                                      <m:t>𝑓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sz="16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it-IT" sz="16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sz="1600" i="1">
                                                        <a:latin typeface="Cambria Math"/>
                                                      </a:rPr>
                                                      <m:t>𝑁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sz="1600" i="1">
                                                        <a:latin typeface="Cambria Math"/>
                                                      </a:rPr>
                                                      <m:t>𝑓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GB" sz="16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sz="1600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𝑙</m:t>
                                </m:r>
                                <m:func>
                                  <m:funcPr>
                                    <m:ctrlPr>
                                      <a:rPr lang="en-GB" sz="16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it-IT" sz="16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sz="1600" i="1">
                                                        <a:latin typeface="Cambria Math"/>
                                                      </a:rPr>
                                                      <m:t>𝑁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sz="1600" i="1">
                                                        <a:latin typeface="Cambria Math"/>
                                                      </a:rPr>
                                                      <m:t>𝑓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589240"/>
                <a:ext cx="7456977" cy="10626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ounded Rectangle 32"/>
          <p:cNvSpPr/>
          <p:nvPr/>
        </p:nvSpPr>
        <p:spPr>
          <a:xfrm>
            <a:off x="809618" y="5228478"/>
            <a:ext cx="788069" cy="27109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Curved Connector 33"/>
          <p:cNvCxnSpPr>
            <a:stCxn id="4" idx="2"/>
            <a:endCxn id="32" idx="1"/>
          </p:cNvCxnSpPr>
          <p:nvPr/>
        </p:nvCxnSpPr>
        <p:spPr>
          <a:xfrm rot="16200000" flipH="1">
            <a:off x="1194775" y="5551659"/>
            <a:ext cx="611418" cy="526408"/>
          </a:xfrm>
          <a:prstGeom prst="curvedConnector2">
            <a:avLst/>
          </a:prstGeom>
          <a:ln w="190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37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Sliding constraints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/>
                  <a:t>Combine the sliding constraints: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b="0" i="1" dirty="0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b="0" i="1" dirty="0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b="0" i="1" dirty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where,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</m:d>
                      <m:r>
                        <a:rPr lang="en-GB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×3</m:t>
                                  </m:r>
                                </m:e>
                              </m:d>
                            </m: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×3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2971801" y="2680120"/>
            <a:ext cx="1223319" cy="6907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Curved Connector 4"/>
          <p:cNvCxnSpPr>
            <a:stCxn id="4" idx="1"/>
          </p:cNvCxnSpPr>
          <p:nvPr/>
        </p:nvCxnSpPr>
        <p:spPr>
          <a:xfrm rot="10800000" flipV="1">
            <a:off x="2267747" y="3025503"/>
            <a:ext cx="704055" cy="2203696"/>
          </a:xfrm>
          <a:prstGeom prst="curvedConnector2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35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 smtClean="0"/>
                  <a:t>We can finally join the equations:</a:t>
                </a:r>
              </a:p>
              <a:p>
                <a:pPr marL="0" indent="0">
                  <a:buNone/>
                </a:pPr>
                <a:endParaRPr lang="en-GB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GB" b="0" i="1" dirty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  <m:eqArr>
                          <m:eqArr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</m:eqAr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𝜗</m:t>
                        </m:r>
                      </m:e>
                    </m:d>
                    <m:sSub>
                      <m:sSubPr>
                        <m:ctrlPr>
                          <a:rPr lang="en-GB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GB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GB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dirty="0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dirty="0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dirty="0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  <m:eqArr>
                          <m:eqArrPr>
                            <m:ctrlPr>
                              <a:rPr lang="en-GB" b="0" i="1" dirty="0" smtClean="0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GB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dirty="0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GB" b="0" i="1" dirty="0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acc>
                              <m:accPr>
                                <m:chr m:val="̇"/>
                                <m:ctrlP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e>
                            </m:acc>
                          </m: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0</m:t>
                            </m:r>
                          </m:e>
                        </m:eqAr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b="0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thus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 dirty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 dirty="0">
                              <a:latin typeface="Cambria Math"/>
                            </a:rPr>
                            <m:t>𝜗</m:t>
                          </m:r>
                        </m:e>
                      </m:d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  <m:eqArr>
                                <m:eqArr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eqAr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acc>
                                <m:accPr>
                                  <m:chr m:val="̇"/>
                                  <m:ctrlPr>
                                    <a:rPr lang="en-GB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8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228184" y="2862461"/>
            <a:ext cx="1437265" cy="31880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GB" sz="1400" dirty="0"/>
              <a:t>Rolling constraints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8183" y="3469294"/>
            <a:ext cx="1424651" cy="31880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GB" sz="1400" dirty="0"/>
              <a:t>Sliding constraints</a:t>
            </a:r>
          </a:p>
        </p:txBody>
      </p:sp>
    </p:spTree>
    <p:extLst>
      <p:ext uri="{BB962C8B-B14F-4D97-AF65-F5344CB8AC3E}">
        <p14:creationId xmlns:p14="http://schemas.microsoft.com/office/powerpoint/2010/main" val="28345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9552" y="620688"/>
                <a:ext cx="3284361" cy="7628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 dirty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 dirty="0">
                              <a:latin typeface="Cambria Math"/>
                            </a:rPr>
                            <m:t>𝜗</m:t>
                          </m:r>
                        </m:e>
                      </m:d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  <m:eqArr>
                                <m:eqArr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eqAr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20688"/>
                <a:ext cx="3284361" cy="76283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80230"/>
            <a:ext cx="3166991" cy="313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11801" y="2222331"/>
                <a:ext cx="2539861" cy="1315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01" y="2222331"/>
                <a:ext cx="2539861" cy="13156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2267744" y="1556792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726591" y="3789669"/>
                <a:ext cx="2833437" cy="732825"/>
              </a:xfrm>
              <a:prstGeom prst="round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GB" dirty="0" smtClean="0"/>
                  <a:t>Time integration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𝛿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b="0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b="0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𝛿</m:t>
                      </m:r>
                      <m:r>
                        <a:rPr lang="it-IT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91" y="3789669"/>
                <a:ext cx="2833437" cy="732825"/>
              </a:xfrm>
              <a:prstGeom prst="roundRect">
                <a:avLst/>
              </a:prstGeom>
              <a:blipFill rotWithShape="1">
                <a:blip r:embed="rId5"/>
                <a:stretch>
                  <a:fillRect l="-430" b="-1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0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421" y="1300906"/>
            <a:ext cx="2879083" cy="284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differential drive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00200"/>
                <a:ext cx="7787208" cy="5141168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en-GB" b="0" dirty="0" smtClean="0"/>
                  <a:t>Right wheel: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𝛼</m:t>
                    </m:r>
                    <m:r>
                      <a:rPr lang="en-GB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b="0" dirty="0" smtClean="0"/>
                  <a:t>, 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𝛽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𝜋</m:t>
                    </m:r>
                  </m:oMath>
                </a14:m>
                <a:endParaRPr lang="en-GB" b="0" dirty="0" smtClean="0"/>
              </a:p>
              <a:p>
                <a:pPr marL="0" indent="0">
                  <a:buNone/>
                </a:pPr>
                <a:r>
                  <a:rPr lang="en-GB" b="0" dirty="0" smtClean="0"/>
                  <a:t>Left wheel: 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𝛼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, </a:t>
                </a: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𝛽</m:t>
                    </m:r>
                    <m:r>
                      <a:rPr lang="en-GB" i="1">
                        <a:latin typeface="Cambria Math"/>
                      </a:rPr>
                      <m:t>=0</m:t>
                    </m:r>
                  </m:oMath>
                </a14:m>
                <a:endParaRPr lang="en-GB" b="0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dirty="0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dirty="0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0" i="1" dirty="0" smtClean="0">
                                        <a:latin typeface="Cambria Math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GB" b="0" i="1" dirty="0" smtClean="0">
                                        <a:latin typeface="Cambria Math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dirty="0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GB" b="0" i="1" dirty="0" smtClean="0">
                                        <a:latin typeface="Cambria Math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b="0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dirty="0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dirty="0" smtClean="0">
                                  <a:latin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b="0" i="1" dirty="0" smtClean="0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b="0" i="1" dirty="0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GB" b="0" i="1" dirty="0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GB" b="0" i="1" dirty="0" smtClean="0">
                                            <a:latin typeface="Cambria Math"/>
                                          </a:rPr>
                                          <m:t>𝑙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b="0" i="1" dirty="0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GB" b="0" i="1" dirty="0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GB" b="0" i="1" dirty="0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GB" b="0" i="1" dirty="0" smtClean="0">
                                            <a:latin typeface="Cambria Math"/>
                                          </a:rPr>
                                          <m:t>𝑙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i="1" smtClean="0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GB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GB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GB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GB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b="0" dirty="0" smtClean="0"/>
              </a:p>
              <a:p>
                <a:pPr marL="0" indent="0">
                  <a:buNone/>
                </a:pPr>
                <a:endParaRPr lang="en-GB" b="0" dirty="0" smtClean="0"/>
              </a:p>
              <a:p>
                <a:pPr marL="0" indent="0">
                  <a:buNone/>
                </a:pPr>
                <a:r>
                  <a:rPr lang="en-GB" b="0" dirty="0" smtClean="0"/>
                  <a:t>And,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b="0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b="0" i="1" dirty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dirty="0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b="0" i="1" dirty="0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dirty="0" smtClean="0">
                              <a:latin typeface="Cambria Math"/>
                            </a:rPr>
                            <m:t>𝜗</m:t>
                          </m:r>
                        </m:e>
                      </m:d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  <m:eqArr>
                                <m:eqArr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eqAr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b="0" i="0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acc>
                                <m:accPr>
                                  <m:chr m:val="̇"/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b="0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Remember that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𝜑</m:t>
                        </m:r>
                      </m:e>
                    </m:acc>
                    <m:r>
                      <a:rPr lang="en-GB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b="0" i="1" dirty="0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GB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i="1" dirty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 dirty="0" smtClean="0"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i="1" dirty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GB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i="1" dirty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 dirty="0" smtClean="0"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b="0" i="1" dirty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GB" b="0" i="1" dirty="0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dirty="0" smtClean="0"/>
                  <a:t> and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 smtClean="0"/>
                  <a:t> is the matrix or the radii of the wheels, thus,</a:t>
                </a:r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GB" b="0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dirty="0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dirty="0" smtClean="0">
                                  <a:latin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b="0" i="1" dirty="0" smtClean="0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GB" b="0" i="1" dirty="0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b="0" i="1" dirty="0" smtClean="0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b="0" i="1" dirty="0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GB" b="0" i="1" dirty="0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b="0" i="1" dirty="0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GB" i="1" dirty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 dirty="0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GB" i="1" dirty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i="1" dirty="0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sSub>
                                        <m:sSubPr>
                                          <m:ctrlPr>
                                            <a:rPr lang="en-GB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en-GB" i="1" dirty="0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i="1" dirty="0">
                                                  <a:latin typeface="Cambria Math"/>
                                                </a:rPr>
                                                <m:t>𝜑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i="1" dirty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GB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en-GB" i="1" dirty="0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i="1" dirty="0">
                                                  <a:latin typeface="Cambria Math"/>
                                                </a:rPr>
                                                <m:t>𝜑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b="0" i="1" dirty="0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GB" b="0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GB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acc>
                                    <m:accPr>
                                      <m:chr m:val="̇"/>
                                      <m:ctrlPr>
                                        <a:rPr lang="en-GB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GB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00200"/>
                <a:ext cx="7787208" cy="5141168"/>
              </a:xfrm>
              <a:blipFill rotWithShape="1">
                <a:blip r:embed="rId3"/>
                <a:stretch>
                  <a:fillRect l="-235" t="-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572307" y="5366093"/>
                <a:ext cx="5392181" cy="1177445"/>
              </a:xfrm>
              <a:prstGeom prst="roundRect">
                <a:avLst>
                  <a:gd name="adj" fmla="val 9976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1400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sz="1400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sz="14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GB" sz="1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GB" sz="14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GB" sz="1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GB" sz="1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GB" sz="1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400" i="1" dirty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1400" i="1" dirty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GB" sz="1400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i="1" dirty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sz="1400" i="1" dirty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acc>
                                    <m:accPr>
                                      <m:chr m:val="̇"/>
                                      <m:ctrlPr>
                                        <a:rPr lang="en-GB" sz="1400" i="1" dirty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400" i="1" dirty="0">
                                          <a:latin typeface="Cambria Math"/>
                                        </a:rPr>
                                        <m:t>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1400" i="1" dirty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 dirty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sz="1400" i="1" dirty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14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GB" sz="1400" i="1" dirty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400" i="1" dirty="0">
                                          <a:latin typeface="Cambria Math"/>
                                        </a:rPr>
                                        <m:t>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1400" i="1" dirty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sz="1400" i="1" dirty="0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GB" sz="14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4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1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4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sz="14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1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sz="14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GB" sz="14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1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sz="1400" i="1">
                                      <a:latin typeface="Cambria Math"/>
                                    </a:rPr>
                                    <m:t>𝑙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307" y="5366093"/>
                <a:ext cx="5392181" cy="1177445"/>
              </a:xfrm>
              <a:prstGeom prst="roundRect">
                <a:avLst>
                  <a:gd name="adj" fmla="val 9976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3347864" y="5733256"/>
            <a:ext cx="432048" cy="432048"/>
          </a:xfrm>
          <a:prstGeom prst="rightArrow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051720" y="3295664"/>
            <a:ext cx="1452373" cy="2677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GB" sz="1050" smtClean="0">
                <a:solidFill>
                  <a:srgbClr val="FF0000"/>
                </a:solidFill>
              </a:rPr>
              <a:t>Same sliding constraint!</a:t>
            </a:r>
            <a:endParaRPr lang="en-GB" sz="1050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51920" y="1916832"/>
            <a:ext cx="2426374" cy="1363974"/>
            <a:chOff x="3851920" y="1916832"/>
            <a:chExt cx="2426374" cy="1363974"/>
          </a:xfrm>
        </p:grpSpPr>
        <p:sp>
          <p:nvSpPr>
            <p:cNvPr id="8" name="Rounded Rectangle 7"/>
            <p:cNvSpPr/>
            <p:nvPr/>
          </p:nvSpPr>
          <p:spPr>
            <a:xfrm>
              <a:off x="3851920" y="1916832"/>
              <a:ext cx="2402174" cy="1363974"/>
            </a:xfrm>
            <a:prstGeom prst="roundRect">
              <a:avLst>
                <a:gd name="adj" fmla="val 9839"/>
              </a:avLst>
            </a:prstGeom>
            <a:solidFill>
              <a:schemeClr val="bg1"/>
            </a:solidFill>
            <a:ln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3866223" y="1916832"/>
                  <a:ext cx="2412071" cy="7159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2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GB" sz="12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2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func>
                                        <m:funcPr>
                                          <m:ctrlPr>
                                            <a:rPr lang="en-GB" sz="12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n-GB" sz="120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s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20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GB" sz="12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12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𝛼</m:t>
                                              </m:r>
                                              <m:r>
                                                <a:rPr lang="en-GB" sz="12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GB" sz="12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𝛽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mr>
                                  <m:mr>
                                    <m:e>
                                      <m:r>
                                        <a:rPr lang="en-GB" sz="12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GB" sz="12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20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GB" sz="12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12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𝛼</m:t>
                                              </m:r>
                                              <m:r>
                                                <a:rPr lang="en-GB" sz="12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GB" sz="12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𝛽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mr>
                                  <m:mr>
                                    <m:e>
                                      <m:r>
                                        <a:rPr lang="en-GB" sz="12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GB" sz="12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𝑙</m:t>
                                      </m:r>
                                      <m:func>
                                        <m:funcPr>
                                          <m:ctrlPr>
                                            <a:rPr lang="en-GB" sz="12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20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GB" sz="12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12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𝛽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mr>
                                </m:m>
                              </m:e>
                            </m:d>
                          </m:e>
                          <m:sup>
                            <m:r>
                              <a:rPr lang="en-GB" sz="1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GB" sz="12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𝑅</m:t>
                        </m:r>
                        <m:d>
                          <m:dPr>
                            <m:ctrlPr>
                              <a:rPr lang="en-GB" sz="1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1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𝜗</m:t>
                            </m:r>
                          </m:e>
                        </m:d>
                        <m:sSub>
                          <m:sSubPr>
                            <m:ctrlPr>
                              <a:rPr lang="en-GB" sz="1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GB" sz="12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sz="12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𝜉</m:t>
                                </m:r>
                              </m:e>
                            </m:acc>
                          </m:e>
                          <m:sub>
                            <m:r>
                              <a:rPr lang="en-GB" sz="1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  <m:r>
                          <a:rPr lang="en-GB" sz="1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sz="1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  <m:acc>
                          <m:accPr>
                            <m:chr m:val="̇"/>
                            <m:ctrlPr>
                              <a:rPr lang="en-GB" sz="1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sz="1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𝜑</m:t>
                            </m:r>
                          </m:e>
                        </m:acc>
                        <m:r>
                          <a:rPr lang="en-GB" sz="1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en-GB" sz="12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223" y="1916832"/>
                  <a:ext cx="2412071" cy="71590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3866223" y="2564904"/>
                  <a:ext cx="1902572" cy="7159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2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GB" sz="12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2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func>
                                        <m:funcPr>
                                          <m:ctrlPr>
                                            <a:rPr lang="en-GB" sz="12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20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GB" sz="12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12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𝛼</m:t>
                                              </m:r>
                                              <m:r>
                                                <a:rPr lang="en-GB" sz="12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GB" sz="12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𝛽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mr>
                                  <m:mr>
                                    <m:e>
                                      <m:func>
                                        <m:funcPr>
                                          <m:ctrlPr>
                                            <a:rPr lang="en-GB" sz="12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20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GB" sz="12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12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𝛼</m:t>
                                              </m:r>
                                              <m:r>
                                                <a:rPr lang="en-GB" sz="12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GB" sz="12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𝛽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mr>
                                  <m:mr>
                                    <m:e>
                                      <m:r>
                                        <a:rPr lang="en-GB" sz="12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𝑙</m:t>
                                      </m:r>
                                      <m:func>
                                        <m:funcPr>
                                          <m:ctrlPr>
                                            <a:rPr lang="en-GB" sz="12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20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GB" sz="12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12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𝛽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mr>
                                </m:m>
                              </m:e>
                            </m:d>
                          </m:e>
                          <m:sup>
                            <m:r>
                              <a:rPr lang="en-GB" sz="1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GB" sz="12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𝑅</m:t>
                        </m:r>
                        <m:d>
                          <m:dPr>
                            <m:ctrlPr>
                              <a:rPr lang="en-GB" sz="1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1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𝜗</m:t>
                            </m:r>
                          </m:e>
                        </m:d>
                        <m:sSub>
                          <m:sSubPr>
                            <m:ctrlPr>
                              <a:rPr lang="en-GB" sz="1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GB" sz="12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sz="12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𝜉</m:t>
                                </m:r>
                              </m:e>
                            </m:acc>
                          </m:e>
                          <m:sub>
                            <m:r>
                              <a:rPr lang="en-GB" sz="1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  <m:r>
                          <a:rPr lang="en-GB" sz="1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en-GB" sz="12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223" y="2564904"/>
                  <a:ext cx="1902572" cy="71590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/>
          <p:cNvSpPr txBox="1"/>
          <p:nvPr/>
        </p:nvSpPr>
        <p:spPr>
          <a:xfrm>
            <a:off x="5362369" y="1556792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Model</a:t>
            </a:r>
            <a:endParaRPr lang="en-GB" dirty="0">
              <a:solidFill>
                <a:srgbClr val="0000FF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267744" y="3122799"/>
            <a:ext cx="720080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07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differential drive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24026" y="1951828"/>
                <a:ext cx="2389116" cy="1311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26" y="1951828"/>
                <a:ext cx="2389116" cy="13110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4134941"/>
            <a:ext cx="2994823" cy="231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41301"/>
            <a:ext cx="3166991" cy="313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11960" y="1907457"/>
                <a:ext cx="4572000" cy="14044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𝑙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907457"/>
                <a:ext cx="4572000" cy="14044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35896" y="1706918"/>
                <a:ext cx="998200" cy="386904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36000" tIns="36000" rIns="36000" bIns="36000" rtlCol="0" anchor="ctr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sz="1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sz="1400" b="0" i="1" smtClean="0">
                                <a:latin typeface="Cambria Math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400" dirty="0" smtClean="0"/>
                  <a:t>   </a:t>
                </a:r>
                <a:r>
                  <a:rPr lang="en-GB" b="1" dirty="0" smtClean="0">
                    <a:solidFill>
                      <a:srgbClr val="FF0000"/>
                    </a:solidFill>
                  </a:rPr>
                  <a:t>!</a:t>
                </a:r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06918"/>
                <a:ext cx="998200" cy="386904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2700">
                <a:solidFill>
                  <a:srgbClr val="FF0000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35896" y="3186112"/>
                <a:ext cx="811210" cy="386904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36000" tIns="36000" rIns="36000" bIns="36000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𝑑</m:t>
                    </m:r>
                    <m:r>
                      <a:rPr lang="en-GB" sz="1400" b="0" i="1" smtClean="0">
                        <a:latin typeface="Cambria Math"/>
                      </a:rPr>
                      <m:t>=2</m:t>
                    </m:r>
                    <m:r>
                      <a:rPr lang="en-GB" sz="1400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GB" sz="1400" dirty="0" smtClean="0"/>
                  <a:t>   </a:t>
                </a:r>
                <a:r>
                  <a:rPr lang="en-GB" b="1" dirty="0" smtClean="0">
                    <a:solidFill>
                      <a:srgbClr val="FF0000"/>
                    </a:solidFill>
                  </a:rPr>
                  <a:t>!</a:t>
                </a:r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186112"/>
                <a:ext cx="811210" cy="386904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2700">
                <a:solidFill>
                  <a:srgbClr val="FF0000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984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Example: bicycle</a:t>
            </a:r>
            <a:endParaRPr lang="it-IT"/>
          </a:p>
        </p:txBody>
      </p:sp>
      <p:pic>
        <p:nvPicPr>
          <p:cNvPr id="2050" name="Picture 2" descr="D:\Google Drive\Didattica\Master robotics 2019\exercise_bi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11" y="1329264"/>
            <a:ext cx="6672378" cy="500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5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to mobile robotics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Module 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370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Example: bicycle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1268760"/>
                <a:ext cx="5472608" cy="4430335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it-IT" smtClean="0">
                    <a:solidFill>
                      <a:srgbClr val="0000FF"/>
                    </a:solidFill>
                  </a:rPr>
                  <a:t>Wheel 1</a:t>
                </a:r>
              </a:p>
              <a:p>
                <a:pPr marL="457200" lvl="1" indent="0">
                  <a:buNone/>
                </a:pPr>
                <a:r>
                  <a:rPr lang="it-IT" b="1" smtClean="0"/>
                  <a:t>Sliding constraint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func>
                        <m:func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func>
                        <m:func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𝜗</m:t>
                          </m:r>
                        </m:e>
                      </m:acc>
                      <m:func>
                        <m:func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it-IT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it-IT" b="0" smtClean="0"/>
              </a:p>
              <a:p>
                <a:pPr marL="457200" lvl="1" indent="0">
                  <a:buNone/>
                </a:pPr>
                <a:endParaRPr lang="it-IT" b="0" smtClean="0"/>
              </a:p>
              <a:p>
                <a:pPr marL="457200" lvl="1" indent="0">
                  <a:buNone/>
                </a:pPr>
                <a:r>
                  <a:rPr lang="it-IT" b="1" smtClean="0"/>
                  <a:t>Rolling constraint</a:t>
                </a:r>
                <a:endParaRPr lang="it-IT" b="1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func>
                        <m:func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it-IT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func>
                        <m:func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it-IT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𝜗</m:t>
                          </m:r>
                        </m:e>
                      </m:acc>
                      <m:func>
                        <m:func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it-IT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it-IT" b="0" smtClean="0"/>
              </a:p>
              <a:p>
                <a:pPr marL="457200" lvl="1" indent="0">
                  <a:buNone/>
                </a:pPr>
                <a:endParaRPr lang="it-IT" b="0" smtClean="0"/>
              </a:p>
              <a:p>
                <a:r>
                  <a:rPr lang="it-IT" smtClean="0">
                    <a:solidFill>
                      <a:srgbClr val="0000FF"/>
                    </a:solidFill>
                  </a:rPr>
                  <a:t>Wheel 2</a:t>
                </a:r>
              </a:p>
              <a:p>
                <a:pPr lvl="1"/>
                <a:r>
                  <a:rPr lang="it-IT" smtClean="0"/>
                  <a:t>The same applies for the other wheel, with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it-I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it-I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it-I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𝜗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it-IT" smtClean="0"/>
              </a:p>
              <a:p>
                <a:pPr lvl="1"/>
                <a:r>
                  <a:rPr lang="it-IT" smtClean="0">
                    <a:solidFill>
                      <a:srgbClr val="FF0000"/>
                    </a:solidFill>
                  </a:rPr>
                  <a:t>Since the motor wheel is on the rear-wheel, we can discard the </a:t>
                </a:r>
                <a:r>
                  <a:rPr lang="it-IT" u="sng" smtClean="0">
                    <a:solidFill>
                      <a:srgbClr val="FF0000"/>
                    </a:solidFill>
                  </a:rPr>
                  <a:t>rolling constraint equation</a:t>
                </a:r>
                <a:r>
                  <a:rPr lang="it-IT" smtClean="0">
                    <a:solidFill>
                      <a:srgbClr val="FF0000"/>
                    </a:solidFill>
                  </a:rPr>
                  <a:t> for wheel 2!</a:t>
                </a:r>
              </a:p>
              <a:p>
                <a:pPr lvl="1"/>
                <a:r>
                  <a:rPr lang="it-IT" smtClean="0">
                    <a:solidFill>
                      <a:srgbClr val="FF0000"/>
                    </a:solidFill>
                  </a:rPr>
                  <a:t>However, the sliding constraint on wheel 2 must still be enforced!</a:t>
                </a:r>
              </a:p>
              <a:p>
                <a:endParaRPr lang="it-IT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1268760"/>
                <a:ext cx="5472608" cy="4430335"/>
              </a:xfrm>
              <a:blipFill rotWithShape="1">
                <a:blip r:embed="rId2"/>
                <a:stretch>
                  <a:fillRect l="-1002" t="-1926" r="-2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247384" y="1628003"/>
            <a:ext cx="3832545" cy="3241545"/>
            <a:chOff x="5076056" y="1628003"/>
            <a:chExt cx="3832545" cy="324154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76056" y="1628003"/>
              <a:ext cx="3832545" cy="2864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458208" y="4581129"/>
              <a:ext cx="769976" cy="28841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0" rIns="36000" bIns="0" rtlCol="0" anchor="ctr">
              <a:spAutoFit/>
            </a:bodyPr>
            <a:lstStyle/>
            <a:p>
              <a:pPr algn="ctr"/>
              <a:r>
                <a:rPr lang="en-GB" sz="1400" smtClean="0"/>
                <a:t>Wheel 1</a:t>
              </a:r>
              <a:endParaRPr lang="en-GB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74432" y="4581128"/>
              <a:ext cx="769976" cy="28841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0" rIns="36000" bIns="0" rtlCol="0" anchor="ctr">
              <a:spAutoFit/>
            </a:bodyPr>
            <a:lstStyle/>
            <a:p>
              <a:pPr algn="ctr"/>
              <a:r>
                <a:rPr lang="en-GB" sz="1400" smtClean="0"/>
                <a:t>Wheel 2</a:t>
              </a:r>
              <a:endParaRPr lang="en-GB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02818" y="5699095"/>
                <a:ext cx="6525427" cy="1076181"/>
              </a:xfrm>
              <a:prstGeom prst="roundRect">
                <a:avLst>
                  <a:gd name="adj" fmla="val 1135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it-IT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it-IT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it-IT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it-IT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it-IT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it-IT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𝜑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818" y="5699095"/>
                <a:ext cx="6525427" cy="1076181"/>
              </a:xfrm>
              <a:prstGeom prst="roundRect">
                <a:avLst>
                  <a:gd name="adj" fmla="val 11357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29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Mobility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Module 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459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Mobility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have a lateral </a:t>
                </a:r>
                <a:r>
                  <a:rPr lang="en-GB" u="sng" dirty="0" smtClean="0"/>
                  <a:t>zero-slip constraint</a:t>
                </a:r>
              </a:p>
              <a:p>
                <a:pPr lvl="1"/>
                <a:r>
                  <a:rPr lang="en-GB" dirty="0" smtClean="0"/>
                  <a:t>This is valid for each wheel</a:t>
                </a:r>
              </a:p>
              <a:p>
                <a:pPr lvl="1"/>
                <a:r>
                  <a:rPr lang="en-GB" dirty="0" smtClean="0"/>
                  <a:t>It can be specified </a:t>
                </a:r>
                <a:r>
                  <a:rPr lang="en-GB" b="1" dirty="0" smtClean="0"/>
                  <a:t>separately</a:t>
                </a:r>
                <a:r>
                  <a:rPr lang="en-GB" dirty="0" smtClean="0"/>
                  <a:t> for </a:t>
                </a:r>
                <a:r>
                  <a:rPr lang="en-GB" b="1" dirty="0" smtClean="0"/>
                  <a:t>fixed</a:t>
                </a:r>
                <a:r>
                  <a:rPr lang="en-GB" dirty="0" smtClean="0"/>
                  <a:t> and </a:t>
                </a:r>
                <a:r>
                  <a:rPr lang="en-GB" b="1" dirty="0" smtClean="0"/>
                  <a:t>steerable</a:t>
                </a:r>
                <a:r>
                  <a:rPr lang="en-GB" dirty="0" smtClean="0"/>
                  <a:t> wheels:</a:t>
                </a:r>
                <a:endParaRPr lang="en-GB" dirty="0"/>
              </a:p>
              <a:p>
                <a:pPr marL="457200" lvl="1" indent="0">
                  <a:buNone/>
                </a:pPr>
                <a:r>
                  <a:rPr lang="en-GB" b="0" dirty="0" smtClean="0"/>
                  <a:t> 	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  <m:r>
                          <a:rPr lang="en-GB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𝜗</m:t>
                        </m:r>
                      </m:e>
                    </m:d>
                    <m:sSub>
                      <m:sSubPr>
                        <m:ctrlPr>
                          <a:rPr lang="en-GB" b="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GB" b="0" i="1" dirty="0" smtClean="0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GB" b="0" i="1" dirty="0" smtClean="0">
                        <a:latin typeface="Cambria Math"/>
                      </a:rPr>
                      <m:t>=0</m:t>
                    </m:r>
                  </m:oMath>
                </a14:m>
                <a:endParaRPr lang="en-GB" b="0" dirty="0" smtClean="0"/>
              </a:p>
              <a:p>
                <a:pPr marL="457200" lvl="1" indent="0">
                  <a:buNone/>
                </a:pPr>
                <a:r>
                  <a:rPr lang="en-GB" dirty="0" smtClean="0"/>
                  <a:t>and,</a:t>
                </a:r>
              </a:p>
              <a:p>
                <a:pPr marL="457200" lvl="1" indent="0">
                  <a:buNone/>
                </a:pPr>
                <a:r>
                  <a:rPr lang="en-GB" dirty="0"/>
                  <a:t>	</a:t>
                </a:r>
                <a:r>
                  <a:rPr lang="en-GB" dirty="0" smtClean="0"/>
                  <a:t>      </a:t>
                </a:r>
                <a:r>
                  <a:rPr lang="en-GB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  <m:r>
                          <a:rPr lang="en-GB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𝜗</m:t>
                        </m:r>
                      </m:e>
                    </m:d>
                    <m:sSub>
                      <m:sSubPr>
                        <m:ctrlPr>
                          <a:rPr lang="en-GB" b="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GB" b="0" i="1" dirty="0" smtClean="0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GB" b="0" i="1" dirty="0" smtClean="0">
                        <a:latin typeface="Cambria Math"/>
                      </a:rPr>
                      <m:t>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142749" y="3645024"/>
            <a:ext cx="1025914" cy="6907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145085" y="4724811"/>
            <a:ext cx="1047389" cy="6907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08846" y="5426383"/>
            <a:ext cx="152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Motion vector</a:t>
            </a: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800179" y="3645024"/>
                <a:ext cx="1325636" cy="2231915"/>
              </a:xfrm>
              <a:prstGeom prst="roundRect">
                <a:avLst>
                  <a:gd name="adj" fmla="val 9419"/>
                </a:avLst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sz="2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179" y="3645024"/>
                <a:ext cx="1325636" cy="2231915"/>
              </a:xfrm>
              <a:prstGeom prst="roundRect">
                <a:avLst>
                  <a:gd name="adj" fmla="val 9419"/>
                </a:avLst>
              </a:prstGeom>
              <a:blipFill rotWithShape="1">
                <a:blip r:embed="rId3"/>
                <a:stretch>
                  <a:fillRect b="-162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22950" y="5887746"/>
            <a:ext cx="179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Projection matrix</a:t>
            </a:r>
            <a:endParaRPr lang="en-GB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6012160" y="4279677"/>
                <a:ext cx="2879905" cy="64662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sz="2400" i="1" dirty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sz="2400" i="1" dirty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sz="2400" b="0" i="1" dirty="0" smtClean="0">
                          <a:latin typeface="Cambria Math"/>
                        </a:rPr>
                        <m:t>∈</m:t>
                      </m:r>
                      <m:func>
                        <m:funcPr>
                          <m:ctrlPr>
                            <a:rPr lang="en-GB" sz="2400" b="0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dirty="0" smtClean="0">
                              <a:latin typeface="Cambria Math"/>
                            </a:rPr>
                            <m:t>ker</m:t>
                          </m:r>
                        </m:fName>
                        <m:e>
                          <m:sSub>
                            <m:sSubPr>
                              <m:ctrlPr>
                                <a:rPr lang="en-GB" sz="24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dirty="0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4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400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400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dirty="0" smtClean="0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sz="2400" b="0" i="1" dirty="0" smtClean="0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4279677"/>
                <a:ext cx="2879905" cy="646626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76056" y="4221088"/>
                <a:ext cx="8306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⇔</m:t>
                      </m:r>
                    </m:oMath>
                  </m:oMathPara>
                </a14:m>
                <a:endParaRPr lang="en-GB" sz="4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221088"/>
                <a:ext cx="830677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796136" y="3679796"/>
            <a:ext cx="1521891" cy="305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>
                <a:solidFill>
                  <a:srgbClr val="00B050"/>
                </a:solidFill>
              </a:rPr>
              <a:t>Motion vector</a:t>
            </a:r>
            <a:endParaRPr lang="it-IT">
              <a:solidFill>
                <a:srgbClr val="00B05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557082" y="3967517"/>
            <a:ext cx="0" cy="359695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044124" y="4367088"/>
            <a:ext cx="1025914" cy="47180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759138" y="6381328"/>
            <a:ext cx="1424651" cy="31880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GB" sz="1400" dirty="0"/>
              <a:t>Sliding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10827" y="5695065"/>
                <a:ext cx="465705" cy="385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827" y="5695065"/>
                <a:ext cx="465705" cy="385362"/>
              </a:xfrm>
              <a:prstGeom prst="rect">
                <a:avLst/>
              </a:prstGeom>
              <a:blipFill rotWithShape="1">
                <a:blip r:embed="rId6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30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Mobility</a:t>
            </a:r>
            <a:br>
              <a:rPr lang="en-GB" dirty="0" smtClean="0"/>
            </a:br>
            <a:r>
              <a:rPr lang="en-GB" sz="2200" dirty="0" smtClean="0">
                <a:solidFill>
                  <a:srgbClr val="00B0F0"/>
                </a:solidFill>
              </a:rPr>
              <a:t>Instantaneous Centre of Rotation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836903" cy="438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619672" y="2501134"/>
            <a:ext cx="648072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19672" y="3517484"/>
            <a:ext cx="648072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91880" y="3529768"/>
            <a:ext cx="503471" cy="32554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01081" y="2504303"/>
            <a:ext cx="510746" cy="271848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15274" y="5929535"/>
            <a:ext cx="1456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Zero motion lines</a:t>
            </a:r>
            <a:endParaRPr lang="en-GB" sz="1400" dirty="0">
              <a:solidFill>
                <a:srgbClr val="FF0000"/>
              </a:solidFill>
            </a:endParaRPr>
          </a:p>
        </p:txBody>
      </p:sp>
      <p:cxnSp>
        <p:nvCxnSpPr>
          <p:cNvPr id="22" name="Curved Connector 21"/>
          <p:cNvCxnSpPr>
            <a:stCxn id="15" idx="0"/>
          </p:cNvCxnSpPr>
          <p:nvPr/>
        </p:nvCxnSpPr>
        <p:spPr>
          <a:xfrm rot="16200000" flipV="1">
            <a:off x="2671733" y="4857652"/>
            <a:ext cx="929167" cy="1214599"/>
          </a:xfrm>
          <a:prstGeom prst="curvedConnector2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15" idx="0"/>
          </p:cNvCxnSpPr>
          <p:nvPr/>
        </p:nvCxnSpPr>
        <p:spPr>
          <a:xfrm rot="5400000" flipH="1" flipV="1">
            <a:off x="4035094" y="4379376"/>
            <a:ext cx="1258681" cy="1841639"/>
          </a:xfrm>
          <a:prstGeom prst="curvedConnector2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602667" y="3502031"/>
            <a:ext cx="648072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475838" y="3513438"/>
            <a:ext cx="506627" cy="317157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458981" y="5445224"/>
            <a:ext cx="2145467" cy="1191816"/>
          </a:xfrm>
          <a:prstGeom prst="roundRect">
            <a:avLst>
              <a:gd name="adj" fmla="val 10446"/>
            </a:avLst>
          </a:prstGeom>
          <a:solidFill>
            <a:schemeClr val="bg1"/>
          </a:solidFill>
          <a:ln w="127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Instantaneous Centre of Rotation</a:t>
            </a:r>
          </a:p>
          <a:p>
            <a:r>
              <a:rPr lang="en-GB" sz="1400" dirty="0"/>
              <a:t>It is the single solution that allows mobility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599895" y="2996952"/>
            <a:ext cx="645813" cy="215805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532605" y="3492843"/>
            <a:ext cx="568411" cy="189471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631092" y="2117124"/>
            <a:ext cx="1235676" cy="4176584"/>
          </a:xfrm>
          <a:prstGeom prst="line">
            <a:avLst/>
          </a:prstGeom>
          <a:ln w="127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601730" y="2726724"/>
            <a:ext cx="1186248" cy="3534035"/>
          </a:xfrm>
          <a:prstGeom prst="line">
            <a:avLst/>
          </a:prstGeom>
          <a:ln w="127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rc 58"/>
          <p:cNvSpPr/>
          <p:nvPr/>
        </p:nvSpPr>
        <p:spPr>
          <a:xfrm rot="1244855">
            <a:off x="2407873" y="2821447"/>
            <a:ext cx="394115" cy="394115"/>
          </a:xfrm>
          <a:prstGeom prst="arc">
            <a:avLst>
              <a:gd name="adj1" fmla="val 16200000"/>
              <a:gd name="adj2" fmla="val 3883329"/>
            </a:avLst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/>
          <p:cNvSpPr/>
          <p:nvPr/>
        </p:nvSpPr>
        <p:spPr>
          <a:xfrm rot="1450025">
            <a:off x="6335547" y="3304973"/>
            <a:ext cx="394115" cy="394115"/>
          </a:xfrm>
          <a:prstGeom prst="arc">
            <a:avLst>
              <a:gd name="adj1" fmla="val 16200000"/>
              <a:gd name="adj2" fmla="val 3883329"/>
            </a:avLst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ounded Rectangle 59"/>
          <p:cNvSpPr/>
          <p:nvPr/>
        </p:nvSpPr>
        <p:spPr>
          <a:xfrm>
            <a:off x="2492724" y="2733634"/>
            <a:ext cx="857277" cy="592368"/>
          </a:xfrm>
          <a:prstGeom prst="round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F0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379019" y="3203965"/>
            <a:ext cx="857277" cy="651605"/>
          </a:xfrm>
          <a:prstGeom prst="round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F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606075" y="1916832"/>
            <a:ext cx="1080760" cy="408623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Solutions</a:t>
            </a:r>
            <a:endParaRPr lang="en-GB" dirty="0">
              <a:solidFill>
                <a:srgbClr val="00B0F0"/>
              </a:solidFill>
            </a:endParaRPr>
          </a:p>
        </p:txBody>
      </p:sp>
      <p:cxnSp>
        <p:nvCxnSpPr>
          <p:cNvPr id="65" name="Curved Connector 64"/>
          <p:cNvCxnSpPr>
            <a:endCxn id="60" idx="3"/>
          </p:cNvCxnSpPr>
          <p:nvPr/>
        </p:nvCxnSpPr>
        <p:spPr>
          <a:xfrm rot="5400000">
            <a:off x="3896047" y="1779409"/>
            <a:ext cx="704363" cy="1796454"/>
          </a:xfrm>
          <a:prstGeom prst="curvedConnector2">
            <a:avLst/>
          </a:prstGeom>
          <a:ln w="127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endCxn id="63" idx="0"/>
          </p:cNvCxnSpPr>
          <p:nvPr/>
        </p:nvCxnSpPr>
        <p:spPr>
          <a:xfrm rot="16200000" flipH="1">
            <a:off x="5537801" y="1934108"/>
            <a:ext cx="878510" cy="1661203"/>
          </a:xfrm>
          <a:prstGeom prst="curvedConnector3">
            <a:avLst>
              <a:gd name="adj1" fmla="val 50000"/>
            </a:avLst>
          </a:prstGeom>
          <a:ln w="127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44" idx="1"/>
          </p:cNvCxnSpPr>
          <p:nvPr/>
        </p:nvCxnSpPr>
        <p:spPr>
          <a:xfrm rot="10800000" flipV="1">
            <a:off x="5868145" y="6041132"/>
            <a:ext cx="590837" cy="412204"/>
          </a:xfrm>
          <a:prstGeom prst="curvedConnector3">
            <a:avLst>
              <a:gd name="adj1" fmla="val 50000"/>
            </a:avLst>
          </a:prstGeom>
          <a:ln w="127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1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neobotix-robots.com/fileadmin/files/produkte/Basisplattformen/MPO-500/Mecanum-Roboter-MPO-500-Hauptansic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0" y="4627763"/>
            <a:ext cx="3052902" cy="214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Kinematics:</a:t>
            </a:r>
            <a:br>
              <a:rPr lang="it-IT" dirty="0" smtClean="0"/>
            </a:br>
            <a:r>
              <a:rPr lang="it-IT" smtClean="0"/>
              <a:t>Omnidirectional robot</a:t>
            </a:r>
            <a:endParaRPr lang="it-IT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2908918"/>
          </a:xfrm>
        </p:spPr>
        <p:txBody>
          <a:bodyPr>
            <a:normAutofit fontScale="92500"/>
          </a:bodyPr>
          <a:lstStyle/>
          <a:p>
            <a:r>
              <a:rPr lang="it-IT" u="sng" dirty="0"/>
              <a:t>Necessary </a:t>
            </a:r>
            <a:r>
              <a:rPr lang="it-IT" u="sng" dirty="0" smtClean="0"/>
              <a:t>conditions</a:t>
            </a:r>
            <a:r>
              <a:rPr lang="it-IT" dirty="0" smtClean="0"/>
              <a:t>:</a:t>
            </a:r>
            <a:endParaRPr lang="it-IT" dirty="0"/>
          </a:p>
          <a:p>
            <a:pPr lvl="1"/>
            <a:r>
              <a:rPr lang="it-IT" dirty="0" smtClean="0">
                <a:solidFill>
                  <a:srgbClr val="FF0000"/>
                </a:solidFill>
              </a:rPr>
              <a:t>No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single point </a:t>
            </a:r>
            <a:r>
              <a:rPr lang="it-IT" dirty="0" smtClean="0"/>
              <a:t>should exist where all the axes of the rollers intersect</a:t>
            </a:r>
          </a:p>
          <a:p>
            <a:pPr lvl="1"/>
            <a:r>
              <a:rPr lang="it-IT" dirty="0" smtClean="0"/>
              <a:t>Same with </a:t>
            </a:r>
            <a:r>
              <a:rPr lang="it-IT" dirty="0" smtClean="0">
                <a:solidFill>
                  <a:srgbClr val="FF0000"/>
                </a:solidFill>
              </a:rPr>
              <a:t>parallel axes</a:t>
            </a:r>
          </a:p>
          <a:p>
            <a:pPr marL="457200" lvl="1" indent="0">
              <a:buNone/>
            </a:pPr>
            <a:r>
              <a:rPr lang="it-IT" dirty="0" smtClean="0"/>
              <a:t>If not, then the system is </a:t>
            </a:r>
            <a:r>
              <a:rPr lang="it-IT" dirty="0" smtClean="0">
                <a:solidFill>
                  <a:srgbClr val="0070C0"/>
                </a:solidFill>
              </a:rPr>
              <a:t>labile</a:t>
            </a:r>
            <a:r>
              <a:rPr lang="it-IT" dirty="0" smtClean="0"/>
              <a:t>.</a:t>
            </a:r>
            <a:endParaRPr lang="it-IT" dirty="0"/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1059" y="1628800"/>
            <a:ext cx="2938626" cy="47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c 3"/>
          <p:cNvSpPr/>
          <p:nvPr/>
        </p:nvSpPr>
        <p:spPr>
          <a:xfrm rot="10800000">
            <a:off x="2915815" y="3501006"/>
            <a:ext cx="5893869" cy="2016224"/>
          </a:xfrm>
          <a:prstGeom prst="arc">
            <a:avLst/>
          </a:prstGeom>
          <a:ln w="28575">
            <a:solidFill>
              <a:srgbClr val="0070C0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895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Mobility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/>
                  <a:t>In general, the </a:t>
                </a:r>
                <a:r>
                  <a:rPr lang="en-GB" b="1" dirty="0" smtClean="0"/>
                  <a:t>mobility</a:t>
                </a:r>
                <a:r>
                  <a:rPr lang="en-GB" dirty="0" smtClean="0"/>
                  <a:t> is a function of the set of </a:t>
                </a:r>
                <a:r>
                  <a:rPr lang="en-GB" i="1" dirty="0" smtClean="0">
                    <a:solidFill>
                      <a:srgbClr val="FF0000"/>
                    </a:solidFill>
                  </a:rPr>
                  <a:t>independent</a:t>
                </a:r>
                <a:r>
                  <a:rPr lang="en-GB" dirty="0" smtClean="0"/>
                  <a:t> constraints.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GB" dirty="0" smtClean="0"/>
                  <a:t> related to the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𝑟𝑎𝑛𝑘</m:t>
                    </m:r>
                  </m:oMath>
                </a14:m>
                <a:r>
                  <a:rPr lang="en-GB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GB" dirty="0" smtClean="0"/>
                  <a:t>of </a:t>
                </a:r>
                <a:r>
                  <a:rPr lang="en-GB" u="sng" dirty="0" smtClean="0"/>
                  <a:t>sliding constraints matrix</a:t>
                </a:r>
                <a:r>
                  <a:rPr lang="en-GB" dirty="0" smtClean="0"/>
                  <a:t>:</a:t>
                </a:r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>
                          <a:latin typeface="Cambria Math"/>
                        </a:rPr>
                        <m:t>𝑟𝑎𝑛𝑘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b="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i="1" dirty="0" smtClean="0"/>
              </a:p>
              <a:p>
                <a:pPr marL="457200" lvl="1" indent="0" algn="ctr">
                  <a:buNone/>
                </a:pPr>
                <a:endParaRPr lang="en-GB" i="1" dirty="0"/>
              </a:p>
              <a:p>
                <a:pPr marL="0" indent="0" algn="ctr">
                  <a:buNone/>
                </a:pPr>
                <a:r>
                  <a:rPr lang="en-GB" dirty="0" smtClean="0"/>
                  <a:t>It should be: 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∈[0, 3]</m:t>
                    </m:r>
                  </m:oMath>
                </a14:m>
                <a:endParaRPr lang="en-GB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724128" y="3677976"/>
            <a:ext cx="15855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n. of independent constraints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6037192"/>
            <a:ext cx="2141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Unrestrained motion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092280" y="6037192"/>
            <a:ext cx="126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Unmovable</a:t>
            </a:r>
            <a:endParaRPr lang="en-GB" dirty="0"/>
          </a:p>
        </p:txBody>
      </p:sp>
      <p:cxnSp>
        <p:nvCxnSpPr>
          <p:cNvPr id="7" name="Curved Connector 6"/>
          <p:cNvCxnSpPr>
            <a:endCxn id="5" idx="3"/>
          </p:cNvCxnSpPr>
          <p:nvPr/>
        </p:nvCxnSpPr>
        <p:spPr>
          <a:xfrm rot="5400000">
            <a:off x="6166850" y="5839626"/>
            <a:ext cx="496561" cy="267902"/>
          </a:xfrm>
          <a:prstGeom prst="curvedConnector2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endCxn id="6" idx="1"/>
          </p:cNvCxnSpPr>
          <p:nvPr/>
        </p:nvCxnSpPr>
        <p:spPr>
          <a:xfrm rot="16200000" flipH="1">
            <a:off x="6780166" y="5909744"/>
            <a:ext cx="488598" cy="135629"/>
          </a:xfrm>
          <a:prstGeom prst="curvedConnector2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14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Steerability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GB" dirty="0" smtClean="0"/>
                  <a:t>Degree of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steerability</a:t>
                </a:r>
              </a:p>
              <a:p>
                <a:endParaRPr lang="en-GB" dirty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𝑟𝑎𝑛𝑘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∈[ 0 ,  2 ]</m:t>
                      </m:r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Examples:</a:t>
                </a:r>
              </a:p>
              <a:p>
                <a:pPr lvl="1"/>
                <a:r>
                  <a:rPr lang="en-GB" dirty="0" smtClean="0"/>
                  <a:t>Differential drive robot: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GB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GB" i="1" dirty="0" smtClean="0">
                        <a:latin typeface="Cambria Math"/>
                      </a:rPr>
                      <m:t>=</m:t>
                    </m:r>
                    <m:r>
                      <a:rPr lang="en-GB" b="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Bicycle: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GB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0" dirty="0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GB" b="0" i="0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GB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Omni wheel robot: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GB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b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48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grpSp>
        <p:nvGrpSpPr>
          <p:cNvPr id="31" name="Group 30"/>
          <p:cNvGrpSpPr/>
          <p:nvPr/>
        </p:nvGrpSpPr>
        <p:grpSpPr>
          <a:xfrm>
            <a:off x="323528" y="1484784"/>
            <a:ext cx="2823618" cy="4388393"/>
            <a:chOff x="1188209" y="2204864"/>
            <a:chExt cx="2823618" cy="438839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933"/>
            <a:stretch/>
          </p:blipFill>
          <p:spPr bwMode="auto">
            <a:xfrm>
              <a:off x="1188209" y="2204864"/>
              <a:ext cx="2807727" cy="4388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1619672" y="2501134"/>
              <a:ext cx="648072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1619672" y="3517484"/>
              <a:ext cx="648072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491880" y="3529768"/>
              <a:ext cx="503471" cy="32554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501081" y="2504303"/>
              <a:ext cx="510746" cy="271848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60032" y="1744592"/>
                <a:ext cx="917431" cy="66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744592"/>
                <a:ext cx="917431" cy="66858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069657" y="1700808"/>
            <a:ext cx="1038194" cy="31880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GB" sz="1400" dirty="0" smtClean="0"/>
              <a:t>Fixed wheels</a:t>
            </a:r>
            <a:endParaRPr lang="en-GB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6069657" y="2094372"/>
            <a:ext cx="1215170" cy="31880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GB" sz="1400" dirty="0" smtClean="0"/>
              <a:t>Steered wheels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75856" y="2708920"/>
                <a:ext cx="5760640" cy="403244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GB" dirty="0" smtClean="0"/>
                  <a:t>However:</a:t>
                </a:r>
              </a:p>
              <a:p>
                <a:pPr lvl="1"/>
                <a:r>
                  <a:rPr lang="en-GB" b="1" dirty="0" smtClean="0"/>
                  <a:t>Rear wheel</a:t>
                </a:r>
                <a:r>
                  <a:rPr lang="en-GB" dirty="0" smtClean="0"/>
                  <a:t>:</a:t>
                </a:r>
              </a:p>
              <a:p>
                <a:pPr marL="914400" lvl="2" indent="0">
                  <a:buNone/>
                </a:pPr>
                <a:r>
                  <a:rPr lang="en-GB" dirty="0"/>
                  <a:t>C</a:t>
                </a:r>
                <a:r>
                  <a:rPr lang="en-GB" dirty="0" smtClean="0"/>
                  <a:t>ommon axle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same sliding constraint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𝑟𝑎𝑛𝑘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endParaRPr lang="en-GB" b="0" dirty="0" smtClean="0">
                  <a:ea typeface="Cambria Math"/>
                </a:endParaRPr>
              </a:p>
              <a:p>
                <a:pPr lvl="1"/>
                <a:r>
                  <a:rPr lang="en-GB" b="1" dirty="0" smtClean="0"/>
                  <a:t>Front wheel</a:t>
                </a:r>
                <a:r>
                  <a:rPr lang="en-GB" dirty="0" smtClean="0"/>
                  <a:t>:</a:t>
                </a:r>
              </a:p>
              <a:p>
                <a:pPr marL="914400" lvl="2" indent="0">
                  <a:buNone/>
                </a:pPr>
                <a:r>
                  <a:rPr lang="en-GB" dirty="0" smtClean="0"/>
                  <a:t>Both wheels must have the same ICR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inter-dependent rolling/sliding constraint</a:t>
                </a:r>
                <a:endParaRPr lang="en-GB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𝑟𝑎𝑛𝑘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Thus: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75856" y="2708920"/>
                <a:ext cx="5760640" cy="4032448"/>
              </a:xfrm>
              <a:blipFill rotWithShape="1">
                <a:blip r:embed="rId4"/>
                <a:stretch>
                  <a:fillRect l="-1481" t="-27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4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Maneuverability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54887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 smtClean="0"/>
                  <a:t>Degree of </a:t>
                </a:r>
                <a:r>
                  <a:rPr lang="en-GB" b="1" dirty="0" err="1" smtClean="0"/>
                  <a:t>maneuverability</a:t>
                </a:r>
                <a:r>
                  <a:rPr lang="en-GB" dirty="0" smtClean="0"/>
                  <a:t>:</a:t>
                </a:r>
              </a:p>
              <a:p>
                <a:pPr lvl="1"/>
                <a:endParaRPr lang="en-GB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Includes both the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direct </a:t>
                </a:r>
                <a:r>
                  <a:rPr lang="en-GB" dirty="0" err="1" smtClean="0">
                    <a:solidFill>
                      <a:srgbClr val="FF0000"/>
                    </a:solidFill>
                  </a:rPr>
                  <a:t>d.o.f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. (wheel spin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/>
                      </a:rPr>
                      <m:t>𝜑</m:t>
                    </m:r>
                  </m:oMath>
                </a14:m>
                <a:r>
                  <a:rPr lang="en-GB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GB" dirty="0" smtClean="0"/>
                  <a:t> and </a:t>
                </a:r>
                <a:r>
                  <a:rPr lang="en-GB" dirty="0" smtClean="0">
                    <a:solidFill>
                      <a:srgbClr val="00B0F0"/>
                    </a:solidFill>
                  </a:rPr>
                  <a:t>indirect </a:t>
                </a:r>
                <a:r>
                  <a:rPr lang="en-GB" dirty="0" err="1" smtClean="0">
                    <a:solidFill>
                      <a:srgbClr val="00B0F0"/>
                    </a:solidFill>
                  </a:rPr>
                  <a:t>d.o.f</a:t>
                </a:r>
                <a:r>
                  <a:rPr lang="en-GB" dirty="0" smtClean="0">
                    <a:solidFill>
                      <a:srgbClr val="00B0F0"/>
                    </a:solidFill>
                  </a:rPr>
                  <a:t>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srgbClr val="00B0F0"/>
                    </a:solidFill>
                  </a:rPr>
                  <a:t>)</a:t>
                </a:r>
              </a:p>
              <a:p>
                <a:endParaRPr lang="en-GB" dirty="0">
                  <a:solidFill>
                    <a:srgbClr val="00B0F0"/>
                  </a:solidFill>
                </a:endParaRPr>
              </a:p>
              <a:p>
                <a:r>
                  <a:rPr lang="en-GB" dirty="0"/>
                  <a:t>Some examples: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548879"/>
              </a:xfrm>
              <a:blipFill rotWithShape="1">
                <a:blip r:embed="rId2"/>
                <a:stretch>
                  <a:fillRect l="-815" t="-3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44995"/>
            <a:ext cx="7028702" cy="242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32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Mobile robot workspace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GB" dirty="0" smtClean="0"/>
                  <a:t>Workspace:</a:t>
                </a:r>
              </a:p>
              <a:p>
                <a:pPr marL="457200" lvl="1" indent="0">
                  <a:buNone/>
                </a:pPr>
                <a:r>
                  <a:rPr lang="en-GB" dirty="0" smtClean="0">
                    <a:solidFill>
                      <a:srgbClr val="00B0F0"/>
                    </a:solidFill>
                  </a:rPr>
                  <a:t>Possible configurations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B0F0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/>
                  <a:t>in the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configuration space 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GB" dirty="0"/>
                  <a:t>:</a:t>
                </a:r>
                <a:endParaRPr lang="en-GB" dirty="0" smtClean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𝑊</m:t>
                      </m:r>
                      <m:r>
                        <a:rPr lang="en-GB" i="1">
                          <a:latin typeface="Cambria Math"/>
                        </a:rPr>
                        <m:t>∈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dirty="0" smtClean="0">
                  <a:solidFill>
                    <a:srgbClr val="00B0F0"/>
                  </a:solidFill>
                </a:endParaRPr>
              </a:p>
              <a:p>
                <a:endParaRPr lang="en-GB" dirty="0" smtClean="0"/>
              </a:p>
              <a:p>
                <a:r>
                  <a:rPr lang="en-GB" dirty="0" smtClean="0"/>
                  <a:t>However, the following is possible: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&lt;</m:t>
                      </m:r>
                      <m:func>
                        <m:func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  <a:ea typeface="Cambria Math"/>
                            </a:rPr>
                            <m:t>dim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 smtClean="0"/>
              </a:p>
              <a:p>
                <a:pPr marL="457200" lvl="1" indent="0">
                  <a:buNone/>
                </a:pPr>
                <a:endParaRPr lang="en-GB" dirty="0" smtClean="0"/>
              </a:p>
              <a:p>
                <a:pPr lvl="1"/>
                <a:r>
                  <a:rPr lang="en-GB" dirty="0" smtClean="0"/>
                  <a:t>Which means that the robot can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GB" b="0" i="1" smtClean="0">
                        <a:solidFill>
                          <a:srgbClr val="00B050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GB" dirty="0" smtClean="0"/>
                  <a:t> and a workspace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dim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𝑊</m:t>
                            </m:r>
                          </m:e>
                        </m:d>
                      </m:fName>
                      <m:e>
                        <m:r>
                          <a:rPr lang="en-GB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=3</m:t>
                        </m:r>
                      </m:e>
                    </m:func>
                  </m:oMath>
                </a14:m>
                <a:r>
                  <a:rPr lang="en-GB" dirty="0" smtClean="0"/>
                  <a:t>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88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Mobile robots</a:t>
            </a:r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... also </a:t>
            </a:r>
            <a:r>
              <a:rPr lang="it-IT" smtClean="0"/>
              <a:t>called </a:t>
            </a:r>
            <a:r>
              <a:rPr lang="it-IT" smtClean="0">
                <a:solidFill>
                  <a:srgbClr val="FF0000"/>
                </a:solidFill>
              </a:rPr>
              <a:t>Automated Guided Vehicles</a:t>
            </a:r>
            <a:r>
              <a:rPr lang="it-IT"/>
              <a:t>, or Autonomous Ground Vehicles </a:t>
            </a:r>
            <a:r>
              <a:rPr lang="it-IT" dirty="0" smtClean="0"/>
              <a:t>(AGV)</a:t>
            </a:r>
          </a:p>
          <a:p>
            <a:r>
              <a:rPr lang="it-IT" dirty="0" smtClean="0"/>
              <a:t>... or </a:t>
            </a:r>
            <a:r>
              <a:rPr lang="it-IT" dirty="0" smtClean="0">
                <a:solidFill>
                  <a:srgbClr val="FF0000"/>
                </a:solidFill>
              </a:rPr>
              <a:t>Rovers</a:t>
            </a:r>
            <a:r>
              <a:rPr lang="it-IT" dirty="0" smtClean="0"/>
              <a:t> when used on rough terrain</a:t>
            </a:r>
          </a:p>
          <a:p>
            <a:endParaRPr lang="it-IT" dirty="0"/>
          </a:p>
          <a:p>
            <a:r>
              <a:rPr lang="it-IT" u="sng" dirty="0" smtClean="0"/>
              <a:t>Features</a:t>
            </a:r>
          </a:p>
          <a:p>
            <a:pPr lvl="1"/>
            <a:r>
              <a:rPr lang="it-IT" dirty="0" smtClean="0">
                <a:solidFill>
                  <a:srgbClr val="0070C0"/>
                </a:solidFill>
              </a:rPr>
              <a:t>Base is not fixed</a:t>
            </a:r>
          </a:p>
          <a:p>
            <a:pPr lvl="1"/>
            <a:r>
              <a:rPr lang="it-IT" dirty="0" smtClean="0">
                <a:solidFill>
                  <a:srgbClr val="0070C0"/>
                </a:solidFill>
              </a:rPr>
              <a:t>Autonomy</a:t>
            </a:r>
          </a:p>
          <a:p>
            <a:pPr lvl="1"/>
            <a:r>
              <a:rPr lang="it-IT" dirty="0" smtClean="0"/>
              <a:t>Most useful when</a:t>
            </a:r>
          </a:p>
          <a:p>
            <a:pPr lvl="2"/>
            <a:r>
              <a:rPr lang="it-IT" dirty="0" smtClean="0"/>
              <a:t>Work has to be done on </a:t>
            </a:r>
            <a:r>
              <a:rPr lang="it-IT" dirty="0" smtClean="0">
                <a:solidFill>
                  <a:srgbClr val="0070C0"/>
                </a:solidFill>
              </a:rPr>
              <a:t>large spaces</a:t>
            </a:r>
          </a:p>
          <a:p>
            <a:pPr lvl="2"/>
            <a:r>
              <a:rPr lang="it-IT" dirty="0" smtClean="0"/>
              <a:t>Environment does not allow large fixed structures</a:t>
            </a:r>
          </a:p>
          <a:p>
            <a:pPr lvl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07152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268760"/>
            <a:ext cx="6919703" cy="548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1547664" y="5301208"/>
                <a:ext cx="1812965" cy="40862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  <a:prstDash val="sysDash"/>
              </a:ln>
              <a:effectLst>
                <a:outerShdw blurRad="1651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1+1</m:t>
                      </m:r>
                      <m:r>
                        <a:rPr lang="en-GB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301208"/>
                <a:ext cx="1812965" cy="408623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9050">
                <a:solidFill>
                  <a:srgbClr val="00B0F0"/>
                </a:solidFill>
                <a:prstDash val="sysDash"/>
              </a:ln>
              <a:effectLst>
                <a:outerShdw blurRad="1651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6084168" y="4221088"/>
                <a:ext cx="2664297" cy="173664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B050"/>
                </a:solidFill>
                <a:prstDash val="sysDash"/>
              </a:ln>
              <a:effectLst>
                <a:outerShdw blurRad="1651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i="0" smtClean="0">
                            <a:latin typeface="Cambria Math"/>
                          </a:rPr>
                          <m:t>dim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𝑊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GB" dirty="0" smtClean="0"/>
                  <a:t>   </a:t>
                </a:r>
                <a:r>
                  <a:rPr lang="en-GB" sz="2400" b="1" dirty="0" smtClean="0">
                    <a:solidFill>
                      <a:srgbClr val="FF0000"/>
                    </a:solidFill>
                  </a:rPr>
                  <a:t>!</a:t>
                </a:r>
              </a:p>
              <a:p>
                <a:endParaRPr lang="en-GB" dirty="0"/>
              </a:p>
              <a:p>
                <a:r>
                  <a:rPr lang="en-GB" dirty="0"/>
                  <a:t>Indeed, the robot can reach every possible </a:t>
                </a:r>
                <a:r>
                  <a:rPr lang="en-GB" dirty="0" smtClean="0"/>
                  <a:t>triplet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  <m:r>
                              <a:rPr lang="en-GB" i="1">
                                <a:latin typeface="Cambria Math"/>
                              </a:rPr>
                              <m:t>,</m:t>
                            </m:r>
                            <m:r>
                              <a:rPr lang="en-GB" i="1">
                                <a:latin typeface="Cambria Math"/>
                              </a:rPr>
                              <m:t>𝑦</m:t>
                            </m:r>
                            <m:r>
                              <a:rPr lang="en-GB" i="1">
                                <a:latin typeface="Cambria Math"/>
                              </a:rPr>
                              <m:t>,</m:t>
                            </m:r>
                            <m:r>
                              <a:rPr lang="en-GB" i="1">
                                <a:latin typeface="Cambria Math"/>
                              </a:rPr>
                              <m:t>𝜗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∈</m:t>
                    </m:r>
                    <m:r>
                      <a:rPr lang="en-GB" b="0" i="1" smtClean="0">
                        <a:latin typeface="Cambria Math"/>
                      </a:rPr>
                      <m:t>𝐶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221088"/>
                <a:ext cx="2664297" cy="1736646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rgbClr val="00B050"/>
                </a:solidFill>
                <a:prstDash val="sysDash"/>
              </a:ln>
              <a:effectLst>
                <a:outerShdw blurRad="1651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431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Non-Holonomic</a:t>
            </a:r>
            <a:br>
              <a:rPr lang="en-US" dirty="0" smtClean="0"/>
            </a:br>
            <a:r>
              <a:rPr lang="en-US" dirty="0" smtClean="0"/>
              <a:t>constraints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Module 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066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Non-holonomic Constraints</a:t>
            </a:r>
            <a:endParaRPr lang="it-I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it-IT" dirty="0" smtClean="0">
                    <a:solidFill>
                      <a:srgbClr val="0070C0"/>
                    </a:solidFill>
                  </a:rPr>
                  <a:t>Holonomic</a:t>
                </a:r>
                <a:r>
                  <a:rPr lang="it-IT" dirty="0" smtClean="0"/>
                  <a:t> constraints</a:t>
                </a:r>
              </a:p>
              <a:p>
                <a:pPr lvl="1"/>
                <a:r>
                  <a:rPr lang="it-IT" b="0" dirty="0" smtClean="0"/>
                  <a:t>Must have the following form: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r>
                  <a:rPr lang="it-IT" b="0" dirty="0" smtClean="0"/>
                  <a:t/>
                </a:r>
                <a:br>
                  <a:rPr lang="it-IT" b="0" dirty="0" smtClean="0"/>
                </a:br>
                <a:r>
                  <a:rPr lang="it-IT" b="0" dirty="0" smtClean="0"/>
                  <a:t>	</a:t>
                </a:r>
                <a:r>
                  <a:rPr lang="it-IT" u="sng" dirty="0" smtClean="0"/>
                  <a:t>OR</a:t>
                </a:r>
                <a:r>
                  <a:rPr lang="it-IT" dirty="0" smtClean="0"/>
                  <a:t> integrated in the same form.</a:t>
                </a:r>
              </a:p>
              <a:p>
                <a:pPr lvl="1"/>
                <a:r>
                  <a:rPr lang="it-IT" dirty="0" smtClean="0"/>
                  <a:t>Constraint on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positional</a:t>
                </a:r>
                <a:r>
                  <a:rPr lang="it-IT" dirty="0" smtClean="0"/>
                  <a:t>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coordinates</a:t>
                </a:r>
                <a:endParaRPr lang="it-IT" dirty="0" smtClean="0"/>
              </a:p>
              <a:p>
                <a:pPr marL="457200" lvl="1" indent="0">
                  <a:buNone/>
                </a:pPr>
                <a:endParaRPr lang="it-IT" dirty="0"/>
              </a:p>
              <a:p>
                <a:r>
                  <a:rPr lang="it-IT" dirty="0" smtClean="0">
                    <a:solidFill>
                      <a:srgbClr val="0070C0"/>
                    </a:solidFill>
                  </a:rPr>
                  <a:t>Non-holonomic</a:t>
                </a:r>
                <a:r>
                  <a:rPr lang="it-IT" dirty="0" smtClean="0"/>
                  <a:t> constraints</a:t>
                </a:r>
                <a:endParaRPr lang="it-IT" dirty="0"/>
              </a:p>
              <a:p>
                <a:pPr lvl="1"/>
                <a:r>
                  <a:rPr lang="it-IT" dirty="0"/>
                  <a:t>Constraints acting on </a:t>
                </a:r>
                <a:r>
                  <a:rPr lang="it-IT" dirty="0">
                    <a:solidFill>
                      <a:srgbClr val="FF0000"/>
                    </a:solidFill>
                  </a:rPr>
                  <a:t>velocities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it-IT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it-IT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it-IT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it-IT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it-IT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it-IT" dirty="0" smtClean="0"/>
              </a:p>
              <a:p>
                <a:pPr lvl="1"/>
                <a:r>
                  <a:rPr lang="it-IT" dirty="0" smtClean="0">
                    <a:solidFill>
                      <a:srgbClr val="0070C0"/>
                    </a:solidFill>
                  </a:rPr>
                  <a:t>Only if not integrable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it-IT" dirty="0" smtClean="0"/>
                  <a:t> Not expressible in the previous form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b="-9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07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Non-holonomic </a:t>
            </a:r>
            <a:r>
              <a:rPr lang="it-IT" dirty="0" smtClean="0"/>
              <a:t>Constraints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506916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Any wheeled vehicle is subject to </a:t>
            </a:r>
            <a:r>
              <a:rPr lang="en-US" dirty="0">
                <a:solidFill>
                  <a:srgbClr val="00B0F0"/>
                </a:solidFill>
              </a:rPr>
              <a:t>kinematic constraints</a:t>
            </a:r>
            <a:r>
              <a:rPr lang="en-US" dirty="0"/>
              <a:t> that reduce in general its </a:t>
            </a:r>
            <a:r>
              <a:rPr lang="en-US" dirty="0">
                <a:solidFill>
                  <a:srgbClr val="FF0000"/>
                </a:solidFill>
              </a:rPr>
              <a:t>local mobility</a:t>
            </a:r>
            <a:r>
              <a:rPr lang="en-US" dirty="0"/>
              <a:t>, while leaving intact the possibility of reaching </a:t>
            </a:r>
            <a:r>
              <a:rPr lang="en-US" dirty="0">
                <a:solidFill>
                  <a:srgbClr val="FF0000"/>
                </a:solidFill>
              </a:rPr>
              <a:t>arbitrary configurations </a:t>
            </a:r>
            <a:r>
              <a:rPr lang="en-US" dirty="0"/>
              <a:t>by appropriate </a:t>
            </a:r>
            <a:r>
              <a:rPr lang="en-US" dirty="0" smtClean="0">
                <a:solidFill>
                  <a:srgbClr val="FF0000"/>
                </a:solidFill>
              </a:rPr>
              <a:t>maneuvers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is impossible to move instantaneously a car in the direction orthogonal to sagittal </a:t>
            </a:r>
            <a:r>
              <a:rPr lang="en-US"/>
              <a:t>direction</a:t>
            </a:r>
            <a:r>
              <a:rPr lang="en-US" smtClean="0"/>
              <a:t>.</a:t>
            </a:r>
          </a:p>
          <a:p>
            <a:pPr lvl="1"/>
            <a:r>
              <a:rPr lang="en-US" smtClean="0"/>
              <a:t>The same car can perform a S-manoeuver: the result is a displacement in the orthogonal direction!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968728" y="2027818"/>
            <a:ext cx="3576094" cy="3302952"/>
            <a:chOff x="535469" y="2636912"/>
            <a:chExt cx="3508328" cy="3240360"/>
          </a:xfrm>
        </p:grpSpPr>
        <p:pic>
          <p:nvPicPr>
            <p:cNvPr id="5" name="Picture 2" descr="D:\Google Drive\Didattica\Seminario rover 2017\immagini\omni_and_tricyle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83" t="-150"/>
            <a:stretch/>
          </p:blipFill>
          <p:spPr bwMode="auto">
            <a:xfrm>
              <a:off x="1682513" y="3623502"/>
              <a:ext cx="1214241" cy="1320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535469" y="2636912"/>
              <a:ext cx="3508328" cy="1697914"/>
              <a:chOff x="404494" y="3309833"/>
              <a:chExt cx="3508328" cy="1697914"/>
            </a:xfrm>
          </p:grpSpPr>
          <p:sp>
            <p:nvSpPr>
              <p:cNvPr id="11" name="Up Arrow 10"/>
              <p:cNvSpPr/>
              <p:nvPr/>
            </p:nvSpPr>
            <p:spPr>
              <a:xfrm>
                <a:off x="1974764" y="3366703"/>
                <a:ext cx="360040" cy="792088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Circular Arrow 11"/>
              <p:cNvSpPr/>
              <p:nvPr/>
            </p:nvSpPr>
            <p:spPr>
              <a:xfrm rot="14993313">
                <a:off x="2214909" y="3309833"/>
                <a:ext cx="1697913" cy="1697913"/>
              </a:xfrm>
              <a:prstGeom prst="circularArrow">
                <a:avLst>
                  <a:gd name="adj1" fmla="val 8670"/>
                  <a:gd name="adj2" fmla="val 1003538"/>
                  <a:gd name="adj3" fmla="val 20520757"/>
                  <a:gd name="adj4" fmla="val 17397562"/>
                  <a:gd name="adj5" fmla="val 9041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Circular Arrow 12"/>
              <p:cNvSpPr/>
              <p:nvPr/>
            </p:nvSpPr>
            <p:spPr>
              <a:xfrm rot="6606687" flipH="1">
                <a:off x="404494" y="3309834"/>
                <a:ext cx="1697913" cy="1697913"/>
              </a:xfrm>
              <a:prstGeom prst="circularArrow">
                <a:avLst>
                  <a:gd name="adj1" fmla="val 8670"/>
                  <a:gd name="adj2" fmla="val 1003538"/>
                  <a:gd name="adj3" fmla="val 20520757"/>
                  <a:gd name="adj4" fmla="val 17397562"/>
                  <a:gd name="adj5" fmla="val 9041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flipV="1">
              <a:off x="535469" y="4179358"/>
              <a:ext cx="3508328" cy="1697914"/>
              <a:chOff x="404494" y="3309833"/>
              <a:chExt cx="3508328" cy="1697914"/>
            </a:xfrm>
          </p:grpSpPr>
          <p:sp>
            <p:nvSpPr>
              <p:cNvPr id="8" name="Up Arrow 7"/>
              <p:cNvSpPr/>
              <p:nvPr/>
            </p:nvSpPr>
            <p:spPr>
              <a:xfrm>
                <a:off x="1974764" y="3366703"/>
                <a:ext cx="360040" cy="792088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Circular Arrow 8"/>
              <p:cNvSpPr/>
              <p:nvPr/>
            </p:nvSpPr>
            <p:spPr>
              <a:xfrm rot="14993313">
                <a:off x="2214909" y="3309833"/>
                <a:ext cx="1697913" cy="1697913"/>
              </a:xfrm>
              <a:prstGeom prst="circularArrow">
                <a:avLst>
                  <a:gd name="adj1" fmla="val 8670"/>
                  <a:gd name="adj2" fmla="val 1003538"/>
                  <a:gd name="adj3" fmla="val 20520757"/>
                  <a:gd name="adj4" fmla="val 17397562"/>
                  <a:gd name="adj5" fmla="val 9041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Circular Arrow 9"/>
              <p:cNvSpPr/>
              <p:nvPr/>
            </p:nvSpPr>
            <p:spPr>
              <a:xfrm rot="6606687" flipH="1">
                <a:off x="404494" y="3309834"/>
                <a:ext cx="1697913" cy="1697913"/>
              </a:xfrm>
              <a:prstGeom prst="circularArrow">
                <a:avLst>
                  <a:gd name="adj1" fmla="val 8670"/>
                  <a:gd name="adj2" fmla="val 1003538"/>
                  <a:gd name="adj3" fmla="val 20520757"/>
                  <a:gd name="adj4" fmla="val 17397562"/>
                  <a:gd name="adj5" fmla="val 9041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4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Holonomic/Non-holonomic</a:t>
            </a:r>
            <a:br>
              <a:rPr lang="it-IT" dirty="0" smtClean="0"/>
            </a:br>
            <a:r>
              <a:rPr lang="it-IT" dirty="0" smtClean="0"/>
              <a:t>constraints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91264" cy="500475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it-IT" u="sng" dirty="0" smtClean="0"/>
                  <a:t>Pure rolling, no slip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it-IT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it-IT" dirty="0" smtClean="0">
                    <a:solidFill>
                      <a:srgbClr val="0070C0"/>
                    </a:solidFill>
                  </a:rPr>
                  <a:t> is holonomic</a:t>
                </a:r>
              </a:p>
              <a:p>
                <a:pPr lvl="2"/>
                <a:r>
                  <a:rPr lang="it-IT" dirty="0" smtClean="0"/>
                  <a:t>Constraint on a coordinate (</a:t>
                </a:r>
                <a14:m>
                  <m:oMath xmlns:m="http://schemas.openxmlformats.org/officeDocument/2006/math">
                    <m:r>
                      <a:rPr lang="it-IT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it-IT" dirty="0" smtClean="0"/>
                  <a:t>)</a:t>
                </a:r>
              </a:p>
              <a:p>
                <a:pPr lvl="2"/>
                <a:r>
                  <a:rPr lang="it-IT" dirty="0" smtClean="0"/>
                  <a:t>In form: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rgbClr val="0070C0"/>
                        </a:solidFill>
                        <a:latin typeface="Cambria Math"/>
                      </a:rPr>
                      <m:t>x</m:t>
                    </m:r>
                    <m:r>
                      <a:rPr lang="en-GB" b="0" i="0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p</m:t>
                        </m:r>
                      </m:sub>
                    </m:sSub>
                    <m:r>
                      <a:rPr lang="en-GB" b="0" i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it-IT" b="0" i="1" smtClean="0">
                        <a:solidFill>
                          <a:srgbClr val="0070C0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it-IT" b="0" i="1" smtClean="0">
                        <a:solidFill>
                          <a:srgbClr val="0070C0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it-IT" dirty="0" smtClean="0"/>
              </a:p>
              <a:p>
                <a:pPr lvl="2"/>
                <a:endParaRPr lang="it-IT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is non-holonomic</a:t>
                </a:r>
                <a:endParaRPr lang="it-IT" dirty="0" smtClean="0"/>
              </a:p>
              <a:p>
                <a:pPr lvl="2"/>
                <a:r>
                  <a:rPr lang="it-IT" dirty="0" smtClean="0"/>
                  <a:t>Constraint on velocity</a:t>
                </a:r>
              </a:p>
              <a:p>
                <a:pPr lvl="2"/>
                <a:r>
                  <a:rPr lang="it-IT" dirty="0" smtClean="0"/>
                  <a:t>Not ascribable to the</a:t>
                </a:r>
                <a:br>
                  <a:rPr lang="it-IT" dirty="0" smtClean="0"/>
                </a:br>
                <a:r>
                  <a:rPr lang="it-IT" dirty="0" smtClean="0"/>
                  <a:t>form: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accent1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it-IT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it-IT" b="0" i="1" smtClean="0">
                        <a:solidFill>
                          <a:schemeClr val="accent1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it-IT" dirty="0" smtClean="0">
                  <a:solidFill>
                    <a:schemeClr val="accent1"/>
                  </a:solidFill>
                </a:endParaRPr>
              </a:p>
              <a:p>
                <a:pPr lvl="2"/>
                <a:endParaRPr lang="it-IT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⇒</m:t>
                    </m:r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u="sng" dirty="0" smtClean="0">
                    <a:solidFill>
                      <a:srgbClr val="FF0000"/>
                    </a:solidFill>
                  </a:rPr>
                  <a:t>The system is non-holonomic</a:t>
                </a:r>
                <a:endParaRPr lang="it-IT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91264" cy="5004758"/>
              </a:xfrm>
              <a:blipFill rotWithShape="1">
                <a:blip r:embed="rId2"/>
                <a:stretch>
                  <a:fillRect l="-1618" t="-2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4654862" y="3645024"/>
            <a:ext cx="4486313" cy="2802648"/>
            <a:chOff x="381123" y="2213852"/>
            <a:chExt cx="4486313" cy="2802648"/>
          </a:xfrm>
        </p:grpSpPr>
        <p:sp>
          <p:nvSpPr>
            <p:cNvPr id="14" name="Freeform 13"/>
            <p:cNvSpPr/>
            <p:nvPr/>
          </p:nvSpPr>
          <p:spPr>
            <a:xfrm>
              <a:off x="762000" y="3784600"/>
              <a:ext cx="4105436" cy="1231900"/>
            </a:xfrm>
            <a:custGeom>
              <a:avLst/>
              <a:gdLst>
                <a:gd name="connsiteX0" fmla="*/ 0 w 6578600"/>
                <a:gd name="connsiteY0" fmla="*/ 241300 h 1282700"/>
                <a:gd name="connsiteX1" fmla="*/ 0 w 6578600"/>
                <a:gd name="connsiteY1" fmla="*/ 241300 h 1282700"/>
                <a:gd name="connsiteX2" fmla="*/ 2616200 w 6578600"/>
                <a:gd name="connsiteY2" fmla="*/ 0 h 1282700"/>
                <a:gd name="connsiteX3" fmla="*/ 6578600 w 6578600"/>
                <a:gd name="connsiteY3" fmla="*/ 787400 h 1282700"/>
                <a:gd name="connsiteX4" fmla="*/ 1765300 w 6578600"/>
                <a:gd name="connsiteY4" fmla="*/ 1282700 h 1282700"/>
                <a:gd name="connsiteX5" fmla="*/ 0 w 6578600"/>
                <a:gd name="connsiteY5" fmla="*/ 241300 h 1282700"/>
                <a:gd name="connsiteX0" fmla="*/ 0 w 6578600"/>
                <a:gd name="connsiteY0" fmla="*/ 241300 h 1231900"/>
                <a:gd name="connsiteX1" fmla="*/ 0 w 6578600"/>
                <a:gd name="connsiteY1" fmla="*/ 241300 h 1231900"/>
                <a:gd name="connsiteX2" fmla="*/ 2616200 w 6578600"/>
                <a:gd name="connsiteY2" fmla="*/ 0 h 1231900"/>
                <a:gd name="connsiteX3" fmla="*/ 6578600 w 6578600"/>
                <a:gd name="connsiteY3" fmla="*/ 787400 h 1231900"/>
                <a:gd name="connsiteX4" fmla="*/ 2120900 w 6578600"/>
                <a:gd name="connsiteY4" fmla="*/ 1231900 h 1231900"/>
                <a:gd name="connsiteX5" fmla="*/ 0 w 6578600"/>
                <a:gd name="connsiteY5" fmla="*/ 241300 h 1231900"/>
                <a:gd name="connsiteX0" fmla="*/ 0 w 6578600"/>
                <a:gd name="connsiteY0" fmla="*/ 241300 h 1231900"/>
                <a:gd name="connsiteX1" fmla="*/ 0 w 6578600"/>
                <a:gd name="connsiteY1" fmla="*/ 241300 h 1231900"/>
                <a:gd name="connsiteX2" fmla="*/ 2616200 w 6578600"/>
                <a:gd name="connsiteY2" fmla="*/ 0 h 1231900"/>
                <a:gd name="connsiteX3" fmla="*/ 5184936 w 6578600"/>
                <a:gd name="connsiteY3" fmla="*/ 502943 h 1231900"/>
                <a:gd name="connsiteX4" fmla="*/ 6578600 w 6578600"/>
                <a:gd name="connsiteY4" fmla="*/ 787400 h 1231900"/>
                <a:gd name="connsiteX5" fmla="*/ 2120900 w 6578600"/>
                <a:gd name="connsiteY5" fmla="*/ 1231900 h 1231900"/>
                <a:gd name="connsiteX6" fmla="*/ 0 w 6578600"/>
                <a:gd name="connsiteY6" fmla="*/ 241300 h 1231900"/>
                <a:gd name="connsiteX0" fmla="*/ 0 w 6578600"/>
                <a:gd name="connsiteY0" fmla="*/ 241300 h 1231900"/>
                <a:gd name="connsiteX1" fmla="*/ 0 w 6578600"/>
                <a:gd name="connsiteY1" fmla="*/ 241300 h 1231900"/>
                <a:gd name="connsiteX2" fmla="*/ 2616200 w 6578600"/>
                <a:gd name="connsiteY2" fmla="*/ 0 h 1231900"/>
                <a:gd name="connsiteX3" fmla="*/ 3927636 w 6578600"/>
                <a:gd name="connsiteY3" fmla="*/ 261643 h 1231900"/>
                <a:gd name="connsiteX4" fmla="*/ 6578600 w 6578600"/>
                <a:gd name="connsiteY4" fmla="*/ 787400 h 1231900"/>
                <a:gd name="connsiteX5" fmla="*/ 2120900 w 6578600"/>
                <a:gd name="connsiteY5" fmla="*/ 1231900 h 1231900"/>
                <a:gd name="connsiteX6" fmla="*/ 0 w 6578600"/>
                <a:gd name="connsiteY6" fmla="*/ 241300 h 1231900"/>
                <a:gd name="connsiteX0" fmla="*/ 0 w 3927636"/>
                <a:gd name="connsiteY0" fmla="*/ 241300 h 1231900"/>
                <a:gd name="connsiteX1" fmla="*/ 0 w 3927636"/>
                <a:gd name="connsiteY1" fmla="*/ 241300 h 1231900"/>
                <a:gd name="connsiteX2" fmla="*/ 2616200 w 3927636"/>
                <a:gd name="connsiteY2" fmla="*/ 0 h 1231900"/>
                <a:gd name="connsiteX3" fmla="*/ 3927636 w 3927636"/>
                <a:gd name="connsiteY3" fmla="*/ 261643 h 1231900"/>
                <a:gd name="connsiteX4" fmla="*/ 3924300 w 3927636"/>
                <a:gd name="connsiteY4" fmla="*/ 1054100 h 1231900"/>
                <a:gd name="connsiteX5" fmla="*/ 2120900 w 3927636"/>
                <a:gd name="connsiteY5" fmla="*/ 1231900 h 1231900"/>
                <a:gd name="connsiteX6" fmla="*/ 0 w 3927636"/>
                <a:gd name="connsiteY6" fmla="*/ 241300 h 1231900"/>
                <a:gd name="connsiteX0" fmla="*/ 0 w 4105436"/>
                <a:gd name="connsiteY0" fmla="*/ 241300 h 1231900"/>
                <a:gd name="connsiteX1" fmla="*/ 0 w 4105436"/>
                <a:gd name="connsiteY1" fmla="*/ 241300 h 1231900"/>
                <a:gd name="connsiteX2" fmla="*/ 2616200 w 4105436"/>
                <a:gd name="connsiteY2" fmla="*/ 0 h 1231900"/>
                <a:gd name="connsiteX3" fmla="*/ 4105436 w 4105436"/>
                <a:gd name="connsiteY3" fmla="*/ 287043 h 1231900"/>
                <a:gd name="connsiteX4" fmla="*/ 3924300 w 4105436"/>
                <a:gd name="connsiteY4" fmla="*/ 1054100 h 1231900"/>
                <a:gd name="connsiteX5" fmla="*/ 2120900 w 4105436"/>
                <a:gd name="connsiteY5" fmla="*/ 1231900 h 1231900"/>
                <a:gd name="connsiteX6" fmla="*/ 0 w 4105436"/>
                <a:gd name="connsiteY6" fmla="*/ 241300 h 1231900"/>
                <a:gd name="connsiteX0" fmla="*/ 0 w 4105436"/>
                <a:gd name="connsiteY0" fmla="*/ 241300 h 1231900"/>
                <a:gd name="connsiteX1" fmla="*/ 0 w 4105436"/>
                <a:gd name="connsiteY1" fmla="*/ 241300 h 1231900"/>
                <a:gd name="connsiteX2" fmla="*/ 2616200 w 4105436"/>
                <a:gd name="connsiteY2" fmla="*/ 0 h 1231900"/>
                <a:gd name="connsiteX3" fmla="*/ 4105436 w 4105436"/>
                <a:gd name="connsiteY3" fmla="*/ 287043 h 1231900"/>
                <a:gd name="connsiteX4" fmla="*/ 4102100 w 4105436"/>
                <a:gd name="connsiteY4" fmla="*/ 1028700 h 1231900"/>
                <a:gd name="connsiteX5" fmla="*/ 2120900 w 4105436"/>
                <a:gd name="connsiteY5" fmla="*/ 1231900 h 1231900"/>
                <a:gd name="connsiteX6" fmla="*/ 0 w 4105436"/>
                <a:gd name="connsiteY6" fmla="*/ 24130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05436" h="1231900">
                  <a:moveTo>
                    <a:pt x="0" y="241300"/>
                  </a:moveTo>
                  <a:lnTo>
                    <a:pt x="0" y="241300"/>
                  </a:lnTo>
                  <a:lnTo>
                    <a:pt x="2616200" y="0"/>
                  </a:lnTo>
                  <a:lnTo>
                    <a:pt x="4105436" y="287043"/>
                  </a:lnTo>
                  <a:lnTo>
                    <a:pt x="4102100" y="1028700"/>
                  </a:lnTo>
                  <a:lnTo>
                    <a:pt x="2120900" y="1231900"/>
                  </a:lnTo>
                  <a:lnTo>
                    <a:pt x="0" y="24130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Oval 11"/>
            <p:cNvSpPr/>
            <p:nvPr/>
          </p:nvSpPr>
          <p:spPr>
            <a:xfrm>
              <a:off x="2047161" y="2267342"/>
              <a:ext cx="1207205" cy="192496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712846" y="2308517"/>
              <a:ext cx="1207205" cy="194421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 7"/>
            <p:cNvSpPr/>
            <p:nvPr/>
          </p:nvSpPr>
          <p:spPr>
            <a:xfrm>
              <a:off x="2241494" y="3193570"/>
              <a:ext cx="122536" cy="1721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550294" y="4224869"/>
              <a:ext cx="1589658" cy="2597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  <a:effectLst>
              <a:glow rad="50800">
                <a:schemeClr val="bg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054100" y="3281659"/>
              <a:ext cx="1248662" cy="58441"/>
            </a:xfrm>
            <a:prstGeom prst="line">
              <a:avLst/>
            </a:prstGeom>
            <a:ln w="38100">
              <a:solidFill>
                <a:srgbClr val="0000CC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3254044" y="3219450"/>
              <a:ext cx="362802" cy="16725"/>
            </a:xfrm>
            <a:prstGeom prst="line">
              <a:avLst/>
            </a:prstGeom>
            <a:ln w="38100">
              <a:solidFill>
                <a:srgbClr val="0000CC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 28"/>
            <p:cNvSpPr/>
            <p:nvPr/>
          </p:nvSpPr>
          <p:spPr>
            <a:xfrm>
              <a:off x="2384932" y="2213852"/>
              <a:ext cx="980049" cy="1619915"/>
            </a:xfrm>
            <a:prstGeom prst="arc">
              <a:avLst>
                <a:gd name="adj1" fmla="val 17019162"/>
                <a:gd name="adj2" fmla="val 0"/>
              </a:avLst>
            </a:prstGeom>
            <a:ln w="28575">
              <a:solidFill>
                <a:srgbClr val="00B05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275856" y="2328341"/>
                  <a:ext cx="339871" cy="3821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it-IT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it-IT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𝜓</m:t>
                            </m:r>
                            <m:r>
                              <m:rPr>
                                <m:nor/>
                              </m:rPr>
                              <a:rPr lang="it-IT" dirty="0">
                                <a:solidFill>
                                  <a:srgbClr val="00B050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it-IT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856" y="2328341"/>
                  <a:ext cx="339871" cy="38215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724" r="-10345" b="-12500"/>
                  </a:stretch>
                </a:blip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/>
            <p:cNvCxnSpPr/>
            <p:nvPr/>
          </p:nvCxnSpPr>
          <p:spPr>
            <a:xfrm flipH="1">
              <a:off x="467544" y="4203204"/>
              <a:ext cx="1596914" cy="1702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  <a:effectLst>
              <a:glow rad="50800">
                <a:schemeClr val="bg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779912" y="4023311"/>
                  <a:ext cx="369332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it-IT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9912" y="4023311"/>
                  <a:ext cx="36933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81123" y="3838645"/>
                  <a:ext cx="900118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it-IT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it-IT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it-IT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123" y="3838645"/>
                  <a:ext cx="90011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5952170" y="1329158"/>
            <a:ext cx="3194783" cy="2139350"/>
            <a:chOff x="762000" y="2267342"/>
            <a:chExt cx="4105436" cy="2749158"/>
          </a:xfrm>
        </p:grpSpPr>
        <p:sp>
          <p:nvSpPr>
            <p:cNvPr id="37" name="Freeform 36"/>
            <p:cNvSpPr/>
            <p:nvPr/>
          </p:nvSpPr>
          <p:spPr>
            <a:xfrm>
              <a:off x="762000" y="3784600"/>
              <a:ext cx="4105436" cy="1231900"/>
            </a:xfrm>
            <a:custGeom>
              <a:avLst/>
              <a:gdLst>
                <a:gd name="connsiteX0" fmla="*/ 0 w 6578600"/>
                <a:gd name="connsiteY0" fmla="*/ 241300 h 1282700"/>
                <a:gd name="connsiteX1" fmla="*/ 0 w 6578600"/>
                <a:gd name="connsiteY1" fmla="*/ 241300 h 1282700"/>
                <a:gd name="connsiteX2" fmla="*/ 2616200 w 6578600"/>
                <a:gd name="connsiteY2" fmla="*/ 0 h 1282700"/>
                <a:gd name="connsiteX3" fmla="*/ 6578600 w 6578600"/>
                <a:gd name="connsiteY3" fmla="*/ 787400 h 1282700"/>
                <a:gd name="connsiteX4" fmla="*/ 1765300 w 6578600"/>
                <a:gd name="connsiteY4" fmla="*/ 1282700 h 1282700"/>
                <a:gd name="connsiteX5" fmla="*/ 0 w 6578600"/>
                <a:gd name="connsiteY5" fmla="*/ 241300 h 1282700"/>
                <a:gd name="connsiteX0" fmla="*/ 0 w 6578600"/>
                <a:gd name="connsiteY0" fmla="*/ 241300 h 1231900"/>
                <a:gd name="connsiteX1" fmla="*/ 0 w 6578600"/>
                <a:gd name="connsiteY1" fmla="*/ 241300 h 1231900"/>
                <a:gd name="connsiteX2" fmla="*/ 2616200 w 6578600"/>
                <a:gd name="connsiteY2" fmla="*/ 0 h 1231900"/>
                <a:gd name="connsiteX3" fmla="*/ 6578600 w 6578600"/>
                <a:gd name="connsiteY3" fmla="*/ 787400 h 1231900"/>
                <a:gd name="connsiteX4" fmla="*/ 2120900 w 6578600"/>
                <a:gd name="connsiteY4" fmla="*/ 1231900 h 1231900"/>
                <a:gd name="connsiteX5" fmla="*/ 0 w 6578600"/>
                <a:gd name="connsiteY5" fmla="*/ 241300 h 1231900"/>
                <a:gd name="connsiteX0" fmla="*/ 0 w 6578600"/>
                <a:gd name="connsiteY0" fmla="*/ 241300 h 1231900"/>
                <a:gd name="connsiteX1" fmla="*/ 0 w 6578600"/>
                <a:gd name="connsiteY1" fmla="*/ 241300 h 1231900"/>
                <a:gd name="connsiteX2" fmla="*/ 2616200 w 6578600"/>
                <a:gd name="connsiteY2" fmla="*/ 0 h 1231900"/>
                <a:gd name="connsiteX3" fmla="*/ 5184936 w 6578600"/>
                <a:gd name="connsiteY3" fmla="*/ 502943 h 1231900"/>
                <a:gd name="connsiteX4" fmla="*/ 6578600 w 6578600"/>
                <a:gd name="connsiteY4" fmla="*/ 787400 h 1231900"/>
                <a:gd name="connsiteX5" fmla="*/ 2120900 w 6578600"/>
                <a:gd name="connsiteY5" fmla="*/ 1231900 h 1231900"/>
                <a:gd name="connsiteX6" fmla="*/ 0 w 6578600"/>
                <a:gd name="connsiteY6" fmla="*/ 241300 h 1231900"/>
                <a:gd name="connsiteX0" fmla="*/ 0 w 6578600"/>
                <a:gd name="connsiteY0" fmla="*/ 241300 h 1231900"/>
                <a:gd name="connsiteX1" fmla="*/ 0 w 6578600"/>
                <a:gd name="connsiteY1" fmla="*/ 241300 h 1231900"/>
                <a:gd name="connsiteX2" fmla="*/ 2616200 w 6578600"/>
                <a:gd name="connsiteY2" fmla="*/ 0 h 1231900"/>
                <a:gd name="connsiteX3" fmla="*/ 3927636 w 6578600"/>
                <a:gd name="connsiteY3" fmla="*/ 261643 h 1231900"/>
                <a:gd name="connsiteX4" fmla="*/ 6578600 w 6578600"/>
                <a:gd name="connsiteY4" fmla="*/ 787400 h 1231900"/>
                <a:gd name="connsiteX5" fmla="*/ 2120900 w 6578600"/>
                <a:gd name="connsiteY5" fmla="*/ 1231900 h 1231900"/>
                <a:gd name="connsiteX6" fmla="*/ 0 w 6578600"/>
                <a:gd name="connsiteY6" fmla="*/ 241300 h 1231900"/>
                <a:gd name="connsiteX0" fmla="*/ 0 w 3927636"/>
                <a:gd name="connsiteY0" fmla="*/ 241300 h 1231900"/>
                <a:gd name="connsiteX1" fmla="*/ 0 w 3927636"/>
                <a:gd name="connsiteY1" fmla="*/ 241300 h 1231900"/>
                <a:gd name="connsiteX2" fmla="*/ 2616200 w 3927636"/>
                <a:gd name="connsiteY2" fmla="*/ 0 h 1231900"/>
                <a:gd name="connsiteX3" fmla="*/ 3927636 w 3927636"/>
                <a:gd name="connsiteY3" fmla="*/ 261643 h 1231900"/>
                <a:gd name="connsiteX4" fmla="*/ 3924300 w 3927636"/>
                <a:gd name="connsiteY4" fmla="*/ 1054100 h 1231900"/>
                <a:gd name="connsiteX5" fmla="*/ 2120900 w 3927636"/>
                <a:gd name="connsiteY5" fmla="*/ 1231900 h 1231900"/>
                <a:gd name="connsiteX6" fmla="*/ 0 w 3927636"/>
                <a:gd name="connsiteY6" fmla="*/ 241300 h 1231900"/>
                <a:gd name="connsiteX0" fmla="*/ 0 w 4105436"/>
                <a:gd name="connsiteY0" fmla="*/ 241300 h 1231900"/>
                <a:gd name="connsiteX1" fmla="*/ 0 w 4105436"/>
                <a:gd name="connsiteY1" fmla="*/ 241300 h 1231900"/>
                <a:gd name="connsiteX2" fmla="*/ 2616200 w 4105436"/>
                <a:gd name="connsiteY2" fmla="*/ 0 h 1231900"/>
                <a:gd name="connsiteX3" fmla="*/ 4105436 w 4105436"/>
                <a:gd name="connsiteY3" fmla="*/ 287043 h 1231900"/>
                <a:gd name="connsiteX4" fmla="*/ 3924300 w 4105436"/>
                <a:gd name="connsiteY4" fmla="*/ 1054100 h 1231900"/>
                <a:gd name="connsiteX5" fmla="*/ 2120900 w 4105436"/>
                <a:gd name="connsiteY5" fmla="*/ 1231900 h 1231900"/>
                <a:gd name="connsiteX6" fmla="*/ 0 w 4105436"/>
                <a:gd name="connsiteY6" fmla="*/ 241300 h 1231900"/>
                <a:gd name="connsiteX0" fmla="*/ 0 w 4105436"/>
                <a:gd name="connsiteY0" fmla="*/ 241300 h 1231900"/>
                <a:gd name="connsiteX1" fmla="*/ 0 w 4105436"/>
                <a:gd name="connsiteY1" fmla="*/ 241300 h 1231900"/>
                <a:gd name="connsiteX2" fmla="*/ 2616200 w 4105436"/>
                <a:gd name="connsiteY2" fmla="*/ 0 h 1231900"/>
                <a:gd name="connsiteX3" fmla="*/ 4105436 w 4105436"/>
                <a:gd name="connsiteY3" fmla="*/ 287043 h 1231900"/>
                <a:gd name="connsiteX4" fmla="*/ 4102100 w 4105436"/>
                <a:gd name="connsiteY4" fmla="*/ 1028700 h 1231900"/>
                <a:gd name="connsiteX5" fmla="*/ 2120900 w 4105436"/>
                <a:gd name="connsiteY5" fmla="*/ 1231900 h 1231900"/>
                <a:gd name="connsiteX6" fmla="*/ 0 w 4105436"/>
                <a:gd name="connsiteY6" fmla="*/ 24130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05436" h="1231900">
                  <a:moveTo>
                    <a:pt x="0" y="241300"/>
                  </a:moveTo>
                  <a:lnTo>
                    <a:pt x="0" y="241300"/>
                  </a:lnTo>
                  <a:lnTo>
                    <a:pt x="2616200" y="0"/>
                  </a:lnTo>
                  <a:lnTo>
                    <a:pt x="4105436" y="287043"/>
                  </a:lnTo>
                  <a:lnTo>
                    <a:pt x="4102100" y="1028700"/>
                  </a:lnTo>
                  <a:lnTo>
                    <a:pt x="2120900" y="1231900"/>
                  </a:lnTo>
                  <a:lnTo>
                    <a:pt x="0" y="24130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Oval 37"/>
            <p:cNvSpPr/>
            <p:nvPr/>
          </p:nvSpPr>
          <p:spPr>
            <a:xfrm>
              <a:off x="2047161" y="2267342"/>
              <a:ext cx="1207205" cy="192496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1712846" y="2308517"/>
              <a:ext cx="1207205" cy="194421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P</a:t>
              </a:r>
              <a:endParaRPr lang="it-IT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2241494" y="3193570"/>
              <a:ext cx="122536" cy="1721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1054100" y="3281659"/>
              <a:ext cx="1248662" cy="58441"/>
            </a:xfrm>
            <a:prstGeom prst="line">
              <a:avLst/>
            </a:prstGeom>
            <a:ln w="38100">
              <a:solidFill>
                <a:srgbClr val="0000CC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254044" y="3219450"/>
              <a:ext cx="362802" cy="16725"/>
            </a:xfrm>
            <a:prstGeom prst="line">
              <a:avLst/>
            </a:prstGeom>
            <a:ln w="38100">
              <a:solidFill>
                <a:srgbClr val="0000CC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Arrow Connector 49"/>
          <p:cNvCxnSpPr/>
          <p:nvPr/>
        </p:nvCxnSpPr>
        <p:spPr>
          <a:xfrm flipH="1">
            <a:off x="7853186" y="2915652"/>
            <a:ext cx="850589" cy="91159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7891688" y="2183889"/>
            <a:ext cx="985612" cy="749811"/>
            <a:chOff x="7891688" y="2183889"/>
            <a:chExt cx="985612" cy="749811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8413691" y="2183889"/>
              <a:ext cx="0" cy="64324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7891688" y="2827135"/>
              <a:ext cx="522003" cy="4702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 flipV="1">
              <a:off x="8413692" y="2827136"/>
              <a:ext cx="463608" cy="10656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417498" y="2081541"/>
                <a:ext cx="353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dirty="0" smtClean="0"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498" y="2081541"/>
                <a:ext cx="35375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6557" r="-3448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665112" y="2915652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i="1" dirty="0"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112" y="2915652"/>
                <a:ext cx="371384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6557" r="-16393" b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852337" y="2511440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dirty="0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337" y="2511440"/>
                <a:ext cx="367986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6557" r="-1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855002" y="1670412"/>
                <a:ext cx="4073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dirty="0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002" y="1670412"/>
                <a:ext cx="407356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7308304" y="2850646"/>
            <a:ext cx="1356808" cy="4343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065166" y="2421720"/>
            <a:ext cx="758867" cy="24967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7286890" y="3067815"/>
                <a:ext cx="481221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890" y="3067815"/>
                <a:ext cx="481221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00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Holonomic Constraints</a:t>
            </a:r>
            <a:endParaRPr lang="it-I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Wingdings" pitchFamily="2" charset="2"/>
                  <a:buChar char="v"/>
                </a:pPr>
                <a:r>
                  <a:rPr lang="it-IT" dirty="0" smtClean="0"/>
                  <a:t>Given configuration </a:t>
                </a:r>
                <a14:m>
                  <m:oMath xmlns:m="http://schemas.openxmlformats.org/officeDocument/2006/math">
                    <m:r>
                      <a:rPr lang="it-IT" b="1" i="1" dirty="0" smtClean="0">
                        <a:latin typeface="Cambria Math"/>
                      </a:rPr>
                      <m:t>𝒒</m:t>
                    </m:r>
                  </m:oMath>
                </a14:m>
                <a:endParaRPr lang="it-IT" b="1" dirty="0" smtClean="0"/>
              </a:p>
              <a:p>
                <a:pPr>
                  <a:buFont typeface="Wingdings" pitchFamily="2" charset="2"/>
                  <a:buChar char="v"/>
                </a:pPr>
                <a:endParaRPr lang="it-IT" b="1" dirty="0" smtClean="0"/>
              </a:p>
              <a:p>
                <a:pPr>
                  <a:buFont typeface="Wingdings" pitchFamily="2" charset="2"/>
                  <a:buChar char="v"/>
                </a:pPr>
                <a:r>
                  <a:rPr lang="it-IT" u="sng" dirty="0" smtClean="0"/>
                  <a:t>Holonomic</a:t>
                </a:r>
                <a:r>
                  <a:rPr lang="it-IT" dirty="0" smtClean="0"/>
                  <a:t> constraints</a:t>
                </a:r>
              </a:p>
              <a:p>
                <a:pPr marL="457200" lvl="1" indent="0">
                  <a:buNone/>
                </a:pPr>
                <a:r>
                  <a:rPr lang="it-IT" dirty="0" smtClean="0">
                    <a:solidFill>
                      <a:srgbClr val="FF0000"/>
                    </a:solidFill>
                  </a:rPr>
                  <a:t>(Positional constraints)</a:t>
                </a:r>
              </a:p>
              <a:p>
                <a:pPr marL="457200" lvl="1" indent="0">
                  <a:buNone/>
                </a:pPr>
                <a:endParaRPr lang="it-IT" dirty="0" smtClean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it-IT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=0</m:t>
                      </m:r>
                      <m:r>
                        <a:rPr lang="it-IT" b="0" i="1" smtClean="0">
                          <a:latin typeface="Cambria Math"/>
                        </a:rPr>
                        <m:t>, </m:t>
                      </m:r>
                      <m:r>
                        <a:rPr lang="it-IT" b="0" i="1" smtClean="0">
                          <a:latin typeface="Cambria Math"/>
                        </a:rPr>
                        <m:t>𝑖</m:t>
                      </m:r>
                      <m:r>
                        <a:rPr lang="it-IT" b="0" i="1" smtClean="0">
                          <a:latin typeface="Cambria Math"/>
                        </a:rPr>
                        <m:t>=1,…,</m:t>
                      </m:r>
                      <m:r>
                        <a:rPr lang="it-IT" b="0" i="1" smtClean="0">
                          <a:latin typeface="Cambria Math"/>
                        </a:rPr>
                        <m:t>𝑘</m:t>
                      </m:r>
                      <m:r>
                        <a:rPr lang="it-IT" b="0" i="1" smtClean="0">
                          <a:latin typeface="Cambria Math"/>
                        </a:rPr>
                        <m:t>&lt;</m:t>
                      </m:r>
                      <m:r>
                        <a:rPr lang="it-IT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it-IT" b="0" dirty="0" smtClean="0"/>
              </a:p>
              <a:p>
                <a:pPr marL="457200" lvl="1" indent="0">
                  <a:buNone/>
                </a:pPr>
                <a:endParaRPr lang="it-IT" b="0" dirty="0" smtClean="0"/>
              </a:p>
              <a:p>
                <a:pPr marL="457200" lvl="1" indent="0">
                  <a:buNone/>
                </a:pPr>
                <a:r>
                  <a:rPr lang="it-IT" dirty="0"/>
                  <a:t>r</a:t>
                </a:r>
                <a:r>
                  <a:rPr lang="it-IT" dirty="0" smtClean="0"/>
                  <a:t>educe the configuration space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it-IT" dirty="0" smtClean="0"/>
                  <a:t> to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/>
                      </a:rPr>
                      <m:t>𝑛</m:t>
                    </m:r>
                    <m:r>
                      <a:rPr lang="it-IT" i="1" dirty="0" smtClean="0">
                        <a:latin typeface="Cambria Math"/>
                      </a:rPr>
                      <m:t>−</m:t>
                    </m:r>
                    <m:r>
                      <a:rPr lang="it-IT" i="1" dirty="0" smtClean="0">
                        <a:latin typeface="Cambria Math"/>
                      </a:rPr>
                      <m:t>𝑘</m:t>
                    </m:r>
                  </m:oMath>
                </a14:m>
                <a:endParaRPr lang="it-IT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it-IT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it-IT" dirty="0" smtClean="0"/>
                  <a:t> is the number of </a:t>
                </a:r>
                <a:r>
                  <a:rPr lang="it-IT" b="1" dirty="0" smtClean="0"/>
                  <a:t>constraints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it-IT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it-IT" dirty="0" smtClean="0"/>
                  <a:t> is the number of </a:t>
                </a:r>
                <a:r>
                  <a:rPr lang="it-IT" b="1" dirty="0" smtClean="0"/>
                  <a:t>coordinates</a:t>
                </a:r>
              </a:p>
              <a:p>
                <a:pPr marL="457200" lvl="1" indent="0">
                  <a:buNone/>
                </a:pPr>
                <a:endParaRPr lang="it-IT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1">
                <a:blip r:embed="rId2"/>
                <a:stretch>
                  <a:fillRect l="-1630" t="-2442" b="-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444208" y="6023029"/>
            <a:ext cx="252028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Example: Point in space vs. point in plane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1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Non-holonomic Constraints</a:t>
            </a:r>
            <a:endParaRPr lang="it-I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buFont typeface="Wingdings" pitchFamily="2" charset="2"/>
                  <a:buChar char="v"/>
                </a:pPr>
                <a:r>
                  <a:rPr lang="it-IT" u="sng" dirty="0" smtClean="0"/>
                  <a:t>Kinematic</a:t>
                </a:r>
                <a:r>
                  <a:rPr lang="it-IT" dirty="0" smtClean="0"/>
                  <a:t>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it-IT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it-IT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𝒒</m:t>
                        </m:r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̇"/>
                            <m:ctrlP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</m:acc>
                      </m:e>
                    </m:d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it-IT" dirty="0" smtClean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r>
                  <a:rPr lang="it-IT" dirty="0" smtClean="0"/>
                  <a:t>In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Pfaffian</a:t>
                </a:r>
                <a:r>
                  <a:rPr lang="it-IT" dirty="0" smtClean="0"/>
                  <a:t> form (linear on velocity):</a:t>
                </a:r>
              </a:p>
              <a:p>
                <a:pPr marL="457200" lvl="1" indent="0">
                  <a:buNone/>
                </a:pPr>
                <a:endParaRPr lang="it-IT" dirty="0" smtClean="0"/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it-IT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p>
                    </m:sSubSup>
                    <m:d>
                      <m:dPr>
                        <m:ctrlP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it-IT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</m:e>
                    </m:d>
                    <m:acc>
                      <m:accPr>
                        <m:chr m:val="̇"/>
                        <m:ctrlP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it-IT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</m:e>
                    </m:acc>
                    <m:r>
                      <a:rPr lang="it-IT" b="0" i="1" smtClean="0">
                        <a:solidFill>
                          <a:srgbClr val="0070C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it-IT" dirty="0" smtClean="0"/>
                  <a:t>        or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it-IT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it-IT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it-IT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it-IT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</m:e>
                    </m:d>
                    <m:acc>
                      <m:accPr>
                        <m:chr m:val="̇"/>
                        <m:ctrlPr>
                          <a:rPr lang="it-IT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it-IT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</m:e>
                    </m:acc>
                    <m:r>
                      <a:rPr lang="it-IT" i="1">
                        <a:solidFill>
                          <a:srgbClr val="0070C0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it-IT" dirty="0">
                  <a:solidFill>
                    <a:srgbClr val="0070C0"/>
                  </a:solidFill>
                </a:endParaRPr>
              </a:p>
              <a:p>
                <a:pPr marL="457200" lvl="1" indent="0" algn="ctr">
                  <a:buNone/>
                </a:pPr>
                <a:endParaRPr lang="en-GB" b="0" dirty="0" smtClean="0">
                  <a:solidFill>
                    <a:srgbClr val="0070C0"/>
                  </a:solidFill>
                </a:endParaRPr>
              </a:p>
              <a:p>
                <a:pPr marL="457200" lvl="1" indent="0" algn="ctr">
                  <a:buNone/>
                </a:pPr>
                <a:endParaRPr lang="it-IT" dirty="0" smtClean="0">
                  <a:solidFill>
                    <a:srgbClr val="0070C0"/>
                  </a:solidFill>
                </a:endParaRPr>
              </a:p>
              <a:p>
                <a:pP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∃ </m:t>
                    </m:r>
                    <m:r>
                      <a:rPr lang="it-IT" i="1">
                        <a:latin typeface="Cambria Math"/>
                      </a:rPr>
                      <m:t>𝑘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smtClean="0">
                    <a:solidFill>
                      <a:srgbClr val="0070C0"/>
                    </a:solidFill>
                  </a:rPr>
                  <a:t>holonomous </a:t>
                </a:r>
                <a:r>
                  <a:rPr lang="it-IT" dirty="0" smtClean="0"/>
                  <a:t>constr.  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00B050"/>
                        </a:solidFill>
                        <a:latin typeface="Cambria Math"/>
                      </a:rPr>
                      <m:t>⇒</m:t>
                    </m:r>
                    <m:r>
                      <a:rPr lang="it-IT" b="0" i="1" smtClean="0">
                        <a:solidFill>
                          <a:srgbClr val="00B050"/>
                        </a:solidFill>
                        <a:latin typeface="Cambria Math"/>
                      </a:rPr>
                      <m:t>  </m:t>
                    </m:r>
                    <m:r>
                      <a:rPr lang="it-IT" i="1">
                        <a:latin typeface="Cambria Math"/>
                      </a:rPr>
                      <m:t>∃ </m:t>
                    </m:r>
                    <m:r>
                      <a:rPr lang="it-IT" i="1">
                        <a:latin typeface="Cambria Math"/>
                      </a:rPr>
                      <m:t>𝑘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>
                    <a:solidFill>
                      <a:srgbClr val="0070C0"/>
                    </a:solidFill>
                  </a:rPr>
                  <a:t>kinematic</a:t>
                </a:r>
                <a:r>
                  <a:rPr lang="it-IT" dirty="0"/>
                  <a:t> constr</a:t>
                </a:r>
                <a:r>
                  <a:rPr lang="it-IT" dirty="0" smtClean="0"/>
                  <a:t>.</a:t>
                </a:r>
              </a:p>
              <a:p>
                <a:pPr>
                  <a:buFont typeface="Wingdings" pitchFamily="2" charset="2"/>
                  <a:buChar char="§"/>
                </a:pPr>
                <a:endParaRPr lang="it-IT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t-IT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</m:d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t-IT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</m:d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it-IT" b="1" i="1" smtClean="0">
                              <a:latin typeface="Cambria Math"/>
                            </a:rPr>
                            <m:t>𝒒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1" i="1" smtClean="0">
                              <a:latin typeface="Cambria Math"/>
                            </a:rPr>
                            <m:t>𝒒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it-IT" b="0" dirty="0" smtClean="0"/>
              </a:p>
              <a:p>
                <a:pPr marL="457200" lvl="1" indent="0">
                  <a:buNone/>
                </a:pPr>
                <a:endParaRPr lang="it-IT" dirty="0"/>
              </a:p>
              <a:p>
                <a:pP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∃ </m:t>
                    </m:r>
                    <m:r>
                      <a:rPr lang="it-IT" i="1">
                        <a:latin typeface="Cambria Math"/>
                      </a:rPr>
                      <m:t>𝑘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>
                    <a:solidFill>
                      <a:srgbClr val="0070C0"/>
                    </a:solidFill>
                  </a:rPr>
                  <a:t>kinematic </a:t>
                </a:r>
                <a:r>
                  <a:rPr lang="it-IT" dirty="0"/>
                  <a:t>constr</a:t>
                </a:r>
                <a:r>
                  <a:rPr lang="en-GB" dirty="0">
                    <a:latin typeface="Cambria Math"/>
                  </a:rPr>
                  <a:t/>
                </a:r>
                <a:br>
                  <a:rPr lang="en-GB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FF0000"/>
                        </a:solidFill>
                        <a:latin typeface="Cambria Math"/>
                      </a:rPr>
                      <m:t>⇏</m:t>
                    </m:r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0" smtClean="0">
                        <a:latin typeface="Cambria Math"/>
                      </a:rPr>
                      <m:t>  </m:t>
                    </m:r>
                    <m:r>
                      <a:rPr lang="it-IT" b="0" i="1" smtClean="0">
                        <a:latin typeface="Cambria Math"/>
                      </a:rPr>
                      <m:t> </m:t>
                    </m:r>
                    <m:r>
                      <a:rPr lang="it-IT" i="1">
                        <a:latin typeface="Cambria Math"/>
                      </a:rPr>
                      <m:t>∃ </m:t>
                    </m:r>
                    <m:r>
                      <a:rPr lang="it-IT" i="1">
                        <a:latin typeface="Cambria Math"/>
                      </a:rPr>
                      <m:t>𝑘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smtClean="0">
                    <a:solidFill>
                      <a:srgbClr val="0070C0"/>
                    </a:solidFill>
                  </a:rPr>
                  <a:t>holonomous</a:t>
                </a:r>
                <a:r>
                  <a:rPr lang="it-IT" dirty="0" smtClean="0"/>
                  <a:t> </a:t>
                </a:r>
                <a:r>
                  <a:rPr lang="it-IT" dirty="0"/>
                  <a:t>constr</a:t>
                </a:r>
                <a:r>
                  <a:rPr lang="it-IT" dirty="0" smtClean="0"/>
                  <a:t>.</a:t>
                </a:r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1">
                <a:blip r:embed="rId2"/>
                <a:stretch>
                  <a:fillRect l="-1185" t="-2442" b="-28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580112" y="5772054"/>
            <a:ext cx="2794830" cy="783193"/>
            <a:chOff x="6732240" y="6035645"/>
            <a:chExt cx="2178439" cy="6104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022064" y="6035645"/>
                  <a:ext cx="1888615" cy="610462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it-IT" sz="2000" i="1" dirty="0" smtClean="0">
                          <a:latin typeface="Cambria Math"/>
                        </a:rPr>
                        <m:t>𝑘</m:t>
                      </m:r>
                    </m:oMath>
                  </a14:m>
                  <a:r>
                    <a:rPr lang="it-IT" sz="2000" dirty="0" smtClean="0"/>
                    <a:t> </a:t>
                  </a:r>
                  <a:r>
                    <a:rPr lang="it-IT" sz="2000" b="1" dirty="0" smtClean="0"/>
                    <a:t>non-holonomic </a:t>
                  </a:r>
                  <a:r>
                    <a:rPr lang="it-IT" sz="2000" dirty="0" smtClean="0"/>
                    <a:t>constraints!</a:t>
                  </a:r>
                  <a:endParaRPr lang="it-IT" sz="2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2064" y="6035645"/>
                  <a:ext cx="1888615" cy="610462"/>
                </a:xfrm>
                <a:prstGeom prst="roundRect">
                  <a:avLst/>
                </a:prstGeom>
                <a:blipFill rotWithShape="1">
                  <a:blip r:embed="rId3"/>
                  <a:stretch>
                    <a:fillRect b="-7634"/>
                  </a:stretch>
                </a:blipFill>
                <a:ln w="190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ight Arrow 4"/>
            <p:cNvSpPr/>
            <p:nvPr/>
          </p:nvSpPr>
          <p:spPr>
            <a:xfrm>
              <a:off x="6732240" y="6202442"/>
              <a:ext cx="234223" cy="27356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56176" y="4509120"/>
            <a:ext cx="2794830" cy="783193"/>
            <a:chOff x="6732240" y="6035645"/>
            <a:chExt cx="2178439" cy="6104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022064" y="6035645"/>
                  <a:ext cx="1888615" cy="610462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00B050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it-IT" sz="2000" i="1" dirty="0" smtClean="0">
                          <a:latin typeface="Cambria Math"/>
                        </a:rPr>
                        <m:t>𝑘</m:t>
                      </m:r>
                    </m:oMath>
                  </a14:m>
                  <a:r>
                    <a:rPr lang="it-IT" sz="2000" dirty="0" smtClean="0"/>
                    <a:t> </a:t>
                  </a:r>
                  <a:r>
                    <a:rPr lang="it-IT" sz="2000" b="1" dirty="0" smtClean="0"/>
                    <a:t>holonomic</a:t>
                  </a:r>
                  <a:r>
                    <a:rPr lang="it-IT" sz="2000" dirty="0" smtClean="0"/>
                    <a:t> constraints!</a:t>
                  </a:r>
                  <a:endParaRPr lang="it-IT" sz="2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2064" y="6035645"/>
                  <a:ext cx="1888615" cy="610462"/>
                </a:xfrm>
                <a:prstGeom prst="roundRect">
                  <a:avLst/>
                </a:prstGeom>
                <a:blipFill rotWithShape="1">
                  <a:blip r:embed="rId4"/>
                  <a:stretch>
                    <a:fillRect b="-6870"/>
                  </a:stretch>
                </a:blipFill>
                <a:ln w="1905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ight Arrow 8"/>
            <p:cNvSpPr/>
            <p:nvPr/>
          </p:nvSpPr>
          <p:spPr>
            <a:xfrm>
              <a:off x="6732240" y="6202442"/>
              <a:ext cx="234223" cy="27356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029014" y="4631784"/>
            <a:ext cx="720080" cy="38139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088344" y="1340768"/>
            <a:ext cx="2520280" cy="64633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Dependent both on position and velocity!</a:t>
            </a:r>
            <a:endParaRPr lang="en-GB" dirty="0"/>
          </a:p>
        </p:txBody>
      </p:sp>
      <p:sp>
        <p:nvSpPr>
          <p:cNvPr id="12" name="Freeform 11"/>
          <p:cNvSpPr/>
          <p:nvPr/>
        </p:nvSpPr>
        <p:spPr>
          <a:xfrm>
            <a:off x="4800956" y="1197752"/>
            <a:ext cx="1281413" cy="348093"/>
          </a:xfrm>
          <a:custGeom>
            <a:avLst/>
            <a:gdLst>
              <a:gd name="connsiteX0" fmla="*/ 0 w 2261442"/>
              <a:gd name="connsiteY0" fmla="*/ 0 h 3848100"/>
              <a:gd name="connsiteX1" fmla="*/ 2260600 w 2261442"/>
              <a:gd name="connsiteY1" fmla="*/ 1955800 h 3848100"/>
              <a:gd name="connsiteX2" fmla="*/ 279400 w 2261442"/>
              <a:gd name="connsiteY2" fmla="*/ 3848100 h 3848100"/>
              <a:gd name="connsiteX0" fmla="*/ 0 w 2260600"/>
              <a:gd name="connsiteY0" fmla="*/ 0 h 1955800"/>
              <a:gd name="connsiteX1" fmla="*/ 2260600 w 2260600"/>
              <a:gd name="connsiteY1" fmla="*/ 1955800 h 1955800"/>
              <a:gd name="connsiteX0" fmla="*/ 0 w 2260600"/>
              <a:gd name="connsiteY0" fmla="*/ 479933 h 2435733"/>
              <a:gd name="connsiteX1" fmla="*/ 2260600 w 2260600"/>
              <a:gd name="connsiteY1" fmla="*/ 2435733 h 2435733"/>
              <a:gd name="connsiteX0" fmla="*/ 0 w 2260600"/>
              <a:gd name="connsiteY0" fmla="*/ 485351 h 2441151"/>
              <a:gd name="connsiteX1" fmla="*/ 2260600 w 2260600"/>
              <a:gd name="connsiteY1" fmla="*/ 2441151 h 2441151"/>
              <a:gd name="connsiteX0" fmla="*/ 0 w 2057400"/>
              <a:gd name="connsiteY0" fmla="*/ 485351 h 2441151"/>
              <a:gd name="connsiteX1" fmla="*/ 2057400 w 2057400"/>
              <a:gd name="connsiteY1" fmla="*/ 2441151 h 2441151"/>
              <a:gd name="connsiteX0" fmla="*/ 0 w 2015417"/>
              <a:gd name="connsiteY0" fmla="*/ 474124 h 2527714"/>
              <a:gd name="connsiteX1" fmla="*/ 2015417 w 2015417"/>
              <a:gd name="connsiteY1" fmla="*/ 2527714 h 2527714"/>
              <a:gd name="connsiteX0" fmla="*/ 0 w 2120376"/>
              <a:gd name="connsiteY0" fmla="*/ 456013 h 2677242"/>
              <a:gd name="connsiteX1" fmla="*/ 2120376 w 2120376"/>
              <a:gd name="connsiteY1" fmla="*/ 2677243 h 2677242"/>
              <a:gd name="connsiteX0" fmla="*/ 0 w 3728507"/>
              <a:gd name="connsiteY0" fmla="*/ 650560 h 2871790"/>
              <a:gd name="connsiteX1" fmla="*/ 3728507 w 3728507"/>
              <a:gd name="connsiteY1" fmla="*/ 790772 h 2871790"/>
              <a:gd name="connsiteX2" fmla="*/ 2120376 w 3728507"/>
              <a:gd name="connsiteY2" fmla="*/ 2871790 h 2871790"/>
              <a:gd name="connsiteX0" fmla="*/ 0 w 3754751"/>
              <a:gd name="connsiteY0" fmla="*/ 650560 h 2871790"/>
              <a:gd name="connsiteX1" fmla="*/ 3728507 w 3754751"/>
              <a:gd name="connsiteY1" fmla="*/ 790772 h 2871790"/>
              <a:gd name="connsiteX2" fmla="*/ 2120376 w 3754751"/>
              <a:gd name="connsiteY2" fmla="*/ 2871790 h 2871790"/>
              <a:gd name="connsiteX0" fmla="*/ 0 w 3754751"/>
              <a:gd name="connsiteY0" fmla="*/ 620398 h 2841628"/>
              <a:gd name="connsiteX1" fmla="*/ 3728507 w 3754751"/>
              <a:gd name="connsiteY1" fmla="*/ 760610 h 2841628"/>
              <a:gd name="connsiteX2" fmla="*/ 2120376 w 3754751"/>
              <a:gd name="connsiteY2" fmla="*/ 2841628 h 2841628"/>
              <a:gd name="connsiteX0" fmla="*/ 0 w 3763119"/>
              <a:gd name="connsiteY0" fmla="*/ 552348 h 2773578"/>
              <a:gd name="connsiteX1" fmla="*/ 3728507 w 3763119"/>
              <a:gd name="connsiteY1" fmla="*/ 692560 h 2773578"/>
              <a:gd name="connsiteX2" fmla="*/ 2120376 w 3763119"/>
              <a:gd name="connsiteY2" fmla="*/ 2773578 h 2773578"/>
              <a:gd name="connsiteX0" fmla="*/ 0 w 3924902"/>
              <a:gd name="connsiteY0" fmla="*/ 296782 h 2518012"/>
              <a:gd name="connsiteX1" fmla="*/ 3891902 w 3924902"/>
              <a:gd name="connsiteY1" fmla="*/ 808521 h 2518012"/>
              <a:gd name="connsiteX2" fmla="*/ 2120376 w 3924902"/>
              <a:gd name="connsiteY2" fmla="*/ 2518012 h 2518012"/>
              <a:gd name="connsiteX0" fmla="*/ 0 w 3924902"/>
              <a:gd name="connsiteY0" fmla="*/ 477323 h 2698553"/>
              <a:gd name="connsiteX1" fmla="*/ 3891902 w 3924902"/>
              <a:gd name="connsiteY1" fmla="*/ 989062 h 2698553"/>
              <a:gd name="connsiteX2" fmla="*/ 2120376 w 3924902"/>
              <a:gd name="connsiteY2" fmla="*/ 2698553 h 2698553"/>
              <a:gd name="connsiteX0" fmla="*/ 0 w 3899722"/>
              <a:gd name="connsiteY0" fmla="*/ 143632 h 2274247"/>
              <a:gd name="connsiteX1" fmla="*/ 3891902 w 3899722"/>
              <a:gd name="connsiteY1" fmla="*/ 655371 h 2274247"/>
              <a:gd name="connsiteX2" fmla="*/ 1242127 w 3899722"/>
              <a:gd name="connsiteY2" fmla="*/ 2274246 h 2274247"/>
              <a:gd name="connsiteX0" fmla="*/ 0 w 3903053"/>
              <a:gd name="connsiteY0" fmla="*/ 143632 h 2274246"/>
              <a:gd name="connsiteX1" fmla="*/ 3891902 w 3903053"/>
              <a:gd name="connsiteY1" fmla="*/ 655371 h 2274246"/>
              <a:gd name="connsiteX2" fmla="*/ 1242127 w 3903053"/>
              <a:gd name="connsiteY2" fmla="*/ 2274246 h 2274246"/>
              <a:gd name="connsiteX0" fmla="*/ 0 w 3904220"/>
              <a:gd name="connsiteY0" fmla="*/ 141571 h 2181569"/>
              <a:gd name="connsiteX1" fmla="*/ 3891902 w 3904220"/>
              <a:gd name="connsiteY1" fmla="*/ 653310 h 2181569"/>
              <a:gd name="connsiteX2" fmla="*/ 1296592 w 3904220"/>
              <a:gd name="connsiteY2" fmla="*/ 2181569 h 2181569"/>
              <a:gd name="connsiteX0" fmla="*/ 0 w 3905829"/>
              <a:gd name="connsiteY0" fmla="*/ 141571 h 2181569"/>
              <a:gd name="connsiteX1" fmla="*/ 3891902 w 3905829"/>
              <a:gd name="connsiteY1" fmla="*/ 653310 h 2181569"/>
              <a:gd name="connsiteX2" fmla="*/ 1296592 w 3905829"/>
              <a:gd name="connsiteY2" fmla="*/ 2181569 h 2181569"/>
              <a:gd name="connsiteX0" fmla="*/ 0 w 3892021"/>
              <a:gd name="connsiteY0" fmla="*/ 571212 h 2611210"/>
              <a:gd name="connsiteX1" fmla="*/ 3891902 w 3892021"/>
              <a:gd name="connsiteY1" fmla="*/ 1082951 h 2611210"/>
              <a:gd name="connsiteX2" fmla="*/ 1296592 w 3892021"/>
              <a:gd name="connsiteY2" fmla="*/ 2611210 h 2611210"/>
              <a:gd name="connsiteX0" fmla="*/ 0 w 3844368"/>
              <a:gd name="connsiteY0" fmla="*/ 379792 h 2419790"/>
              <a:gd name="connsiteX1" fmla="*/ 3844246 w 3844368"/>
              <a:gd name="connsiteY1" fmla="*/ 1281181 h 2419790"/>
              <a:gd name="connsiteX2" fmla="*/ 1296592 w 3844368"/>
              <a:gd name="connsiteY2" fmla="*/ 2419790 h 2419790"/>
              <a:gd name="connsiteX0" fmla="*/ 0 w 3853223"/>
              <a:gd name="connsiteY0" fmla="*/ 100544 h 2203973"/>
              <a:gd name="connsiteX1" fmla="*/ 3844246 w 3853223"/>
              <a:gd name="connsiteY1" fmla="*/ 1001933 h 2203973"/>
              <a:gd name="connsiteX2" fmla="*/ 1065116 w 3853223"/>
              <a:gd name="connsiteY2" fmla="*/ 2203974 h 2203973"/>
              <a:gd name="connsiteX0" fmla="*/ 0 w 3844283"/>
              <a:gd name="connsiteY0" fmla="*/ 333610 h 2437040"/>
              <a:gd name="connsiteX1" fmla="*/ 3844246 w 3844283"/>
              <a:gd name="connsiteY1" fmla="*/ 1234999 h 2437040"/>
              <a:gd name="connsiteX2" fmla="*/ 1065116 w 3844283"/>
              <a:gd name="connsiteY2" fmla="*/ 2437040 h 2437040"/>
              <a:gd name="connsiteX0" fmla="*/ 0 w 3848789"/>
              <a:gd name="connsiteY0" fmla="*/ 97244 h 1919764"/>
              <a:gd name="connsiteX1" fmla="*/ 3844246 w 3848789"/>
              <a:gd name="connsiteY1" fmla="*/ 998633 h 1919764"/>
              <a:gd name="connsiteX2" fmla="*/ 785983 w 3848789"/>
              <a:gd name="connsiteY2" fmla="*/ 1919764 h 1919764"/>
              <a:gd name="connsiteX0" fmla="*/ 0 w 3844386"/>
              <a:gd name="connsiteY0" fmla="*/ 350269 h 2172789"/>
              <a:gd name="connsiteX1" fmla="*/ 3844246 w 3844386"/>
              <a:gd name="connsiteY1" fmla="*/ 1251658 h 2172789"/>
              <a:gd name="connsiteX2" fmla="*/ 785983 w 3844386"/>
              <a:gd name="connsiteY2" fmla="*/ 2172789 h 2172789"/>
              <a:gd name="connsiteX0" fmla="*/ 0 w 3844386"/>
              <a:gd name="connsiteY0" fmla="*/ 350269 h 2109358"/>
              <a:gd name="connsiteX1" fmla="*/ 3844246 w 3844386"/>
              <a:gd name="connsiteY1" fmla="*/ 1251658 h 2109358"/>
              <a:gd name="connsiteX2" fmla="*/ 820024 w 3844386"/>
              <a:gd name="connsiteY2" fmla="*/ 2109358 h 2109358"/>
              <a:gd name="connsiteX0" fmla="*/ 0 w 820024"/>
              <a:gd name="connsiteY0" fmla="*/ 0 h 1759089"/>
              <a:gd name="connsiteX1" fmla="*/ 820024 w 820024"/>
              <a:gd name="connsiteY1" fmla="*/ 1759089 h 1759089"/>
              <a:gd name="connsiteX0" fmla="*/ 425864 w 425864"/>
              <a:gd name="connsiteY0" fmla="*/ 0 h 1885952"/>
              <a:gd name="connsiteX1" fmla="*/ 0 w 425864"/>
              <a:gd name="connsiteY1" fmla="*/ 1885952 h 1885952"/>
              <a:gd name="connsiteX0" fmla="*/ 1596863 w 1596863"/>
              <a:gd name="connsiteY0" fmla="*/ 0 h 2058123"/>
              <a:gd name="connsiteX1" fmla="*/ 0 w 1596863"/>
              <a:gd name="connsiteY1" fmla="*/ 2058123 h 2058123"/>
              <a:gd name="connsiteX0" fmla="*/ 1242840 w 1242840"/>
              <a:gd name="connsiteY0" fmla="*/ 0 h 173306"/>
              <a:gd name="connsiteX1" fmla="*/ 0 w 1242840"/>
              <a:gd name="connsiteY1" fmla="*/ 173306 h 173306"/>
              <a:gd name="connsiteX0" fmla="*/ 1242840 w 1242840"/>
              <a:gd name="connsiteY0" fmla="*/ 207169 h 380475"/>
              <a:gd name="connsiteX1" fmla="*/ 35449 w 1242840"/>
              <a:gd name="connsiteY1" fmla="*/ 3042 h 380475"/>
              <a:gd name="connsiteX2" fmla="*/ 0 w 1242840"/>
              <a:gd name="connsiteY2" fmla="*/ 380475 h 380475"/>
              <a:gd name="connsiteX0" fmla="*/ 1242840 w 1242840"/>
              <a:gd name="connsiteY0" fmla="*/ 0 h 173306"/>
              <a:gd name="connsiteX1" fmla="*/ 0 w 1242840"/>
              <a:gd name="connsiteY1" fmla="*/ 173306 h 173306"/>
              <a:gd name="connsiteX0" fmla="*/ 1242840 w 1242840"/>
              <a:gd name="connsiteY0" fmla="*/ 198322 h 371628"/>
              <a:gd name="connsiteX1" fmla="*/ 0 w 1242840"/>
              <a:gd name="connsiteY1" fmla="*/ 371628 h 371628"/>
              <a:gd name="connsiteX0" fmla="*/ 1059020 w 1059020"/>
              <a:gd name="connsiteY0" fmla="*/ 210730 h 365914"/>
              <a:gd name="connsiteX1" fmla="*/ 0 w 1059020"/>
              <a:gd name="connsiteY1" fmla="*/ 365914 h 365914"/>
              <a:gd name="connsiteX0" fmla="*/ 1059020 w 1059020"/>
              <a:gd name="connsiteY0" fmla="*/ 227718 h 382902"/>
              <a:gd name="connsiteX1" fmla="*/ 0 w 1059020"/>
              <a:gd name="connsiteY1" fmla="*/ 382902 h 38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9020" h="382902">
                <a:moveTo>
                  <a:pt x="1059020" y="227718"/>
                </a:moveTo>
                <a:cubicBezTo>
                  <a:pt x="481345" y="222056"/>
                  <a:pt x="237268" y="-372611"/>
                  <a:pt x="0" y="382902"/>
                </a:cubicBezTo>
              </a:path>
            </a:pathLst>
          </a:custGeom>
          <a:noFill/>
          <a:ln>
            <a:solidFill>
              <a:srgbClr val="00B0F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66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Non-holonomic Constraints</a:t>
            </a:r>
            <a:endParaRPr lang="it-I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/>
              </a:bodyPr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it-IT" dirty="0" smtClean="0"/>
                  <a:t>Consider a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Pfaffian</a:t>
                </a:r>
                <a:r>
                  <a:rPr lang="it-IT" dirty="0" smtClean="0"/>
                  <a:t> constraint: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it-IT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it-IT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it-IT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p>
                    </m:sSubSup>
                    <m:d>
                      <m:dPr>
                        <m:ctrlPr>
                          <a:rPr lang="it-IT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it-IT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</m:e>
                    </m:d>
                    <m:acc>
                      <m:accPr>
                        <m:chr m:val="̇"/>
                        <m:ctrlPr>
                          <a:rPr lang="it-IT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it-IT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</m:e>
                    </m:acc>
                    <m:r>
                      <a:rPr lang="it-IT" i="1">
                        <a:solidFill>
                          <a:srgbClr val="0070C0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it-IT" dirty="0" smtClean="0"/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it-IT" dirty="0" smtClean="0"/>
                  <a:t>If </a:t>
                </a:r>
                <a:r>
                  <a:rPr lang="it-IT" u="sng" dirty="0" smtClean="0"/>
                  <a:t>holonomous</a:t>
                </a:r>
                <a:r>
                  <a:rPr lang="it-IT" dirty="0" smtClean="0"/>
                  <a:t>, integration is possible:</a:t>
                </a:r>
              </a:p>
              <a:p>
                <a:pPr marL="342900" lvl="1" indent="-342900">
                  <a:buFont typeface="Arial" pitchFamily="34" charset="0"/>
                  <a:buChar char="•"/>
                </a:pPr>
                <a:endParaRPr lang="it-IT" dirty="0" smtClean="0"/>
              </a:p>
              <a:p>
                <a:pPr marL="40005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1800" i="1" smtClean="0">
                              <a:latin typeface="Cambria Math"/>
                            </a:rPr>
                            <m:t>𝜕</m:t>
                          </m:r>
                          <m:r>
                            <a:rPr lang="it-IT" sz="1800" b="0" i="1" smtClean="0"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it-IT" sz="1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t-IT" sz="1800" b="1" i="1">
                                  <a:latin typeface="Cambria Math"/>
                                </a:rPr>
                                <m:t>𝒒</m:t>
                              </m:r>
                            </m:e>
                          </m:d>
                        </m:num>
                        <m:den>
                          <m:r>
                            <a:rPr lang="it-IT" sz="1800" i="1" smtClean="0">
                              <a:latin typeface="Cambria Math"/>
                            </a:rPr>
                            <m:t>𝜕</m:t>
                          </m:r>
                          <m:r>
                            <a:rPr lang="it-IT" sz="1800" b="1" i="1" smtClean="0">
                              <a:latin typeface="Cambria Math"/>
                            </a:rPr>
                            <m:t>𝒒</m:t>
                          </m:r>
                        </m:den>
                      </m:f>
                      <m:r>
                        <a:rPr lang="it-IT" sz="1800" b="0" i="1" smtClean="0">
                          <a:latin typeface="Cambria Math"/>
                        </a:rPr>
                        <m:t>=</m:t>
                      </m:r>
                      <m:r>
                        <a:rPr lang="it-IT" sz="1800" b="0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it-IT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1800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sSup>
                        <m:sSupPr>
                          <m:ctrlPr>
                            <a:rPr lang="it-IT" sz="1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sz="1800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it-IT" sz="18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it-IT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1800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it-IT" sz="1800" b="0" i="0" smtClean="0">
                          <a:latin typeface="Cambria Math"/>
                        </a:rPr>
                        <m:t>,    </m:t>
                      </m:r>
                      <m:r>
                        <a:rPr lang="it-IT" sz="1800" b="0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it-IT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1800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it-IT" sz="1800" b="0" i="1" smtClean="0">
                          <a:latin typeface="Cambria Math"/>
                          <a:ea typeface="Cambria Math"/>
                        </a:rPr>
                        <m:t>≠0</m:t>
                      </m:r>
                    </m:oMath>
                  </m:oMathPara>
                </a14:m>
                <a:endParaRPr lang="it-IT" sz="1800" dirty="0" smtClean="0"/>
              </a:p>
              <a:p>
                <a:pPr marL="40005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it-IT" sz="18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it-IT" sz="1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t-IT" sz="1800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it-IT" sz="1800" i="1">
                                  <a:latin typeface="Cambria Math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it-IT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sz="1800" b="1" i="1">
                                      <a:latin typeface="Cambria Math"/>
                                    </a:rPr>
                                    <m:t>𝒒</m:t>
                                  </m:r>
                                </m:e>
                              </m:d>
                            </m:num>
                            <m:den>
                              <m:r>
                                <a:rPr lang="it-IT" sz="1800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it-IT" sz="1800" b="1" i="1">
                                  <a:latin typeface="Cambria Math"/>
                                </a:rPr>
                                <m:t>𝒒</m:t>
                              </m:r>
                            </m:den>
                          </m:f>
                          <m:r>
                            <a:rPr lang="it-IT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it-IT" sz="1800" b="1" i="1" smtClean="0">
                              <a:latin typeface="Cambria Math"/>
                            </a:rPr>
                            <m:t>𝒒</m:t>
                          </m:r>
                        </m:e>
                      </m:nary>
                      <m:r>
                        <a:rPr lang="it-IT" sz="18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it-IT" sz="1800" b="1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it-IT" sz="1800" i="1">
                              <a:latin typeface="Cambria Math"/>
                            </a:rPr>
                            <m:t>𝛾</m:t>
                          </m:r>
                          <m:d>
                            <m:dPr>
                              <m:ctrlPr>
                                <a:rPr lang="it-IT" sz="1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t-IT" sz="1800" b="1" i="1">
                                  <a:latin typeface="Cambria Math"/>
                                </a:rPr>
                                <m:t>𝒒</m:t>
                              </m:r>
                            </m:e>
                          </m:d>
                          <m:sSup>
                            <m:sSupPr>
                              <m:ctrlPr>
                                <a:rPr lang="it-IT" sz="1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sz="1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it-IT" sz="18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it-IT" sz="1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t-IT" sz="1800" b="1" i="1">
                                  <a:latin typeface="Cambria Math"/>
                                </a:rPr>
                                <m:t>𝒒</m:t>
                              </m:r>
                            </m:e>
                          </m:d>
                          <m:r>
                            <a:rPr lang="it-IT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it-IT" sz="1800" b="1" i="1" smtClean="0">
                              <a:latin typeface="Cambria Math"/>
                            </a:rPr>
                            <m:t>𝒒</m:t>
                          </m:r>
                        </m:e>
                      </m:nary>
                      <m:r>
                        <a:rPr lang="it-IT" sz="1800" b="0" i="1" smtClean="0">
                          <a:latin typeface="Cambria Math"/>
                        </a:rPr>
                        <m:t>=</m:t>
                      </m:r>
                      <m:r>
                        <a:rPr lang="it-IT" sz="18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it-IT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1800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it-IT" sz="1800" b="0" i="1" smtClean="0">
                          <a:latin typeface="Cambria Math"/>
                        </a:rPr>
                        <m:t>−</m:t>
                      </m:r>
                      <m:r>
                        <a:rPr lang="it-IT" sz="1800" b="0" i="1" smtClean="0">
                          <a:latin typeface="Cambria Math"/>
                        </a:rPr>
                        <m:t>𝑐</m:t>
                      </m:r>
                      <m:r>
                        <a:rPr lang="it-IT" sz="1800" b="0" i="1" smtClean="0">
                          <a:latin typeface="Cambria Math"/>
                        </a:rPr>
                        <m:t>=0 ⇒   </m:t>
                      </m:r>
                      <m:sSup>
                        <m:sSupPr>
                          <m:ctrlPr>
                            <a:rPr lang="en-GB" sz="1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p>
                          <m:r>
                            <a:rPr lang="en-GB" sz="18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it-IT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1800" b="1" i="1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it-IT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800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it-IT" sz="1800" dirty="0" smtClean="0"/>
              </a:p>
              <a:p>
                <a:pPr marL="400050" lvl="2" indent="0">
                  <a:buNone/>
                </a:pPr>
                <a:endParaRPr lang="it-IT" sz="1800" dirty="0" smtClean="0"/>
              </a:p>
              <a:p>
                <a:pPr marL="400050" lvl="2" indent="0">
                  <a:buNone/>
                </a:pP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it-IT" dirty="0" smtClean="0"/>
                  <a:t> There is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loss of accessibility </a:t>
                </a:r>
                <a:r>
                  <a:rPr lang="it-IT" dirty="0" smtClean="0"/>
                  <a:t>of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it-IT" dirty="0" smtClean="0"/>
                  <a:t>. Motion is confined in a </a:t>
                </a:r>
                <a:r>
                  <a:rPr lang="it-IT" dirty="0" smtClean="0">
                    <a:solidFill>
                      <a:srgbClr val="0070C0"/>
                    </a:solidFill>
                  </a:rPr>
                  <a:t>tangent surface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it-IT" dirty="0" smtClean="0"/>
                  <a:t> of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it-IT" dirty="0" smtClean="0"/>
                  <a:t> of value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it-IT" dirty="0" smtClean="0"/>
                  <a:t>.</a:t>
                </a:r>
              </a:p>
              <a:p>
                <a:pPr marL="40005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dim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</a:rPr>
                        <m:t>𝑛</m:t>
                      </m:r>
                      <m:r>
                        <a:rPr lang="it-IT" b="0" i="1" smtClean="0">
                          <a:latin typeface="Cambria Math"/>
                        </a:rPr>
                        <m:t>−</m:t>
                      </m:r>
                      <m:r>
                        <a:rPr lang="it-IT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it-IT" dirty="0" smtClean="0"/>
              </a:p>
              <a:p>
                <a:endParaRPr lang="it-IT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1">
                <a:blip r:embed="rId2"/>
                <a:stretch>
                  <a:fillRect l="-1259" t="-6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3141460" y="1262724"/>
            <a:ext cx="4668181" cy="2029544"/>
          </a:xfrm>
          <a:custGeom>
            <a:avLst/>
            <a:gdLst>
              <a:gd name="connsiteX0" fmla="*/ 0 w 2261442"/>
              <a:gd name="connsiteY0" fmla="*/ 0 h 3848100"/>
              <a:gd name="connsiteX1" fmla="*/ 2260600 w 2261442"/>
              <a:gd name="connsiteY1" fmla="*/ 1955800 h 3848100"/>
              <a:gd name="connsiteX2" fmla="*/ 279400 w 2261442"/>
              <a:gd name="connsiteY2" fmla="*/ 3848100 h 3848100"/>
              <a:gd name="connsiteX0" fmla="*/ 0 w 2260600"/>
              <a:gd name="connsiteY0" fmla="*/ 0 h 1955800"/>
              <a:gd name="connsiteX1" fmla="*/ 2260600 w 2260600"/>
              <a:gd name="connsiteY1" fmla="*/ 1955800 h 1955800"/>
              <a:gd name="connsiteX0" fmla="*/ 0 w 2260600"/>
              <a:gd name="connsiteY0" fmla="*/ 479933 h 2435733"/>
              <a:gd name="connsiteX1" fmla="*/ 2260600 w 2260600"/>
              <a:gd name="connsiteY1" fmla="*/ 2435733 h 2435733"/>
              <a:gd name="connsiteX0" fmla="*/ 0 w 2260600"/>
              <a:gd name="connsiteY0" fmla="*/ 485351 h 2441151"/>
              <a:gd name="connsiteX1" fmla="*/ 2260600 w 2260600"/>
              <a:gd name="connsiteY1" fmla="*/ 2441151 h 2441151"/>
              <a:gd name="connsiteX0" fmla="*/ 0 w 2057400"/>
              <a:gd name="connsiteY0" fmla="*/ 485351 h 2441151"/>
              <a:gd name="connsiteX1" fmla="*/ 2057400 w 2057400"/>
              <a:gd name="connsiteY1" fmla="*/ 2441151 h 2441151"/>
              <a:gd name="connsiteX0" fmla="*/ 0 w 2015417"/>
              <a:gd name="connsiteY0" fmla="*/ 474124 h 2527714"/>
              <a:gd name="connsiteX1" fmla="*/ 2015417 w 2015417"/>
              <a:gd name="connsiteY1" fmla="*/ 2527714 h 2527714"/>
              <a:gd name="connsiteX0" fmla="*/ 0 w 2120376"/>
              <a:gd name="connsiteY0" fmla="*/ 456013 h 2677242"/>
              <a:gd name="connsiteX1" fmla="*/ 2120376 w 2120376"/>
              <a:gd name="connsiteY1" fmla="*/ 2677243 h 2677242"/>
              <a:gd name="connsiteX0" fmla="*/ 0 w 3728507"/>
              <a:gd name="connsiteY0" fmla="*/ 650560 h 2871790"/>
              <a:gd name="connsiteX1" fmla="*/ 3728507 w 3728507"/>
              <a:gd name="connsiteY1" fmla="*/ 790772 h 2871790"/>
              <a:gd name="connsiteX2" fmla="*/ 2120376 w 3728507"/>
              <a:gd name="connsiteY2" fmla="*/ 2871790 h 2871790"/>
              <a:gd name="connsiteX0" fmla="*/ 0 w 3754751"/>
              <a:gd name="connsiteY0" fmla="*/ 650560 h 2871790"/>
              <a:gd name="connsiteX1" fmla="*/ 3728507 w 3754751"/>
              <a:gd name="connsiteY1" fmla="*/ 790772 h 2871790"/>
              <a:gd name="connsiteX2" fmla="*/ 2120376 w 3754751"/>
              <a:gd name="connsiteY2" fmla="*/ 2871790 h 2871790"/>
              <a:gd name="connsiteX0" fmla="*/ 0 w 3754751"/>
              <a:gd name="connsiteY0" fmla="*/ 620398 h 2841628"/>
              <a:gd name="connsiteX1" fmla="*/ 3728507 w 3754751"/>
              <a:gd name="connsiteY1" fmla="*/ 760610 h 2841628"/>
              <a:gd name="connsiteX2" fmla="*/ 2120376 w 3754751"/>
              <a:gd name="connsiteY2" fmla="*/ 2841628 h 2841628"/>
              <a:gd name="connsiteX0" fmla="*/ 0 w 3763119"/>
              <a:gd name="connsiteY0" fmla="*/ 552348 h 2773578"/>
              <a:gd name="connsiteX1" fmla="*/ 3728507 w 3763119"/>
              <a:gd name="connsiteY1" fmla="*/ 692560 h 2773578"/>
              <a:gd name="connsiteX2" fmla="*/ 2120376 w 3763119"/>
              <a:gd name="connsiteY2" fmla="*/ 2773578 h 2773578"/>
              <a:gd name="connsiteX0" fmla="*/ 0 w 3924902"/>
              <a:gd name="connsiteY0" fmla="*/ 296782 h 2518012"/>
              <a:gd name="connsiteX1" fmla="*/ 3891902 w 3924902"/>
              <a:gd name="connsiteY1" fmla="*/ 808521 h 2518012"/>
              <a:gd name="connsiteX2" fmla="*/ 2120376 w 3924902"/>
              <a:gd name="connsiteY2" fmla="*/ 2518012 h 2518012"/>
              <a:gd name="connsiteX0" fmla="*/ 0 w 3924902"/>
              <a:gd name="connsiteY0" fmla="*/ 477323 h 2698553"/>
              <a:gd name="connsiteX1" fmla="*/ 3891902 w 3924902"/>
              <a:gd name="connsiteY1" fmla="*/ 989062 h 2698553"/>
              <a:gd name="connsiteX2" fmla="*/ 2120376 w 3924902"/>
              <a:gd name="connsiteY2" fmla="*/ 2698553 h 2698553"/>
              <a:gd name="connsiteX0" fmla="*/ 0 w 3899722"/>
              <a:gd name="connsiteY0" fmla="*/ 143632 h 2274247"/>
              <a:gd name="connsiteX1" fmla="*/ 3891902 w 3899722"/>
              <a:gd name="connsiteY1" fmla="*/ 655371 h 2274247"/>
              <a:gd name="connsiteX2" fmla="*/ 1242127 w 3899722"/>
              <a:gd name="connsiteY2" fmla="*/ 2274246 h 2274247"/>
              <a:gd name="connsiteX0" fmla="*/ 0 w 3903053"/>
              <a:gd name="connsiteY0" fmla="*/ 143632 h 2274246"/>
              <a:gd name="connsiteX1" fmla="*/ 3891902 w 3903053"/>
              <a:gd name="connsiteY1" fmla="*/ 655371 h 2274246"/>
              <a:gd name="connsiteX2" fmla="*/ 1242127 w 3903053"/>
              <a:gd name="connsiteY2" fmla="*/ 2274246 h 2274246"/>
              <a:gd name="connsiteX0" fmla="*/ 0 w 3904220"/>
              <a:gd name="connsiteY0" fmla="*/ 141571 h 2181569"/>
              <a:gd name="connsiteX1" fmla="*/ 3891902 w 3904220"/>
              <a:gd name="connsiteY1" fmla="*/ 653310 h 2181569"/>
              <a:gd name="connsiteX2" fmla="*/ 1296592 w 3904220"/>
              <a:gd name="connsiteY2" fmla="*/ 2181569 h 2181569"/>
              <a:gd name="connsiteX0" fmla="*/ 0 w 3905829"/>
              <a:gd name="connsiteY0" fmla="*/ 141571 h 2181569"/>
              <a:gd name="connsiteX1" fmla="*/ 3891902 w 3905829"/>
              <a:gd name="connsiteY1" fmla="*/ 653310 h 2181569"/>
              <a:gd name="connsiteX2" fmla="*/ 1296592 w 3905829"/>
              <a:gd name="connsiteY2" fmla="*/ 2181569 h 2181569"/>
              <a:gd name="connsiteX0" fmla="*/ 0 w 3892021"/>
              <a:gd name="connsiteY0" fmla="*/ 571212 h 2611210"/>
              <a:gd name="connsiteX1" fmla="*/ 3891902 w 3892021"/>
              <a:gd name="connsiteY1" fmla="*/ 1082951 h 2611210"/>
              <a:gd name="connsiteX2" fmla="*/ 1296592 w 3892021"/>
              <a:gd name="connsiteY2" fmla="*/ 2611210 h 2611210"/>
              <a:gd name="connsiteX0" fmla="*/ 0 w 3844368"/>
              <a:gd name="connsiteY0" fmla="*/ 379792 h 2419790"/>
              <a:gd name="connsiteX1" fmla="*/ 3844246 w 3844368"/>
              <a:gd name="connsiteY1" fmla="*/ 1281181 h 2419790"/>
              <a:gd name="connsiteX2" fmla="*/ 1296592 w 3844368"/>
              <a:gd name="connsiteY2" fmla="*/ 2419790 h 2419790"/>
              <a:gd name="connsiteX0" fmla="*/ 0 w 3853223"/>
              <a:gd name="connsiteY0" fmla="*/ 100544 h 2203973"/>
              <a:gd name="connsiteX1" fmla="*/ 3844246 w 3853223"/>
              <a:gd name="connsiteY1" fmla="*/ 1001933 h 2203973"/>
              <a:gd name="connsiteX2" fmla="*/ 1065116 w 3853223"/>
              <a:gd name="connsiteY2" fmla="*/ 2203974 h 2203973"/>
              <a:gd name="connsiteX0" fmla="*/ 0 w 3844283"/>
              <a:gd name="connsiteY0" fmla="*/ 333610 h 2437040"/>
              <a:gd name="connsiteX1" fmla="*/ 3844246 w 3844283"/>
              <a:gd name="connsiteY1" fmla="*/ 1234999 h 2437040"/>
              <a:gd name="connsiteX2" fmla="*/ 1065116 w 3844283"/>
              <a:gd name="connsiteY2" fmla="*/ 2437040 h 2437040"/>
              <a:gd name="connsiteX0" fmla="*/ 0 w 3848789"/>
              <a:gd name="connsiteY0" fmla="*/ 97244 h 1919764"/>
              <a:gd name="connsiteX1" fmla="*/ 3844246 w 3848789"/>
              <a:gd name="connsiteY1" fmla="*/ 998633 h 1919764"/>
              <a:gd name="connsiteX2" fmla="*/ 785983 w 3848789"/>
              <a:gd name="connsiteY2" fmla="*/ 1919764 h 1919764"/>
              <a:gd name="connsiteX0" fmla="*/ 0 w 3844386"/>
              <a:gd name="connsiteY0" fmla="*/ 350269 h 2172789"/>
              <a:gd name="connsiteX1" fmla="*/ 3844246 w 3844386"/>
              <a:gd name="connsiteY1" fmla="*/ 1251658 h 2172789"/>
              <a:gd name="connsiteX2" fmla="*/ 785983 w 3844386"/>
              <a:gd name="connsiteY2" fmla="*/ 2172789 h 2172789"/>
              <a:gd name="connsiteX0" fmla="*/ 0 w 3844386"/>
              <a:gd name="connsiteY0" fmla="*/ 350269 h 2109358"/>
              <a:gd name="connsiteX1" fmla="*/ 3844246 w 3844386"/>
              <a:gd name="connsiteY1" fmla="*/ 1251658 h 2109358"/>
              <a:gd name="connsiteX2" fmla="*/ 820024 w 3844386"/>
              <a:gd name="connsiteY2" fmla="*/ 2109358 h 2109358"/>
              <a:gd name="connsiteX0" fmla="*/ 0 w 3858001"/>
              <a:gd name="connsiteY0" fmla="*/ 473410 h 2232499"/>
              <a:gd name="connsiteX1" fmla="*/ 3857862 w 3858001"/>
              <a:gd name="connsiteY1" fmla="*/ 1102951 h 2232499"/>
              <a:gd name="connsiteX2" fmla="*/ 820024 w 3858001"/>
              <a:gd name="connsiteY2" fmla="*/ 2232499 h 223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8001" h="2232499">
                <a:moveTo>
                  <a:pt x="0" y="473410"/>
                </a:moveTo>
                <a:cubicBezTo>
                  <a:pt x="385403" y="61821"/>
                  <a:pt x="3883452" y="-587230"/>
                  <a:pt x="3857862" y="1102951"/>
                </a:cubicBezTo>
                <a:cubicBezTo>
                  <a:pt x="3832272" y="2793132"/>
                  <a:pt x="1267946" y="1422548"/>
                  <a:pt x="820024" y="223249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7471244" y="2116451"/>
            <a:ext cx="83869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Linear!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75625" y="3218235"/>
            <a:ext cx="720080" cy="447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6388555" y="5886959"/>
            <a:ext cx="2736304" cy="95410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Note</a:t>
            </a:r>
            <a:r>
              <a:rPr lang="en-GB" sz="1400" dirty="0" smtClean="0"/>
              <a:t>: the proof of this is a little too involved for us: it revolves around the </a:t>
            </a:r>
            <a:r>
              <a:rPr lang="en-GB" sz="1400" i="1" dirty="0" smtClean="0"/>
              <a:t>Frobenius Theorem</a:t>
            </a:r>
            <a:r>
              <a:rPr lang="en-GB" sz="1400" dirty="0" smtClean="0"/>
              <a:t> and </a:t>
            </a:r>
            <a:r>
              <a:rPr lang="en-GB" sz="1400" i="1" dirty="0" smtClean="0"/>
              <a:t>Lie brackets theory</a:t>
            </a:r>
            <a:r>
              <a:rPr lang="en-GB" sz="1400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71244" y="3665348"/>
            <a:ext cx="756938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4400" dirty="0" smtClean="0">
                <a:solidFill>
                  <a:srgbClr val="00B050"/>
                </a:solidFill>
              </a:rPr>
              <a:t> </a:t>
            </a:r>
            <a:endParaRPr lang="it-IT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Non-holonomic Constraints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2008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dirty="0" smtClean="0"/>
              <a:t>To summarize: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 smtClean="0"/>
              <a:t>Non-holonomic constraints </a:t>
            </a:r>
            <a:r>
              <a:rPr lang="en-GB" dirty="0" smtClean="0"/>
              <a:t>are representable only as </a:t>
            </a:r>
            <a:r>
              <a:rPr lang="en-GB" dirty="0" smtClean="0">
                <a:solidFill>
                  <a:srgbClr val="FF0000"/>
                </a:solidFill>
              </a:rPr>
              <a:t>constraints on velocities </a:t>
            </a:r>
            <a:r>
              <a:rPr lang="en-GB" dirty="0" smtClean="0"/>
              <a:t>and </a:t>
            </a:r>
            <a:r>
              <a:rPr lang="en-GB" b="1" u="sng" dirty="0" smtClean="0"/>
              <a:t>not</a:t>
            </a:r>
            <a:r>
              <a:rPr lang="en-GB" u="sng" dirty="0" smtClean="0"/>
              <a:t> on positions</a:t>
            </a:r>
            <a:r>
              <a:rPr lang="en-GB" dirty="0" smtClean="0"/>
              <a:t>.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Whatever </a:t>
            </a:r>
            <a:r>
              <a:rPr lang="en-GB" dirty="0" smtClean="0">
                <a:solidFill>
                  <a:srgbClr val="FF0000"/>
                </a:solidFill>
              </a:rPr>
              <a:t>kinematic constraint </a:t>
            </a:r>
            <a:r>
              <a:rPr lang="en-GB" dirty="0" smtClean="0"/>
              <a:t>that is representable as a </a:t>
            </a:r>
            <a:r>
              <a:rPr lang="en-GB" dirty="0" smtClean="0">
                <a:solidFill>
                  <a:srgbClr val="00B0F0"/>
                </a:solidFill>
              </a:rPr>
              <a:t>positional constraint </a:t>
            </a:r>
            <a:r>
              <a:rPr lang="en-GB" dirty="0" smtClean="0"/>
              <a:t>is </a:t>
            </a:r>
            <a:r>
              <a:rPr lang="en-GB" b="1" dirty="0" smtClean="0"/>
              <a:t>holonomic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51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Non-holonomic </a:t>
            </a:r>
            <a:r>
              <a:rPr lang="it-IT" dirty="0" smtClean="0"/>
              <a:t>Constraints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sz="2800" dirty="0"/>
                  <a:t>If </a:t>
                </a:r>
                <a:r>
                  <a:rPr lang="it-IT" sz="2800" u="sng" dirty="0"/>
                  <a:t>non-holonomous</a:t>
                </a:r>
              </a:p>
              <a:p>
                <a:pPr lvl="1"/>
                <a:r>
                  <a:rPr lang="it-IT" sz="2400" dirty="0"/>
                  <a:t>Velocities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sz="2400" b="1" i="1">
                            <a:latin typeface="Cambria Math"/>
                          </a:rPr>
                          <m:t>𝒒</m:t>
                        </m:r>
                      </m:e>
                    </m:acc>
                  </m:oMath>
                </a14:m>
                <a:r>
                  <a:rPr lang="it-IT" sz="2400" dirty="0"/>
                  <a:t> are constrained in </a:t>
                </a:r>
                <a:r>
                  <a:rPr lang="it-IT" sz="2400"/>
                  <a:t>a </a:t>
                </a:r>
                <a:r>
                  <a:rPr lang="it-IT" sz="2400" b="1" smtClean="0"/>
                  <a:t>vector subspace </a:t>
                </a:r>
                <a:r>
                  <a:rPr lang="it-IT" sz="2400" dirty="0"/>
                  <a:t>of </a:t>
                </a:r>
                <a14:m>
                  <m:oMath xmlns:m="http://schemas.openxmlformats.org/officeDocument/2006/math">
                    <m:r>
                      <a:rPr lang="it-IT" sz="2400" i="1" dirty="0" smtClean="0">
                        <a:latin typeface="Cambria Math"/>
                      </a:rPr>
                      <m:t>𝐶</m:t>
                    </m:r>
                  </m:oMath>
                </a14:m>
                <a:endParaRPr lang="it-IT" sz="2400" dirty="0"/>
              </a:p>
              <a:p>
                <a:pPr lvl="1"/>
                <a:r>
                  <a:rPr lang="it-IT" sz="2400" dirty="0"/>
                  <a:t>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it-IT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it-IT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p>
                    </m:sSubSup>
                    <m:d>
                      <m:dPr>
                        <m:ctrlPr>
                          <a:rPr lang="it-IT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it-IT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</m:e>
                    </m:d>
                    <m:acc>
                      <m:accPr>
                        <m:chr m:val="̇"/>
                        <m:ctrlPr>
                          <a:rPr lang="it-IT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it-IT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</m:e>
                    </m:acc>
                    <m:r>
                      <a:rPr lang="it-IT" sz="2400" i="1">
                        <a:solidFill>
                          <a:srgbClr val="0070C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it-IT" sz="2400" dirty="0"/>
                  <a:t> is non-integrable, there is no limitation for </a:t>
                </a:r>
                <a14:m>
                  <m:oMath xmlns:m="http://schemas.openxmlformats.org/officeDocument/2006/math">
                    <m:r>
                      <a:rPr lang="it-IT" sz="2400" b="1" i="1" dirty="0">
                        <a:latin typeface="Cambria Math"/>
                      </a:rPr>
                      <m:t>𝒒</m:t>
                    </m:r>
                  </m:oMath>
                </a14:m>
                <a:r>
                  <a:rPr lang="it-IT" sz="2400" dirty="0" smtClean="0"/>
                  <a:t> (position) </a:t>
                </a:r>
                <a:r>
                  <a:rPr lang="it-IT" sz="2400" dirty="0"/>
                  <a:t>in </a:t>
                </a:r>
                <a14:m>
                  <m:oMath xmlns:m="http://schemas.openxmlformats.org/officeDocument/2006/math">
                    <m:r>
                      <a:rPr lang="it-IT" sz="2400" i="1" dirty="0">
                        <a:latin typeface="Cambria Math"/>
                      </a:rPr>
                      <m:t>𝐶</m:t>
                    </m:r>
                  </m:oMath>
                </a14:m>
                <a:r>
                  <a:rPr lang="it-IT" sz="2400" dirty="0" smtClean="0"/>
                  <a:t>.</a:t>
                </a:r>
              </a:p>
              <a:p>
                <a:endParaRPr lang="it-IT" dirty="0"/>
              </a:p>
              <a:p>
                <a:r>
                  <a:rPr lang="it-IT" sz="2400" u="sng" dirty="0" smtClean="0"/>
                  <a:t>Non-holonomic systems</a:t>
                </a:r>
                <a:r>
                  <a:rPr lang="it-IT" sz="2400" dirty="0" smtClean="0"/>
                  <a:t> always</a:t>
                </a:r>
                <a:br>
                  <a:rPr lang="it-IT" sz="2400" dirty="0" smtClean="0"/>
                </a:br>
                <a:r>
                  <a:rPr lang="it-IT" sz="2400" dirty="0" smtClean="0"/>
                  <a:t>have </a:t>
                </a:r>
                <a:r>
                  <a:rPr lang="it-IT" sz="2400" dirty="0" smtClean="0">
                    <a:solidFill>
                      <a:srgbClr val="0070C0"/>
                    </a:solidFill>
                  </a:rPr>
                  <a:t>complete accessibility </a:t>
                </a:r>
                <a:r>
                  <a:rPr lang="it-IT" sz="2400" dirty="0"/>
                  <a:t>of </a:t>
                </a:r>
                <a:r>
                  <a:rPr lang="it-IT" sz="2400" dirty="0" smtClean="0"/>
                  <a:t>the</a:t>
                </a:r>
                <a:br>
                  <a:rPr lang="it-IT" sz="2400" dirty="0" smtClean="0"/>
                </a:br>
                <a:r>
                  <a:rPr lang="it-IT" sz="2400" dirty="0" smtClean="0">
                    <a:solidFill>
                      <a:srgbClr val="FF0000"/>
                    </a:solidFill>
                  </a:rPr>
                  <a:t>entire configuration space </a:t>
                </a:r>
                <a14:m>
                  <m:oMath xmlns:m="http://schemas.openxmlformats.org/officeDocument/2006/math">
                    <m:r>
                      <a:rPr lang="it-IT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it-IT" sz="2400" dirty="0" smtClean="0"/>
                  <a:t>.</a:t>
                </a:r>
                <a:endParaRPr lang="it-IT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D:\Google Drive\Didattica\Seminario rover 2017\immagini\nonHolo_const_exam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073" y="3814671"/>
            <a:ext cx="3461399" cy="287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3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i.wsj.net/public/resources/images/BN-JE423_jtoshi_G_201506302056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4784"/>
            <a:ext cx="4907285" cy="327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igitaljournal.com/img/8/4/3/0/8/3/i/2/3/5/o/robot-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11153"/>
            <a:ext cx="4790166" cy="244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Application example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3437927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Fukushima nuclear plant 2011 </a:t>
            </a:r>
            <a:r>
              <a:rPr lang="it-IT" dirty="0" smtClean="0">
                <a:solidFill>
                  <a:srgbClr val="FF0000"/>
                </a:solidFill>
              </a:rPr>
              <a:t>disaster</a:t>
            </a:r>
          </a:p>
          <a:p>
            <a:pPr lvl="1"/>
            <a:r>
              <a:rPr lang="it-IT" dirty="0" smtClean="0">
                <a:solidFill>
                  <a:srgbClr val="0070C0"/>
                </a:solidFill>
              </a:rPr>
              <a:t>Hazarduous environment</a:t>
            </a:r>
          </a:p>
          <a:p>
            <a:pPr lvl="1"/>
            <a:r>
              <a:rPr lang="it-IT" dirty="0" smtClean="0">
                <a:solidFill>
                  <a:srgbClr val="0070C0"/>
                </a:solidFill>
              </a:rPr>
              <a:t>No infrastructure </a:t>
            </a:r>
            <a:r>
              <a:rPr lang="it-IT" dirty="0" smtClean="0"/>
              <a:t>can be built</a:t>
            </a:r>
          </a:p>
          <a:p>
            <a:pPr lvl="1"/>
            <a:r>
              <a:rPr lang="it-IT" dirty="0" smtClean="0">
                <a:solidFill>
                  <a:srgbClr val="0070C0"/>
                </a:solidFill>
              </a:rPr>
              <a:t>Large space </a:t>
            </a:r>
            <a:r>
              <a:rPr lang="it-IT" dirty="0" smtClean="0"/>
              <a:t>needs to be </a:t>
            </a:r>
            <a:r>
              <a:rPr lang="it-IT" u="sng" dirty="0" smtClean="0">
                <a:solidFill>
                  <a:srgbClr val="0070C0"/>
                </a:solidFill>
              </a:rPr>
              <a:t>explored</a:t>
            </a:r>
            <a:endParaRPr lang="it-IT" u="sng" dirty="0">
              <a:solidFill>
                <a:srgbClr val="0070C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5400000">
            <a:off x="1598818" y="5135779"/>
            <a:ext cx="690897" cy="64807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755576" y="5992907"/>
            <a:ext cx="2377382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dirty="0" smtClean="0"/>
              <a:t>Mobile robot</a:t>
            </a:r>
            <a:endParaRPr lang="it-IT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89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Model derivation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it-IT" dirty="0" smtClean="0"/>
                  <a:t>The Pfaffian constraint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it-IT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p>
                    </m:sSubSup>
                    <m:d>
                      <m:d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it-IT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𝒒</m:t>
                        </m:r>
                      </m:e>
                    </m:d>
                    <m:acc>
                      <m:accPr>
                        <m:chr m:val="̇"/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it-IT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𝒒</m:t>
                        </m:r>
                      </m:e>
                    </m:acc>
                    <m:r>
                      <a:rPr lang="it-IT" i="1">
                        <a:solidFill>
                          <a:schemeClr val="tx1"/>
                        </a:solidFill>
                        <a:latin typeface="Cambria Math"/>
                      </a:rPr>
                      <m:t>=0 </m:t>
                    </m:r>
                  </m:oMath>
                </a14:m>
                <a:r>
                  <a:rPr lang="it-IT" dirty="0" smtClean="0"/>
                  <a:t>defines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it-IT" b="1" i="1" smtClean="0">
                        <a:latin typeface="Cambria Math"/>
                        <a:ea typeface="Cambria Math"/>
                      </a:rPr>
                      <m:t>𝒒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endParaRPr lang="it-IT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</m:acc>
                      <m:r>
                        <a:rPr lang="it-IT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func>
                        <m:func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ker</m:t>
                          </m:r>
                        </m:fName>
                        <m:e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it-IT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it-IT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𝒒</m:t>
                              </m:r>
                            </m:e>
                          </m:d>
                        </m:e>
                      </m:func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≡</m:t>
                      </m:r>
                      <m:d>
                        <m:dPr>
                          <m:begChr m:val="{"/>
                          <m:endChr m:val="}"/>
                          <m:ctrlPr>
                            <a:rPr lang="it-IT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𝒒</m:t>
                                  </m:r>
                                </m:e>
                              </m:acc>
                            </m:e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: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it-IT" b="1" i="1" smtClean="0"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it-IT" b="1" i="1" smtClean="0">
                                      <a:latin typeface="Cambria Math"/>
                                      <a:ea typeface="Cambria Math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acc>
                            <m:accPr>
                              <m:chr m:val="̇"/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it-IT" b="1" i="1">
                                  <a:latin typeface="Cambria Math"/>
                                </a:rPr>
                                <m:t>𝒒</m:t>
                              </m:r>
                            </m:e>
                          </m:acc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it-IT" dirty="0" smtClean="0"/>
              </a:p>
              <a:p>
                <a:pPr marL="457200" lvl="1" indent="0">
                  <a:buNone/>
                </a:pPr>
                <a:endParaRPr lang="it-IT" dirty="0" smtClean="0"/>
              </a:p>
              <a:p>
                <a:r>
                  <a:rPr lang="it-IT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𝒈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it-IT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</m:d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𝒈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it-IT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</m:d>
                      </m:e>
                    </m:d>
                  </m:oMath>
                </a14:m>
                <a:r>
                  <a:rPr lang="it-IT" dirty="0" smtClean="0"/>
                  <a:t> is a base of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/>
                          </a:rPr>
                        </m:ctrlPr>
                      </m:sSupPr>
                      <m:e>
                        <m:r>
                          <a:rPr lang="it-IT" b="1" i="1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it-IT" i="1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it-IT" i="1">
                            <a:latin typeface="Cambria Math"/>
                          </a:rPr>
                        </m:ctrlPr>
                      </m:dPr>
                      <m:e>
                        <m:r>
                          <a:rPr lang="it-IT" b="1" i="1">
                            <a:latin typeface="Cambria Math"/>
                          </a:rPr>
                          <m:t>𝒒</m:t>
                        </m:r>
                      </m:e>
                    </m:d>
                  </m:oMath>
                </a14:m>
                <a:r>
                  <a:rPr lang="it-IT" dirty="0" smtClean="0"/>
                  <a:t>, then the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possible instantaneous trajectories (admissible velocities) </a:t>
                </a:r>
                <a:r>
                  <a:rPr lang="it-IT" dirty="0" smtClean="0"/>
                  <a:t>are solutions of: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=1 </m:t>
                          </m:r>
                        </m:sub>
                        <m:sup>
                          <m:r>
                            <a:rPr lang="it-IT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t-IT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</m:d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it-IT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G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it-IT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𝒖</m:t>
                      </m:r>
                      <m:r>
                        <a:rPr lang="it-IT" b="1" i="1" smtClean="0">
                          <a:latin typeface="Cambria Math"/>
                        </a:rPr>
                        <m:t>,  </m:t>
                      </m:r>
                      <m:r>
                        <a:rPr lang="it-IT" b="0" i="1" smtClean="0">
                          <a:latin typeface="Cambria Math"/>
                        </a:rPr>
                        <m:t> </m:t>
                      </m:r>
                      <m:r>
                        <a:rPr lang="it-IT" b="0" i="1" smtClean="0">
                          <a:latin typeface="Cambria Math"/>
                        </a:rPr>
                        <m:t>𝑚</m:t>
                      </m: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</a:rPr>
                        <m:t>𝑛</m:t>
                      </m:r>
                      <m:r>
                        <a:rPr lang="it-IT" b="0" i="1" smtClean="0">
                          <a:latin typeface="Cambria Math"/>
                        </a:rPr>
                        <m:t>−</m:t>
                      </m:r>
                      <m:r>
                        <a:rPr lang="it-IT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it-IT" dirty="0" smtClean="0"/>
              </a:p>
              <a:p>
                <a:pPr marL="457200" lvl="1" indent="0">
                  <a:buNone/>
                </a:pPr>
                <a:r>
                  <a:rPr lang="it-IT" dirty="0"/>
                  <a:t>w</a:t>
                </a:r>
                <a:r>
                  <a:rPr lang="it-IT" dirty="0" smtClean="0"/>
                  <a:t>here </a:t>
                </a:r>
                <a14:m>
                  <m:oMath xmlns:m="http://schemas.openxmlformats.org/officeDocument/2006/math">
                    <m:r>
                      <a:rPr lang="it-IT" b="1" i="1" smtClean="0">
                        <a:solidFill>
                          <a:schemeClr val="tx1"/>
                        </a:solidFill>
                        <a:latin typeface="Cambria Math"/>
                      </a:rPr>
                      <m:t>𝒒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it-IT" dirty="0" smtClean="0">
                    <a:solidFill>
                      <a:schemeClr val="tx1"/>
                    </a:solidFill>
                  </a:rPr>
                  <a:t> configuration or state vector</a:t>
                </a:r>
                <a:r>
                  <a:rPr lang="it-IT" dirty="0" smtClean="0"/>
                  <a:t>, </a:t>
                </a:r>
                <a14:m>
                  <m:oMath xmlns:m="http://schemas.openxmlformats.org/officeDocument/2006/math">
                    <m:r>
                      <a:rPr lang="it-IT" b="1" i="1" smtClean="0">
                        <a:solidFill>
                          <a:srgbClr val="00B050"/>
                        </a:solidFill>
                        <a:latin typeface="Cambria Math"/>
                      </a:rPr>
                      <m:t>𝒖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it-IT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it-IT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it-IT" dirty="0" smtClean="0"/>
                  <a:t> </a:t>
                </a:r>
                <a:r>
                  <a:rPr lang="it-IT" dirty="0" smtClean="0">
                    <a:solidFill>
                      <a:srgbClr val="00B050"/>
                    </a:solidFill>
                  </a:rPr>
                  <a:t>input vector</a:t>
                </a:r>
              </a:p>
              <a:p>
                <a:pPr marL="457200" lvl="1" indent="0">
                  <a:buNone/>
                </a:pPr>
                <a:endParaRPr lang="it-IT" dirty="0" smtClean="0">
                  <a:solidFill>
                    <a:srgbClr val="00B050"/>
                  </a:solidFill>
                </a:endParaRPr>
              </a:p>
              <a:p>
                <a:r>
                  <a:rPr lang="it-IT" dirty="0"/>
                  <a:t>The base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it-IT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it-IT" i="1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it-IT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it-IT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it-IT" dirty="0"/>
                  <a:t> is </a:t>
                </a:r>
                <a:r>
                  <a:rPr lang="it-IT" dirty="0" smtClean="0"/>
                  <a:t>arbit</a:t>
                </a:r>
                <a:r>
                  <a:rPr lang="it-IT" dirty="0"/>
                  <a:t>rary, usually </a:t>
                </a:r>
                <a:r>
                  <a:rPr lang="it-IT"/>
                  <a:t>such </a:t>
                </a:r>
                <a:r>
                  <a:rPr lang="it-IT" smtClean="0"/>
                  <a:t>as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it-IT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00B050"/>
                    </a:solidFill>
                  </a:rPr>
                  <a:t> </a:t>
                </a:r>
                <a:r>
                  <a:rPr lang="it-IT" dirty="0"/>
                  <a:t>are </a:t>
                </a:r>
                <a:r>
                  <a:rPr lang="it-IT"/>
                  <a:t>physical </a:t>
                </a:r>
                <a:r>
                  <a:rPr lang="it-IT" smtClean="0"/>
                  <a:t>quantities (which are controllable!!)</a:t>
                </a:r>
                <a:endParaRPr lang="it-IT" dirty="0" smtClean="0"/>
              </a:p>
              <a:p>
                <a:pPr lvl="1"/>
                <a:r>
                  <a:rPr lang="it-IT" dirty="0" smtClean="0"/>
                  <a:t>Since </a:t>
                </a:r>
                <a14:m>
                  <m:oMath xmlns:m="http://schemas.openxmlformats.org/officeDocument/2006/math">
                    <m:r>
                      <a:rPr lang="it-IT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𝒈</m:t>
                    </m:r>
                  </m:oMath>
                </a14:m>
                <a:r>
                  <a:rPr lang="it-IT" dirty="0" smtClean="0"/>
                  <a:t> is a base,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it-IT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𝒒</m:t>
                        </m:r>
                      </m:e>
                    </m:acc>
                  </m:oMath>
                </a14:m>
                <a:r>
                  <a:rPr lang="it-IT" dirty="0" smtClean="0"/>
                  <a:t> can be whatever </a:t>
                </a:r>
                <a:r>
                  <a:rPr lang="it-IT" u="sng" dirty="0" smtClean="0"/>
                  <a:t>linear combination</a:t>
                </a:r>
                <a:r>
                  <a:rPr lang="it-IT" dirty="0" smtClean="0"/>
                  <a:t> using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it-IT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it-IT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dirty="0" smtClean="0"/>
                  <a:t> as coefficients</a:t>
                </a:r>
                <a:br>
                  <a:rPr lang="it-IT" dirty="0" smtClean="0"/>
                </a:br>
                <a:r>
                  <a:rPr lang="it-IT" dirty="0" smtClean="0"/>
                  <a:t>That </a:t>
                </a:r>
                <a:r>
                  <a:rPr lang="it-IT" dirty="0"/>
                  <a:t>is: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</m:acc>
                      <m:r>
                        <a:rPr lang="it-IT" i="1">
                          <a:latin typeface="Cambria Math"/>
                        </a:rPr>
                        <m:t>=</m:t>
                      </m:r>
                      <m:r>
                        <a:rPr lang="it-IT" i="1">
                          <a:solidFill>
                            <a:srgbClr val="0070C0"/>
                          </a:solidFill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it-IT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it-IT" b="1" i="1">
                          <a:solidFill>
                            <a:srgbClr val="00B050"/>
                          </a:solidFill>
                          <a:latin typeface="Cambria Math"/>
                        </a:rPr>
                        <m:t>𝒖</m:t>
                      </m:r>
                      <m:r>
                        <a:rPr lang="it-IT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𝒈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it-IT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</m:d>
                      <m:sSub>
                        <m:sSubPr>
                          <m:ctrlPr>
                            <a:rPr lang="it-IT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𝒈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it-IT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</m:d>
                      <m:sSub>
                        <m:sSubPr>
                          <m:ctrlPr>
                            <a:rPr lang="it-IT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2"/>
                <a:stretch>
                  <a:fillRect l="-815" t="-16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578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60032" y="1357244"/>
            <a:ext cx="4149071" cy="4650096"/>
            <a:chOff x="4860032" y="1357244"/>
            <a:chExt cx="4149071" cy="46500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1700808"/>
              <a:ext cx="4149071" cy="430653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8028384" y="1357244"/>
                  <a:ext cx="5017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GB" i="1" dirty="0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8384" y="1357244"/>
                  <a:ext cx="501739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/>
            <p:nvPr/>
          </p:nvCxnSpPr>
          <p:spPr>
            <a:xfrm flipV="1">
              <a:off x="8250752" y="1685926"/>
              <a:ext cx="322878" cy="18466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6075930" y="2051016"/>
              <a:ext cx="216024" cy="4006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933072" y="1681684"/>
                  <a:ext cx="4643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dirty="0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GB" i="1" dirty="0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3072" y="1681684"/>
                  <a:ext cx="464358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Kinematics: unicycle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96752"/>
                <a:ext cx="7920880" cy="554461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it-IT" sz="3400" dirty="0" smtClean="0"/>
                  <a:t>The wheel can roll and rotate along the vertical axis</a:t>
                </a:r>
              </a:p>
              <a:p>
                <a:r>
                  <a:rPr lang="it-IT" dirty="0" smtClean="0"/>
                  <a:t>Configuration:</a:t>
                </a:r>
              </a:p>
              <a:p>
                <a:pPr marL="5143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latin typeface="Cambria Math"/>
                        </a:rPr>
                        <m:t>𝒒</m:t>
                      </m: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𝜗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it-IT" dirty="0" smtClean="0"/>
              </a:p>
              <a:p>
                <a:pPr marL="514350" lvl="1" indent="0">
                  <a:buNone/>
                </a:pPr>
                <a:endParaRPr lang="it-IT" dirty="0" smtClean="0"/>
              </a:p>
              <a:p>
                <a:r>
                  <a:rPr lang="it-IT" dirty="0" smtClean="0"/>
                  <a:t>Pure roll constraint:</a:t>
                </a:r>
              </a:p>
              <a:p>
                <a:pPr marL="51435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it-IT" b="0" i="1" dirty="0" smtClean="0">
                    <a:latin typeface="Cambria Math"/>
                  </a:rPr>
                  <a:t> </a:t>
                </a:r>
                <a:br>
                  <a:rPr lang="it-IT" b="0" i="1" dirty="0" smtClean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      </m:t>
                      </m:r>
                      <m:r>
                        <a:rPr lang="it-IT" i="1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acc>
                      <m:func>
                        <m:funcPr>
                          <m:ctrlPr>
                            <a:rPr lang="it-IT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</m:func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acc>
                      <m:func>
                        <m:funcPr>
                          <m:ctrlPr>
                            <a:rPr lang="it-IT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</m:func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𝑙</m:t>
                      </m:r>
                      <m:func>
                        <m:funcPr>
                          <m:ctrlPr>
                            <a:rPr lang="it-IT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it-IT" i="1" dirty="0" smtClean="0">
                  <a:latin typeface="Cambria Math"/>
                  <a:ea typeface="Cambria Math"/>
                </a:endParaRPr>
              </a:p>
              <a:p>
                <a:pPr marL="5143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     =</m:t>
                      </m:r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</m:func>
                          <m:r>
                            <a:rPr lang="it-IT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,−</m:t>
                          </m:r>
                          <m:func>
                            <m:funcPr>
                              <m:ctrlP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  <m: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, 0</m:t>
                              </m:r>
                            </m:e>
                          </m:func>
                        </m:e>
                      </m:d>
                      <m:acc>
                        <m:accPr>
                          <m:chr m:val="̇"/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it-IT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</m:acc>
                      <m:r>
                        <a:rPr lang="it-IT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it-IT" b="0" i="1" dirty="0" smtClean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  <a:p>
                <a:pPr marL="514350" lvl="1" indent="0">
                  <a:buNone/>
                </a:pPr>
                <a:endParaRPr lang="it-IT" b="0" i="1" dirty="0" smtClean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  <a:p>
                <a:r>
                  <a:rPr lang="it-IT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dirty="0"/>
                  <a:t> are bases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t-IT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>
                            <a:latin typeface="Cambria Math"/>
                          </a:rPr>
                          <m:t>ker</m:t>
                        </m:r>
                      </m:fName>
                      <m:e>
                        <m:sSup>
                          <m:sSupPr>
                            <m:ctrlPr>
                              <a:rPr lang="it-IT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it-IT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ctrlPr>
                              <a:rPr lang="it-IT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b="1" i="1">
                                <a:latin typeface="Cambria Math"/>
                              </a:rPr>
                              <m:t>𝒒</m:t>
                            </m:r>
                          </m:e>
                        </m:d>
                      </m:e>
                    </m:func>
                  </m:oMath>
                </a14:m>
                <a:endParaRPr lang="it-IT" dirty="0" smtClean="0"/>
              </a:p>
              <a:p>
                <a:pPr marL="514350" lvl="1" indent="0">
                  <a:buNone/>
                </a:pPr>
                <a14:m>
                  <m:oMath xmlns:m="http://schemas.openxmlformats.org/officeDocument/2006/math">
                    <m:r>
                      <a:rPr lang="it-IT" b="1" i="1" smtClean="0">
                        <a:solidFill>
                          <a:srgbClr val="0070C0"/>
                        </a:solidFill>
                        <a:latin typeface="Cambria Math"/>
                      </a:rPr>
                      <m:t>𝑮</m:t>
                    </m:r>
                    <m:d>
                      <m:dPr>
                        <m:ctrlP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it-IT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</m:e>
                    </m:d>
                    <m:r>
                      <a:rPr lang="it-IT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it-IT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𝒈</m:t>
                            </m:r>
                          </m:e>
                          <m:sub>
                            <m:r>
                              <a:rPr lang="it-IT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it-IT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</m:d>
                        <m:sSub>
                          <m:sSubPr>
                            <m:ctrlPr>
                              <a:rPr lang="it-IT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it-IT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𝒈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it-IT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it-IT">
                                      <a:latin typeface="Cambria Math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m:rPr>
                                      <m:brk m:alnAt="7"/>
                                    </m:rPr>
                                    <a:rPr lang="it-IT" i="1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func>
                            </m:e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func>
                            </m:e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dirty="0" smtClean="0"/>
                  <a:t> </a:t>
                </a:r>
              </a:p>
              <a:p>
                <a:pPr marL="514350" lvl="1" indent="0">
                  <a:buNone/>
                </a:pPr>
                <a:endParaRPr lang="it-IT" dirty="0" smtClean="0"/>
              </a:p>
              <a:p>
                <a:r>
                  <a:rPr lang="it-IT" dirty="0" smtClean="0"/>
                  <a:t>Model: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1" i="1" smtClean="0">
                              <a:latin typeface="Cambria Math"/>
                            </a:rPr>
                            <m:t>𝒒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a:rPr lang="it-IT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𝑮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it-IT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𝒖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it-IT" i="1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it-IT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i="1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it-IT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it-IT" i="1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it-IT" i="1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it-IT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b="1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it-IT" i="1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it-IT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i="1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it-IT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it-IT" i="1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it-IT" i="1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it-IT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it-IT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e>
                              <m: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b="1" dirty="0" smtClean="0"/>
              </a:p>
              <a:p>
                <a:pPr marL="914400" lvl="2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96752"/>
                <a:ext cx="7920880" cy="5544616"/>
              </a:xfrm>
              <a:blipFill rotWithShape="1">
                <a:blip r:embed="rId5"/>
                <a:stretch>
                  <a:fillRect l="-1078" t="-20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3131840" y="2492896"/>
                <a:ext cx="1552439" cy="44267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  <a:effectLst>
                <a:outerShdw blurRad="177800" dist="762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GB" sz="16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GB" sz="1600" i="1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GB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𝜗</m:t>
                        </m:r>
                      </m:e>
                    </m:d>
                    <m:sSub>
                      <m:sSubPr>
                        <m:ctrlPr>
                          <a:rPr lang="en-GB" sz="160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sz="160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GB" sz="16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GB" sz="1600" dirty="0" smtClean="0">
                    <a:solidFill>
                      <a:schemeClr val="tx1"/>
                    </a:solidFill>
                  </a:rPr>
                  <a:t>    </a:t>
                </a:r>
                <a:r>
                  <a:rPr lang="en-GB" sz="2000" b="1" dirty="0" smtClean="0">
                    <a:solidFill>
                      <a:srgbClr val="FF0000"/>
                    </a:solidFill>
                  </a:rPr>
                  <a:t>!</a:t>
                </a:r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492896"/>
                <a:ext cx="1552439" cy="442674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  <a:prstDash val="dash"/>
              </a:ln>
              <a:effectLst>
                <a:outerShdw blurRad="177800" dist="762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V="1">
            <a:off x="3347864" y="3068960"/>
            <a:ext cx="936104" cy="3484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24718" y="3278626"/>
                <a:ext cx="607322" cy="272415"/>
              </a:xfrm>
              <a:prstGeom prst="round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prstDash val="dash"/>
              </a:ln>
              <a:effectLst>
                <a:outerShdw blurRad="1905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36000" tIns="0" rIns="3600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/>
                      </a:rPr>
                      <m:t>𝑙</m:t>
                    </m:r>
                    <m:r>
                      <a:rPr lang="it-IT" sz="120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it-IT" sz="1200" smtClean="0"/>
                  <a:t>   </a:t>
                </a:r>
                <a:r>
                  <a:rPr lang="it-IT" sz="1600" b="1" smtClean="0">
                    <a:solidFill>
                      <a:srgbClr val="FF0000"/>
                    </a:solidFill>
                  </a:rPr>
                  <a:t>!</a:t>
                </a:r>
                <a:endParaRPr lang="it-IT" sz="12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718" y="3278626"/>
                <a:ext cx="607322" cy="272415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>
                <a:solidFill>
                  <a:srgbClr val="000000"/>
                </a:solidFill>
                <a:prstDash val="dash"/>
              </a:ln>
              <a:effectLst>
                <a:outerShdw blurRad="1905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74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460184" y="1331476"/>
            <a:ext cx="3288280" cy="2795134"/>
            <a:chOff x="5460184" y="1331476"/>
            <a:chExt cx="3288280" cy="279513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244"/>
            <a:stretch/>
          </p:blipFill>
          <p:spPr bwMode="auto">
            <a:xfrm>
              <a:off x="5460184" y="1556792"/>
              <a:ext cx="3288280" cy="2569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8125106" y="1331476"/>
                  <a:ext cx="5017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GB" i="1" dirty="0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5106" y="1331476"/>
                  <a:ext cx="501739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/>
            <p:nvPr/>
          </p:nvCxnSpPr>
          <p:spPr>
            <a:xfrm flipV="1">
              <a:off x="8347474" y="1596388"/>
              <a:ext cx="322878" cy="18466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 flipV="1">
              <a:off x="6394780" y="1563436"/>
              <a:ext cx="216024" cy="4006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051858" y="1475492"/>
                  <a:ext cx="4643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dirty="0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GB" i="1" dirty="0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1858" y="1475492"/>
                  <a:ext cx="464358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Kinematics: differential steering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003232" cy="492514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it-IT" dirty="0" smtClean="0"/>
                  <a:t>Similar model to the </a:t>
                </a:r>
                <a:r>
                  <a:rPr lang="it-IT" dirty="0" smtClean="0">
                    <a:solidFill>
                      <a:srgbClr val="0070C0"/>
                    </a:solidFill>
                  </a:rPr>
                  <a:t>unicycle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𝐿𝑡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/>
                                </a:rPr>
                                <m:t>=0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𝑅𝑡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  <m:r>
                        <a:rPr lang="it-IT" i="1">
                          <a:latin typeface="Cambria Math"/>
                        </a:rPr>
                        <m:t>⟹</m:t>
                      </m:r>
                      <m:acc>
                        <m:accPr>
                          <m:chr m:val="̇"/>
                          <m:ctrlPr>
                            <a:rPr lang="it-IT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1" i="1">
                              <a:latin typeface="Cambria Math"/>
                            </a:rPr>
                            <m:t>𝒒</m:t>
                          </m:r>
                        </m:e>
                      </m:acc>
                      <m:r>
                        <a:rPr lang="it-IT" b="1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it-IT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it-IT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it-IT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it-IT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it-IT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e>
                              <m: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it-IT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dirty="0" smtClean="0"/>
              </a:p>
              <a:p>
                <a:endParaRPr lang="it-IT" u="sng" dirty="0" smtClean="0"/>
              </a:p>
              <a:p>
                <a:r>
                  <a:rPr lang="it-IT" u="sng" dirty="0" smtClean="0"/>
                  <a:t>Special case</a:t>
                </a:r>
                <a:r>
                  <a:rPr lang="it-IT" dirty="0" smtClean="0"/>
                  <a:t>:</a:t>
                </a:r>
              </a:p>
              <a:p>
                <a:pPr lvl="1"/>
                <a:r>
                  <a:rPr lang="it-IT" dirty="0" smtClean="0"/>
                  <a:t>Input vector: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it-IT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it-IT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  </m:t>
                            </m:r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it-IT" dirty="0"/>
              </a:p>
              <a:p>
                <a:pPr lvl="1"/>
                <a:r>
                  <a:rPr lang="it-IT" dirty="0" smtClean="0"/>
                  <a:t>Relation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𝜔</m:t>
                            </m:r>
                          </m:e>
                        </m:d>
                      </m:e>
                      <m:sup>
                        <m:r>
                          <a:rPr lang="it-IT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it-IT" dirty="0" smtClean="0"/>
                  <a:t>:	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it-IT" b="0" i="1" smtClean="0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a:rPr lang="it-IT" i="1">
                              <a:latin typeface="Cambria Math"/>
                            </a:rPr>
                            <m:t>𝑣</m:t>
                          </m:r>
                          <m:r>
                            <a:rPr lang="it-IT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  <m:e>
                          <m:r>
                            <a:rPr lang="it-IT" b="0" i="1" smtClean="0">
                              <a:latin typeface="Cambria Math"/>
                            </a:rPr>
                            <m:t>,</m:t>
                          </m:r>
                        </m:e>
                        <m:e>
                          <m:r>
                            <a:rPr lang="it-IT" i="1">
                              <a:latin typeface="Cambria Math"/>
                            </a:rPr>
                            <m:t>𝜔</m:t>
                          </m:r>
                          <m:r>
                            <a:rPr lang="it-IT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i="1">
                                  <a:latin typeface="Cambria Math"/>
                                </a:rPr>
                                <m:t>𝑑</m:t>
                              </m:r>
                            </m:den>
                          </m:f>
                        </m:e>
                      </m:mr>
                    </m:m>
                  </m:oMath>
                </a14:m>
                <a:endParaRPr lang="it-IT" dirty="0" smtClean="0"/>
              </a:p>
              <a:p>
                <a:pPr lvl="1"/>
                <a:endParaRPr lang="it-IT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it-IT" dirty="0" smtClean="0">
                    <a:solidFill>
                      <a:srgbClr val="FF0000"/>
                    </a:solidFill>
                  </a:rPr>
                  <a:t>Model</a:t>
                </a:r>
                <a:r>
                  <a:rPr lang="it-IT" dirty="0" smtClean="0"/>
                  <a:t>: 		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b="1" i="1">
                            <a:latin typeface="Cambria Math"/>
                          </a:rPr>
                          <m:t>𝒒</m:t>
                        </m:r>
                      </m:e>
                    </m:acc>
                    <m:r>
                      <a:rPr lang="it-IT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it-IT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i="1">
                                <a:latin typeface="Cambria Math"/>
                              </a:rPr>
                            </m:ctrlPr>
                          </m:eqArrPr>
                          <m:e>
                            <m:acc>
                              <m:accPr>
                                <m:chr m:val="̇"/>
                                <m:ctrlPr>
                                  <a:rPr lang="it-IT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e>
                            <m:acc>
                              <m:accPr>
                                <m:chr m:val="̇"/>
                                <m:ctrlPr>
                                  <a:rPr lang="it-IT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  <m:e>
                            <m:acc>
                              <m:accPr>
                                <m:chr m:val="̇"/>
                                <m:ctrlPr>
                                  <a:rPr lang="it-IT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𝜗</m:t>
                                </m:r>
                              </m:e>
                            </m:acc>
                          </m:e>
                        </m:eqArr>
                      </m:e>
                    </m:d>
                    <m:r>
                      <a:rPr lang="it-IT" b="1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f>
                                    <m:fPr>
                                      <m:type m:val="skw"/>
                                      <m:ctrlPr>
                                        <a:rPr lang="it-IT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it-IT">
                                      <a:latin typeface="Cambria Math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m:rPr>
                                      <m:brk m:alnAt="7"/>
                                    </m:rPr>
                                    <a:rPr lang="it-IT" i="1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f>
                                    <m:fPr>
                                      <m:type m:val="skw"/>
                                      <m:ctrlPr>
                                        <a:rPr lang="it-IT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it-IT">
                                      <a:latin typeface="Cambria Math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m:rPr>
                                      <m:brk m:alnAt="7"/>
                                    </m:rPr>
                                    <a:rPr lang="it-IT" i="1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f>
                                    <m:fPr>
                                      <m:type m:val="skw"/>
                                      <m:ctrlPr>
                                        <a:rPr lang="it-IT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fName>
                                <m:e>
                                  <m:func>
                                    <m:funcPr>
                                      <m:ctrlPr>
                                        <a:rPr lang="it-IT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it-IT" b="0" i="0" smtClean="0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𝜗</m:t>
                                      </m:r>
                                    </m:e>
                                  </m:func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f>
                                    <m:fPr>
                                      <m:type m:val="skw"/>
                                      <m:ctrlPr>
                                        <a:rPr lang="it-IT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m:rPr>
                                      <m:brk m:alnAt="7"/>
                                    </m:rPr>
                                    <a:rPr lang="it-IT" i="1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>
                                <m:fPr>
                                  <m:type m:val="skw"/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type m:val="skw"/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it-IT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sub>
                            </m:sSub>
                          </m:e>
                          <m:e>
                            <m:r>
                              <a:rPr lang="it-IT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it-IT" dirty="0"/>
              </a:p>
              <a:p>
                <a:pPr lvl="1"/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003232" cy="4925144"/>
              </a:xfrm>
              <a:blipFill rotWithShape="1">
                <a:blip r:embed="rId5"/>
                <a:stretch>
                  <a:fillRect l="-1219" t="-2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09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4231" y="1770046"/>
            <a:ext cx="3879764" cy="331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Kinematics: bicycle</a:t>
            </a:r>
            <a:r>
              <a:rPr lang="it-IT" sz="2000" dirty="0" smtClean="0"/>
              <a:t> Part 1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5400600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𝑞</m:t>
                    </m:r>
                    <m:r>
                      <a:rPr lang="it-IT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it-IT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   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   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𝜗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   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/>
                          </a:rPr>
                          <m:t>T</m:t>
                        </m:r>
                      </m:sup>
                    </m:sSup>
                  </m:oMath>
                </a14:m>
                <a:endParaRPr lang="it-IT" b="0" dirty="0" smtClean="0"/>
              </a:p>
              <a:p>
                <a:r>
                  <a:rPr lang="it-IT" dirty="0" smtClean="0"/>
                  <a:t>Two constraints:</a:t>
                </a:r>
                <a:endParaRPr lang="it-IT" b="0" dirty="0" smtClean="0"/>
              </a:p>
              <a:p>
                <a:pPr marL="457200" lvl="1" indent="0">
                  <a:buNone/>
                </a:pPr>
                <a:r>
                  <a:rPr lang="it-IT" sz="2400" dirty="0" smtClean="0">
                    <a:solidFill>
                      <a:srgbClr val="FF0000"/>
                    </a:solidFill>
                  </a:rPr>
                  <a:t>Rear</a:t>
                </a:r>
                <a:r>
                  <a:rPr lang="it-IT" sz="2400" dirty="0" smtClean="0"/>
                  <a:t>:    	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sz="2400" i="1">
                            <a:latin typeface="Cambria Math"/>
                          </a:rPr>
                          <m:t>𝑥</m:t>
                        </m:r>
                      </m:e>
                    </m:acc>
                    <m:func>
                      <m:funcPr>
                        <m:ctrlPr>
                          <a:rPr lang="it-IT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24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it-IT" sz="2400" i="1">
                            <a:latin typeface="Cambria Math"/>
                          </a:rPr>
                          <m:t>𝜗</m:t>
                        </m:r>
                      </m:e>
                    </m:func>
                    <m:r>
                      <a:rPr lang="it-IT" sz="2400" i="1">
                        <a:latin typeface="Cambria Math"/>
                      </a:rPr>
                      <m:t>−</m:t>
                    </m:r>
                    <m:acc>
                      <m:accPr>
                        <m:chr m:val="̇"/>
                        <m:ctrlPr>
                          <a:rPr lang="it-IT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sz="2400" i="1">
                            <a:latin typeface="Cambria Math"/>
                          </a:rPr>
                          <m:t>𝑦</m:t>
                        </m:r>
                      </m:e>
                    </m:acc>
                    <m:func>
                      <m:funcPr>
                        <m:ctrlPr>
                          <a:rPr lang="it-IT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24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it-IT" sz="2400" i="1">
                            <a:latin typeface="Cambria Math"/>
                          </a:rPr>
                          <m:t>𝜗</m:t>
                        </m:r>
                      </m:e>
                    </m:func>
                    <m:r>
                      <a:rPr lang="it-IT" sz="2400" b="0" i="1" smtClean="0">
                        <a:latin typeface="Cambria Math"/>
                      </a:rPr>
                      <m:t>=0</m:t>
                    </m:r>
                  </m:oMath>
                </a14:m>
                <a:endParaRPr lang="it-IT" sz="2400" b="0" dirty="0" smtClean="0"/>
              </a:p>
              <a:p>
                <a:pPr marL="457200" lvl="1" indent="0">
                  <a:buNone/>
                </a:pPr>
                <a:r>
                  <a:rPr lang="it-IT" sz="2400" dirty="0" smtClean="0">
                    <a:solidFill>
                      <a:srgbClr val="FF0000"/>
                    </a:solidFill>
                  </a:rPr>
                  <a:t>Front</a:t>
                </a:r>
                <a:r>
                  <a:rPr lang="it-IT" sz="2400" dirty="0" smtClean="0"/>
                  <a:t>:   	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4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it-IT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  <m:brk m:alnAt="7"/>
                          </m:rPr>
                          <a:rPr lang="it-IT" sz="2400">
                            <a:latin typeface="Cambria Math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it-IT" sz="2400">
                            <a:latin typeface="Cambria Math"/>
                          </a:rPr>
                          <m:t>in</m:t>
                        </m:r>
                      </m:fName>
                      <m:e>
                        <m:d>
                          <m:dPr>
                            <m:ctrlPr>
                              <a:rPr lang="it-IT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sz="2400" i="1">
                                <a:latin typeface="Cambria Math"/>
                              </a:rPr>
                              <m:t>𝜗</m:t>
                            </m:r>
                            <m:r>
                              <a:rPr lang="it-IT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it-IT" sz="2400" i="1">
                                <a:latin typeface="Cambria Math"/>
                              </a:rPr>
                              <m:t>𝜙</m:t>
                            </m:r>
                          </m:e>
                        </m:d>
                      </m:e>
                    </m:func>
                  </m:oMath>
                </a14:m>
                <a:endParaRPr lang="it-IT" sz="240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:r>
                  <a:rPr lang="it-IT" sz="2400" b="0" dirty="0" smtClean="0"/>
                  <a:t>		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̇"/>
                        <m:ctrlPr>
                          <a:rPr lang="it-IT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it-IT" sz="24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it-IT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240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it-IT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sz="2400" i="1">
                                <a:latin typeface="Cambria Math"/>
                              </a:rPr>
                              <m:t>𝜗</m:t>
                            </m:r>
                            <m:r>
                              <a:rPr lang="it-IT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it-IT" sz="2400" i="1">
                                <a:latin typeface="Cambria Math"/>
                              </a:rPr>
                              <m:t>𝜙</m:t>
                            </m:r>
                          </m:e>
                        </m:d>
                      </m:e>
                    </m:func>
                    <m:r>
                      <a:rPr lang="it-IT" sz="2400" b="0" i="1" smtClean="0">
                        <a:latin typeface="Cambria Math"/>
                      </a:rPr>
                      <m:t>=0</m:t>
                    </m:r>
                  </m:oMath>
                </a14:m>
                <a:endParaRPr lang="it-IT" sz="2400" b="0" dirty="0" smtClean="0"/>
              </a:p>
              <a:p>
                <a:r>
                  <a:rPr lang="it-IT" dirty="0"/>
                  <a:t>Rigid </a:t>
                </a:r>
                <a:r>
                  <a:rPr lang="it-IT" dirty="0" smtClean="0"/>
                  <a:t>body constraint: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it-IT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it-IT" i="1">
                                <a:latin typeface="Cambria Math"/>
                              </a:rPr>
                              <m:t>=</m:t>
                            </m:r>
                            <m:r>
                              <a:rPr lang="it-IT" i="1">
                                <a:latin typeface="Cambria Math"/>
                              </a:rPr>
                              <m:t>𝑥</m:t>
                            </m:r>
                            <m:r>
                              <a:rPr lang="it-IT" i="1">
                                <a:latin typeface="Cambria Math"/>
                              </a:rPr>
                              <m:t>+</m:t>
                            </m:r>
                            <m:r>
                              <a:rPr lang="it-IT" i="1">
                                <a:latin typeface="Cambria Math"/>
                              </a:rPr>
                              <m:t>𝑙</m:t>
                            </m:r>
                            <m:func>
                              <m:funcPr>
                                <m:ctrlPr>
                                  <a:rPr lang="it-IT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it-IT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𝜗</m:t>
                                </m:r>
                              </m:e>
                            </m:func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it-IT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it-IT" i="1">
                                <a:latin typeface="Cambria Math"/>
                              </a:rPr>
                              <m:t>=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it-IT" i="1">
                                <a:latin typeface="Cambria Math"/>
                              </a:rPr>
                              <m:t>+</m:t>
                            </m:r>
                            <m:r>
                              <a:rPr lang="it-IT" i="1">
                                <a:latin typeface="Cambria Math"/>
                              </a:rPr>
                              <m:t>𝑙</m:t>
                            </m:r>
                            <m:func>
                              <m:funcPr>
                                <m:ctrlPr>
                                  <a:rPr lang="it-IT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it-IT" b="0" i="0" smtClean="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𝜗</m:t>
                                </m:r>
                              </m:e>
                            </m:func>
                          </m:e>
                        </m:mr>
                      </m:m>
                    </m:oMath>
                  </m:oMathPara>
                </a14:m>
                <a:endParaRPr lang="it-IT" dirty="0" smtClean="0"/>
              </a:p>
              <a:p>
                <a:pPr marL="457200" lvl="1" indent="0">
                  <a:buNone/>
                </a:pPr>
                <a:endParaRPr lang="it-IT" dirty="0" smtClean="0"/>
              </a:p>
              <a:p>
                <a:r>
                  <a:rPr lang="it-IT" dirty="0" smtClean="0"/>
                  <a:t>Pfaffian constraint matrix: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it-IT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in</m:t>
                                    </m:r>
                                  </m:fNam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𝜗</m:t>
                                        </m:r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𝜗</m:t>
                                        </m:r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it-IT" b="0" i="1" smtClean="0">
                                    <a:latin typeface="Cambria Math"/>
                                  </a:rPr>
                                  <m:t>𝑙</m:t>
                                </m:r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5400600"/>
              </a:xfrm>
              <a:blipFill rotWithShape="1"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42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8740" y="3423460"/>
            <a:ext cx="3879764" cy="331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Kinematics: bicycle</a:t>
            </a:r>
            <a:r>
              <a:rPr lang="it-IT" sz="2000" dirty="0" smtClean="0"/>
              <a:t> Part 2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268760"/>
                <a:ext cx="8774752" cy="5589240"/>
              </a:xfrm>
            </p:spPr>
            <p:txBody>
              <a:bodyPr>
                <a:normAutofit fontScale="70000" lnSpcReduction="20000"/>
              </a:bodyPr>
              <a:lstStyle/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it-IT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in</m:t>
                                    </m:r>
                                  </m:fNam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𝜗</m:t>
                                        </m:r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𝜗</m:t>
                                        </m:r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it-IT" b="0" i="1" smtClean="0">
                                    <a:latin typeface="Cambria Math"/>
                                  </a:rPr>
                                  <m:t>𝑙</m:t>
                                </m:r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b="0" dirty="0" smtClean="0"/>
              </a:p>
              <a:p>
                <a:pPr marL="457200" lvl="1" indent="0">
                  <a:buNone/>
                </a:pPr>
                <a:endParaRPr lang="it-IT" b="0" dirty="0" smtClean="0"/>
              </a:p>
              <a:p>
                <a:r>
                  <a:rPr lang="it-IT" dirty="0" smtClean="0"/>
                  <a:t>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/>
                        <a:ea typeface="Cambria Math"/>
                      </a:rPr>
                      <m:t>dim</m:t>
                    </m:r>
                    <m:d>
                      <m:dPr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it-IT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/>
                                <a:ea typeface="Cambria Math"/>
                              </a:rPr>
                              <m:t>ker</m:t>
                            </m:r>
                          </m:fName>
                          <m:e>
                            <m:d>
                              <m:dPr>
                                <m:ctrlPr>
                                  <a:rPr lang="it-IT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it-IT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1" i="1">
                                        <a:latin typeface="Cambria Math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it-IT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it-IT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b="1" i="1">
                                        <a:latin typeface="Cambria Math"/>
                                      </a:rPr>
                                      <m:t>𝒒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  <m:r>
                      <a:rPr lang="it-IT" b="0" i="1" smtClean="0">
                        <a:latin typeface="Cambria Math"/>
                      </a:rPr>
                      <m:t>=</m:t>
                    </m:r>
                    <m:r>
                      <a:rPr lang="it-IT" b="0" i="1" smtClean="0">
                        <a:latin typeface="Cambria Math"/>
                      </a:rPr>
                      <m:t>𝑛</m:t>
                    </m:r>
                    <m:r>
                      <a:rPr lang="it-IT" b="0" i="1" smtClean="0">
                        <a:latin typeface="Cambria Math"/>
                      </a:rPr>
                      <m:t>−</m:t>
                    </m:r>
                    <m:r>
                      <a:rPr lang="it-IT" b="0" i="1" smtClean="0">
                        <a:latin typeface="Cambria Math"/>
                      </a:rPr>
                      <m:t>𝑘</m:t>
                    </m:r>
                    <m:r>
                      <a:rPr lang="it-IT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it-IT" dirty="0" smtClean="0"/>
                  <a:t> we can define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2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it-IT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1" i="1" smtClean="0">
                              <a:latin typeface="Cambria Math"/>
                            </a:rPr>
                            <m:t>𝒒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func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/>
                                </a:rPr>
                                <m:t>cos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⁡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func>
                              <m:r>
                                <a:rPr lang="it-IT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it-IT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it-IT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𝜙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 lang="it-IT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sSub>
                        <m:sSubPr>
                          <m:ctrlP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sSub>
                        <m:sSubPr>
                          <m:ctrlP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dirty="0" smtClean="0"/>
              </a:p>
              <a:p>
                <a:r>
                  <a:rPr lang="it-IT" dirty="0" smtClean="0"/>
                  <a:t>We can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it-IT" b="0" i="1" smtClean="0">
                        <a:solidFill>
                          <a:srgbClr val="00B050"/>
                        </a:solidFill>
                        <a:latin typeface="Cambria Math"/>
                      </a:rPr>
                      <m:t>𝜔</m:t>
                    </m:r>
                  </m:oMath>
                </a14:m>
                <a:r>
                  <a:rPr lang="it-IT" dirty="0" smtClean="0">
                    <a:solidFill>
                      <a:srgbClr val="00B050"/>
                    </a:solidFill>
                  </a:rPr>
                  <a:t> steering speed</a:t>
                </a:r>
              </a:p>
              <a:p>
                <a:r>
                  <a:rPr lang="it-IT" dirty="0" smtClean="0"/>
                  <a:t>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dirty="0" smtClean="0"/>
                  <a:t>?</a:t>
                </a:r>
              </a:p>
              <a:p>
                <a:pPr lvl="1"/>
                <a:r>
                  <a:rPr lang="it-IT" dirty="0" smtClean="0">
                    <a:solidFill>
                      <a:srgbClr val="FF0000"/>
                    </a:solidFill>
                  </a:rPr>
                  <a:t>Front wheel drive</a:t>
                </a:r>
                <a:r>
                  <a:rPr lang="it-IT" dirty="0" smtClean="0"/>
                  <a:t>:</a:t>
                </a:r>
                <a14:m>
                  <m:oMath xmlns:m="http://schemas.openxmlformats.org/officeDocument/2006/math">
                    <m:r>
                      <a:rPr lang="it-IT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it-I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=</m:t>
                    </m:r>
                    <m:r>
                      <a:rPr lang="it-IT" b="0" i="1" smtClean="0">
                        <a:latin typeface="Cambria Math"/>
                      </a:rPr>
                      <m:t>𝑣</m:t>
                    </m:r>
                  </m:oMath>
                </a14:m>
                <a:endParaRPr lang="it-IT" dirty="0" smtClean="0"/>
              </a:p>
              <a:p>
                <a:pPr lvl="1"/>
                <a:r>
                  <a:rPr lang="it-IT" dirty="0" smtClean="0">
                    <a:solidFill>
                      <a:srgbClr val="FF0000"/>
                    </a:solidFill>
                  </a:rPr>
                  <a:t>Rear wheel drive</a:t>
                </a:r>
                <a:r>
                  <a:rPr lang="it-IT" dirty="0" smtClean="0"/>
                  <a:t>:</a:t>
                </a:r>
                <a14:m>
                  <m:oMath xmlns:m="http://schemas.openxmlformats.org/officeDocument/2006/math">
                    <m:r>
                      <a:rPr lang="it-IT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it-I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/>
                          </a:rPr>
                          <m:t>𝑣</m:t>
                        </m:r>
                      </m:num>
                      <m:den>
                        <m:func>
                          <m:func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𝜙</m:t>
                            </m:r>
                          </m:e>
                        </m:func>
                      </m:den>
                    </m:f>
                  </m:oMath>
                </a14:m>
                <a:r>
                  <a:rPr lang="it-IT" dirty="0" smtClean="0"/>
                  <a:t>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it-IT" i="1" dirty="0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it-IT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b="1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b="1" i="1">
                            <a:latin typeface="Cambria Math"/>
                          </a:rPr>
                          <m:t>𝒒</m:t>
                        </m:r>
                      </m:e>
                    </m:acc>
                    <m:r>
                      <a:rPr lang="it-IT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i="1">
                                <a:latin typeface="Cambria Math"/>
                              </a:rPr>
                            </m:ctrlPr>
                          </m:eqArrPr>
                          <m:e>
                            <m:acc>
                              <m:accPr>
                                <m:chr m:val="̇"/>
                                <m:ctrlPr>
                                  <a:rPr lang="it-IT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e>
                            <m:acc>
                              <m:accPr>
                                <m:chr m:val="̇"/>
                                <m:ctrlPr>
                                  <a:rPr lang="it-IT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  <m:e>
                            <m:acc>
                              <m:accPr>
                                <m:chr m:val="̇"/>
                                <m:ctrlPr>
                                  <a:rPr lang="it-IT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𝜗</m:t>
                                </m:r>
                              </m:e>
                            </m:acc>
                          </m:e>
                          <m:e>
                            <m:acc>
                              <m:accPr>
                                <m:chr m:val="̇"/>
                                <m:ctrlPr>
                                  <a:rPr lang="it-IT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𝜙</m:t>
                                </m:r>
                              </m:e>
                            </m:acc>
                          </m:e>
                        </m:eqArr>
                      </m:e>
                    </m:d>
                    <m:r>
                      <a:rPr lang="it-IT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i="1">
                                <a:latin typeface="Cambria Math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it-IT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it-IT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𝜗</m:t>
                                </m:r>
                              </m:e>
                            </m:func>
                          </m:e>
                          <m:e>
                            <m:func>
                              <m:funcPr>
                                <m:ctrlPr>
                                  <a:rPr lang="it-IT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it-IT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𝜗</m:t>
                                </m:r>
                              </m:e>
                            </m:func>
                          </m:e>
                          <m:e>
                            <m:d>
                              <m:dPr>
                                <m:ctrlPr>
                                  <a:rPr lang="it-IT" i="1">
                                    <a:latin typeface="Cambria Math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it-IT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it-IT" i="1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</m:func>
                              </m:e>
                            </m:d>
                            <m:r>
                              <a:rPr lang="it-IT" i="1">
                                <a:latin typeface="Cambria Math"/>
                              </a:rPr>
                              <m:t>/</m:t>
                            </m:r>
                            <m:r>
                              <a:rPr lang="it-IT" i="1">
                                <a:latin typeface="Cambria Math"/>
                              </a:rPr>
                              <m:t>𝑙</m:t>
                            </m:r>
                          </m:e>
                          <m:e>
                            <m:r>
                              <a:rPr lang="it-IT" i="1"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it-IT" b="0" i="1" smtClean="0">
                        <a:latin typeface="Cambria Math"/>
                      </a:rPr>
                      <m:t>𝑣</m:t>
                    </m:r>
                    <m:r>
                      <a:rPr lang="it-IT" i="1">
                        <a:latin typeface="Cambria Math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it-IT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it-IT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it-IT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it-IT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it-IT" i="1">
                                <a:latin typeface="Cambria Math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m:rPr>
                        <m:sty m:val="p"/>
                      </m:rPr>
                      <a:rPr lang="it-IT" b="0" i="1" smtClean="0">
                        <a:latin typeface="Cambria Math"/>
                      </a:rPr>
                      <m:t>ω</m:t>
                    </m:r>
                  </m:oMath>
                </a14:m>
                <a:endParaRPr lang="it-IT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268760"/>
                <a:ext cx="8774752" cy="5589240"/>
              </a:xfrm>
              <a:blipFill rotWithShape="1">
                <a:blip r:embed="rId3"/>
                <a:stretch>
                  <a:fillRect l="-7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46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Info!</a:t>
            </a:r>
            <a:endParaRPr lang="it-IT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smtClean="0"/>
              <a:t>Mobile Robotics – Siegwart</a:t>
            </a:r>
          </a:p>
          <a:p>
            <a:pPr marL="457200" lvl="1" indent="0">
              <a:buNone/>
            </a:pPr>
            <a:r>
              <a:rPr lang="it-IT" sz="2400"/>
              <a:t>http://home.deib.polimi.it/gini/robot/docs/siegwart.pdf</a:t>
            </a:r>
          </a:p>
        </p:txBody>
      </p:sp>
    </p:spTree>
    <p:extLst>
      <p:ext uri="{BB962C8B-B14F-4D97-AF65-F5344CB8AC3E}">
        <p14:creationId xmlns:p14="http://schemas.microsoft.com/office/powerpoint/2010/main" val="15932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Module 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409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Control problem</a:t>
            </a:r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smtClean="0"/>
                  <a:t>Our kinematics model gives us:</a:t>
                </a:r>
              </a:p>
              <a:p>
                <a:pPr marL="0" indent="0">
                  <a:buNone/>
                </a:pPr>
                <a:endParaRPr lang="en-GB" i="1" smtClean="0">
                  <a:solidFill>
                    <a:srgbClr val="00B0F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 dirty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 dirty="0">
                              <a:latin typeface="Cambria Math"/>
                            </a:rPr>
                            <m:t>𝜗</m:t>
                          </m:r>
                        </m:e>
                      </m:d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  <m:eqArr>
                                <m:eqArr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eqAr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mtClean="0"/>
              </a:p>
              <a:p>
                <a:endParaRPr lang="it-IT" smtClean="0"/>
              </a:p>
              <a:p>
                <a:r>
                  <a:rPr lang="it-IT" smtClean="0"/>
                  <a:t>We need to control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𝜑</m:t>
                        </m:r>
                      </m:e>
                    </m:acc>
                  </m:oMath>
                </a14:m>
                <a:r>
                  <a:rPr lang="it-IT" smtClean="0"/>
                  <a:t> in order to produce a motion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GB" i="1" dirty="0">
                            <a:solidFill>
                              <a:srgbClr val="00B0F0"/>
                            </a:solidFill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it-IT" smtClean="0"/>
                  <a:t> in the global frame.</a:t>
                </a:r>
                <a:endParaRPr lang="it-IT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9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Control problem</a:t>
            </a:r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smtClean="0"/>
                  <a:t>Controlling</a:t>
                </a:r>
                <a:r>
                  <a:rPr lang="it-IT"/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𝜑</m:t>
                        </m:r>
                      </m:e>
                    </m:acc>
                  </m:oMath>
                </a14:m>
                <a:r>
                  <a:rPr lang="it-IT" smtClean="0"/>
                  <a:t> means controlling for example:</a:t>
                </a:r>
              </a:p>
              <a:p>
                <a:pPr lvl="1"/>
                <a:r>
                  <a:rPr lang="it-IT" b="0" smtClean="0"/>
                  <a:t>The </a:t>
                </a:r>
                <a:r>
                  <a:rPr lang="it-IT" b="0" u="sng" smtClean="0"/>
                  <a:t>rotational speed</a:t>
                </a:r>
                <a:r>
                  <a:rPr lang="it-IT" b="0" smtClean="0"/>
                  <a:t> of the wheels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it-IT" smtClean="0"/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endParaRPr lang="it-IT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995757" y="2996952"/>
            <a:ext cx="3288280" cy="2795134"/>
            <a:chOff x="5460184" y="1331476"/>
            <a:chExt cx="3288280" cy="279513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244"/>
            <a:stretch/>
          </p:blipFill>
          <p:spPr bwMode="auto">
            <a:xfrm>
              <a:off x="5460184" y="1556792"/>
              <a:ext cx="3288280" cy="2569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8125106" y="1331476"/>
                  <a:ext cx="5017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GB" i="1" dirty="0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5106" y="1331476"/>
                  <a:ext cx="50173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 flipV="1">
              <a:off x="8347474" y="1596388"/>
              <a:ext cx="322878" cy="18466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6394780" y="1563436"/>
              <a:ext cx="216024" cy="4006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051858" y="1475492"/>
                  <a:ext cx="4643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dirty="0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GB" i="1" dirty="0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1858" y="1475492"/>
                  <a:ext cx="46435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1641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mtClean="0"/>
              <a:t>Precomputed</a:t>
            </a:r>
            <a:br>
              <a:rPr lang="it-IT" smtClean="0"/>
            </a:br>
            <a:r>
              <a:rPr lang="it-IT" smtClean="0"/>
              <a:t>trajectory tracking</a:t>
            </a:r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724400" cy="506916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it-IT" sz="2400" smtClean="0"/>
                  <a:t>Division of the trajectory in segments of precise nature:</a:t>
                </a:r>
              </a:p>
              <a:p>
                <a:pPr lvl="1"/>
                <a:r>
                  <a:rPr lang="it-IT" sz="2000" smtClean="0">
                    <a:solidFill>
                      <a:srgbClr val="00B0F0"/>
                    </a:solidFill>
                  </a:rPr>
                  <a:t>Lines</a:t>
                </a:r>
                <a:r>
                  <a:rPr lang="it-IT" sz="2000" smtClean="0"/>
                  <a:t>,</a:t>
                </a:r>
              </a:p>
              <a:p>
                <a:pPr lvl="1"/>
                <a:r>
                  <a:rPr lang="it-IT" sz="2000" smtClean="0">
                    <a:solidFill>
                      <a:srgbClr val="00B0F0"/>
                    </a:solidFill>
                  </a:rPr>
                  <a:t>Arcs</a:t>
                </a:r>
                <a:r>
                  <a:rPr lang="it-IT" sz="2000" smtClean="0"/>
                  <a:t>, etc.</a:t>
                </a:r>
              </a:p>
              <a:p>
                <a:pPr lvl="1"/>
                <a:endParaRPr lang="it-IT" sz="2000" smtClean="0"/>
              </a:p>
              <a:p>
                <a:pPr marL="0" indent="0">
                  <a:buNone/>
                </a:pPr>
                <a:r>
                  <a:rPr lang="it-IT" sz="2400" smtClean="0">
                    <a:solidFill>
                      <a:srgbClr val="FF0000"/>
                    </a:solidFill>
                  </a:rPr>
                  <a:t>Advantages</a:t>
                </a:r>
              </a:p>
              <a:p>
                <a:pPr lvl="1"/>
                <a:r>
                  <a:rPr lang="it-IT" sz="2000" smtClean="0"/>
                  <a:t>Easy to control, because we know the type of trajectory and how to apply the vector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𝜑</m:t>
                        </m:r>
                      </m:e>
                    </m:acc>
                  </m:oMath>
                </a14:m>
                <a:endParaRPr lang="it-IT" sz="2000"/>
              </a:p>
              <a:p>
                <a:pPr marL="0" indent="0">
                  <a:buNone/>
                </a:pPr>
                <a:endParaRPr lang="it-IT" sz="240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it-IT" sz="2400" smtClean="0">
                    <a:solidFill>
                      <a:srgbClr val="FF0000"/>
                    </a:solidFill>
                  </a:rPr>
                  <a:t>Disadvantages</a:t>
                </a:r>
              </a:p>
              <a:p>
                <a:pPr lvl="1"/>
                <a:r>
                  <a:rPr lang="it-IT" sz="2000" u="sng" smtClean="0"/>
                  <a:t>Unknown</a:t>
                </a:r>
                <a:r>
                  <a:rPr lang="it-IT" sz="2000" smtClean="0"/>
                  <a:t> environment,</a:t>
                </a:r>
              </a:p>
              <a:p>
                <a:pPr lvl="1"/>
                <a:r>
                  <a:rPr lang="it-IT" sz="2000" u="sng" smtClean="0"/>
                  <a:t>Transitions</a:t>
                </a:r>
                <a:r>
                  <a:rPr lang="it-IT" sz="2000" smtClean="0"/>
                  <a:t> between segments not smooth</a:t>
                </a:r>
              </a:p>
              <a:p>
                <a:pPr lvl="1"/>
                <a:r>
                  <a:rPr lang="it-IT" sz="2000" u="sng" smtClean="0"/>
                  <a:t>No adaptability </a:t>
                </a:r>
                <a:r>
                  <a:rPr lang="it-IT" sz="2000" smtClean="0"/>
                  <a:t>to dynamic change</a:t>
                </a:r>
              </a:p>
              <a:p>
                <a:pPr lvl="1"/>
                <a:endParaRPr lang="it-IT" sz="200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724400" cy="5069160"/>
              </a:xfrm>
              <a:blipFill rotWithShape="1">
                <a:blip r:embed="rId2"/>
                <a:stretch>
                  <a:fillRect l="-1548" t="-1444" r="-27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364088" y="2100826"/>
            <a:ext cx="3516378" cy="3416405"/>
            <a:chOff x="4281868" y="2100827"/>
            <a:chExt cx="3516378" cy="341640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803"/>
            <a:stretch/>
          </p:blipFill>
          <p:spPr bwMode="auto">
            <a:xfrm>
              <a:off x="4281868" y="2100827"/>
              <a:ext cx="3004757" cy="3416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40"/>
            <a:stretch/>
          </p:blipFill>
          <p:spPr bwMode="auto">
            <a:xfrm>
              <a:off x="7286625" y="2100827"/>
              <a:ext cx="511621" cy="3416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06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Rugged skid-steer robot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0070C0"/>
                </a:solidFill>
              </a:rPr>
              <a:t>Differential steering</a:t>
            </a:r>
          </a:p>
          <a:p>
            <a:r>
              <a:rPr lang="it-IT" sz="2800" dirty="0" smtClean="0"/>
              <a:t>Good performance against </a:t>
            </a:r>
            <a:r>
              <a:rPr lang="it-IT" sz="2800" dirty="0" smtClean="0">
                <a:solidFill>
                  <a:srgbClr val="0070C0"/>
                </a:solidFill>
              </a:rPr>
              <a:t>uneven terrain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Bad accuracy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Low autonomy</a:t>
            </a:r>
          </a:p>
        </p:txBody>
      </p:sp>
      <p:pic>
        <p:nvPicPr>
          <p:cNvPr id="2050" name="Picture 2" descr="http://media.gettyimages.com/photos/small-robot-with-two-ccd-cameras-developed-by-toshiba-corporation-and-picture-id47902173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3" r="11969" b="36763"/>
          <a:stretch/>
        </p:blipFill>
        <p:spPr bwMode="auto">
          <a:xfrm>
            <a:off x="3419872" y="2708919"/>
            <a:ext cx="5376891" cy="392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6269136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Video </a:t>
            </a:r>
            <a:r>
              <a:rPr lang="en-GB" dirty="0" err="1" smtClean="0">
                <a:hlinkClick r:id="rId3"/>
              </a:rPr>
              <a:t>skidSteer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42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Heading control</a:t>
            </a:r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it-IT" dirty="0" smtClean="0"/>
              <a:t>Strictly bound to the </a:t>
            </a:r>
            <a:r>
              <a:rPr lang="it-IT" dirty="0" smtClean="0">
                <a:solidFill>
                  <a:srgbClr val="0070C0"/>
                </a:solidFill>
              </a:rPr>
              <a:t>kinematics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Google Drive\Didattica\Seminario rover 2017\immagini\omni_and_tricyl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7" r="54839"/>
          <a:stretch/>
        </p:blipFill>
        <p:spPr bwMode="auto">
          <a:xfrm>
            <a:off x="5868144" y="3770551"/>
            <a:ext cx="1333657" cy="125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35469" y="2636912"/>
            <a:ext cx="3508328" cy="3240360"/>
            <a:chOff x="535469" y="2636912"/>
            <a:chExt cx="3508328" cy="3240360"/>
          </a:xfrm>
        </p:grpSpPr>
        <p:pic>
          <p:nvPicPr>
            <p:cNvPr id="6" name="Picture 2" descr="D:\Google Drive\Didattica\Seminario rover 2017\immagini\omni_and_tricyle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83" t="-150"/>
            <a:stretch/>
          </p:blipFill>
          <p:spPr bwMode="auto">
            <a:xfrm>
              <a:off x="1682513" y="3623502"/>
              <a:ext cx="1214241" cy="1320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535469" y="2636912"/>
              <a:ext cx="3508328" cy="1697914"/>
              <a:chOff x="404494" y="3309833"/>
              <a:chExt cx="3508328" cy="1697914"/>
            </a:xfrm>
          </p:grpSpPr>
          <p:sp>
            <p:nvSpPr>
              <p:cNvPr id="2" name="Up Arrow 1"/>
              <p:cNvSpPr/>
              <p:nvPr/>
            </p:nvSpPr>
            <p:spPr>
              <a:xfrm>
                <a:off x="1974764" y="3366703"/>
                <a:ext cx="360040" cy="792088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Circular Arrow 6"/>
              <p:cNvSpPr/>
              <p:nvPr/>
            </p:nvSpPr>
            <p:spPr>
              <a:xfrm rot="14993313">
                <a:off x="2214909" y="3309833"/>
                <a:ext cx="1697913" cy="1697913"/>
              </a:xfrm>
              <a:prstGeom prst="circularArrow">
                <a:avLst>
                  <a:gd name="adj1" fmla="val 8670"/>
                  <a:gd name="adj2" fmla="val 1003538"/>
                  <a:gd name="adj3" fmla="val 20520757"/>
                  <a:gd name="adj4" fmla="val 17397562"/>
                  <a:gd name="adj5" fmla="val 9041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Circular Arrow 7"/>
              <p:cNvSpPr/>
              <p:nvPr/>
            </p:nvSpPr>
            <p:spPr>
              <a:xfrm rot="6606687" flipH="1">
                <a:off x="404494" y="3309834"/>
                <a:ext cx="1697913" cy="1697913"/>
              </a:xfrm>
              <a:prstGeom prst="circularArrow">
                <a:avLst>
                  <a:gd name="adj1" fmla="val 8670"/>
                  <a:gd name="adj2" fmla="val 1003538"/>
                  <a:gd name="adj3" fmla="val 20520757"/>
                  <a:gd name="adj4" fmla="val 17397562"/>
                  <a:gd name="adj5" fmla="val 9041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 flipV="1">
              <a:off x="535469" y="4179358"/>
              <a:ext cx="3508328" cy="1697914"/>
              <a:chOff x="404494" y="3309833"/>
              <a:chExt cx="3508328" cy="1697914"/>
            </a:xfrm>
          </p:grpSpPr>
          <p:sp>
            <p:nvSpPr>
              <p:cNvPr id="11" name="Up Arrow 10"/>
              <p:cNvSpPr/>
              <p:nvPr/>
            </p:nvSpPr>
            <p:spPr>
              <a:xfrm>
                <a:off x="1974764" y="3366703"/>
                <a:ext cx="360040" cy="792088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Circular Arrow 11"/>
              <p:cNvSpPr/>
              <p:nvPr/>
            </p:nvSpPr>
            <p:spPr>
              <a:xfrm rot="14993313">
                <a:off x="2214909" y="3309833"/>
                <a:ext cx="1697913" cy="1697913"/>
              </a:xfrm>
              <a:prstGeom prst="circularArrow">
                <a:avLst>
                  <a:gd name="adj1" fmla="val 8670"/>
                  <a:gd name="adj2" fmla="val 1003538"/>
                  <a:gd name="adj3" fmla="val 20520757"/>
                  <a:gd name="adj4" fmla="val 17397562"/>
                  <a:gd name="adj5" fmla="val 9041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Circular Arrow 12"/>
              <p:cNvSpPr/>
              <p:nvPr/>
            </p:nvSpPr>
            <p:spPr>
              <a:xfrm rot="6606687" flipH="1">
                <a:off x="404494" y="3309834"/>
                <a:ext cx="1697913" cy="1697913"/>
              </a:xfrm>
              <a:prstGeom prst="circularArrow">
                <a:avLst>
                  <a:gd name="adj1" fmla="val 8670"/>
                  <a:gd name="adj2" fmla="val 1003538"/>
                  <a:gd name="adj3" fmla="val 20520757"/>
                  <a:gd name="adj4" fmla="val 17397562"/>
                  <a:gd name="adj5" fmla="val 9041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5" name="Up Arrow 14"/>
          <p:cNvSpPr/>
          <p:nvPr/>
        </p:nvSpPr>
        <p:spPr>
          <a:xfrm>
            <a:off x="6354952" y="3006606"/>
            <a:ext cx="360040" cy="494402"/>
          </a:xfrm>
          <a:prstGeom prst="up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Up Arrow 15"/>
          <p:cNvSpPr/>
          <p:nvPr/>
        </p:nvSpPr>
        <p:spPr>
          <a:xfrm flipV="1">
            <a:off x="6354952" y="5285168"/>
            <a:ext cx="360040" cy="494402"/>
          </a:xfrm>
          <a:prstGeom prst="up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Up Arrow 16"/>
          <p:cNvSpPr/>
          <p:nvPr/>
        </p:nvSpPr>
        <p:spPr>
          <a:xfrm rot="5400000">
            <a:off x="7447493" y="4147751"/>
            <a:ext cx="360040" cy="494402"/>
          </a:xfrm>
          <a:prstGeom prst="up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Up Arrow 17"/>
          <p:cNvSpPr/>
          <p:nvPr/>
        </p:nvSpPr>
        <p:spPr>
          <a:xfrm rot="5400000" flipV="1">
            <a:off x="5175728" y="4147751"/>
            <a:ext cx="360040" cy="494402"/>
          </a:xfrm>
          <a:prstGeom prst="up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ircular Arrow 18"/>
          <p:cNvSpPr/>
          <p:nvPr/>
        </p:nvSpPr>
        <p:spPr>
          <a:xfrm rot="14993313" flipH="1" flipV="1">
            <a:off x="6142366" y="3998907"/>
            <a:ext cx="792088" cy="792088"/>
          </a:xfrm>
          <a:prstGeom prst="circularArrow">
            <a:avLst>
              <a:gd name="adj1" fmla="val 16955"/>
              <a:gd name="adj2" fmla="val 1898277"/>
              <a:gd name="adj3" fmla="val 18920924"/>
              <a:gd name="adj4" fmla="val 7164593"/>
              <a:gd name="adj5" fmla="val 18495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37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Control basics</a:t>
            </a:r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it-IT" smtClean="0"/>
                  <a:t>In general, to define a </a:t>
                </a:r>
                <a:r>
                  <a:rPr lang="it-IT" smtClean="0">
                    <a:solidFill>
                      <a:srgbClr val="FF0000"/>
                    </a:solidFill>
                  </a:rPr>
                  <a:t>control system </a:t>
                </a:r>
                <a:r>
                  <a:rPr lang="it-IT" smtClean="0"/>
                  <a:t>for a </a:t>
                </a:r>
                <a:r>
                  <a:rPr lang="it-IT" smtClean="0">
                    <a:solidFill>
                      <a:srgbClr val="00B0F0"/>
                    </a:solidFill>
                  </a:rPr>
                  <a:t>mobile robot </a:t>
                </a:r>
                <a:r>
                  <a:rPr lang="it-IT" smtClean="0"/>
                  <a:t>we need:</a:t>
                </a:r>
              </a:p>
              <a:p>
                <a:pPr lvl="1"/>
                <a:endParaRPr lang="it-IT" smtClean="0"/>
              </a:p>
              <a:p>
                <a:pPr lvl="1"/>
                <a:r>
                  <a:rPr lang="it-IT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it-IT" b="0" i="1" smtClean="0">
                        <a:solidFill>
                          <a:srgbClr val="00B050"/>
                        </a:solidFill>
                        <a:latin typeface="Cambria Math"/>
                      </a:rPr>
                      <m:t>=1,2</m:t>
                    </m:r>
                  </m:oMath>
                </a14:m>
                <a:endParaRPr lang="it-IT" smtClean="0">
                  <a:solidFill>
                    <a:srgbClr val="00B050"/>
                  </a:solidFill>
                </a:endParaRPr>
              </a:p>
              <a:p>
                <a:pPr lvl="2"/>
                <a:r>
                  <a:rPr lang="it-IT" smtClean="0"/>
                  <a:t>Control of </a:t>
                </a:r>
                <a:r>
                  <a:rPr lang="it-IT" u="sng" smtClean="0"/>
                  <a:t>heading</a:t>
                </a:r>
              </a:p>
              <a:p>
                <a:pPr lvl="2"/>
                <a:r>
                  <a:rPr lang="it-IT" smtClean="0"/>
                  <a:t>Control of linear </a:t>
                </a:r>
                <a:r>
                  <a:rPr lang="it-IT" u="sng" smtClean="0"/>
                  <a:t>forward speed</a:t>
                </a:r>
              </a:p>
              <a:p>
                <a:pPr lvl="1"/>
                <a:endParaRPr lang="it-IT" smtClean="0"/>
              </a:p>
              <a:p>
                <a:pPr lvl="1"/>
                <a:r>
                  <a:rPr lang="it-IT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it-IT" b="0" i="1" smtClean="0">
                        <a:solidFill>
                          <a:srgbClr val="00B050"/>
                        </a:solidFill>
                        <a:latin typeface="Cambria Math"/>
                      </a:rPr>
                      <m:t>=3</m:t>
                    </m:r>
                  </m:oMath>
                </a14:m>
                <a:endParaRPr lang="it-IT" b="0" smtClean="0">
                  <a:solidFill>
                    <a:srgbClr val="00B050"/>
                  </a:solidFill>
                </a:endParaRPr>
              </a:p>
              <a:p>
                <a:pPr lvl="2"/>
                <a:r>
                  <a:rPr lang="it-IT" smtClean="0"/>
                  <a:t>Control of </a:t>
                </a:r>
                <a:r>
                  <a:rPr lang="it-IT" u="sng" smtClean="0"/>
                  <a:t>rate of rotation</a:t>
                </a:r>
              </a:p>
              <a:p>
                <a:pPr lvl="2"/>
                <a:r>
                  <a:rPr lang="it-IT" smtClean="0"/>
                  <a:t>Control of </a:t>
                </a:r>
                <a:r>
                  <a:rPr lang="it-IT" u="sng" smtClean="0"/>
                  <a:t>linear motion</a:t>
                </a:r>
                <a:endParaRPr lang="it-IT" u="sng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b="-14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D:\Google Drive\Didattica\Seminario rover 2017\immagini\omni_and_tricyl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7" r="54839"/>
          <a:stretch/>
        </p:blipFill>
        <p:spPr bwMode="auto">
          <a:xfrm rot="20460700">
            <a:off x="5436096" y="4725144"/>
            <a:ext cx="1333657" cy="125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Google Drive\Didattica\Seminario rover 2017\immagini\omni_and_tricyl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3" t="-150"/>
          <a:stretch/>
        </p:blipFill>
        <p:spPr bwMode="auto">
          <a:xfrm rot="2884925">
            <a:off x="5517635" y="2409468"/>
            <a:ext cx="1214241" cy="13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072732" y="3038014"/>
            <a:ext cx="1516377" cy="1185062"/>
            <a:chOff x="5460184" y="1556792"/>
            <a:chExt cx="3288280" cy="256981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244"/>
            <a:stretch/>
          </p:blipFill>
          <p:spPr bwMode="auto">
            <a:xfrm>
              <a:off x="5460184" y="1556792"/>
              <a:ext cx="3288280" cy="2569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8347474" y="1596388"/>
              <a:ext cx="322878" cy="18466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6394780" y="1563436"/>
              <a:ext cx="216024" cy="4006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041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Control basics</a:t>
            </a:r>
            <a:endParaRPr lang="it-IT"/>
          </a:p>
        </p:txBody>
      </p:sp>
      <p:pic>
        <p:nvPicPr>
          <p:cNvPr id="2050" name="Picture 2" descr="D:\Google Drive\Didattica\Master robotics 2019\steer_control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62" y="2420888"/>
            <a:ext cx="7722270" cy="320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915816" y="2780928"/>
            <a:ext cx="72008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ounded Rectangle 5"/>
          <p:cNvSpPr/>
          <p:nvPr/>
        </p:nvSpPr>
        <p:spPr>
          <a:xfrm>
            <a:off x="7020272" y="3057261"/>
            <a:ext cx="72008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1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Heading control: bicycle </a:t>
            </a:r>
            <a:r>
              <a:rPr lang="it-IT" sz="2000" dirty="0" smtClean="0"/>
              <a:t>Part 1</a:t>
            </a:r>
            <a:endParaRPr lang="it-IT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0160" y="1395651"/>
            <a:ext cx="2956336" cy="289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00200"/>
                <a:ext cx="5900648" cy="514116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it-IT" dirty="0" smtClean="0"/>
                  <a:t>Variables</a:t>
                </a:r>
              </a:p>
              <a:p>
                <a:pPr lvl="1"/>
                <a:r>
                  <a:rPr lang="it-IT" dirty="0" smtClean="0"/>
                  <a:t>Current </a:t>
                </a:r>
                <a:r>
                  <a:rPr lang="it-IT" dirty="0"/>
                  <a:t>heading: </a:t>
                </a:r>
                <a:r>
                  <a:rPr lang="it-IT" dirty="0" smtClean="0"/>
                  <a:t>	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0070C0"/>
                        </a:solidFill>
                        <a:latin typeface="Cambria Math"/>
                      </a:rPr>
                      <m:t>𝜗</m:t>
                    </m:r>
                  </m:oMath>
                </a14:m>
                <a:endParaRPr lang="it-IT" dirty="0" smtClean="0"/>
              </a:p>
              <a:p>
                <a:pPr lvl="1"/>
                <a:r>
                  <a:rPr lang="it-IT" dirty="0" smtClean="0"/>
                  <a:t>Desired heading: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Ψ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it-IT" dirty="0" smtClean="0"/>
              </a:p>
              <a:p>
                <a:pPr lvl="1"/>
                <a:r>
                  <a:rPr lang="it-IT" dirty="0" smtClean="0"/>
                  <a:t>Error: 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1" smtClean="0">
                        <a:solidFill>
                          <a:srgbClr val="FF0000"/>
                        </a:solidFill>
                        <a:latin typeface="Cambria Math"/>
                      </a:rPr>
                      <m:t>ε</m:t>
                    </m:r>
                    <m:r>
                      <a:rPr lang="en-GB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it-IT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>
                            <a:solidFill>
                              <a:srgbClr val="0070C0"/>
                            </a:solidFill>
                            <a:latin typeface="Cambria Math"/>
                          </a:rPr>
                          <m:t>Ψ</m:t>
                        </m:r>
                      </m:e>
                      <m:sup>
                        <m:r>
                          <a:rPr lang="it-IT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it-IT" i="1">
                        <a:latin typeface="Cambria Math"/>
                      </a:rPr>
                      <m:t>−</m:t>
                    </m:r>
                    <m:r>
                      <a:rPr lang="it-IT" i="1">
                        <a:solidFill>
                          <a:srgbClr val="0070C0"/>
                        </a:solidFill>
                        <a:latin typeface="Cambria Math"/>
                      </a:rPr>
                      <m:t>𝜗</m:t>
                    </m:r>
                  </m:oMath>
                </a14:m>
                <a:endParaRPr lang="it-IT" dirty="0" smtClean="0"/>
              </a:p>
              <a:p>
                <a:pPr lvl="1"/>
                <a:r>
                  <a:rPr lang="it-IT" dirty="0" smtClean="0"/>
                  <a:t>Controlled variable: 	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𝜌</m:t>
                        </m:r>
                      </m:e>
                    </m:acc>
                  </m:oMath>
                </a14:m>
                <a:endParaRPr lang="it-IT" dirty="0" smtClean="0">
                  <a:solidFill>
                    <a:srgbClr val="00B050"/>
                  </a:solidFill>
                </a:endParaRPr>
              </a:p>
              <a:p>
                <a:r>
                  <a:rPr lang="it-IT" u="sng" dirty="0" smtClean="0"/>
                  <a:t>Linear Proportional-Derivative controller</a:t>
                </a:r>
                <a:endParaRPr lang="it-IT" u="sng" dirty="0"/>
              </a:p>
              <a:p>
                <a:pPr marL="457200" lvl="1" indent="0">
                  <a:buNone/>
                </a:pPr>
                <a:r>
                  <a:rPr lang="it-IT" dirty="0" smtClean="0">
                    <a:solidFill>
                      <a:srgbClr val="00B050"/>
                    </a:solidFill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it-IT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𝜌</m:t>
                        </m:r>
                      </m:e>
                    </m:acc>
                    <m:r>
                      <a:rPr lang="it-IT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it-IT" i="1">
                            <a:latin typeface="Cambria Math"/>
                          </a:rPr>
                        </m:ctrlPr>
                      </m:dPr>
                      <m:e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</m:e>
                    </m:d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/>
                              </a:rPr>
                              <m:t>𝑑</m:t>
                            </m:r>
                            <m:r>
                              <a:rPr lang="it-IT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𝜀</m:t>
                            </m:r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</m:e>
                    </m:d>
                  </m:oMath>
                </a14:m>
                <a:endParaRPr lang="it-IT" dirty="0" smtClean="0"/>
              </a:p>
              <a:p>
                <a:pPr marL="457200" lvl="1" indent="0">
                  <a:buNone/>
                </a:pPr>
                <a:endParaRPr lang="it-IT" dirty="0"/>
              </a:p>
              <a:p>
                <a:pPr marL="457200" lvl="1" indent="0">
                  <a:buNone/>
                </a:pPr>
                <a:r>
                  <a:rPr lang="en-GB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it-IT" dirty="0" smtClean="0"/>
                  <a:t> is the </a:t>
                </a:r>
                <a:r>
                  <a:rPr lang="it-IT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proportional gain </a:t>
                </a:r>
                <a:r>
                  <a:rPr lang="it-IT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it-IT" dirty="0" smtClean="0"/>
                  <a:t> is the </a:t>
                </a:r>
                <a:r>
                  <a:rPr lang="it-IT" dirty="0" smtClean="0">
                    <a:solidFill>
                      <a:srgbClr val="7030A0"/>
                    </a:solidFill>
                  </a:rPr>
                  <a:t>derivative gain</a:t>
                </a:r>
                <a:r>
                  <a:rPr lang="it-IT" dirty="0" smtClean="0"/>
                  <a:t>.</a:t>
                </a:r>
                <a:endParaRPr lang="it-IT" dirty="0"/>
              </a:p>
              <a:p>
                <a:pPr marL="457200" lvl="1" indent="0">
                  <a:buNone/>
                </a:pPr>
                <a:endParaRPr lang="it-IT" dirty="0"/>
              </a:p>
              <a:p>
                <a:endParaRPr lang="it-IT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00200"/>
                <a:ext cx="5900648" cy="5141168"/>
              </a:xfrm>
              <a:blipFill rotWithShape="1">
                <a:blip r:embed="rId3"/>
                <a:stretch>
                  <a:fillRect l="-2066" t="-2372" r="-723" b="-16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46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Heading control: bicycle </a:t>
            </a:r>
            <a:r>
              <a:rPr lang="it-IT" sz="2000" dirty="0"/>
              <a:t>Part </a:t>
            </a:r>
            <a:r>
              <a:rPr lang="it-IT" sz="2000" dirty="0" smtClean="0"/>
              <a:t>2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5475033" cy="514116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it-IT" dirty="0" smtClean="0"/>
                  <a:t>Basic geometry</a:t>
                </a:r>
              </a:p>
              <a:p>
                <a:pPr lvl="1"/>
                <a:r>
                  <a:rPr lang="it-IT" dirty="0" smtClean="0"/>
                  <a:t>Note that: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it-IT" b="0" i="1" smtClean="0"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it-IT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it-IT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it-IT" b="0" i="1" smtClean="0">
                            <a:latin typeface="Cambria Math"/>
                          </a:rPr>
                          <m:t>𝜌</m:t>
                        </m:r>
                      </m:e>
                    </m:func>
                  </m:oMath>
                </a14:m>
                <a:endParaRPr lang="it-IT" dirty="0" smtClean="0"/>
              </a:p>
              <a:p>
                <a:pPr lvl="1"/>
                <a:r>
                  <a:rPr lang="it-IT" dirty="0"/>
                  <a:t>a</a:t>
                </a:r>
                <a:r>
                  <a:rPr lang="it-IT" dirty="0" smtClean="0"/>
                  <a:t>nd:            	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𝑉</m:t>
                    </m:r>
                    <m:r>
                      <a:rPr lang="it-IT" b="0" i="1" smtClean="0">
                        <a:latin typeface="Cambria Math"/>
                      </a:rPr>
                      <m:t>=</m:t>
                    </m:r>
                    <m:r>
                      <a:rPr lang="it-IT" b="0" i="1" smtClean="0">
                        <a:latin typeface="Cambria Math"/>
                      </a:rPr>
                      <m:t>𝑅</m:t>
                    </m:r>
                    <m:acc>
                      <m:accPr>
                        <m:chr m:val="̇"/>
                        <m:ctrlPr>
                          <a:rPr lang="it-IT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i="1">
                            <a:latin typeface="Cambria Math"/>
                          </a:rPr>
                          <m:t>𝜗</m:t>
                        </m:r>
                      </m:e>
                    </m:acc>
                  </m:oMath>
                </a14:m>
                <a:endParaRPr lang="it-IT" dirty="0" smtClean="0"/>
              </a:p>
              <a:p>
                <a:pPr lvl="1"/>
                <a:r>
                  <a:rPr lang="it-IT" dirty="0" smtClean="0"/>
                  <a:t>Thus:		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i="1">
                            <a:latin typeface="Cambria Math"/>
                          </a:rPr>
                          <m:t>𝜗</m:t>
                        </m:r>
                      </m:e>
                    </m:acc>
                    <m:r>
                      <a:rPr lang="it-IT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/>
                          </a:rPr>
                          <m:t>𝑉</m:t>
                        </m:r>
                      </m:num>
                      <m:den>
                        <m:r>
                          <a:rPr lang="it-IT" b="0" i="1" smtClean="0">
                            <a:latin typeface="Cambria Math"/>
                          </a:rPr>
                          <m:t>𝐿</m:t>
                        </m:r>
                      </m:den>
                    </m:f>
                    <m:func>
                      <m:funcPr>
                        <m:ctrlPr>
                          <a:rPr lang="it-IT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it-IT" b="0" i="1" smtClean="0">
                            <a:latin typeface="Cambria Math"/>
                          </a:rPr>
                          <m:t>𝜌</m:t>
                        </m:r>
                      </m:e>
                    </m:func>
                  </m:oMath>
                </a14:m>
                <a:endParaRPr lang="it-IT" b="0" dirty="0" smtClean="0"/>
              </a:p>
              <a:p>
                <a:endParaRPr lang="it-IT" dirty="0" smtClean="0"/>
              </a:p>
              <a:p>
                <a:r>
                  <a:rPr lang="it-IT" dirty="0" smtClean="0"/>
                  <a:t>If we assume that: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t-IT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>
                            <a:latin typeface="Cambria Math"/>
                            <a:ea typeface="Cambria Math"/>
                          </a:rPr>
                          <m:t>tan</m:t>
                        </m:r>
                      </m:fName>
                      <m:e>
                        <m:r>
                          <a:rPr lang="it-IT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</m:func>
                    <m:r>
                      <a:rPr lang="it-IT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it-IT" i="1">
                        <a:latin typeface="Cambria Math"/>
                      </a:rPr>
                      <m:t>𝜌</m:t>
                    </m:r>
                  </m:oMath>
                </a14:m>
                <a:endParaRPr lang="it-IT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/>
                            </a:rPr>
                            <m:t>𝜗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it-IT" b="0" i="1" smtClean="0">
                          <a:latin typeface="Cambria Math"/>
                        </a:rPr>
                        <m:t>𝜌</m:t>
                      </m:r>
                      <m:r>
                        <a:rPr lang="it-IT" b="0" i="1" smtClean="0">
                          <a:latin typeface="Cambria Math"/>
                        </a:rPr>
                        <m:t>      ⇒      </m:t>
                      </m:r>
                      <m:acc>
                        <m:accPr>
                          <m:chr m:val="̇"/>
                          <m:ctrlPr>
                            <a:rPr lang="it-IT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/>
                            </a:rPr>
                            <m:t>𝜗</m:t>
                          </m:r>
                        </m:e>
                      </m:acc>
                      <m:r>
                        <a:rPr lang="it-IT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it-IT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𝑘</m:t>
                      </m:r>
                      <m:d>
                        <m:d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lang="it-IT" dirty="0" smtClean="0"/>
              </a:p>
              <a:p>
                <a:pPr marL="457200" lvl="1" indent="0">
                  <a:buNone/>
                </a:pPr>
                <a:endParaRPr lang="it-IT" dirty="0" smtClean="0"/>
              </a:p>
              <a:p>
                <a:r>
                  <a:rPr lang="it-IT" dirty="0" smtClean="0">
                    <a:solidFill>
                      <a:srgbClr val="0070C0"/>
                    </a:solidFill>
                  </a:rPr>
                  <a:t>Exponential</a:t>
                </a:r>
                <a:r>
                  <a:rPr lang="it-IT" dirty="0" smtClean="0"/>
                  <a:t> heading correction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endParaRPr lang="it-IT" dirty="0" smtClean="0"/>
              </a:p>
              <a:p>
                <a:r>
                  <a:rPr lang="it-IT" dirty="0" smtClean="0">
                    <a:solidFill>
                      <a:srgbClr val="00B050"/>
                    </a:solidFill>
                  </a:rPr>
                  <a:t>Speed of convergence </a:t>
                </a:r>
                <a:r>
                  <a:rPr lang="it-IT" dirty="0" smtClean="0"/>
                  <a:t>is determined by a time constant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𝑘𝑉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5475033" cy="5141168"/>
              </a:xfrm>
              <a:blipFill rotWithShape="1">
                <a:blip r:embed="rId3"/>
                <a:stretch>
                  <a:fillRect l="-1559" t="-213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 descr="D:\Google Drive\Didattica\Seminario rover 2017\immagini\coordinates_steering_bicycl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2" t="62121" r="12116"/>
          <a:stretch/>
        </p:blipFill>
        <p:spPr bwMode="auto">
          <a:xfrm>
            <a:off x="5932232" y="4365104"/>
            <a:ext cx="2744224" cy="221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33589" y="4226604"/>
            <a:ext cx="1046697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200" dirty="0" smtClean="0"/>
              <a:t>Linear control</a:t>
            </a:r>
            <a:endParaRPr lang="it-IT" sz="1200" dirty="0"/>
          </a:p>
        </p:txBody>
      </p:sp>
      <p:pic>
        <p:nvPicPr>
          <p:cNvPr id="1026" name="Picture 2" descr="C:\Users\almo\Google Drive\Didattica\Master robotics 2019\coordinates_steering_bicycl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4" t="9846" r="537" b="50930"/>
          <a:stretch/>
        </p:blipFill>
        <p:spPr bwMode="auto">
          <a:xfrm>
            <a:off x="4864449" y="1406781"/>
            <a:ext cx="4100039" cy="25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81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7" b="-2"/>
          <a:stretch/>
        </p:blipFill>
        <p:spPr>
          <a:xfrm>
            <a:off x="4953629" y="1772816"/>
            <a:ext cx="4082867" cy="3318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Heading </a:t>
            </a:r>
            <a:r>
              <a:rPr lang="it-IT" dirty="0" smtClean="0"/>
              <a:t>control:</a:t>
            </a:r>
            <a:br>
              <a:rPr lang="it-IT" dirty="0" smtClean="0"/>
            </a:br>
            <a:r>
              <a:rPr lang="it-IT" dirty="0" smtClean="0"/>
              <a:t>differential steering </a:t>
            </a:r>
            <a:r>
              <a:rPr lang="it-IT" sz="2000" dirty="0" smtClean="0"/>
              <a:t>Part 1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4496429" cy="4525963"/>
              </a:xfrm>
            </p:spPr>
            <p:txBody>
              <a:bodyPr>
                <a:normAutofit/>
              </a:bodyPr>
              <a:lstStyle/>
              <a:p>
                <a:r>
                  <a:rPr lang="it-IT" u="sng" dirty="0" smtClean="0">
                    <a:solidFill>
                      <a:srgbClr val="0070C0"/>
                    </a:solidFill>
                  </a:rPr>
                  <a:t>Turn-then-travel</a:t>
                </a:r>
              </a:p>
              <a:p>
                <a:pPr lvl="1"/>
                <a:r>
                  <a:rPr lang="it-IT" dirty="0" smtClean="0"/>
                  <a:t>Step 1: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rotation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𝜗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it-IT" dirty="0" smtClean="0"/>
              </a:p>
              <a:p>
                <a:pPr lvl="1"/>
                <a:r>
                  <a:rPr lang="it-IT" dirty="0" smtClean="0"/>
                  <a:t>Step 2: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forward motion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it-IT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it-IT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it-IT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it-IT" sz="20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f>
                                      <m:fPr>
                                        <m:ctrlPr>
                                          <a:rPr lang="it-IT" sz="20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it-IT" sz="2000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 sz="2000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it-IT" sz="20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i="1">
                                            <a:latin typeface="Cambria Math"/>
                                          </a:rPr>
                                          <m:t>𝜗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b="0" i="1" smtClean="0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it-IT" sz="20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f>
                                      <m:fPr>
                                        <m:ctrlPr>
                                          <a:rPr lang="it-IT" sz="20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it-IT" sz="2000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 sz="2000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it-IT" sz="20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i="1">
                                            <a:latin typeface="Cambria Math"/>
                                          </a:rPr>
                                          <m:t>𝜗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b="0" i="1" smtClean="0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it-IT" sz="20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f>
                                      <m:fPr>
                                        <m:ctrlPr>
                                          <a:rPr lang="it-IT" sz="20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it-IT" sz="2000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it-IT" sz="2000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sSup>
                                          <m:sSupPr>
                                            <m:ctrlPr>
                                              <a:rPr lang="it-IT" sz="20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it-IT" sz="2000" i="1">
                                                <a:latin typeface="Cambria Math"/>
                                              </a:rPr>
                                              <m:t>𝜗</m:t>
                                            </m:r>
                                          </m:e>
                                          <m:sup>
                                            <m:r>
                                              <a:rPr lang="it-IT" sz="2000" b="0" i="1" smtClean="0">
                                                <a:latin typeface="Cambria Math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</m:func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it-IT" sz="20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f>
                                      <m:fPr>
                                        <m:ctrlPr>
                                          <a:rPr lang="it-IT" sz="20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m:rPr>
                                        <m:sty m:val="p"/>
                                      </m:rPr>
                                      <a:rPr lang="it-IT" sz="200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it-IT" sz="20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i="1">
                                            <a:latin typeface="Cambria Math"/>
                                          </a:rPr>
                                          <m:t>𝜗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b="0" i="1" smtClean="0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it-IT" sz="20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2000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it-IT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sz="2000" i="1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it-IT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it-IT" dirty="0" smtClean="0"/>
              </a:p>
              <a:p>
                <a:r>
                  <a:rPr lang="it-IT" u="sng" dirty="0" smtClean="0">
                    <a:solidFill>
                      <a:srgbClr val="0070C0"/>
                    </a:solidFill>
                  </a:rPr>
                  <a:t>Turn-while-traveling</a:t>
                </a:r>
              </a:p>
              <a:p>
                <a:pPr lvl="1"/>
                <a:r>
                  <a:rPr lang="it-IT" dirty="0" smtClean="0"/>
                  <a:t>continues...</a:t>
                </a:r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4496429" cy="4525963"/>
              </a:xfrm>
              <a:blipFill rotWithShape="1">
                <a:blip r:embed="rId3"/>
                <a:stretch>
                  <a:fillRect l="-2981" t="-1752" b="-3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13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Heading </a:t>
            </a:r>
            <a:r>
              <a:rPr lang="it-IT" dirty="0" smtClean="0"/>
              <a:t>control:</a:t>
            </a:r>
            <a:br>
              <a:rPr lang="it-IT" dirty="0" smtClean="0"/>
            </a:br>
            <a:r>
              <a:rPr lang="it-IT" dirty="0" smtClean="0"/>
              <a:t>differential steering </a:t>
            </a:r>
            <a:r>
              <a:rPr lang="it-IT" sz="2000" dirty="0" smtClean="0"/>
              <a:t>Part 2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4496429" cy="470912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it-IT" u="sng" dirty="0" smtClean="0">
                    <a:solidFill>
                      <a:srgbClr val="0070C0"/>
                    </a:solidFill>
                  </a:rPr>
                  <a:t>Turn-while-traveling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𝜔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it-IT" dirty="0" smtClean="0"/>
              </a:p>
              <a:p>
                <a:pPr lvl="1"/>
                <a:r>
                  <a:rPr lang="it-IT" dirty="0" smtClean="0"/>
                  <a:t>Since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𝑣</m:t>
                    </m:r>
                    <m:r>
                      <a:rPr lang="it-IT" b="0" i="1" smtClean="0">
                        <a:latin typeface="Cambria Math"/>
                      </a:rPr>
                      <m:t>=</m:t>
                    </m:r>
                    <m:r>
                      <a:rPr lang="it-IT" b="0" i="1" smtClean="0">
                        <a:latin typeface="Cambria Math"/>
                      </a:rPr>
                      <m:t>𝑅</m:t>
                    </m:r>
                    <m:r>
                      <a:rPr lang="it-IT" b="0" i="1" smtClean="0">
                        <a:latin typeface="Cambria Math"/>
                      </a:rPr>
                      <m:t>𝜔</m:t>
                    </m:r>
                  </m:oMath>
                </a14:m>
                <a:r>
                  <a:rPr lang="it-IT" dirty="0" smtClean="0"/>
                  <a:t> and assuming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it-I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it-IT" dirty="0" smtClean="0"/>
                  <a:t> (Right turn)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−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it-IT" dirty="0" smtClean="0"/>
              </a:p>
              <a:p>
                <a:pPr marL="914400" lvl="2" indent="0">
                  <a:buNone/>
                </a:pPr>
                <a:endParaRPr lang="it-IT" dirty="0" smtClean="0"/>
              </a:p>
              <a:p>
                <a:pPr lvl="1"/>
                <a:r>
                  <a:rPr lang="it-IT" dirty="0" smtClean="0"/>
                  <a:t>Maximize overall speed by imposing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it-IT" dirty="0" smtClean="0"/>
                  <a:t> (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saturation</a:t>
                </a:r>
                <a:r>
                  <a:rPr lang="it-IT" dirty="0" smtClean="0"/>
                  <a:t>)</a:t>
                </a:r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4496429" cy="4709120"/>
              </a:xfrm>
              <a:blipFill rotWithShape="1">
                <a:blip r:embed="rId2"/>
                <a:stretch>
                  <a:fillRect l="-2168" t="-1943" r="-13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321300" y="2146299"/>
            <a:ext cx="3735909" cy="3609249"/>
            <a:chOff x="5321300" y="2146299"/>
            <a:chExt cx="3735909" cy="36092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91" t="27951" b="14376"/>
            <a:stretch/>
          </p:blipFill>
          <p:spPr>
            <a:xfrm>
              <a:off x="5321300" y="2146299"/>
              <a:ext cx="3735909" cy="360924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754945" y="4149080"/>
                  <a:ext cx="40934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4945" y="4149080"/>
                  <a:ext cx="40934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Straight Arrow Connector 7"/>
          <p:cNvCxnSpPr/>
          <p:nvPr/>
        </p:nvCxnSpPr>
        <p:spPr>
          <a:xfrm>
            <a:off x="8532440" y="3573016"/>
            <a:ext cx="432048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55418" y="3933056"/>
            <a:ext cx="743568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Desired direction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706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mtClean="0"/>
              <a:t>Forward speed controller</a:t>
            </a:r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363272" cy="3196952"/>
              </a:xfrm>
            </p:spPr>
            <p:txBody>
              <a:bodyPr>
                <a:normAutofit fontScale="92500"/>
              </a:bodyPr>
              <a:lstStyle/>
              <a:p>
                <a:r>
                  <a:rPr lang="it-IT" smtClean="0"/>
                  <a:t>We can define the </a:t>
                </a:r>
                <a:r>
                  <a:rPr lang="it-IT" smtClean="0">
                    <a:solidFill>
                      <a:srgbClr val="FF0000"/>
                    </a:solidFill>
                  </a:rPr>
                  <a:t>PID forward speed controller</a:t>
                </a:r>
                <a:r>
                  <a:rPr lang="it-IT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𝑑𝑖𝑠𝑡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𝑑𝑖𝑠𝑡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b="0" i="1" smtClean="0">
                                  <a:latin typeface="Cambria Math"/>
                                </a:rPr>
                                <m:t>𝛿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nary>
                        <m:naryPr>
                          <m:limLoc m:val="undOvr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it-IT" b="0" i="1" smtClean="0">
                              <a:latin typeface="Cambria Math"/>
                            </a:rPr>
                            <m:t>𝑜</m:t>
                          </m:r>
                        </m:sub>
                        <m:sup>
                          <m:r>
                            <a:rPr lang="it-IT" b="0" i="1" smtClean="0">
                              <a:latin typeface="Cambria Math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𝑑𝑖𝑠𝑡</m:t>
                              </m:r>
                            </m:sub>
                          </m:sSub>
                        </m:e>
                      </m:nary>
                      <m:r>
                        <a:rPr lang="it-IT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it-IT" b="0" smtClean="0"/>
              </a:p>
              <a:p>
                <a:pPr marL="0" indent="0">
                  <a:buNone/>
                </a:pPr>
                <a:r>
                  <a:rPr lang="it-IT" smtClean="0"/>
                  <a:t>With the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it-IT" b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it-IT" b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b="0" smtClean="0"/>
                  <a:t> for proportional, derivative and integral gains.</a:t>
                </a:r>
              </a:p>
              <a:p>
                <a:pPr marL="0" indent="0">
                  <a:buNone/>
                </a:pPr>
                <a:endParaRPr lang="it-IT" b="0" smtClean="0"/>
              </a:p>
              <a:p>
                <a:endParaRPr lang="it-IT" smtClean="0"/>
              </a:p>
              <a:p>
                <a:endParaRPr lang="it-IT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363272" cy="3196952"/>
              </a:xfrm>
              <a:blipFill rotWithShape="1">
                <a:blip r:embed="rId2"/>
                <a:stretch>
                  <a:fillRect l="-1676" t="-2290" r="-19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114800" y="29761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33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Heading controller</a:t>
            </a:r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it-IT" smtClean="0"/>
                  <a:t>We can define the </a:t>
                </a:r>
                <a:r>
                  <a:rPr lang="it-IT" smtClean="0">
                    <a:solidFill>
                      <a:srgbClr val="FF0000"/>
                    </a:solidFill>
                  </a:rPr>
                  <a:t>PID heading controller</a:t>
                </a:r>
                <a:r>
                  <a:rPr lang="it-IT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h𝑒𝑎𝑑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h𝑒𝑎𝑑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b="0" i="1" smtClean="0">
                                  <a:latin typeface="Cambria Math"/>
                                </a:rPr>
                                <m:t>𝛿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nary>
                        <m:naryPr>
                          <m:limLoc m:val="undOvr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it-IT" b="0" i="1" smtClean="0">
                              <a:latin typeface="Cambria Math"/>
                            </a:rPr>
                            <m:t>𝑜</m:t>
                          </m:r>
                        </m:sub>
                        <m:sup>
                          <m:r>
                            <a:rPr lang="it-IT" b="0" i="1" smtClean="0">
                              <a:latin typeface="Cambria Math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h𝑒𝑎𝑑</m:t>
                              </m:r>
                            </m:sub>
                          </m:sSub>
                        </m:e>
                      </m:nary>
                      <m:r>
                        <a:rPr lang="it-IT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it-IT" b="0" smtClean="0"/>
              </a:p>
              <a:p>
                <a:pPr marL="0" indent="0">
                  <a:buNone/>
                </a:pPr>
                <a:r>
                  <a:rPr lang="it-IT" smtClean="0"/>
                  <a:t>With the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it-IT" b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it-IT" b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b="0" smtClean="0"/>
                  <a:t> for proportional, derivative and integral gains.</a:t>
                </a:r>
              </a:p>
              <a:p>
                <a:pPr marL="0" indent="0">
                  <a:buNone/>
                </a:pPr>
                <a:endParaRPr lang="it-IT" b="0" smtClean="0"/>
              </a:p>
              <a:p>
                <a:endParaRPr lang="it-IT" smtClean="0"/>
              </a:p>
              <a:p>
                <a:endParaRPr lang="it-IT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3751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14.2|14.5|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6|3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0.5|9.2|8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6.9|2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9.2|1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7|39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4102</TotalTime>
  <Words>5570</Words>
  <Application>Microsoft Office PowerPoint</Application>
  <PresentationFormat>On-screen Show (4:3)</PresentationFormat>
  <Paragraphs>838</Paragraphs>
  <Slides>98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99" baseType="lpstr">
      <vt:lpstr>Office Theme</vt:lpstr>
      <vt:lpstr>Mobile Robots Part I</vt:lpstr>
      <vt:lpstr>Something about me</vt:lpstr>
      <vt:lpstr>Research</vt:lpstr>
      <vt:lpstr>Course</vt:lpstr>
      <vt:lpstr>Suggested reads</vt:lpstr>
      <vt:lpstr>Introduction to mobile robotics</vt:lpstr>
      <vt:lpstr>Mobile robots</vt:lpstr>
      <vt:lpstr>Application example</vt:lpstr>
      <vt:lpstr>Rugged skid-steer robot</vt:lpstr>
      <vt:lpstr>Differential drive robot</vt:lpstr>
      <vt:lpstr>Omnidirectional platform</vt:lpstr>
      <vt:lpstr>Space exploration rovers</vt:lpstr>
      <vt:lpstr>The problem</vt:lpstr>
      <vt:lpstr>Issue 1: obstacles</vt:lpstr>
      <vt:lpstr>Issue 2: uneven terrain</vt:lpstr>
      <vt:lpstr>Purpose</vt:lpstr>
      <vt:lpstr>Features of mobile robots</vt:lpstr>
      <vt:lpstr>Elementary motions</vt:lpstr>
      <vt:lpstr>Elementary motions</vt:lpstr>
      <vt:lpstr>Reactive motion</vt:lpstr>
      <vt:lpstr>Wheel systems</vt:lpstr>
      <vt:lpstr>Wheel systems</vt:lpstr>
      <vt:lpstr>Wheel systems</vt:lpstr>
      <vt:lpstr>Wheel systems</vt:lpstr>
      <vt:lpstr>Wheel systems</vt:lpstr>
      <vt:lpstr>Stability</vt:lpstr>
      <vt:lpstr>Wheel configurations</vt:lpstr>
      <vt:lpstr>Wheel configurations</vt:lpstr>
      <vt:lpstr>Wheel configurations</vt:lpstr>
      <vt:lpstr>Introduction to the Theory</vt:lpstr>
      <vt:lpstr>Frames of reference</vt:lpstr>
      <vt:lpstr>Pose and configuration space</vt:lpstr>
      <vt:lpstr>Velocity transformation: global → local</vt:lpstr>
      <vt:lpstr>Velocity transformation: local → global </vt:lpstr>
      <vt:lpstr>Example</vt:lpstr>
      <vt:lpstr>Forward kinematics</vt:lpstr>
      <vt:lpstr>Example</vt:lpstr>
      <vt:lpstr>Example</vt:lpstr>
      <vt:lpstr>Results</vt:lpstr>
      <vt:lpstr>Wheel models</vt:lpstr>
      <vt:lpstr>Constraints</vt:lpstr>
      <vt:lpstr>Fixed/steered wheel model</vt:lpstr>
      <vt:lpstr>Rolling constraint</vt:lpstr>
      <vt:lpstr>Fixed/steered wheel model</vt:lpstr>
      <vt:lpstr>Sliding constraint</vt:lpstr>
      <vt:lpstr>Example</vt:lpstr>
      <vt:lpstr>Mecanum wheel model</vt:lpstr>
      <vt:lpstr>Mecanum wheel constraints</vt:lpstr>
      <vt:lpstr>Example</vt:lpstr>
      <vt:lpstr>Example</vt:lpstr>
      <vt:lpstr>Mobile robot kinematics</vt:lpstr>
      <vt:lpstr>Robot kinematics</vt:lpstr>
      <vt:lpstr>Rolling constraints</vt:lpstr>
      <vt:lpstr>Sliding constraints</vt:lpstr>
      <vt:lpstr>Model</vt:lpstr>
      <vt:lpstr>PowerPoint Presentation</vt:lpstr>
      <vt:lpstr>Example: differential drive</vt:lpstr>
      <vt:lpstr>Example: differential drive</vt:lpstr>
      <vt:lpstr>Example: bicycle</vt:lpstr>
      <vt:lpstr>Example: bicycle</vt:lpstr>
      <vt:lpstr>Mobility</vt:lpstr>
      <vt:lpstr>Mobility</vt:lpstr>
      <vt:lpstr>Mobility Instantaneous Centre of Rotation</vt:lpstr>
      <vt:lpstr>Kinematics: Omnidirectional robot</vt:lpstr>
      <vt:lpstr>Mobility</vt:lpstr>
      <vt:lpstr>Steerability</vt:lpstr>
      <vt:lpstr>Example</vt:lpstr>
      <vt:lpstr>Maneuverability</vt:lpstr>
      <vt:lpstr>Mobile robot workspace</vt:lpstr>
      <vt:lpstr>Example</vt:lpstr>
      <vt:lpstr>Non-Holonomic constraints</vt:lpstr>
      <vt:lpstr>Non-holonomic Constraints</vt:lpstr>
      <vt:lpstr>Non-holonomic Constraints</vt:lpstr>
      <vt:lpstr>Holonomic/Non-holonomic constraints</vt:lpstr>
      <vt:lpstr>Holonomic Constraints</vt:lpstr>
      <vt:lpstr>Non-holonomic Constraints</vt:lpstr>
      <vt:lpstr>Non-holonomic Constraints</vt:lpstr>
      <vt:lpstr>Non-holonomic Constraints</vt:lpstr>
      <vt:lpstr>Non-holonomic Constraints</vt:lpstr>
      <vt:lpstr>Model derivation</vt:lpstr>
      <vt:lpstr>Kinematics: unicycle</vt:lpstr>
      <vt:lpstr>Kinematics: differential steering</vt:lpstr>
      <vt:lpstr>Kinematics: bicycle Part 1</vt:lpstr>
      <vt:lpstr>Kinematics: bicycle Part 2</vt:lpstr>
      <vt:lpstr>Info!</vt:lpstr>
      <vt:lpstr>Control</vt:lpstr>
      <vt:lpstr>Control problem</vt:lpstr>
      <vt:lpstr>Control problem</vt:lpstr>
      <vt:lpstr>Precomputed trajectory tracking</vt:lpstr>
      <vt:lpstr>Heading control</vt:lpstr>
      <vt:lpstr>Control basics</vt:lpstr>
      <vt:lpstr>Control basics</vt:lpstr>
      <vt:lpstr>Heading control: bicycle Part 1</vt:lpstr>
      <vt:lpstr>Heading control: bicycle Part 2</vt:lpstr>
      <vt:lpstr>Heading control: differential steering Part 1</vt:lpstr>
      <vt:lpstr>Heading control: differential steering Part 2</vt:lpstr>
      <vt:lpstr>Forward speed controller</vt:lpstr>
      <vt:lpstr>Heading controller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Robotics Part III</dc:title>
  <dc:creator>almo</dc:creator>
  <cp:lastModifiedBy>almo</cp:lastModifiedBy>
  <cp:revision>293</cp:revision>
  <dcterms:created xsi:type="dcterms:W3CDTF">2018-03-20T12:39:03Z</dcterms:created>
  <dcterms:modified xsi:type="dcterms:W3CDTF">2019-05-03T11:42:26Z</dcterms:modified>
</cp:coreProperties>
</file>