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97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308" r:id="rId21"/>
    <p:sldId id="274" r:id="rId22"/>
    <p:sldId id="302" r:id="rId23"/>
    <p:sldId id="307" r:id="rId24"/>
    <p:sldId id="304" r:id="rId25"/>
    <p:sldId id="305" r:id="rId26"/>
    <p:sldId id="306" r:id="rId27"/>
    <p:sldId id="299" r:id="rId28"/>
    <p:sldId id="275" r:id="rId29"/>
    <p:sldId id="300" r:id="rId30"/>
    <p:sldId id="301" r:id="rId31"/>
    <p:sldId id="303" r:id="rId32"/>
    <p:sldId id="276" r:id="rId33"/>
    <p:sldId id="277" r:id="rId34"/>
    <p:sldId id="278" r:id="rId35"/>
    <p:sldId id="279" r:id="rId36"/>
    <p:sldId id="280" r:id="rId37"/>
    <p:sldId id="281" r:id="rId38"/>
    <p:sldId id="282" r:id="rId39"/>
    <p:sldId id="283" r:id="rId40"/>
    <p:sldId id="284" r:id="rId41"/>
    <p:sldId id="298" r:id="rId42"/>
    <p:sldId id="285" r:id="rId43"/>
    <p:sldId id="286" r:id="rId44"/>
    <p:sldId id="287" r:id="rId45"/>
    <p:sldId id="288" r:id="rId46"/>
    <p:sldId id="289" r:id="rId47"/>
    <p:sldId id="290" r:id="rId48"/>
    <p:sldId id="291" r:id="rId49"/>
    <p:sldId id="293" r:id="rId50"/>
    <p:sldId id="294" r:id="rId51"/>
    <p:sldId id="295" r:id="rId52"/>
    <p:sldId id="296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118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ED7CF0-B9FC-4D82-BD60-DCE20631626D}" type="datetimeFigureOut">
              <a:rPr lang="en-GB" smtClean="0"/>
              <a:t>03/05/2019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F08580-4134-4E3A-A544-5C58B41482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461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B801D-7E29-4F86-A2BA-9E76CEC4EC99}" type="datetimeFigureOut">
              <a:rPr lang="en-GB" smtClean="0"/>
              <a:t>03/05/2019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D97F8-D537-4556-BF0A-236E2419DB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554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B801D-7E29-4F86-A2BA-9E76CEC4EC99}" type="datetimeFigureOut">
              <a:rPr lang="en-GB" smtClean="0"/>
              <a:t>03/05/2019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D97F8-D537-4556-BF0A-236E2419DB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1654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B801D-7E29-4F86-A2BA-9E76CEC4EC99}" type="datetimeFigureOut">
              <a:rPr lang="en-GB" smtClean="0"/>
              <a:t>03/05/2019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D97F8-D537-4556-BF0A-236E2419DB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69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B801D-7E29-4F86-A2BA-9E76CEC4EC99}" type="datetimeFigureOut">
              <a:rPr lang="en-GB" smtClean="0"/>
              <a:t>03/05/2019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D97F8-D537-4556-BF0A-236E2419DB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4532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B801D-7E29-4F86-A2BA-9E76CEC4EC99}" type="datetimeFigureOut">
              <a:rPr lang="en-GB" smtClean="0"/>
              <a:t>03/05/2019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D97F8-D537-4556-BF0A-236E2419DB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4387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B801D-7E29-4F86-A2BA-9E76CEC4EC99}" type="datetimeFigureOut">
              <a:rPr lang="en-GB" smtClean="0"/>
              <a:t>03/05/2019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D97F8-D537-4556-BF0A-236E2419DB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0031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B801D-7E29-4F86-A2BA-9E76CEC4EC99}" type="datetimeFigureOut">
              <a:rPr lang="en-GB" smtClean="0"/>
              <a:t>03/05/2019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D97F8-D537-4556-BF0A-236E2419DB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9518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B801D-7E29-4F86-A2BA-9E76CEC4EC99}" type="datetimeFigureOut">
              <a:rPr lang="en-GB" smtClean="0"/>
              <a:t>03/05/2019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D97F8-D537-4556-BF0A-236E2419DB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122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B801D-7E29-4F86-A2BA-9E76CEC4EC99}" type="datetimeFigureOut">
              <a:rPr lang="en-GB" smtClean="0"/>
              <a:t>03/05/2019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D97F8-D537-4556-BF0A-236E2419DB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7361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B801D-7E29-4F86-A2BA-9E76CEC4EC99}" type="datetimeFigureOut">
              <a:rPr lang="en-GB" smtClean="0"/>
              <a:t>03/05/2019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D97F8-D537-4556-BF0A-236E2419DB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7274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B801D-7E29-4F86-A2BA-9E76CEC4EC99}" type="datetimeFigureOut">
              <a:rPr lang="en-GB" smtClean="0"/>
              <a:t>03/05/2019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D97F8-D537-4556-BF0A-236E2419DB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2589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B801D-7E29-4F86-A2BA-9E76CEC4EC99}" type="datetimeFigureOut">
              <a:rPr lang="en-GB" smtClean="0"/>
              <a:t>03/05/2019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D97F8-D537-4556-BF0A-236E2419DB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9656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5.png"/><Relationship Id="rId7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0.png"/><Relationship Id="rId5" Type="http://schemas.openxmlformats.org/officeDocument/2006/relationships/image" Target="../media/image290.png"/><Relationship Id="rId4" Type="http://schemas.openxmlformats.org/officeDocument/2006/relationships/image" Target="../media/image28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IlS3vNSuQ4" TargetMode="External"/><Relationship Id="rId2" Type="http://schemas.openxmlformats.org/officeDocument/2006/relationships/hyperlink" Target="https://www.youtube.com/watch?v=aP6k5VYvGHc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43.emf"/><Relationship Id="rId4" Type="http://schemas.openxmlformats.org/officeDocument/2006/relationships/image" Target="../media/image9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0.png"/><Relationship Id="rId2" Type="http://schemas.openxmlformats.org/officeDocument/2006/relationships/image" Target="../media/image65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615159"/>
            <a:ext cx="7772400" cy="1470025"/>
          </a:xfrm>
        </p:spPr>
        <p:txBody>
          <a:bodyPr>
            <a:normAutofit/>
          </a:bodyPr>
          <a:lstStyle/>
          <a:p>
            <a:r>
              <a:rPr lang="it-IT" dirty="0" smtClean="0"/>
              <a:t>Mobile Robots</a:t>
            </a:r>
            <a:br>
              <a:rPr lang="it-IT" dirty="0" smtClean="0"/>
            </a:br>
            <a:r>
              <a:rPr lang="it-IT" dirty="0" smtClean="0"/>
              <a:t>Part II</a:t>
            </a:r>
            <a:endParaRPr lang="it-IT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00536"/>
            <a:ext cx="6400800" cy="1752600"/>
          </a:xfrm>
        </p:spPr>
        <p:txBody>
          <a:bodyPr/>
          <a:lstStyle/>
          <a:p>
            <a:r>
              <a:rPr lang="it-IT" dirty="0" smtClean="0"/>
              <a:t>Robotics</a:t>
            </a:r>
            <a:endParaRPr lang="it-IT" sz="20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7164288" y="409009"/>
            <a:ext cx="15808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a.a. 2018-2019</a:t>
            </a:r>
            <a:endParaRPr lang="it-IT" dirty="0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2441"/>
            <a:ext cx="4114800" cy="885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533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81"/>
    </mc:Choice>
    <mc:Fallback xmlns="">
      <p:transition spd="slow" advTm="1948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Proximity sensors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138126" cy="1972816"/>
          </a:xfrm>
        </p:spPr>
        <p:txBody>
          <a:bodyPr>
            <a:normAutofit fontScale="85000" lnSpcReduction="20000"/>
          </a:bodyPr>
          <a:lstStyle/>
          <a:p>
            <a:r>
              <a:rPr lang="en-US" u="sng" dirty="0">
                <a:solidFill>
                  <a:srgbClr val="FF0000"/>
                </a:solidFill>
              </a:rPr>
              <a:t>Infrared reflection </a:t>
            </a:r>
            <a:r>
              <a:rPr lang="en-US" u="sng" dirty="0" smtClean="0">
                <a:solidFill>
                  <a:srgbClr val="FF0000"/>
                </a:solidFill>
              </a:rPr>
              <a:t>sensor</a:t>
            </a:r>
          </a:p>
          <a:p>
            <a:pPr lvl="1"/>
            <a:r>
              <a:rPr lang="en-US" dirty="0" smtClean="0"/>
              <a:t>Contact-less</a:t>
            </a:r>
          </a:p>
          <a:p>
            <a:pPr lvl="1"/>
            <a:r>
              <a:rPr lang="en-US" dirty="0" smtClean="0"/>
              <a:t>Fail-safe</a:t>
            </a:r>
            <a:endParaRPr lang="en-US" dirty="0"/>
          </a:p>
          <a:p>
            <a:pPr lvl="1"/>
            <a:r>
              <a:rPr lang="en-US" dirty="0"/>
              <a:t>Very limited </a:t>
            </a:r>
            <a:r>
              <a:rPr lang="en-US" dirty="0" smtClean="0"/>
              <a:t>range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(4-40 cm or 20-150 cm)</a:t>
            </a:r>
          </a:p>
          <a:p>
            <a:pPr lvl="1"/>
            <a:r>
              <a:rPr lang="en-US" dirty="0" smtClean="0"/>
              <a:t>Reflection is impaired for some materials</a:t>
            </a:r>
            <a:endParaRPr lang="en-US" dirty="0"/>
          </a:p>
          <a:p>
            <a:endParaRPr lang="en-US" dirty="0"/>
          </a:p>
          <a:p>
            <a:endParaRPr lang="en-US" u="sng" dirty="0">
              <a:solidFill>
                <a:srgbClr val="FF0000"/>
              </a:solidFill>
            </a:endParaRPr>
          </a:p>
          <a:p>
            <a:endParaRPr lang="en-US" u="sng" dirty="0">
              <a:solidFill>
                <a:srgbClr val="FF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23528" y="3947522"/>
            <a:ext cx="4116684" cy="2754592"/>
            <a:chOff x="721602" y="2276872"/>
            <a:chExt cx="3363382" cy="2250536"/>
          </a:xfrm>
        </p:grpSpPr>
        <p:pic>
          <p:nvPicPr>
            <p:cNvPr id="5" name="Picture 2" descr="http://i.amz.mshcdn.com/FlRx9JhbnPMO6LQg65xYKx53lB8=/fit-in/1200x9600/https%3A%2F%2Fblueprint-api-production.s3.amazonaws.com%2Fuploads%2Fcard%2Fimage%2F196045%2F2016.08.31_Mi_Robot_Vacuum_1920x1080.08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55" t="27954" r="14415" b="33468"/>
            <a:stretch/>
          </p:blipFill>
          <p:spPr bwMode="auto">
            <a:xfrm>
              <a:off x="721602" y="2276872"/>
              <a:ext cx="3363382" cy="2250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ounded Rectangle 5"/>
            <p:cNvSpPr/>
            <p:nvPr/>
          </p:nvSpPr>
          <p:spPr>
            <a:xfrm>
              <a:off x="1259632" y="2420888"/>
              <a:ext cx="2825352" cy="36004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521002" y="4123793"/>
            <a:ext cx="4478982" cy="2497108"/>
            <a:chOff x="4572000" y="2258364"/>
            <a:chExt cx="4199462" cy="2341272"/>
          </a:xfrm>
        </p:grpSpPr>
        <p:pic>
          <p:nvPicPr>
            <p:cNvPr id="4098" name="Picture 2" descr="D:\Google Drive\Didattica\Seminario rover 2017\immagini\cliff_sensor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2258364"/>
              <a:ext cx="4199462" cy="2341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436096" y="3327079"/>
              <a:ext cx="110799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7200" dirty="0" smtClean="0">
                  <a:ln>
                    <a:solidFill>
                      <a:sysClr val="windowText" lastClr="000000"/>
                    </a:solidFill>
                  </a:ln>
                  <a:solidFill>
                    <a:srgbClr val="00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sym typeface="Webdings"/>
                </a:rPr>
                <a:t></a:t>
              </a:r>
              <a:endParaRPr lang="it-IT" sz="7200" dirty="0">
                <a:ln>
                  <a:solidFill>
                    <a:sysClr val="windowText" lastClr="000000"/>
                  </a:solidFill>
                </a:ln>
                <a:solidFill>
                  <a:srgbClr val="00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821895" y="3595663"/>
              <a:ext cx="74892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4400" b="1" dirty="0" smtClean="0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sym typeface="Webdings"/>
                </a:rPr>
                <a:t></a:t>
              </a:r>
              <a:endParaRPr lang="it-IT" sz="4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468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Distance sensors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/>
              <a:t>Most widely used</a:t>
            </a:r>
            <a:r>
              <a:rPr lang="en-US" dirty="0" smtClean="0"/>
              <a:t> in modern mobile robotics</a:t>
            </a:r>
          </a:p>
          <a:p>
            <a:endParaRPr lang="en-US" dirty="0" smtClean="0"/>
          </a:p>
          <a:p>
            <a:r>
              <a:rPr lang="en-US" dirty="0" smtClean="0"/>
              <a:t>Crucial for </a:t>
            </a:r>
            <a:r>
              <a:rPr lang="en-US" dirty="0" smtClean="0">
                <a:solidFill>
                  <a:srgbClr val="FF0000"/>
                </a:solidFill>
              </a:rPr>
              <a:t>mapping and navigation</a:t>
            </a:r>
          </a:p>
          <a:p>
            <a:pPr lvl="1"/>
            <a:r>
              <a:rPr lang="en-US" sz="2400" dirty="0" smtClean="0"/>
              <a:t>Much </a:t>
            </a:r>
            <a:r>
              <a:rPr lang="en-US" sz="2400" dirty="0" smtClean="0">
                <a:solidFill>
                  <a:srgbClr val="0070C0"/>
                </a:solidFill>
              </a:rPr>
              <a:t>larger range </a:t>
            </a:r>
            <a:r>
              <a:rPr lang="en-US" sz="2400" dirty="0" smtClean="0"/>
              <a:t>(100s of meters or more)</a:t>
            </a:r>
          </a:p>
          <a:p>
            <a:pPr lvl="1"/>
            <a:r>
              <a:rPr lang="en-US" sz="2400" dirty="0" smtClean="0"/>
              <a:t>Enables </a:t>
            </a:r>
            <a:r>
              <a:rPr lang="en-US" sz="2400" dirty="0" smtClean="0">
                <a:solidFill>
                  <a:srgbClr val="0070C0"/>
                </a:solidFill>
              </a:rPr>
              <a:t>position determination </a:t>
            </a:r>
            <a:r>
              <a:rPr lang="en-US" sz="2400" dirty="0" smtClean="0"/>
              <a:t>techniques</a:t>
            </a:r>
          </a:p>
          <a:p>
            <a:pPr lvl="1"/>
            <a:r>
              <a:rPr lang="en-US" sz="2400" dirty="0" smtClean="0"/>
              <a:t>Motion and path planning can be done </a:t>
            </a:r>
            <a:r>
              <a:rPr lang="en-US" sz="2400" dirty="0" smtClean="0">
                <a:solidFill>
                  <a:srgbClr val="0070C0"/>
                </a:solidFill>
              </a:rPr>
              <a:t>earlier</a:t>
            </a:r>
          </a:p>
          <a:p>
            <a:pPr lvl="1"/>
            <a:r>
              <a:rPr lang="en-US" sz="2400" dirty="0" smtClean="0"/>
              <a:t>Better hazard and </a:t>
            </a:r>
            <a:r>
              <a:rPr lang="en-US" sz="2400" dirty="0" smtClean="0">
                <a:solidFill>
                  <a:srgbClr val="0070C0"/>
                </a:solidFill>
              </a:rPr>
              <a:t>obstacle avoidance</a:t>
            </a:r>
          </a:p>
          <a:p>
            <a:pPr lvl="1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919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Distance </a:t>
            </a:r>
            <a:r>
              <a:rPr lang="en-US" dirty="0"/>
              <a:t>sensors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fontScale="92500" lnSpcReduction="10000"/>
          </a:bodyPr>
          <a:lstStyle/>
          <a:p>
            <a:r>
              <a:rPr lang="it-IT" u="sng" dirty="0" smtClean="0">
                <a:solidFill>
                  <a:srgbClr val="FF0000"/>
                </a:solidFill>
              </a:rPr>
              <a:t>Operating principles</a:t>
            </a:r>
            <a:r>
              <a:rPr lang="it-IT" dirty="0" smtClean="0"/>
              <a:t>:</a:t>
            </a:r>
          </a:p>
          <a:p>
            <a:pPr lvl="1"/>
            <a:r>
              <a:rPr lang="it-IT" dirty="0" smtClean="0">
                <a:solidFill>
                  <a:srgbClr val="0070C0"/>
                </a:solidFill>
              </a:rPr>
              <a:t>Range-finding</a:t>
            </a:r>
          </a:p>
          <a:p>
            <a:pPr lvl="2"/>
            <a:r>
              <a:rPr lang="it-IT" dirty="0"/>
              <a:t>Evaluation of distance through emission-reflection and collection of a signal (sound, light, radar, ...)</a:t>
            </a:r>
          </a:p>
          <a:p>
            <a:pPr lvl="2"/>
            <a:r>
              <a:rPr lang="it-IT" dirty="0"/>
              <a:t>Time of flight (TOF)</a:t>
            </a:r>
          </a:p>
          <a:p>
            <a:pPr lvl="2"/>
            <a:r>
              <a:rPr lang="it-IT" dirty="0"/>
              <a:t>Interferometry</a:t>
            </a:r>
          </a:p>
          <a:p>
            <a:pPr lvl="1"/>
            <a:r>
              <a:rPr lang="it-IT" dirty="0" smtClean="0">
                <a:solidFill>
                  <a:srgbClr val="0070C0"/>
                </a:solidFill>
              </a:rPr>
              <a:t>Scanning</a:t>
            </a:r>
          </a:p>
          <a:p>
            <a:pPr lvl="2"/>
            <a:r>
              <a:rPr lang="it-IT" dirty="0"/>
              <a:t>Multidirectional </a:t>
            </a:r>
            <a:r>
              <a:rPr lang="it-IT" dirty="0" smtClean="0"/>
              <a:t>range-finding</a:t>
            </a:r>
          </a:p>
          <a:p>
            <a:pPr lvl="2"/>
            <a:r>
              <a:rPr lang="it-IT" dirty="0" smtClean="0"/>
              <a:t>2D or 3D mapping of objects/environment</a:t>
            </a:r>
          </a:p>
          <a:p>
            <a:pPr lvl="1"/>
            <a:r>
              <a:rPr lang="it-IT" dirty="0" smtClean="0">
                <a:solidFill>
                  <a:srgbClr val="0070C0"/>
                </a:solidFill>
              </a:rPr>
              <a:t>Vision systems</a:t>
            </a:r>
          </a:p>
          <a:p>
            <a:pPr lvl="2"/>
            <a:r>
              <a:rPr lang="it-IT" dirty="0"/>
              <a:t>Image processing/analysis</a:t>
            </a:r>
          </a:p>
          <a:p>
            <a:pPr lvl="2"/>
            <a:r>
              <a:rPr lang="it-IT" dirty="0" smtClean="0"/>
              <a:t>Stereoscopy</a:t>
            </a:r>
            <a:endParaRPr lang="it-IT" dirty="0"/>
          </a:p>
          <a:p>
            <a:pPr lvl="2"/>
            <a:endParaRPr lang="it-IT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09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Distance </a:t>
            </a:r>
            <a:r>
              <a:rPr lang="it-IT" dirty="0"/>
              <a:t>sensing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3898776" cy="2523959"/>
              </a:xfrm>
            </p:spPr>
            <p:txBody>
              <a:bodyPr/>
              <a:lstStyle/>
              <a:p>
                <a:r>
                  <a:rPr lang="it-IT" dirty="0" smtClean="0"/>
                  <a:t>Range finding</a:t>
                </a:r>
              </a:p>
              <a:p>
                <a:pPr lvl="1"/>
                <a:r>
                  <a:rPr lang="it-IT" dirty="0" smtClean="0"/>
                  <a:t>Using the Time-Of-Flight:</a:t>
                </a:r>
              </a:p>
              <a:p>
                <a:pPr marL="914400" lvl="2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70C0"/>
                          </a:solidFill>
                          <a:latin typeface="Cambria Math"/>
                        </a:rPr>
                        <m:t>𝐷</m:t>
                      </m:r>
                      <m:r>
                        <a:rPr lang="en-US" i="1">
                          <a:solidFill>
                            <a:srgbClr val="0070C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𝑇𝑂𝐹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𝑠𝑖𝑔𝑛𝑎𝑙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3898776" cy="2523959"/>
              </a:xfrm>
              <a:blipFill rotWithShape="1">
                <a:blip r:embed="rId2"/>
                <a:stretch>
                  <a:fillRect l="-3438" t="-314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C:\Users\almo\Google Drive\Didattica\Seminario rover 2017\immagini\range_finding_obstacl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954" y="1412776"/>
            <a:ext cx="4552550" cy="460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lmo\Google Drive\Didattica\Seminario rover 2017\immagini\range_finding_principl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63394"/>
            <a:ext cx="4227190" cy="233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7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508104" y="2900727"/>
            <a:ext cx="3413627" cy="1982288"/>
            <a:chOff x="4716016" y="3429000"/>
            <a:chExt cx="4543537" cy="2638426"/>
          </a:xfrm>
        </p:grpSpPr>
        <p:pic>
          <p:nvPicPr>
            <p:cNvPr id="5122" name="Picture 2" descr="http://www.generationrobots.com/img/cms/articles%20et%20tutoriels/ultrasons/ultrasound-beam-pattern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3429000"/>
              <a:ext cx="4400550" cy="2638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7078573" y="5229201"/>
              <a:ext cx="1187901" cy="49158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Emitter</a:t>
              </a:r>
              <a:endParaRPr lang="it-IT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270101" y="3894276"/>
              <a:ext cx="1989452" cy="49158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Beam pattern</a:t>
              </a:r>
              <a:endParaRPr lang="it-IT" b="1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6804248" y="5445224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Distance </a:t>
            </a:r>
            <a:r>
              <a:rPr lang="it-IT" dirty="0"/>
              <a:t>sensing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5069160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US" u="sng" dirty="0" smtClean="0">
                    <a:solidFill>
                      <a:srgbClr val="FF0000"/>
                    </a:solidFill>
                  </a:rPr>
                  <a:t>Ultrasound</a:t>
                </a:r>
              </a:p>
              <a:p>
                <a:pPr lvl="1"/>
                <a:r>
                  <a:rPr lang="en-US" dirty="0" smtClean="0"/>
                  <a:t>Use of wave propagation and reflection (20-50Hz)</a:t>
                </a:r>
              </a:p>
              <a:p>
                <a:pPr lvl="1"/>
                <a:r>
                  <a:rPr lang="en-US" dirty="0" smtClean="0"/>
                  <a:t>Distance is proportional to </a:t>
                </a:r>
                <a:r>
                  <a:rPr lang="en-US" dirty="0" smtClean="0">
                    <a:solidFill>
                      <a:srgbClr val="0070C0"/>
                    </a:solidFill>
                  </a:rPr>
                  <a:t>Time-of-flight </a:t>
                </a:r>
                <a:r>
                  <a:rPr lang="en-US" dirty="0" smtClean="0"/>
                  <a:t>(</a:t>
                </a:r>
                <a:r>
                  <a:rPr lang="en-US" dirty="0"/>
                  <a:t>TOF</a:t>
                </a:r>
                <a:r>
                  <a:rPr lang="en-US" dirty="0" smtClean="0"/>
                  <a:t>) along the measurement path</a:t>
                </a:r>
              </a:p>
              <a:p>
                <a:pPr marL="9144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/>
                        </a:rPr>
                        <m:t>𝐷</m:t>
                      </m:r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𝑇𝑂𝐹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𝑠𝑜𝑢𝑛𝑑</m:t>
                          </m:r>
                        </m:sub>
                      </m:sSub>
                    </m:oMath>
                  </m:oMathPara>
                </a14:m>
                <a:endParaRPr lang="en-US" b="0" dirty="0" smtClean="0">
                  <a:solidFill>
                    <a:srgbClr val="0070C0"/>
                  </a:solidFill>
                </a:endParaRPr>
              </a:p>
              <a:p>
                <a:pPr marL="914400" lvl="2" indent="0">
                  <a:buNone/>
                </a:pPr>
                <a:r>
                  <a:rPr lang="en-US" dirty="0" smtClean="0"/>
                  <a:t>Example:</a:t>
                </a:r>
              </a:p>
              <a:p>
                <a:pPr marL="1371600" lvl="3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𝐷</m:t>
                      </m:r>
                      <m:r>
                        <a:rPr lang="en-US" b="0" i="1" smtClean="0">
                          <a:latin typeface="Cambria Math"/>
                        </a:rPr>
                        <m:t>=1 </m:t>
                      </m:r>
                      <m:r>
                        <a:rPr lang="en-US" b="0" i="1" smtClean="0">
                          <a:latin typeface="Cambria Math"/>
                        </a:rPr>
                        <m:t>𝑚</m:t>
                      </m:r>
                    </m:oMath>
                  </m:oMathPara>
                </a14:m>
                <a:endParaRPr lang="it-IT" dirty="0" smtClean="0"/>
              </a:p>
              <a:p>
                <a:pPr marL="1371600" lvl="3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𝑠𝑜𝑢𝑛𝑑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=344 </m:t>
                      </m:r>
                      <m:r>
                        <a:rPr lang="en-US" b="0" i="1" smtClean="0">
                          <a:latin typeface="Cambria Math"/>
                        </a:rPr>
                        <m:t>𝑚</m:t>
                      </m:r>
                      <m:r>
                        <a:rPr lang="en-US" b="0" i="1" smtClean="0">
                          <a:latin typeface="Cambria Math"/>
                        </a:rPr>
                        <m:t>/</m:t>
                      </m:r>
                      <m:r>
                        <a:rPr lang="en-US" b="0" i="1" smtClean="0">
                          <a:latin typeface="Cambria Math"/>
                        </a:rPr>
                        <m:t>𝑠</m:t>
                      </m:r>
                    </m:oMath>
                  </m:oMathPara>
                </a14:m>
                <a:endParaRPr lang="it-IT" dirty="0" smtClean="0"/>
              </a:p>
              <a:p>
                <a:pPr marL="1371600" lvl="3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𝑇𝑂𝐹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≈</m:t>
                      </m:r>
                      <m:r>
                        <a:rPr lang="en-US" b="0" i="1" smtClean="0">
                          <a:latin typeface="Cambria Math"/>
                        </a:rPr>
                        <m:t>5.82 </m:t>
                      </m:r>
                      <m:r>
                        <a:rPr lang="en-US" b="0" i="1" smtClean="0">
                          <a:latin typeface="Cambria Math"/>
                        </a:rPr>
                        <m:t>𝑚𝑠</m:t>
                      </m:r>
                    </m:oMath>
                  </m:oMathPara>
                </a14:m>
                <a:endParaRPr lang="it-IT" dirty="0" smtClean="0"/>
              </a:p>
              <a:p>
                <a:pPr lvl="1"/>
                <a:endParaRPr lang="en-US" dirty="0" smtClean="0"/>
              </a:p>
              <a:p>
                <a:pPr lvl="1"/>
                <a:r>
                  <a:rPr lang="en-US" dirty="0" smtClean="0">
                    <a:solidFill>
                      <a:srgbClr val="0070C0"/>
                    </a:solidFill>
                  </a:rPr>
                  <a:t>Range is limited</a:t>
                </a:r>
              </a:p>
              <a:p>
                <a:pPr marL="914400" lvl="2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&gt;0.5 </m:t>
                    </m:r>
                    <m:r>
                      <a:rPr lang="en-US" b="0" i="1" smtClean="0">
                        <a:latin typeface="Cambria Math"/>
                      </a:rPr>
                      <m:t>𝑚</m:t>
                    </m:r>
                  </m:oMath>
                </a14:m>
                <a:r>
                  <a:rPr lang="en-US" b="0" dirty="0" smtClean="0"/>
                  <a:t> (echo)</a:t>
                </a:r>
              </a:p>
              <a:p>
                <a:pPr marL="914400" lvl="2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&lt;6.5 </m:t>
                    </m:r>
                    <m:r>
                      <a:rPr lang="en-US" b="0" i="1" smtClean="0">
                        <a:latin typeface="Cambria Math"/>
                      </a:rPr>
                      <m:t>𝑚</m:t>
                    </m:r>
                  </m:oMath>
                </a14:m>
                <a:r>
                  <a:rPr lang="en-US" b="0" dirty="0" smtClean="0"/>
                  <a:t> (angular dispersion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𝐷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b="0" dirty="0" smtClean="0"/>
                  <a:t>)</a:t>
                </a:r>
              </a:p>
              <a:p>
                <a:pPr lvl="1"/>
                <a:endParaRPr lang="en-US" dirty="0" smtClean="0"/>
              </a:p>
              <a:p>
                <a:pPr lvl="1"/>
                <a:r>
                  <a:rPr lang="en-US" dirty="0" smtClean="0"/>
                  <a:t>Low accuracy because of </a:t>
                </a:r>
                <a:r>
                  <a:rPr lang="en-US" dirty="0" smtClean="0">
                    <a:solidFill>
                      <a:srgbClr val="0070C0"/>
                    </a:solidFill>
                  </a:rPr>
                  <a:t>beam</a:t>
                </a:r>
                <a:br>
                  <a:rPr lang="en-US" dirty="0" smtClean="0">
                    <a:solidFill>
                      <a:srgbClr val="0070C0"/>
                    </a:solidFill>
                  </a:rPr>
                </a:br>
                <a:r>
                  <a:rPr lang="en-US" dirty="0" smtClean="0">
                    <a:solidFill>
                      <a:srgbClr val="0070C0"/>
                    </a:solidFill>
                  </a:rPr>
                  <a:t>pattern spread</a:t>
                </a:r>
                <a:endParaRPr lang="en-US" b="0" dirty="0" smtClean="0">
                  <a:solidFill>
                    <a:srgbClr val="0070C0"/>
                  </a:solidFill>
                </a:endParaRPr>
              </a:p>
              <a:p>
                <a:pPr marL="914400" lvl="2" indent="0">
                  <a:buNone/>
                </a:pPr>
                <a:endParaRPr lang="it-IT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5069160"/>
              </a:xfrm>
              <a:blipFill rotWithShape="1">
                <a:blip r:embed="rId3"/>
                <a:stretch>
                  <a:fillRect l="-815" t="-192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4" name="Picture 4" descr="http://www.senscomp.com/images/sonaswitch-mini-series-ultrasonic-sensors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7" r="9686" b="4554"/>
          <a:stretch/>
        </p:blipFill>
        <p:spPr bwMode="auto">
          <a:xfrm>
            <a:off x="5580112" y="4941168"/>
            <a:ext cx="3194795" cy="181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39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Distance </a:t>
            </a:r>
            <a:r>
              <a:rPr lang="it-IT" dirty="0"/>
              <a:t>sensing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Mapping with ultrasound sensor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6146" name="Picture 2" descr="https://www.tomyumcorp.com/whoosh/sonar_occgrid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2" t="8953" r="10861" b="12439"/>
          <a:stretch/>
        </p:blipFill>
        <p:spPr bwMode="auto">
          <a:xfrm>
            <a:off x="1803803" y="2291119"/>
            <a:ext cx="5327673" cy="4293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1911355" y="2360045"/>
            <a:ext cx="5112568" cy="4100390"/>
            <a:chOff x="1907704" y="2420888"/>
            <a:chExt cx="5112568" cy="4032448"/>
          </a:xfrm>
        </p:grpSpPr>
        <p:sp>
          <p:nvSpPr>
            <p:cNvPr id="4" name="Rectangle 3"/>
            <p:cNvSpPr/>
            <p:nvPr/>
          </p:nvSpPr>
          <p:spPr>
            <a:xfrm>
              <a:off x="1907704" y="2420888"/>
              <a:ext cx="5112568" cy="4032448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Freeform 7"/>
            <p:cNvSpPr/>
            <p:nvPr/>
          </p:nvSpPr>
          <p:spPr>
            <a:xfrm>
              <a:off x="2872409" y="2435087"/>
              <a:ext cx="596348" cy="2484783"/>
            </a:xfrm>
            <a:custGeom>
              <a:avLst/>
              <a:gdLst>
                <a:gd name="connsiteX0" fmla="*/ 0 w 596348"/>
                <a:gd name="connsiteY0" fmla="*/ 0 h 2484783"/>
                <a:gd name="connsiteX1" fmla="*/ 0 w 596348"/>
                <a:gd name="connsiteY1" fmla="*/ 954156 h 2484783"/>
                <a:gd name="connsiteX2" fmla="*/ 596348 w 596348"/>
                <a:gd name="connsiteY2" fmla="*/ 1590261 h 2484783"/>
                <a:gd name="connsiteX3" fmla="*/ 596348 w 596348"/>
                <a:gd name="connsiteY3" fmla="*/ 2484783 h 2484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6348" h="2484783">
                  <a:moveTo>
                    <a:pt x="0" y="0"/>
                  </a:moveTo>
                  <a:lnTo>
                    <a:pt x="0" y="954156"/>
                  </a:lnTo>
                  <a:lnTo>
                    <a:pt x="596348" y="1590261"/>
                  </a:lnTo>
                  <a:lnTo>
                    <a:pt x="596348" y="2484783"/>
                  </a:lnTo>
                </a:path>
              </a:pathLst>
            </a:cu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Freeform 8"/>
            <p:cNvSpPr/>
            <p:nvPr/>
          </p:nvSpPr>
          <p:spPr>
            <a:xfrm>
              <a:off x="3468757" y="3429000"/>
              <a:ext cx="556591" cy="606287"/>
            </a:xfrm>
            <a:custGeom>
              <a:avLst/>
              <a:gdLst>
                <a:gd name="connsiteX0" fmla="*/ 556591 w 556591"/>
                <a:gd name="connsiteY0" fmla="*/ 0 h 606287"/>
                <a:gd name="connsiteX1" fmla="*/ 0 w 556591"/>
                <a:gd name="connsiteY1" fmla="*/ 606287 h 60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6591" h="606287">
                  <a:moveTo>
                    <a:pt x="556591" y="0"/>
                  </a:moveTo>
                  <a:lnTo>
                    <a:pt x="0" y="606287"/>
                  </a:lnTo>
                </a:path>
              </a:pathLst>
            </a:cu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5436096" y="2435087"/>
              <a:ext cx="0" cy="3082145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427984" y="4919870"/>
              <a:ext cx="0" cy="1533466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reeform 16"/>
            <p:cNvSpPr/>
            <p:nvPr/>
          </p:nvSpPr>
          <p:spPr>
            <a:xfrm>
              <a:off x="6370983" y="3170583"/>
              <a:ext cx="646043" cy="2415208"/>
            </a:xfrm>
            <a:custGeom>
              <a:avLst/>
              <a:gdLst>
                <a:gd name="connsiteX0" fmla="*/ 626165 w 646043"/>
                <a:gd name="connsiteY0" fmla="*/ 0 h 2415208"/>
                <a:gd name="connsiteX1" fmla="*/ 0 w 646043"/>
                <a:gd name="connsiteY1" fmla="*/ 993913 h 2415208"/>
                <a:gd name="connsiteX2" fmla="*/ 0 w 646043"/>
                <a:gd name="connsiteY2" fmla="*/ 2415208 h 2415208"/>
                <a:gd name="connsiteX3" fmla="*/ 646043 w 646043"/>
                <a:gd name="connsiteY3" fmla="*/ 2415208 h 2415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6043" h="2415208">
                  <a:moveTo>
                    <a:pt x="626165" y="0"/>
                  </a:moveTo>
                  <a:lnTo>
                    <a:pt x="0" y="993913"/>
                  </a:lnTo>
                  <a:lnTo>
                    <a:pt x="0" y="2415208"/>
                  </a:lnTo>
                  <a:lnTo>
                    <a:pt x="646043" y="2415208"/>
                  </a:lnTo>
                </a:path>
              </a:pathLst>
            </a:cu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1908313" y="4591878"/>
              <a:ext cx="606287" cy="516835"/>
            </a:xfrm>
            <a:custGeom>
              <a:avLst/>
              <a:gdLst>
                <a:gd name="connsiteX0" fmla="*/ 0 w 606287"/>
                <a:gd name="connsiteY0" fmla="*/ 248479 h 516835"/>
                <a:gd name="connsiteX1" fmla="*/ 327991 w 606287"/>
                <a:gd name="connsiteY1" fmla="*/ 516835 h 516835"/>
                <a:gd name="connsiteX2" fmla="*/ 606287 w 606287"/>
                <a:gd name="connsiteY2" fmla="*/ 238539 h 516835"/>
                <a:gd name="connsiteX3" fmla="*/ 327991 w 606287"/>
                <a:gd name="connsiteY3" fmla="*/ 0 h 516835"/>
                <a:gd name="connsiteX4" fmla="*/ 0 w 606287"/>
                <a:gd name="connsiteY4" fmla="*/ 248479 h 516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6287" h="516835">
                  <a:moveTo>
                    <a:pt x="0" y="248479"/>
                  </a:moveTo>
                  <a:lnTo>
                    <a:pt x="327991" y="516835"/>
                  </a:lnTo>
                  <a:lnTo>
                    <a:pt x="606287" y="238539"/>
                  </a:lnTo>
                  <a:lnTo>
                    <a:pt x="327991" y="0"/>
                  </a:lnTo>
                  <a:lnTo>
                    <a:pt x="0" y="248479"/>
                  </a:lnTo>
                  <a:close/>
                </a:path>
              </a:pathLst>
            </a:cu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55183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Distance </a:t>
            </a:r>
            <a:r>
              <a:rPr lang="it-IT" dirty="0"/>
              <a:t>sensing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5072955" cy="5069160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u="sng" dirty="0" smtClean="0">
                    <a:solidFill>
                      <a:srgbClr val="FF0000"/>
                    </a:solidFill>
                  </a:rPr>
                  <a:t>Laser scanner</a:t>
                </a:r>
              </a:p>
              <a:p>
                <a:pPr lvl="1"/>
                <a:r>
                  <a:rPr lang="en-US" dirty="0"/>
                  <a:t>Fixed or </a:t>
                </a:r>
                <a:r>
                  <a:rPr lang="en-US" dirty="0" smtClean="0"/>
                  <a:t>rotating (</a:t>
                </a:r>
                <a:r>
                  <a:rPr lang="en-US" u="sng" dirty="0" err="1" smtClean="0">
                    <a:solidFill>
                      <a:srgbClr val="0070C0"/>
                    </a:solidFill>
                  </a:rPr>
                  <a:t>LiDAR</a:t>
                </a:r>
                <a:r>
                  <a:rPr lang="en-US" dirty="0" smtClean="0"/>
                  <a:t> </a:t>
                </a:r>
                <a:r>
                  <a:rPr lang="en-US" dirty="0"/>
                  <a:t>- </a:t>
                </a:r>
                <a:r>
                  <a:rPr lang="en-US" dirty="0" smtClean="0"/>
                  <a:t>Light radar)</a:t>
                </a:r>
                <a:endParaRPr lang="en-US" dirty="0"/>
              </a:p>
              <a:p>
                <a:pPr lvl="1"/>
                <a:r>
                  <a:rPr lang="en-US" dirty="0" smtClean="0"/>
                  <a:t>Scanning:</a:t>
                </a:r>
              </a:p>
              <a:p>
                <a:pPr lvl="2"/>
                <a:r>
                  <a:rPr lang="en-US" dirty="0" smtClean="0"/>
                  <a:t>Set of successive </a:t>
                </a:r>
                <a:r>
                  <a:rPr lang="en-US" u="sng" dirty="0" smtClean="0">
                    <a:solidFill>
                      <a:srgbClr val="0070C0"/>
                    </a:solidFill>
                  </a:rPr>
                  <a:t>range measurements</a:t>
                </a:r>
                <a:r>
                  <a:rPr lang="en-US" dirty="0" smtClean="0"/>
                  <a:t> of the environment</a:t>
                </a:r>
              </a:p>
              <a:p>
                <a:pPr lvl="2"/>
                <a:r>
                  <a:rPr lang="en-US" dirty="0" smtClean="0"/>
                  <a:t>Range-finding with a narrow beam of light</a:t>
                </a:r>
              </a:p>
              <a:p>
                <a:pPr lvl="2"/>
                <a:r>
                  <a:rPr lang="en-US" dirty="0" smtClean="0"/>
                  <a:t>The result is a </a:t>
                </a:r>
                <a:r>
                  <a:rPr lang="en-US" u="sng" dirty="0" smtClean="0">
                    <a:solidFill>
                      <a:srgbClr val="0070C0"/>
                    </a:solidFill>
                  </a:rPr>
                  <a:t>map</a:t>
                </a:r>
                <a:r>
                  <a:rPr lang="en-US" dirty="0" smtClean="0">
                    <a:solidFill>
                      <a:srgbClr val="0070C0"/>
                    </a:solidFill>
                  </a:rPr>
                  <a:t> </a:t>
                </a:r>
                <a:r>
                  <a:rPr lang="en-US" dirty="0" smtClean="0"/>
                  <a:t>of the environment</a:t>
                </a:r>
                <a:endParaRPr lang="en-US" dirty="0"/>
              </a:p>
              <a:p>
                <a:pPr lvl="1"/>
                <a:r>
                  <a:rPr lang="en-US" dirty="0" smtClean="0"/>
                  <a:t>2D or 3D</a:t>
                </a:r>
              </a:p>
              <a:p>
                <a:pPr lvl="1"/>
                <a:r>
                  <a:rPr lang="en-US" dirty="0" smtClean="0"/>
                  <a:t>Resolution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10</m:t>
                    </m:r>
                    <m:r>
                      <a:rPr lang="it-IT" b="0" i="1" dirty="0" smtClean="0">
                        <a:latin typeface="Cambria Math"/>
                      </a:rPr>
                      <m:t> </m:t>
                    </m:r>
                    <m:r>
                      <a:rPr lang="en-US" i="1" dirty="0" smtClean="0">
                        <a:latin typeface="Cambria Math"/>
                      </a:rPr>
                      <m:t>𝑚𝑚</m:t>
                    </m:r>
                  </m:oMath>
                </a14:m>
                <a:r>
                  <a:rPr lang="en-US" dirty="0" smtClean="0"/>
                  <a:t>, range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100</m:t>
                    </m:r>
                    <m:r>
                      <a:rPr lang="it-IT" b="0" i="1" dirty="0" smtClean="0">
                        <a:latin typeface="Cambria Math"/>
                      </a:rPr>
                      <m:t> </m:t>
                    </m:r>
                    <m:r>
                      <a:rPr lang="en-US" i="1" dirty="0" smtClean="0">
                        <a:latin typeface="Cambria Math"/>
                      </a:rPr>
                      <m:t>𝑚</m:t>
                    </m:r>
                  </m:oMath>
                </a14:m>
                <a:r>
                  <a:rPr lang="en-US" dirty="0" smtClean="0"/>
                  <a:t> approximately</a:t>
                </a:r>
              </a:p>
              <a:p>
                <a:pPr lvl="1"/>
                <a:endParaRPr lang="it-IT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5072955" cy="5069160"/>
              </a:xfrm>
              <a:blipFill rotWithShape="1">
                <a:blip r:embed="rId2"/>
                <a:stretch>
                  <a:fillRect l="-2404" t="-3129" r="-20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8" name="Picture 4" descr="LD-OEM Internal Vi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155" y="3287985"/>
            <a:ext cx="3362325" cy="33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machinedesign.com/site-files/machinedesign.com/files/gallery_images/IM0049260_NAV350.gif?144493178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667" y="479620"/>
            <a:ext cx="1401716" cy="258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89519" y="2167166"/>
            <a:ext cx="13902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1400" dirty="0" smtClean="0"/>
              <a:t>Sick S300</a:t>
            </a:r>
          </a:p>
          <a:p>
            <a:pPr algn="r"/>
            <a:r>
              <a:rPr lang="it-IT" sz="1400" dirty="0" smtClean="0"/>
              <a:t>2D laser scanner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188280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Distance </a:t>
            </a:r>
            <a:r>
              <a:rPr lang="it-IT" dirty="0"/>
              <a:t>sensing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Mapping with </a:t>
            </a:r>
            <a:r>
              <a:rPr lang="en-US" dirty="0" err="1" smtClean="0"/>
              <a:t>LiDAR</a:t>
            </a:r>
            <a:endParaRPr lang="it-IT" dirty="0"/>
          </a:p>
        </p:txBody>
      </p:sp>
      <p:grpSp>
        <p:nvGrpSpPr>
          <p:cNvPr id="19" name="Group 18"/>
          <p:cNvGrpSpPr/>
          <p:nvPr/>
        </p:nvGrpSpPr>
        <p:grpSpPr>
          <a:xfrm>
            <a:off x="1911355" y="2360045"/>
            <a:ext cx="5112568" cy="4100390"/>
            <a:chOff x="1907704" y="2420888"/>
            <a:chExt cx="5112568" cy="4032448"/>
          </a:xfrm>
        </p:grpSpPr>
        <p:sp>
          <p:nvSpPr>
            <p:cNvPr id="4" name="Rectangle 3"/>
            <p:cNvSpPr/>
            <p:nvPr/>
          </p:nvSpPr>
          <p:spPr>
            <a:xfrm>
              <a:off x="1907704" y="2420888"/>
              <a:ext cx="5112568" cy="4032448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Freeform 7"/>
            <p:cNvSpPr/>
            <p:nvPr/>
          </p:nvSpPr>
          <p:spPr>
            <a:xfrm>
              <a:off x="2872409" y="2435087"/>
              <a:ext cx="596348" cy="2484783"/>
            </a:xfrm>
            <a:custGeom>
              <a:avLst/>
              <a:gdLst>
                <a:gd name="connsiteX0" fmla="*/ 0 w 596348"/>
                <a:gd name="connsiteY0" fmla="*/ 0 h 2484783"/>
                <a:gd name="connsiteX1" fmla="*/ 0 w 596348"/>
                <a:gd name="connsiteY1" fmla="*/ 954156 h 2484783"/>
                <a:gd name="connsiteX2" fmla="*/ 596348 w 596348"/>
                <a:gd name="connsiteY2" fmla="*/ 1590261 h 2484783"/>
                <a:gd name="connsiteX3" fmla="*/ 596348 w 596348"/>
                <a:gd name="connsiteY3" fmla="*/ 2484783 h 2484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6348" h="2484783">
                  <a:moveTo>
                    <a:pt x="0" y="0"/>
                  </a:moveTo>
                  <a:lnTo>
                    <a:pt x="0" y="954156"/>
                  </a:lnTo>
                  <a:lnTo>
                    <a:pt x="596348" y="1590261"/>
                  </a:lnTo>
                  <a:lnTo>
                    <a:pt x="596348" y="2484783"/>
                  </a:lnTo>
                </a:path>
              </a:pathLst>
            </a:cu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Freeform 8"/>
            <p:cNvSpPr/>
            <p:nvPr/>
          </p:nvSpPr>
          <p:spPr>
            <a:xfrm>
              <a:off x="3468757" y="3429000"/>
              <a:ext cx="556591" cy="606287"/>
            </a:xfrm>
            <a:custGeom>
              <a:avLst/>
              <a:gdLst>
                <a:gd name="connsiteX0" fmla="*/ 556591 w 556591"/>
                <a:gd name="connsiteY0" fmla="*/ 0 h 606287"/>
                <a:gd name="connsiteX1" fmla="*/ 0 w 556591"/>
                <a:gd name="connsiteY1" fmla="*/ 606287 h 60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6591" h="606287">
                  <a:moveTo>
                    <a:pt x="556591" y="0"/>
                  </a:moveTo>
                  <a:lnTo>
                    <a:pt x="0" y="606287"/>
                  </a:lnTo>
                </a:path>
              </a:pathLst>
            </a:cu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5436096" y="2435087"/>
              <a:ext cx="0" cy="3082145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427984" y="4919870"/>
              <a:ext cx="0" cy="1533466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reeform 16"/>
            <p:cNvSpPr/>
            <p:nvPr/>
          </p:nvSpPr>
          <p:spPr>
            <a:xfrm>
              <a:off x="6370983" y="3170583"/>
              <a:ext cx="646043" cy="2415208"/>
            </a:xfrm>
            <a:custGeom>
              <a:avLst/>
              <a:gdLst>
                <a:gd name="connsiteX0" fmla="*/ 626165 w 646043"/>
                <a:gd name="connsiteY0" fmla="*/ 0 h 2415208"/>
                <a:gd name="connsiteX1" fmla="*/ 0 w 646043"/>
                <a:gd name="connsiteY1" fmla="*/ 993913 h 2415208"/>
                <a:gd name="connsiteX2" fmla="*/ 0 w 646043"/>
                <a:gd name="connsiteY2" fmla="*/ 2415208 h 2415208"/>
                <a:gd name="connsiteX3" fmla="*/ 646043 w 646043"/>
                <a:gd name="connsiteY3" fmla="*/ 2415208 h 2415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6043" h="2415208">
                  <a:moveTo>
                    <a:pt x="626165" y="0"/>
                  </a:moveTo>
                  <a:lnTo>
                    <a:pt x="0" y="993913"/>
                  </a:lnTo>
                  <a:lnTo>
                    <a:pt x="0" y="2415208"/>
                  </a:lnTo>
                  <a:lnTo>
                    <a:pt x="646043" y="2415208"/>
                  </a:lnTo>
                </a:path>
              </a:pathLst>
            </a:cu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1908313" y="4591878"/>
              <a:ext cx="606287" cy="516835"/>
            </a:xfrm>
            <a:custGeom>
              <a:avLst/>
              <a:gdLst>
                <a:gd name="connsiteX0" fmla="*/ 0 w 606287"/>
                <a:gd name="connsiteY0" fmla="*/ 248479 h 516835"/>
                <a:gd name="connsiteX1" fmla="*/ 327991 w 606287"/>
                <a:gd name="connsiteY1" fmla="*/ 516835 h 516835"/>
                <a:gd name="connsiteX2" fmla="*/ 606287 w 606287"/>
                <a:gd name="connsiteY2" fmla="*/ 238539 h 516835"/>
                <a:gd name="connsiteX3" fmla="*/ 327991 w 606287"/>
                <a:gd name="connsiteY3" fmla="*/ 0 h 516835"/>
                <a:gd name="connsiteX4" fmla="*/ 0 w 606287"/>
                <a:gd name="connsiteY4" fmla="*/ 248479 h 516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6287" h="516835">
                  <a:moveTo>
                    <a:pt x="0" y="248479"/>
                  </a:moveTo>
                  <a:lnTo>
                    <a:pt x="327991" y="516835"/>
                  </a:lnTo>
                  <a:lnTo>
                    <a:pt x="606287" y="238539"/>
                  </a:lnTo>
                  <a:lnTo>
                    <a:pt x="327991" y="0"/>
                  </a:lnTo>
                  <a:lnTo>
                    <a:pt x="0" y="248479"/>
                  </a:lnTo>
                  <a:close/>
                </a:path>
              </a:pathLst>
            </a:cu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3076" name="Picture 4" descr="http://octomap.github.io/freiburg_outdoor_b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768100"/>
            <a:ext cx="6414301" cy="297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rrt.fh-wels.at/images/sites/fancybox/3d_mapp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538" b="100000" l="2975" r="994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99"/>
          <a:stretch/>
        </p:blipFill>
        <p:spPr bwMode="auto">
          <a:xfrm>
            <a:off x="3635896" y="1412776"/>
            <a:ext cx="5685986" cy="379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212" y="5157865"/>
            <a:ext cx="10992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smtClean="0"/>
              <a:t>Credits: http</a:t>
            </a:r>
            <a:r>
              <a:rPr lang="it-IT" sz="1000" dirty="0"/>
              <a:t>://octomap.github.io/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80312" y="3796323"/>
            <a:ext cx="15991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000" dirty="0"/>
              <a:t>Credits: http://rrt.fh-wels.at/sites/robocup/mapping.html</a:t>
            </a:r>
          </a:p>
        </p:txBody>
      </p:sp>
    </p:spTree>
    <p:extLst>
      <p:ext uri="{BB962C8B-B14F-4D97-AF65-F5344CB8AC3E}">
        <p14:creationId xmlns:p14="http://schemas.microsoft.com/office/powerpoint/2010/main" val="332006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Distance sensing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546848" cy="4525963"/>
          </a:xfrm>
        </p:spPr>
        <p:txBody>
          <a:bodyPr>
            <a:normAutofit lnSpcReduction="10000"/>
          </a:bodyPr>
          <a:lstStyle/>
          <a:p>
            <a:r>
              <a:rPr lang="it-IT" u="sng" dirty="0" smtClean="0">
                <a:solidFill>
                  <a:srgbClr val="FF0000"/>
                </a:solidFill>
              </a:rPr>
              <a:t>Vision systems</a:t>
            </a:r>
          </a:p>
          <a:p>
            <a:pPr lvl="1"/>
            <a:r>
              <a:rPr lang="it-IT" dirty="0" smtClean="0"/>
              <a:t>Stereo vision</a:t>
            </a:r>
          </a:p>
          <a:p>
            <a:pPr lvl="2"/>
            <a:r>
              <a:rPr lang="it-IT" dirty="0" smtClean="0">
                <a:solidFill>
                  <a:srgbClr val="0070C0"/>
                </a:solidFill>
              </a:rPr>
              <a:t>Depth perception </a:t>
            </a:r>
            <a:r>
              <a:rPr lang="it-IT" dirty="0" smtClean="0"/>
              <a:t>using 2 or more cameras</a:t>
            </a:r>
          </a:p>
          <a:p>
            <a:pPr lvl="2"/>
            <a:r>
              <a:rPr lang="it-IT" dirty="0" smtClean="0"/>
              <a:t>Allows </a:t>
            </a:r>
            <a:r>
              <a:rPr lang="it-IT" dirty="0" smtClean="0">
                <a:solidFill>
                  <a:srgbClr val="0070C0"/>
                </a:solidFill>
              </a:rPr>
              <a:t>3D mapping </a:t>
            </a:r>
            <a:r>
              <a:rPr lang="it-IT" dirty="0" smtClean="0"/>
              <a:t>of the environment</a:t>
            </a:r>
          </a:p>
          <a:p>
            <a:pPr lvl="2"/>
            <a:r>
              <a:rPr lang="it-IT" dirty="0" smtClean="0">
                <a:solidFill>
                  <a:srgbClr val="0070C0"/>
                </a:solidFill>
              </a:rPr>
              <a:t>Sturdy</a:t>
            </a:r>
            <a:r>
              <a:rPr lang="it-IT" dirty="0" smtClean="0"/>
              <a:t> compared to LiDAR</a:t>
            </a:r>
          </a:p>
          <a:p>
            <a:pPr lvl="2"/>
            <a:r>
              <a:rPr lang="it-IT" dirty="0" smtClean="0"/>
              <a:t>Drawbacks:</a:t>
            </a:r>
          </a:p>
          <a:p>
            <a:pPr lvl="3"/>
            <a:r>
              <a:rPr lang="it-IT" dirty="0" smtClean="0"/>
              <a:t>Computationally intensive</a:t>
            </a:r>
          </a:p>
          <a:p>
            <a:pPr lvl="3"/>
            <a:r>
              <a:rPr lang="it-IT" dirty="0" smtClean="0"/>
              <a:t>Less accurate than LiDAR</a:t>
            </a:r>
          </a:p>
          <a:p>
            <a:pPr lvl="3"/>
            <a:endParaRPr lang="it-IT" dirty="0" smtClean="0"/>
          </a:p>
          <a:p>
            <a:pPr lvl="2"/>
            <a:endParaRPr lang="it-IT" dirty="0" smtClean="0"/>
          </a:p>
          <a:p>
            <a:pPr lvl="1"/>
            <a:endParaRPr lang="it-IT" dirty="0"/>
          </a:p>
        </p:txBody>
      </p:sp>
      <p:pic>
        <p:nvPicPr>
          <p:cNvPr id="4098" name="Picture 2" descr="http://digital.joanneum.at/provisg/wp-content/uploads/2012/08/bridget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988" y="1334890"/>
            <a:ext cx="3952875" cy="296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www.ti.uni-bielefeld.de/downloads/equipment/PioneerGripperFront_smal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2" t="9094" r="6709" b="8731"/>
          <a:stretch/>
        </p:blipFill>
        <p:spPr bwMode="auto">
          <a:xfrm>
            <a:off x="6680200" y="3909268"/>
            <a:ext cx="2290663" cy="283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779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Distance sensing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Mapping with vision systems</a:t>
            </a:r>
            <a:endParaRPr lang="it-IT" dirty="0"/>
          </a:p>
        </p:txBody>
      </p:sp>
      <p:pic>
        <p:nvPicPr>
          <p:cNvPr id="5122" name="Picture 2" descr="https://www-robotics.jpl.nasa.gov/images/RSVP-croppe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882" b="100000" l="0" r="85007">
                        <a14:foregroundMark x1="27286" y1="73785" x2="27286" y2="73785"/>
                        <a14:foregroundMark x1="23838" y1="84549" x2="23838" y2="84549"/>
                        <a14:foregroundMark x1="20990" y1="86979" x2="20990" y2="86979"/>
                        <a14:foregroundMark x1="14243" y1="93403" x2="14243" y2="93403"/>
                        <a14:foregroundMark x1="14993" y1="95486" x2="14993" y2="95486"/>
                        <a14:foregroundMark x1="12894" y1="98264" x2="12894" y2="98264"/>
                        <a14:foregroundMark x1="13793" y1="96007" x2="13793" y2="96007"/>
                        <a14:foregroundMark x1="35682" y1="84896" x2="35682" y2="848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851" r="14607"/>
          <a:stretch/>
        </p:blipFill>
        <p:spPr bwMode="auto">
          <a:xfrm>
            <a:off x="4572000" y="3016564"/>
            <a:ext cx="4483580" cy="372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7" t="38750" r="40816" b="16071"/>
          <a:stretch/>
        </p:blipFill>
        <p:spPr bwMode="auto">
          <a:xfrm>
            <a:off x="251521" y="2780928"/>
            <a:ext cx="4104580" cy="330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3509" y="6076945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 smtClean="0"/>
              <a:t>C. </a:t>
            </a:r>
            <a:r>
              <a:rPr lang="en-US" sz="1000" dirty="0" err="1" smtClean="0"/>
              <a:t>Laeger</a:t>
            </a:r>
            <a:r>
              <a:rPr lang="en-US" sz="1000" dirty="0" smtClean="0"/>
              <a:t> et al., Remote </a:t>
            </a:r>
            <a:r>
              <a:rPr lang="en-US" sz="1000" dirty="0"/>
              <a:t>image analysis for Mars Exploration</a:t>
            </a:r>
            <a:br>
              <a:rPr lang="en-US" sz="1000" dirty="0"/>
            </a:br>
            <a:r>
              <a:rPr lang="en-US" sz="1000" dirty="0"/>
              <a:t>Rover mobility and manipulation operations </a:t>
            </a:r>
            <a:br>
              <a:rPr lang="en-US" sz="1000" dirty="0"/>
            </a:br>
            <a:endParaRPr lang="it-IT" sz="1000" dirty="0"/>
          </a:p>
        </p:txBody>
      </p:sp>
    </p:spTree>
    <p:extLst>
      <p:ext uri="{BB962C8B-B14F-4D97-AF65-F5344CB8AC3E}">
        <p14:creationId xmlns:p14="http://schemas.microsoft.com/office/powerpoint/2010/main" val="138422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Sensing</a:t>
            </a:r>
            <a:endParaRPr lang="it-IT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Module 9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3487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MAPPING</a:t>
            </a:r>
            <a:endParaRPr lang="it-IT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Module 10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1693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Environment mapping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Autofit/>
          </a:bodyPr>
          <a:lstStyle/>
          <a:p>
            <a:r>
              <a:rPr lang="it-IT" sz="2400" dirty="0" smtClean="0"/>
              <a:t>Creation of a </a:t>
            </a:r>
            <a:r>
              <a:rPr lang="it-IT" sz="2400" u="sng" dirty="0" smtClean="0">
                <a:solidFill>
                  <a:srgbClr val="FF0000"/>
                </a:solidFill>
              </a:rPr>
              <a:t>virtual map</a:t>
            </a:r>
            <a:r>
              <a:rPr lang="it-IT" sz="2400" dirty="0" smtClean="0">
                <a:solidFill>
                  <a:srgbClr val="FF0000"/>
                </a:solidFill>
              </a:rPr>
              <a:t> </a:t>
            </a:r>
            <a:r>
              <a:rPr lang="it-IT" sz="2400" dirty="0" smtClean="0"/>
              <a:t>of the </a:t>
            </a:r>
            <a:r>
              <a:rPr lang="it-IT" sz="2400" dirty="0" smtClean="0">
                <a:solidFill>
                  <a:srgbClr val="0070C0"/>
                </a:solidFill>
              </a:rPr>
              <a:t>environment</a:t>
            </a:r>
            <a:r>
              <a:rPr lang="it-IT" sz="2400" dirty="0" smtClean="0"/>
              <a:t> surrounding the robot</a:t>
            </a:r>
          </a:p>
          <a:p>
            <a:endParaRPr lang="it-IT" sz="2400" dirty="0" smtClean="0"/>
          </a:p>
          <a:p>
            <a:r>
              <a:rPr lang="it-IT" sz="2400" dirty="0" smtClean="0"/>
              <a:t>Contains information on:</a:t>
            </a:r>
          </a:p>
          <a:p>
            <a:pPr lvl="1"/>
            <a:r>
              <a:rPr lang="it-IT" sz="2000" dirty="0" smtClean="0">
                <a:solidFill>
                  <a:srgbClr val="0070C0"/>
                </a:solidFill>
              </a:rPr>
              <a:t>Obstacles</a:t>
            </a:r>
          </a:p>
          <a:p>
            <a:pPr lvl="1"/>
            <a:r>
              <a:rPr lang="it-IT" sz="2000" dirty="0" smtClean="0">
                <a:solidFill>
                  <a:srgbClr val="0070C0"/>
                </a:solidFill>
              </a:rPr>
              <a:t>Terrain</a:t>
            </a:r>
            <a:r>
              <a:rPr lang="it-IT" sz="2000" dirty="0" smtClean="0"/>
              <a:t> geometry</a:t>
            </a:r>
          </a:p>
          <a:p>
            <a:pPr lvl="1"/>
            <a:r>
              <a:rPr lang="it-IT" sz="2000" dirty="0" smtClean="0"/>
              <a:t>Locations and </a:t>
            </a:r>
            <a:r>
              <a:rPr lang="it-IT" sz="2000" dirty="0" smtClean="0">
                <a:solidFill>
                  <a:srgbClr val="0070C0"/>
                </a:solidFill>
              </a:rPr>
              <a:t>Points of</a:t>
            </a:r>
            <a:br>
              <a:rPr lang="it-IT" sz="2000" dirty="0" smtClean="0">
                <a:solidFill>
                  <a:srgbClr val="0070C0"/>
                </a:solidFill>
              </a:rPr>
            </a:br>
            <a:r>
              <a:rPr lang="it-IT" sz="2000" dirty="0" smtClean="0">
                <a:solidFill>
                  <a:srgbClr val="0070C0"/>
                </a:solidFill>
              </a:rPr>
              <a:t>Interest</a:t>
            </a:r>
            <a:r>
              <a:rPr lang="it-IT" sz="2000" dirty="0" smtClean="0"/>
              <a:t> (POI) (e.g. goal)</a:t>
            </a:r>
          </a:p>
          <a:p>
            <a:pPr lvl="1"/>
            <a:r>
              <a:rPr lang="it-IT" sz="2000" dirty="0" smtClean="0"/>
              <a:t>Position of the </a:t>
            </a:r>
            <a:r>
              <a:rPr lang="it-IT" sz="2000" dirty="0" smtClean="0">
                <a:solidFill>
                  <a:srgbClr val="0070C0"/>
                </a:solidFill>
              </a:rPr>
              <a:t>robot</a:t>
            </a:r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000" dirty="0" smtClean="0"/>
              <a:t>itself</a:t>
            </a:r>
          </a:p>
          <a:p>
            <a:pPr lvl="1"/>
            <a:endParaRPr lang="it-IT" sz="2000" dirty="0" smtClean="0"/>
          </a:p>
          <a:p>
            <a:r>
              <a:rPr lang="it-IT" sz="2400" dirty="0" smtClean="0"/>
              <a:t>Crucial for definition of </a:t>
            </a:r>
            <a:r>
              <a:rPr lang="it-IT" sz="2400" u="sng" dirty="0" smtClean="0">
                <a:solidFill>
                  <a:srgbClr val="FF0000"/>
                </a:solidFill>
              </a:rPr>
              <a:t>traversability paths</a:t>
            </a:r>
          </a:p>
          <a:p>
            <a:pPr lvl="1"/>
            <a:endParaRPr lang="it-IT" sz="2000" dirty="0"/>
          </a:p>
        </p:txBody>
      </p:sp>
      <p:pic>
        <p:nvPicPr>
          <p:cNvPr id="6146" name="Picture 2" descr="https://i.ytimg.com/vi/ctudl1WcsLc/maxresdefaul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7" t="7775" r="21949" b="10686"/>
          <a:stretch/>
        </p:blipFill>
        <p:spPr bwMode="auto">
          <a:xfrm>
            <a:off x="4632580" y="2132856"/>
            <a:ext cx="4475924" cy="3400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70542" y="2564904"/>
            <a:ext cx="108542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Obstacles</a:t>
            </a:r>
            <a:endParaRPr lang="it-IT" dirty="0"/>
          </a:p>
        </p:txBody>
      </p:sp>
      <p:sp>
        <p:nvSpPr>
          <p:cNvPr id="6" name="TextBox 5"/>
          <p:cNvSpPr txBox="1"/>
          <p:nvPr/>
        </p:nvSpPr>
        <p:spPr>
          <a:xfrm>
            <a:off x="7955967" y="4221088"/>
            <a:ext cx="108997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Terrain</a:t>
            </a:r>
          </a:p>
          <a:p>
            <a:pPr algn="ctr"/>
            <a:r>
              <a:rPr lang="it-IT" dirty="0" smtClean="0"/>
              <a:t>geometry</a:t>
            </a:r>
            <a:endParaRPr lang="it-IT" dirty="0"/>
          </a:p>
        </p:txBody>
      </p:sp>
      <p:sp>
        <p:nvSpPr>
          <p:cNvPr id="7" name="TextBox 6"/>
          <p:cNvSpPr txBox="1"/>
          <p:nvPr/>
        </p:nvSpPr>
        <p:spPr>
          <a:xfrm>
            <a:off x="5311303" y="4725144"/>
            <a:ext cx="156010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Robot position</a:t>
            </a:r>
            <a:endParaRPr lang="it-IT" dirty="0"/>
          </a:p>
        </p:txBody>
      </p:sp>
      <p:sp>
        <p:nvSpPr>
          <p:cNvPr id="5" name="Down Arrow 4"/>
          <p:cNvSpPr/>
          <p:nvPr/>
        </p:nvSpPr>
        <p:spPr>
          <a:xfrm>
            <a:off x="5076056" y="3437700"/>
            <a:ext cx="504056" cy="639372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38100" dir="18900000" sy="23000" kx="-1200000" algn="bl" rotWithShape="0">
              <a:prstClr val="black">
                <a:alpha val="5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TextBox 8"/>
          <p:cNvSpPr txBox="1"/>
          <p:nvPr/>
        </p:nvSpPr>
        <p:spPr>
          <a:xfrm>
            <a:off x="5305387" y="3068368"/>
            <a:ext cx="51328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POI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4441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Environment mapping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Type of map:</a:t>
            </a:r>
          </a:p>
          <a:p>
            <a:pPr lvl="1"/>
            <a:r>
              <a:rPr lang="en-GB" dirty="0" smtClean="0">
                <a:solidFill>
                  <a:srgbClr val="00B0F0"/>
                </a:solidFill>
              </a:rPr>
              <a:t>Continuous</a:t>
            </a:r>
          </a:p>
          <a:p>
            <a:pPr lvl="2"/>
            <a:r>
              <a:rPr lang="en-GB" dirty="0" smtClean="0"/>
              <a:t>Features are determined by </a:t>
            </a:r>
            <a:r>
              <a:rPr lang="en-GB" dirty="0" smtClean="0">
                <a:solidFill>
                  <a:srgbClr val="FF0000"/>
                </a:solidFill>
              </a:rPr>
              <a:t>mathematically defined </a:t>
            </a:r>
            <a:r>
              <a:rPr lang="en-GB" dirty="0" smtClean="0"/>
              <a:t>objects</a:t>
            </a:r>
          </a:p>
          <a:p>
            <a:pPr lvl="3"/>
            <a:r>
              <a:rPr lang="en-GB" dirty="0" smtClean="0"/>
              <a:t>Polygons, lines, points etc.</a:t>
            </a:r>
          </a:p>
          <a:p>
            <a:pPr lvl="3"/>
            <a:r>
              <a:rPr lang="en-GB" dirty="0" smtClean="0"/>
              <a:t>High accuracy</a:t>
            </a:r>
          </a:p>
          <a:p>
            <a:pPr lvl="3"/>
            <a:r>
              <a:rPr lang="en-GB" dirty="0" smtClean="0"/>
              <a:t>High computational cost</a:t>
            </a:r>
          </a:p>
          <a:p>
            <a:pPr lvl="1"/>
            <a:endParaRPr lang="en-GB" dirty="0" smtClean="0"/>
          </a:p>
          <a:p>
            <a:pPr lvl="1"/>
            <a:r>
              <a:rPr lang="en-GB" dirty="0" smtClean="0">
                <a:solidFill>
                  <a:srgbClr val="00B0F0"/>
                </a:solidFill>
              </a:rPr>
              <a:t>Discrete</a:t>
            </a:r>
          </a:p>
          <a:p>
            <a:pPr lvl="2"/>
            <a:r>
              <a:rPr lang="en-GB" dirty="0" smtClean="0"/>
              <a:t>Based on the decomposition of the environment in discrete elements</a:t>
            </a:r>
          </a:p>
          <a:p>
            <a:pPr lvl="3"/>
            <a:r>
              <a:rPr lang="en-GB" dirty="0" smtClean="0"/>
              <a:t>Grids: occupancy grid</a:t>
            </a:r>
          </a:p>
          <a:p>
            <a:pPr lvl="3"/>
            <a:r>
              <a:rPr lang="en-GB" dirty="0" smtClean="0"/>
              <a:t>Lower accuracy</a:t>
            </a:r>
          </a:p>
          <a:p>
            <a:pPr lvl="3"/>
            <a:r>
              <a:rPr lang="en-GB" dirty="0" smtClean="0"/>
              <a:t>Large datasets</a:t>
            </a:r>
          </a:p>
          <a:p>
            <a:pPr lvl="3"/>
            <a:endParaRPr lang="en-GB" dirty="0" smtClean="0"/>
          </a:p>
          <a:p>
            <a:pPr lvl="3"/>
            <a:endParaRPr lang="en-GB" dirty="0" smtClean="0"/>
          </a:p>
          <a:p>
            <a:pPr lvl="3"/>
            <a:endParaRPr lang="en-GB" dirty="0" smtClean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624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Continuous maps</a:t>
            </a:r>
            <a:endParaRPr lang="en-GB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187" y="1600200"/>
            <a:ext cx="48496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04248" y="5229200"/>
            <a:ext cx="1829724" cy="408623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000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GB" dirty="0" smtClean="0"/>
              <a:t>Topological map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24840" y="1518836"/>
            <a:ext cx="773640" cy="340519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B0F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GB" sz="1400" dirty="0" smtClean="0"/>
              <a:t>Nodes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485" y="3247028"/>
            <a:ext cx="1190215" cy="340519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B0F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GB" sz="1400" dirty="0" smtClean="0"/>
              <a:t>Connections</a:t>
            </a:r>
          </a:p>
        </p:txBody>
      </p:sp>
      <p:sp>
        <p:nvSpPr>
          <p:cNvPr id="4" name="Freeform 3"/>
          <p:cNvSpPr/>
          <p:nvPr/>
        </p:nvSpPr>
        <p:spPr>
          <a:xfrm>
            <a:off x="1952368" y="1680519"/>
            <a:ext cx="4020064" cy="741405"/>
          </a:xfrm>
          <a:custGeom>
            <a:avLst/>
            <a:gdLst>
              <a:gd name="connsiteX0" fmla="*/ 0 w 4020064"/>
              <a:gd name="connsiteY0" fmla="*/ 0 h 741405"/>
              <a:gd name="connsiteX1" fmla="*/ 4020064 w 4020064"/>
              <a:gd name="connsiteY1" fmla="*/ 741405 h 741405"/>
              <a:gd name="connsiteX0" fmla="*/ 0 w 4020064"/>
              <a:gd name="connsiteY0" fmla="*/ 0 h 741405"/>
              <a:gd name="connsiteX1" fmla="*/ 4020064 w 4020064"/>
              <a:gd name="connsiteY1" fmla="*/ 741405 h 741405"/>
              <a:gd name="connsiteX0" fmla="*/ 0 w 4020064"/>
              <a:gd name="connsiteY0" fmla="*/ 0 h 741405"/>
              <a:gd name="connsiteX1" fmla="*/ 4020064 w 4020064"/>
              <a:gd name="connsiteY1" fmla="*/ 741405 h 741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20064" h="741405">
                <a:moveTo>
                  <a:pt x="0" y="0"/>
                </a:moveTo>
                <a:cubicBezTo>
                  <a:pt x="1135448" y="8924"/>
                  <a:pt x="2410940" y="726303"/>
                  <a:pt x="4020064" y="741405"/>
                </a:cubicBezTo>
              </a:path>
            </a:pathLst>
          </a:custGeom>
          <a:noFill/>
          <a:ln w="127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 8"/>
          <p:cNvSpPr/>
          <p:nvPr/>
        </p:nvSpPr>
        <p:spPr>
          <a:xfrm>
            <a:off x="1952368" y="1680518"/>
            <a:ext cx="3123688" cy="1907029"/>
          </a:xfrm>
          <a:custGeom>
            <a:avLst/>
            <a:gdLst>
              <a:gd name="connsiteX0" fmla="*/ 0 w 4020064"/>
              <a:gd name="connsiteY0" fmla="*/ 0 h 741405"/>
              <a:gd name="connsiteX1" fmla="*/ 4020064 w 4020064"/>
              <a:gd name="connsiteY1" fmla="*/ 741405 h 741405"/>
              <a:gd name="connsiteX0" fmla="*/ 0 w 4020064"/>
              <a:gd name="connsiteY0" fmla="*/ 0 h 741405"/>
              <a:gd name="connsiteX1" fmla="*/ 4020064 w 4020064"/>
              <a:gd name="connsiteY1" fmla="*/ 741405 h 741405"/>
              <a:gd name="connsiteX0" fmla="*/ 0 w 4020064"/>
              <a:gd name="connsiteY0" fmla="*/ 0 h 741405"/>
              <a:gd name="connsiteX1" fmla="*/ 4020064 w 4020064"/>
              <a:gd name="connsiteY1" fmla="*/ 741405 h 741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20064" h="741405">
                <a:moveTo>
                  <a:pt x="0" y="0"/>
                </a:moveTo>
                <a:cubicBezTo>
                  <a:pt x="1135448" y="8924"/>
                  <a:pt x="2410940" y="726303"/>
                  <a:pt x="4020064" y="741405"/>
                </a:cubicBezTo>
              </a:path>
            </a:pathLst>
          </a:custGeom>
          <a:noFill/>
          <a:ln w="127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/>
          <p:cNvSpPr/>
          <p:nvPr/>
        </p:nvSpPr>
        <p:spPr>
          <a:xfrm>
            <a:off x="1494700" y="3406465"/>
            <a:ext cx="1205092" cy="598599"/>
          </a:xfrm>
          <a:custGeom>
            <a:avLst/>
            <a:gdLst>
              <a:gd name="connsiteX0" fmla="*/ 0 w 4020064"/>
              <a:gd name="connsiteY0" fmla="*/ 0 h 741405"/>
              <a:gd name="connsiteX1" fmla="*/ 4020064 w 4020064"/>
              <a:gd name="connsiteY1" fmla="*/ 741405 h 741405"/>
              <a:gd name="connsiteX0" fmla="*/ 0 w 4020064"/>
              <a:gd name="connsiteY0" fmla="*/ 0 h 741405"/>
              <a:gd name="connsiteX1" fmla="*/ 4020064 w 4020064"/>
              <a:gd name="connsiteY1" fmla="*/ 741405 h 741405"/>
              <a:gd name="connsiteX0" fmla="*/ 0 w 4020064"/>
              <a:gd name="connsiteY0" fmla="*/ 0 h 741405"/>
              <a:gd name="connsiteX1" fmla="*/ 4020064 w 4020064"/>
              <a:gd name="connsiteY1" fmla="*/ 741405 h 741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20064" h="741405">
                <a:moveTo>
                  <a:pt x="0" y="0"/>
                </a:moveTo>
                <a:cubicBezTo>
                  <a:pt x="1135448" y="8924"/>
                  <a:pt x="2410940" y="726303"/>
                  <a:pt x="4020064" y="741405"/>
                </a:cubicBezTo>
              </a:path>
            </a:pathLst>
          </a:custGeom>
          <a:noFill/>
          <a:ln w="127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reeform 10"/>
          <p:cNvSpPr/>
          <p:nvPr/>
        </p:nvSpPr>
        <p:spPr>
          <a:xfrm>
            <a:off x="1511661" y="3406465"/>
            <a:ext cx="1864188" cy="1018729"/>
          </a:xfrm>
          <a:custGeom>
            <a:avLst/>
            <a:gdLst>
              <a:gd name="connsiteX0" fmla="*/ 0 w 4020064"/>
              <a:gd name="connsiteY0" fmla="*/ 0 h 741405"/>
              <a:gd name="connsiteX1" fmla="*/ 4020064 w 4020064"/>
              <a:gd name="connsiteY1" fmla="*/ 741405 h 741405"/>
              <a:gd name="connsiteX0" fmla="*/ 0 w 4020064"/>
              <a:gd name="connsiteY0" fmla="*/ 0 h 741405"/>
              <a:gd name="connsiteX1" fmla="*/ 4020064 w 4020064"/>
              <a:gd name="connsiteY1" fmla="*/ 741405 h 741405"/>
              <a:gd name="connsiteX0" fmla="*/ 0 w 4020064"/>
              <a:gd name="connsiteY0" fmla="*/ 0 h 741405"/>
              <a:gd name="connsiteX1" fmla="*/ 4020064 w 4020064"/>
              <a:gd name="connsiteY1" fmla="*/ 741405 h 741405"/>
              <a:gd name="connsiteX0" fmla="*/ 0 w 6218511"/>
              <a:gd name="connsiteY0" fmla="*/ 0 h 1261764"/>
              <a:gd name="connsiteX1" fmla="*/ 6218511 w 6218511"/>
              <a:gd name="connsiteY1" fmla="*/ 1261764 h 1261764"/>
              <a:gd name="connsiteX0" fmla="*/ 0 w 6218741"/>
              <a:gd name="connsiteY0" fmla="*/ 0 h 1261764"/>
              <a:gd name="connsiteX1" fmla="*/ 6218511 w 6218741"/>
              <a:gd name="connsiteY1" fmla="*/ 1261764 h 1261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218741" h="1261764">
                <a:moveTo>
                  <a:pt x="0" y="0"/>
                </a:moveTo>
                <a:cubicBezTo>
                  <a:pt x="1135448" y="8924"/>
                  <a:pt x="6258225" y="389601"/>
                  <a:pt x="6218511" y="1261764"/>
                </a:cubicBezTo>
              </a:path>
            </a:pathLst>
          </a:custGeom>
          <a:noFill/>
          <a:ln w="127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971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Discrete maps</a:t>
            </a:r>
            <a:endParaRPr lang="en-GB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4538377" cy="3091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501008"/>
            <a:ext cx="4505691" cy="3070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ircular Arrow 3"/>
          <p:cNvSpPr/>
          <p:nvPr/>
        </p:nvSpPr>
        <p:spPr>
          <a:xfrm rot="16200000" flipH="1">
            <a:off x="3202758" y="3744314"/>
            <a:ext cx="1954135" cy="2187604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6193563"/>
              <a:gd name="adj5" fmla="val 12500"/>
            </a:avLst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5868144" y="2060848"/>
            <a:ext cx="1829724" cy="715089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000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GB" dirty="0" smtClean="0"/>
              <a:t>Occupancy grid-based map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288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Discrete maps</a:t>
            </a:r>
            <a:endParaRPr lang="en-GB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370" y="1600200"/>
            <a:ext cx="665926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60232" y="1043520"/>
            <a:ext cx="1829724" cy="1021556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000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GB" b="1" dirty="0" smtClean="0"/>
              <a:t>Variable-cell </a:t>
            </a:r>
            <a:r>
              <a:rPr lang="en-GB" dirty="0" smtClean="0"/>
              <a:t>occupancy grid-based map</a:t>
            </a:r>
          </a:p>
        </p:txBody>
      </p:sp>
    </p:spTree>
    <p:extLst>
      <p:ext uri="{BB962C8B-B14F-4D97-AF65-F5344CB8AC3E}">
        <p14:creationId xmlns:p14="http://schemas.microsoft.com/office/powerpoint/2010/main" val="423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Discrete maps</a:t>
            </a:r>
            <a:endParaRPr lang="en-GB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16" y="1373902"/>
            <a:ext cx="8809367" cy="4978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9512" y="1340768"/>
            <a:ext cx="1829724" cy="408623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000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GB" dirty="0" smtClean="0"/>
              <a:t>Occupancy-grid</a:t>
            </a:r>
          </a:p>
        </p:txBody>
      </p:sp>
    </p:spTree>
    <p:extLst>
      <p:ext uri="{BB962C8B-B14F-4D97-AF65-F5344CB8AC3E}">
        <p14:creationId xmlns:p14="http://schemas.microsoft.com/office/powerpoint/2010/main" val="14082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Environment mapping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 smtClean="0"/>
                  <a:t>Rules:</a:t>
                </a:r>
              </a:p>
              <a:p>
                <a:pPr lvl="1"/>
                <a:r>
                  <a:rPr lang="en-GB" dirty="0" smtClean="0"/>
                  <a:t>Precision of map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/>
                        <a:ea typeface="Cambria Math"/>
                      </a:rPr>
                      <m:t>⇔</m:t>
                    </m:r>
                  </m:oMath>
                </a14:m>
                <a:r>
                  <a:rPr lang="en-GB" dirty="0" smtClean="0"/>
                  <a:t> precision of </a:t>
                </a:r>
                <a:r>
                  <a:rPr lang="en-GB" dirty="0" smtClean="0">
                    <a:solidFill>
                      <a:srgbClr val="FF0000"/>
                    </a:solidFill>
                  </a:rPr>
                  <a:t>goals</a:t>
                </a:r>
              </a:p>
              <a:p>
                <a:pPr lvl="1"/>
                <a:r>
                  <a:rPr lang="en-GB" dirty="0" smtClean="0"/>
                  <a:t>Precision of map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/>
                        <a:ea typeface="Cambria Math"/>
                      </a:rPr>
                      <m:t>⇔</m:t>
                    </m:r>
                  </m:oMath>
                </a14:m>
                <a:r>
                  <a:rPr lang="en-GB" dirty="0" smtClean="0"/>
                  <a:t> accuracy of the </a:t>
                </a:r>
                <a:r>
                  <a:rPr lang="en-GB" dirty="0" smtClean="0">
                    <a:solidFill>
                      <a:srgbClr val="FF0000"/>
                    </a:solidFill>
                  </a:rPr>
                  <a:t>sensors</a:t>
                </a:r>
              </a:p>
              <a:p>
                <a:pPr lvl="1"/>
                <a:r>
                  <a:rPr lang="en-GB" dirty="0" smtClean="0"/>
                  <a:t>Complexity of map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/>
                      </a:rPr>
                      <m:t>⇒</m:t>
                    </m:r>
                  </m:oMath>
                </a14:m>
                <a:r>
                  <a:rPr lang="en-GB" dirty="0" smtClean="0"/>
                  <a:t> </a:t>
                </a:r>
                <a:r>
                  <a:rPr lang="en-GB" dirty="0" smtClean="0">
                    <a:solidFill>
                      <a:srgbClr val="FF0000"/>
                    </a:solidFill>
                  </a:rPr>
                  <a:t>computational</a:t>
                </a:r>
                <a:r>
                  <a:rPr lang="en-GB" dirty="0" smtClean="0"/>
                  <a:t> cost</a:t>
                </a:r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630" t="-17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189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Environment mapping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199" y="1600200"/>
                <a:ext cx="4218415" cy="5141168"/>
              </a:xfrm>
            </p:spPr>
            <p:txBody>
              <a:bodyPr>
                <a:normAutofit fontScale="85000" lnSpcReduction="20000"/>
              </a:bodyPr>
              <a:lstStyle/>
              <a:p>
                <a:pPr marL="0" indent="0">
                  <a:buNone/>
                </a:pPr>
                <a:r>
                  <a:rPr lang="it-IT" dirty="0" smtClean="0"/>
                  <a:t>Map representation</a:t>
                </a:r>
              </a:p>
              <a:p>
                <a:pPr lvl="1"/>
                <a:r>
                  <a:rPr lang="it-IT" dirty="0" smtClean="0">
                    <a:solidFill>
                      <a:srgbClr val="FF0000"/>
                    </a:solidFill>
                  </a:rPr>
                  <a:t>Metric framework </a:t>
                </a:r>
                <a14:m>
                  <m:oMath xmlns:m="http://schemas.openxmlformats.org/officeDocument/2006/math">
                    <m:r>
                      <a:rPr lang="it-IT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endParaRPr lang="it-IT" dirty="0" smtClean="0">
                  <a:solidFill>
                    <a:srgbClr val="FF0000"/>
                  </a:solidFill>
                </a:endParaRPr>
              </a:p>
              <a:p>
                <a:pPr lvl="2"/>
                <a:r>
                  <a:rPr lang="it-IT" dirty="0" smtClean="0"/>
                  <a:t>2D or 3D space</a:t>
                </a:r>
              </a:p>
              <a:p>
                <a:pPr lvl="2"/>
                <a:r>
                  <a:rPr lang="it-IT" dirty="0" smtClean="0"/>
                  <a:t>Records </a:t>
                </a:r>
                <a:r>
                  <a:rPr lang="it-IT" dirty="0" smtClean="0">
                    <a:solidFill>
                      <a:srgbClr val="0070C0"/>
                    </a:solidFill>
                  </a:rPr>
                  <a:t>raw objects </a:t>
                </a:r>
                <a:r>
                  <a:rPr lang="it-IT" dirty="0" smtClean="0"/>
                  <a:t>at precise coordinates</a:t>
                </a:r>
              </a:p>
              <a:p>
                <a:pPr lvl="2"/>
                <a:r>
                  <a:rPr lang="it-IT" dirty="0" smtClean="0"/>
                  <a:t>Example:</a:t>
                </a:r>
              </a:p>
              <a:p>
                <a:pPr lvl="3"/>
                <a:r>
                  <a:rPr lang="it-IT" u="sng" dirty="0">
                    <a:solidFill>
                      <a:srgbClr val="0070C0"/>
                    </a:solidFill>
                  </a:rPr>
                  <a:t>2</a:t>
                </a:r>
                <a:r>
                  <a:rPr lang="it-IT" u="sng" dirty="0" smtClean="0">
                    <a:solidFill>
                      <a:srgbClr val="0070C0"/>
                    </a:solidFill>
                  </a:rPr>
                  <a:t>D matrix</a:t>
                </a:r>
              </a:p>
              <a:p>
                <a:pPr lvl="3"/>
                <a:r>
                  <a:rPr lang="it-IT" dirty="0" smtClean="0"/>
                  <a:t>Each pixel either contains an object (green/yellow) or doesn’t (gray)</a:t>
                </a:r>
              </a:p>
              <a:p>
                <a:pPr lvl="3"/>
                <a:endParaRPr lang="it-IT" dirty="0" smtClean="0"/>
              </a:p>
              <a:p>
                <a:pPr lvl="1"/>
                <a:r>
                  <a:rPr lang="it-IT" dirty="0" smtClean="0">
                    <a:solidFill>
                      <a:srgbClr val="FF0000"/>
                    </a:solidFill>
                  </a:rPr>
                  <a:t>Topological framework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endParaRPr lang="it-IT" dirty="0" smtClean="0">
                  <a:solidFill>
                    <a:srgbClr val="FF0000"/>
                  </a:solidFill>
                </a:endParaRPr>
              </a:p>
              <a:p>
                <a:pPr lvl="2"/>
                <a:r>
                  <a:rPr lang="it-IT" dirty="0"/>
                  <a:t>Records </a:t>
                </a:r>
                <a:r>
                  <a:rPr lang="it-IT" dirty="0">
                    <a:solidFill>
                      <a:srgbClr val="0070C0"/>
                    </a:solidFill>
                  </a:rPr>
                  <a:t>objects </a:t>
                </a:r>
                <a:r>
                  <a:rPr lang="it-IT" dirty="0" smtClean="0">
                    <a:solidFill>
                      <a:srgbClr val="0070C0"/>
                    </a:solidFill>
                  </a:rPr>
                  <a:t>and places identifiers</a:t>
                </a:r>
                <a:endParaRPr lang="it-IT" dirty="0">
                  <a:solidFill>
                    <a:srgbClr val="0070C0"/>
                  </a:solidFill>
                </a:endParaRPr>
              </a:p>
              <a:p>
                <a:pPr lvl="2"/>
                <a:r>
                  <a:rPr lang="it-IT" dirty="0"/>
                  <a:t>Records </a:t>
                </a:r>
                <a:r>
                  <a:rPr lang="it-IT" dirty="0">
                    <a:solidFill>
                      <a:srgbClr val="0070C0"/>
                    </a:solidFill>
                  </a:rPr>
                  <a:t>relations</a:t>
                </a:r>
                <a:r>
                  <a:rPr lang="it-IT" dirty="0"/>
                  <a:t> between </a:t>
                </a:r>
                <a:r>
                  <a:rPr lang="it-IT" dirty="0" smtClean="0"/>
                  <a:t>objects/places</a:t>
                </a:r>
              </a:p>
              <a:p>
                <a:pPr lvl="2"/>
                <a:r>
                  <a:rPr lang="it-IT" dirty="0"/>
                  <a:t>Map is a </a:t>
                </a:r>
                <a:r>
                  <a:rPr lang="it-IT" u="sng" dirty="0">
                    <a:solidFill>
                      <a:srgbClr val="0070C0"/>
                    </a:solidFill>
                  </a:rPr>
                  <a:t>graph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199" y="1600200"/>
                <a:ext cx="4218415" cy="5141168"/>
              </a:xfrm>
              <a:blipFill rotWithShape="1">
                <a:blip r:embed="rId2"/>
                <a:stretch>
                  <a:fillRect l="-2601" t="-2372" r="-101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196" name="Picture 4" descr="http://robotics.jacobs-university.de/sites/default/files/images/environment_described_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6" t="51613" b="7426"/>
          <a:stretch/>
        </p:blipFill>
        <p:spPr bwMode="auto">
          <a:xfrm>
            <a:off x="4495800" y="1412776"/>
            <a:ext cx="4433322" cy="248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cogrob.ensta-paristech.fr/assets/topologicalSLA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615" y="4021955"/>
            <a:ext cx="4216865" cy="271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77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Position determination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Belief</a:t>
            </a:r>
            <a:r>
              <a:rPr lang="en-GB" dirty="0" smtClean="0"/>
              <a:t> representation:</a:t>
            </a:r>
          </a:p>
          <a:p>
            <a:pPr lvl="1"/>
            <a:r>
              <a:rPr lang="en-GB" dirty="0" smtClean="0"/>
              <a:t>Single unique position?</a:t>
            </a:r>
          </a:p>
          <a:p>
            <a:pPr lvl="1"/>
            <a:r>
              <a:rPr lang="en-GB" dirty="0" smtClean="0"/>
              <a:t>Set of possible positions?</a:t>
            </a:r>
          </a:p>
          <a:p>
            <a:pPr lvl="1"/>
            <a:r>
              <a:rPr lang="en-GB" dirty="0" smtClean="0"/>
              <a:t>How are they ranked?</a:t>
            </a:r>
          </a:p>
          <a:p>
            <a:endParaRPr lang="en-GB" dirty="0"/>
          </a:p>
          <a:p>
            <a:r>
              <a:rPr lang="en-GB" b="1" dirty="0" smtClean="0"/>
              <a:t>Single-hypothesis</a:t>
            </a:r>
          </a:p>
          <a:p>
            <a:pPr lvl="1"/>
            <a:r>
              <a:rPr lang="en-GB" dirty="0" smtClean="0"/>
              <a:t>The robot identifies one </a:t>
            </a:r>
            <a:r>
              <a:rPr lang="en-GB" dirty="0" smtClean="0">
                <a:solidFill>
                  <a:srgbClr val="FF0000"/>
                </a:solidFill>
              </a:rPr>
              <a:t>single unique position</a:t>
            </a:r>
          </a:p>
          <a:p>
            <a:pPr lvl="1"/>
            <a:r>
              <a:rPr lang="en-GB" dirty="0"/>
              <a:t>a certain </a:t>
            </a:r>
            <a:r>
              <a:rPr lang="en-GB" dirty="0">
                <a:solidFill>
                  <a:srgbClr val="00B0F0"/>
                </a:solidFill>
              </a:rPr>
              <a:t>probability distribution</a:t>
            </a:r>
          </a:p>
          <a:p>
            <a:pPr lvl="1"/>
            <a:endParaRPr lang="en-GB" dirty="0" smtClean="0">
              <a:solidFill>
                <a:srgbClr val="FF0000"/>
              </a:solidFill>
            </a:endParaRPr>
          </a:p>
          <a:p>
            <a:r>
              <a:rPr lang="en-GB" b="1" dirty="0" smtClean="0"/>
              <a:t>Multiple-hypothesis</a:t>
            </a:r>
          </a:p>
          <a:p>
            <a:pPr lvl="1"/>
            <a:r>
              <a:rPr lang="en-GB" dirty="0" smtClean="0"/>
              <a:t>The position is described in a </a:t>
            </a:r>
            <a:r>
              <a:rPr lang="en-GB" dirty="0" smtClean="0">
                <a:solidFill>
                  <a:srgbClr val="FF0000"/>
                </a:solidFill>
              </a:rPr>
              <a:t>fuzzy</a:t>
            </a:r>
            <a:r>
              <a:rPr lang="en-GB" dirty="0" smtClean="0"/>
              <a:t> way</a:t>
            </a:r>
          </a:p>
          <a:p>
            <a:pPr lvl="1"/>
            <a:r>
              <a:rPr lang="en-GB" dirty="0" smtClean="0"/>
              <a:t>This allows </a:t>
            </a:r>
            <a:r>
              <a:rPr lang="en-GB" dirty="0"/>
              <a:t>a</a:t>
            </a:r>
            <a:r>
              <a:rPr lang="en-GB" dirty="0" smtClean="0"/>
              <a:t> better description of the</a:t>
            </a:r>
            <a:r>
              <a:rPr lang="en-GB" dirty="0" smtClean="0">
                <a:solidFill>
                  <a:srgbClr val="00B0F0"/>
                </a:solidFill>
              </a:rPr>
              <a:t> degree of uncertainty</a:t>
            </a:r>
            <a:endParaRPr lang="en-GB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97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Sensors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Sensors allow </a:t>
            </a:r>
            <a:r>
              <a:rPr lang="en-US" dirty="0" smtClean="0">
                <a:solidFill>
                  <a:srgbClr val="FF0000"/>
                </a:solidFill>
              </a:rPr>
              <a:t>measurements of physical quantities</a:t>
            </a:r>
          </a:p>
          <a:p>
            <a:r>
              <a:rPr lang="en-US" dirty="0" smtClean="0"/>
              <a:t>Two kinds: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Proprioceptive</a:t>
            </a:r>
          </a:p>
          <a:p>
            <a:pPr marL="914400" lvl="2" indent="0">
              <a:buNone/>
            </a:pPr>
            <a:r>
              <a:rPr lang="en-US" dirty="0" smtClean="0"/>
              <a:t>Measurement of quantities pertaining to the “self”, i.e. the robot,</a:t>
            </a:r>
          </a:p>
          <a:p>
            <a:pPr marL="914400" lvl="2" indent="0">
              <a:buNone/>
            </a:pPr>
            <a:r>
              <a:rPr lang="en-US" u="sng" dirty="0" smtClean="0"/>
              <a:t>Example</a:t>
            </a:r>
            <a:r>
              <a:rPr lang="en-US" dirty="0" smtClean="0"/>
              <a:t>: joint positions, wheel speed/angular position, …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Exteroceptive</a:t>
            </a:r>
          </a:p>
          <a:p>
            <a:pPr marL="914400" lvl="2" indent="0">
              <a:buNone/>
            </a:pPr>
            <a:r>
              <a:rPr lang="en-US" dirty="0" smtClean="0"/>
              <a:t>Measurement of quantities related to the environment where the robot lives.</a:t>
            </a:r>
          </a:p>
          <a:p>
            <a:pPr marL="914400" lvl="2" indent="0">
              <a:buNone/>
            </a:pPr>
            <a:r>
              <a:rPr lang="en-US" u="sng" dirty="0" smtClean="0"/>
              <a:t>Example</a:t>
            </a:r>
            <a:r>
              <a:rPr lang="en-US" dirty="0" smtClean="0"/>
              <a:t>: position of the rover, position of obstacles, temperature, illumination, …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1462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Position determination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200" y="1600200"/>
            <a:ext cx="388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88224" y="2015941"/>
            <a:ext cx="1860352" cy="408623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000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dirty="0" smtClean="0"/>
              <a:t>Single-hypothesis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6588224" y="4376816"/>
            <a:ext cx="2079004" cy="408623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000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dirty="0" smtClean="0"/>
              <a:t>Multiple-hypothesis</a:t>
            </a:r>
            <a:endParaRPr lang="en-GB" dirty="0"/>
          </a:p>
        </p:txBody>
      </p:sp>
      <p:sp>
        <p:nvSpPr>
          <p:cNvPr id="5" name="Right Brace 4"/>
          <p:cNvSpPr/>
          <p:nvPr/>
        </p:nvSpPr>
        <p:spPr>
          <a:xfrm>
            <a:off x="6228184" y="3068960"/>
            <a:ext cx="252028" cy="3024336"/>
          </a:xfrm>
          <a:prstGeom prst="rightBrace">
            <a:avLst/>
          </a:prstGeom>
          <a:ln w="127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851077" y="2424564"/>
            <a:ext cx="1512168" cy="715089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000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dirty="0" smtClean="0"/>
              <a:t>Continuous environment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133008" y="4867871"/>
            <a:ext cx="2230237" cy="408623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000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dirty="0" smtClean="0"/>
              <a:t>Discrete environment</a:t>
            </a:r>
            <a:endParaRPr lang="en-GB" dirty="0"/>
          </a:p>
        </p:txBody>
      </p:sp>
      <p:sp>
        <p:nvSpPr>
          <p:cNvPr id="10" name="Right Brace 9"/>
          <p:cNvSpPr/>
          <p:nvPr/>
        </p:nvSpPr>
        <p:spPr>
          <a:xfrm flipH="1">
            <a:off x="2511905" y="4057326"/>
            <a:ext cx="253413" cy="2018586"/>
          </a:xfrm>
          <a:prstGeom prst="rightBrace">
            <a:avLst/>
          </a:prstGeom>
          <a:ln w="127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ight Brace 12"/>
          <p:cNvSpPr/>
          <p:nvPr/>
        </p:nvSpPr>
        <p:spPr>
          <a:xfrm flipH="1">
            <a:off x="2506170" y="1772816"/>
            <a:ext cx="253413" cy="2018586"/>
          </a:xfrm>
          <a:prstGeom prst="rightBrace">
            <a:avLst/>
          </a:prstGeom>
          <a:ln w="127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068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Position determination</a:t>
            </a:r>
            <a:endParaRPr lang="en-GB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770" y="1600200"/>
            <a:ext cx="477246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6736" y="2337167"/>
            <a:ext cx="1249725" cy="408623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000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Real map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86738" y="4653136"/>
            <a:ext cx="1829724" cy="715089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000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GB" dirty="0" smtClean="0"/>
              <a:t>Occupancy grid-based map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020272" y="2337167"/>
            <a:ext cx="1829724" cy="408623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000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GB" dirty="0" smtClean="0"/>
              <a:t>Line-based map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7020272" y="4806367"/>
            <a:ext cx="1829724" cy="408623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000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GB" dirty="0" smtClean="0"/>
              <a:t>Topological map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830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Navigation</a:t>
            </a:r>
            <a:endParaRPr lang="it-IT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Module 11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8730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Navigation</a:t>
            </a:r>
            <a:endParaRPr lang="it-IT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/>
              <a:t>Definition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>
                <a:solidFill>
                  <a:srgbClr val="0070C0"/>
                </a:solidFill>
              </a:rPr>
              <a:t>Determination of position and orientation</a:t>
            </a:r>
            <a:r>
              <a:rPr lang="en-US" dirty="0" smtClean="0"/>
              <a:t> relative to the environment,</a:t>
            </a:r>
          </a:p>
          <a:p>
            <a:pPr marL="971550" lvl="1" indent="-514350">
              <a:buFont typeface="+mj-lt"/>
              <a:buAutoNum type="arabicPeriod"/>
            </a:pPr>
            <a:endParaRPr lang="en-US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The </a:t>
            </a:r>
            <a:r>
              <a:rPr lang="en-US" dirty="0" smtClean="0">
                <a:solidFill>
                  <a:srgbClr val="0070C0"/>
                </a:solidFill>
              </a:rPr>
              <a:t>planning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0070C0"/>
                </a:solidFill>
              </a:rPr>
              <a:t>execution</a:t>
            </a:r>
            <a:r>
              <a:rPr lang="en-US" dirty="0" smtClean="0"/>
              <a:t> of the maneuvers required to get from point A to point B.</a:t>
            </a:r>
          </a:p>
        </p:txBody>
      </p:sp>
    </p:spTree>
    <p:extLst>
      <p:ext uri="{BB962C8B-B14F-4D97-AF65-F5344CB8AC3E}">
        <p14:creationId xmlns:p14="http://schemas.microsoft.com/office/powerpoint/2010/main" val="405222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Position determination</a:t>
            </a:r>
            <a:endParaRPr lang="it-IT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85666" y="1387928"/>
            <a:ext cx="4022838" cy="535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72200" y="2852936"/>
            <a:ext cx="2067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Example</a:t>
            </a:r>
            <a:r>
              <a:rPr lang="it-IT" dirty="0" smtClean="0"/>
              <a:t>: Odometry</a:t>
            </a:r>
            <a:endParaRPr lang="it-IT" dirty="0"/>
          </a:p>
        </p:txBody>
      </p:sp>
      <p:sp>
        <p:nvSpPr>
          <p:cNvPr id="6" name="TextBox 5"/>
          <p:cNvSpPr txBox="1"/>
          <p:nvPr/>
        </p:nvSpPr>
        <p:spPr>
          <a:xfrm>
            <a:off x="6660232" y="6237312"/>
            <a:ext cx="2318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Example</a:t>
            </a:r>
            <a:r>
              <a:rPr lang="it-IT" dirty="0" smtClean="0"/>
              <a:t>: triangulation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fontScale="85000" lnSpcReduction="20000"/>
          </a:bodyPr>
          <a:lstStyle/>
          <a:p>
            <a:r>
              <a:rPr lang="it-IT" u="sng" dirty="0" smtClean="0">
                <a:solidFill>
                  <a:srgbClr val="FF0000"/>
                </a:solidFill>
              </a:rPr>
              <a:t>Idiothetic sources</a:t>
            </a:r>
          </a:p>
          <a:p>
            <a:pPr lvl="1"/>
            <a:r>
              <a:rPr lang="it-IT" dirty="0" smtClean="0"/>
              <a:t>Related to </a:t>
            </a:r>
            <a:r>
              <a:rPr lang="it-IT" dirty="0" smtClean="0">
                <a:solidFill>
                  <a:srgbClr val="0070C0"/>
                </a:solidFill>
              </a:rPr>
              <a:t>self-motion</a:t>
            </a:r>
          </a:p>
          <a:p>
            <a:pPr lvl="1"/>
            <a:r>
              <a:rPr lang="it-IT" dirty="0" smtClean="0"/>
              <a:t>Uses </a:t>
            </a:r>
            <a:r>
              <a:rPr lang="it-IT" dirty="0" smtClean="0">
                <a:solidFill>
                  <a:srgbClr val="0070C0"/>
                </a:solidFill>
              </a:rPr>
              <a:t>proprioceptive sensors</a:t>
            </a:r>
          </a:p>
          <a:p>
            <a:pPr lvl="2"/>
            <a:r>
              <a:rPr lang="it-IT" dirty="0" smtClean="0"/>
              <a:t>Number of wheel rotations,</a:t>
            </a:r>
          </a:p>
          <a:p>
            <a:pPr lvl="2"/>
            <a:r>
              <a:rPr lang="it-IT" dirty="0" smtClean="0"/>
              <a:t>IMU</a:t>
            </a:r>
          </a:p>
          <a:p>
            <a:pPr lvl="2"/>
            <a:r>
              <a:rPr lang="it-IT" dirty="0" smtClean="0"/>
              <a:t>Also called </a:t>
            </a:r>
            <a:r>
              <a:rPr lang="it-IT" dirty="0" smtClean="0">
                <a:solidFill>
                  <a:srgbClr val="FF0000"/>
                </a:solidFill>
              </a:rPr>
              <a:t>odometry </a:t>
            </a:r>
            <a:r>
              <a:rPr lang="it-IT" dirty="0"/>
              <a:t>or </a:t>
            </a:r>
            <a:r>
              <a:rPr lang="it-IT" dirty="0" smtClean="0">
                <a:solidFill>
                  <a:srgbClr val="FF0000"/>
                </a:solidFill>
              </a:rPr>
              <a:t>dead reckoning</a:t>
            </a:r>
          </a:p>
          <a:p>
            <a:pPr lvl="2"/>
            <a:endParaRPr lang="it-IT" dirty="0" smtClean="0">
              <a:solidFill>
                <a:srgbClr val="FF0000"/>
              </a:solidFill>
            </a:endParaRPr>
          </a:p>
          <a:p>
            <a:r>
              <a:rPr lang="it-IT" u="sng" dirty="0" smtClean="0">
                <a:solidFill>
                  <a:srgbClr val="FF0000"/>
                </a:solidFill>
              </a:rPr>
              <a:t>Allothetic sources</a:t>
            </a:r>
          </a:p>
          <a:p>
            <a:pPr lvl="1"/>
            <a:r>
              <a:rPr lang="it-IT" dirty="0"/>
              <a:t>Related to </a:t>
            </a:r>
            <a:r>
              <a:rPr lang="it-IT" dirty="0">
                <a:solidFill>
                  <a:srgbClr val="0070C0"/>
                </a:solidFill>
              </a:rPr>
              <a:t>external </a:t>
            </a:r>
            <a:r>
              <a:rPr lang="it-IT" dirty="0" smtClean="0">
                <a:solidFill>
                  <a:srgbClr val="0070C0"/>
                </a:solidFill>
              </a:rPr>
              <a:t>references</a:t>
            </a:r>
            <a:endParaRPr lang="it-IT" dirty="0">
              <a:solidFill>
                <a:srgbClr val="0070C0"/>
              </a:solidFill>
            </a:endParaRPr>
          </a:p>
          <a:p>
            <a:pPr lvl="1"/>
            <a:r>
              <a:rPr lang="it-IT" dirty="0"/>
              <a:t>Uses </a:t>
            </a:r>
            <a:r>
              <a:rPr lang="it-IT" dirty="0">
                <a:solidFill>
                  <a:srgbClr val="0070C0"/>
                </a:solidFill>
              </a:rPr>
              <a:t>exteroceptive </a:t>
            </a:r>
            <a:r>
              <a:rPr lang="it-IT" dirty="0" smtClean="0">
                <a:solidFill>
                  <a:srgbClr val="0070C0"/>
                </a:solidFill>
              </a:rPr>
              <a:t>sensors</a:t>
            </a:r>
          </a:p>
          <a:p>
            <a:pPr lvl="2"/>
            <a:r>
              <a:rPr lang="it-IT" dirty="0" smtClean="0"/>
              <a:t>Objects/obstacles</a:t>
            </a:r>
          </a:p>
          <a:p>
            <a:pPr lvl="2"/>
            <a:r>
              <a:rPr lang="it-IT" dirty="0" smtClean="0"/>
              <a:t>Landmarks</a:t>
            </a:r>
          </a:p>
          <a:p>
            <a:pPr lvl="2"/>
            <a:r>
              <a:rPr lang="it-IT" dirty="0" smtClean="0"/>
              <a:t>Terrain geometry</a:t>
            </a:r>
          </a:p>
          <a:p>
            <a:pPr lvl="2"/>
            <a:r>
              <a:rPr lang="it-IT" dirty="0" smtClean="0"/>
              <a:t>Points of interest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6620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/>
          <p:cNvSpPr/>
          <p:nvPr/>
        </p:nvSpPr>
        <p:spPr>
          <a:xfrm flipH="1">
            <a:off x="3509767" y="2249315"/>
            <a:ext cx="558176" cy="1539725"/>
          </a:xfrm>
          <a:custGeom>
            <a:avLst/>
            <a:gdLst>
              <a:gd name="connsiteX0" fmla="*/ 980302 w 980302"/>
              <a:gd name="connsiteY0" fmla="*/ 35671 h 496990"/>
              <a:gd name="connsiteX1" fmla="*/ 634313 w 980302"/>
              <a:gd name="connsiteY1" fmla="*/ 35671 h 496990"/>
              <a:gd name="connsiteX2" fmla="*/ 436605 w 980302"/>
              <a:gd name="connsiteY2" fmla="*/ 406373 h 496990"/>
              <a:gd name="connsiteX3" fmla="*/ 0 w 980302"/>
              <a:gd name="connsiteY3" fmla="*/ 496990 h 496990"/>
              <a:gd name="connsiteX0" fmla="*/ 980302 w 980302"/>
              <a:gd name="connsiteY0" fmla="*/ 0 h 461319"/>
              <a:gd name="connsiteX1" fmla="*/ 436605 w 980302"/>
              <a:gd name="connsiteY1" fmla="*/ 370702 h 461319"/>
              <a:gd name="connsiteX2" fmla="*/ 0 w 980302"/>
              <a:gd name="connsiteY2" fmla="*/ 461319 h 461319"/>
              <a:gd name="connsiteX0" fmla="*/ 980302 w 980302"/>
              <a:gd name="connsiteY0" fmla="*/ 0 h 461319"/>
              <a:gd name="connsiteX1" fmla="*/ 0 w 980302"/>
              <a:gd name="connsiteY1" fmla="*/ 461319 h 461319"/>
              <a:gd name="connsiteX0" fmla="*/ 980302 w 980302"/>
              <a:gd name="connsiteY0" fmla="*/ 0 h 461319"/>
              <a:gd name="connsiteX1" fmla="*/ 0 w 980302"/>
              <a:gd name="connsiteY1" fmla="*/ 461319 h 461319"/>
              <a:gd name="connsiteX0" fmla="*/ 980302 w 980302"/>
              <a:gd name="connsiteY0" fmla="*/ 17 h 461336"/>
              <a:gd name="connsiteX1" fmla="*/ 0 w 980302"/>
              <a:gd name="connsiteY1" fmla="*/ 461336 h 461336"/>
              <a:gd name="connsiteX0" fmla="*/ 980302 w 980302"/>
              <a:gd name="connsiteY0" fmla="*/ 0 h 461319"/>
              <a:gd name="connsiteX1" fmla="*/ 0 w 980302"/>
              <a:gd name="connsiteY1" fmla="*/ 461319 h 461319"/>
              <a:gd name="connsiteX0" fmla="*/ 169260 w 305047"/>
              <a:gd name="connsiteY0" fmla="*/ 0 h 668823"/>
              <a:gd name="connsiteX1" fmla="*/ 105930 w 305047"/>
              <a:gd name="connsiteY1" fmla="*/ 668823 h 668823"/>
              <a:gd name="connsiteX0" fmla="*/ 63330 w 303097"/>
              <a:gd name="connsiteY0" fmla="*/ 0 h 668823"/>
              <a:gd name="connsiteX1" fmla="*/ 0 w 303097"/>
              <a:gd name="connsiteY1" fmla="*/ 668823 h 668823"/>
              <a:gd name="connsiteX0" fmla="*/ 0 w 980802"/>
              <a:gd name="connsiteY0" fmla="*/ 0 h 962035"/>
              <a:gd name="connsiteX1" fmla="*/ 818029 w 980802"/>
              <a:gd name="connsiteY1" fmla="*/ 962035 h 962035"/>
              <a:gd name="connsiteX0" fmla="*/ 0 w 818029"/>
              <a:gd name="connsiteY0" fmla="*/ 0 h 962035"/>
              <a:gd name="connsiteX1" fmla="*/ 818029 w 818029"/>
              <a:gd name="connsiteY1" fmla="*/ 962035 h 962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18029" h="962035">
                <a:moveTo>
                  <a:pt x="0" y="0"/>
                </a:moveTo>
                <a:cubicBezTo>
                  <a:pt x="5434" y="370881"/>
                  <a:pt x="807943" y="406002"/>
                  <a:pt x="818029" y="962035"/>
                </a:cubicBezTo>
              </a:path>
            </a:pathLst>
          </a:custGeom>
          <a:ln w="127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43"/>
          <a:stretch/>
        </p:blipFill>
        <p:spPr bwMode="auto">
          <a:xfrm rot="871804">
            <a:off x="4616833" y="1220344"/>
            <a:ext cx="4333913" cy="205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Example: odometry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46856" y="1988840"/>
                <a:ext cx="8373616" cy="4680520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it-IT" u="sng" dirty="0" smtClean="0">
                    <a:solidFill>
                      <a:srgbClr val="FF0000"/>
                    </a:solidFill>
                  </a:rPr>
                  <a:t>Odometry</a:t>
                </a:r>
              </a:p>
              <a:p>
                <a:pPr lvl="1"/>
                <a:r>
                  <a:rPr lang="it-IT" dirty="0" smtClean="0"/>
                  <a:t>We know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it-IT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GB" b="1" i="1" smtClean="0">
                            <a:latin typeface="Cambria Math"/>
                          </a:rPr>
                          <m:t>𝒖</m:t>
                        </m:r>
                      </m:e>
                    </m:acc>
                    <m:d>
                      <m:dPr>
                        <m:ctrlPr>
                          <a:rPr lang="it-IT" i="1">
                            <a:latin typeface="Cambria Math"/>
                          </a:rPr>
                        </m:ctrlPr>
                      </m:dPr>
                      <m:e>
                        <m:r>
                          <a:rPr lang="it-IT" i="1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it-IT" dirty="0" smtClean="0"/>
                  <a:t> at every</a:t>
                </a:r>
                <a:br>
                  <a:rPr lang="it-IT" dirty="0" smtClean="0"/>
                </a:br>
                <a:r>
                  <a:rPr lang="it-IT" dirty="0" smtClean="0"/>
                  <a:t>instant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/>
                      </a:rPr>
                      <m:t>𝑡</m:t>
                    </m:r>
                    <m:r>
                      <a:rPr lang="it-IT" i="1" dirty="0" smtClean="0">
                        <a:latin typeface="Cambria Math"/>
                        <a:ea typeface="Cambria Math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it-IT" b="0" i="1" dirty="0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it-IT" b="0" i="1" dirty="0" smtClean="0">
                            <a:latin typeface="Cambria Math"/>
                            <a:ea typeface="Cambria Math"/>
                          </a:rPr>
                          <m:t>0,</m:t>
                        </m:r>
                        <m:r>
                          <a:rPr lang="it-IT" b="0" i="1" dirty="0" smtClean="0">
                            <a:latin typeface="Cambria Math"/>
                            <a:ea typeface="Cambria Math"/>
                          </a:rPr>
                          <m:t>𝑇</m:t>
                        </m:r>
                      </m:e>
                    </m:d>
                  </m:oMath>
                </a14:m>
                <a:endParaRPr lang="it-IT" dirty="0" smtClean="0"/>
              </a:p>
              <a:p>
                <a:pPr lvl="1"/>
                <a:endParaRPr lang="it-IT" dirty="0" smtClean="0"/>
              </a:p>
              <a:p>
                <a:pPr lvl="1"/>
                <a:r>
                  <a:rPr lang="it-IT" dirty="0" smtClean="0"/>
                  <a:t>We can calculate the </a:t>
                </a:r>
                <a:r>
                  <a:rPr lang="it-IT" dirty="0" smtClean="0">
                    <a:solidFill>
                      <a:srgbClr val="00B050"/>
                    </a:solidFill>
                  </a:rPr>
                  <a:t>configuration </a:t>
                </a:r>
                <a:r>
                  <a:rPr lang="it-IT" dirty="0" smtClean="0"/>
                  <a:t>at time</a:t>
                </a:r>
                <a:r>
                  <a:rPr lang="it-IT" dirty="0" smtClean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i="1" dirty="0" smtClean="0">
                        <a:solidFill>
                          <a:srgbClr val="00B050"/>
                        </a:solidFill>
                        <a:latin typeface="Cambria Math"/>
                      </a:rPr>
                      <m:t>𝑇</m:t>
                    </m:r>
                  </m:oMath>
                </a14:m>
                <a:r>
                  <a:rPr lang="it-IT" dirty="0" smtClean="0"/>
                  <a:t>:</a:t>
                </a:r>
              </a:p>
              <a:p>
                <a:pPr marL="914400" lvl="2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it-IT" i="1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it-IT" i="1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it-IT" i="1">
                              <a:latin typeface="Cambria Math"/>
                            </a:rPr>
                            <m:t>𝑇</m:t>
                          </m:r>
                        </m:sup>
                        <m:e>
                          <m:acc>
                            <m:accPr>
                              <m:chr m:val="̇"/>
                              <m:ctrlPr>
                                <a:rPr lang="it-IT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GB" b="1" i="1" smtClean="0">
                                  <a:latin typeface="Cambria Math"/>
                                </a:rPr>
                                <m:t>𝒖</m:t>
                              </m:r>
                            </m:e>
                          </m:acc>
                          <m:d>
                            <m:dPr>
                              <m:ctrlPr>
                                <a:rPr lang="it-IT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e>
                      </m:nary>
                      <m:r>
                        <a:rPr lang="it-IT" i="1">
                          <a:latin typeface="Cambria Math"/>
                        </a:rPr>
                        <m:t>𝑑𝑡</m:t>
                      </m:r>
                      <m:r>
                        <a:rPr lang="it-IT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it-IT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it-IT" b="0" i="1" smtClean="0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it-IT" b="0" i="1" smtClean="0">
                              <a:latin typeface="Cambria Math"/>
                            </a:rPr>
                            <m:t>𝑇</m:t>
                          </m:r>
                        </m:sup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it-IT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it-IT" b="0" i="1" smtClean="0">
                                      <a:latin typeface="Cambria Math"/>
                                    </a:rPr>
                                  </m:ctrlPr>
                                </m:eqArrPr>
                                <m:e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𝑣</m:t>
                                  </m:r>
                                  <m:d>
                                    <m:dPr>
                                      <m:ctrlPr>
                                        <a:rPr lang="it-IT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i="1">
                                          <a:latin typeface="Cambria Math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  <m:e>
                                  <m:r>
                                    <a:rPr lang="en-GB" i="1" smtClean="0">
                                      <a:latin typeface="Cambria Math"/>
                                    </a:rPr>
                                    <m:t>𝜔</m:t>
                                  </m:r>
                                  <m:d>
                                    <m:dPr>
                                      <m:ctrlPr>
                                        <a:rPr lang="it-IT" b="0" i="1" smtClean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b="0" i="1" smtClean="0">
                                          <a:latin typeface="Cambria Math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eqArr>
                            </m:e>
                          </m:d>
                        </m:e>
                      </m:nary>
                      <m:r>
                        <a:rPr lang="it-IT" b="0" i="1" smtClean="0">
                          <a:latin typeface="Cambria Math"/>
                        </a:rPr>
                        <m:t>𝑑𝑡</m:t>
                      </m:r>
                      <m:r>
                        <a:rPr lang="it-IT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it-IT" i="1"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it-IT" i="1" smtClean="0">
                                  <a:solidFill>
                                    <a:srgbClr val="00B050"/>
                                  </a:solidFill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it-IT" i="1">
                                  <a:solidFill>
                                    <a:srgbClr val="00B050"/>
                                  </a:solidFill>
                                  <a:latin typeface="Cambria Math"/>
                                </a:rPr>
                                <m:t>𝑥</m:t>
                              </m:r>
                              <m:d>
                                <m:dPr>
                                  <m:ctrlPr>
                                    <a:rPr lang="it-IT" i="1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it-IT" i="1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</m:d>
                            </m:e>
                            <m:e>
                              <m:r>
                                <a:rPr lang="it-IT" i="1">
                                  <a:solidFill>
                                    <a:srgbClr val="00B050"/>
                                  </a:solidFill>
                                  <a:latin typeface="Cambria Math"/>
                                </a:rPr>
                                <m:t>𝑦</m:t>
                              </m:r>
                              <m:d>
                                <m:dPr>
                                  <m:ctrlPr>
                                    <a:rPr lang="it-IT" i="1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it-IT" i="1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</m:d>
                            </m:e>
                            <m:e>
                              <m:r>
                                <a:rPr lang="it-IT" i="1">
                                  <a:solidFill>
                                    <a:srgbClr val="00B050"/>
                                  </a:solidFill>
                                  <a:latin typeface="Cambria Math"/>
                                </a:rPr>
                                <m:t>𝜗</m:t>
                              </m:r>
                              <m:d>
                                <m:dPr>
                                  <m:ctrlPr>
                                    <a:rPr lang="it-IT" i="1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it-IT" i="1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</m:d>
                            </m:e>
                          </m:eqArr>
                        </m:e>
                      </m:d>
                      <m:r>
                        <a:rPr lang="it-IT" b="0" i="1" smtClean="0">
                          <a:latin typeface="Cambria Math"/>
                        </a:rPr>
                        <m:t>+</m:t>
                      </m:r>
                      <m:d>
                        <m:dPr>
                          <m:begChr m:val="{"/>
                          <m:endChr m:val="}"/>
                          <m:ctrlPr>
                            <a:rPr lang="it-IT" b="0" i="1" smtClean="0"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it-IT" b="0" i="1" smtClean="0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it-IT" b="0" i="1" smtClean="0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it-IT" b="0" i="1" smtClean="0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it-IT" b="0" i="1" smtClean="0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</a:rPr>
                                    <m:t>𝜗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  <m:r>
                        <a:rPr lang="it-IT" b="0" i="1" smtClean="0">
                          <a:latin typeface="Cambria Math"/>
                        </a:rPr>
                        <m:t>=</m:t>
                      </m:r>
                      <m:r>
                        <a:rPr lang="it-IT" b="1" i="1">
                          <a:latin typeface="Cambria Math"/>
                        </a:rPr>
                        <m:t>𝒒</m:t>
                      </m:r>
                      <m:d>
                        <m:dPr>
                          <m:ctrlPr>
                            <a:rPr lang="it-IT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lang="it-IT" dirty="0" smtClean="0"/>
              </a:p>
              <a:p>
                <a:pPr lvl="1"/>
                <a:endParaRPr lang="it-IT" dirty="0" smtClean="0"/>
              </a:p>
              <a:p>
                <a:pPr lvl="1"/>
                <a:r>
                  <a:rPr lang="it-IT" dirty="0" smtClean="0"/>
                  <a:t>Same thing can be done with an </a:t>
                </a:r>
                <a:r>
                  <a:rPr lang="it-IT" u="sng" dirty="0" smtClean="0">
                    <a:solidFill>
                      <a:srgbClr val="0070C0"/>
                    </a:solidFill>
                  </a:rPr>
                  <a:t>IMU</a:t>
                </a:r>
                <a:r>
                  <a:rPr lang="it-IT" dirty="0" smtClean="0"/>
                  <a:t>, by knowing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1" i="1" smtClean="0">
                            <a:latin typeface="Cambria Math"/>
                          </a:rPr>
                        </m:ctrlPr>
                      </m:sSupPr>
                      <m:e>
                        <m:acc>
                          <m:accPr>
                            <m:chr m:val="̈"/>
                            <m:ctrlPr>
                              <a:rPr lang="it-IT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GB" b="1" i="1" smtClean="0">
                                <a:latin typeface="Cambria Math"/>
                              </a:rPr>
                              <m:t>𝒒</m:t>
                            </m:r>
                          </m:e>
                        </m:acc>
                      </m:e>
                      <m:sup>
                        <m:r>
                          <a:rPr lang="en-GB" b="1" i="1" smtClean="0">
                            <a:latin typeface="Cambria Math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it-IT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it-IT" b="0" i="1" smtClean="0">
                        <a:latin typeface="Cambria Math"/>
                      </a:rPr>
                      <m:t>, </m:t>
                    </m:r>
                    <m:r>
                      <a:rPr lang="it-IT" b="0" i="1" smtClean="0">
                        <a:latin typeface="Cambria Math"/>
                        <a:ea typeface="Cambria Math"/>
                      </a:rPr>
                      <m:t>∀</m:t>
                    </m:r>
                    <m:r>
                      <a:rPr lang="it-IT" b="0" i="1" smtClean="0">
                        <a:latin typeface="Cambria Math"/>
                        <a:ea typeface="Cambria Math"/>
                      </a:rPr>
                      <m:t>𝑡</m:t>
                    </m:r>
                    <m:r>
                      <a:rPr lang="it-IT" b="0" i="1" smtClean="0">
                        <a:latin typeface="Cambria Math"/>
                        <a:ea typeface="Cambria Math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it-IT" b="0" i="1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/>
                            <a:ea typeface="Cambria Math"/>
                          </a:rPr>
                          <m:t>0,</m:t>
                        </m:r>
                        <m:r>
                          <a:rPr lang="it-IT" b="0" i="1" smtClean="0">
                            <a:latin typeface="Cambria Math"/>
                            <a:ea typeface="Cambria Math"/>
                          </a:rPr>
                          <m:t>𝑇</m:t>
                        </m:r>
                      </m:e>
                    </m:d>
                  </m:oMath>
                </a14:m>
                <a:r>
                  <a:rPr lang="it-IT" dirty="0" smtClean="0"/>
                  <a:t>, which are the accelerations in the local frame of reference</a:t>
                </a:r>
              </a:p>
              <a:p>
                <a:pPr marL="914400" lvl="2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∬"/>
                          <m:ctrlPr>
                            <a:rPr lang="it-IT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it-IT" b="0" i="1" smtClean="0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it-IT" b="0" i="1" smtClean="0">
                              <a:latin typeface="Cambria Math"/>
                            </a:rPr>
                            <m:t>𝑇</m:t>
                          </m:r>
                        </m:sup>
                        <m:e>
                          <m:acc>
                            <m:accPr>
                              <m:chr m:val="̈"/>
                              <m:ctrlPr>
                                <a:rPr lang="it-IT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it-IT" b="1" i="1">
                                  <a:latin typeface="Cambria Math"/>
                                </a:rPr>
                                <m:t>𝒒</m:t>
                              </m:r>
                            </m:e>
                          </m:acc>
                          <m:r>
                            <a:rPr lang="en-GB" b="1" i="1" smtClean="0">
                              <a:latin typeface="Cambria Math"/>
                            </a:rPr>
                            <m:t>′</m:t>
                          </m:r>
                          <m:d>
                            <m:dPr>
                              <m:ctrlPr>
                                <a:rPr lang="it-IT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e>
                      </m:nary>
                      <m:r>
                        <a:rPr lang="it-IT" i="1">
                          <a:latin typeface="Cambria Math"/>
                        </a:rPr>
                        <m:t>𝑑𝑡</m:t>
                      </m:r>
                      <m:r>
                        <a:rPr lang="it-IT" i="1">
                          <a:latin typeface="Cambria Math"/>
                        </a:rPr>
                        <m:t>=</m:t>
                      </m:r>
                      <m:nary>
                        <m:naryPr>
                          <m:chr m:val="∬"/>
                          <m:ctrlPr>
                            <a:rPr lang="it-IT" i="1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it-IT" i="1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it-IT" i="1">
                              <a:latin typeface="Cambria Math"/>
                            </a:rPr>
                            <m:t>𝑇</m:t>
                          </m:r>
                        </m:sup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it-IT" i="1">
                                  <a:latin typeface="Cambria Math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it-IT" i="1">
                                      <a:latin typeface="Cambria Math"/>
                                    </a:rPr>
                                  </m:ctrlPr>
                                </m:eqArrPr>
                                <m:e>
                                  <m:acc>
                                    <m:accPr>
                                      <m:chr m:val="̈"/>
                                      <m:ctrlPr>
                                        <a:rPr lang="it-IT" i="1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it-IT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it-IT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i="1">
                                          <a:latin typeface="Cambria Math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  <m:e>
                                  <m:acc>
                                    <m:accPr>
                                      <m:chr m:val="̈"/>
                                      <m:ctrlPr>
                                        <a:rPr lang="it-IT" i="1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it-IT" b="0" i="1" smtClean="0">
                                          <a:latin typeface="Cambria Math"/>
                                        </a:rPr>
                                        <m:t>𝑦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it-IT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i="1">
                                          <a:latin typeface="Cambria Math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  <m:e>
                                  <m:acc>
                                    <m:accPr>
                                      <m:chr m:val="̈"/>
                                      <m:ctrlPr>
                                        <a:rPr lang="it-IT" i="1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it-IT" b="0" i="1" smtClean="0">
                                          <a:latin typeface="Cambria Math"/>
                                        </a:rPr>
                                        <m:t>𝜗</m:t>
                                      </m:r>
                                      <m:r>
                                        <a:rPr lang="it-IT" b="0" i="1" smtClean="0">
                                          <a:latin typeface="Cambria Math"/>
                                        </a:rPr>
                                        <m:t> 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it-IT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i="1">
                                          <a:latin typeface="Cambria Math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eqArr>
                            </m:e>
                          </m:d>
                        </m:e>
                      </m:nary>
                      <m:r>
                        <a:rPr lang="it-IT" i="1">
                          <a:latin typeface="Cambria Math"/>
                        </a:rPr>
                        <m:t>𝑑𝑡</m:t>
                      </m:r>
                      <m:r>
                        <a:rPr lang="it-IT" i="1">
                          <a:latin typeface="Cambria Math"/>
                        </a:rPr>
                        <m:t>=</m:t>
                      </m:r>
                      <m:r>
                        <a:rPr lang="it-IT" b="1" i="1">
                          <a:latin typeface="Cambria Math"/>
                        </a:rPr>
                        <m:t>𝒒</m:t>
                      </m:r>
                      <m:d>
                        <m:dPr>
                          <m:ctrlPr>
                            <a:rPr lang="it-IT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6856" y="1988840"/>
                <a:ext cx="8373616" cy="4680520"/>
              </a:xfrm>
              <a:blipFill rotWithShape="1">
                <a:blip r:embed="rId3"/>
                <a:stretch>
                  <a:fillRect l="-1019" t="-234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7125468" y="3291309"/>
            <a:ext cx="1552636" cy="408623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 smtClean="0"/>
              <a:t>Initial position</a:t>
            </a:r>
            <a:endParaRPr lang="en-GB" dirty="0"/>
          </a:p>
        </p:txBody>
      </p:sp>
      <p:sp>
        <p:nvSpPr>
          <p:cNvPr id="6" name="Freeform 5"/>
          <p:cNvSpPr/>
          <p:nvPr/>
        </p:nvSpPr>
        <p:spPr>
          <a:xfrm>
            <a:off x="5955956" y="3495620"/>
            <a:ext cx="1169511" cy="433830"/>
          </a:xfrm>
          <a:custGeom>
            <a:avLst/>
            <a:gdLst>
              <a:gd name="connsiteX0" fmla="*/ 980302 w 980302"/>
              <a:gd name="connsiteY0" fmla="*/ 35671 h 496990"/>
              <a:gd name="connsiteX1" fmla="*/ 634313 w 980302"/>
              <a:gd name="connsiteY1" fmla="*/ 35671 h 496990"/>
              <a:gd name="connsiteX2" fmla="*/ 436605 w 980302"/>
              <a:gd name="connsiteY2" fmla="*/ 406373 h 496990"/>
              <a:gd name="connsiteX3" fmla="*/ 0 w 980302"/>
              <a:gd name="connsiteY3" fmla="*/ 496990 h 496990"/>
              <a:gd name="connsiteX0" fmla="*/ 980302 w 980302"/>
              <a:gd name="connsiteY0" fmla="*/ 0 h 461319"/>
              <a:gd name="connsiteX1" fmla="*/ 436605 w 980302"/>
              <a:gd name="connsiteY1" fmla="*/ 370702 h 461319"/>
              <a:gd name="connsiteX2" fmla="*/ 0 w 980302"/>
              <a:gd name="connsiteY2" fmla="*/ 461319 h 461319"/>
              <a:gd name="connsiteX0" fmla="*/ 980302 w 980302"/>
              <a:gd name="connsiteY0" fmla="*/ 0 h 461319"/>
              <a:gd name="connsiteX1" fmla="*/ 0 w 980302"/>
              <a:gd name="connsiteY1" fmla="*/ 461319 h 461319"/>
              <a:gd name="connsiteX0" fmla="*/ 980302 w 980302"/>
              <a:gd name="connsiteY0" fmla="*/ 0 h 461319"/>
              <a:gd name="connsiteX1" fmla="*/ 0 w 980302"/>
              <a:gd name="connsiteY1" fmla="*/ 461319 h 461319"/>
              <a:gd name="connsiteX0" fmla="*/ 980302 w 980302"/>
              <a:gd name="connsiteY0" fmla="*/ 17 h 461336"/>
              <a:gd name="connsiteX1" fmla="*/ 0 w 980302"/>
              <a:gd name="connsiteY1" fmla="*/ 461336 h 461336"/>
              <a:gd name="connsiteX0" fmla="*/ 980302 w 980302"/>
              <a:gd name="connsiteY0" fmla="*/ 0 h 461319"/>
              <a:gd name="connsiteX1" fmla="*/ 0 w 980302"/>
              <a:gd name="connsiteY1" fmla="*/ 461319 h 461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80302" h="461319">
                <a:moveTo>
                  <a:pt x="980302" y="0"/>
                </a:moveTo>
                <a:cubicBezTo>
                  <a:pt x="398162" y="5493"/>
                  <a:pt x="639805" y="315784"/>
                  <a:pt x="0" y="461319"/>
                </a:cubicBezTo>
              </a:path>
            </a:pathLst>
          </a:cu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5148064" y="1523840"/>
            <a:ext cx="144016" cy="576064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292080" y="2132856"/>
            <a:ext cx="663877" cy="164916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009376" y="1196752"/>
                <a:ext cx="4267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𝑦</m:t>
                      </m:r>
                      <m:r>
                        <a:rPr lang="en-GB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′</m:t>
                      </m:r>
                    </m:oMath>
                  </m:oMathPara>
                </a14:m>
                <a:endParaRPr lang="en-GB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9376" y="1196752"/>
                <a:ext cx="426720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8290746" y="766879"/>
                <a:ext cx="3679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en-GB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0746" y="766879"/>
                <a:ext cx="367985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/>
          <p:cNvCxnSpPr/>
          <p:nvPr/>
        </p:nvCxnSpPr>
        <p:spPr>
          <a:xfrm flipV="1">
            <a:off x="7868598" y="548680"/>
            <a:ext cx="0" cy="576064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7868598" y="1124744"/>
            <a:ext cx="63230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7524328" y="332781"/>
                <a:ext cx="3713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𝑦</m:t>
                      </m:r>
                    </m:oMath>
                  </m:oMathPara>
                </a14:m>
                <a:endParaRPr lang="en-GB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4328" y="332781"/>
                <a:ext cx="371384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624018" y="2290294"/>
                <a:ext cx="4601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𝑥</m:t>
                      </m:r>
                      <m:r>
                        <a:rPr lang="en-GB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′</m:t>
                      </m:r>
                    </m:oMath>
                  </m:oMathPara>
                </a14:m>
                <a:endParaRPr lang="en-GB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4018" y="2290294"/>
                <a:ext cx="460150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/>
              <p:cNvSpPr/>
              <p:nvPr/>
            </p:nvSpPr>
            <p:spPr>
              <a:xfrm>
                <a:off x="2699792" y="1337768"/>
                <a:ext cx="1619952" cy="896838"/>
              </a:xfrm>
              <a:prstGeom prst="roundRect">
                <a:avLst>
                  <a:gd name="adj" fmla="val 11008"/>
                </a:avLst>
              </a:prstGeom>
              <a:solidFill>
                <a:schemeClr val="bg1"/>
              </a:solidFill>
              <a:ln w="12700">
                <a:solidFill>
                  <a:srgbClr val="FF0000"/>
                </a:solidFill>
                <a:prstDash val="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1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GB" sz="11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GB" sz="11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𝜉</m:t>
                              </m:r>
                            </m:e>
                          </m:acc>
                        </m:e>
                        <m:sub>
                          <m:r>
                            <a:rPr lang="en-GB" sz="11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𝑅</m:t>
                          </m:r>
                        </m:sub>
                      </m:sSub>
                      <m:r>
                        <a:rPr lang="en-GB" sz="1100" i="1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GB" sz="1100" i="1"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GB" sz="1100" i="1">
                                  <a:latin typeface="Cambria Math"/>
                                </a:rPr>
                              </m:ctrlPr>
                            </m:eqArrPr>
                            <m:e>
                              <m:acc>
                                <m:accPr>
                                  <m:chr m:val="̇"/>
                                  <m:ctrlPr>
                                    <a:rPr lang="en-GB" sz="1100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GB" sz="1100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e>
                              <m:acc>
                                <m:accPr>
                                  <m:chr m:val="̇"/>
                                  <m:ctrlPr>
                                    <a:rPr lang="en-GB" sz="1100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GB" sz="1100" i="1"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e>
                              <m:acc>
                                <m:accPr>
                                  <m:chr m:val="̇"/>
                                  <m:ctrlPr>
                                    <a:rPr lang="en-GB" sz="1100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GB" sz="1100" i="1">
                                      <a:latin typeface="Cambria Math"/>
                                    </a:rPr>
                                    <m:t>𝜗</m:t>
                                  </m:r>
                                </m:e>
                              </m:acc>
                            </m:e>
                          </m:eqArr>
                        </m:e>
                      </m:d>
                      <m:r>
                        <a:rPr lang="en-GB" sz="1100" i="1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GB" sz="1100" i="1"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GB" sz="1100" i="1">
                                  <a:latin typeface="Cambria Math"/>
                                </a:rPr>
                              </m:ctrlPr>
                            </m:eqArrPr>
                            <m:e>
                              <m:f>
                                <m:fPr>
                                  <m:ctrlPr>
                                    <a:rPr lang="en-GB" sz="11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sz="11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100" i="1">
                                          <a:latin typeface="Cambria Math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GB" sz="1100" i="1">
                                          <a:latin typeface="Cambria Math"/>
                                        </a:rPr>
                                        <m:t>𝑅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GB" sz="1100" i="1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GB" sz="1100" i="1">
                                  <a:latin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GB" sz="11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sz="11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100" i="1">
                                          <a:latin typeface="Cambria Math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GB" sz="1100" i="1">
                                          <a:latin typeface="Cambria Math"/>
                                        </a:rPr>
                                        <m:t>𝐿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GB" sz="1100" i="1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e>
                              <m:r>
                                <a:rPr lang="en-GB" sz="1100" i="1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f>
                                <m:fPr>
                                  <m:ctrlPr>
                                    <a:rPr lang="en-GB" sz="11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sz="11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100" i="1">
                                          <a:latin typeface="Cambria Math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GB" sz="1100" i="1">
                                          <a:latin typeface="Cambria Math"/>
                                        </a:rPr>
                                        <m:t>𝑅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GB" sz="1100" i="1">
                                      <a:latin typeface="Cambria Math"/>
                                    </a:rPr>
                                    <m:t>+</m:t>
                                  </m:r>
                                  <m:r>
                                    <a:rPr lang="en-GB" sz="1100" i="1">
                                      <a:latin typeface="Cambria Math"/>
                                    </a:rPr>
                                    <m:t>𝑑</m:t>
                                  </m:r>
                                </m:den>
                              </m:f>
                              <m:r>
                                <a:rPr lang="en-GB" sz="1100" i="1">
                                  <a:latin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GB" sz="11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sz="11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100" i="1">
                                          <a:latin typeface="Cambria Math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GB" sz="1100" i="1">
                                          <a:latin typeface="Cambria Math"/>
                                        </a:rPr>
                                        <m:t>𝐿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GB" sz="1100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GB" sz="1100" i="1">
                                      <a:latin typeface="Cambria Math"/>
                                    </a:rPr>
                                    <m:t>𝑑</m:t>
                                  </m:r>
                                </m:den>
                              </m:f>
                            </m:e>
                          </m:eqArr>
                        </m:e>
                      </m:d>
                    </m:oMath>
                  </m:oMathPara>
                </a14:m>
                <a:endParaRPr lang="en-GB" sz="1100" dirty="0"/>
              </a:p>
            </p:txBody>
          </p:sp>
        </mc:Choice>
        <mc:Fallback xmlns="">
          <p:sp>
            <p:nvSpPr>
              <p:cNvPr id="7" name="Rounded 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9792" y="1337768"/>
                <a:ext cx="1619952" cy="896838"/>
              </a:xfrm>
              <a:prstGeom prst="roundRect">
                <a:avLst>
                  <a:gd name="adj" fmla="val 11008"/>
                </a:avLst>
              </a:prstGeom>
              <a:blipFill rotWithShape="1">
                <a:blip r:embed="rId8"/>
                <a:stretch>
                  <a:fillRect/>
                </a:stretch>
              </a:blipFill>
              <a:ln w="12700">
                <a:solidFill>
                  <a:srgbClr val="FF0000"/>
                </a:solidFill>
                <a:prstDash val="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688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S.L.A.M.</a:t>
            </a:r>
            <a:br>
              <a:rPr lang="it-IT" dirty="0" smtClean="0"/>
            </a:br>
            <a:r>
              <a:rPr lang="it-IT" sz="3600" dirty="0" smtClean="0"/>
              <a:t>Simultaneous Localization and Mapping</a:t>
            </a:r>
            <a:endParaRPr lang="it-IT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536504"/>
          </a:xfrm>
        </p:spPr>
        <p:txBody>
          <a:bodyPr/>
          <a:lstStyle/>
          <a:p>
            <a:r>
              <a:rPr lang="it-IT" dirty="0" smtClean="0"/>
              <a:t>The computational problem of </a:t>
            </a:r>
            <a:r>
              <a:rPr lang="it-IT" dirty="0" smtClean="0">
                <a:solidFill>
                  <a:srgbClr val="0070C0"/>
                </a:solidFill>
              </a:rPr>
              <a:t>simultaneously</a:t>
            </a:r>
            <a:r>
              <a:rPr lang="it-IT" dirty="0" smtClean="0"/>
              <a:t> </a:t>
            </a:r>
            <a:r>
              <a:rPr lang="it-IT" dirty="0" smtClean="0">
                <a:solidFill>
                  <a:srgbClr val="FF0000"/>
                </a:solidFill>
              </a:rPr>
              <a:t>mapping</a:t>
            </a:r>
            <a:r>
              <a:rPr lang="it-IT" dirty="0" smtClean="0"/>
              <a:t> the environment and </a:t>
            </a:r>
            <a:r>
              <a:rPr lang="it-IT" dirty="0" smtClean="0">
                <a:solidFill>
                  <a:srgbClr val="FF0000"/>
                </a:solidFill>
              </a:rPr>
              <a:t>localizing</a:t>
            </a:r>
            <a:r>
              <a:rPr lang="it-IT" dirty="0" smtClean="0"/>
              <a:t> the robot within</a:t>
            </a:r>
          </a:p>
          <a:p>
            <a:r>
              <a:rPr lang="it-IT" dirty="0" smtClean="0"/>
              <a:t>Very </a:t>
            </a:r>
            <a:r>
              <a:rPr lang="it-IT" u="sng" dirty="0" smtClean="0"/>
              <a:t>computationally intensive</a:t>
            </a:r>
          </a:p>
          <a:p>
            <a:endParaRPr lang="it-IT" dirty="0"/>
          </a:p>
          <a:p>
            <a:r>
              <a:rPr lang="it-IT" dirty="0" smtClean="0"/>
              <a:t>Implemented in varying </a:t>
            </a:r>
            <a:r>
              <a:rPr lang="it-IT" dirty="0" smtClean="0">
                <a:solidFill>
                  <a:srgbClr val="0070C0"/>
                </a:solidFill>
              </a:rPr>
              <a:t>ad-hoc architectures </a:t>
            </a:r>
            <a:r>
              <a:rPr lang="it-IT" dirty="0" smtClean="0"/>
              <a:t>in the whole industry</a:t>
            </a:r>
          </a:p>
          <a:p>
            <a:pPr lvl="1"/>
            <a:r>
              <a:rPr lang="it-IT" dirty="0" smtClean="0"/>
              <a:t>E.g. Autonomous cars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0957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Reactive navigation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340969"/>
          </a:xfrm>
        </p:spPr>
        <p:txBody>
          <a:bodyPr>
            <a:normAutofit fontScale="92500" lnSpcReduction="10000"/>
          </a:bodyPr>
          <a:lstStyle/>
          <a:p>
            <a:r>
              <a:rPr lang="it-IT" u="sng" dirty="0">
                <a:solidFill>
                  <a:srgbClr val="FF0000"/>
                </a:solidFill>
              </a:rPr>
              <a:t>Line following</a:t>
            </a:r>
          </a:p>
          <a:p>
            <a:pPr lvl="1"/>
            <a:r>
              <a:rPr lang="it-IT" dirty="0" smtClean="0"/>
              <a:t>A somewhat «</a:t>
            </a:r>
            <a:r>
              <a:rPr lang="it-IT" dirty="0" smtClean="0">
                <a:solidFill>
                  <a:srgbClr val="0070C0"/>
                </a:solidFill>
              </a:rPr>
              <a:t>legacy</a:t>
            </a:r>
            <a:r>
              <a:rPr lang="it-IT" dirty="0" smtClean="0"/>
              <a:t>» technology</a:t>
            </a:r>
          </a:p>
          <a:p>
            <a:pPr lvl="2"/>
            <a:r>
              <a:rPr lang="it-IT" dirty="0" smtClean="0">
                <a:solidFill>
                  <a:srgbClr val="0070C0"/>
                </a:solidFill>
              </a:rPr>
              <a:t>No mapping</a:t>
            </a:r>
            <a:r>
              <a:rPr lang="it-IT" dirty="0" smtClean="0"/>
              <a:t> required,</a:t>
            </a:r>
          </a:p>
          <a:p>
            <a:pPr lvl="2"/>
            <a:r>
              <a:rPr lang="it-IT" dirty="0" smtClean="0">
                <a:solidFill>
                  <a:srgbClr val="0070C0"/>
                </a:solidFill>
              </a:rPr>
              <a:t>Limited position determination </a:t>
            </a:r>
            <a:r>
              <a:rPr lang="it-IT" dirty="0" smtClean="0"/>
              <a:t>required,</a:t>
            </a:r>
          </a:p>
          <a:p>
            <a:pPr lvl="2"/>
            <a:r>
              <a:rPr lang="it-IT" dirty="0" smtClean="0"/>
              <a:t>Simple sensors (IR or magnetic if the line is magnetized)</a:t>
            </a:r>
          </a:p>
          <a:p>
            <a:pPr lvl="2"/>
            <a:r>
              <a:rPr lang="it-IT" dirty="0" smtClean="0"/>
              <a:t>Virtually </a:t>
            </a:r>
            <a:r>
              <a:rPr lang="it-IT" dirty="0" smtClean="0">
                <a:solidFill>
                  <a:srgbClr val="FF0000"/>
                </a:solidFill>
              </a:rPr>
              <a:t>zero flexibility</a:t>
            </a:r>
          </a:p>
          <a:p>
            <a:pPr lvl="1"/>
            <a:r>
              <a:rPr lang="it-IT" dirty="0"/>
              <a:t>Can be </a:t>
            </a:r>
            <a:r>
              <a:rPr lang="it-IT" u="sng" dirty="0">
                <a:solidFill>
                  <a:srgbClr val="0070C0"/>
                </a:solidFill>
              </a:rPr>
              <a:t>coupled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/>
              <a:t>to other more advanced form of navigation</a:t>
            </a:r>
            <a:endParaRPr lang="it-IT" dirty="0" smtClean="0">
              <a:solidFill>
                <a:srgbClr val="FF0000"/>
              </a:solidFill>
            </a:endParaRPr>
          </a:p>
          <a:p>
            <a:pPr lvl="1"/>
            <a:endParaRPr lang="it-IT" dirty="0" smtClean="0"/>
          </a:p>
          <a:p>
            <a:pPr lvl="1"/>
            <a:endParaRPr lang="it-IT" dirty="0"/>
          </a:p>
        </p:txBody>
      </p:sp>
      <p:grpSp>
        <p:nvGrpSpPr>
          <p:cNvPr id="32" name="Group 31"/>
          <p:cNvGrpSpPr/>
          <p:nvPr/>
        </p:nvGrpSpPr>
        <p:grpSpPr>
          <a:xfrm>
            <a:off x="1539597" y="4941168"/>
            <a:ext cx="6235899" cy="1440160"/>
            <a:chOff x="1880163" y="4036621"/>
            <a:chExt cx="4852077" cy="1120571"/>
          </a:xfrm>
        </p:grpSpPr>
        <p:grpSp>
          <p:nvGrpSpPr>
            <p:cNvPr id="4" name="Group 3"/>
            <p:cNvGrpSpPr/>
            <p:nvPr/>
          </p:nvGrpSpPr>
          <p:grpSpPr>
            <a:xfrm>
              <a:off x="1880163" y="4036621"/>
              <a:ext cx="4852077" cy="1120571"/>
              <a:chOff x="1631348" y="4005064"/>
              <a:chExt cx="6141921" cy="1418456"/>
            </a:xfrm>
          </p:grpSpPr>
          <p:sp>
            <p:nvSpPr>
              <p:cNvPr id="5" name="Arc 4"/>
              <p:cNvSpPr/>
              <p:nvPr/>
            </p:nvSpPr>
            <p:spPr>
              <a:xfrm>
                <a:off x="3225551" y="4492724"/>
                <a:ext cx="914400" cy="914400"/>
              </a:xfrm>
              <a:prstGeom prst="arc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" name="Arc 5"/>
              <p:cNvSpPr/>
              <p:nvPr/>
            </p:nvSpPr>
            <p:spPr>
              <a:xfrm rot="10800000">
                <a:off x="4139952" y="4509120"/>
                <a:ext cx="914400" cy="914400"/>
              </a:xfrm>
              <a:prstGeom prst="arc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" name="Arc 6"/>
              <p:cNvSpPr/>
              <p:nvPr/>
            </p:nvSpPr>
            <p:spPr>
              <a:xfrm rot="5400000">
                <a:off x="5673824" y="4492724"/>
                <a:ext cx="914400" cy="914400"/>
              </a:xfrm>
              <a:prstGeom prst="arc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" name="Arc 7"/>
              <p:cNvSpPr/>
              <p:nvPr/>
            </p:nvSpPr>
            <p:spPr>
              <a:xfrm rot="16200000">
                <a:off x="6588224" y="4005065"/>
                <a:ext cx="914400" cy="914400"/>
              </a:xfrm>
              <a:prstGeom prst="arc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9" name="Straight Connector 8"/>
              <p:cNvCxnSpPr>
                <a:stCxn id="8" idx="0"/>
                <a:endCxn id="7" idx="0"/>
              </p:cNvCxnSpPr>
              <p:nvPr/>
            </p:nvCxnSpPr>
            <p:spPr>
              <a:xfrm>
                <a:off x="6588224" y="4462265"/>
                <a:ext cx="0" cy="487659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>
                <a:stCxn id="6" idx="0"/>
                <a:endCxn id="7" idx="2"/>
              </p:cNvCxnSpPr>
              <p:nvPr/>
            </p:nvCxnSpPr>
            <p:spPr>
              <a:xfrm flipV="1">
                <a:off x="4597152" y="5407124"/>
                <a:ext cx="1533872" cy="16396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>
                <a:stCxn id="5" idx="0"/>
              </p:cNvCxnSpPr>
              <p:nvPr/>
            </p:nvCxnSpPr>
            <p:spPr>
              <a:xfrm flipH="1">
                <a:off x="1631348" y="4492724"/>
                <a:ext cx="2051403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>
                <a:stCxn id="8" idx="2"/>
              </p:cNvCxnSpPr>
              <p:nvPr/>
            </p:nvCxnSpPr>
            <p:spPr>
              <a:xfrm flipV="1">
                <a:off x="7045424" y="4005064"/>
                <a:ext cx="727845" cy="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/>
            <p:cNvGrpSpPr/>
            <p:nvPr/>
          </p:nvGrpSpPr>
          <p:grpSpPr>
            <a:xfrm rot="5400000">
              <a:off x="2069827" y="4165883"/>
              <a:ext cx="570831" cy="511973"/>
              <a:chOff x="5058640" y="2204864"/>
              <a:chExt cx="3267656" cy="2664296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5724128" y="2420888"/>
                <a:ext cx="1944216" cy="223224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7750232" y="2204864"/>
                <a:ext cx="576064" cy="93610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7750232" y="3933056"/>
                <a:ext cx="576064" cy="93610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5058640" y="3933056"/>
                <a:ext cx="576064" cy="93610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5058640" y="2204864"/>
                <a:ext cx="576064" cy="93610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 rot="8160524">
              <a:off x="3471329" y="4281107"/>
              <a:ext cx="570831" cy="511973"/>
              <a:chOff x="5058640" y="2204864"/>
              <a:chExt cx="3267656" cy="2664296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724128" y="2420888"/>
                <a:ext cx="1944216" cy="223224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7750232" y="2204864"/>
                <a:ext cx="576064" cy="93610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7750232" y="3933056"/>
                <a:ext cx="576064" cy="93610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5058640" y="3933056"/>
                <a:ext cx="576064" cy="93610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5058640" y="2204864"/>
                <a:ext cx="576064" cy="93610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5509660" y="4321050"/>
              <a:ext cx="570831" cy="511973"/>
              <a:chOff x="5058640" y="2204864"/>
              <a:chExt cx="3267656" cy="2664296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5724128" y="2420888"/>
                <a:ext cx="1944216" cy="223224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7750232" y="2204864"/>
                <a:ext cx="576064" cy="93610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7750232" y="3933056"/>
                <a:ext cx="576064" cy="93610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5058640" y="3933056"/>
                <a:ext cx="576064" cy="93610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5058640" y="2204864"/>
                <a:ext cx="576064" cy="93610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cxnSp>
          <p:nvCxnSpPr>
            <p:cNvPr id="31" name="Straight Arrow Connector 30"/>
            <p:cNvCxnSpPr/>
            <p:nvPr/>
          </p:nvCxnSpPr>
          <p:spPr>
            <a:xfrm>
              <a:off x="2690460" y="4237087"/>
              <a:ext cx="880486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Rectangle 32"/>
          <p:cNvSpPr/>
          <p:nvPr/>
        </p:nvSpPr>
        <p:spPr>
          <a:xfrm>
            <a:off x="7586646" y="6195326"/>
            <a:ext cx="15163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hlinkClick r:id="rId2"/>
              </a:rPr>
              <a:t>Video logistics</a:t>
            </a:r>
            <a:endParaRPr lang="en-GB" dirty="0" smtClean="0"/>
          </a:p>
          <a:p>
            <a:r>
              <a:rPr lang="en-GB" dirty="0" smtClean="0">
                <a:hlinkClick r:id="rId3"/>
              </a:rPr>
              <a:t>Video carts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069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Path planning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44555"/>
          </a:xfrm>
        </p:spPr>
        <p:txBody>
          <a:bodyPr>
            <a:normAutofit fontScale="85000" lnSpcReduction="20000"/>
          </a:bodyPr>
          <a:lstStyle/>
          <a:p>
            <a:r>
              <a:rPr lang="it-IT" b="1" dirty="0" smtClean="0"/>
              <a:t>Aim</a:t>
            </a:r>
            <a:r>
              <a:rPr lang="it-IT" dirty="0" smtClean="0"/>
              <a:t>: producing a </a:t>
            </a:r>
            <a:r>
              <a:rPr lang="it-IT" u="sng" dirty="0" smtClean="0">
                <a:solidFill>
                  <a:srgbClr val="0070C0"/>
                </a:solidFill>
              </a:rPr>
              <a:t>continuous path </a:t>
            </a:r>
            <a:r>
              <a:rPr lang="it-IT" dirty="0" smtClean="0"/>
              <a:t>between two points, </a:t>
            </a:r>
            <a:r>
              <a:rPr lang="it-IT" dirty="0" smtClean="0">
                <a:solidFill>
                  <a:srgbClr val="FF0000"/>
                </a:solidFill>
              </a:rPr>
              <a:t>A</a:t>
            </a:r>
            <a:r>
              <a:rPr lang="it-IT" dirty="0" smtClean="0"/>
              <a:t> (start) and </a:t>
            </a:r>
            <a:r>
              <a:rPr lang="it-IT" dirty="0" smtClean="0">
                <a:solidFill>
                  <a:srgbClr val="FF0000"/>
                </a:solidFill>
              </a:rPr>
              <a:t>B</a:t>
            </a:r>
            <a:r>
              <a:rPr lang="it-IT" dirty="0" smtClean="0"/>
              <a:t> (goal).</a:t>
            </a:r>
          </a:p>
          <a:p>
            <a:endParaRPr lang="it-IT" dirty="0" smtClean="0"/>
          </a:p>
          <a:p>
            <a:r>
              <a:rPr lang="it-IT" dirty="0" smtClean="0"/>
              <a:t>Several possible paths:</a:t>
            </a:r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r>
              <a:rPr lang="it-IT" u="sng" dirty="0" smtClean="0"/>
              <a:t>Approaches</a:t>
            </a:r>
            <a:r>
              <a:rPr lang="it-IT" dirty="0" smtClean="0"/>
              <a:t>:</a:t>
            </a:r>
          </a:p>
          <a:p>
            <a:pPr lvl="1"/>
            <a:r>
              <a:rPr lang="it-IT" dirty="0" smtClean="0"/>
              <a:t>Search algorithms</a:t>
            </a:r>
          </a:p>
          <a:p>
            <a:pPr lvl="1"/>
            <a:r>
              <a:rPr lang="it-IT" dirty="0" smtClean="0"/>
              <a:t>Fields</a:t>
            </a:r>
          </a:p>
          <a:p>
            <a:pPr lvl="1"/>
            <a:endParaRPr lang="it-IT" dirty="0" smtClean="0"/>
          </a:p>
        </p:txBody>
      </p:sp>
      <p:grpSp>
        <p:nvGrpSpPr>
          <p:cNvPr id="12" name="Group 11"/>
          <p:cNvGrpSpPr/>
          <p:nvPr/>
        </p:nvGrpSpPr>
        <p:grpSpPr>
          <a:xfrm>
            <a:off x="3273938" y="2996952"/>
            <a:ext cx="5618542" cy="2419606"/>
            <a:chOff x="2193818" y="3241642"/>
            <a:chExt cx="5618542" cy="2419606"/>
          </a:xfrm>
        </p:grpSpPr>
        <p:grpSp>
          <p:nvGrpSpPr>
            <p:cNvPr id="21" name="Group 20"/>
            <p:cNvGrpSpPr/>
            <p:nvPr/>
          </p:nvGrpSpPr>
          <p:grpSpPr>
            <a:xfrm>
              <a:off x="2193818" y="3241642"/>
              <a:ext cx="5618542" cy="2419606"/>
              <a:chOff x="755576" y="2993456"/>
              <a:chExt cx="6798436" cy="2927724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1105600" y="5396463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" name="Oval 4"/>
              <p:cNvSpPr/>
              <p:nvPr/>
            </p:nvSpPr>
            <p:spPr>
              <a:xfrm>
                <a:off x="7020272" y="4149080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55576" y="5157192"/>
                <a:ext cx="3177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A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7236296" y="4286769"/>
                <a:ext cx="3177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B</a:t>
                </a:r>
                <a:endParaRPr lang="it-IT" dirty="0"/>
              </a:p>
            </p:txBody>
          </p:sp>
          <p:sp>
            <p:nvSpPr>
              <p:cNvPr id="8" name="Freeform 7"/>
              <p:cNvSpPr/>
              <p:nvPr/>
            </p:nvSpPr>
            <p:spPr>
              <a:xfrm>
                <a:off x="2038860" y="3487305"/>
                <a:ext cx="1065729" cy="1253738"/>
              </a:xfrm>
              <a:custGeom>
                <a:avLst/>
                <a:gdLst>
                  <a:gd name="connsiteX0" fmla="*/ 239391 w 1065729"/>
                  <a:gd name="connsiteY0" fmla="*/ 224539 h 1253738"/>
                  <a:gd name="connsiteX1" fmla="*/ 22415 w 1065729"/>
                  <a:gd name="connsiteY1" fmla="*/ 890966 h 1253738"/>
                  <a:gd name="connsiteX2" fmla="*/ 789581 w 1065729"/>
                  <a:gd name="connsiteY2" fmla="*/ 1247427 h 1253738"/>
                  <a:gd name="connsiteX3" fmla="*/ 1060801 w 1065729"/>
                  <a:gd name="connsiteY3" fmla="*/ 604248 h 1253738"/>
                  <a:gd name="connsiteX4" fmla="*/ 595852 w 1065729"/>
                  <a:gd name="connsiteY4" fmla="*/ 15312 h 1253738"/>
                  <a:gd name="connsiteX5" fmla="*/ 239391 w 1065729"/>
                  <a:gd name="connsiteY5" fmla="*/ 224539 h 1253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65729" h="1253738">
                    <a:moveTo>
                      <a:pt x="239391" y="224539"/>
                    </a:moveTo>
                    <a:cubicBezTo>
                      <a:pt x="143818" y="370481"/>
                      <a:pt x="-69283" y="720485"/>
                      <a:pt x="22415" y="890966"/>
                    </a:cubicBezTo>
                    <a:cubicBezTo>
                      <a:pt x="114113" y="1061447"/>
                      <a:pt x="616517" y="1295213"/>
                      <a:pt x="789581" y="1247427"/>
                    </a:cubicBezTo>
                    <a:cubicBezTo>
                      <a:pt x="962645" y="1199641"/>
                      <a:pt x="1093089" y="809601"/>
                      <a:pt x="1060801" y="604248"/>
                    </a:cubicBezTo>
                    <a:cubicBezTo>
                      <a:pt x="1028513" y="398896"/>
                      <a:pt x="732754" y="74722"/>
                      <a:pt x="595852" y="15312"/>
                    </a:cubicBezTo>
                    <a:cubicBezTo>
                      <a:pt x="458950" y="-44098"/>
                      <a:pt x="334964" y="78597"/>
                      <a:pt x="239391" y="224539"/>
                    </a:cubicBez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" name="Freeform 8"/>
              <p:cNvSpPr/>
              <p:nvPr/>
            </p:nvSpPr>
            <p:spPr>
              <a:xfrm rot="1147069">
                <a:off x="4139952" y="4310906"/>
                <a:ext cx="1065729" cy="1253738"/>
              </a:xfrm>
              <a:custGeom>
                <a:avLst/>
                <a:gdLst>
                  <a:gd name="connsiteX0" fmla="*/ 239391 w 1065729"/>
                  <a:gd name="connsiteY0" fmla="*/ 224539 h 1253738"/>
                  <a:gd name="connsiteX1" fmla="*/ 22415 w 1065729"/>
                  <a:gd name="connsiteY1" fmla="*/ 890966 h 1253738"/>
                  <a:gd name="connsiteX2" fmla="*/ 789581 w 1065729"/>
                  <a:gd name="connsiteY2" fmla="*/ 1247427 h 1253738"/>
                  <a:gd name="connsiteX3" fmla="*/ 1060801 w 1065729"/>
                  <a:gd name="connsiteY3" fmla="*/ 604248 h 1253738"/>
                  <a:gd name="connsiteX4" fmla="*/ 595852 w 1065729"/>
                  <a:gd name="connsiteY4" fmla="*/ 15312 h 1253738"/>
                  <a:gd name="connsiteX5" fmla="*/ 239391 w 1065729"/>
                  <a:gd name="connsiteY5" fmla="*/ 224539 h 1253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65729" h="1253738">
                    <a:moveTo>
                      <a:pt x="239391" y="224539"/>
                    </a:moveTo>
                    <a:cubicBezTo>
                      <a:pt x="143818" y="370481"/>
                      <a:pt x="-69283" y="720485"/>
                      <a:pt x="22415" y="890966"/>
                    </a:cubicBezTo>
                    <a:cubicBezTo>
                      <a:pt x="114113" y="1061447"/>
                      <a:pt x="616517" y="1295213"/>
                      <a:pt x="789581" y="1247427"/>
                    </a:cubicBezTo>
                    <a:cubicBezTo>
                      <a:pt x="962645" y="1199641"/>
                      <a:pt x="1093089" y="809601"/>
                      <a:pt x="1060801" y="604248"/>
                    </a:cubicBezTo>
                    <a:cubicBezTo>
                      <a:pt x="1028513" y="398896"/>
                      <a:pt x="732754" y="74722"/>
                      <a:pt x="595852" y="15312"/>
                    </a:cubicBezTo>
                    <a:cubicBezTo>
                      <a:pt x="458950" y="-44098"/>
                      <a:pt x="334964" y="78597"/>
                      <a:pt x="239391" y="224539"/>
                    </a:cubicBez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" name="Freeform 9"/>
              <p:cNvSpPr/>
              <p:nvPr/>
            </p:nvSpPr>
            <p:spPr>
              <a:xfrm rot="1147069">
                <a:off x="3919155" y="3138666"/>
                <a:ext cx="729628" cy="973170"/>
              </a:xfrm>
              <a:custGeom>
                <a:avLst/>
                <a:gdLst>
                  <a:gd name="connsiteX0" fmla="*/ 239391 w 1065729"/>
                  <a:gd name="connsiteY0" fmla="*/ 224539 h 1253738"/>
                  <a:gd name="connsiteX1" fmla="*/ 22415 w 1065729"/>
                  <a:gd name="connsiteY1" fmla="*/ 890966 h 1253738"/>
                  <a:gd name="connsiteX2" fmla="*/ 789581 w 1065729"/>
                  <a:gd name="connsiteY2" fmla="*/ 1247427 h 1253738"/>
                  <a:gd name="connsiteX3" fmla="*/ 1060801 w 1065729"/>
                  <a:gd name="connsiteY3" fmla="*/ 604248 h 1253738"/>
                  <a:gd name="connsiteX4" fmla="*/ 595852 w 1065729"/>
                  <a:gd name="connsiteY4" fmla="*/ 15312 h 1253738"/>
                  <a:gd name="connsiteX5" fmla="*/ 239391 w 1065729"/>
                  <a:gd name="connsiteY5" fmla="*/ 224539 h 1253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65729" h="1253738">
                    <a:moveTo>
                      <a:pt x="239391" y="224539"/>
                    </a:moveTo>
                    <a:cubicBezTo>
                      <a:pt x="143818" y="370481"/>
                      <a:pt x="-69283" y="720485"/>
                      <a:pt x="22415" y="890966"/>
                    </a:cubicBezTo>
                    <a:cubicBezTo>
                      <a:pt x="114113" y="1061447"/>
                      <a:pt x="616517" y="1295213"/>
                      <a:pt x="789581" y="1247427"/>
                    </a:cubicBezTo>
                    <a:cubicBezTo>
                      <a:pt x="962645" y="1199641"/>
                      <a:pt x="1093089" y="809601"/>
                      <a:pt x="1060801" y="604248"/>
                    </a:cubicBezTo>
                    <a:cubicBezTo>
                      <a:pt x="1028513" y="398896"/>
                      <a:pt x="732754" y="74722"/>
                      <a:pt x="595852" y="15312"/>
                    </a:cubicBezTo>
                    <a:cubicBezTo>
                      <a:pt x="458950" y="-44098"/>
                      <a:pt x="334964" y="78597"/>
                      <a:pt x="239391" y="224539"/>
                    </a:cubicBez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" name="Freeform 10"/>
              <p:cNvSpPr/>
              <p:nvPr/>
            </p:nvSpPr>
            <p:spPr>
              <a:xfrm rot="13332244">
                <a:off x="5602788" y="4308252"/>
                <a:ext cx="861691" cy="614428"/>
              </a:xfrm>
              <a:custGeom>
                <a:avLst/>
                <a:gdLst>
                  <a:gd name="connsiteX0" fmla="*/ 239391 w 1065729"/>
                  <a:gd name="connsiteY0" fmla="*/ 224539 h 1253738"/>
                  <a:gd name="connsiteX1" fmla="*/ 22415 w 1065729"/>
                  <a:gd name="connsiteY1" fmla="*/ 890966 h 1253738"/>
                  <a:gd name="connsiteX2" fmla="*/ 789581 w 1065729"/>
                  <a:gd name="connsiteY2" fmla="*/ 1247427 h 1253738"/>
                  <a:gd name="connsiteX3" fmla="*/ 1060801 w 1065729"/>
                  <a:gd name="connsiteY3" fmla="*/ 604248 h 1253738"/>
                  <a:gd name="connsiteX4" fmla="*/ 595852 w 1065729"/>
                  <a:gd name="connsiteY4" fmla="*/ 15312 h 1253738"/>
                  <a:gd name="connsiteX5" fmla="*/ 239391 w 1065729"/>
                  <a:gd name="connsiteY5" fmla="*/ 224539 h 1253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65729" h="1253738">
                    <a:moveTo>
                      <a:pt x="239391" y="224539"/>
                    </a:moveTo>
                    <a:cubicBezTo>
                      <a:pt x="143818" y="370481"/>
                      <a:pt x="-69283" y="720485"/>
                      <a:pt x="22415" y="890966"/>
                    </a:cubicBezTo>
                    <a:cubicBezTo>
                      <a:pt x="114113" y="1061447"/>
                      <a:pt x="616517" y="1295213"/>
                      <a:pt x="789581" y="1247427"/>
                    </a:cubicBezTo>
                    <a:cubicBezTo>
                      <a:pt x="962645" y="1199641"/>
                      <a:pt x="1093089" y="809601"/>
                      <a:pt x="1060801" y="604248"/>
                    </a:cubicBezTo>
                    <a:cubicBezTo>
                      <a:pt x="1028513" y="398896"/>
                      <a:pt x="732754" y="74722"/>
                      <a:pt x="595852" y="15312"/>
                    </a:cubicBezTo>
                    <a:cubicBezTo>
                      <a:pt x="458950" y="-44098"/>
                      <a:pt x="334964" y="78597"/>
                      <a:pt x="239391" y="224539"/>
                    </a:cubicBez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" name="Freeform 13"/>
              <p:cNvSpPr/>
              <p:nvPr/>
            </p:nvSpPr>
            <p:spPr>
              <a:xfrm>
                <a:off x="1309607" y="4029062"/>
                <a:ext cx="5664630" cy="1410843"/>
              </a:xfrm>
              <a:custGeom>
                <a:avLst/>
                <a:gdLst>
                  <a:gd name="connsiteX0" fmla="*/ 0 w 5664630"/>
                  <a:gd name="connsiteY0" fmla="*/ 1410843 h 1410843"/>
                  <a:gd name="connsiteX1" fmla="*/ 2038027 w 5664630"/>
                  <a:gd name="connsiteY1" fmla="*/ 860653 h 1410843"/>
                  <a:gd name="connsiteX2" fmla="*/ 3502617 w 5664630"/>
                  <a:gd name="connsiteY2" fmla="*/ 46992 h 1410843"/>
                  <a:gd name="connsiteX3" fmla="*/ 5664630 w 5664630"/>
                  <a:gd name="connsiteY3" fmla="*/ 163230 h 1410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64630" h="1410843">
                    <a:moveTo>
                      <a:pt x="0" y="1410843"/>
                    </a:moveTo>
                    <a:cubicBezTo>
                      <a:pt x="727129" y="1249402"/>
                      <a:pt x="1454258" y="1087961"/>
                      <a:pt x="2038027" y="860653"/>
                    </a:cubicBezTo>
                    <a:cubicBezTo>
                      <a:pt x="2621796" y="633345"/>
                      <a:pt x="2898183" y="163229"/>
                      <a:pt x="3502617" y="46992"/>
                    </a:cubicBezTo>
                    <a:cubicBezTo>
                      <a:pt x="4107051" y="-69245"/>
                      <a:pt x="4850969" y="53450"/>
                      <a:pt x="5664630" y="163230"/>
                    </a:cubicBezTo>
                  </a:path>
                </a:pathLst>
              </a:custGeom>
              <a:noFill/>
              <a:ln>
                <a:solidFill>
                  <a:srgbClr val="00CC00"/>
                </a:solidFill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" name="Freeform 14"/>
              <p:cNvSpPr/>
              <p:nvPr/>
            </p:nvSpPr>
            <p:spPr>
              <a:xfrm>
                <a:off x="1348353" y="4347275"/>
                <a:ext cx="5695627" cy="1573905"/>
              </a:xfrm>
              <a:custGeom>
                <a:avLst/>
                <a:gdLst>
                  <a:gd name="connsiteX0" fmla="*/ 0 w 5695627"/>
                  <a:gd name="connsiteY0" fmla="*/ 1084881 h 1573905"/>
                  <a:gd name="connsiteX1" fmla="*/ 2084522 w 5695627"/>
                  <a:gd name="connsiteY1" fmla="*/ 836908 h 1573905"/>
                  <a:gd name="connsiteX2" fmla="*/ 3192650 w 5695627"/>
                  <a:gd name="connsiteY2" fmla="*/ 1573078 h 1573905"/>
                  <a:gd name="connsiteX3" fmla="*/ 4843220 w 5695627"/>
                  <a:gd name="connsiteY3" fmla="*/ 960894 h 1573905"/>
                  <a:gd name="connsiteX4" fmla="*/ 5695627 w 5695627"/>
                  <a:gd name="connsiteY4" fmla="*/ 0 h 1573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95627" h="1573905">
                    <a:moveTo>
                      <a:pt x="0" y="1084881"/>
                    </a:moveTo>
                    <a:cubicBezTo>
                      <a:pt x="776207" y="920211"/>
                      <a:pt x="1552414" y="755542"/>
                      <a:pt x="2084522" y="836908"/>
                    </a:cubicBezTo>
                    <a:cubicBezTo>
                      <a:pt x="2616630" y="918274"/>
                      <a:pt x="2732867" y="1552414"/>
                      <a:pt x="3192650" y="1573078"/>
                    </a:cubicBezTo>
                    <a:cubicBezTo>
                      <a:pt x="3652433" y="1593742"/>
                      <a:pt x="4426057" y="1223074"/>
                      <a:pt x="4843220" y="960894"/>
                    </a:cubicBezTo>
                    <a:cubicBezTo>
                      <a:pt x="5260383" y="698714"/>
                      <a:pt x="5505773" y="331922"/>
                      <a:pt x="5695627" y="0"/>
                    </a:cubicBezTo>
                  </a:path>
                </a:pathLst>
              </a:custGeom>
              <a:noFill/>
              <a:ln>
                <a:solidFill>
                  <a:srgbClr val="00CC00"/>
                </a:solidFill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" name="Freeform 15"/>
              <p:cNvSpPr/>
              <p:nvPr/>
            </p:nvSpPr>
            <p:spPr>
              <a:xfrm>
                <a:off x="1340603" y="2993456"/>
                <a:ext cx="5633634" cy="2430951"/>
              </a:xfrm>
              <a:custGeom>
                <a:avLst/>
                <a:gdLst>
                  <a:gd name="connsiteX0" fmla="*/ 0 w 5633634"/>
                  <a:gd name="connsiteY0" fmla="*/ 2292535 h 2292535"/>
                  <a:gd name="connsiteX1" fmla="*/ 1883044 w 5633634"/>
                  <a:gd name="connsiteY1" fmla="*/ 1750094 h 2292535"/>
                  <a:gd name="connsiteX2" fmla="*/ 2495228 w 5633634"/>
                  <a:gd name="connsiteY2" fmla="*/ 14284 h 2292535"/>
                  <a:gd name="connsiteX3" fmla="*/ 5633634 w 5633634"/>
                  <a:gd name="connsiteY3" fmla="*/ 990677 h 2292535"/>
                  <a:gd name="connsiteX0" fmla="*/ 0 w 5633634"/>
                  <a:gd name="connsiteY0" fmla="*/ 2437661 h 2437661"/>
                  <a:gd name="connsiteX1" fmla="*/ 1883044 w 5633634"/>
                  <a:gd name="connsiteY1" fmla="*/ 1895220 h 2437661"/>
                  <a:gd name="connsiteX2" fmla="*/ 2820692 w 5633634"/>
                  <a:gd name="connsiteY2" fmla="*/ 12176 h 2437661"/>
                  <a:gd name="connsiteX3" fmla="*/ 5633634 w 5633634"/>
                  <a:gd name="connsiteY3" fmla="*/ 1135803 h 2437661"/>
                  <a:gd name="connsiteX0" fmla="*/ 0 w 5633634"/>
                  <a:gd name="connsiteY0" fmla="*/ 2430951 h 2430951"/>
                  <a:gd name="connsiteX1" fmla="*/ 1914040 w 5633634"/>
                  <a:gd name="connsiteY1" fmla="*/ 1617289 h 2430951"/>
                  <a:gd name="connsiteX2" fmla="*/ 2820692 w 5633634"/>
                  <a:gd name="connsiteY2" fmla="*/ 5466 h 2430951"/>
                  <a:gd name="connsiteX3" fmla="*/ 5633634 w 5633634"/>
                  <a:gd name="connsiteY3" fmla="*/ 1129093 h 243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33634" h="2430951">
                    <a:moveTo>
                      <a:pt x="0" y="2430951"/>
                    </a:moveTo>
                    <a:cubicBezTo>
                      <a:pt x="733586" y="2349584"/>
                      <a:pt x="1443925" y="2021536"/>
                      <a:pt x="1914040" y="1617289"/>
                    </a:cubicBezTo>
                    <a:cubicBezTo>
                      <a:pt x="2384155" y="1213042"/>
                      <a:pt x="2200760" y="86832"/>
                      <a:pt x="2820692" y="5466"/>
                    </a:cubicBezTo>
                    <a:cubicBezTo>
                      <a:pt x="3440624" y="-75900"/>
                      <a:pt x="4932336" y="772632"/>
                      <a:pt x="5633634" y="1129093"/>
                    </a:cubicBezTo>
                  </a:path>
                </a:pathLst>
              </a:custGeom>
              <a:noFill/>
              <a:ln>
                <a:solidFill>
                  <a:srgbClr val="00CC00"/>
                </a:solidFill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18" name="Straight Arrow Connector 17"/>
              <p:cNvCxnSpPr>
                <a:stCxn id="16" idx="0"/>
              </p:cNvCxnSpPr>
              <p:nvPr/>
            </p:nvCxnSpPr>
            <p:spPr>
              <a:xfrm flipV="1">
                <a:off x="1340603" y="4254285"/>
                <a:ext cx="5602638" cy="1170122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Freeform 19"/>
              <p:cNvSpPr/>
              <p:nvPr/>
            </p:nvSpPr>
            <p:spPr>
              <a:xfrm>
                <a:off x="1325105" y="3364147"/>
                <a:ext cx="5664630" cy="2060260"/>
              </a:xfrm>
              <a:custGeom>
                <a:avLst/>
                <a:gdLst>
                  <a:gd name="connsiteX0" fmla="*/ 0 w 5664630"/>
                  <a:gd name="connsiteY0" fmla="*/ 1410843 h 1410843"/>
                  <a:gd name="connsiteX1" fmla="*/ 2038027 w 5664630"/>
                  <a:gd name="connsiteY1" fmla="*/ 860653 h 1410843"/>
                  <a:gd name="connsiteX2" fmla="*/ 3502617 w 5664630"/>
                  <a:gd name="connsiteY2" fmla="*/ 46992 h 1410843"/>
                  <a:gd name="connsiteX3" fmla="*/ 5664630 w 5664630"/>
                  <a:gd name="connsiteY3" fmla="*/ 163230 h 1410843"/>
                  <a:gd name="connsiteX0" fmla="*/ 0 w 5664630"/>
                  <a:gd name="connsiteY0" fmla="*/ 1410843 h 1410843"/>
                  <a:gd name="connsiteX1" fmla="*/ 837877 w 5664630"/>
                  <a:gd name="connsiteY1" fmla="*/ 955903 h 1410843"/>
                  <a:gd name="connsiteX2" fmla="*/ 3502617 w 5664630"/>
                  <a:gd name="connsiteY2" fmla="*/ 46992 h 1410843"/>
                  <a:gd name="connsiteX3" fmla="*/ 5664630 w 5664630"/>
                  <a:gd name="connsiteY3" fmla="*/ 163230 h 1410843"/>
                  <a:gd name="connsiteX0" fmla="*/ 0 w 5664630"/>
                  <a:gd name="connsiteY0" fmla="*/ 2070454 h 2070454"/>
                  <a:gd name="connsiteX1" fmla="*/ 837877 w 5664630"/>
                  <a:gd name="connsiteY1" fmla="*/ 1615514 h 2070454"/>
                  <a:gd name="connsiteX2" fmla="*/ 1016592 w 5664630"/>
                  <a:gd name="connsiteY2" fmla="*/ 11278 h 2070454"/>
                  <a:gd name="connsiteX3" fmla="*/ 5664630 w 5664630"/>
                  <a:gd name="connsiteY3" fmla="*/ 822841 h 2070454"/>
                  <a:gd name="connsiteX0" fmla="*/ 0 w 5664630"/>
                  <a:gd name="connsiteY0" fmla="*/ 2119390 h 2119390"/>
                  <a:gd name="connsiteX1" fmla="*/ 752152 w 5664630"/>
                  <a:gd name="connsiteY1" fmla="*/ 149975 h 2119390"/>
                  <a:gd name="connsiteX2" fmla="*/ 1016592 w 5664630"/>
                  <a:gd name="connsiteY2" fmla="*/ 60214 h 2119390"/>
                  <a:gd name="connsiteX3" fmla="*/ 5664630 w 5664630"/>
                  <a:gd name="connsiteY3" fmla="*/ 871777 h 2119390"/>
                  <a:gd name="connsiteX0" fmla="*/ 0 w 5664630"/>
                  <a:gd name="connsiteY0" fmla="*/ 2070455 h 2070455"/>
                  <a:gd name="connsiteX1" fmla="*/ 752152 w 5664630"/>
                  <a:gd name="connsiteY1" fmla="*/ 101040 h 2070455"/>
                  <a:gd name="connsiteX2" fmla="*/ 1016592 w 5664630"/>
                  <a:gd name="connsiteY2" fmla="*/ 11279 h 2070455"/>
                  <a:gd name="connsiteX3" fmla="*/ 5664630 w 5664630"/>
                  <a:gd name="connsiteY3" fmla="*/ 822842 h 2070455"/>
                  <a:gd name="connsiteX0" fmla="*/ 0 w 5664630"/>
                  <a:gd name="connsiteY0" fmla="*/ 1991629 h 1991629"/>
                  <a:gd name="connsiteX1" fmla="*/ 752152 w 5664630"/>
                  <a:gd name="connsiteY1" fmla="*/ 22214 h 1991629"/>
                  <a:gd name="connsiteX2" fmla="*/ 2959692 w 5664630"/>
                  <a:gd name="connsiteY2" fmla="*/ 837328 h 1991629"/>
                  <a:gd name="connsiteX3" fmla="*/ 5664630 w 5664630"/>
                  <a:gd name="connsiteY3" fmla="*/ 744016 h 1991629"/>
                  <a:gd name="connsiteX0" fmla="*/ 0 w 5664630"/>
                  <a:gd name="connsiteY0" fmla="*/ 2075925 h 2075925"/>
                  <a:gd name="connsiteX1" fmla="*/ 1095052 w 5664630"/>
                  <a:gd name="connsiteY1" fmla="*/ 20785 h 2075925"/>
                  <a:gd name="connsiteX2" fmla="*/ 2959692 w 5664630"/>
                  <a:gd name="connsiteY2" fmla="*/ 921624 h 2075925"/>
                  <a:gd name="connsiteX3" fmla="*/ 5664630 w 5664630"/>
                  <a:gd name="connsiteY3" fmla="*/ 828312 h 2075925"/>
                  <a:gd name="connsiteX0" fmla="*/ 0 w 5664630"/>
                  <a:gd name="connsiteY0" fmla="*/ 2060095 h 2060095"/>
                  <a:gd name="connsiteX1" fmla="*/ 1095052 w 5664630"/>
                  <a:gd name="connsiteY1" fmla="*/ 4955 h 2060095"/>
                  <a:gd name="connsiteX2" fmla="*/ 2959692 w 5664630"/>
                  <a:gd name="connsiteY2" fmla="*/ 905794 h 2060095"/>
                  <a:gd name="connsiteX3" fmla="*/ 5664630 w 5664630"/>
                  <a:gd name="connsiteY3" fmla="*/ 812482 h 2060095"/>
                  <a:gd name="connsiteX0" fmla="*/ 0 w 5664630"/>
                  <a:gd name="connsiteY0" fmla="*/ 2060095 h 2060095"/>
                  <a:gd name="connsiteX1" fmla="*/ 1095052 w 5664630"/>
                  <a:gd name="connsiteY1" fmla="*/ 4955 h 2060095"/>
                  <a:gd name="connsiteX2" fmla="*/ 2959692 w 5664630"/>
                  <a:gd name="connsiteY2" fmla="*/ 905794 h 2060095"/>
                  <a:gd name="connsiteX3" fmla="*/ 5664630 w 5664630"/>
                  <a:gd name="connsiteY3" fmla="*/ 812482 h 2060095"/>
                  <a:gd name="connsiteX0" fmla="*/ 0 w 5664630"/>
                  <a:gd name="connsiteY0" fmla="*/ 2058545 h 2058545"/>
                  <a:gd name="connsiteX1" fmla="*/ 1095052 w 5664630"/>
                  <a:gd name="connsiteY1" fmla="*/ 3405 h 2058545"/>
                  <a:gd name="connsiteX2" fmla="*/ 2959692 w 5664630"/>
                  <a:gd name="connsiteY2" fmla="*/ 904244 h 2058545"/>
                  <a:gd name="connsiteX3" fmla="*/ 5664630 w 5664630"/>
                  <a:gd name="connsiteY3" fmla="*/ 810932 h 2058545"/>
                  <a:gd name="connsiteX0" fmla="*/ 0 w 5664630"/>
                  <a:gd name="connsiteY0" fmla="*/ 2060260 h 2060260"/>
                  <a:gd name="connsiteX1" fmla="*/ 1095052 w 5664630"/>
                  <a:gd name="connsiteY1" fmla="*/ 5120 h 2060260"/>
                  <a:gd name="connsiteX2" fmla="*/ 2959692 w 5664630"/>
                  <a:gd name="connsiteY2" fmla="*/ 905959 h 2060260"/>
                  <a:gd name="connsiteX3" fmla="*/ 5664630 w 5664630"/>
                  <a:gd name="connsiteY3" fmla="*/ 812647 h 206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64630" h="2060260">
                    <a:moveTo>
                      <a:pt x="0" y="2060260"/>
                    </a:moveTo>
                    <a:cubicBezTo>
                      <a:pt x="727129" y="1898819"/>
                      <a:pt x="144570" y="92729"/>
                      <a:pt x="1095052" y="5120"/>
                    </a:cubicBezTo>
                    <a:cubicBezTo>
                      <a:pt x="2045534" y="-82489"/>
                      <a:pt x="2059983" y="984096"/>
                      <a:pt x="2959692" y="905959"/>
                    </a:cubicBezTo>
                    <a:cubicBezTo>
                      <a:pt x="3859401" y="827822"/>
                      <a:pt x="4850969" y="702867"/>
                      <a:pt x="5664630" y="812647"/>
                    </a:cubicBezTo>
                  </a:path>
                </a:pathLst>
              </a:custGeom>
              <a:noFill/>
              <a:ln>
                <a:solidFill>
                  <a:srgbClr val="00CC00"/>
                </a:solidFill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3300845" y="4122346"/>
              <a:ext cx="787844" cy="276999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sz="1200" dirty="0" smtClean="0"/>
                <a:t>Obstacles</a:t>
              </a:r>
              <a:endParaRPr lang="it-IT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8970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Path planning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fontScale="92500" lnSpcReduction="20000"/>
          </a:bodyPr>
          <a:lstStyle/>
          <a:p>
            <a:r>
              <a:rPr lang="it-IT" dirty="0" smtClean="0"/>
              <a:t>A path-planning or navigation problem can be represented as a </a:t>
            </a:r>
            <a:r>
              <a:rPr lang="it-IT" u="sng" dirty="0" smtClean="0">
                <a:solidFill>
                  <a:srgbClr val="FF0000"/>
                </a:solidFill>
              </a:rPr>
              <a:t>graph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Weights </a:t>
            </a:r>
            <a:r>
              <a:rPr lang="en-US" sz="2400" dirty="0"/>
              <a:t>can be</a:t>
            </a:r>
            <a:br>
              <a:rPr lang="en-US" sz="2400" dirty="0"/>
            </a:br>
            <a:r>
              <a:rPr lang="en-US" sz="2400" dirty="0"/>
              <a:t>assigned </a:t>
            </a:r>
            <a:r>
              <a:rPr lang="en-US" sz="2400" dirty="0" smtClean="0"/>
              <a:t>to the single</a:t>
            </a:r>
            <a:br>
              <a:rPr lang="en-US" sz="2400" dirty="0" smtClean="0"/>
            </a:br>
            <a:r>
              <a:rPr lang="en-US" sz="2400" dirty="0" smtClean="0"/>
              <a:t>branches to </a:t>
            </a:r>
            <a:r>
              <a:rPr lang="en-US" sz="2400" dirty="0"/>
              <a:t>account</a:t>
            </a:r>
            <a:br>
              <a:rPr lang="en-US" sz="2400" dirty="0"/>
            </a:br>
            <a:r>
              <a:rPr lang="en-US" sz="2400" dirty="0"/>
              <a:t>for </a:t>
            </a:r>
            <a:r>
              <a:rPr lang="en-US" sz="2400" dirty="0" smtClean="0"/>
              <a:t>distance, slope,</a:t>
            </a:r>
            <a:br>
              <a:rPr lang="en-US" sz="2400" dirty="0" smtClean="0"/>
            </a:br>
            <a:r>
              <a:rPr lang="en-US" sz="2400" dirty="0" smtClean="0"/>
              <a:t>terrain</a:t>
            </a:r>
            <a:r>
              <a:rPr lang="en-US" sz="2400" dirty="0"/>
              <a:t>, </a:t>
            </a:r>
            <a:r>
              <a:rPr lang="en-US" sz="2400" dirty="0" smtClean="0"/>
              <a:t>…</a:t>
            </a:r>
            <a:endParaRPr lang="it-IT" u="sng" dirty="0">
              <a:solidFill>
                <a:srgbClr val="FF0000"/>
              </a:solidFill>
            </a:endParaRPr>
          </a:p>
          <a:p>
            <a:endParaRPr lang="it-IT" u="sng" dirty="0" smtClean="0">
              <a:solidFill>
                <a:srgbClr val="FF0000"/>
              </a:solidFill>
            </a:endParaRPr>
          </a:p>
          <a:p>
            <a:endParaRPr lang="it-IT" u="sng" dirty="0">
              <a:solidFill>
                <a:srgbClr val="FF0000"/>
              </a:solidFill>
            </a:endParaRPr>
          </a:p>
          <a:p>
            <a:endParaRPr lang="it-IT" u="sng" dirty="0" smtClean="0">
              <a:solidFill>
                <a:srgbClr val="FF0000"/>
              </a:solidFill>
            </a:endParaRPr>
          </a:p>
          <a:p>
            <a:r>
              <a:rPr lang="it-IT" dirty="0"/>
              <a:t>The aim is to find the </a:t>
            </a:r>
            <a:r>
              <a:rPr lang="it-IT" u="sng" dirty="0" smtClean="0">
                <a:solidFill>
                  <a:srgbClr val="0070C0"/>
                </a:solidFill>
              </a:rPr>
              <a:t>shortest</a:t>
            </a:r>
            <a:r>
              <a:rPr lang="it-IT" dirty="0"/>
              <a:t> or </a:t>
            </a:r>
            <a:r>
              <a:rPr lang="it-IT" u="sng" dirty="0" smtClean="0">
                <a:solidFill>
                  <a:srgbClr val="0070C0"/>
                </a:solidFill>
              </a:rPr>
              <a:t>best path</a:t>
            </a:r>
            <a:r>
              <a:rPr lang="it-IT" dirty="0" smtClean="0">
                <a:solidFill>
                  <a:srgbClr val="0070C0"/>
                </a:solidFill>
              </a:rPr>
              <a:t> </a:t>
            </a:r>
            <a:r>
              <a:rPr lang="it-IT" dirty="0" smtClean="0"/>
              <a:t>through </a:t>
            </a:r>
            <a:r>
              <a:rPr lang="it-IT" dirty="0"/>
              <a:t>the nodes, from A to </a:t>
            </a:r>
            <a:r>
              <a:rPr lang="it-IT" dirty="0" smtClean="0"/>
              <a:t>B</a:t>
            </a:r>
          </a:p>
          <a:p>
            <a:pPr lvl="2"/>
            <a:endParaRPr lang="it-IT" u="sng" dirty="0" smtClean="0">
              <a:solidFill>
                <a:srgbClr val="FF0000"/>
              </a:solidFill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4056746" y="2564904"/>
            <a:ext cx="4619710" cy="2224978"/>
            <a:chOff x="976785" y="2737015"/>
            <a:chExt cx="8214728" cy="3956435"/>
          </a:xfrm>
        </p:grpSpPr>
        <p:sp>
          <p:nvSpPr>
            <p:cNvPr id="4" name="Freeform 3"/>
            <p:cNvSpPr/>
            <p:nvPr/>
          </p:nvSpPr>
          <p:spPr>
            <a:xfrm>
              <a:off x="1259632" y="4890992"/>
              <a:ext cx="1443870" cy="780888"/>
            </a:xfrm>
            <a:custGeom>
              <a:avLst/>
              <a:gdLst>
                <a:gd name="connsiteX0" fmla="*/ 872279 w 1443870"/>
                <a:gd name="connsiteY0" fmla="*/ 1635 h 780888"/>
                <a:gd name="connsiteX1" fmla="*/ 1422 w 1443870"/>
                <a:gd name="connsiteY1" fmla="*/ 640264 h 780888"/>
                <a:gd name="connsiteX2" fmla="*/ 1089994 w 1443870"/>
                <a:gd name="connsiteY2" fmla="*/ 770892 h 780888"/>
                <a:gd name="connsiteX3" fmla="*/ 1438337 w 1443870"/>
                <a:gd name="connsiteY3" fmla="*/ 466092 h 780888"/>
                <a:gd name="connsiteX4" fmla="*/ 872279 w 1443870"/>
                <a:gd name="connsiteY4" fmla="*/ 1635 h 780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3870" h="780888">
                  <a:moveTo>
                    <a:pt x="872279" y="1635"/>
                  </a:moveTo>
                  <a:cubicBezTo>
                    <a:pt x="632793" y="30664"/>
                    <a:pt x="-34864" y="512055"/>
                    <a:pt x="1422" y="640264"/>
                  </a:cubicBezTo>
                  <a:cubicBezTo>
                    <a:pt x="37708" y="768473"/>
                    <a:pt x="850508" y="799921"/>
                    <a:pt x="1089994" y="770892"/>
                  </a:cubicBezTo>
                  <a:cubicBezTo>
                    <a:pt x="1329480" y="741863"/>
                    <a:pt x="1474623" y="594301"/>
                    <a:pt x="1438337" y="466092"/>
                  </a:cubicBezTo>
                  <a:cubicBezTo>
                    <a:pt x="1402051" y="337883"/>
                    <a:pt x="1111765" y="-27394"/>
                    <a:pt x="872279" y="1635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Freeform 5"/>
            <p:cNvSpPr/>
            <p:nvPr/>
          </p:nvSpPr>
          <p:spPr>
            <a:xfrm>
              <a:off x="1835696" y="3732119"/>
              <a:ext cx="2016609" cy="1158873"/>
            </a:xfrm>
            <a:custGeom>
              <a:avLst/>
              <a:gdLst>
                <a:gd name="connsiteX0" fmla="*/ 872279 w 1443870"/>
                <a:gd name="connsiteY0" fmla="*/ 1635 h 780888"/>
                <a:gd name="connsiteX1" fmla="*/ 1422 w 1443870"/>
                <a:gd name="connsiteY1" fmla="*/ 640264 h 780888"/>
                <a:gd name="connsiteX2" fmla="*/ 1089994 w 1443870"/>
                <a:gd name="connsiteY2" fmla="*/ 770892 h 780888"/>
                <a:gd name="connsiteX3" fmla="*/ 1438337 w 1443870"/>
                <a:gd name="connsiteY3" fmla="*/ 466092 h 780888"/>
                <a:gd name="connsiteX4" fmla="*/ 872279 w 1443870"/>
                <a:gd name="connsiteY4" fmla="*/ 1635 h 780888"/>
                <a:gd name="connsiteX0" fmla="*/ 206118 w 1591510"/>
                <a:gd name="connsiteY0" fmla="*/ 1805 h 736711"/>
                <a:gd name="connsiteX1" fmla="*/ 104518 w 1591510"/>
                <a:gd name="connsiteY1" fmla="*/ 596891 h 736711"/>
                <a:gd name="connsiteX2" fmla="*/ 1193090 w 1591510"/>
                <a:gd name="connsiteY2" fmla="*/ 727519 h 736711"/>
                <a:gd name="connsiteX3" fmla="*/ 1541433 w 1591510"/>
                <a:gd name="connsiteY3" fmla="*/ 422719 h 736711"/>
                <a:gd name="connsiteX4" fmla="*/ 206118 w 1591510"/>
                <a:gd name="connsiteY4" fmla="*/ 1805 h 736711"/>
                <a:gd name="connsiteX0" fmla="*/ 158799 w 1496089"/>
                <a:gd name="connsiteY0" fmla="*/ 1552 h 606692"/>
                <a:gd name="connsiteX1" fmla="*/ 57199 w 1496089"/>
                <a:gd name="connsiteY1" fmla="*/ 596638 h 606692"/>
                <a:gd name="connsiteX2" fmla="*/ 449085 w 1496089"/>
                <a:gd name="connsiteY2" fmla="*/ 378923 h 606692"/>
                <a:gd name="connsiteX3" fmla="*/ 1494114 w 1496089"/>
                <a:gd name="connsiteY3" fmla="*/ 422466 h 606692"/>
                <a:gd name="connsiteX4" fmla="*/ 158799 w 1496089"/>
                <a:gd name="connsiteY4" fmla="*/ 1552 h 606692"/>
                <a:gd name="connsiteX0" fmla="*/ 135507 w 1053644"/>
                <a:gd name="connsiteY0" fmla="*/ 498 h 718047"/>
                <a:gd name="connsiteX1" fmla="*/ 33907 w 1053644"/>
                <a:gd name="connsiteY1" fmla="*/ 595584 h 718047"/>
                <a:gd name="connsiteX2" fmla="*/ 425793 w 1053644"/>
                <a:gd name="connsiteY2" fmla="*/ 377869 h 718047"/>
                <a:gd name="connsiteX3" fmla="*/ 1049907 w 1053644"/>
                <a:gd name="connsiteY3" fmla="*/ 711698 h 718047"/>
                <a:gd name="connsiteX4" fmla="*/ 135507 w 1053644"/>
                <a:gd name="connsiteY4" fmla="*/ 498 h 718047"/>
                <a:gd name="connsiteX0" fmla="*/ 135507 w 1210081"/>
                <a:gd name="connsiteY0" fmla="*/ 93837 h 1262965"/>
                <a:gd name="connsiteX1" fmla="*/ 33907 w 1210081"/>
                <a:gd name="connsiteY1" fmla="*/ 688923 h 1262965"/>
                <a:gd name="connsiteX2" fmla="*/ 425793 w 1210081"/>
                <a:gd name="connsiteY2" fmla="*/ 471208 h 1262965"/>
                <a:gd name="connsiteX3" fmla="*/ 1049907 w 1210081"/>
                <a:gd name="connsiteY3" fmla="*/ 805037 h 1262965"/>
                <a:gd name="connsiteX4" fmla="*/ 135507 w 1210081"/>
                <a:gd name="connsiteY4" fmla="*/ 93837 h 1262965"/>
                <a:gd name="connsiteX0" fmla="*/ 205638 w 1297132"/>
                <a:gd name="connsiteY0" fmla="*/ 328214 h 1497342"/>
                <a:gd name="connsiteX1" fmla="*/ 104038 w 1297132"/>
                <a:gd name="connsiteY1" fmla="*/ 923300 h 1497342"/>
                <a:gd name="connsiteX2" fmla="*/ 495924 w 1297132"/>
                <a:gd name="connsiteY2" fmla="*/ 705585 h 1497342"/>
                <a:gd name="connsiteX3" fmla="*/ 1120038 w 1297132"/>
                <a:gd name="connsiteY3" fmla="*/ 1039414 h 1497342"/>
                <a:gd name="connsiteX4" fmla="*/ 205638 w 1297132"/>
                <a:gd name="connsiteY4" fmla="*/ 328214 h 1497342"/>
                <a:gd name="connsiteX0" fmla="*/ 175353 w 1893551"/>
                <a:gd name="connsiteY0" fmla="*/ 46565 h 1298811"/>
                <a:gd name="connsiteX1" fmla="*/ 73753 w 1893551"/>
                <a:gd name="connsiteY1" fmla="*/ 641651 h 1298811"/>
                <a:gd name="connsiteX2" fmla="*/ 465639 w 1893551"/>
                <a:gd name="connsiteY2" fmla="*/ 423936 h 1298811"/>
                <a:gd name="connsiteX3" fmla="*/ 1771925 w 1893551"/>
                <a:gd name="connsiteY3" fmla="*/ 859365 h 1298811"/>
                <a:gd name="connsiteX4" fmla="*/ 175353 w 1893551"/>
                <a:gd name="connsiteY4" fmla="*/ 46565 h 1298811"/>
                <a:gd name="connsiteX0" fmla="*/ 197960 w 1804507"/>
                <a:gd name="connsiteY0" fmla="*/ 1742 h 827792"/>
                <a:gd name="connsiteX1" fmla="*/ 96360 w 1804507"/>
                <a:gd name="connsiteY1" fmla="*/ 596828 h 827792"/>
                <a:gd name="connsiteX2" fmla="*/ 851103 w 1804507"/>
                <a:gd name="connsiteY2" fmla="*/ 538770 h 827792"/>
                <a:gd name="connsiteX3" fmla="*/ 1794532 w 1804507"/>
                <a:gd name="connsiteY3" fmla="*/ 814542 h 827792"/>
                <a:gd name="connsiteX4" fmla="*/ 197960 w 1804507"/>
                <a:gd name="connsiteY4" fmla="*/ 1742 h 827792"/>
                <a:gd name="connsiteX0" fmla="*/ 197960 w 1919870"/>
                <a:gd name="connsiteY0" fmla="*/ 1742 h 1112357"/>
                <a:gd name="connsiteX1" fmla="*/ 96360 w 1919870"/>
                <a:gd name="connsiteY1" fmla="*/ 596828 h 1112357"/>
                <a:gd name="connsiteX2" fmla="*/ 851103 w 1919870"/>
                <a:gd name="connsiteY2" fmla="*/ 538770 h 1112357"/>
                <a:gd name="connsiteX3" fmla="*/ 1794532 w 1919870"/>
                <a:gd name="connsiteY3" fmla="*/ 814542 h 1112357"/>
                <a:gd name="connsiteX4" fmla="*/ 197960 w 1919870"/>
                <a:gd name="connsiteY4" fmla="*/ 1742 h 1112357"/>
                <a:gd name="connsiteX0" fmla="*/ 197960 w 1919870"/>
                <a:gd name="connsiteY0" fmla="*/ 1742 h 1158623"/>
                <a:gd name="connsiteX1" fmla="*/ 96360 w 1919870"/>
                <a:gd name="connsiteY1" fmla="*/ 596828 h 1158623"/>
                <a:gd name="connsiteX2" fmla="*/ 851103 w 1919870"/>
                <a:gd name="connsiteY2" fmla="*/ 538770 h 1158623"/>
                <a:gd name="connsiteX3" fmla="*/ 1794532 w 1919870"/>
                <a:gd name="connsiteY3" fmla="*/ 814542 h 1158623"/>
                <a:gd name="connsiteX4" fmla="*/ 197960 w 1919870"/>
                <a:gd name="connsiteY4" fmla="*/ 1742 h 1158623"/>
                <a:gd name="connsiteX0" fmla="*/ 197960 w 1919870"/>
                <a:gd name="connsiteY0" fmla="*/ 1742 h 1158623"/>
                <a:gd name="connsiteX1" fmla="*/ 96360 w 1919870"/>
                <a:gd name="connsiteY1" fmla="*/ 596828 h 1158623"/>
                <a:gd name="connsiteX2" fmla="*/ 851103 w 1919870"/>
                <a:gd name="connsiteY2" fmla="*/ 538770 h 1158623"/>
                <a:gd name="connsiteX3" fmla="*/ 1794532 w 1919870"/>
                <a:gd name="connsiteY3" fmla="*/ 814542 h 1158623"/>
                <a:gd name="connsiteX4" fmla="*/ 197960 w 1919870"/>
                <a:gd name="connsiteY4" fmla="*/ 1742 h 1158623"/>
                <a:gd name="connsiteX0" fmla="*/ 294699 w 2016609"/>
                <a:gd name="connsiteY0" fmla="*/ 1992 h 1158873"/>
                <a:gd name="connsiteX1" fmla="*/ 193099 w 2016609"/>
                <a:gd name="connsiteY1" fmla="*/ 597078 h 1158873"/>
                <a:gd name="connsiteX2" fmla="*/ 947842 w 2016609"/>
                <a:gd name="connsiteY2" fmla="*/ 539020 h 1158873"/>
                <a:gd name="connsiteX3" fmla="*/ 1891271 w 2016609"/>
                <a:gd name="connsiteY3" fmla="*/ 814792 h 1158873"/>
                <a:gd name="connsiteX4" fmla="*/ 294699 w 2016609"/>
                <a:gd name="connsiteY4" fmla="*/ 1992 h 1158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6609" h="1158873">
                  <a:moveTo>
                    <a:pt x="294699" y="1992"/>
                  </a:moveTo>
                  <a:cubicBezTo>
                    <a:pt x="11670" y="-34294"/>
                    <a:pt x="-147987" y="435002"/>
                    <a:pt x="193099" y="597078"/>
                  </a:cubicBezTo>
                  <a:cubicBezTo>
                    <a:pt x="534185" y="759154"/>
                    <a:pt x="432585" y="306792"/>
                    <a:pt x="947842" y="539020"/>
                  </a:cubicBezTo>
                  <a:cubicBezTo>
                    <a:pt x="1463099" y="771248"/>
                    <a:pt x="1259899" y="1630011"/>
                    <a:pt x="1891271" y="814792"/>
                  </a:cubicBezTo>
                  <a:cubicBezTo>
                    <a:pt x="2522643" y="-427"/>
                    <a:pt x="577728" y="38278"/>
                    <a:pt x="294699" y="1992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Freeform 6"/>
            <p:cNvSpPr/>
            <p:nvPr/>
          </p:nvSpPr>
          <p:spPr>
            <a:xfrm>
              <a:off x="3037379" y="5281436"/>
              <a:ext cx="1065729" cy="1253738"/>
            </a:xfrm>
            <a:custGeom>
              <a:avLst/>
              <a:gdLst>
                <a:gd name="connsiteX0" fmla="*/ 239391 w 1065729"/>
                <a:gd name="connsiteY0" fmla="*/ 224539 h 1253738"/>
                <a:gd name="connsiteX1" fmla="*/ 22415 w 1065729"/>
                <a:gd name="connsiteY1" fmla="*/ 890966 h 1253738"/>
                <a:gd name="connsiteX2" fmla="*/ 789581 w 1065729"/>
                <a:gd name="connsiteY2" fmla="*/ 1247427 h 1253738"/>
                <a:gd name="connsiteX3" fmla="*/ 1060801 w 1065729"/>
                <a:gd name="connsiteY3" fmla="*/ 604248 h 1253738"/>
                <a:gd name="connsiteX4" fmla="*/ 595852 w 1065729"/>
                <a:gd name="connsiteY4" fmla="*/ 15312 h 1253738"/>
                <a:gd name="connsiteX5" fmla="*/ 239391 w 1065729"/>
                <a:gd name="connsiteY5" fmla="*/ 224539 h 125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5729" h="1253738">
                  <a:moveTo>
                    <a:pt x="239391" y="224539"/>
                  </a:moveTo>
                  <a:cubicBezTo>
                    <a:pt x="143818" y="370481"/>
                    <a:pt x="-69283" y="720485"/>
                    <a:pt x="22415" y="890966"/>
                  </a:cubicBezTo>
                  <a:cubicBezTo>
                    <a:pt x="114113" y="1061447"/>
                    <a:pt x="616517" y="1295213"/>
                    <a:pt x="789581" y="1247427"/>
                  </a:cubicBezTo>
                  <a:cubicBezTo>
                    <a:pt x="962645" y="1199641"/>
                    <a:pt x="1093089" y="809601"/>
                    <a:pt x="1060801" y="604248"/>
                  </a:cubicBezTo>
                  <a:cubicBezTo>
                    <a:pt x="1028513" y="398896"/>
                    <a:pt x="732754" y="74722"/>
                    <a:pt x="595852" y="15312"/>
                  </a:cubicBezTo>
                  <a:cubicBezTo>
                    <a:pt x="458950" y="-44098"/>
                    <a:pt x="334964" y="78597"/>
                    <a:pt x="239391" y="224539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Oval 7"/>
            <p:cNvSpPr/>
            <p:nvPr/>
          </p:nvSpPr>
          <p:spPr>
            <a:xfrm>
              <a:off x="1686316" y="6503326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196084" y="6264054"/>
              <a:ext cx="3177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A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2938917" y="3158472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448898" y="2737015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B</a:t>
              </a:r>
            </a:p>
          </p:txBody>
        </p:sp>
        <p:sp>
          <p:nvSpPr>
            <p:cNvPr id="13" name="Freeform 12"/>
            <p:cNvSpPr/>
            <p:nvPr/>
          </p:nvSpPr>
          <p:spPr>
            <a:xfrm>
              <a:off x="976785" y="3251200"/>
              <a:ext cx="1882529" cy="3164114"/>
            </a:xfrm>
            <a:custGeom>
              <a:avLst/>
              <a:gdLst>
                <a:gd name="connsiteX0" fmla="*/ 900656 w 1887627"/>
                <a:gd name="connsiteY0" fmla="*/ 3164114 h 3164114"/>
                <a:gd name="connsiteX1" fmla="*/ 1031284 w 1887627"/>
                <a:gd name="connsiteY1" fmla="*/ 2873829 h 3164114"/>
                <a:gd name="connsiteX2" fmla="*/ 15284 w 1887627"/>
                <a:gd name="connsiteY2" fmla="*/ 2394857 h 3164114"/>
                <a:gd name="connsiteX3" fmla="*/ 523284 w 1887627"/>
                <a:gd name="connsiteY3" fmla="*/ 537029 h 3164114"/>
                <a:gd name="connsiteX4" fmla="*/ 1887627 w 1887627"/>
                <a:gd name="connsiteY4" fmla="*/ 0 h 3164114"/>
                <a:gd name="connsiteX0" fmla="*/ 886261 w 1873232"/>
                <a:gd name="connsiteY0" fmla="*/ 3164114 h 3164114"/>
                <a:gd name="connsiteX1" fmla="*/ 607314 w 1873232"/>
                <a:gd name="connsiteY1" fmla="*/ 2683329 h 3164114"/>
                <a:gd name="connsiteX2" fmla="*/ 889 w 1873232"/>
                <a:gd name="connsiteY2" fmla="*/ 2394857 h 3164114"/>
                <a:gd name="connsiteX3" fmla="*/ 508889 w 1873232"/>
                <a:gd name="connsiteY3" fmla="*/ 537029 h 3164114"/>
                <a:gd name="connsiteX4" fmla="*/ 1873232 w 1873232"/>
                <a:gd name="connsiteY4" fmla="*/ 0 h 3164114"/>
                <a:gd name="connsiteX0" fmla="*/ 886261 w 1873232"/>
                <a:gd name="connsiteY0" fmla="*/ 3164114 h 3164114"/>
                <a:gd name="connsiteX1" fmla="*/ 607314 w 1873232"/>
                <a:gd name="connsiteY1" fmla="*/ 2683329 h 3164114"/>
                <a:gd name="connsiteX2" fmla="*/ 889 w 1873232"/>
                <a:gd name="connsiteY2" fmla="*/ 2394857 h 3164114"/>
                <a:gd name="connsiteX3" fmla="*/ 508889 w 1873232"/>
                <a:gd name="connsiteY3" fmla="*/ 537029 h 3164114"/>
                <a:gd name="connsiteX4" fmla="*/ 1873232 w 1873232"/>
                <a:gd name="connsiteY4" fmla="*/ 0 h 3164114"/>
                <a:gd name="connsiteX0" fmla="*/ 886118 w 1873089"/>
                <a:gd name="connsiteY0" fmla="*/ 3164114 h 3164114"/>
                <a:gd name="connsiteX1" fmla="*/ 407146 w 1873089"/>
                <a:gd name="connsiteY1" fmla="*/ 2692854 h 3164114"/>
                <a:gd name="connsiteX2" fmla="*/ 746 w 1873089"/>
                <a:gd name="connsiteY2" fmla="*/ 2394857 h 3164114"/>
                <a:gd name="connsiteX3" fmla="*/ 508746 w 1873089"/>
                <a:gd name="connsiteY3" fmla="*/ 537029 h 3164114"/>
                <a:gd name="connsiteX4" fmla="*/ 1873089 w 1873089"/>
                <a:gd name="connsiteY4" fmla="*/ 0 h 3164114"/>
                <a:gd name="connsiteX0" fmla="*/ 885372 w 1872343"/>
                <a:gd name="connsiteY0" fmla="*/ 3164114 h 3164114"/>
                <a:gd name="connsiteX1" fmla="*/ 0 w 1872343"/>
                <a:gd name="connsiteY1" fmla="*/ 2394857 h 3164114"/>
                <a:gd name="connsiteX2" fmla="*/ 508000 w 1872343"/>
                <a:gd name="connsiteY2" fmla="*/ 537029 h 3164114"/>
                <a:gd name="connsiteX3" fmla="*/ 1872343 w 1872343"/>
                <a:gd name="connsiteY3" fmla="*/ 0 h 3164114"/>
                <a:gd name="connsiteX0" fmla="*/ 885372 w 1872343"/>
                <a:gd name="connsiteY0" fmla="*/ 3164114 h 3164114"/>
                <a:gd name="connsiteX1" fmla="*/ 0 w 1872343"/>
                <a:gd name="connsiteY1" fmla="*/ 2394857 h 3164114"/>
                <a:gd name="connsiteX2" fmla="*/ 508000 w 1872343"/>
                <a:gd name="connsiteY2" fmla="*/ 537029 h 3164114"/>
                <a:gd name="connsiteX3" fmla="*/ 1872343 w 1872343"/>
                <a:gd name="connsiteY3" fmla="*/ 0 h 3164114"/>
                <a:gd name="connsiteX0" fmla="*/ 894897 w 1881868"/>
                <a:gd name="connsiteY0" fmla="*/ 3164114 h 3164114"/>
                <a:gd name="connsiteX1" fmla="*/ 0 w 1881868"/>
                <a:gd name="connsiteY1" fmla="*/ 2166257 h 3164114"/>
                <a:gd name="connsiteX2" fmla="*/ 517525 w 1881868"/>
                <a:gd name="connsiteY2" fmla="*/ 537029 h 3164114"/>
                <a:gd name="connsiteX3" fmla="*/ 1881868 w 1881868"/>
                <a:gd name="connsiteY3" fmla="*/ 0 h 3164114"/>
                <a:gd name="connsiteX0" fmla="*/ 895558 w 1882529"/>
                <a:gd name="connsiteY0" fmla="*/ 3164114 h 3164114"/>
                <a:gd name="connsiteX1" fmla="*/ 661 w 1882529"/>
                <a:gd name="connsiteY1" fmla="*/ 2166257 h 3164114"/>
                <a:gd name="connsiteX2" fmla="*/ 518186 w 1882529"/>
                <a:gd name="connsiteY2" fmla="*/ 537029 h 3164114"/>
                <a:gd name="connsiteX3" fmla="*/ 1882529 w 1882529"/>
                <a:gd name="connsiteY3" fmla="*/ 0 h 316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82529" h="3164114">
                  <a:moveTo>
                    <a:pt x="895558" y="3164114"/>
                  </a:moveTo>
                  <a:cubicBezTo>
                    <a:pt x="292006" y="2394252"/>
                    <a:pt x="-16272" y="2525561"/>
                    <a:pt x="661" y="2166257"/>
                  </a:cubicBezTo>
                  <a:cubicBezTo>
                    <a:pt x="17594" y="1806953"/>
                    <a:pt x="206129" y="936172"/>
                    <a:pt x="518186" y="537029"/>
                  </a:cubicBezTo>
                  <a:cubicBezTo>
                    <a:pt x="830243" y="137886"/>
                    <a:pt x="1534186" y="65314"/>
                    <a:pt x="1882529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1959429" y="3338286"/>
              <a:ext cx="2473778" cy="3355164"/>
            </a:xfrm>
            <a:custGeom>
              <a:avLst/>
              <a:gdLst>
                <a:gd name="connsiteX0" fmla="*/ 0 w 2473778"/>
                <a:gd name="connsiteY0" fmla="*/ 3048000 h 3353158"/>
                <a:gd name="connsiteX1" fmla="*/ 377371 w 2473778"/>
                <a:gd name="connsiteY1" fmla="*/ 2743200 h 3353158"/>
                <a:gd name="connsiteX2" fmla="*/ 1640114 w 2473778"/>
                <a:gd name="connsiteY2" fmla="*/ 3352800 h 3353158"/>
                <a:gd name="connsiteX3" fmla="*/ 2438400 w 2473778"/>
                <a:gd name="connsiteY3" fmla="*/ 2801257 h 3353158"/>
                <a:gd name="connsiteX4" fmla="*/ 2220685 w 2473778"/>
                <a:gd name="connsiteY4" fmla="*/ 1103085 h 3353158"/>
                <a:gd name="connsiteX5" fmla="*/ 1219200 w 2473778"/>
                <a:gd name="connsiteY5" fmla="*/ 0 h 3353158"/>
                <a:gd name="connsiteX0" fmla="*/ 0 w 2473778"/>
                <a:gd name="connsiteY0" fmla="*/ 3048000 h 3355680"/>
                <a:gd name="connsiteX1" fmla="*/ 872671 w 2473778"/>
                <a:gd name="connsiteY1" fmla="*/ 3019425 h 3355680"/>
                <a:gd name="connsiteX2" fmla="*/ 1640114 w 2473778"/>
                <a:gd name="connsiteY2" fmla="*/ 3352800 h 3355680"/>
                <a:gd name="connsiteX3" fmla="*/ 2438400 w 2473778"/>
                <a:gd name="connsiteY3" fmla="*/ 2801257 h 3355680"/>
                <a:gd name="connsiteX4" fmla="*/ 2220685 w 2473778"/>
                <a:gd name="connsiteY4" fmla="*/ 1103085 h 3355680"/>
                <a:gd name="connsiteX5" fmla="*/ 1219200 w 2473778"/>
                <a:gd name="connsiteY5" fmla="*/ 0 h 3355680"/>
                <a:gd name="connsiteX0" fmla="*/ 0 w 2473778"/>
                <a:gd name="connsiteY0" fmla="*/ 3048000 h 3356871"/>
                <a:gd name="connsiteX1" fmla="*/ 1640114 w 2473778"/>
                <a:gd name="connsiteY1" fmla="*/ 3352800 h 3356871"/>
                <a:gd name="connsiteX2" fmla="*/ 2438400 w 2473778"/>
                <a:gd name="connsiteY2" fmla="*/ 2801257 h 3356871"/>
                <a:gd name="connsiteX3" fmla="*/ 2220685 w 2473778"/>
                <a:gd name="connsiteY3" fmla="*/ 1103085 h 3356871"/>
                <a:gd name="connsiteX4" fmla="*/ 1219200 w 2473778"/>
                <a:gd name="connsiteY4" fmla="*/ 0 h 3356871"/>
                <a:gd name="connsiteX0" fmla="*/ 0 w 2473778"/>
                <a:gd name="connsiteY0" fmla="*/ 3048000 h 3355164"/>
                <a:gd name="connsiteX1" fmla="*/ 1640114 w 2473778"/>
                <a:gd name="connsiteY1" fmla="*/ 3352800 h 3355164"/>
                <a:gd name="connsiteX2" fmla="*/ 2438400 w 2473778"/>
                <a:gd name="connsiteY2" fmla="*/ 2801257 h 3355164"/>
                <a:gd name="connsiteX3" fmla="*/ 2220685 w 2473778"/>
                <a:gd name="connsiteY3" fmla="*/ 1103085 h 3355164"/>
                <a:gd name="connsiteX4" fmla="*/ 1219200 w 2473778"/>
                <a:gd name="connsiteY4" fmla="*/ 0 h 335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3778" h="3355164">
                  <a:moveTo>
                    <a:pt x="0" y="3048000"/>
                  </a:moveTo>
                  <a:cubicBezTo>
                    <a:pt x="732215" y="2882900"/>
                    <a:pt x="1233714" y="3393924"/>
                    <a:pt x="1640114" y="3352800"/>
                  </a:cubicBezTo>
                  <a:cubicBezTo>
                    <a:pt x="2046514" y="3311676"/>
                    <a:pt x="2341638" y="3176210"/>
                    <a:pt x="2438400" y="2801257"/>
                  </a:cubicBezTo>
                  <a:cubicBezTo>
                    <a:pt x="2535162" y="2426304"/>
                    <a:pt x="2423885" y="1569961"/>
                    <a:pt x="2220685" y="1103085"/>
                  </a:cubicBezTo>
                  <a:cubicBezTo>
                    <a:pt x="2017485" y="636209"/>
                    <a:pt x="1618342" y="318104"/>
                    <a:pt x="1219200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Freeform 4"/>
            <p:cNvSpPr/>
            <p:nvPr/>
          </p:nvSpPr>
          <p:spPr>
            <a:xfrm>
              <a:off x="1924050" y="4162425"/>
              <a:ext cx="2228593" cy="2200275"/>
            </a:xfrm>
            <a:custGeom>
              <a:avLst/>
              <a:gdLst>
                <a:gd name="connsiteX0" fmla="*/ 0 w 2228593"/>
                <a:gd name="connsiteY0" fmla="*/ 2200275 h 2200275"/>
                <a:gd name="connsiteX1" fmla="*/ 1352550 w 2228593"/>
                <a:gd name="connsiteY1" fmla="*/ 971550 h 2200275"/>
                <a:gd name="connsiteX2" fmla="*/ 2152650 w 2228593"/>
                <a:gd name="connsiteY2" fmla="*/ 647700 h 2200275"/>
                <a:gd name="connsiteX3" fmla="*/ 2105025 w 2228593"/>
                <a:gd name="connsiteY3" fmla="*/ 0 h 2200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28593" h="2200275">
                  <a:moveTo>
                    <a:pt x="0" y="2200275"/>
                  </a:moveTo>
                  <a:cubicBezTo>
                    <a:pt x="496887" y="1715293"/>
                    <a:pt x="993775" y="1230312"/>
                    <a:pt x="1352550" y="971550"/>
                  </a:cubicBezTo>
                  <a:cubicBezTo>
                    <a:pt x="1711325" y="712788"/>
                    <a:pt x="2027238" y="809625"/>
                    <a:pt x="2152650" y="647700"/>
                  </a:cubicBezTo>
                  <a:cubicBezTo>
                    <a:pt x="2278062" y="485775"/>
                    <a:pt x="2238375" y="203200"/>
                    <a:pt x="2105025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1484840" y="3705225"/>
              <a:ext cx="1582325" cy="1952625"/>
            </a:xfrm>
            <a:custGeom>
              <a:avLst/>
              <a:gdLst>
                <a:gd name="connsiteX0" fmla="*/ 1172635 w 1582325"/>
                <a:gd name="connsiteY0" fmla="*/ 1952625 h 1952625"/>
                <a:gd name="connsiteX1" fmla="*/ 1534585 w 1582325"/>
                <a:gd name="connsiteY1" fmla="*/ 1162050 h 1952625"/>
                <a:gd name="connsiteX2" fmla="*/ 229660 w 1582325"/>
                <a:gd name="connsiteY2" fmla="*/ 762000 h 1952625"/>
                <a:gd name="connsiteX3" fmla="*/ 86785 w 1582325"/>
                <a:gd name="connsiteY3" fmla="*/ 0 h 195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2325" h="1952625">
                  <a:moveTo>
                    <a:pt x="1172635" y="1952625"/>
                  </a:moveTo>
                  <a:cubicBezTo>
                    <a:pt x="1432191" y="1656556"/>
                    <a:pt x="1691748" y="1360487"/>
                    <a:pt x="1534585" y="1162050"/>
                  </a:cubicBezTo>
                  <a:cubicBezTo>
                    <a:pt x="1377423" y="963612"/>
                    <a:pt x="470960" y="955675"/>
                    <a:pt x="229660" y="762000"/>
                  </a:cubicBezTo>
                  <a:cubicBezTo>
                    <a:pt x="-11640" y="568325"/>
                    <a:pt x="-68790" y="185737"/>
                    <a:pt x="86785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Oval 15"/>
            <p:cNvSpPr/>
            <p:nvPr/>
          </p:nvSpPr>
          <p:spPr>
            <a:xfrm>
              <a:off x="3986411" y="4150598"/>
              <a:ext cx="162303" cy="17617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Oval 16"/>
            <p:cNvSpPr/>
            <p:nvPr/>
          </p:nvSpPr>
          <p:spPr>
            <a:xfrm>
              <a:off x="2588893" y="5577772"/>
              <a:ext cx="162302" cy="16015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Oval 17"/>
            <p:cNvSpPr/>
            <p:nvPr/>
          </p:nvSpPr>
          <p:spPr>
            <a:xfrm>
              <a:off x="1513800" y="3625147"/>
              <a:ext cx="162302" cy="16015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7" name="Straight Connector 26"/>
            <p:cNvCxnSpPr>
              <a:stCxn id="23" idx="0"/>
              <a:endCxn id="22" idx="4"/>
            </p:cNvCxnSpPr>
            <p:nvPr/>
          </p:nvCxnSpPr>
          <p:spPr>
            <a:xfrm flipV="1">
              <a:off x="6534617" y="4907667"/>
              <a:ext cx="173955" cy="970197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22" idx="1"/>
              <a:endCxn id="21" idx="5"/>
            </p:cNvCxnSpPr>
            <p:nvPr/>
          </p:nvCxnSpPr>
          <p:spPr>
            <a:xfrm flipH="1" flipV="1">
              <a:off x="5690074" y="4111130"/>
              <a:ext cx="895493" cy="503505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stCxn id="22" idx="7"/>
              <a:endCxn id="20" idx="3"/>
            </p:cNvCxnSpPr>
            <p:nvPr/>
          </p:nvCxnSpPr>
          <p:spPr>
            <a:xfrm flipV="1">
              <a:off x="6831576" y="4188406"/>
              <a:ext cx="752846" cy="426229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stCxn id="21" idx="7"/>
              <a:endCxn id="19" idx="3"/>
            </p:cNvCxnSpPr>
            <p:nvPr/>
          </p:nvCxnSpPr>
          <p:spPr>
            <a:xfrm flipV="1">
              <a:off x="5690074" y="3339627"/>
              <a:ext cx="789003" cy="528747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>
              <a:stCxn id="20" idx="1"/>
              <a:endCxn id="19" idx="5"/>
            </p:cNvCxnSpPr>
            <p:nvPr/>
          </p:nvCxnSpPr>
          <p:spPr>
            <a:xfrm flipH="1" flipV="1">
              <a:off x="6697371" y="3339627"/>
              <a:ext cx="887051" cy="606023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23" idx="1"/>
              <a:endCxn id="21" idx="4"/>
            </p:cNvCxnSpPr>
            <p:nvPr/>
          </p:nvCxnSpPr>
          <p:spPr>
            <a:xfrm flipH="1" flipV="1">
              <a:off x="5567070" y="4161406"/>
              <a:ext cx="858400" cy="1761668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stCxn id="23" idx="7"/>
              <a:endCxn id="20" idx="4"/>
            </p:cNvCxnSpPr>
            <p:nvPr/>
          </p:nvCxnSpPr>
          <p:spPr>
            <a:xfrm flipV="1">
              <a:off x="6643764" y="4238682"/>
              <a:ext cx="1063663" cy="1684392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/>
            <p:cNvSpPr/>
            <p:nvPr/>
          </p:nvSpPr>
          <p:spPr>
            <a:xfrm>
              <a:off x="6433867" y="3076123"/>
              <a:ext cx="308714" cy="30871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Oval 19"/>
            <p:cNvSpPr/>
            <p:nvPr/>
          </p:nvSpPr>
          <p:spPr>
            <a:xfrm>
              <a:off x="7533472" y="3895374"/>
              <a:ext cx="347909" cy="34330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Oval 20"/>
            <p:cNvSpPr/>
            <p:nvPr/>
          </p:nvSpPr>
          <p:spPr>
            <a:xfrm>
              <a:off x="5393115" y="3818098"/>
              <a:ext cx="347909" cy="34330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Oval 21"/>
            <p:cNvSpPr/>
            <p:nvPr/>
          </p:nvSpPr>
          <p:spPr>
            <a:xfrm>
              <a:off x="6534617" y="4564359"/>
              <a:ext cx="347909" cy="34330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Oval 22"/>
            <p:cNvSpPr/>
            <p:nvPr/>
          </p:nvSpPr>
          <p:spPr>
            <a:xfrm>
              <a:off x="6380260" y="5877864"/>
              <a:ext cx="308714" cy="30871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799924" y="3333009"/>
              <a:ext cx="1391589" cy="6567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Nodes</a:t>
              </a:r>
              <a:endParaRPr lang="it-IT" dirty="0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6680444" y="5894722"/>
              <a:ext cx="3177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A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742581" y="2881868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913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Proprioceptive sensors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075240" cy="5069160"/>
          </a:xfrm>
        </p:spPr>
        <p:txBody>
          <a:bodyPr>
            <a:normAutofit/>
          </a:bodyPr>
          <a:lstStyle/>
          <a:p>
            <a:r>
              <a:rPr lang="en-US" dirty="0" smtClean="0"/>
              <a:t>Perception of the </a:t>
            </a:r>
            <a:r>
              <a:rPr lang="en-US" dirty="0" smtClean="0">
                <a:solidFill>
                  <a:srgbClr val="0070C0"/>
                </a:solidFill>
              </a:rPr>
              <a:t>internal state </a:t>
            </a:r>
            <a:r>
              <a:rPr lang="en-US" dirty="0" smtClean="0"/>
              <a:t>of the robot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Position</a:t>
            </a:r>
            <a:r>
              <a:rPr lang="en-US" dirty="0" smtClean="0"/>
              <a:t> of components</a:t>
            </a:r>
          </a:p>
          <a:p>
            <a:pPr lvl="2"/>
            <a:r>
              <a:rPr lang="en-US" dirty="0" smtClean="0"/>
              <a:t>Pose of the links</a:t>
            </a:r>
          </a:p>
          <a:p>
            <a:pPr lvl="2"/>
            <a:r>
              <a:rPr lang="en-US" dirty="0" smtClean="0"/>
              <a:t>Angular position of the wheels</a:t>
            </a:r>
          </a:p>
          <a:p>
            <a:pPr lvl="1"/>
            <a:r>
              <a:rPr lang="en-US" dirty="0" smtClean="0"/>
              <a:t>Speed</a:t>
            </a:r>
          </a:p>
          <a:p>
            <a:pPr lvl="1"/>
            <a:r>
              <a:rPr lang="en-US" dirty="0" smtClean="0"/>
              <a:t>Acceleration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9510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Google Drive\Didattica\Seminario rover 2017\immagini\pathPlan_gridBased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 t="53056"/>
          <a:stretch/>
        </p:blipFill>
        <p:spPr bwMode="auto">
          <a:xfrm>
            <a:off x="6516216" y="3068960"/>
            <a:ext cx="2397252" cy="361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Path planning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86808" cy="4525963"/>
          </a:xfrm>
        </p:spPr>
        <p:txBody>
          <a:bodyPr>
            <a:normAutofit fontScale="92500"/>
          </a:bodyPr>
          <a:lstStyle/>
          <a:p>
            <a:r>
              <a:rPr lang="it-IT" dirty="0" smtClean="0"/>
              <a:t>Determination of the </a:t>
            </a:r>
            <a:r>
              <a:rPr lang="it-IT" u="sng" dirty="0" smtClean="0">
                <a:solidFill>
                  <a:srgbClr val="FF0000"/>
                </a:solidFill>
              </a:rPr>
              <a:t>nodes</a:t>
            </a:r>
          </a:p>
          <a:p>
            <a:pPr lvl="1"/>
            <a:r>
              <a:rPr lang="it-IT" dirty="0" smtClean="0"/>
              <a:t>Grid-based search</a:t>
            </a:r>
          </a:p>
          <a:p>
            <a:pPr lvl="1"/>
            <a:r>
              <a:rPr lang="it-IT" dirty="0" smtClean="0"/>
              <a:t>Edge visibility graph</a:t>
            </a:r>
          </a:p>
          <a:p>
            <a:pPr lvl="1"/>
            <a:endParaRPr lang="it-IT" dirty="0" smtClean="0"/>
          </a:p>
          <a:p>
            <a:r>
              <a:rPr lang="it-IT" dirty="0" smtClean="0"/>
              <a:t>Search for </a:t>
            </a:r>
            <a:r>
              <a:rPr lang="it-IT" u="sng" dirty="0" smtClean="0">
                <a:solidFill>
                  <a:srgbClr val="0070C0"/>
                </a:solidFill>
              </a:rPr>
              <a:t>optimal path</a:t>
            </a:r>
            <a:br>
              <a:rPr lang="it-IT" u="sng" dirty="0" smtClean="0">
                <a:solidFill>
                  <a:srgbClr val="0070C0"/>
                </a:solidFill>
              </a:rPr>
            </a:br>
            <a:r>
              <a:rPr lang="en-US" sz="2400" dirty="0" smtClean="0"/>
              <a:t>This </a:t>
            </a:r>
            <a:r>
              <a:rPr lang="en-US" sz="2400" dirty="0"/>
              <a:t>is achieved by </a:t>
            </a:r>
            <a:r>
              <a:rPr lang="en-US" sz="2400" dirty="0" smtClean="0"/>
              <a:t>graph</a:t>
            </a:r>
            <a:br>
              <a:rPr lang="en-US" sz="2400" dirty="0" smtClean="0"/>
            </a:br>
            <a:r>
              <a:rPr lang="en-US" sz="2400" dirty="0" smtClean="0"/>
              <a:t>exploration </a:t>
            </a:r>
            <a:r>
              <a:rPr lang="en-US" sz="2400" dirty="0"/>
              <a:t>through </a:t>
            </a:r>
            <a:r>
              <a:rPr lang="en-US" sz="2400" dirty="0" smtClean="0"/>
              <a:t>efficient</a:t>
            </a:r>
            <a:br>
              <a:rPr lang="en-US" sz="2400" dirty="0" smtClean="0"/>
            </a:br>
            <a:r>
              <a:rPr lang="en-US" sz="2400" dirty="0" smtClean="0">
                <a:solidFill>
                  <a:srgbClr val="FF0000"/>
                </a:solidFill>
              </a:rPr>
              <a:t>search algorithms</a:t>
            </a:r>
            <a:r>
              <a:rPr lang="en-US" sz="2400" dirty="0" smtClean="0"/>
              <a:t>:</a:t>
            </a:r>
            <a:endParaRPr lang="en-US" sz="2400" dirty="0"/>
          </a:p>
          <a:p>
            <a:pPr lvl="1"/>
            <a:r>
              <a:rPr lang="en-US" dirty="0" err="1"/>
              <a:t>Dijkstra</a:t>
            </a:r>
            <a:r>
              <a:rPr lang="en-US" dirty="0"/>
              <a:t>, A*, ...</a:t>
            </a:r>
          </a:p>
        </p:txBody>
      </p:sp>
      <p:pic>
        <p:nvPicPr>
          <p:cNvPr id="1026" name="Picture 2" descr="D:\Google Drive\Didattica\Seminario rover 2017\immagini\pathPlan_gridBased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56" r="54099" b="15671"/>
          <a:stretch/>
        </p:blipFill>
        <p:spPr bwMode="auto">
          <a:xfrm>
            <a:off x="4346271" y="1489639"/>
            <a:ext cx="2385969" cy="240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05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Edge visibility graph</a:t>
            </a:r>
            <a:endParaRPr lang="en-GB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200" y="5445224"/>
            <a:ext cx="8229600" cy="1168065"/>
          </a:xfrm>
        </p:spPr>
        <p:txBody>
          <a:bodyPr/>
          <a:lstStyle/>
          <a:p>
            <a:r>
              <a:rPr lang="en-GB" dirty="0" smtClean="0"/>
              <a:t>The process is repeated for </a:t>
            </a:r>
            <a:r>
              <a:rPr lang="en-GB" b="1" dirty="0" smtClean="0"/>
              <a:t>every</a:t>
            </a:r>
            <a:r>
              <a:rPr lang="en-GB" dirty="0" smtClean="0"/>
              <a:t> visible edge</a:t>
            </a:r>
          </a:p>
          <a:p>
            <a:r>
              <a:rPr lang="en-GB" dirty="0" smtClean="0"/>
              <a:t>The result is a graph connecting point A to B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144000" cy="390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28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Path planning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748680"/>
          </a:xfrm>
        </p:spPr>
        <p:txBody>
          <a:bodyPr/>
          <a:lstStyle/>
          <a:p>
            <a:r>
              <a:rPr lang="it-IT" dirty="0" smtClean="0"/>
              <a:t>Example of </a:t>
            </a:r>
            <a:r>
              <a:rPr lang="it-IT" u="sng" dirty="0" smtClean="0">
                <a:solidFill>
                  <a:srgbClr val="0070C0"/>
                </a:solidFill>
              </a:rPr>
              <a:t>graph navigation</a:t>
            </a:r>
            <a:r>
              <a:rPr lang="it-IT" dirty="0" smtClean="0">
                <a:solidFill>
                  <a:srgbClr val="0070C0"/>
                </a:solidFill>
              </a:rPr>
              <a:t> </a:t>
            </a:r>
            <a:r>
              <a:rPr lang="it-IT" dirty="0" smtClean="0"/>
              <a:t>in </a:t>
            </a:r>
            <a:r>
              <a:rPr lang="it-IT" u="sng" dirty="0" smtClean="0"/>
              <a:t>matrix form</a:t>
            </a:r>
            <a:endParaRPr lang="it-IT" u="sng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0874997"/>
              </p:ext>
            </p:extLst>
          </p:nvPr>
        </p:nvGraphicFramePr>
        <p:xfrm>
          <a:off x="683568" y="2492896"/>
          <a:ext cx="3840090" cy="3832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68018"/>
                <a:gridCol w="768018"/>
                <a:gridCol w="768018"/>
                <a:gridCol w="768018"/>
                <a:gridCol w="768018"/>
              </a:tblGrid>
              <a:tr h="7664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4</a:t>
                      </a:r>
                      <a:endParaRPr lang="it-IT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</a:t>
                      </a:r>
                      <a:endParaRPr lang="it-IT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</a:t>
                      </a:r>
                      <a:endParaRPr lang="it-IT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</a:t>
                      </a:r>
                      <a:endParaRPr lang="it-IT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0</a:t>
                      </a:r>
                      <a:endParaRPr lang="it-IT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64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5</a:t>
                      </a:r>
                      <a:endParaRPr lang="it-IT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</a:t>
                      </a:r>
                      <a:endParaRPr lang="it-IT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</a:t>
                      </a:r>
                      <a:endParaRPr lang="it-IT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64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6</a:t>
                      </a:r>
                      <a:endParaRPr lang="it-IT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5</a:t>
                      </a:r>
                      <a:endParaRPr lang="it-IT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4</a:t>
                      </a:r>
                      <a:endParaRPr lang="it-IT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</a:t>
                      </a:r>
                      <a:endParaRPr lang="it-IT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</a:t>
                      </a:r>
                      <a:endParaRPr lang="it-IT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6440"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4</a:t>
                      </a:r>
                      <a:endParaRPr lang="it-IT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</a:t>
                      </a:r>
                      <a:endParaRPr lang="it-IT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64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8</a:t>
                      </a:r>
                      <a:endParaRPr lang="it-IT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7</a:t>
                      </a:r>
                      <a:endParaRPr lang="it-IT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6</a:t>
                      </a:r>
                      <a:endParaRPr lang="it-IT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5</a:t>
                      </a:r>
                      <a:endParaRPr lang="it-IT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4</a:t>
                      </a:r>
                      <a:endParaRPr lang="it-IT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20056" y="5975702"/>
            <a:ext cx="393056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dirty="0" smtClean="0"/>
              <a:t>A</a:t>
            </a:r>
            <a:endParaRPr lang="it-IT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4355084" y="2348880"/>
            <a:ext cx="380232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dirty="0" smtClean="0"/>
              <a:t>B</a:t>
            </a:r>
            <a:endParaRPr lang="it-IT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4545199" y="5975702"/>
            <a:ext cx="1642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Distance matrix</a:t>
            </a:r>
            <a:endParaRPr lang="it-IT" dirty="0"/>
          </a:p>
        </p:txBody>
      </p:sp>
      <p:sp>
        <p:nvSpPr>
          <p:cNvPr id="9" name="Freeform 8"/>
          <p:cNvSpPr/>
          <p:nvPr/>
        </p:nvSpPr>
        <p:spPr>
          <a:xfrm>
            <a:off x="1206500" y="2679700"/>
            <a:ext cx="3060700" cy="3073400"/>
          </a:xfrm>
          <a:custGeom>
            <a:avLst/>
            <a:gdLst>
              <a:gd name="connsiteX0" fmla="*/ 0 w 3060700"/>
              <a:gd name="connsiteY0" fmla="*/ 3073400 h 3073400"/>
              <a:gd name="connsiteX1" fmla="*/ 2413000 w 3060700"/>
              <a:gd name="connsiteY1" fmla="*/ 3073400 h 3073400"/>
              <a:gd name="connsiteX2" fmla="*/ 2413000 w 3060700"/>
              <a:gd name="connsiteY2" fmla="*/ 0 h 3073400"/>
              <a:gd name="connsiteX3" fmla="*/ 3060700 w 3060700"/>
              <a:gd name="connsiteY3" fmla="*/ 0 h 307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0700" h="3073400">
                <a:moveTo>
                  <a:pt x="0" y="3073400"/>
                </a:moveTo>
                <a:lnTo>
                  <a:pt x="2413000" y="3073400"/>
                </a:lnTo>
                <a:lnTo>
                  <a:pt x="2413000" y="0"/>
                </a:lnTo>
                <a:lnTo>
                  <a:pt x="3060700" y="0"/>
                </a:lnTo>
              </a:path>
            </a:pathLst>
          </a:custGeom>
          <a:noFill/>
          <a:ln w="57150">
            <a:solidFill>
              <a:srgbClr val="00B050"/>
            </a:solidFill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759972" y="2348880"/>
            <a:ext cx="3628452" cy="362682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0000"/>
                </a:solidFill>
              </a:rPr>
              <a:t>Step 1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Define matrix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Step 2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Find minimum distance path by selecting the lowest neighbor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0070C0"/>
                </a:solidFill>
              </a:rPr>
              <a:t>Exact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Optimal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3632544" y="2924432"/>
            <a:ext cx="748956" cy="2824548"/>
          </a:xfrm>
          <a:custGeom>
            <a:avLst/>
            <a:gdLst>
              <a:gd name="connsiteX0" fmla="*/ 0 w 3060700"/>
              <a:gd name="connsiteY0" fmla="*/ 3073400 h 3073400"/>
              <a:gd name="connsiteX1" fmla="*/ 2413000 w 3060700"/>
              <a:gd name="connsiteY1" fmla="*/ 3073400 h 3073400"/>
              <a:gd name="connsiteX2" fmla="*/ 2413000 w 3060700"/>
              <a:gd name="connsiteY2" fmla="*/ 0 h 3073400"/>
              <a:gd name="connsiteX3" fmla="*/ 3060700 w 3060700"/>
              <a:gd name="connsiteY3" fmla="*/ 0 h 3073400"/>
              <a:gd name="connsiteX0" fmla="*/ 0 w 3060700"/>
              <a:gd name="connsiteY0" fmla="*/ 3073400 h 3089875"/>
              <a:gd name="connsiteX1" fmla="*/ 2775465 w 3060700"/>
              <a:gd name="connsiteY1" fmla="*/ 3089875 h 3089875"/>
              <a:gd name="connsiteX2" fmla="*/ 2413000 w 3060700"/>
              <a:gd name="connsiteY2" fmla="*/ 0 h 3089875"/>
              <a:gd name="connsiteX3" fmla="*/ 3060700 w 3060700"/>
              <a:gd name="connsiteY3" fmla="*/ 0 h 3089875"/>
              <a:gd name="connsiteX0" fmla="*/ 0 w 787056"/>
              <a:gd name="connsiteY0" fmla="*/ 2933357 h 3089875"/>
              <a:gd name="connsiteX1" fmla="*/ 501821 w 787056"/>
              <a:gd name="connsiteY1" fmla="*/ 3089875 h 3089875"/>
              <a:gd name="connsiteX2" fmla="*/ 139356 w 787056"/>
              <a:gd name="connsiteY2" fmla="*/ 0 h 3089875"/>
              <a:gd name="connsiteX3" fmla="*/ 787056 w 787056"/>
              <a:gd name="connsiteY3" fmla="*/ 0 h 3089875"/>
              <a:gd name="connsiteX0" fmla="*/ 0 w 787056"/>
              <a:gd name="connsiteY0" fmla="*/ 2933357 h 2941594"/>
              <a:gd name="connsiteX1" fmla="*/ 501821 w 787056"/>
              <a:gd name="connsiteY1" fmla="*/ 2941594 h 2941594"/>
              <a:gd name="connsiteX2" fmla="*/ 139356 w 787056"/>
              <a:gd name="connsiteY2" fmla="*/ 0 h 2941594"/>
              <a:gd name="connsiteX3" fmla="*/ 787056 w 787056"/>
              <a:gd name="connsiteY3" fmla="*/ 0 h 2941594"/>
              <a:gd name="connsiteX0" fmla="*/ 0 w 787056"/>
              <a:gd name="connsiteY0" fmla="*/ 3073401 h 3081638"/>
              <a:gd name="connsiteX1" fmla="*/ 501821 w 787056"/>
              <a:gd name="connsiteY1" fmla="*/ 3081638 h 3081638"/>
              <a:gd name="connsiteX2" fmla="*/ 205259 w 787056"/>
              <a:gd name="connsiteY2" fmla="*/ 0 h 3081638"/>
              <a:gd name="connsiteX3" fmla="*/ 787056 w 787056"/>
              <a:gd name="connsiteY3" fmla="*/ 140044 h 3081638"/>
              <a:gd name="connsiteX0" fmla="*/ 0 w 501821"/>
              <a:gd name="connsiteY0" fmla="*/ 3073401 h 3081638"/>
              <a:gd name="connsiteX1" fmla="*/ 501821 w 501821"/>
              <a:gd name="connsiteY1" fmla="*/ 3081638 h 3081638"/>
              <a:gd name="connsiteX2" fmla="*/ 205259 w 501821"/>
              <a:gd name="connsiteY2" fmla="*/ 0 h 3081638"/>
              <a:gd name="connsiteX0" fmla="*/ 0 w 748956"/>
              <a:gd name="connsiteY0" fmla="*/ 3073401 h 3073401"/>
              <a:gd name="connsiteX1" fmla="*/ 748956 w 748956"/>
              <a:gd name="connsiteY1" fmla="*/ 3073400 h 3073401"/>
              <a:gd name="connsiteX2" fmla="*/ 205259 w 748956"/>
              <a:gd name="connsiteY2" fmla="*/ 0 h 3073401"/>
              <a:gd name="connsiteX0" fmla="*/ 0 w 748956"/>
              <a:gd name="connsiteY0" fmla="*/ 2760363 h 2760363"/>
              <a:gd name="connsiteX1" fmla="*/ 748956 w 748956"/>
              <a:gd name="connsiteY1" fmla="*/ 2760362 h 2760363"/>
              <a:gd name="connsiteX2" fmla="*/ 748956 w 748956"/>
              <a:gd name="connsiteY2" fmla="*/ 0 h 2760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8956" h="2760363">
                <a:moveTo>
                  <a:pt x="0" y="2760363"/>
                </a:moveTo>
                <a:lnTo>
                  <a:pt x="748956" y="2760362"/>
                </a:lnTo>
                <a:lnTo>
                  <a:pt x="748956" y="0"/>
                </a:lnTo>
              </a:path>
            </a:pathLst>
          </a:custGeom>
          <a:noFill/>
          <a:ln w="57150">
            <a:solidFill>
              <a:srgbClr val="00B050"/>
            </a:solidFill>
            <a:prstDash val="sysDash"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250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 planning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510840" cy="4525963"/>
          </a:xfrm>
        </p:spPr>
        <p:txBody>
          <a:bodyPr/>
          <a:lstStyle/>
          <a:p>
            <a:r>
              <a:rPr lang="en-US" dirty="0" smtClean="0"/>
              <a:t>A larger example</a:t>
            </a:r>
          </a:p>
          <a:p>
            <a:pPr lvl="1"/>
            <a:r>
              <a:rPr lang="en-US" sz="2400" dirty="0" smtClean="0"/>
              <a:t>1000x1000 grid</a:t>
            </a:r>
          </a:p>
          <a:p>
            <a:pPr lvl="1"/>
            <a:r>
              <a:rPr lang="en-US" sz="2400" dirty="0" smtClean="0"/>
              <a:t>Long computation</a:t>
            </a:r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0" t="6898" r="27549" b="8107"/>
          <a:stretch/>
        </p:blipFill>
        <p:spPr bwMode="auto">
          <a:xfrm>
            <a:off x="3968040" y="1653161"/>
            <a:ext cx="5068456" cy="4872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8595407" y="6026240"/>
            <a:ext cx="143480" cy="14348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TextBox 5"/>
          <p:cNvSpPr txBox="1"/>
          <p:nvPr/>
        </p:nvSpPr>
        <p:spPr>
          <a:xfrm>
            <a:off x="8214724" y="5877272"/>
            <a:ext cx="31771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B</a:t>
            </a:r>
            <a:endParaRPr lang="it-IT" dirty="0"/>
          </a:p>
        </p:txBody>
      </p:sp>
      <p:sp>
        <p:nvSpPr>
          <p:cNvPr id="7" name="Oval 6"/>
          <p:cNvSpPr/>
          <p:nvPr/>
        </p:nvSpPr>
        <p:spPr>
          <a:xfrm>
            <a:off x="4211960" y="1682414"/>
            <a:ext cx="143480" cy="14348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TextBox 7"/>
          <p:cNvSpPr txBox="1"/>
          <p:nvPr/>
        </p:nvSpPr>
        <p:spPr>
          <a:xfrm>
            <a:off x="3966252" y="1916832"/>
            <a:ext cx="31771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8694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Path planning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Artificial potential fields</a:t>
            </a:r>
          </a:p>
          <a:p>
            <a:pPr lvl="1"/>
            <a:r>
              <a:rPr lang="en-US" dirty="0"/>
              <a:t>Point </a:t>
            </a:r>
            <a:r>
              <a:rPr lang="en-US" dirty="0" smtClean="0">
                <a:solidFill>
                  <a:srgbClr val="FF0000"/>
                </a:solidFill>
              </a:rPr>
              <a:t>A</a:t>
            </a:r>
            <a:r>
              <a:rPr lang="en-US" dirty="0" smtClean="0"/>
              <a:t> is starting point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Obstacles</a:t>
            </a:r>
            <a:r>
              <a:rPr lang="en-US" dirty="0" smtClean="0"/>
              <a:t> are </a:t>
            </a:r>
            <a:r>
              <a:rPr lang="en-US" u="sng" dirty="0" err="1" smtClean="0"/>
              <a:t>repulsors</a:t>
            </a:r>
            <a:endParaRPr lang="en-US" u="sng" dirty="0" smtClean="0"/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Goal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B</a:t>
            </a:r>
            <a:r>
              <a:rPr lang="en-US" dirty="0" smtClean="0"/>
              <a:t> is an </a:t>
            </a:r>
            <a:r>
              <a:rPr lang="en-US" u="sng" dirty="0" smtClean="0"/>
              <a:t>attractor</a:t>
            </a:r>
            <a:endParaRPr lang="it-IT" u="sng" dirty="0"/>
          </a:p>
        </p:txBody>
      </p:sp>
      <p:pic>
        <p:nvPicPr>
          <p:cNvPr id="2050" name="Picture 2" descr="https://taylorwang.files.wordpress.com/2012/04/potential-field1_robo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17" y="3952356"/>
            <a:ext cx="8436483" cy="2500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572835" y="5306160"/>
            <a:ext cx="143480" cy="14348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extBox 6"/>
          <p:cNvSpPr txBox="1"/>
          <p:nvPr/>
        </p:nvSpPr>
        <p:spPr>
          <a:xfrm>
            <a:off x="293844" y="5013176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</a:t>
            </a:r>
            <a:endParaRPr lang="it-IT" dirty="0"/>
          </a:p>
        </p:txBody>
      </p:sp>
      <p:sp>
        <p:nvSpPr>
          <p:cNvPr id="8" name="Oval 7"/>
          <p:cNvSpPr/>
          <p:nvPr/>
        </p:nvSpPr>
        <p:spPr>
          <a:xfrm>
            <a:off x="2546735" y="4514072"/>
            <a:ext cx="143480" cy="14348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TextBox 8"/>
          <p:cNvSpPr txBox="1"/>
          <p:nvPr/>
        </p:nvSpPr>
        <p:spPr>
          <a:xfrm>
            <a:off x="2618475" y="402841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</a:t>
            </a:r>
            <a:endParaRPr lang="it-IT" dirty="0"/>
          </a:p>
        </p:txBody>
      </p:sp>
      <p:sp>
        <p:nvSpPr>
          <p:cNvPr id="5" name="Freeform 4"/>
          <p:cNvSpPr/>
          <p:nvPr/>
        </p:nvSpPr>
        <p:spPr>
          <a:xfrm>
            <a:off x="6400800" y="3683000"/>
            <a:ext cx="2159000" cy="1524000"/>
          </a:xfrm>
          <a:custGeom>
            <a:avLst/>
            <a:gdLst>
              <a:gd name="connsiteX0" fmla="*/ 2133600 w 2133600"/>
              <a:gd name="connsiteY0" fmla="*/ 0 h 1244600"/>
              <a:gd name="connsiteX1" fmla="*/ 1295400 w 2133600"/>
              <a:gd name="connsiteY1" fmla="*/ 1054100 h 1244600"/>
              <a:gd name="connsiteX2" fmla="*/ 0 w 2133600"/>
              <a:gd name="connsiteY2" fmla="*/ 1244600 h 1244600"/>
              <a:gd name="connsiteX0" fmla="*/ 2133600 w 2133600"/>
              <a:gd name="connsiteY0" fmla="*/ 0 h 1244600"/>
              <a:gd name="connsiteX1" fmla="*/ 0 w 2133600"/>
              <a:gd name="connsiteY1" fmla="*/ 1244600 h 1244600"/>
              <a:gd name="connsiteX0" fmla="*/ 2133600 w 2133600"/>
              <a:gd name="connsiteY0" fmla="*/ 0 h 1244600"/>
              <a:gd name="connsiteX1" fmla="*/ 0 w 2133600"/>
              <a:gd name="connsiteY1" fmla="*/ 1244600 h 1244600"/>
              <a:gd name="connsiteX0" fmla="*/ 2133600 w 2133600"/>
              <a:gd name="connsiteY0" fmla="*/ 0 h 1244600"/>
              <a:gd name="connsiteX1" fmla="*/ 0 w 2133600"/>
              <a:gd name="connsiteY1" fmla="*/ 1244600 h 1244600"/>
              <a:gd name="connsiteX0" fmla="*/ 2159000 w 2159000"/>
              <a:gd name="connsiteY0" fmla="*/ 0 h 1524000"/>
              <a:gd name="connsiteX1" fmla="*/ 0 w 2159000"/>
              <a:gd name="connsiteY1" fmla="*/ 1524000 h 1524000"/>
              <a:gd name="connsiteX0" fmla="*/ 2159000 w 2159000"/>
              <a:gd name="connsiteY0" fmla="*/ 0 h 1524000"/>
              <a:gd name="connsiteX1" fmla="*/ 0 w 2159000"/>
              <a:gd name="connsiteY1" fmla="*/ 1524000 h 1524000"/>
              <a:gd name="connsiteX0" fmla="*/ 2159000 w 2159000"/>
              <a:gd name="connsiteY0" fmla="*/ 0 h 1524000"/>
              <a:gd name="connsiteX1" fmla="*/ 0 w 2159000"/>
              <a:gd name="connsiteY1" fmla="*/ 1524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59000" h="1524000">
                <a:moveTo>
                  <a:pt x="2159000" y="0"/>
                </a:moveTo>
                <a:cubicBezTo>
                  <a:pt x="1498600" y="1341967"/>
                  <a:pt x="342900" y="1502833"/>
                  <a:pt x="0" y="1524000"/>
                </a:cubicBezTo>
              </a:path>
            </a:pathLst>
          </a:custGeom>
          <a:noFill/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294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 planning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484785"/>
                <a:ext cx="8229601" cy="2232248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sz="2800" u="sng" dirty="0" smtClean="0">
                    <a:solidFill>
                      <a:srgbClr val="0070C0"/>
                    </a:solidFill>
                  </a:rPr>
                  <a:t>Potential</a:t>
                </a:r>
                <a:r>
                  <a:rPr lang="en-US" sz="2800" dirty="0" smtClean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𝑉</m:t>
                    </m:r>
                    <m:d>
                      <m:dPr>
                        <m:ctrlPr>
                          <a:rPr lang="it-IT" sz="28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it-IT" sz="2800" b="0" i="1" smtClean="0">
                            <a:latin typeface="Cambria Math"/>
                          </a:rPr>
                          <m:t>𝑥</m:t>
                        </m:r>
                        <m:r>
                          <a:rPr lang="it-IT" sz="2800" b="0" i="1" smtClean="0">
                            <a:latin typeface="Cambria Math"/>
                          </a:rPr>
                          <m:t>,</m:t>
                        </m:r>
                        <m:r>
                          <a:rPr lang="it-IT" sz="2800" b="0" i="1" smtClean="0"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it-IT" sz="2800" b="0" i="1" smtClean="0"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it-IT" sz="2800" b="0" i="1" smtClean="0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it-IT" sz="2800" b="0" i="1" smtClean="0">
                            <a:latin typeface="Cambria Math"/>
                          </a:rPr>
                          <m:t>𝑖</m:t>
                        </m:r>
                      </m:sub>
                      <m:sup/>
                      <m:e>
                        <m:f>
                          <m:fPr>
                            <m:ctrlPr>
                              <a:rPr lang="it-IT" sz="2800" i="1">
                                <a:latin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it-IT" sz="28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it-IT" sz="2800" i="1">
                                    <a:latin typeface="Cambria Math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it-IT" sz="2800" b="0" i="1" smtClean="0">
                                    <a:latin typeface="Cambria Math"/>
                                  </a:rPr>
                                  <m:t>𝑜𝑏𝑠</m:t>
                                </m:r>
                                <m:r>
                                  <a:rPr lang="it-IT" sz="2800" b="0" i="1" smtClean="0">
                                    <a:latin typeface="Cambria Math"/>
                                  </a:rPr>
                                  <m:t>,</m:t>
                                </m:r>
                                <m:r>
                                  <a:rPr lang="it-IT" sz="2800" b="0" i="1" smtClean="0">
                                    <a:latin typeface="Cambria Math"/>
                                  </a:rPr>
                                  <m:t>𝑖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it-IT" sz="28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it-IT" sz="2800" i="1">
                                    <a:latin typeface="Cambria Math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it-IT" sz="2800" b="0" i="1" smtClean="0">
                                    <a:latin typeface="Cambria Math"/>
                                  </a:rPr>
                                  <m:t>𝑜𝑏𝑠</m:t>
                                </m:r>
                                <m:r>
                                  <a:rPr lang="it-IT" sz="2800" b="0" i="1" smtClean="0">
                                    <a:latin typeface="Cambria Math"/>
                                  </a:rPr>
                                  <m:t>,</m:t>
                                </m:r>
                                <m:r>
                                  <a:rPr lang="it-IT" sz="2800" b="0" i="1" smtClean="0">
                                    <a:latin typeface="Cambria Math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  <m:r>
                          <a:rPr lang="it-IT" sz="2800" b="0" i="1" smtClean="0">
                            <a:latin typeface="Cambria Math"/>
                          </a:rPr>
                          <m:t>+</m:t>
                        </m:r>
                      </m:e>
                    </m:nary>
                    <m:sSub>
                      <m:sSubPr>
                        <m:ctrlPr>
                          <a:rPr lang="it-IT" sz="2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it-IT" sz="2800" b="0" i="1" smtClean="0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it-IT" sz="2800" b="0" i="1" smtClean="0">
                            <a:latin typeface="Cambria Math"/>
                          </a:rPr>
                          <m:t>𝑔𝑜𝑎𝑙</m:t>
                        </m:r>
                      </m:sub>
                    </m:sSub>
                    <m:sSub>
                      <m:sSubPr>
                        <m:ctrlPr>
                          <a:rPr lang="it-IT" sz="2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it-IT" sz="2800" b="0" i="1" smtClean="0">
                            <a:latin typeface="Cambria Math"/>
                          </a:rPr>
                          <m:t>𝑟</m:t>
                        </m:r>
                      </m:e>
                      <m:sub>
                        <m:r>
                          <a:rPr lang="it-IT" sz="2800" b="0" i="1" smtClean="0">
                            <a:latin typeface="Cambria Math"/>
                          </a:rPr>
                          <m:t>𝑔𝑜𝑎𝑙</m:t>
                        </m:r>
                      </m:sub>
                    </m:sSub>
                  </m:oMath>
                </a14:m>
                <a:r>
                  <a:rPr lang="it-IT" sz="2800" dirty="0" smtClean="0"/>
                  <a:t/>
                </a:r>
                <a:br>
                  <a:rPr lang="it-IT" sz="2800" dirty="0" smtClean="0"/>
                </a:br>
                <a:r>
                  <a:rPr lang="it-IT" sz="2000" dirty="0" smtClean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it-IT" sz="2000" b="0" i="1" smtClean="0">
                            <a:latin typeface="Cambria Math"/>
                          </a:rPr>
                          <m:t>𝑜𝑏𝑠</m:t>
                        </m:r>
                      </m:sub>
                    </m:sSub>
                    <m:r>
                      <a:rPr lang="it-IT" sz="2000" b="0" i="1" smtClean="0">
                        <a:latin typeface="Cambria Math"/>
                      </a:rPr>
                      <m:t>&gt;0, </m:t>
                    </m:r>
                    <m:sSub>
                      <m:sSubPr>
                        <m:ctrlPr>
                          <a:rPr lang="it-IT" sz="20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it-IT" sz="2000" b="0" i="1" smtClean="0">
                            <a:latin typeface="Cambria Math"/>
                          </a:rPr>
                          <m:t>𝑔𝑜𝑎𝑙</m:t>
                        </m:r>
                      </m:sub>
                    </m:sSub>
                    <m:r>
                      <a:rPr lang="it-IT" sz="2000" b="0" i="1" smtClean="0">
                        <a:latin typeface="Cambria Math"/>
                      </a:rPr>
                      <m:t>&lt;0</m:t>
                    </m:r>
                  </m:oMath>
                </a14:m>
                <a:endParaRPr lang="it-IT" sz="2800" dirty="0" smtClean="0"/>
              </a:p>
              <a:p>
                <a:r>
                  <a:rPr lang="it-IT" sz="2800" u="sng" dirty="0" smtClean="0">
                    <a:solidFill>
                      <a:srgbClr val="0070C0"/>
                    </a:solidFill>
                  </a:rPr>
                  <a:t>Gradient</a:t>
                </a:r>
                <a:r>
                  <a:rPr lang="it-IT" sz="2800" dirty="0" smtClean="0"/>
                  <a:t>  </a:t>
                </a:r>
                <a14:m>
                  <m:oMath xmlns:m="http://schemas.openxmlformats.org/officeDocument/2006/math">
                    <m:r>
                      <a:rPr lang="it-IT" sz="2800" i="1" smtClean="0">
                        <a:latin typeface="Cambria Math"/>
                        <a:ea typeface="Cambria Math"/>
                      </a:rPr>
                      <m:t>𝛻</m:t>
                    </m:r>
                    <m:r>
                      <a:rPr lang="it-IT" sz="2800" b="0" i="1" smtClean="0">
                        <a:latin typeface="Cambria Math"/>
                        <a:ea typeface="Cambria Math"/>
                      </a:rPr>
                      <m:t>𝑉</m:t>
                    </m:r>
                    <m:r>
                      <a:rPr lang="it-IT" sz="2800" b="0" i="1" smtClean="0">
                        <a:latin typeface="Cambria Math"/>
                        <a:ea typeface="Cambria Math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it-IT" sz="2800" b="0" i="1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it-IT" sz="2800" b="0" i="1" smtClean="0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it-IT" sz="2800" b="0" i="1" smtClean="0">
                                <a:latin typeface="Cambria Math"/>
                                <a:ea typeface="Cambria Math"/>
                              </a:rPr>
                              <m:t>𝜕</m:t>
                            </m:r>
                            <m:r>
                              <a:rPr lang="it-IT" sz="2800" b="0" i="1" smtClean="0">
                                <a:latin typeface="Cambria Math"/>
                                <a:ea typeface="Cambria Math"/>
                              </a:rPr>
                              <m:t>𝑉</m:t>
                            </m:r>
                          </m:num>
                          <m:den>
                            <m:r>
                              <a:rPr lang="it-IT" sz="2800" b="0" i="1" smtClean="0">
                                <a:latin typeface="Cambria Math"/>
                                <a:ea typeface="Cambria Math"/>
                              </a:rPr>
                              <m:t>𝜕</m:t>
                            </m:r>
                            <m:r>
                              <a:rPr lang="it-IT" sz="2800" b="0" i="1" smtClean="0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</m:den>
                        </m:f>
                        <m:r>
                          <a:rPr lang="it-IT" sz="2800" b="0" i="1" smtClean="0">
                            <a:latin typeface="Cambria Math"/>
                            <a:ea typeface="Cambria Math"/>
                          </a:rPr>
                          <m:t>,</m:t>
                        </m:r>
                        <m:f>
                          <m:fPr>
                            <m:ctrlPr>
                              <a:rPr lang="it-IT" sz="2800" i="1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it-IT" sz="2800" i="1">
                                <a:latin typeface="Cambria Math"/>
                                <a:ea typeface="Cambria Math"/>
                              </a:rPr>
                              <m:t>𝜕</m:t>
                            </m:r>
                            <m:r>
                              <a:rPr lang="it-IT" sz="2800" i="1">
                                <a:latin typeface="Cambria Math"/>
                                <a:ea typeface="Cambria Math"/>
                              </a:rPr>
                              <m:t>𝑉</m:t>
                            </m:r>
                          </m:num>
                          <m:den>
                            <m:r>
                              <a:rPr lang="it-IT" sz="2800" i="1">
                                <a:latin typeface="Cambria Math"/>
                                <a:ea typeface="Cambria Math"/>
                              </a:rPr>
                              <m:t>𝜕</m:t>
                            </m:r>
                            <m:r>
                              <a:rPr lang="it-IT" sz="2800" b="0" i="1" smtClean="0">
                                <a:latin typeface="Cambria Math"/>
                                <a:ea typeface="Cambria Math"/>
                              </a:rPr>
                              <m:t>𝑦</m:t>
                            </m:r>
                          </m:den>
                        </m:f>
                      </m:e>
                    </m:d>
                  </m:oMath>
                </a14:m>
                <a:endParaRPr lang="it-IT" sz="2800" dirty="0" smtClean="0"/>
              </a:p>
              <a:p>
                <a:r>
                  <a:rPr lang="it-IT" sz="2800" dirty="0" smtClean="0">
                    <a:solidFill>
                      <a:srgbClr val="FF0000"/>
                    </a:solidFill>
                  </a:rPr>
                  <a:t>Path</a:t>
                </a:r>
                <a:r>
                  <a:rPr lang="it-IT" sz="2800" dirty="0" smtClean="0"/>
                  <a:t> follows easily</a:t>
                </a:r>
                <a:endParaRPr lang="it-IT" sz="2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484785"/>
                <a:ext cx="8229601" cy="2232248"/>
              </a:xfrm>
              <a:blipFill rotWithShape="1">
                <a:blip r:embed="rId2"/>
                <a:stretch>
                  <a:fillRect l="-1111" b="-54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395536" y="3971596"/>
            <a:ext cx="3964204" cy="2769772"/>
            <a:chOff x="395536" y="3971596"/>
            <a:chExt cx="3964204" cy="2769772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87" t="6697" r="27355" b="7704"/>
            <a:stretch/>
          </p:blipFill>
          <p:spPr bwMode="auto">
            <a:xfrm>
              <a:off x="395536" y="3971596"/>
              <a:ext cx="2841459" cy="27697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3131840" y="3987525"/>
                  <a:ext cx="1227900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it-IT" i="1" smtClean="0">
                            <a:latin typeface="Cambria Math"/>
                            <a:ea typeface="Cambria Math"/>
                          </a:rPr>
                          <m:t>←</m:t>
                        </m:r>
                      </m:oMath>
                    </m:oMathPara>
                  </a14:m>
                  <a:endParaRPr lang="it-IT" dirty="0" smtClean="0"/>
                </a:p>
                <a:p>
                  <a:r>
                    <a:rPr lang="it-IT" dirty="0" smtClean="0"/>
                    <a:t>Potential </a:t>
                  </a:r>
                  <a14:m>
                    <m:oMath xmlns:m="http://schemas.openxmlformats.org/officeDocument/2006/math">
                      <m:r>
                        <a:rPr lang="it-IT" i="1" dirty="0" smtClean="0">
                          <a:latin typeface="Cambria Math"/>
                        </a:rPr>
                        <m:t>𝑉</m:t>
                      </m:r>
                    </m:oMath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840" y="3987525"/>
                  <a:ext cx="1227900" cy="646331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l="-4478" b="-14151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/>
          <p:cNvGrpSpPr/>
          <p:nvPr/>
        </p:nvGrpSpPr>
        <p:grpSpPr>
          <a:xfrm>
            <a:off x="3432448" y="2343660"/>
            <a:ext cx="5748064" cy="4325700"/>
            <a:chOff x="3432448" y="2343660"/>
            <a:chExt cx="5748064" cy="432570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75" t="6495" r="27453" b="10651"/>
            <a:stretch/>
          </p:blipFill>
          <p:spPr bwMode="auto">
            <a:xfrm flipV="1">
              <a:off x="4788024" y="2343660"/>
              <a:ext cx="4392488" cy="4325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3432448" y="6023029"/>
                  <a:ext cx="1355576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it-IT" i="1" smtClean="0">
                            <a:latin typeface="Cambria Math"/>
                            <a:ea typeface="Cambria Math"/>
                          </a:rPr>
                          <m:t>→</m:t>
                        </m:r>
                      </m:oMath>
                    </m:oMathPara>
                  </a14:m>
                  <a:endParaRPr lang="it-IT" dirty="0" smtClean="0"/>
                </a:p>
                <a:p>
                  <a:r>
                    <a:rPr lang="it-IT" dirty="0" smtClean="0"/>
                    <a:t>Gradient </a:t>
                  </a:r>
                  <a14:m>
                    <m:oMath xmlns:m="http://schemas.openxmlformats.org/officeDocument/2006/math">
                      <m:r>
                        <a:rPr lang="it-IT" i="1" dirty="0" smtClean="0"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it-IT" i="1" dirty="0" smtClean="0">
                          <a:latin typeface="Cambria Math"/>
                        </a:rPr>
                        <m:t>𝑉</m:t>
                      </m:r>
                    </m:oMath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32448" y="6023029"/>
                  <a:ext cx="1355576" cy="646331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l="-3604" b="-14151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59842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“real world” issue</a:t>
            </a:r>
            <a:endParaRPr lang="it-IT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Module 12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541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«The Real World»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u="sng" dirty="0" smtClean="0">
                <a:solidFill>
                  <a:srgbClr val="0070C0"/>
                </a:solidFill>
              </a:rPr>
              <a:t>Issues</a:t>
            </a:r>
            <a:r>
              <a:rPr lang="it-IT" dirty="0" smtClean="0"/>
              <a:t> in the </a:t>
            </a:r>
            <a:r>
              <a:rPr lang="it-IT" dirty="0" smtClean="0">
                <a:solidFill>
                  <a:srgbClr val="0070C0"/>
                </a:solidFill>
              </a:rPr>
              <a:t>real world</a:t>
            </a:r>
          </a:p>
          <a:p>
            <a:pPr lvl="1"/>
            <a:r>
              <a:rPr lang="it-IT" u="sng" dirty="0" smtClean="0">
                <a:solidFill>
                  <a:srgbClr val="FF0000"/>
                </a:solidFill>
              </a:rPr>
              <a:t>Geometry</a:t>
            </a:r>
            <a:r>
              <a:rPr lang="it-IT" dirty="0"/>
              <a:t> of the terrain</a:t>
            </a:r>
            <a:endParaRPr lang="it-IT" u="sng" dirty="0" smtClean="0">
              <a:solidFill>
                <a:srgbClr val="FF0000"/>
              </a:solidFill>
            </a:endParaRPr>
          </a:p>
          <a:p>
            <a:pPr lvl="2"/>
            <a:r>
              <a:rPr lang="en-US" dirty="0"/>
              <a:t>Loss of contact with the </a:t>
            </a:r>
            <a:r>
              <a:rPr lang="en-US" dirty="0" smtClean="0"/>
              <a:t>ground</a:t>
            </a:r>
          </a:p>
          <a:p>
            <a:pPr lvl="2"/>
            <a:r>
              <a:rPr lang="en-US" dirty="0" smtClean="0"/>
              <a:t>Slopes</a:t>
            </a:r>
          </a:p>
          <a:p>
            <a:pPr lvl="2"/>
            <a:endParaRPr lang="it-IT" dirty="0" smtClean="0"/>
          </a:p>
          <a:p>
            <a:pPr lvl="1"/>
            <a:r>
              <a:rPr lang="it-IT" u="sng" dirty="0" smtClean="0">
                <a:solidFill>
                  <a:srgbClr val="FF0000"/>
                </a:solidFill>
              </a:rPr>
              <a:t>Terrain yield</a:t>
            </a:r>
            <a:endParaRPr lang="en-US" u="sng" dirty="0">
              <a:solidFill>
                <a:srgbClr val="FF0000"/>
              </a:solidFill>
            </a:endParaRPr>
          </a:p>
          <a:p>
            <a:pPr lvl="2"/>
            <a:r>
              <a:rPr lang="en-US" dirty="0" smtClean="0"/>
              <a:t>Traction loss</a:t>
            </a:r>
          </a:p>
          <a:p>
            <a:pPr lvl="2"/>
            <a:r>
              <a:rPr lang="en-US" dirty="0" smtClean="0"/>
              <a:t>Sinking</a:t>
            </a:r>
          </a:p>
          <a:p>
            <a:pPr lvl="2"/>
            <a:endParaRPr lang="en-US" dirty="0" smtClean="0"/>
          </a:p>
          <a:p>
            <a:pPr lvl="1"/>
            <a:r>
              <a:rPr lang="it-IT" u="sng" dirty="0" smtClean="0">
                <a:solidFill>
                  <a:srgbClr val="FF0000"/>
                </a:solidFill>
              </a:rPr>
              <a:t>Position determination accuracy</a:t>
            </a:r>
            <a:endParaRPr lang="it-IT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72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Terrain geometry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it-IT" u="sng" dirty="0" smtClean="0">
                    <a:solidFill>
                      <a:srgbClr val="FF0000"/>
                    </a:solidFill>
                  </a:rPr>
                  <a:t>Loss of contact</a:t>
                </a:r>
              </a:p>
              <a:p>
                <a:pPr lvl="1"/>
                <a:r>
                  <a:rPr lang="it-IT" dirty="0" smtClean="0"/>
                  <a:t>Up to this moment we have dealt with flat ground</a:t>
                </a:r>
              </a:p>
              <a:p>
                <a:pPr lvl="2"/>
                <a:r>
                  <a:rPr lang="it-IT" dirty="0" smtClean="0"/>
                  <a:t>Simultaneous contact with all wheels</a:t>
                </a:r>
              </a:p>
              <a:p>
                <a:pPr lvl="1"/>
                <a:r>
                  <a:rPr lang="it-IT" dirty="0" smtClean="0">
                    <a:solidFill>
                      <a:srgbClr val="0070C0"/>
                    </a:solidFill>
                  </a:rPr>
                  <a:t>Discontinuities</a:t>
                </a:r>
                <a:r>
                  <a:rPr lang="it-IT" dirty="0" smtClean="0"/>
                  <a:t> </a:t>
                </a:r>
                <a14:m>
                  <m:oMath xmlns:m="http://schemas.openxmlformats.org/officeDocument/2006/math">
                    <m:r>
                      <a:rPr lang="it-IT" i="1" smtClean="0">
                        <a:latin typeface="Cambria Math"/>
                        <a:ea typeface="Cambria Math"/>
                      </a:rPr>
                      <m:t>⇒</m:t>
                    </m:r>
                  </m:oMath>
                </a14:m>
                <a:r>
                  <a:rPr lang="it-IT" dirty="0" smtClean="0"/>
                  <a:t> </a:t>
                </a:r>
                <a:r>
                  <a:rPr lang="it-IT" dirty="0" smtClean="0">
                    <a:solidFill>
                      <a:srgbClr val="0070C0"/>
                    </a:solidFill>
                  </a:rPr>
                  <a:t>loss of contact</a:t>
                </a:r>
              </a:p>
              <a:p>
                <a:pPr lvl="1"/>
                <a:r>
                  <a:rPr lang="it-IT" dirty="0" smtClean="0"/>
                  <a:t>Possible solutions</a:t>
                </a:r>
              </a:p>
              <a:p>
                <a:pPr lvl="2"/>
                <a:r>
                  <a:rPr lang="it-IT" dirty="0" smtClean="0"/>
                  <a:t>Three wheeled systems</a:t>
                </a:r>
              </a:p>
              <a:p>
                <a:pPr lvl="2"/>
                <a:r>
                  <a:rPr lang="it-IT" dirty="0" smtClean="0"/>
                  <a:t>Suspension systems</a:t>
                </a:r>
              </a:p>
              <a:p>
                <a:pPr lvl="2"/>
                <a:r>
                  <a:rPr lang="it-IT" dirty="0" smtClean="0"/>
                  <a:t>Rocker-bogie</a:t>
                </a:r>
                <a:endParaRPr lang="it-IT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630" t="-1752" r="-7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6372200" y="2924945"/>
            <a:ext cx="2657474" cy="1418206"/>
            <a:chOff x="3635896" y="3356992"/>
            <a:chExt cx="5484184" cy="2926729"/>
          </a:xfrm>
        </p:grpSpPr>
        <p:pic>
          <p:nvPicPr>
            <p:cNvPr id="4" name="Picture 2" descr="C:\Users\almo\Google Drive\Didattica\Seminario rover 2017\immagini\lossOfContact_alpha_v2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69" t="11673" r="10557" b="23720"/>
            <a:stretch/>
          </p:blipFill>
          <p:spPr bwMode="auto">
            <a:xfrm>
              <a:off x="3635896" y="3453580"/>
              <a:ext cx="5484184" cy="2830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Oval 4"/>
            <p:cNvSpPr/>
            <p:nvPr/>
          </p:nvSpPr>
          <p:spPr>
            <a:xfrm>
              <a:off x="4860032" y="3356992"/>
              <a:ext cx="1008112" cy="100811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83866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233911" y="2150893"/>
            <a:ext cx="2658569" cy="4302443"/>
            <a:chOff x="6161902" y="1628800"/>
            <a:chExt cx="2658569" cy="4302443"/>
          </a:xfrm>
        </p:grpSpPr>
        <p:pic>
          <p:nvPicPr>
            <p:cNvPr id="3074" name="Picture 2" descr="http://www.wireless-earth.de/private/common_images/RockerBogieSuspension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51" t="21468" b="17831"/>
            <a:stretch/>
          </p:blipFill>
          <p:spPr bwMode="auto">
            <a:xfrm>
              <a:off x="6161902" y="4399005"/>
              <a:ext cx="2658569" cy="1532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http://www.wireless-earth.de/private/common_images/RockerBogieSuspension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815"/>
            <a:stretch/>
          </p:blipFill>
          <p:spPr bwMode="auto">
            <a:xfrm>
              <a:off x="6372200" y="1628800"/>
              <a:ext cx="2301547" cy="2524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Terrain geometry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5987009" cy="3074907"/>
          </a:xfrm>
        </p:spPr>
        <p:txBody>
          <a:bodyPr>
            <a:normAutofit fontScale="92500"/>
          </a:bodyPr>
          <a:lstStyle/>
          <a:p>
            <a:r>
              <a:rPr lang="it-IT" u="sng" dirty="0" smtClean="0">
                <a:solidFill>
                  <a:srgbClr val="FF0000"/>
                </a:solidFill>
              </a:rPr>
              <a:t>Rocker-bogie</a:t>
            </a:r>
          </a:p>
          <a:p>
            <a:pPr lvl="1"/>
            <a:r>
              <a:rPr lang="it-IT" dirty="0" smtClean="0"/>
              <a:t>Based on the </a:t>
            </a:r>
            <a:r>
              <a:rPr lang="it-IT" dirty="0" smtClean="0">
                <a:solidFill>
                  <a:srgbClr val="0070C0"/>
                </a:solidFill>
              </a:rPr>
              <a:t>Whippletree mechanism</a:t>
            </a:r>
          </a:p>
          <a:p>
            <a:pPr lvl="1"/>
            <a:r>
              <a:rPr lang="it-IT" dirty="0"/>
              <a:t>Advantages:</a:t>
            </a:r>
          </a:p>
          <a:p>
            <a:pPr lvl="2"/>
            <a:r>
              <a:rPr lang="it-IT" u="sng" dirty="0"/>
              <a:t>Distributes loads</a:t>
            </a:r>
            <a:r>
              <a:rPr lang="it-IT" dirty="0"/>
              <a:t> equally on the wheels</a:t>
            </a:r>
          </a:p>
          <a:p>
            <a:pPr lvl="2"/>
            <a:r>
              <a:rPr lang="it-IT" dirty="0" smtClean="0"/>
              <a:t>Allows contact even </a:t>
            </a:r>
            <a:r>
              <a:rPr lang="it-IT" dirty="0"/>
              <a:t>on </a:t>
            </a:r>
            <a:r>
              <a:rPr lang="it-IT" u="sng" dirty="0"/>
              <a:t>complex geometries</a:t>
            </a:r>
          </a:p>
        </p:txBody>
      </p:sp>
      <p:pic>
        <p:nvPicPr>
          <p:cNvPr id="3075" name="Picture 3" descr="D:\Google Drive\Didattica\Seminario rover 2017\immagini\whippletree_mechanis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514" y="4509120"/>
            <a:ext cx="2849630" cy="214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28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Proprioceptive sensors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5987008" cy="5069160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u="sng" dirty="0" smtClean="0">
                    <a:solidFill>
                      <a:srgbClr val="FF0000"/>
                    </a:solidFill>
                  </a:rPr>
                  <a:t>Position sensors</a:t>
                </a:r>
              </a:p>
              <a:p>
                <a:pPr marL="457200" lvl="1" indent="0">
                  <a:buNone/>
                </a:pPr>
                <a:r>
                  <a:rPr lang="en-US" i="1" dirty="0" smtClean="0"/>
                  <a:t>They provide a </a:t>
                </a:r>
                <a:r>
                  <a:rPr lang="en-US" i="1" dirty="0" smtClean="0">
                    <a:solidFill>
                      <a:srgbClr val="0070C0"/>
                    </a:solidFill>
                  </a:rPr>
                  <a:t>signal proportional to the displacement</a:t>
                </a:r>
                <a:r>
                  <a:rPr lang="en-US" i="1" dirty="0" smtClean="0"/>
                  <a:t> measured between a part and a reference position</a:t>
                </a:r>
              </a:p>
              <a:p>
                <a:pPr lvl="1"/>
                <a:r>
                  <a:rPr lang="en-US" b="1" dirty="0" smtClean="0"/>
                  <a:t>Linear</a:t>
                </a:r>
              </a:p>
              <a:p>
                <a:pPr lvl="2"/>
                <a:r>
                  <a:rPr lang="en-US" dirty="0" smtClean="0"/>
                  <a:t>Linear potentiometers, linear encoders</a:t>
                </a:r>
              </a:p>
              <a:p>
                <a:pPr lvl="1"/>
                <a:r>
                  <a:rPr lang="en-US" b="1" dirty="0" smtClean="0"/>
                  <a:t>Angular</a:t>
                </a:r>
              </a:p>
              <a:p>
                <a:pPr lvl="2"/>
                <a:r>
                  <a:rPr lang="en-US" dirty="0" smtClean="0"/>
                  <a:t>Potentiometers, rotary encoders, resolvers</a:t>
                </a:r>
              </a:p>
              <a:p>
                <a:endParaRPr lang="en-US" u="sng" dirty="0" smtClean="0"/>
              </a:p>
              <a:p>
                <a:endParaRPr lang="en-US" u="sng" dirty="0"/>
              </a:p>
              <a:p>
                <a:r>
                  <a:rPr lang="en-US" u="sng" dirty="0" smtClean="0"/>
                  <a:t>Example of measurements</a:t>
                </a:r>
                <a:r>
                  <a:rPr lang="en-US" dirty="0" smtClean="0"/>
                  <a:t>:</a:t>
                </a:r>
              </a:p>
              <a:p>
                <a:pPr lvl="1"/>
                <a:r>
                  <a:rPr lang="en-US" dirty="0" smtClean="0"/>
                  <a:t>Steering angle </a:t>
                </a:r>
                <a:r>
                  <a:rPr lang="en-US" dirty="0" smtClean="0">
                    <a:solidFill>
                      <a:schemeClr val="bg1">
                        <a:lumMod val="65000"/>
                      </a:schemeClr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/>
                      </a:rPr>
                      <m:t>𝜙</m:t>
                    </m:r>
                  </m:oMath>
                </a14:m>
                <a:r>
                  <a:rPr lang="en-US" dirty="0" smtClean="0">
                    <a:solidFill>
                      <a:schemeClr val="bg1">
                        <a:lumMod val="65000"/>
                      </a:schemeClr>
                    </a:solidFill>
                  </a:rPr>
                  <a:t> in the figure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US" dirty="0" smtClean="0">
                    <a:solidFill>
                      <a:schemeClr val="bg1">
                        <a:lumMod val="65000"/>
                      </a:schemeClr>
                    </a:solidFill>
                  </a:rPr>
                  <a:t>)</a:t>
                </a:r>
              </a:p>
              <a:p>
                <a:pPr lvl="1"/>
                <a:r>
                  <a:rPr lang="en-US" dirty="0" smtClean="0"/>
                  <a:t>Wheel rotation speed</a:t>
                </a:r>
                <a:endParaRPr lang="it-IT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5987008" cy="5069160"/>
              </a:xfrm>
              <a:blipFill rotWithShape="1">
                <a:blip r:embed="rId2"/>
                <a:stretch>
                  <a:fillRect l="-1629" t="-240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http://images.digopaul.com/wp-content/uploads/related_images/2015/09/10/encoder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612" y="2708920"/>
            <a:ext cx="2080045" cy="160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476" y="1218735"/>
            <a:ext cx="2207244" cy="158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11444" y="4509120"/>
            <a:ext cx="2409028" cy="206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216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Terrain geometry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5455599" cy="4525963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it-IT" u="sng" dirty="0" smtClean="0">
                    <a:solidFill>
                      <a:srgbClr val="FF0000"/>
                    </a:solidFill>
                  </a:rPr>
                  <a:t>Slopes</a:t>
                </a:r>
              </a:p>
              <a:p>
                <a:pPr lvl="1"/>
                <a:r>
                  <a:rPr lang="it-IT" dirty="0" smtClean="0"/>
                  <a:t>The </a:t>
                </a:r>
                <a:r>
                  <a:rPr lang="it-IT" dirty="0" smtClean="0">
                    <a:solidFill>
                      <a:srgbClr val="0070C0"/>
                    </a:solidFill>
                  </a:rPr>
                  <a:t>actuation motors</a:t>
                </a:r>
                <a:r>
                  <a:rPr lang="it-IT" dirty="0" smtClean="0"/>
                  <a:t> limit the maximum slope angle</a:t>
                </a:r>
              </a:p>
              <a:p>
                <a:pPr marL="914400" lvl="2" indent="0">
                  <a:buNone/>
                </a:pPr>
                <a:r>
                  <a:rPr lang="it-IT" b="0" dirty="0" smtClean="0"/>
                  <a:t>	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/>
                      </a:rPr>
                      <m:t>𝐹</m:t>
                    </m:r>
                    <m:r>
                      <a:rPr lang="it-IT" b="0" i="1" smtClean="0">
                        <a:latin typeface="Cambria Math"/>
                      </a:rPr>
                      <m:t>=</m:t>
                    </m:r>
                    <m:r>
                      <a:rPr lang="it-IT" b="0" i="1" smtClean="0">
                        <a:latin typeface="Cambria Math"/>
                      </a:rPr>
                      <m:t>𝑚𝑔</m:t>
                    </m:r>
                    <m:func>
                      <m:funcPr>
                        <m:ctrlPr>
                          <a:rPr lang="it-IT" b="0" i="1" smtClean="0"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it-IT" b="0" i="0" smtClean="0">
                            <a:latin typeface="Cambria Math"/>
                          </a:rPr>
                          <m:t>sin</m:t>
                        </m:r>
                      </m:fName>
                      <m:e>
                        <m:r>
                          <a:rPr lang="it-IT" b="0" i="1" smtClean="0">
                            <a:latin typeface="Cambria Math"/>
                          </a:rPr>
                          <m:t>𝛼</m:t>
                        </m:r>
                      </m:e>
                    </m:func>
                  </m:oMath>
                </a14:m>
                <a:endParaRPr lang="it-IT" b="0" dirty="0" smtClean="0"/>
              </a:p>
              <a:p>
                <a:pPr marL="914400" lvl="2" indent="0">
                  <a:buNone/>
                </a:pPr>
                <a:endParaRPr lang="it-IT" b="0" dirty="0" smtClean="0"/>
              </a:p>
              <a:p>
                <a:pPr marL="914400" lvl="2" indent="0">
                  <a:buNone/>
                </a:pPr>
                <a:r>
                  <a:rPr lang="it-IT" dirty="0" smtClean="0"/>
                  <a:t>Thus:</a:t>
                </a:r>
              </a:p>
              <a:p>
                <a:pPr marL="914400" lvl="2" indent="0">
                  <a:buNone/>
                </a:pPr>
                <a:r>
                  <a:rPr lang="it-IT" b="0" dirty="0" smtClean="0"/>
                  <a:t>	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/>
                      </a:rPr>
                      <m:t>𝜏</m:t>
                    </m:r>
                    <m:r>
                      <a:rPr lang="it-IT" b="0" i="1" smtClean="0">
                        <a:latin typeface="Cambria Math"/>
                      </a:rPr>
                      <m:t>=</m:t>
                    </m:r>
                    <m:r>
                      <a:rPr lang="it-IT" b="0" i="1" smtClean="0">
                        <a:latin typeface="Cambria Math"/>
                      </a:rPr>
                      <m:t>𝐹𝑅</m:t>
                    </m:r>
                    <m:r>
                      <a:rPr lang="it-IT" b="0" i="1" smtClean="0">
                        <a:latin typeface="Cambria Math"/>
                      </a:rPr>
                      <m:t>=</m:t>
                    </m:r>
                    <m:r>
                      <a:rPr lang="it-IT" b="0" i="1" smtClean="0">
                        <a:latin typeface="Cambria Math"/>
                      </a:rPr>
                      <m:t>𝑚𝑔𝑅</m:t>
                    </m:r>
                    <m:func>
                      <m:funcPr>
                        <m:ctrlPr>
                          <a:rPr lang="it-IT" b="0" i="1" smtClean="0"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it-IT" b="0" i="0" smtClean="0">
                            <a:latin typeface="Cambria Math"/>
                          </a:rPr>
                          <m:t>sin</m:t>
                        </m:r>
                      </m:fName>
                      <m:e>
                        <m:r>
                          <a:rPr lang="it-IT" b="0" i="1" smtClean="0">
                            <a:latin typeface="Cambria Math"/>
                          </a:rPr>
                          <m:t>𝛼</m:t>
                        </m:r>
                      </m:e>
                    </m:func>
                  </m:oMath>
                </a14:m>
                <a:endParaRPr lang="it-IT" dirty="0" smtClean="0"/>
              </a:p>
              <a:p>
                <a:pPr marL="914400" lvl="2" indent="0">
                  <a:buNone/>
                </a:pPr>
                <a:endParaRPr lang="it-IT" dirty="0" smtClean="0"/>
              </a:p>
              <a:p>
                <a:pPr lvl="1"/>
                <a:r>
                  <a:rPr lang="it-IT" dirty="0" smtClean="0"/>
                  <a:t>The </a:t>
                </a:r>
                <a:r>
                  <a:rPr lang="it-IT" dirty="0" smtClean="0">
                    <a:solidFill>
                      <a:srgbClr val="0070C0"/>
                    </a:solidFill>
                  </a:rPr>
                  <a:t>maximum slope angle</a:t>
                </a:r>
                <a:r>
                  <a:rPr lang="it-IT" dirty="0" smtClean="0"/>
                  <a:t> is</a:t>
                </a:r>
              </a:p>
              <a:p>
                <a:pPr marL="9144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/>
                        </a:rPr>
                        <m:t>𝛼</m:t>
                      </m:r>
                      <m:r>
                        <a:rPr lang="it-IT" b="0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it-IT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b="0" i="0" smtClean="0">
                              <a:latin typeface="Cambria Math"/>
                            </a:rPr>
                            <m:t>asin</m:t>
                          </m:r>
                        </m:fName>
                        <m:e>
                          <m:d>
                            <m:dPr>
                              <m:ctrlPr>
                                <a:rPr lang="it-IT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/>
                                    </a:rPr>
                                    <m:t>𝜏</m:t>
                                  </m:r>
                                </m:num>
                                <m:den>
                                  <m:r>
                                    <a:rPr lang="it-IT" b="0" i="1" smtClean="0">
                                      <a:latin typeface="Cambria Math"/>
                                    </a:rPr>
                                    <m:t>𝑚𝑔𝑅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5455599" cy="4525963"/>
              </a:xfrm>
              <a:blipFill rotWithShape="1">
                <a:blip r:embed="rId2"/>
                <a:stretch>
                  <a:fillRect l="-2235" t="-26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8184" y="1259323"/>
            <a:ext cx="2356539" cy="282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" t="18992" r="53843" b="32698"/>
          <a:stretch/>
        </p:blipFill>
        <p:spPr bwMode="auto">
          <a:xfrm>
            <a:off x="5226689" y="4422956"/>
            <a:ext cx="3881815" cy="231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430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Terrain Yield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5266928" cy="4525963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it-IT" u="sng" dirty="0" smtClean="0">
                    <a:solidFill>
                      <a:srgbClr val="FF0000"/>
                    </a:solidFill>
                  </a:rPr>
                  <a:t>Traction loss</a:t>
                </a:r>
              </a:p>
              <a:p>
                <a:pPr lvl="1"/>
                <a:r>
                  <a:rPr lang="it-IT" dirty="0" smtClean="0"/>
                  <a:t>Bad for odometry: introduces errors (drift)</a:t>
                </a:r>
              </a:p>
              <a:p>
                <a:pPr marL="914400" lvl="2" indent="0">
                  <a:buNone/>
                </a:pPr>
                <a:r>
                  <a:rPr lang="it-IT" sz="2000" dirty="0" smtClean="0"/>
                  <a:t>Consider using exteroceptive sensors</a:t>
                </a:r>
              </a:p>
              <a:p>
                <a:pPr lvl="2"/>
                <a:endParaRPr lang="it-IT" dirty="0" smtClean="0"/>
              </a:p>
              <a:p>
                <a:pPr lvl="1"/>
                <a:r>
                  <a:rPr lang="it-IT" dirty="0" smtClean="0"/>
                  <a:t>Can prevent overcoming slopes</a:t>
                </a:r>
              </a:p>
              <a:p>
                <a:pPr marL="914400" lvl="2" indent="0">
                  <a:buNone/>
                </a:pPr>
                <a:r>
                  <a:rPr lang="it-IT" sz="2000" dirty="0" smtClean="0"/>
                  <a:t>Lower friction coefficient </a:t>
                </a:r>
                <a:r>
                  <a:rPr lang="it-IT" sz="2000" dirty="0">
                    <a:solidFill>
                      <a:srgbClr val="0070C0"/>
                    </a:solidFill>
                  </a:rPr>
                  <a:t>l</a:t>
                </a:r>
                <a:r>
                  <a:rPr lang="it-IT" sz="2000" dirty="0" smtClean="0">
                    <a:solidFill>
                      <a:srgbClr val="0070C0"/>
                    </a:solidFill>
                  </a:rPr>
                  <a:t>imits </a:t>
                </a:r>
                <a14:m>
                  <m:oMath xmlns:m="http://schemas.openxmlformats.org/officeDocument/2006/math">
                    <m:r>
                      <a:rPr lang="it-IT" sz="2000" i="1" dirty="0" smtClean="0">
                        <a:solidFill>
                          <a:srgbClr val="0070C0"/>
                        </a:solidFill>
                        <a:latin typeface="Cambria Math"/>
                      </a:rPr>
                      <m:t>𝐹</m:t>
                    </m:r>
                  </m:oMath>
                </a14:m>
                <a:r>
                  <a:rPr lang="it-IT" sz="2000" dirty="0" smtClean="0"/>
                  <a:t> acting between wheels and ground</a:t>
                </a:r>
              </a:p>
              <a:p>
                <a:pPr marL="914400" lvl="2" indent="0">
                  <a:buNone/>
                </a:pPr>
                <a:endParaRPr lang="it-IT" sz="2000" dirty="0"/>
              </a:p>
              <a:p>
                <a:pPr lvl="1"/>
                <a:r>
                  <a:rPr lang="it-IT" dirty="0" smtClean="0"/>
                  <a:t>Solutions:</a:t>
                </a:r>
              </a:p>
              <a:p>
                <a:pPr lvl="2"/>
                <a:r>
                  <a:rPr lang="it-IT" dirty="0" smtClean="0"/>
                  <a:t>Keep ground pressure under control</a:t>
                </a:r>
              </a:p>
              <a:p>
                <a:pPr marL="1371600" lvl="3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/>
                          </a:rPr>
                          <m:t>𝜎</m:t>
                        </m:r>
                      </m:e>
                      <m:sub>
                        <m:r>
                          <a:rPr lang="it-IT" b="0" i="1" smtClean="0">
                            <a:latin typeface="Cambria Math"/>
                          </a:rPr>
                          <m:t>𝑔𝑟𝑜𝑢𝑛𝑑</m:t>
                        </m:r>
                      </m:sub>
                    </m:sSub>
                    <m:r>
                      <a:rPr lang="it-IT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it-IT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it-IT" b="0" i="1" smtClean="0">
                            <a:latin typeface="Cambria Math"/>
                          </a:rPr>
                          <m:t>𝑚𝑔</m:t>
                        </m:r>
                      </m:num>
                      <m:den>
                        <m:r>
                          <a:rPr lang="it-IT" b="0" i="1" smtClean="0">
                            <a:latin typeface="Cambria Math"/>
                          </a:rPr>
                          <m:t>𝐶𝑆</m:t>
                        </m:r>
                      </m:den>
                    </m:f>
                    <m:r>
                      <a:rPr lang="it-IT" b="0" i="1" smtClean="0">
                        <a:latin typeface="Cambria Math"/>
                      </a:rPr>
                      <m:t>,      </m:t>
                    </m:r>
                    <m:r>
                      <a:rPr lang="it-IT" b="0" i="1" smtClean="0">
                        <a:latin typeface="Cambria Math"/>
                      </a:rPr>
                      <m:t>𝐶𝑆</m:t>
                    </m:r>
                  </m:oMath>
                </a14:m>
                <a:r>
                  <a:rPr lang="it-IT" dirty="0" smtClean="0"/>
                  <a:t> contact surface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5266928" cy="4525963"/>
              </a:xfrm>
              <a:blipFill rotWithShape="1">
                <a:blip r:embed="rId2"/>
                <a:stretch>
                  <a:fillRect l="-2315" t="-35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9" t="34630" r="55416" b="17963"/>
          <a:stretch/>
        </p:blipFill>
        <p:spPr bwMode="auto">
          <a:xfrm>
            <a:off x="5615013" y="1516632"/>
            <a:ext cx="3421483" cy="227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7" t="25274" r="28492" b="6437"/>
          <a:stretch/>
        </p:blipFill>
        <p:spPr bwMode="auto">
          <a:xfrm>
            <a:off x="5869225" y="4032959"/>
            <a:ext cx="3167271" cy="2708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811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Terrain Yield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600201"/>
            <a:ext cx="4042792" cy="2764904"/>
          </a:xfrm>
        </p:spPr>
        <p:txBody>
          <a:bodyPr>
            <a:normAutofit fontScale="85000" lnSpcReduction="10000"/>
          </a:bodyPr>
          <a:lstStyle/>
          <a:p>
            <a:r>
              <a:rPr lang="it-IT" u="sng" dirty="0" smtClean="0">
                <a:solidFill>
                  <a:srgbClr val="FF0000"/>
                </a:solidFill>
              </a:rPr>
              <a:t>Sinking</a:t>
            </a:r>
          </a:p>
          <a:p>
            <a:pPr marL="457200" lvl="1" indent="0">
              <a:buNone/>
            </a:pPr>
            <a:r>
              <a:rPr lang="it-IT" dirty="0"/>
              <a:t>Can happen in 2 occasions</a:t>
            </a:r>
          </a:p>
          <a:p>
            <a:pPr lvl="1"/>
            <a:r>
              <a:rPr lang="it-IT" dirty="0" smtClean="0"/>
              <a:t>Very </a:t>
            </a:r>
            <a:r>
              <a:rPr lang="it-IT" dirty="0" smtClean="0">
                <a:solidFill>
                  <a:srgbClr val="0070C0"/>
                </a:solidFill>
              </a:rPr>
              <a:t>high wheel pressure </a:t>
            </a:r>
            <a:r>
              <a:rPr lang="it-IT" dirty="0" smtClean="0"/>
              <a:t>and/or very </a:t>
            </a:r>
            <a:r>
              <a:rPr lang="it-IT" dirty="0" smtClean="0">
                <a:solidFill>
                  <a:srgbClr val="0070C0"/>
                </a:solidFill>
              </a:rPr>
              <a:t>loose soil</a:t>
            </a:r>
          </a:p>
          <a:p>
            <a:pPr lvl="1"/>
            <a:r>
              <a:rPr lang="it-IT" dirty="0" smtClean="0"/>
              <a:t>Due to </a:t>
            </a:r>
            <a:r>
              <a:rPr lang="it-IT" dirty="0" smtClean="0">
                <a:solidFill>
                  <a:srgbClr val="0070C0"/>
                </a:solidFill>
              </a:rPr>
              <a:t>digging</a:t>
            </a:r>
            <a:r>
              <a:rPr lang="it-IT" dirty="0" smtClean="0"/>
              <a:t> by slipping wheels</a:t>
            </a:r>
            <a:endParaRPr lang="it-IT" dirty="0"/>
          </a:p>
        </p:txBody>
      </p:sp>
      <p:pic>
        <p:nvPicPr>
          <p:cNvPr id="6146" name="Picture 2" descr="http://www.labpinions.com/files/science-news/images/LabGrab/mars-rover-stuck.gif?126258323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465" y="2154228"/>
            <a:ext cx="4580015" cy="343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i.ytimg.com/vi/FNPDlSgUo5A/maxresdefaul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96" y="4437112"/>
            <a:ext cx="3884748" cy="218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12465" y="5589240"/>
            <a:ext cx="26278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The demise of JPL’s Spirit rover, in 2010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160321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Proprioceptive sensors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/>
          </a:bodyPr>
          <a:lstStyle/>
          <a:p>
            <a:r>
              <a:rPr lang="en-US" u="sng" dirty="0" smtClean="0">
                <a:solidFill>
                  <a:srgbClr val="FF0000"/>
                </a:solidFill>
              </a:rPr>
              <a:t>Speed sensors</a:t>
            </a:r>
          </a:p>
          <a:p>
            <a:pPr lvl="1"/>
            <a:r>
              <a:rPr lang="en-US" dirty="0" smtClean="0"/>
              <a:t>Generally derived from position sensors’ readings</a:t>
            </a:r>
          </a:p>
          <a:p>
            <a:pPr lvl="1"/>
            <a:endParaRPr lang="en-US" dirty="0"/>
          </a:p>
          <a:p>
            <a:r>
              <a:rPr lang="en-US" u="sng" dirty="0" smtClean="0">
                <a:solidFill>
                  <a:srgbClr val="FF0000"/>
                </a:solidFill>
              </a:rPr>
              <a:t>Acceleration sensors</a:t>
            </a:r>
          </a:p>
          <a:p>
            <a:pPr lvl="1"/>
            <a:r>
              <a:rPr lang="en-US" dirty="0" smtClean="0"/>
              <a:t>Measure of </a:t>
            </a:r>
            <a:r>
              <a:rPr lang="en-US" dirty="0" smtClean="0">
                <a:solidFill>
                  <a:srgbClr val="0070C0"/>
                </a:solidFill>
              </a:rPr>
              <a:t>linear acceleration </a:t>
            </a:r>
            <a:r>
              <a:rPr lang="en-US" dirty="0" smtClean="0"/>
              <a:t>using </a:t>
            </a:r>
            <a:r>
              <a:rPr lang="en-US" dirty="0" smtClean="0">
                <a:solidFill>
                  <a:srgbClr val="0070C0"/>
                </a:solidFill>
              </a:rPr>
              <a:t>inertial forces</a:t>
            </a:r>
          </a:p>
          <a:p>
            <a:pPr lvl="1"/>
            <a:r>
              <a:rPr lang="en-US" dirty="0" smtClean="0"/>
              <a:t>Usually </a:t>
            </a:r>
            <a:r>
              <a:rPr lang="en-US" dirty="0" smtClean="0">
                <a:solidFill>
                  <a:srgbClr val="0070C0"/>
                </a:solidFill>
              </a:rPr>
              <a:t>Micro </a:t>
            </a:r>
            <a:r>
              <a:rPr lang="en-US" dirty="0" smtClean="0">
                <a:solidFill>
                  <a:srgbClr val="0070C0"/>
                </a:solidFill>
              </a:rPr>
              <a:t>Electro-Mechanical </a:t>
            </a:r>
            <a:r>
              <a:rPr lang="en-US" dirty="0">
                <a:solidFill>
                  <a:srgbClr val="0070C0"/>
                </a:solidFill>
              </a:rPr>
              <a:t>S</a:t>
            </a:r>
            <a:r>
              <a:rPr lang="en-US" dirty="0" smtClean="0">
                <a:solidFill>
                  <a:srgbClr val="0070C0"/>
                </a:solidFill>
              </a:rPr>
              <a:t>ystems (MEMS)</a:t>
            </a:r>
          </a:p>
          <a:p>
            <a:pPr marL="914400" lvl="2" indent="0">
              <a:buNone/>
            </a:pPr>
            <a:r>
              <a:rPr lang="en-US" dirty="0" smtClean="0"/>
              <a:t>Principle:</a:t>
            </a:r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endParaRPr lang="en-US" dirty="0" smtClean="0"/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endParaRPr lang="en-US" dirty="0" smtClean="0"/>
          </a:p>
          <a:p>
            <a:pPr marL="914400" lvl="2" indent="0">
              <a:buNone/>
            </a:pPr>
            <a:endParaRPr lang="en-US" dirty="0"/>
          </a:p>
        </p:txBody>
      </p:sp>
      <p:grpSp>
        <p:nvGrpSpPr>
          <p:cNvPr id="31" name="Group 30"/>
          <p:cNvGrpSpPr/>
          <p:nvPr/>
        </p:nvGrpSpPr>
        <p:grpSpPr>
          <a:xfrm>
            <a:off x="2339752" y="5085184"/>
            <a:ext cx="5996076" cy="1412866"/>
            <a:chOff x="2339752" y="3816334"/>
            <a:chExt cx="5996076" cy="1412866"/>
          </a:xfrm>
        </p:grpSpPr>
        <p:sp>
          <p:nvSpPr>
            <p:cNvPr id="4" name="Rectangle 3"/>
            <p:cNvSpPr/>
            <p:nvPr/>
          </p:nvSpPr>
          <p:spPr>
            <a:xfrm>
              <a:off x="2771800" y="4509120"/>
              <a:ext cx="3096344" cy="1440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771800" y="4653136"/>
              <a:ext cx="576064" cy="36004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339752" y="5013176"/>
              <a:ext cx="4320480" cy="21602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860032" y="4293096"/>
              <a:ext cx="1008112" cy="216024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379390" y="4361573"/>
              <a:ext cx="688554" cy="147547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6483357" y="3816334"/>
              <a:ext cx="353750" cy="1304854"/>
              <a:chOff x="4427984" y="3851756"/>
              <a:chExt cx="353750" cy="1304854"/>
            </a:xfrm>
          </p:grpSpPr>
          <p:cxnSp>
            <p:nvCxnSpPr>
              <p:cNvPr id="10" name="Straight Arrow Connector 9"/>
              <p:cNvCxnSpPr/>
              <p:nvPr/>
            </p:nvCxnSpPr>
            <p:spPr>
              <a:xfrm flipV="1">
                <a:off x="4427984" y="3861048"/>
                <a:ext cx="0" cy="1295562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4427984" y="3851756"/>
                    <a:ext cx="35375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̈"/>
                              <m:ctrlPr>
                                <a:rPr lang="it-IT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𝑧</m:t>
                              </m:r>
                            </m:e>
                          </m:acc>
                        </m:oMath>
                      </m:oMathPara>
                    </a14:m>
                    <a:endParaRPr lang="it-IT" dirty="0"/>
                  </a:p>
                </p:txBody>
              </p:sp>
            </mc:Choice>
            <mc:Fallback xmlns="">
              <p:sp>
                <p:nvSpPr>
                  <p:cNvPr id="13" name="TextBox 1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27984" y="3851756"/>
                    <a:ext cx="353750" cy="369332"/>
                  </a:xfrm>
                  <a:prstGeom prst="rect">
                    <a:avLst/>
                  </a:prstGeom>
                  <a:blipFill rotWithShape="1">
                    <a:blip r:embed="rId2"/>
                    <a:stretch>
                      <a:fillRect r="-24138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5" name="Group 14"/>
            <p:cNvGrpSpPr/>
            <p:nvPr/>
          </p:nvGrpSpPr>
          <p:grpSpPr>
            <a:xfrm rot="10800000">
              <a:off x="4828770" y="4401108"/>
              <a:ext cx="607326" cy="621360"/>
              <a:chOff x="4364151" y="4535250"/>
              <a:chExt cx="607326" cy="621360"/>
            </a:xfrm>
          </p:grpSpPr>
          <p:cxnSp>
            <p:nvCxnSpPr>
              <p:cNvPr id="16" name="Straight Arrow Connector 15"/>
              <p:cNvCxnSpPr/>
              <p:nvPr/>
            </p:nvCxnSpPr>
            <p:spPr>
              <a:xfrm rot="10800000">
                <a:off x="4364151" y="4616550"/>
                <a:ext cx="0" cy="54006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/>
                  <p:cNvSpPr txBox="1"/>
                  <p:nvPr/>
                </p:nvSpPr>
                <p:spPr>
                  <a:xfrm rot="10800000">
                    <a:off x="4419788" y="4535250"/>
                    <a:ext cx="55168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/>
                            </a:rPr>
                            <m:t>𝑚</m:t>
                          </m:r>
                          <m:acc>
                            <m:accPr>
                              <m:chr m:val="̈"/>
                              <m:ctrlPr>
                                <a:rPr lang="it-IT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𝑧</m:t>
                              </m:r>
                            </m:e>
                          </m:acc>
                        </m:oMath>
                      </m:oMathPara>
                    </a14:m>
                    <a:endParaRPr lang="it-IT" dirty="0"/>
                  </a:p>
                </p:txBody>
              </p:sp>
            </mc:Choice>
            <mc:Fallback xmlns="">
              <p:sp>
                <p:nvSpPr>
                  <p:cNvPr id="17" name="TextBox 1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0800000">
                    <a:off x="4419788" y="4535250"/>
                    <a:ext cx="551689" cy="369332"/>
                  </a:xfrm>
                  <a:prstGeom prst="rect">
                    <a:avLst/>
                  </a:prstGeom>
                  <a:blipFill rotWithShape="1">
                    <a:blip r:embed="rId3"/>
                    <a:stretch>
                      <a:fillRect r="-38462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2" name="Straight Arrow Connector 21"/>
            <p:cNvCxnSpPr/>
            <p:nvPr/>
          </p:nvCxnSpPr>
          <p:spPr>
            <a:xfrm flipH="1">
              <a:off x="3059832" y="4221088"/>
              <a:ext cx="60990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3736058" y="4221088"/>
              <a:ext cx="61991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2918412" y="3847111"/>
              <a:ext cx="15026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Measurable strain</a:t>
              </a:r>
              <a:endParaRPr lang="it-IT" sz="14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438146" y="4391236"/>
              <a:ext cx="8976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C000"/>
                  </a:solidFill>
                </a:rPr>
                <a:t>Test Mass</a:t>
              </a:r>
              <a:endParaRPr lang="it-IT" sz="1400" dirty="0">
                <a:solidFill>
                  <a:srgbClr val="FFC000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236296" y="4129335"/>
              <a:ext cx="10995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Strain-gauge</a:t>
              </a:r>
              <a:endParaRPr lang="it-IT" sz="1400" dirty="0">
                <a:solidFill>
                  <a:srgbClr val="FF0000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410062" y="4653136"/>
              <a:ext cx="9257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70C0"/>
                  </a:solidFill>
                </a:rPr>
                <a:t>Cantilever</a:t>
              </a:r>
              <a:endParaRPr lang="it-IT" sz="1400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501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unmannedsystemstechnology.com/wp-content/uploads/2016/07/MTi-100-High-Performance-MEMS-IM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523" y="2276872"/>
            <a:ext cx="2852541" cy="224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Proprioceptive sensors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6347048" cy="3556991"/>
              </a:xfrm>
            </p:spPr>
            <p:txBody>
              <a:bodyPr>
                <a:normAutofit/>
              </a:bodyPr>
              <a:lstStyle/>
              <a:p>
                <a:r>
                  <a:rPr lang="en-US" u="sng" dirty="0" smtClean="0">
                    <a:solidFill>
                      <a:srgbClr val="FF0000"/>
                    </a:solidFill>
                  </a:rPr>
                  <a:t>Inertial Measurement Unit (IMU)</a:t>
                </a:r>
              </a:p>
              <a:p>
                <a:pPr lvl="1"/>
                <a:r>
                  <a:rPr lang="en-US" dirty="0"/>
                  <a:t>Array of </a:t>
                </a:r>
                <a:r>
                  <a:rPr lang="en-US" dirty="0" smtClean="0"/>
                  <a:t>accelerometers </a:t>
                </a:r>
                <a:r>
                  <a:rPr lang="en-US" dirty="0"/>
                  <a:t>used to measure the complete </a:t>
                </a:r>
                <a:r>
                  <a:rPr lang="en-US" b="1" dirty="0"/>
                  <a:t>inertial configuration</a:t>
                </a:r>
                <a:r>
                  <a:rPr lang="en-US" dirty="0"/>
                  <a:t> of a </a:t>
                </a:r>
                <a:r>
                  <a:rPr lang="en-US" dirty="0" smtClean="0"/>
                  <a:t>system</a:t>
                </a:r>
              </a:p>
              <a:p>
                <a:pPr lvl="2"/>
                <a:r>
                  <a:rPr lang="en-US" dirty="0" smtClean="0"/>
                  <a:t>3 accelerometers for accelerations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dirty="0" smtClean="0">
                            <a:latin typeface="Cambria Math"/>
                          </a:rPr>
                        </m:ctrlPr>
                      </m:dPr>
                      <m:e>
                        <m:acc>
                          <m:accPr>
                            <m:chr m:val="̈"/>
                            <m:ctrlPr>
                              <a:rPr lang="en-US" i="1" dirty="0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/>
                              </a:rPr>
                              <m:t>𝑥</m:t>
                            </m:r>
                          </m:e>
                        </m:acc>
                        <m:r>
                          <a:rPr lang="en-US" b="0" i="1" dirty="0">
                            <a:latin typeface="Cambria Math"/>
                          </a:rPr>
                          <m:t>,</m:t>
                        </m:r>
                        <m:acc>
                          <m:accPr>
                            <m:chr m:val="̈"/>
                            <m:ctrlPr>
                              <a:rPr lang="en-US" i="1" dirty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it-IT" b="0" i="1" dirty="0" smtClean="0">
                                <a:latin typeface="Cambria Math"/>
                              </a:rPr>
                              <m:t>𝑦</m:t>
                            </m:r>
                          </m:e>
                        </m:acc>
                        <m:r>
                          <a:rPr lang="en-US" b="0" i="1" dirty="0">
                            <a:latin typeface="Cambria Math"/>
                          </a:rPr>
                          <m:t>,</m:t>
                        </m:r>
                        <m:acc>
                          <m:accPr>
                            <m:chr m:val="̈"/>
                            <m:ctrlPr>
                              <a:rPr lang="en-US" i="1" dirty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it-IT" b="0" i="1" dirty="0" smtClean="0">
                                <a:latin typeface="Cambria Math"/>
                              </a:rPr>
                              <m:t>𝑧</m:t>
                            </m:r>
                          </m:e>
                        </m:acc>
                      </m:e>
                    </m:d>
                  </m:oMath>
                </a14:m>
                <a:endParaRPr lang="en-US" dirty="0" smtClean="0"/>
              </a:p>
              <a:p>
                <a:pPr lvl="2"/>
                <a:r>
                  <a:rPr lang="en-US" dirty="0" smtClean="0"/>
                  <a:t>3 gyroscopes for rotation speed around the axes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it-IT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/>
                          </a:rPr>
                          <m:t>𝑥</m:t>
                        </m:r>
                        <m:r>
                          <a:rPr lang="it-IT" b="0" i="1" smtClean="0">
                            <a:latin typeface="Cambria Math"/>
                          </a:rPr>
                          <m:t>,</m:t>
                        </m:r>
                        <m:r>
                          <a:rPr lang="it-IT" b="0" i="1" smtClean="0">
                            <a:latin typeface="Cambria Math"/>
                          </a:rPr>
                          <m:t>𝑦</m:t>
                        </m:r>
                        <m:r>
                          <a:rPr lang="it-IT" b="0" i="1" smtClean="0">
                            <a:latin typeface="Cambria Math"/>
                          </a:rPr>
                          <m:t>,</m:t>
                        </m:r>
                        <m:r>
                          <a:rPr lang="it-IT" b="0" i="1" smtClean="0">
                            <a:latin typeface="Cambria Math"/>
                          </a:rPr>
                          <m:t>𝑧</m:t>
                        </m:r>
                      </m:e>
                    </m:d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6347048" cy="3556991"/>
              </a:xfrm>
              <a:blipFill rotWithShape="1">
                <a:blip r:embed="rId3"/>
                <a:stretch>
                  <a:fillRect l="-2113" t="-2230" b="-377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2"/>
          <p:cNvSpPr txBox="1">
            <a:spLocks/>
          </p:cNvSpPr>
          <p:nvPr/>
        </p:nvSpPr>
        <p:spPr>
          <a:xfrm>
            <a:off x="395536" y="5383757"/>
            <a:ext cx="8229600" cy="16456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b="1" dirty="0" smtClean="0"/>
              <a:t>NOTE</a:t>
            </a:r>
            <a:r>
              <a:rPr lang="en-US" dirty="0"/>
              <a:t>: If used for measuring the gravity vector, it’s considered an </a:t>
            </a:r>
            <a:r>
              <a:rPr lang="en-US" u="sng" dirty="0" err="1"/>
              <a:t>exteroceptive</a:t>
            </a:r>
            <a:r>
              <a:rPr lang="en-US" u="sng" dirty="0"/>
              <a:t> sensor</a:t>
            </a:r>
            <a:r>
              <a:rPr lang="en-US" dirty="0"/>
              <a:t>.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6192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Exteroceptive sensors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60082"/>
            <a:ext cx="4114800" cy="52292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Proximity sensors</a:t>
            </a:r>
          </a:p>
          <a:p>
            <a:pPr lvl="1"/>
            <a:r>
              <a:rPr lang="en-US" dirty="0" smtClean="0"/>
              <a:t>Detection of obstacles/hazards</a:t>
            </a:r>
          </a:p>
          <a:p>
            <a:pPr lvl="1"/>
            <a:r>
              <a:rPr lang="en-US" dirty="0" smtClean="0"/>
              <a:t>Examples:</a:t>
            </a:r>
          </a:p>
          <a:p>
            <a:pPr lvl="2"/>
            <a:r>
              <a:rPr lang="en-US" dirty="0" smtClean="0"/>
              <a:t>Contact/collision sensors</a:t>
            </a:r>
          </a:p>
          <a:p>
            <a:pPr lvl="2"/>
            <a:r>
              <a:rPr lang="en-US" dirty="0" smtClean="0"/>
              <a:t>Infrared reflection sensor</a:t>
            </a:r>
          </a:p>
          <a:p>
            <a:pPr lvl="2"/>
            <a:r>
              <a:rPr lang="en-US" dirty="0" smtClean="0"/>
              <a:t>Magnetic sensor</a:t>
            </a:r>
          </a:p>
          <a:p>
            <a:pPr lvl="2"/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Distance sensors</a:t>
            </a:r>
          </a:p>
          <a:p>
            <a:pPr lvl="1"/>
            <a:r>
              <a:rPr lang="en-US" dirty="0" smtClean="0"/>
              <a:t>Examples:</a:t>
            </a:r>
          </a:p>
          <a:p>
            <a:pPr lvl="2"/>
            <a:r>
              <a:rPr lang="en-US" dirty="0" smtClean="0"/>
              <a:t>Ultrasound</a:t>
            </a:r>
          </a:p>
          <a:p>
            <a:pPr lvl="2"/>
            <a:r>
              <a:rPr lang="en-US" dirty="0" smtClean="0"/>
              <a:t>Laser scanner (2D or 3D)</a:t>
            </a:r>
          </a:p>
          <a:p>
            <a:pPr lvl="2"/>
            <a:r>
              <a:rPr lang="en-US" dirty="0" smtClean="0"/>
              <a:t>Rotating laser scanner (</a:t>
            </a:r>
            <a:r>
              <a:rPr lang="en-US" dirty="0" err="1" smtClean="0"/>
              <a:t>LiDAR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Vision systems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633664" y="1460082"/>
            <a:ext cx="4114800" cy="5229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Force sensors</a:t>
            </a:r>
          </a:p>
          <a:p>
            <a:pPr lvl="1"/>
            <a:r>
              <a:rPr lang="en-US" sz="2000" dirty="0"/>
              <a:t>Load sensing, overload detection</a:t>
            </a:r>
          </a:p>
          <a:p>
            <a:pPr lvl="1"/>
            <a:r>
              <a:rPr lang="en-US" sz="2000" dirty="0"/>
              <a:t>Examples: load cell, strain gauge</a:t>
            </a:r>
          </a:p>
          <a:p>
            <a:pPr lvl="2"/>
            <a:endParaRPr lang="en-US" sz="1800" dirty="0"/>
          </a:p>
          <a:p>
            <a:r>
              <a:rPr lang="en-US" sz="2400" dirty="0"/>
              <a:t>Environmental sensors</a:t>
            </a:r>
          </a:p>
          <a:p>
            <a:pPr lvl="1"/>
            <a:r>
              <a:rPr lang="en-US" sz="2000" dirty="0"/>
              <a:t>Temperature, humidity, illumination, radiation, …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3158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Proximity sensors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80728"/>
          </a:xfrm>
        </p:spPr>
        <p:txBody>
          <a:bodyPr>
            <a:normAutofit/>
          </a:bodyPr>
          <a:lstStyle/>
          <a:p>
            <a:r>
              <a:rPr lang="en-US" sz="2400" u="sng" dirty="0" smtClean="0">
                <a:solidFill>
                  <a:srgbClr val="FF0000"/>
                </a:solidFill>
              </a:rPr>
              <a:t>Contact/collision sensor</a:t>
            </a:r>
          </a:p>
          <a:p>
            <a:pPr lvl="1"/>
            <a:r>
              <a:rPr lang="en-US" sz="2000" dirty="0" smtClean="0"/>
              <a:t>Bumper </a:t>
            </a:r>
            <a:r>
              <a:rPr lang="en-US" sz="2000" dirty="0"/>
              <a:t>in </a:t>
            </a:r>
            <a:r>
              <a:rPr lang="en-US" sz="2000" dirty="0" smtClean="0"/>
              <a:t>simple mobile </a:t>
            </a:r>
            <a:r>
              <a:rPr lang="en-US" sz="2000" dirty="0"/>
              <a:t>robots</a:t>
            </a:r>
            <a:endParaRPr lang="en-US" sz="2000" dirty="0" smtClean="0">
              <a:solidFill>
                <a:srgbClr val="FF0000"/>
              </a:solidFill>
            </a:endParaRPr>
          </a:p>
        </p:txBody>
      </p:sp>
      <p:pic>
        <p:nvPicPr>
          <p:cNvPr id="2050" name="Picture 2" descr="http://i.amz.mshcdn.com/FlRx9JhbnPMO6LQg65xYKx53lB8=/fit-in/1200x9600/https%3A%2F%2Fblueprint-api-production.s3.amazonaws.com%2Fuploads%2Fcard%2Fimage%2F196045%2F2016.08.31_Mi_Robot_Vacuum_1920x1080.08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1" t="27476" b="14784"/>
          <a:stretch/>
        </p:blipFill>
        <p:spPr bwMode="auto">
          <a:xfrm>
            <a:off x="-32490" y="3336974"/>
            <a:ext cx="9225832" cy="309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/>
          <p:cNvSpPr/>
          <p:nvPr/>
        </p:nvSpPr>
        <p:spPr>
          <a:xfrm>
            <a:off x="3548271" y="2276873"/>
            <a:ext cx="1743809" cy="1293710"/>
          </a:xfrm>
          <a:custGeom>
            <a:avLst/>
            <a:gdLst>
              <a:gd name="connsiteX0" fmla="*/ 0 w 771525"/>
              <a:gd name="connsiteY0" fmla="*/ 0 h 1466850"/>
              <a:gd name="connsiteX1" fmla="*/ 771525 w 771525"/>
              <a:gd name="connsiteY1" fmla="*/ 1466850 h 1466850"/>
              <a:gd name="connsiteX0" fmla="*/ 0 w 771525"/>
              <a:gd name="connsiteY0" fmla="*/ 0 h 1466850"/>
              <a:gd name="connsiteX1" fmla="*/ 771525 w 771525"/>
              <a:gd name="connsiteY1" fmla="*/ 1466850 h 1466850"/>
              <a:gd name="connsiteX0" fmla="*/ 0 w 685800"/>
              <a:gd name="connsiteY0" fmla="*/ 0 h 1504950"/>
              <a:gd name="connsiteX1" fmla="*/ 685800 w 685800"/>
              <a:gd name="connsiteY1" fmla="*/ 1504950 h 1504950"/>
              <a:gd name="connsiteX0" fmla="*/ 0 w 685800"/>
              <a:gd name="connsiteY0" fmla="*/ 0 h 1504950"/>
              <a:gd name="connsiteX1" fmla="*/ 685800 w 685800"/>
              <a:gd name="connsiteY1" fmla="*/ 1504950 h 1504950"/>
              <a:gd name="connsiteX0" fmla="*/ 3410118 w 3410136"/>
              <a:gd name="connsiteY0" fmla="*/ 0 h 1351484"/>
              <a:gd name="connsiteX1" fmla="*/ 40754 w 3410136"/>
              <a:gd name="connsiteY1" fmla="*/ 1351484 h 1351484"/>
              <a:gd name="connsiteX0" fmla="*/ 3390040 w 4570996"/>
              <a:gd name="connsiteY0" fmla="*/ 0 h 1351484"/>
              <a:gd name="connsiteX1" fmla="*/ 20676 w 4570996"/>
              <a:gd name="connsiteY1" fmla="*/ 1351484 h 1351484"/>
              <a:gd name="connsiteX0" fmla="*/ 598016 w 2197494"/>
              <a:gd name="connsiteY0" fmla="*/ 0 h 1881642"/>
              <a:gd name="connsiteX1" fmla="*/ 31486 w 2197494"/>
              <a:gd name="connsiteY1" fmla="*/ 1881642 h 1881642"/>
              <a:gd name="connsiteX0" fmla="*/ 566530 w 2748892"/>
              <a:gd name="connsiteY0" fmla="*/ 0 h 1881642"/>
              <a:gd name="connsiteX1" fmla="*/ 0 w 2748892"/>
              <a:gd name="connsiteY1" fmla="*/ 1881642 h 1881642"/>
              <a:gd name="connsiteX0" fmla="*/ 2236304 w 3961996"/>
              <a:gd name="connsiteY0" fmla="*/ 0 h 1853739"/>
              <a:gd name="connsiteX1" fmla="*/ 0 w 3961996"/>
              <a:gd name="connsiteY1" fmla="*/ 1853739 h 1853739"/>
              <a:gd name="connsiteX0" fmla="*/ 2971800 w 4547794"/>
              <a:gd name="connsiteY0" fmla="*/ 0 h 1421242"/>
              <a:gd name="connsiteX1" fmla="*/ 0 w 4547794"/>
              <a:gd name="connsiteY1" fmla="*/ 1421242 h 1421242"/>
              <a:gd name="connsiteX0" fmla="*/ 2971800 w 4328448"/>
              <a:gd name="connsiteY0" fmla="*/ 0 h 1421242"/>
              <a:gd name="connsiteX1" fmla="*/ 0 w 4328448"/>
              <a:gd name="connsiteY1" fmla="*/ 1421242 h 142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28448" h="1421242">
                <a:moveTo>
                  <a:pt x="2971800" y="0"/>
                </a:moveTo>
                <a:cubicBezTo>
                  <a:pt x="7076246" y="8836"/>
                  <a:pt x="617054" y="386376"/>
                  <a:pt x="0" y="1421242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eform 5"/>
          <p:cNvSpPr/>
          <p:nvPr/>
        </p:nvSpPr>
        <p:spPr>
          <a:xfrm>
            <a:off x="1292548" y="3438659"/>
            <a:ext cx="3012314" cy="1408806"/>
          </a:xfrm>
          <a:custGeom>
            <a:avLst/>
            <a:gdLst>
              <a:gd name="connsiteX0" fmla="*/ 3001156 w 3012314"/>
              <a:gd name="connsiteY0" fmla="*/ 1202915 h 1408806"/>
              <a:gd name="connsiteX1" fmla="*/ 2852069 w 3012314"/>
              <a:gd name="connsiteY1" fmla="*/ 696019 h 1408806"/>
              <a:gd name="connsiteX2" fmla="*/ 2325295 w 3012314"/>
              <a:gd name="connsiteY2" fmla="*/ 199063 h 1408806"/>
              <a:gd name="connsiteX3" fmla="*/ 1480469 w 3012314"/>
              <a:gd name="connsiteY3" fmla="*/ 280 h 1408806"/>
              <a:gd name="connsiteX4" fmla="*/ 774791 w 3012314"/>
              <a:gd name="connsiteY4" fmla="*/ 169245 h 1408806"/>
              <a:gd name="connsiteX5" fmla="*/ 158565 w 3012314"/>
              <a:gd name="connsiteY5" fmla="*/ 676141 h 1408806"/>
              <a:gd name="connsiteX6" fmla="*/ 9478 w 3012314"/>
              <a:gd name="connsiteY6" fmla="*/ 1252611 h 1408806"/>
              <a:gd name="connsiteX7" fmla="*/ 357348 w 3012314"/>
              <a:gd name="connsiteY7" fmla="*/ 1342063 h 1408806"/>
              <a:gd name="connsiteX8" fmla="*/ 476617 w 3012314"/>
              <a:gd name="connsiteY8" fmla="*/ 825228 h 1408806"/>
              <a:gd name="connsiteX9" fmla="*/ 943756 w 3012314"/>
              <a:gd name="connsiteY9" fmla="*/ 397845 h 1408806"/>
              <a:gd name="connsiteX10" fmla="*/ 1480469 w 3012314"/>
              <a:gd name="connsiteY10" fmla="*/ 298454 h 1408806"/>
              <a:gd name="connsiteX11" fmla="*/ 1977426 w 3012314"/>
              <a:gd name="connsiteY11" fmla="*/ 387906 h 1408806"/>
              <a:gd name="connsiteX12" fmla="*/ 2484322 w 3012314"/>
              <a:gd name="connsiteY12" fmla="*/ 825228 h 1408806"/>
              <a:gd name="connsiteX13" fmla="*/ 2653287 w 3012314"/>
              <a:gd name="connsiteY13" fmla="*/ 1371880 h 1408806"/>
              <a:gd name="connsiteX14" fmla="*/ 2961400 w 3012314"/>
              <a:gd name="connsiteY14" fmla="*/ 1342063 h 1408806"/>
              <a:gd name="connsiteX15" fmla="*/ 3001156 w 3012314"/>
              <a:gd name="connsiteY15" fmla="*/ 1202915 h 1408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012314" h="1408806">
                <a:moveTo>
                  <a:pt x="3001156" y="1202915"/>
                </a:moveTo>
                <a:cubicBezTo>
                  <a:pt x="2982934" y="1095241"/>
                  <a:pt x="2964712" y="863328"/>
                  <a:pt x="2852069" y="696019"/>
                </a:cubicBezTo>
                <a:cubicBezTo>
                  <a:pt x="2739425" y="528710"/>
                  <a:pt x="2553895" y="315019"/>
                  <a:pt x="2325295" y="199063"/>
                </a:cubicBezTo>
                <a:cubicBezTo>
                  <a:pt x="2096695" y="83107"/>
                  <a:pt x="1738886" y="5250"/>
                  <a:pt x="1480469" y="280"/>
                </a:cubicBezTo>
                <a:cubicBezTo>
                  <a:pt x="1222052" y="-4690"/>
                  <a:pt x="995108" y="56601"/>
                  <a:pt x="774791" y="169245"/>
                </a:cubicBezTo>
                <a:cubicBezTo>
                  <a:pt x="554474" y="281888"/>
                  <a:pt x="286117" y="495580"/>
                  <a:pt x="158565" y="676141"/>
                </a:cubicBezTo>
                <a:cubicBezTo>
                  <a:pt x="31013" y="856702"/>
                  <a:pt x="-23652" y="1141624"/>
                  <a:pt x="9478" y="1252611"/>
                </a:cubicBezTo>
                <a:cubicBezTo>
                  <a:pt x="42608" y="1363598"/>
                  <a:pt x="279491" y="1413294"/>
                  <a:pt x="357348" y="1342063"/>
                </a:cubicBezTo>
                <a:cubicBezTo>
                  <a:pt x="435204" y="1270833"/>
                  <a:pt x="378882" y="982598"/>
                  <a:pt x="476617" y="825228"/>
                </a:cubicBezTo>
                <a:cubicBezTo>
                  <a:pt x="574352" y="667858"/>
                  <a:pt x="776447" y="485641"/>
                  <a:pt x="943756" y="397845"/>
                </a:cubicBezTo>
                <a:cubicBezTo>
                  <a:pt x="1111065" y="310049"/>
                  <a:pt x="1308191" y="300111"/>
                  <a:pt x="1480469" y="298454"/>
                </a:cubicBezTo>
                <a:cubicBezTo>
                  <a:pt x="1652747" y="296797"/>
                  <a:pt x="1810117" y="300110"/>
                  <a:pt x="1977426" y="387906"/>
                </a:cubicBezTo>
                <a:cubicBezTo>
                  <a:pt x="2144735" y="475702"/>
                  <a:pt x="2371679" y="661232"/>
                  <a:pt x="2484322" y="825228"/>
                </a:cubicBezTo>
                <a:cubicBezTo>
                  <a:pt x="2596965" y="989224"/>
                  <a:pt x="2573774" y="1285741"/>
                  <a:pt x="2653287" y="1371880"/>
                </a:cubicBezTo>
                <a:cubicBezTo>
                  <a:pt x="2732800" y="1458019"/>
                  <a:pt x="2901765" y="1370224"/>
                  <a:pt x="2961400" y="1342063"/>
                </a:cubicBezTo>
                <a:cubicBezTo>
                  <a:pt x="3021035" y="1313902"/>
                  <a:pt x="3019378" y="1310589"/>
                  <a:pt x="3001156" y="1202915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644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770</TotalTime>
  <Words>1505</Words>
  <Application>Microsoft Office PowerPoint</Application>
  <PresentationFormat>On-screen Show (4:3)</PresentationFormat>
  <Paragraphs>442</Paragraphs>
  <Slides>52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Office Theme</vt:lpstr>
      <vt:lpstr>Mobile Robots Part II</vt:lpstr>
      <vt:lpstr>Sensing</vt:lpstr>
      <vt:lpstr>Sensors</vt:lpstr>
      <vt:lpstr>Proprioceptive sensors</vt:lpstr>
      <vt:lpstr>Proprioceptive sensors</vt:lpstr>
      <vt:lpstr>Proprioceptive sensors</vt:lpstr>
      <vt:lpstr>Proprioceptive sensors</vt:lpstr>
      <vt:lpstr>Exteroceptive sensors</vt:lpstr>
      <vt:lpstr>Proximity sensors</vt:lpstr>
      <vt:lpstr>Proximity sensors</vt:lpstr>
      <vt:lpstr>Distance sensors</vt:lpstr>
      <vt:lpstr>Distance sensors</vt:lpstr>
      <vt:lpstr>Distance sensing</vt:lpstr>
      <vt:lpstr>Distance sensing</vt:lpstr>
      <vt:lpstr>Distance sensing</vt:lpstr>
      <vt:lpstr>Distance sensing</vt:lpstr>
      <vt:lpstr>Distance sensing</vt:lpstr>
      <vt:lpstr>Distance sensing</vt:lpstr>
      <vt:lpstr>Distance sensing</vt:lpstr>
      <vt:lpstr>MAPPING</vt:lpstr>
      <vt:lpstr>Environment mapping</vt:lpstr>
      <vt:lpstr>Environment mapping</vt:lpstr>
      <vt:lpstr>Continuous maps</vt:lpstr>
      <vt:lpstr>Discrete maps</vt:lpstr>
      <vt:lpstr>Discrete maps</vt:lpstr>
      <vt:lpstr>Discrete maps</vt:lpstr>
      <vt:lpstr>Environment mapping</vt:lpstr>
      <vt:lpstr>Environment mapping</vt:lpstr>
      <vt:lpstr>Position determination</vt:lpstr>
      <vt:lpstr>Position determination</vt:lpstr>
      <vt:lpstr>Position determination</vt:lpstr>
      <vt:lpstr>Navigation</vt:lpstr>
      <vt:lpstr>Navigation</vt:lpstr>
      <vt:lpstr>Position determination</vt:lpstr>
      <vt:lpstr>Example: odometry</vt:lpstr>
      <vt:lpstr>S.L.A.M. Simultaneous Localization and Mapping</vt:lpstr>
      <vt:lpstr>Reactive navigation</vt:lpstr>
      <vt:lpstr>Path planning</vt:lpstr>
      <vt:lpstr>Path planning</vt:lpstr>
      <vt:lpstr>Path planning</vt:lpstr>
      <vt:lpstr>Edge visibility graph</vt:lpstr>
      <vt:lpstr>Path planning</vt:lpstr>
      <vt:lpstr>Path planning</vt:lpstr>
      <vt:lpstr>Path planning</vt:lpstr>
      <vt:lpstr>Path planning</vt:lpstr>
      <vt:lpstr>The “real world” issue</vt:lpstr>
      <vt:lpstr>«The Real World»</vt:lpstr>
      <vt:lpstr>Terrain geometry</vt:lpstr>
      <vt:lpstr>Terrain geometry</vt:lpstr>
      <vt:lpstr>Terrain geometry</vt:lpstr>
      <vt:lpstr>Terrain Yield</vt:lpstr>
      <vt:lpstr>Terrain Yield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Robotics Part III</dc:title>
  <dc:creator>almo</dc:creator>
  <cp:lastModifiedBy>almo</cp:lastModifiedBy>
  <cp:revision>103</cp:revision>
  <dcterms:created xsi:type="dcterms:W3CDTF">2018-03-20T12:39:03Z</dcterms:created>
  <dcterms:modified xsi:type="dcterms:W3CDTF">2019-05-03T10:57:59Z</dcterms:modified>
</cp:coreProperties>
</file>