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38"/>
  </p:notesMasterIdLst>
  <p:sldIdLst>
    <p:sldId id="281" r:id="rId2"/>
    <p:sldId id="269" r:id="rId3"/>
    <p:sldId id="283" r:id="rId4"/>
    <p:sldId id="284" r:id="rId5"/>
    <p:sldId id="285" r:id="rId6"/>
    <p:sldId id="294" r:id="rId7"/>
    <p:sldId id="295" r:id="rId8"/>
    <p:sldId id="258" r:id="rId9"/>
    <p:sldId id="302" r:id="rId10"/>
    <p:sldId id="303" r:id="rId11"/>
    <p:sldId id="304" r:id="rId12"/>
    <p:sldId id="261" r:id="rId13"/>
    <p:sldId id="273" r:id="rId14"/>
    <p:sldId id="306" r:id="rId15"/>
    <p:sldId id="286" r:id="rId16"/>
    <p:sldId id="280" r:id="rId17"/>
    <p:sldId id="262" r:id="rId18"/>
    <p:sldId id="263" r:id="rId19"/>
    <p:sldId id="264" r:id="rId20"/>
    <p:sldId id="307" r:id="rId21"/>
    <p:sldId id="308" r:id="rId22"/>
    <p:sldId id="291" r:id="rId23"/>
    <p:sldId id="309" r:id="rId24"/>
    <p:sldId id="310" r:id="rId25"/>
    <p:sldId id="311" r:id="rId26"/>
    <p:sldId id="312" r:id="rId27"/>
    <p:sldId id="268" r:id="rId28"/>
    <p:sldId id="296" r:id="rId29"/>
    <p:sldId id="297" r:id="rId30"/>
    <p:sldId id="298" r:id="rId31"/>
    <p:sldId id="299" r:id="rId32"/>
    <p:sldId id="287" r:id="rId33"/>
    <p:sldId id="288" r:id="rId34"/>
    <p:sldId id="289" r:id="rId35"/>
    <p:sldId id="290" r:id="rId36"/>
    <p:sldId id="292"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190" autoAdjust="0"/>
    <p:restoredTop sz="94632" autoAdjust="0"/>
  </p:normalViewPr>
  <p:slideViewPr>
    <p:cSldViewPr snapToGrid="0">
      <p:cViewPr varScale="1">
        <p:scale>
          <a:sx n="82" d="100"/>
          <a:sy n="82" d="100"/>
        </p:scale>
        <p:origin x="29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ata4.xml.rels><?xml version="1.0" encoding="UTF-8" standalone="yes"?>
<Relationships xmlns="http://schemas.openxmlformats.org/package/2006/relationships"><Relationship Id="rId1" Type="http://schemas.openxmlformats.org/officeDocument/2006/relationships/slide" Target="../slides/slide9.xml"/></Relationships>
</file>

<file path=ppt/diagrams/_rels/drawing4.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06B561-7242-4B2D-B106-790B78D4F96F}"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A6E15C1-3715-4A04-8E8D-9D26C3B76D2A}">
      <dgm:prSet custT="1"/>
      <dgm:spPr/>
      <dgm:t>
        <a:bodyPr/>
        <a:lstStyle/>
        <a:p>
          <a:pPr>
            <a:lnSpc>
              <a:spcPct val="150000"/>
            </a:lnSpc>
          </a:pPr>
          <a:r>
            <a:rPr lang="it-IT" sz="2800" dirty="0">
              <a:latin typeface="Times New Roman" panose="02020603050405020304" pitchFamily="18" charset="0"/>
              <a:cs typeface="Times New Roman" panose="02020603050405020304" pitchFamily="18" charset="0"/>
            </a:rPr>
            <a:t>La tipicità dell’agape è data dall’</a:t>
          </a:r>
          <a:r>
            <a:rPr lang="it-IT" sz="2800" b="1" dirty="0">
              <a:latin typeface="Times New Roman" panose="02020603050405020304" pitchFamily="18" charset="0"/>
              <a:cs typeface="Times New Roman" panose="02020603050405020304" pitchFamily="18" charset="0"/>
            </a:rPr>
            <a:t>eccedenza</a:t>
          </a:r>
          <a:r>
            <a:rPr lang="it-IT" sz="2800" dirty="0">
              <a:latin typeface="Times New Roman" panose="02020603050405020304" pitchFamily="18" charset="0"/>
              <a:cs typeface="Times New Roman" panose="02020603050405020304" pitchFamily="18" charset="0"/>
            </a:rPr>
            <a:t>, dal dare più di quanto la situazione richieda o di quanto si è ricevuto secondo un’unità di misura.</a:t>
          </a:r>
          <a:endParaRPr lang="en-US" sz="2800" dirty="0">
            <a:latin typeface="Times New Roman" panose="02020603050405020304" pitchFamily="18" charset="0"/>
            <a:cs typeface="Times New Roman" panose="02020603050405020304" pitchFamily="18" charset="0"/>
          </a:endParaRPr>
        </a:p>
      </dgm:t>
    </dgm:pt>
    <dgm:pt modelId="{E107179E-BA71-40B1-BB68-6FB947EF1F8D}" type="parTrans" cxnId="{8B4264D4-0B40-42BD-B966-6CB63ABD42FA}">
      <dgm:prSet/>
      <dgm:spPr/>
      <dgm:t>
        <a:bodyPr/>
        <a:lstStyle/>
        <a:p>
          <a:endParaRPr lang="en-US"/>
        </a:p>
      </dgm:t>
    </dgm:pt>
    <dgm:pt modelId="{EA59C4A7-C1AB-4BEF-81B4-2BD42A412A21}" type="sibTrans" cxnId="{8B4264D4-0B40-42BD-B966-6CB63ABD42FA}">
      <dgm:prSet/>
      <dgm:spPr/>
      <dgm:t>
        <a:bodyPr/>
        <a:lstStyle/>
        <a:p>
          <a:endParaRPr lang="en-US"/>
        </a:p>
      </dgm:t>
    </dgm:pt>
    <dgm:pt modelId="{D1EDA0D8-3C8E-4D6F-B856-5CC3E77323A5}">
      <dgm:prSet custT="1"/>
      <dgm:spPr/>
      <dgm:t>
        <a:bodyPr/>
        <a:lstStyle/>
        <a:p>
          <a:pPr algn="just">
            <a:lnSpc>
              <a:spcPct val="150000"/>
            </a:lnSpc>
          </a:pPr>
          <a:r>
            <a:rPr lang="it-IT" sz="2800" dirty="0">
              <a:latin typeface="Times New Roman" panose="02020603050405020304" pitchFamily="18" charset="0"/>
              <a:cs typeface="Times New Roman" panose="02020603050405020304" pitchFamily="18" charset="0"/>
            </a:rPr>
            <a:t>Si ha agape quando le persone rinunciano a contabilizzare e hanno comportamenti incondizionati, non spiegabili da un criterio </a:t>
          </a:r>
          <a:r>
            <a:rPr lang="it-IT" sz="2800" i="1" dirty="0">
              <a:latin typeface="Times New Roman" panose="02020603050405020304" pitchFamily="18" charset="0"/>
              <a:cs typeface="Times New Roman" panose="02020603050405020304" pitchFamily="18" charset="0"/>
            </a:rPr>
            <a:t>do ut </a:t>
          </a:r>
          <a:r>
            <a:rPr lang="it-IT" sz="2800" i="1" dirty="0" err="1">
              <a:latin typeface="Times New Roman" panose="02020603050405020304" pitchFamily="18" charset="0"/>
              <a:cs typeface="Times New Roman" panose="02020603050405020304" pitchFamily="18" charset="0"/>
            </a:rPr>
            <a:t>des</a:t>
          </a:r>
          <a:r>
            <a:rPr lang="it-IT"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dgm:t>
    </dgm:pt>
    <dgm:pt modelId="{66742EA5-C007-466D-A67F-16785D650BD0}" type="parTrans" cxnId="{583E725D-693A-4245-949C-9F3FFD960CF4}">
      <dgm:prSet/>
      <dgm:spPr/>
      <dgm:t>
        <a:bodyPr/>
        <a:lstStyle/>
        <a:p>
          <a:endParaRPr lang="en-US"/>
        </a:p>
      </dgm:t>
    </dgm:pt>
    <dgm:pt modelId="{C14A90DE-7DD1-48B6-AA6C-0D7D382A6656}" type="sibTrans" cxnId="{583E725D-693A-4245-949C-9F3FFD960CF4}">
      <dgm:prSet/>
      <dgm:spPr/>
      <dgm:t>
        <a:bodyPr/>
        <a:lstStyle/>
        <a:p>
          <a:endParaRPr lang="en-US"/>
        </a:p>
      </dgm:t>
    </dgm:pt>
    <dgm:pt modelId="{3E3E1589-FFEF-4A97-A481-2A9D8FEAC98F}" type="pres">
      <dgm:prSet presAssocID="{2A06B561-7242-4B2D-B106-790B78D4F96F}" presName="vert0" presStyleCnt="0">
        <dgm:presLayoutVars>
          <dgm:dir/>
          <dgm:animOne val="branch"/>
          <dgm:animLvl val="lvl"/>
        </dgm:presLayoutVars>
      </dgm:prSet>
      <dgm:spPr/>
    </dgm:pt>
    <dgm:pt modelId="{DE4E5B71-577E-4F27-B8E0-7456DCE08346}" type="pres">
      <dgm:prSet presAssocID="{1A6E15C1-3715-4A04-8E8D-9D26C3B76D2A}" presName="thickLine" presStyleLbl="alignNode1" presStyleIdx="0" presStyleCnt="2"/>
      <dgm:spPr/>
    </dgm:pt>
    <dgm:pt modelId="{03C86808-2FCB-4FD5-A13B-EC6DC401AD7B}" type="pres">
      <dgm:prSet presAssocID="{1A6E15C1-3715-4A04-8E8D-9D26C3B76D2A}" presName="horz1" presStyleCnt="0"/>
      <dgm:spPr/>
    </dgm:pt>
    <dgm:pt modelId="{23E1FC39-8A6C-4F35-8133-0FABDE72BA68}" type="pres">
      <dgm:prSet presAssocID="{1A6E15C1-3715-4A04-8E8D-9D26C3B76D2A}" presName="tx1" presStyleLbl="revTx" presStyleIdx="0" presStyleCnt="2"/>
      <dgm:spPr/>
    </dgm:pt>
    <dgm:pt modelId="{54973FE3-87AF-4393-B2FD-FE59398E1B59}" type="pres">
      <dgm:prSet presAssocID="{1A6E15C1-3715-4A04-8E8D-9D26C3B76D2A}" presName="vert1" presStyleCnt="0"/>
      <dgm:spPr/>
    </dgm:pt>
    <dgm:pt modelId="{33B7B12E-CE96-41EE-9835-06DF2B695632}" type="pres">
      <dgm:prSet presAssocID="{D1EDA0D8-3C8E-4D6F-B856-5CC3E77323A5}" presName="thickLine" presStyleLbl="alignNode1" presStyleIdx="1" presStyleCnt="2"/>
      <dgm:spPr/>
    </dgm:pt>
    <dgm:pt modelId="{1EABA3C5-9ACE-4B3D-88DC-AEE307F65EFD}" type="pres">
      <dgm:prSet presAssocID="{D1EDA0D8-3C8E-4D6F-B856-5CC3E77323A5}" presName="horz1" presStyleCnt="0"/>
      <dgm:spPr/>
    </dgm:pt>
    <dgm:pt modelId="{C0DEFAE5-CD5B-447E-AEB7-79F45AD2D5D6}" type="pres">
      <dgm:prSet presAssocID="{D1EDA0D8-3C8E-4D6F-B856-5CC3E77323A5}" presName="tx1" presStyleLbl="revTx" presStyleIdx="1" presStyleCnt="2"/>
      <dgm:spPr/>
    </dgm:pt>
    <dgm:pt modelId="{DE1D84FE-133B-4A8F-9B4B-09722F9FE83E}" type="pres">
      <dgm:prSet presAssocID="{D1EDA0D8-3C8E-4D6F-B856-5CC3E77323A5}" presName="vert1" presStyleCnt="0"/>
      <dgm:spPr/>
    </dgm:pt>
  </dgm:ptLst>
  <dgm:cxnLst>
    <dgm:cxn modelId="{583E725D-693A-4245-949C-9F3FFD960CF4}" srcId="{2A06B561-7242-4B2D-B106-790B78D4F96F}" destId="{D1EDA0D8-3C8E-4D6F-B856-5CC3E77323A5}" srcOrd="1" destOrd="0" parTransId="{66742EA5-C007-466D-A67F-16785D650BD0}" sibTransId="{C14A90DE-7DD1-48B6-AA6C-0D7D382A6656}"/>
    <dgm:cxn modelId="{1B02F26D-5C03-4511-B419-8BFA486361CE}" type="presOf" srcId="{2A06B561-7242-4B2D-B106-790B78D4F96F}" destId="{3E3E1589-FFEF-4A97-A481-2A9D8FEAC98F}" srcOrd="0" destOrd="0" presId="urn:microsoft.com/office/officeart/2008/layout/LinedList"/>
    <dgm:cxn modelId="{347351AE-77CF-454C-B5F1-9181AF254800}" type="presOf" srcId="{1A6E15C1-3715-4A04-8E8D-9D26C3B76D2A}" destId="{23E1FC39-8A6C-4F35-8133-0FABDE72BA68}" srcOrd="0" destOrd="0" presId="urn:microsoft.com/office/officeart/2008/layout/LinedList"/>
    <dgm:cxn modelId="{8B4264D4-0B40-42BD-B966-6CB63ABD42FA}" srcId="{2A06B561-7242-4B2D-B106-790B78D4F96F}" destId="{1A6E15C1-3715-4A04-8E8D-9D26C3B76D2A}" srcOrd="0" destOrd="0" parTransId="{E107179E-BA71-40B1-BB68-6FB947EF1F8D}" sibTransId="{EA59C4A7-C1AB-4BEF-81B4-2BD42A412A21}"/>
    <dgm:cxn modelId="{B23B3CFA-352B-431A-89C5-AB93452205BE}" type="presOf" srcId="{D1EDA0D8-3C8E-4D6F-B856-5CC3E77323A5}" destId="{C0DEFAE5-CD5B-447E-AEB7-79F45AD2D5D6}" srcOrd="0" destOrd="0" presId="urn:microsoft.com/office/officeart/2008/layout/LinedList"/>
    <dgm:cxn modelId="{1442DB18-81C6-4842-8864-6F14F2E3ADB7}" type="presParOf" srcId="{3E3E1589-FFEF-4A97-A481-2A9D8FEAC98F}" destId="{DE4E5B71-577E-4F27-B8E0-7456DCE08346}" srcOrd="0" destOrd="0" presId="urn:microsoft.com/office/officeart/2008/layout/LinedList"/>
    <dgm:cxn modelId="{A72457C1-AA42-4899-912F-3240ECEA0C7A}" type="presParOf" srcId="{3E3E1589-FFEF-4A97-A481-2A9D8FEAC98F}" destId="{03C86808-2FCB-4FD5-A13B-EC6DC401AD7B}" srcOrd="1" destOrd="0" presId="urn:microsoft.com/office/officeart/2008/layout/LinedList"/>
    <dgm:cxn modelId="{622C8D7F-215E-421C-A729-49995408C1ED}" type="presParOf" srcId="{03C86808-2FCB-4FD5-A13B-EC6DC401AD7B}" destId="{23E1FC39-8A6C-4F35-8133-0FABDE72BA68}" srcOrd="0" destOrd="0" presId="urn:microsoft.com/office/officeart/2008/layout/LinedList"/>
    <dgm:cxn modelId="{27B625DF-05A4-4773-8433-587F67BD8561}" type="presParOf" srcId="{03C86808-2FCB-4FD5-A13B-EC6DC401AD7B}" destId="{54973FE3-87AF-4393-B2FD-FE59398E1B59}" srcOrd="1" destOrd="0" presId="urn:microsoft.com/office/officeart/2008/layout/LinedList"/>
    <dgm:cxn modelId="{80A637CE-BE38-4981-9B76-6484979B722C}" type="presParOf" srcId="{3E3E1589-FFEF-4A97-A481-2A9D8FEAC98F}" destId="{33B7B12E-CE96-41EE-9835-06DF2B695632}" srcOrd="2" destOrd="0" presId="urn:microsoft.com/office/officeart/2008/layout/LinedList"/>
    <dgm:cxn modelId="{5F0533E2-9503-43D7-B69E-58E6D022CDA3}" type="presParOf" srcId="{3E3E1589-FFEF-4A97-A481-2A9D8FEAC98F}" destId="{1EABA3C5-9ACE-4B3D-88DC-AEE307F65EFD}" srcOrd="3" destOrd="0" presId="urn:microsoft.com/office/officeart/2008/layout/LinedList"/>
    <dgm:cxn modelId="{E56CE68A-8EB1-4206-B38B-AE64A0DA8061}" type="presParOf" srcId="{1EABA3C5-9ACE-4B3D-88DC-AEE307F65EFD}" destId="{C0DEFAE5-CD5B-447E-AEB7-79F45AD2D5D6}" srcOrd="0" destOrd="0" presId="urn:microsoft.com/office/officeart/2008/layout/LinedList"/>
    <dgm:cxn modelId="{BAB141A7-7188-4311-91F8-F15648F56820}" type="presParOf" srcId="{1EABA3C5-9ACE-4B3D-88DC-AEE307F65EFD}" destId="{DE1D84FE-133B-4A8F-9B4B-09722F9FE83E}" srcOrd="1"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E111439-1362-408C-AFAD-50EE46A32703}"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it-IT"/>
        </a:p>
      </dgm:t>
    </dgm:pt>
    <dgm:pt modelId="{3E42CAEC-72E2-495F-9DF5-8D72F81E7295}">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Risulta interessante l’analisi di </a:t>
          </a:r>
          <a:r>
            <a:rPr lang="it-IT" i="1" dirty="0" err="1">
              <a:latin typeface="Times New Roman" panose="02020603050405020304" pitchFamily="18" charset="0"/>
              <a:cs typeface="Times New Roman" panose="02020603050405020304" pitchFamily="18" charset="0"/>
            </a:rPr>
            <a:t>Maritza</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Vasquez</a:t>
          </a:r>
          <a:r>
            <a:rPr lang="it-IT" i="1"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all’interno della riflessione attivata dal gruppo interdisciplinare </a:t>
          </a:r>
          <a:r>
            <a:rPr lang="it-IT" b="1" dirty="0">
              <a:latin typeface="Times New Roman" panose="02020603050405020304" pitchFamily="18" charset="0"/>
              <a:cs typeface="Times New Roman" panose="02020603050405020304" pitchFamily="18" charset="0"/>
            </a:rPr>
            <a:t>Social One</a:t>
          </a:r>
          <a:r>
            <a:rPr lang="it-IT" dirty="0">
              <a:latin typeface="Times New Roman" panose="02020603050405020304" pitchFamily="18" charset="0"/>
              <a:cs typeface="Times New Roman" panose="02020603050405020304" pitchFamily="18" charset="0"/>
            </a:rPr>
            <a:t>.</a:t>
          </a:r>
        </a:p>
      </dgm:t>
    </dgm:pt>
    <dgm:pt modelId="{27D796E8-8096-4C7F-B3E5-AD6FE95FF73C}" type="parTrans" cxnId="{60F6DD74-8C37-4C36-8F8C-536C66DCDE04}">
      <dgm:prSet/>
      <dgm:spPr/>
      <dgm:t>
        <a:bodyPr/>
        <a:lstStyle/>
        <a:p>
          <a:endParaRPr lang="it-IT"/>
        </a:p>
      </dgm:t>
    </dgm:pt>
    <dgm:pt modelId="{24D50430-60A3-4734-BFA5-E28A6153FB09}" type="sibTrans" cxnId="{60F6DD74-8C37-4C36-8F8C-536C66DCDE04}">
      <dgm:prSet/>
      <dgm:spPr/>
      <dgm:t>
        <a:bodyPr/>
        <a:lstStyle/>
        <a:p>
          <a:endParaRPr lang="it-IT"/>
        </a:p>
      </dgm:t>
    </dgm:pt>
    <dgm:pt modelId="{0801BBA6-27EC-4506-A618-EDA54D969A03}">
      <dgm:prSet/>
      <dgm:spPr/>
      <dgm:t>
        <a:bodyPr/>
        <a:lstStyle/>
        <a:p>
          <a:pPr algn="just">
            <a:lnSpc>
              <a:spcPct val="100000"/>
            </a:lnSpc>
          </a:pPr>
          <a:r>
            <a:rPr lang="it-IT" i="1" dirty="0" err="1">
              <a:latin typeface="Times New Roman" panose="02020603050405020304" pitchFamily="18" charset="0"/>
              <a:cs typeface="Times New Roman" panose="02020603050405020304" pitchFamily="18" charset="0"/>
            </a:rPr>
            <a:t>Vasquez</a:t>
          </a:r>
          <a:r>
            <a:rPr lang="it-IT" dirty="0">
              <a:latin typeface="Times New Roman" panose="02020603050405020304" pitchFamily="18" charset="0"/>
              <a:cs typeface="Times New Roman" panose="02020603050405020304" pitchFamily="18" charset="0"/>
            </a:rPr>
            <a:t> richiama l’attenzione su alcune ricerche che mettono in luce la </a:t>
          </a:r>
          <a:r>
            <a:rPr lang="it-IT" b="1" i="1" dirty="0">
              <a:latin typeface="Times New Roman" panose="02020603050405020304" pitchFamily="18" charset="0"/>
              <a:cs typeface="Times New Roman" panose="02020603050405020304" pitchFamily="18" charset="0"/>
            </a:rPr>
            <a:t>valenza della relazione tra operatori e utenti dei servizi, dove l’aiuto generato dall’interazione riproduce aiuto per entrambi gli interlocutori.</a:t>
          </a:r>
          <a:endParaRPr lang="it-IT" dirty="0">
            <a:latin typeface="Times New Roman" panose="02020603050405020304" pitchFamily="18" charset="0"/>
            <a:cs typeface="Times New Roman" panose="02020603050405020304" pitchFamily="18" charset="0"/>
          </a:endParaRPr>
        </a:p>
      </dgm:t>
    </dgm:pt>
    <dgm:pt modelId="{664E0902-894F-422C-A9A3-D71AA18F03B6}" type="parTrans" cxnId="{B78D06FB-A902-4A68-ADA9-C6E04300E7EC}">
      <dgm:prSet/>
      <dgm:spPr/>
      <dgm:t>
        <a:bodyPr/>
        <a:lstStyle/>
        <a:p>
          <a:endParaRPr lang="it-IT"/>
        </a:p>
      </dgm:t>
    </dgm:pt>
    <dgm:pt modelId="{7D12B045-272A-48C1-8C89-A867189A6F44}" type="sibTrans" cxnId="{B78D06FB-A902-4A68-ADA9-C6E04300E7EC}">
      <dgm:prSet/>
      <dgm:spPr/>
      <dgm:t>
        <a:bodyPr/>
        <a:lstStyle/>
        <a:p>
          <a:endParaRPr lang="it-IT"/>
        </a:p>
      </dgm:t>
    </dgm:pt>
    <dgm:pt modelId="{66FBC301-C09E-46D1-B135-C1062A41EB21}">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Si osserva quanto gli operatori sociali mettano in gioco se stessi come strumento di relazione e da tale relazione </a:t>
          </a:r>
          <a:r>
            <a:rPr lang="it-IT" b="1" i="1" dirty="0">
              <a:latin typeface="Times New Roman" panose="02020603050405020304" pitchFamily="18" charset="0"/>
              <a:cs typeface="Times New Roman" panose="02020603050405020304" pitchFamily="18" charset="0"/>
            </a:rPr>
            <a:t>loro stessi vengano trasformati</a:t>
          </a:r>
          <a:r>
            <a:rPr lang="it-IT" dirty="0">
              <a:latin typeface="Times New Roman" panose="02020603050405020304" pitchFamily="18" charset="0"/>
              <a:cs typeface="Times New Roman" panose="02020603050405020304" pitchFamily="18" charset="0"/>
            </a:rPr>
            <a:t>.</a:t>
          </a:r>
        </a:p>
      </dgm:t>
    </dgm:pt>
    <dgm:pt modelId="{6137E95E-CF79-48FB-A6FF-B9C31942B91A}" type="parTrans" cxnId="{C0A58ABE-F705-42BF-B79F-D2E8624A4831}">
      <dgm:prSet/>
      <dgm:spPr/>
      <dgm:t>
        <a:bodyPr/>
        <a:lstStyle/>
        <a:p>
          <a:endParaRPr lang="it-IT"/>
        </a:p>
      </dgm:t>
    </dgm:pt>
    <dgm:pt modelId="{E5EB0DFA-462D-4218-99D7-74E63231961C}" type="sibTrans" cxnId="{C0A58ABE-F705-42BF-B79F-D2E8624A4831}">
      <dgm:prSet/>
      <dgm:spPr/>
      <dgm:t>
        <a:bodyPr/>
        <a:lstStyle/>
        <a:p>
          <a:endParaRPr lang="it-IT"/>
        </a:p>
      </dgm:t>
    </dgm:pt>
    <dgm:pt modelId="{BF3838C6-9237-42D1-A371-140145B36202}" type="pres">
      <dgm:prSet presAssocID="{1E111439-1362-408C-AFAD-50EE46A32703}" presName="linear" presStyleCnt="0">
        <dgm:presLayoutVars>
          <dgm:animLvl val="lvl"/>
          <dgm:resizeHandles val="exact"/>
        </dgm:presLayoutVars>
      </dgm:prSet>
      <dgm:spPr/>
    </dgm:pt>
    <dgm:pt modelId="{775A1A18-2FFD-48C1-B608-E96F85E0D830}" type="pres">
      <dgm:prSet presAssocID="{3E42CAEC-72E2-495F-9DF5-8D72F81E7295}" presName="parentText" presStyleLbl="node1" presStyleIdx="0" presStyleCnt="3" custScaleY="102283">
        <dgm:presLayoutVars>
          <dgm:chMax val="0"/>
          <dgm:bulletEnabled val="1"/>
        </dgm:presLayoutVars>
      </dgm:prSet>
      <dgm:spPr/>
    </dgm:pt>
    <dgm:pt modelId="{91E3DB81-77FC-4BAF-8BF8-8E207CAE4054}" type="pres">
      <dgm:prSet presAssocID="{24D50430-60A3-4734-BFA5-E28A6153FB09}" presName="spacer" presStyleCnt="0"/>
      <dgm:spPr/>
    </dgm:pt>
    <dgm:pt modelId="{E9F9ABC3-34BB-4EA9-A65E-36806D553360}" type="pres">
      <dgm:prSet presAssocID="{0801BBA6-27EC-4506-A618-EDA54D969A03}" presName="parentText" presStyleLbl="node1" presStyleIdx="1" presStyleCnt="3" custScaleY="126142">
        <dgm:presLayoutVars>
          <dgm:chMax val="0"/>
          <dgm:bulletEnabled val="1"/>
        </dgm:presLayoutVars>
      </dgm:prSet>
      <dgm:spPr/>
    </dgm:pt>
    <dgm:pt modelId="{78F0392D-5A62-442C-B293-940AD7076AF0}" type="pres">
      <dgm:prSet presAssocID="{7D12B045-272A-48C1-8C89-A867189A6F44}" presName="spacer" presStyleCnt="0"/>
      <dgm:spPr/>
    </dgm:pt>
    <dgm:pt modelId="{410A76E9-BEA8-41AE-BE89-CD8C35258516}" type="pres">
      <dgm:prSet presAssocID="{66FBC301-C09E-46D1-B135-C1062A41EB21}" presName="parentText" presStyleLbl="node1" presStyleIdx="2" presStyleCnt="3">
        <dgm:presLayoutVars>
          <dgm:chMax val="0"/>
          <dgm:bulletEnabled val="1"/>
        </dgm:presLayoutVars>
      </dgm:prSet>
      <dgm:spPr/>
    </dgm:pt>
  </dgm:ptLst>
  <dgm:cxnLst>
    <dgm:cxn modelId="{9D13FD26-A899-4CC0-BC42-A7259C26F114}" type="presOf" srcId="{66FBC301-C09E-46D1-B135-C1062A41EB21}" destId="{410A76E9-BEA8-41AE-BE89-CD8C35258516}" srcOrd="0" destOrd="0" presId="urn:microsoft.com/office/officeart/2005/8/layout/vList2"/>
    <dgm:cxn modelId="{3F08E834-BE5B-4273-96F3-A4684C3FC3A7}" type="presOf" srcId="{0801BBA6-27EC-4506-A618-EDA54D969A03}" destId="{E9F9ABC3-34BB-4EA9-A65E-36806D553360}" srcOrd="0" destOrd="0" presId="urn:microsoft.com/office/officeart/2005/8/layout/vList2"/>
    <dgm:cxn modelId="{27A0473A-B4FD-4B87-95C8-463627D448C1}" type="presOf" srcId="{3E42CAEC-72E2-495F-9DF5-8D72F81E7295}" destId="{775A1A18-2FFD-48C1-B608-E96F85E0D830}" srcOrd="0" destOrd="0" presId="urn:microsoft.com/office/officeart/2005/8/layout/vList2"/>
    <dgm:cxn modelId="{E6E1CB45-E0E3-4716-90C3-E3FA8027A18F}" type="presOf" srcId="{1E111439-1362-408C-AFAD-50EE46A32703}" destId="{BF3838C6-9237-42D1-A371-140145B36202}" srcOrd="0" destOrd="0" presId="urn:microsoft.com/office/officeart/2005/8/layout/vList2"/>
    <dgm:cxn modelId="{60F6DD74-8C37-4C36-8F8C-536C66DCDE04}" srcId="{1E111439-1362-408C-AFAD-50EE46A32703}" destId="{3E42CAEC-72E2-495F-9DF5-8D72F81E7295}" srcOrd="0" destOrd="0" parTransId="{27D796E8-8096-4C7F-B3E5-AD6FE95FF73C}" sibTransId="{24D50430-60A3-4734-BFA5-E28A6153FB09}"/>
    <dgm:cxn modelId="{C0A58ABE-F705-42BF-B79F-D2E8624A4831}" srcId="{1E111439-1362-408C-AFAD-50EE46A32703}" destId="{66FBC301-C09E-46D1-B135-C1062A41EB21}" srcOrd="2" destOrd="0" parTransId="{6137E95E-CF79-48FB-A6FF-B9C31942B91A}" sibTransId="{E5EB0DFA-462D-4218-99D7-74E63231961C}"/>
    <dgm:cxn modelId="{B78D06FB-A902-4A68-ADA9-C6E04300E7EC}" srcId="{1E111439-1362-408C-AFAD-50EE46A32703}" destId="{0801BBA6-27EC-4506-A618-EDA54D969A03}" srcOrd="1" destOrd="0" parTransId="{664E0902-894F-422C-A9A3-D71AA18F03B6}" sibTransId="{7D12B045-272A-48C1-8C89-A867189A6F44}"/>
    <dgm:cxn modelId="{103A569F-B0BA-47E2-B7D7-1EBFEEFEBF2E}" type="presParOf" srcId="{BF3838C6-9237-42D1-A371-140145B36202}" destId="{775A1A18-2FFD-48C1-B608-E96F85E0D830}" srcOrd="0" destOrd="0" presId="urn:microsoft.com/office/officeart/2005/8/layout/vList2"/>
    <dgm:cxn modelId="{5D149B85-1A24-4319-B2BD-5E843D00C5E2}" type="presParOf" srcId="{BF3838C6-9237-42D1-A371-140145B36202}" destId="{91E3DB81-77FC-4BAF-8BF8-8E207CAE4054}" srcOrd="1" destOrd="0" presId="urn:microsoft.com/office/officeart/2005/8/layout/vList2"/>
    <dgm:cxn modelId="{EE779808-DA28-445D-B841-A38A29D7A4A7}" type="presParOf" srcId="{BF3838C6-9237-42D1-A371-140145B36202}" destId="{E9F9ABC3-34BB-4EA9-A65E-36806D553360}" srcOrd="2" destOrd="0" presId="urn:microsoft.com/office/officeart/2005/8/layout/vList2"/>
    <dgm:cxn modelId="{0D5B0029-98CF-41F0-AB5A-D42690CF2F81}" type="presParOf" srcId="{BF3838C6-9237-42D1-A371-140145B36202}" destId="{78F0392D-5A62-442C-B293-940AD7076AF0}" srcOrd="3" destOrd="0" presId="urn:microsoft.com/office/officeart/2005/8/layout/vList2"/>
    <dgm:cxn modelId="{544C43E3-7080-4666-9DE2-5971F884A14F}" type="presParOf" srcId="{BF3838C6-9237-42D1-A371-140145B36202}" destId="{410A76E9-BEA8-41AE-BE89-CD8C35258516}" srcOrd="4"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A8FDE1E-6E72-45E8-8EFB-891100A3FFCC}"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it-IT"/>
        </a:p>
      </dgm:t>
    </dgm:pt>
    <dgm:pt modelId="{82F8371B-F138-4FDD-AF78-2F18238900BB}">
      <dgm:prSet/>
      <dgm:spPr/>
      <dgm:t>
        <a:bodyPr/>
        <a:lstStyle/>
        <a:p>
          <a:pPr algn="just">
            <a:lnSpc>
              <a:spcPct val="100000"/>
            </a:lnSpc>
          </a:pPr>
          <a:r>
            <a:rPr lang="it-IT" i="1" dirty="0" err="1">
              <a:latin typeface="Times New Roman" panose="02020603050405020304" pitchFamily="18" charset="0"/>
              <a:cs typeface="Times New Roman" panose="02020603050405020304" pitchFamily="18" charset="0"/>
            </a:rPr>
            <a:t>Vasquez</a:t>
          </a:r>
          <a:r>
            <a:rPr lang="it-IT" dirty="0">
              <a:latin typeface="Times New Roman" panose="02020603050405020304" pitchFamily="18" charset="0"/>
              <a:cs typeface="Times New Roman" panose="02020603050405020304" pitchFamily="18" charset="0"/>
            </a:rPr>
            <a:t> rivela che gli oggetti dell’aiuto (assistiti) sono anch’essi soggetti produttori di </a:t>
          </a:r>
          <a:r>
            <a:rPr lang="it-IT" i="1" dirty="0">
              <a:latin typeface="Times New Roman" panose="02020603050405020304" pitchFamily="18" charset="0"/>
              <a:cs typeface="Times New Roman" panose="02020603050405020304" pitchFamily="18" charset="0"/>
            </a:rPr>
            <a:t>care</a:t>
          </a:r>
          <a:r>
            <a:rPr lang="it-IT" dirty="0">
              <a:latin typeface="Times New Roman" panose="02020603050405020304" pitchFamily="18" charset="0"/>
              <a:cs typeface="Times New Roman" panose="02020603050405020304" pitchFamily="18" charset="0"/>
            </a:rPr>
            <a:t> nei confronti degli operatori sociali.</a:t>
          </a:r>
        </a:p>
      </dgm:t>
    </dgm:pt>
    <dgm:pt modelId="{A7415AAF-E7CB-4A56-9E07-D0DB8C6C2445}" type="parTrans" cxnId="{FCFF30FC-5C6F-44EA-B397-98B69EF19E0E}">
      <dgm:prSet/>
      <dgm:spPr/>
      <dgm:t>
        <a:bodyPr/>
        <a:lstStyle/>
        <a:p>
          <a:endParaRPr lang="it-IT"/>
        </a:p>
      </dgm:t>
    </dgm:pt>
    <dgm:pt modelId="{D9E56F0D-5292-49CB-806C-CD6E956A5C49}" type="sibTrans" cxnId="{FCFF30FC-5C6F-44EA-B397-98B69EF19E0E}">
      <dgm:prSet/>
      <dgm:spPr/>
      <dgm:t>
        <a:bodyPr/>
        <a:lstStyle/>
        <a:p>
          <a:endParaRPr lang="it-IT"/>
        </a:p>
      </dgm:t>
    </dgm:pt>
    <dgm:pt modelId="{6BDA52E4-B494-4124-8630-8C1709E4F6E3}">
      <dgm:prSet/>
      <dgm:spPr/>
      <dgm:t>
        <a:bodyPr/>
        <a:lstStyle/>
        <a:p>
          <a:pPr algn="just"/>
          <a:r>
            <a:rPr lang="it-IT" dirty="0">
              <a:latin typeface="Times New Roman" panose="02020603050405020304" pitchFamily="18" charset="0"/>
              <a:cs typeface="Times New Roman" panose="02020603050405020304" pitchFamily="18" charset="0"/>
            </a:rPr>
            <a:t>Un </a:t>
          </a:r>
          <a:r>
            <a:rPr lang="it-IT" b="1" i="1" dirty="0">
              <a:latin typeface="Times New Roman" panose="02020603050405020304" pitchFamily="18" charset="0"/>
              <a:cs typeface="Times New Roman" panose="02020603050405020304" pitchFamily="18" charset="0"/>
            </a:rPr>
            <a:t>servizio sociale generativo </a:t>
          </a:r>
          <a:r>
            <a:rPr lang="it-IT" dirty="0">
              <a:latin typeface="Times New Roman" panose="02020603050405020304" pitchFamily="18" charset="0"/>
              <a:cs typeface="Times New Roman" panose="02020603050405020304" pitchFamily="18" charset="0"/>
            </a:rPr>
            <a:t>fa diventare sia utenti che operatori del welfare attori co – artefici di una società solidale, generatori di nuovo welfare. </a:t>
          </a:r>
        </a:p>
      </dgm:t>
    </dgm:pt>
    <dgm:pt modelId="{ADF7A961-38A6-4C1C-B4AE-B9BD045BB8C0}" type="parTrans" cxnId="{F1C92D33-7679-4029-A05B-2C93B9D543AB}">
      <dgm:prSet/>
      <dgm:spPr/>
      <dgm:t>
        <a:bodyPr/>
        <a:lstStyle/>
        <a:p>
          <a:endParaRPr lang="it-IT"/>
        </a:p>
      </dgm:t>
    </dgm:pt>
    <dgm:pt modelId="{B6BC7714-F545-4BC1-A0A0-EF12E6917C92}" type="sibTrans" cxnId="{F1C92D33-7679-4029-A05B-2C93B9D543AB}">
      <dgm:prSet/>
      <dgm:spPr/>
      <dgm:t>
        <a:bodyPr/>
        <a:lstStyle/>
        <a:p>
          <a:endParaRPr lang="it-IT"/>
        </a:p>
      </dgm:t>
    </dgm:pt>
    <dgm:pt modelId="{B6719152-65D3-4976-A40C-ECA4A0C47B4C}">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a:t>
          </a:r>
          <a:r>
            <a:rPr lang="it-IT" b="1" i="1" dirty="0">
              <a:latin typeface="Times New Roman" panose="02020603050405020304" pitchFamily="18" charset="0"/>
              <a:cs typeface="Times New Roman" panose="02020603050405020304" pitchFamily="18" charset="0"/>
            </a:rPr>
            <a:t>non possiamo aiutarci se non scoprendo la nostra capacità di ulteriore aiuto</a:t>
          </a:r>
          <a:r>
            <a:rPr lang="it-IT" dirty="0">
              <a:latin typeface="Times New Roman" panose="02020603050405020304" pitchFamily="18" charset="0"/>
              <a:cs typeface="Times New Roman" panose="02020603050405020304" pitchFamily="18" charset="0"/>
            </a:rPr>
            <a:t>” </a:t>
          </a:r>
        </a:p>
        <a:p>
          <a:pPr algn="just">
            <a:lnSpc>
              <a:spcPct val="100000"/>
            </a:lnSpc>
          </a:pPr>
          <a:r>
            <a:rPr lang="it-IT" dirty="0">
              <a:latin typeface="Times New Roman" panose="02020603050405020304" pitchFamily="18" charset="0"/>
              <a:cs typeface="Times New Roman" panose="02020603050405020304" pitchFamily="18" charset="0"/>
            </a:rPr>
            <a:t>(in tale direzione l’effetto sarebbe eccedente). </a:t>
          </a:r>
        </a:p>
      </dgm:t>
    </dgm:pt>
    <dgm:pt modelId="{A4CA0C89-E08C-4455-8CFB-B010DC61C5B2}" type="parTrans" cxnId="{72ABCCD1-F8E8-4181-A769-E711A59F8F67}">
      <dgm:prSet/>
      <dgm:spPr/>
      <dgm:t>
        <a:bodyPr/>
        <a:lstStyle/>
        <a:p>
          <a:endParaRPr lang="it-IT"/>
        </a:p>
      </dgm:t>
    </dgm:pt>
    <dgm:pt modelId="{2A30382A-7D97-41AE-973B-E68A21A225C7}" type="sibTrans" cxnId="{72ABCCD1-F8E8-4181-A769-E711A59F8F67}">
      <dgm:prSet/>
      <dgm:spPr/>
      <dgm:t>
        <a:bodyPr/>
        <a:lstStyle/>
        <a:p>
          <a:endParaRPr lang="it-IT"/>
        </a:p>
      </dgm:t>
    </dgm:pt>
    <dgm:pt modelId="{31F7F804-F9FA-4988-A19A-CB22C498E6FD}" type="pres">
      <dgm:prSet presAssocID="{BA8FDE1E-6E72-45E8-8EFB-891100A3FFCC}" presName="Name0" presStyleCnt="0">
        <dgm:presLayoutVars>
          <dgm:chMax val="7"/>
          <dgm:chPref val="7"/>
          <dgm:dir/>
        </dgm:presLayoutVars>
      </dgm:prSet>
      <dgm:spPr/>
    </dgm:pt>
    <dgm:pt modelId="{EE028B44-8BCC-42B2-BF94-DFABCD244715}" type="pres">
      <dgm:prSet presAssocID="{BA8FDE1E-6E72-45E8-8EFB-891100A3FFCC}" presName="Name1" presStyleCnt="0"/>
      <dgm:spPr/>
    </dgm:pt>
    <dgm:pt modelId="{1AA02B0F-B91F-420B-A762-44A3E4D2C80D}" type="pres">
      <dgm:prSet presAssocID="{BA8FDE1E-6E72-45E8-8EFB-891100A3FFCC}" presName="cycle" presStyleCnt="0"/>
      <dgm:spPr/>
    </dgm:pt>
    <dgm:pt modelId="{8D55B3A6-054A-4F8E-A194-871237D0C2DC}" type="pres">
      <dgm:prSet presAssocID="{BA8FDE1E-6E72-45E8-8EFB-891100A3FFCC}" presName="srcNode" presStyleLbl="node1" presStyleIdx="0" presStyleCnt="3"/>
      <dgm:spPr/>
    </dgm:pt>
    <dgm:pt modelId="{8DAC6F96-B831-4F51-A130-B2EF3940DC52}" type="pres">
      <dgm:prSet presAssocID="{BA8FDE1E-6E72-45E8-8EFB-891100A3FFCC}" presName="conn" presStyleLbl="parChTrans1D2" presStyleIdx="0" presStyleCnt="1"/>
      <dgm:spPr/>
    </dgm:pt>
    <dgm:pt modelId="{28591307-34E3-44CD-B2C3-DB1705996F1A}" type="pres">
      <dgm:prSet presAssocID="{BA8FDE1E-6E72-45E8-8EFB-891100A3FFCC}" presName="extraNode" presStyleLbl="node1" presStyleIdx="0" presStyleCnt="3"/>
      <dgm:spPr/>
    </dgm:pt>
    <dgm:pt modelId="{21F8A806-1C07-4840-8812-3A1E8285A232}" type="pres">
      <dgm:prSet presAssocID="{BA8FDE1E-6E72-45E8-8EFB-891100A3FFCC}" presName="dstNode" presStyleLbl="node1" presStyleIdx="0" presStyleCnt="3"/>
      <dgm:spPr/>
    </dgm:pt>
    <dgm:pt modelId="{92E4ADEA-C11B-464D-A182-263E438D7E83}" type="pres">
      <dgm:prSet presAssocID="{82F8371B-F138-4FDD-AF78-2F18238900BB}" presName="text_1" presStyleLbl="node1" presStyleIdx="0" presStyleCnt="3">
        <dgm:presLayoutVars>
          <dgm:bulletEnabled val="1"/>
        </dgm:presLayoutVars>
      </dgm:prSet>
      <dgm:spPr/>
    </dgm:pt>
    <dgm:pt modelId="{5B6A2E04-C03D-4C61-8AE7-B27B98110712}" type="pres">
      <dgm:prSet presAssocID="{82F8371B-F138-4FDD-AF78-2F18238900BB}" presName="accent_1" presStyleCnt="0"/>
      <dgm:spPr/>
    </dgm:pt>
    <dgm:pt modelId="{E64846F0-3057-4702-A341-98A15EF45469}" type="pres">
      <dgm:prSet presAssocID="{82F8371B-F138-4FDD-AF78-2F18238900BB}" presName="accentRepeatNode" presStyleLbl="solidFgAcc1" presStyleIdx="0" presStyleCnt="3"/>
      <dgm:spPr/>
    </dgm:pt>
    <dgm:pt modelId="{11E7D104-34C8-4942-A2A1-60352BAD5077}" type="pres">
      <dgm:prSet presAssocID="{6BDA52E4-B494-4124-8630-8C1709E4F6E3}" presName="text_2" presStyleLbl="node1" presStyleIdx="1" presStyleCnt="3">
        <dgm:presLayoutVars>
          <dgm:bulletEnabled val="1"/>
        </dgm:presLayoutVars>
      </dgm:prSet>
      <dgm:spPr/>
    </dgm:pt>
    <dgm:pt modelId="{862EC6CE-B8C8-4655-AA31-5E32F1A3D44C}" type="pres">
      <dgm:prSet presAssocID="{6BDA52E4-B494-4124-8630-8C1709E4F6E3}" presName="accent_2" presStyleCnt="0"/>
      <dgm:spPr/>
    </dgm:pt>
    <dgm:pt modelId="{2236C3C4-A8F4-4765-9A4B-551EB647ACD5}" type="pres">
      <dgm:prSet presAssocID="{6BDA52E4-B494-4124-8630-8C1709E4F6E3}" presName="accentRepeatNode" presStyleLbl="solidFgAcc1" presStyleIdx="1" presStyleCnt="3"/>
      <dgm:spPr/>
    </dgm:pt>
    <dgm:pt modelId="{0B8053FF-EAB5-4008-91BE-127F386380CC}" type="pres">
      <dgm:prSet presAssocID="{B6719152-65D3-4976-A40C-ECA4A0C47B4C}" presName="text_3" presStyleLbl="node1" presStyleIdx="2" presStyleCnt="3">
        <dgm:presLayoutVars>
          <dgm:bulletEnabled val="1"/>
        </dgm:presLayoutVars>
      </dgm:prSet>
      <dgm:spPr/>
    </dgm:pt>
    <dgm:pt modelId="{E0E66D15-547B-4E77-8BDF-802E903BA3B9}" type="pres">
      <dgm:prSet presAssocID="{B6719152-65D3-4976-A40C-ECA4A0C47B4C}" presName="accent_3" presStyleCnt="0"/>
      <dgm:spPr/>
    </dgm:pt>
    <dgm:pt modelId="{1AADB9D8-9F8E-4FDA-85B9-4B5F8A4A1702}" type="pres">
      <dgm:prSet presAssocID="{B6719152-65D3-4976-A40C-ECA4A0C47B4C}" presName="accentRepeatNode" presStyleLbl="solidFgAcc1" presStyleIdx="2" presStyleCnt="3"/>
      <dgm:spPr/>
    </dgm:pt>
  </dgm:ptLst>
  <dgm:cxnLst>
    <dgm:cxn modelId="{F1C92D33-7679-4029-A05B-2C93B9D543AB}" srcId="{BA8FDE1E-6E72-45E8-8EFB-891100A3FFCC}" destId="{6BDA52E4-B494-4124-8630-8C1709E4F6E3}" srcOrd="1" destOrd="0" parTransId="{ADF7A961-38A6-4C1C-B4AE-B9BD045BB8C0}" sibTransId="{B6BC7714-F545-4BC1-A0A0-EF12E6917C92}"/>
    <dgm:cxn modelId="{CD71DC4E-385C-4DEC-B17F-005DC039CF1A}" type="presOf" srcId="{B6719152-65D3-4976-A40C-ECA4A0C47B4C}" destId="{0B8053FF-EAB5-4008-91BE-127F386380CC}" srcOrd="0" destOrd="0" presId="urn:microsoft.com/office/officeart/2008/layout/VerticalCurvedList"/>
    <dgm:cxn modelId="{1BF0E651-2219-4738-888C-5F5944D49A05}" type="presOf" srcId="{BA8FDE1E-6E72-45E8-8EFB-891100A3FFCC}" destId="{31F7F804-F9FA-4988-A19A-CB22C498E6FD}" srcOrd="0" destOrd="0" presId="urn:microsoft.com/office/officeart/2008/layout/VerticalCurvedList"/>
    <dgm:cxn modelId="{D9E5B99C-ED9B-41CD-94CB-B628A2AA48F2}" type="presOf" srcId="{6BDA52E4-B494-4124-8630-8C1709E4F6E3}" destId="{11E7D104-34C8-4942-A2A1-60352BAD5077}" srcOrd="0" destOrd="0" presId="urn:microsoft.com/office/officeart/2008/layout/VerticalCurvedList"/>
    <dgm:cxn modelId="{72ABCCD1-F8E8-4181-A769-E711A59F8F67}" srcId="{BA8FDE1E-6E72-45E8-8EFB-891100A3FFCC}" destId="{B6719152-65D3-4976-A40C-ECA4A0C47B4C}" srcOrd="2" destOrd="0" parTransId="{A4CA0C89-E08C-4455-8CFB-B010DC61C5B2}" sibTransId="{2A30382A-7D97-41AE-973B-E68A21A225C7}"/>
    <dgm:cxn modelId="{7DD023DE-9F0A-4C65-9B71-55EC729EE21A}" type="presOf" srcId="{D9E56F0D-5292-49CB-806C-CD6E956A5C49}" destId="{8DAC6F96-B831-4F51-A130-B2EF3940DC52}" srcOrd="0" destOrd="0" presId="urn:microsoft.com/office/officeart/2008/layout/VerticalCurvedList"/>
    <dgm:cxn modelId="{2BF056FA-3C37-4F43-87E3-22B98CBDCC23}" type="presOf" srcId="{82F8371B-F138-4FDD-AF78-2F18238900BB}" destId="{92E4ADEA-C11B-464D-A182-263E438D7E83}" srcOrd="0" destOrd="0" presId="urn:microsoft.com/office/officeart/2008/layout/VerticalCurvedList"/>
    <dgm:cxn modelId="{FCFF30FC-5C6F-44EA-B397-98B69EF19E0E}" srcId="{BA8FDE1E-6E72-45E8-8EFB-891100A3FFCC}" destId="{82F8371B-F138-4FDD-AF78-2F18238900BB}" srcOrd="0" destOrd="0" parTransId="{A7415AAF-E7CB-4A56-9E07-D0DB8C6C2445}" sibTransId="{D9E56F0D-5292-49CB-806C-CD6E956A5C49}"/>
    <dgm:cxn modelId="{68685A66-D0AA-439A-A58B-10755766633C}" type="presParOf" srcId="{31F7F804-F9FA-4988-A19A-CB22C498E6FD}" destId="{EE028B44-8BCC-42B2-BF94-DFABCD244715}" srcOrd="0" destOrd="0" presId="urn:microsoft.com/office/officeart/2008/layout/VerticalCurvedList"/>
    <dgm:cxn modelId="{B3C16E43-A916-4B36-A079-9A77EE90C215}" type="presParOf" srcId="{EE028B44-8BCC-42B2-BF94-DFABCD244715}" destId="{1AA02B0F-B91F-420B-A762-44A3E4D2C80D}" srcOrd="0" destOrd="0" presId="urn:microsoft.com/office/officeart/2008/layout/VerticalCurvedList"/>
    <dgm:cxn modelId="{041224F9-D382-46DE-A36A-F147D1336028}" type="presParOf" srcId="{1AA02B0F-B91F-420B-A762-44A3E4D2C80D}" destId="{8D55B3A6-054A-4F8E-A194-871237D0C2DC}" srcOrd="0" destOrd="0" presId="urn:microsoft.com/office/officeart/2008/layout/VerticalCurvedList"/>
    <dgm:cxn modelId="{C5720AD6-D2E0-4CCB-BB30-34170F6FC30D}" type="presParOf" srcId="{1AA02B0F-B91F-420B-A762-44A3E4D2C80D}" destId="{8DAC6F96-B831-4F51-A130-B2EF3940DC52}" srcOrd="1" destOrd="0" presId="urn:microsoft.com/office/officeart/2008/layout/VerticalCurvedList"/>
    <dgm:cxn modelId="{8B2EC074-BEA4-464A-975E-9939B9C10857}" type="presParOf" srcId="{1AA02B0F-B91F-420B-A762-44A3E4D2C80D}" destId="{28591307-34E3-44CD-B2C3-DB1705996F1A}" srcOrd="2" destOrd="0" presId="urn:microsoft.com/office/officeart/2008/layout/VerticalCurvedList"/>
    <dgm:cxn modelId="{E62BB1FF-1A60-4019-BF4E-7CB91FF4E699}" type="presParOf" srcId="{1AA02B0F-B91F-420B-A762-44A3E4D2C80D}" destId="{21F8A806-1C07-4840-8812-3A1E8285A232}" srcOrd="3" destOrd="0" presId="urn:microsoft.com/office/officeart/2008/layout/VerticalCurvedList"/>
    <dgm:cxn modelId="{A0CFE818-FA5A-4692-8C9A-5138C513436D}" type="presParOf" srcId="{EE028B44-8BCC-42B2-BF94-DFABCD244715}" destId="{92E4ADEA-C11B-464D-A182-263E438D7E83}" srcOrd="1" destOrd="0" presId="urn:microsoft.com/office/officeart/2008/layout/VerticalCurvedList"/>
    <dgm:cxn modelId="{7E3D4844-3AA8-45D9-B5BF-7A88AB16320A}" type="presParOf" srcId="{EE028B44-8BCC-42B2-BF94-DFABCD244715}" destId="{5B6A2E04-C03D-4C61-8AE7-B27B98110712}" srcOrd="2" destOrd="0" presId="urn:microsoft.com/office/officeart/2008/layout/VerticalCurvedList"/>
    <dgm:cxn modelId="{03520DC5-1662-41D7-B0C1-9237515C08EE}" type="presParOf" srcId="{5B6A2E04-C03D-4C61-8AE7-B27B98110712}" destId="{E64846F0-3057-4702-A341-98A15EF45469}" srcOrd="0" destOrd="0" presId="urn:microsoft.com/office/officeart/2008/layout/VerticalCurvedList"/>
    <dgm:cxn modelId="{023CE496-7216-4F7D-9EF6-3DE67E6D92DB}" type="presParOf" srcId="{EE028B44-8BCC-42B2-BF94-DFABCD244715}" destId="{11E7D104-34C8-4942-A2A1-60352BAD5077}" srcOrd="3" destOrd="0" presId="urn:microsoft.com/office/officeart/2008/layout/VerticalCurvedList"/>
    <dgm:cxn modelId="{DA2962A6-4758-4A29-909E-626BA0D64DD3}" type="presParOf" srcId="{EE028B44-8BCC-42B2-BF94-DFABCD244715}" destId="{862EC6CE-B8C8-4655-AA31-5E32F1A3D44C}" srcOrd="4" destOrd="0" presId="urn:microsoft.com/office/officeart/2008/layout/VerticalCurvedList"/>
    <dgm:cxn modelId="{2F8383B0-F422-4C2B-AFD9-D0ADD4849589}" type="presParOf" srcId="{862EC6CE-B8C8-4655-AA31-5E32F1A3D44C}" destId="{2236C3C4-A8F4-4765-9A4B-551EB647ACD5}" srcOrd="0" destOrd="0" presId="urn:microsoft.com/office/officeart/2008/layout/VerticalCurvedList"/>
    <dgm:cxn modelId="{1353107D-DB47-4F16-AEC9-9AC8CAE0D229}" type="presParOf" srcId="{EE028B44-8BCC-42B2-BF94-DFABCD244715}" destId="{0B8053FF-EAB5-4008-91BE-127F386380CC}" srcOrd="5" destOrd="0" presId="urn:microsoft.com/office/officeart/2008/layout/VerticalCurvedList"/>
    <dgm:cxn modelId="{6C890402-794D-465E-8C3E-033E4E7B227A}" type="presParOf" srcId="{EE028B44-8BCC-42B2-BF94-DFABCD244715}" destId="{E0E66D15-547B-4E77-8BDF-802E903BA3B9}" srcOrd="6" destOrd="0" presId="urn:microsoft.com/office/officeart/2008/layout/VerticalCurvedList"/>
    <dgm:cxn modelId="{5FAFAB77-9CFF-4258-AF97-8EA5E0BF0FED}" type="presParOf" srcId="{E0E66D15-547B-4E77-8BDF-802E903BA3B9}" destId="{1AADB9D8-9F8E-4FDA-85B9-4B5F8A4A1702}"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C225CD-E62B-4A50-967F-B9BB372CC16F}" type="doc">
      <dgm:prSet loTypeId="urn:microsoft.com/office/officeart/2009/3/layout/DescendingProcess" loCatId="process" qsTypeId="urn:microsoft.com/office/officeart/2005/8/quickstyle/simple3" qsCatId="simple" csTypeId="urn:microsoft.com/office/officeart/2005/8/colors/accent1_2" csCatId="accent1" phldr="1"/>
      <dgm:spPr/>
      <dgm:t>
        <a:bodyPr/>
        <a:lstStyle/>
        <a:p>
          <a:endParaRPr lang="it-IT"/>
        </a:p>
      </dgm:t>
    </dgm:pt>
    <dgm:pt modelId="{A1DBC59A-8F03-4DEC-A276-710C3AC7FECF}">
      <dgm:prSet custT="1"/>
      <dgm:spPr/>
      <dgm:t>
        <a:bodyPr/>
        <a:lstStyle/>
        <a:p>
          <a:pPr algn="ctr">
            <a:lnSpc>
              <a:spcPct val="100000"/>
            </a:lnSpc>
          </a:pPr>
          <a:r>
            <a:rPr lang="it-IT" sz="2000" dirty="0">
              <a:latin typeface="Times New Roman" panose="02020603050405020304" pitchFamily="18" charset="0"/>
              <a:cs typeface="Times New Roman" panose="02020603050405020304" pitchFamily="18" charset="0"/>
            </a:rPr>
            <a:t>Concetto </a:t>
          </a:r>
          <a:r>
            <a:rPr lang="it-IT" sz="2000" b="1" i="1" dirty="0">
              <a:latin typeface="Times New Roman" panose="02020603050405020304" pitchFamily="18" charset="0"/>
              <a:cs typeface="Times New Roman" panose="02020603050405020304" pitchFamily="18" charset="0"/>
            </a:rPr>
            <a:t>che consente di rilevare quelle particolari relazioni amorevoli</a:t>
          </a:r>
          <a:r>
            <a:rPr lang="it-IT" sz="2000" dirty="0">
              <a:latin typeface="Times New Roman" panose="02020603050405020304" pitchFamily="18" charset="0"/>
              <a:cs typeface="Times New Roman" panose="02020603050405020304" pitchFamily="18" charset="0"/>
            </a:rPr>
            <a:t> che hanno la proprietà di “</a:t>
          </a:r>
          <a:r>
            <a:rPr lang="it-IT" sz="2000" i="1" dirty="0">
              <a:latin typeface="Times New Roman" panose="02020603050405020304" pitchFamily="18" charset="0"/>
              <a:cs typeface="Times New Roman" panose="02020603050405020304" pitchFamily="18" charset="0"/>
            </a:rPr>
            <a:t>ricreare il soggetto e l’oggetto allo stesso tempo</a:t>
          </a:r>
          <a:r>
            <a:rPr lang="it-IT" sz="2000" dirty="0">
              <a:latin typeface="Times New Roman" panose="02020603050405020304" pitchFamily="18" charset="0"/>
              <a:cs typeface="Times New Roman" panose="02020603050405020304" pitchFamily="18" charset="0"/>
            </a:rPr>
            <a:t>” nel momento stesso in cui se ne fa esperienza</a:t>
          </a:r>
          <a:r>
            <a:rPr lang="it-IT" sz="1600" dirty="0">
              <a:latin typeface="Times New Roman" panose="02020603050405020304" pitchFamily="18" charset="0"/>
              <a:cs typeface="Times New Roman" panose="02020603050405020304" pitchFamily="18" charset="0"/>
            </a:rPr>
            <a:t>. </a:t>
          </a:r>
        </a:p>
      </dgm:t>
    </dgm:pt>
    <dgm:pt modelId="{1A177E60-E502-4F1A-A236-5CD045DDA88A}" type="parTrans" cxnId="{7670DA6B-B500-47C2-BD07-8EDFAF437E1B}">
      <dgm:prSet/>
      <dgm:spPr/>
      <dgm:t>
        <a:bodyPr/>
        <a:lstStyle/>
        <a:p>
          <a:endParaRPr lang="it-IT"/>
        </a:p>
      </dgm:t>
    </dgm:pt>
    <dgm:pt modelId="{6F188B1B-2DC4-4F6F-971E-632600233B2E}" type="sibTrans" cxnId="{7670DA6B-B500-47C2-BD07-8EDFAF437E1B}">
      <dgm:prSet/>
      <dgm:spPr/>
      <dgm:t>
        <a:bodyPr/>
        <a:lstStyle/>
        <a:p>
          <a:endParaRPr lang="it-IT"/>
        </a:p>
      </dgm:t>
    </dgm:pt>
    <dgm:pt modelId="{8FEA089A-DB09-4131-8D48-0F11F72FD00F}">
      <dgm:prSet custT="1"/>
      <dgm:spPr/>
      <dgm:t>
        <a:bodyPr/>
        <a:lstStyle/>
        <a:p>
          <a:pPr algn="ctr"/>
          <a:r>
            <a:rPr lang="it-IT" sz="1800" dirty="0">
              <a:solidFill>
                <a:schemeClr val="tx1"/>
              </a:solidFill>
              <a:latin typeface="+mj-lt"/>
              <a:hlinkClick xmlns:r="http://schemas.openxmlformats.org/officeDocument/2006/relationships" r:id="rId1" action="ppaction://hlinksldjump">
                <a:extLst>
                  <a:ext uri="{A12FA001-AC4F-418D-AE19-62706E023703}">
                    <ahyp:hlinkClr xmlns:ahyp="http://schemas.microsoft.com/office/drawing/2018/hyperlinkcolor" val="tx"/>
                  </a:ext>
                </a:extLst>
              </a:hlinkClick>
            </a:rPr>
            <a:t>AGAPE COME INTERPENETRAZIONE DEI SOGGETTI</a:t>
          </a:r>
          <a:endParaRPr lang="it-IT" sz="1800" dirty="0">
            <a:solidFill>
              <a:schemeClr val="tx1"/>
            </a:solidFill>
            <a:latin typeface="+mj-lt"/>
          </a:endParaRPr>
        </a:p>
      </dgm:t>
    </dgm:pt>
    <dgm:pt modelId="{38AF430D-728C-4381-A407-7B0D0CB2150B}" type="parTrans" cxnId="{840737C2-B57A-41B9-B891-FB948A602888}">
      <dgm:prSet/>
      <dgm:spPr/>
      <dgm:t>
        <a:bodyPr/>
        <a:lstStyle/>
        <a:p>
          <a:endParaRPr lang="it-IT"/>
        </a:p>
      </dgm:t>
    </dgm:pt>
    <dgm:pt modelId="{3FE868AF-8D1A-4D4A-9077-FE51BC0E4FBC}" type="sibTrans" cxnId="{840737C2-B57A-41B9-B891-FB948A602888}">
      <dgm:prSet/>
      <dgm:spPr/>
      <dgm:t>
        <a:bodyPr/>
        <a:lstStyle/>
        <a:p>
          <a:endParaRPr lang="it-IT"/>
        </a:p>
      </dgm:t>
    </dgm:pt>
    <dgm:pt modelId="{6E939BA4-F600-401D-893B-9292A5E4817C}">
      <dgm:prSet custT="1"/>
      <dgm:spPr/>
      <dgm:t>
        <a:bodyPr/>
        <a:lstStyle/>
        <a:p>
          <a:pPr algn="ctr">
            <a:lnSpc>
              <a:spcPct val="100000"/>
            </a:lnSpc>
          </a:pPr>
          <a:r>
            <a:rPr lang="it-IT" sz="2000" dirty="0">
              <a:latin typeface="Times New Roman" panose="02020603050405020304" pitchFamily="18" charset="0"/>
              <a:cs typeface="Times New Roman" panose="02020603050405020304" pitchFamily="18" charset="0"/>
            </a:rPr>
            <a:t>Si sviluppa e rende credibile l’ipotesi secondo cui il </a:t>
          </a:r>
          <a:r>
            <a:rPr lang="it-IT" sz="2000" b="1" i="1" dirty="0">
              <a:latin typeface="Times New Roman" panose="02020603050405020304" pitchFamily="18" charset="0"/>
              <a:cs typeface="Times New Roman" panose="02020603050405020304" pitchFamily="18" charset="0"/>
            </a:rPr>
            <a:t>rigenerarsi</a:t>
          </a:r>
          <a:r>
            <a:rPr lang="it-IT" sz="2000" dirty="0">
              <a:latin typeface="Times New Roman" panose="02020603050405020304" pitchFamily="18" charset="0"/>
              <a:cs typeface="Times New Roman" panose="02020603050405020304" pitchFamily="18" charset="0"/>
            </a:rPr>
            <a:t> del soggetto in relazione con l’oggetto amato </a:t>
          </a:r>
          <a:r>
            <a:rPr lang="it-IT" sz="2000" b="1" i="1" dirty="0">
              <a:latin typeface="Times New Roman" panose="02020603050405020304" pitchFamily="18" charset="0"/>
              <a:cs typeface="Times New Roman" panose="02020603050405020304" pitchFamily="18" charset="0"/>
            </a:rPr>
            <a:t>produce una realtà sui generis.</a:t>
          </a:r>
          <a:endParaRPr lang="it-IT" sz="1600" dirty="0"/>
        </a:p>
      </dgm:t>
    </dgm:pt>
    <dgm:pt modelId="{F5AC2353-A09E-431E-ACBB-0956284B284E}" type="parTrans" cxnId="{8D514ED2-5DC4-4CA5-B6F0-B7FDE90B65E3}">
      <dgm:prSet/>
      <dgm:spPr/>
      <dgm:t>
        <a:bodyPr/>
        <a:lstStyle/>
        <a:p>
          <a:endParaRPr lang="it-IT"/>
        </a:p>
      </dgm:t>
    </dgm:pt>
    <dgm:pt modelId="{E4CAEBC9-CEEA-40FE-95D5-960B4BB7D81E}" type="sibTrans" cxnId="{8D514ED2-5DC4-4CA5-B6F0-B7FDE90B65E3}">
      <dgm:prSet/>
      <dgm:spPr/>
      <dgm:t>
        <a:bodyPr/>
        <a:lstStyle/>
        <a:p>
          <a:endParaRPr lang="it-IT"/>
        </a:p>
      </dgm:t>
    </dgm:pt>
    <dgm:pt modelId="{76A94616-2FD2-4FC1-8EC4-895FBB3E7ADF}">
      <dgm:prSet custT="1"/>
      <dgm:spPr/>
      <dgm:t>
        <a:bodyPr/>
        <a:lstStyle/>
        <a:p>
          <a:pPr>
            <a:lnSpc>
              <a:spcPct val="100000"/>
            </a:lnSpc>
          </a:pPr>
          <a:r>
            <a:rPr lang="it-IT" sz="2000" dirty="0">
              <a:latin typeface="Times New Roman" panose="02020603050405020304" pitchFamily="18" charset="0"/>
              <a:cs typeface="Times New Roman" panose="02020603050405020304" pitchFamily="18" charset="0"/>
            </a:rPr>
            <a:t>Laddove la regola non bastasse a conciliare l’attesa di aiuto con le risorse disponibili, la </a:t>
          </a:r>
          <a:r>
            <a:rPr lang="it-IT" sz="2000" b="1" i="1" dirty="0">
              <a:latin typeface="Times New Roman" panose="02020603050405020304" pitchFamily="18" charset="0"/>
              <a:cs typeface="Times New Roman" panose="02020603050405020304" pitchFamily="18" charset="0"/>
            </a:rPr>
            <a:t>qualità relazionale generata da un’interlocuzione qualificata dell’agape, potrebbe rivelarsi un’ulteriore possibilità di aiuto, che non consuma ma genera nuove risorse.</a:t>
          </a:r>
          <a:endParaRPr lang="it-IT" sz="2000" dirty="0">
            <a:latin typeface="Times New Roman" panose="02020603050405020304" pitchFamily="18" charset="0"/>
            <a:cs typeface="Times New Roman" panose="02020603050405020304" pitchFamily="18" charset="0"/>
          </a:endParaRPr>
        </a:p>
      </dgm:t>
    </dgm:pt>
    <dgm:pt modelId="{9FCE4599-D53B-46E2-825D-ABD69B7B17DE}" type="parTrans" cxnId="{1082804F-8388-4EBB-B5A9-D78E548CE135}">
      <dgm:prSet/>
      <dgm:spPr/>
      <dgm:t>
        <a:bodyPr/>
        <a:lstStyle/>
        <a:p>
          <a:endParaRPr lang="it-IT"/>
        </a:p>
      </dgm:t>
    </dgm:pt>
    <dgm:pt modelId="{1A9494D6-69D0-47EA-8849-2CA03BB19D65}" type="sibTrans" cxnId="{1082804F-8388-4EBB-B5A9-D78E548CE135}">
      <dgm:prSet/>
      <dgm:spPr/>
      <dgm:t>
        <a:bodyPr/>
        <a:lstStyle/>
        <a:p>
          <a:endParaRPr lang="it-IT"/>
        </a:p>
      </dgm:t>
    </dgm:pt>
    <dgm:pt modelId="{53BABB71-415E-4F5D-A88D-147C883B6FD0}" type="pres">
      <dgm:prSet presAssocID="{57C225CD-E62B-4A50-967F-B9BB372CC16F}" presName="Name0" presStyleCnt="0">
        <dgm:presLayoutVars>
          <dgm:chMax val="7"/>
          <dgm:chPref val="5"/>
        </dgm:presLayoutVars>
      </dgm:prSet>
      <dgm:spPr/>
    </dgm:pt>
    <dgm:pt modelId="{AADE8D68-A10D-487C-A8AA-071F2ED9127D}" type="pres">
      <dgm:prSet presAssocID="{57C225CD-E62B-4A50-967F-B9BB372CC16F}" presName="arrowNode" presStyleLbl="node1" presStyleIdx="0" presStyleCnt="1" custAng="5417916" custScaleX="66436" custScaleY="78120" custLinFactNeighborX="19377" custLinFactNeighborY="17022"/>
      <dgm:spPr/>
    </dgm:pt>
    <dgm:pt modelId="{AF18720A-5FFE-4087-8E0E-9C5E1F7B5E80}" type="pres">
      <dgm:prSet presAssocID="{A1DBC59A-8F03-4DEC-A276-710C3AC7FECF}" presName="txNode1" presStyleLbl="revTx" presStyleIdx="0" presStyleCnt="4" custScaleX="123088" custScaleY="122916" custLinFactX="100000" custLinFactY="86442" custLinFactNeighborX="171787" custLinFactNeighborY="100000">
        <dgm:presLayoutVars>
          <dgm:bulletEnabled val="1"/>
        </dgm:presLayoutVars>
      </dgm:prSet>
      <dgm:spPr/>
    </dgm:pt>
    <dgm:pt modelId="{61F18210-816C-4C26-8795-4036CD3882FE}" type="pres">
      <dgm:prSet presAssocID="{8FEA089A-DB09-4131-8D48-0F11F72FD00F}" presName="txNode2" presStyleLbl="revTx" presStyleIdx="1" presStyleCnt="4" custScaleX="83185" custScaleY="129411" custLinFactY="84452" custLinFactNeighborX="66099" custLinFactNeighborY="100000">
        <dgm:presLayoutVars>
          <dgm:bulletEnabled val="1"/>
        </dgm:presLayoutVars>
      </dgm:prSet>
      <dgm:spPr/>
    </dgm:pt>
    <dgm:pt modelId="{DE81A625-D08C-463C-8AB0-4A1568ABEBF4}" type="pres">
      <dgm:prSet presAssocID="{3FE868AF-8D1A-4D4A-9077-FE51BC0E4FBC}" presName="dotNode2" presStyleCnt="0"/>
      <dgm:spPr/>
    </dgm:pt>
    <dgm:pt modelId="{635E47E1-2461-4CCF-AE15-0E563A8FE73F}" type="pres">
      <dgm:prSet presAssocID="{3FE868AF-8D1A-4D4A-9077-FE51BC0E4FBC}" presName="dotRepeatNode" presStyleLbl="fgShp" presStyleIdx="0" presStyleCnt="2" custLinFactX="1200000" custLinFactY="-248419" custLinFactNeighborX="1271938" custLinFactNeighborY="-300000"/>
      <dgm:spPr/>
    </dgm:pt>
    <dgm:pt modelId="{C83CA470-496E-419A-986C-7FFD455B5CA0}" type="pres">
      <dgm:prSet presAssocID="{6E939BA4-F600-401D-893B-9292A5E4817C}" presName="txNode3" presStyleLbl="revTx" presStyleIdx="2" presStyleCnt="4" custScaleX="117195" custScaleY="188930" custLinFactNeighborX="35645" custLinFactNeighborY="-77741">
        <dgm:presLayoutVars>
          <dgm:bulletEnabled val="1"/>
        </dgm:presLayoutVars>
      </dgm:prSet>
      <dgm:spPr/>
    </dgm:pt>
    <dgm:pt modelId="{A041F8D8-B101-46EF-87C9-C621FF432E76}" type="pres">
      <dgm:prSet presAssocID="{E4CAEBC9-CEEA-40FE-95D5-960B4BB7D81E}" presName="dotNode3" presStyleCnt="0"/>
      <dgm:spPr/>
    </dgm:pt>
    <dgm:pt modelId="{B9768C2E-44F1-4611-BCFE-FF8FFC81EE22}" type="pres">
      <dgm:prSet presAssocID="{E4CAEBC9-CEEA-40FE-95D5-960B4BB7D81E}" presName="dotRepeatNode" presStyleLbl="fgShp" presStyleIdx="1" presStyleCnt="2" custLinFactX="-1000000" custLinFactY="-400000" custLinFactNeighborX="-1078313" custLinFactNeighborY="-464934"/>
      <dgm:spPr/>
    </dgm:pt>
    <dgm:pt modelId="{8064C9BC-AD57-483B-9E64-A1ABB9AACDF7}" type="pres">
      <dgm:prSet presAssocID="{76A94616-2FD2-4FC1-8EC4-895FBB3E7ADF}" presName="txNode4" presStyleLbl="revTx" presStyleIdx="3" presStyleCnt="4" custScaleX="106969" custScaleY="205503" custLinFactX="-43372" custLinFactY="-17986" custLinFactNeighborX="-100000" custLinFactNeighborY="-100000">
        <dgm:presLayoutVars>
          <dgm:bulletEnabled val="1"/>
        </dgm:presLayoutVars>
      </dgm:prSet>
      <dgm:spPr/>
    </dgm:pt>
  </dgm:ptLst>
  <dgm:cxnLst>
    <dgm:cxn modelId="{BDFF3408-6DE2-464C-986E-E600C34BBF36}" type="presOf" srcId="{3FE868AF-8D1A-4D4A-9077-FE51BC0E4FBC}" destId="{635E47E1-2461-4CCF-AE15-0E563A8FE73F}" srcOrd="0" destOrd="0" presId="urn:microsoft.com/office/officeart/2009/3/layout/DescendingProcess"/>
    <dgm:cxn modelId="{7670DA6B-B500-47C2-BD07-8EDFAF437E1B}" srcId="{57C225CD-E62B-4A50-967F-B9BB372CC16F}" destId="{A1DBC59A-8F03-4DEC-A276-710C3AC7FECF}" srcOrd="0" destOrd="0" parTransId="{1A177E60-E502-4F1A-A236-5CD045DDA88A}" sibTransId="{6F188B1B-2DC4-4F6F-971E-632600233B2E}"/>
    <dgm:cxn modelId="{1B7A774C-ECBD-4A37-9A16-B7A740A74B04}" type="presOf" srcId="{E4CAEBC9-CEEA-40FE-95D5-960B4BB7D81E}" destId="{B9768C2E-44F1-4611-BCFE-FF8FFC81EE22}" srcOrd="0" destOrd="0" presId="urn:microsoft.com/office/officeart/2009/3/layout/DescendingProcess"/>
    <dgm:cxn modelId="{1082804F-8388-4EBB-B5A9-D78E548CE135}" srcId="{57C225CD-E62B-4A50-967F-B9BB372CC16F}" destId="{76A94616-2FD2-4FC1-8EC4-895FBB3E7ADF}" srcOrd="3" destOrd="0" parTransId="{9FCE4599-D53B-46E2-825D-ABD69B7B17DE}" sibTransId="{1A9494D6-69D0-47EA-8849-2CA03BB19D65}"/>
    <dgm:cxn modelId="{35388155-11AA-429E-B738-89B7FF424252}" type="presOf" srcId="{76A94616-2FD2-4FC1-8EC4-895FBB3E7ADF}" destId="{8064C9BC-AD57-483B-9E64-A1ABB9AACDF7}" srcOrd="0" destOrd="0" presId="urn:microsoft.com/office/officeart/2009/3/layout/DescendingProcess"/>
    <dgm:cxn modelId="{065C608F-7C8D-4DB0-965B-A917B13DE661}" type="presOf" srcId="{8FEA089A-DB09-4131-8D48-0F11F72FD00F}" destId="{61F18210-816C-4C26-8795-4036CD3882FE}" srcOrd="0" destOrd="0" presId="urn:microsoft.com/office/officeart/2009/3/layout/DescendingProcess"/>
    <dgm:cxn modelId="{401051A2-AE5D-4D32-B92F-6F20A3DC13D1}" type="presOf" srcId="{57C225CD-E62B-4A50-967F-B9BB372CC16F}" destId="{53BABB71-415E-4F5D-A88D-147C883B6FD0}" srcOrd="0" destOrd="0" presId="urn:microsoft.com/office/officeart/2009/3/layout/DescendingProcess"/>
    <dgm:cxn modelId="{840737C2-B57A-41B9-B891-FB948A602888}" srcId="{57C225CD-E62B-4A50-967F-B9BB372CC16F}" destId="{8FEA089A-DB09-4131-8D48-0F11F72FD00F}" srcOrd="1" destOrd="0" parTransId="{38AF430D-728C-4381-A407-7B0D0CB2150B}" sibTransId="{3FE868AF-8D1A-4D4A-9077-FE51BC0E4FBC}"/>
    <dgm:cxn modelId="{C4FD3BC7-71C6-4B63-8398-A072F9BDD24D}" type="presOf" srcId="{6E939BA4-F600-401D-893B-9292A5E4817C}" destId="{C83CA470-496E-419A-986C-7FFD455B5CA0}" srcOrd="0" destOrd="0" presId="urn:microsoft.com/office/officeart/2009/3/layout/DescendingProcess"/>
    <dgm:cxn modelId="{8D514ED2-5DC4-4CA5-B6F0-B7FDE90B65E3}" srcId="{57C225CD-E62B-4A50-967F-B9BB372CC16F}" destId="{6E939BA4-F600-401D-893B-9292A5E4817C}" srcOrd="2" destOrd="0" parTransId="{F5AC2353-A09E-431E-ACBB-0956284B284E}" sibTransId="{E4CAEBC9-CEEA-40FE-95D5-960B4BB7D81E}"/>
    <dgm:cxn modelId="{C3B564E1-6392-4DFC-99AE-39848C1ABF3E}" type="presOf" srcId="{A1DBC59A-8F03-4DEC-A276-710C3AC7FECF}" destId="{AF18720A-5FFE-4087-8E0E-9C5E1F7B5E80}" srcOrd="0" destOrd="0" presId="urn:microsoft.com/office/officeart/2009/3/layout/DescendingProcess"/>
    <dgm:cxn modelId="{2CBD2FAB-62D6-4F12-B1B7-2D9FF842ECA2}" type="presParOf" srcId="{53BABB71-415E-4F5D-A88D-147C883B6FD0}" destId="{AADE8D68-A10D-487C-A8AA-071F2ED9127D}" srcOrd="0" destOrd="0" presId="urn:microsoft.com/office/officeart/2009/3/layout/DescendingProcess"/>
    <dgm:cxn modelId="{D06AB353-E863-4160-AB87-B2906E7AADD5}" type="presParOf" srcId="{53BABB71-415E-4F5D-A88D-147C883B6FD0}" destId="{AF18720A-5FFE-4087-8E0E-9C5E1F7B5E80}" srcOrd="1" destOrd="0" presId="urn:microsoft.com/office/officeart/2009/3/layout/DescendingProcess"/>
    <dgm:cxn modelId="{B9979F48-1FEF-43C2-A054-0FDD7B3F3284}" type="presParOf" srcId="{53BABB71-415E-4F5D-A88D-147C883B6FD0}" destId="{61F18210-816C-4C26-8795-4036CD3882FE}" srcOrd="2" destOrd="0" presId="urn:microsoft.com/office/officeart/2009/3/layout/DescendingProcess"/>
    <dgm:cxn modelId="{26FB0F13-4763-456E-A5DC-A4E7149D49C5}" type="presParOf" srcId="{53BABB71-415E-4F5D-A88D-147C883B6FD0}" destId="{DE81A625-D08C-463C-8AB0-4A1568ABEBF4}" srcOrd="3" destOrd="0" presId="urn:microsoft.com/office/officeart/2009/3/layout/DescendingProcess"/>
    <dgm:cxn modelId="{39BDB08E-BE57-4CE4-858F-30F9D35DE960}" type="presParOf" srcId="{DE81A625-D08C-463C-8AB0-4A1568ABEBF4}" destId="{635E47E1-2461-4CCF-AE15-0E563A8FE73F}" srcOrd="0" destOrd="0" presId="urn:microsoft.com/office/officeart/2009/3/layout/DescendingProcess"/>
    <dgm:cxn modelId="{9666C375-0026-47F9-858C-CE777C76888A}" type="presParOf" srcId="{53BABB71-415E-4F5D-A88D-147C883B6FD0}" destId="{C83CA470-496E-419A-986C-7FFD455B5CA0}" srcOrd="4" destOrd="0" presId="urn:microsoft.com/office/officeart/2009/3/layout/DescendingProcess"/>
    <dgm:cxn modelId="{C2672BFE-F0AC-426D-AFD8-986828A711BD}" type="presParOf" srcId="{53BABB71-415E-4F5D-A88D-147C883B6FD0}" destId="{A041F8D8-B101-46EF-87C9-C621FF432E76}" srcOrd="5" destOrd="0" presId="urn:microsoft.com/office/officeart/2009/3/layout/DescendingProcess"/>
    <dgm:cxn modelId="{D32A5CB1-B1CF-4A23-B2C3-2A1C322772BC}" type="presParOf" srcId="{A041F8D8-B101-46EF-87C9-C621FF432E76}" destId="{B9768C2E-44F1-4611-BCFE-FF8FFC81EE22}" srcOrd="0" destOrd="0" presId="urn:microsoft.com/office/officeart/2009/3/layout/DescendingProcess"/>
    <dgm:cxn modelId="{36BE07BB-E75C-425D-B588-D98291279ED8}" type="presParOf" srcId="{53BABB71-415E-4F5D-A88D-147C883B6FD0}" destId="{8064C9BC-AD57-483B-9E64-A1ABB9AACDF7}" srcOrd="6" destOrd="0" presId="urn:microsoft.com/office/officeart/2009/3/layout/Descending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C510652-7658-4D97-85D3-9CA9CD3B3FF2}" type="doc">
      <dgm:prSet loTypeId="urn:microsoft.com/office/officeart/2005/8/layout/vList2" loCatId="list" qsTypeId="urn:microsoft.com/office/officeart/2005/8/quickstyle/simple1" qsCatId="simple" csTypeId="urn:microsoft.com/office/officeart/2005/8/colors/accent2_1" csCatId="accent2" phldr="1"/>
      <dgm:spPr/>
      <dgm:t>
        <a:bodyPr/>
        <a:lstStyle/>
        <a:p>
          <a:endParaRPr lang="it-IT"/>
        </a:p>
      </dgm:t>
    </dgm:pt>
    <dgm:pt modelId="{CA86FE44-E279-449E-A739-B1AC5756768C}">
      <dgm:prSet custT="1"/>
      <dgm:spPr/>
      <dgm:t>
        <a:bodyPr/>
        <a:lstStyle/>
        <a:p>
          <a:pPr algn="just">
            <a:lnSpc>
              <a:spcPct val="100000"/>
            </a:lnSpc>
          </a:pPr>
          <a:r>
            <a:rPr lang="it-IT" sz="1900" b="1" i="1" dirty="0">
              <a:latin typeface="Times New Roman" panose="02020603050405020304" pitchFamily="18" charset="0"/>
              <a:cs typeface="Times New Roman" panose="02020603050405020304" pitchFamily="18" charset="0"/>
            </a:rPr>
            <a:t>Ricevere le persone</a:t>
          </a:r>
          <a:r>
            <a:rPr lang="it-IT" sz="1900" dirty="0">
              <a:latin typeface="Times New Roman" panose="02020603050405020304" pitchFamily="18" charset="0"/>
              <a:cs typeface="Times New Roman" panose="02020603050405020304" pitchFamily="18" charset="0"/>
            </a:rPr>
            <a:t> (</a:t>
          </a:r>
          <a:r>
            <a:rPr lang="it-IT" sz="1900" b="1" i="1" dirty="0">
              <a:latin typeface="Times New Roman" panose="02020603050405020304" pitchFamily="18" charset="0"/>
              <a:cs typeface="Times New Roman" panose="02020603050405020304" pitchFamily="18" charset="0"/>
            </a:rPr>
            <a:t>attivando interrelazioni) </a:t>
          </a:r>
          <a:r>
            <a:rPr lang="it-IT" sz="1900" dirty="0">
              <a:latin typeface="Times New Roman" panose="02020603050405020304" pitchFamily="18" charset="0"/>
              <a:cs typeface="Times New Roman" panose="02020603050405020304" pitchFamily="18" charset="0"/>
            </a:rPr>
            <a:t>spostando la concentrazione dell’azione dalla risoluzione dei problemi </a:t>
          </a:r>
          <a:r>
            <a:rPr lang="it-IT" sz="1900" b="1" i="1" dirty="0">
              <a:latin typeface="Times New Roman" panose="02020603050405020304" pitchFamily="18" charset="0"/>
              <a:cs typeface="Times New Roman" panose="02020603050405020304" pitchFamily="18" charset="0"/>
            </a:rPr>
            <a:t>alla relazione con le persone:</a:t>
          </a:r>
        </a:p>
        <a:p>
          <a:pPr algn="ctr">
            <a:lnSpc>
              <a:spcPct val="100000"/>
            </a:lnSpc>
          </a:pPr>
          <a:r>
            <a:rPr lang="it-IT" sz="1800" b="0" i="0" dirty="0">
              <a:latin typeface="+mn-lt"/>
              <a:cs typeface="Times New Roman" panose="02020603050405020304" pitchFamily="18" charset="0"/>
            </a:rPr>
            <a:t>CONSENTE DI CREARE UN RAPPORTO PRODUTTIVO DI GRATIFICAZIONE E DI SIGNIFICATO PER ENTRAMBI GLI INTERLOCUTORI DELLA RELAZIONE D’AIUTO E PER QUANTI ALTRI AD ESSA SONO COLLEGATI.</a:t>
          </a:r>
        </a:p>
      </dgm:t>
    </dgm:pt>
    <dgm:pt modelId="{1695D3A3-9695-4525-A8C4-8912EA2AC576}" type="parTrans" cxnId="{6ED334CE-2808-4C72-A913-5FBE02EF015B}">
      <dgm:prSet/>
      <dgm:spPr/>
      <dgm:t>
        <a:bodyPr/>
        <a:lstStyle/>
        <a:p>
          <a:endParaRPr lang="it-IT"/>
        </a:p>
      </dgm:t>
    </dgm:pt>
    <dgm:pt modelId="{30B3C134-C9D8-49FD-899C-53E9678DE183}" type="sibTrans" cxnId="{6ED334CE-2808-4C72-A913-5FBE02EF015B}">
      <dgm:prSet/>
      <dgm:spPr/>
      <dgm:t>
        <a:bodyPr/>
        <a:lstStyle/>
        <a:p>
          <a:endParaRPr lang="it-IT"/>
        </a:p>
      </dgm:t>
    </dgm:pt>
    <dgm:pt modelId="{6199EF7F-7D8B-40BF-8EC5-C130CE52F8C8}">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È lecito chiedersi: </a:t>
          </a:r>
          <a:r>
            <a:rPr lang="it-IT" b="1" u="sng" dirty="0">
              <a:latin typeface="Times New Roman" panose="02020603050405020304" pitchFamily="18" charset="0"/>
              <a:cs typeface="Times New Roman" panose="02020603050405020304" pitchFamily="18" charset="0"/>
            </a:rPr>
            <a:t>sono riconoscibili</a:t>
          </a:r>
          <a:r>
            <a:rPr lang="it-IT" dirty="0">
              <a:latin typeface="Times New Roman" panose="02020603050405020304" pitchFamily="18" charset="0"/>
              <a:cs typeface="Times New Roman" panose="02020603050405020304" pitchFamily="18" charset="0"/>
            </a:rPr>
            <a:t> nel lavoro dei social work </a:t>
          </a:r>
          <a:r>
            <a:rPr lang="it-IT" b="1" u="sng" dirty="0">
              <a:latin typeface="Times New Roman" panose="02020603050405020304" pitchFamily="18" charset="0"/>
              <a:cs typeface="Times New Roman" panose="02020603050405020304" pitchFamily="18" charset="0"/>
            </a:rPr>
            <a:t>azioni che producono eccedenza senza averla messa in conto</a:t>
          </a:r>
          <a:r>
            <a:rPr lang="it-IT" dirty="0">
              <a:latin typeface="Times New Roman" panose="02020603050405020304" pitchFamily="18" charset="0"/>
              <a:cs typeface="Times New Roman" panose="02020603050405020304" pitchFamily="18" charset="0"/>
            </a:rPr>
            <a:t>? </a:t>
          </a:r>
        </a:p>
        <a:p>
          <a:pPr algn="just">
            <a:lnSpc>
              <a:spcPct val="100000"/>
            </a:lnSpc>
          </a:pPr>
          <a:r>
            <a:rPr lang="it-IT" dirty="0">
              <a:latin typeface="Times New Roman" panose="02020603050405020304" pitchFamily="18" charset="0"/>
              <a:cs typeface="Times New Roman" panose="02020603050405020304" pitchFamily="18" charset="0"/>
            </a:rPr>
            <a:t>Senza attesa né interesse particolare, azioni esperite di volta in volta nel presente, in assenza di progetto e tuttavia capaci di generare nuove realtà sui generis che permangono nel tempo (?)</a:t>
          </a:r>
        </a:p>
      </dgm:t>
    </dgm:pt>
    <dgm:pt modelId="{2C26FF5A-88E2-4AAE-98EC-8575A929ED30}" type="parTrans" cxnId="{97483DE4-170D-47FE-A9A3-8364ED72B0BC}">
      <dgm:prSet/>
      <dgm:spPr/>
      <dgm:t>
        <a:bodyPr/>
        <a:lstStyle/>
        <a:p>
          <a:endParaRPr lang="it-IT"/>
        </a:p>
      </dgm:t>
    </dgm:pt>
    <dgm:pt modelId="{3914B39F-EA09-4DA9-ADDD-C400DA13F0B4}" type="sibTrans" cxnId="{97483DE4-170D-47FE-A9A3-8364ED72B0BC}">
      <dgm:prSet/>
      <dgm:spPr/>
      <dgm:t>
        <a:bodyPr/>
        <a:lstStyle/>
        <a:p>
          <a:endParaRPr lang="it-IT"/>
        </a:p>
      </dgm:t>
    </dgm:pt>
    <dgm:pt modelId="{209229BC-B514-4987-9067-60FCEB9C86C4}" type="pres">
      <dgm:prSet presAssocID="{EC510652-7658-4D97-85D3-9CA9CD3B3FF2}" presName="linear" presStyleCnt="0">
        <dgm:presLayoutVars>
          <dgm:animLvl val="lvl"/>
          <dgm:resizeHandles val="exact"/>
        </dgm:presLayoutVars>
      </dgm:prSet>
      <dgm:spPr/>
    </dgm:pt>
    <dgm:pt modelId="{C3D6E1D3-27FC-4B85-9A38-8AC80C903B7A}" type="pres">
      <dgm:prSet presAssocID="{CA86FE44-E279-449E-A739-B1AC5756768C}" presName="parentText" presStyleLbl="node1" presStyleIdx="0" presStyleCnt="2" custScaleY="113029">
        <dgm:presLayoutVars>
          <dgm:chMax val="0"/>
          <dgm:bulletEnabled val="1"/>
        </dgm:presLayoutVars>
      </dgm:prSet>
      <dgm:spPr/>
    </dgm:pt>
    <dgm:pt modelId="{1DBF9F01-FCD2-4F5A-ACD5-2835BA7E2309}" type="pres">
      <dgm:prSet presAssocID="{30B3C134-C9D8-49FD-899C-53E9678DE183}" presName="spacer" presStyleCnt="0"/>
      <dgm:spPr/>
    </dgm:pt>
    <dgm:pt modelId="{A576301B-C883-412F-8803-7CA6AC9C852C}" type="pres">
      <dgm:prSet presAssocID="{6199EF7F-7D8B-40BF-8EC5-C130CE52F8C8}" presName="parentText" presStyleLbl="node1" presStyleIdx="1" presStyleCnt="2">
        <dgm:presLayoutVars>
          <dgm:chMax val="0"/>
          <dgm:bulletEnabled val="1"/>
        </dgm:presLayoutVars>
      </dgm:prSet>
      <dgm:spPr/>
    </dgm:pt>
  </dgm:ptLst>
  <dgm:cxnLst>
    <dgm:cxn modelId="{3116F536-7B21-4731-9B0F-CF15C5F46901}" type="presOf" srcId="{6199EF7F-7D8B-40BF-8EC5-C130CE52F8C8}" destId="{A576301B-C883-412F-8803-7CA6AC9C852C}" srcOrd="0" destOrd="0" presId="urn:microsoft.com/office/officeart/2005/8/layout/vList2"/>
    <dgm:cxn modelId="{EA47C4C6-AE45-4AC6-A498-5BFEFD8DAD7C}" type="presOf" srcId="{EC510652-7658-4D97-85D3-9CA9CD3B3FF2}" destId="{209229BC-B514-4987-9067-60FCEB9C86C4}" srcOrd="0" destOrd="0" presId="urn:microsoft.com/office/officeart/2005/8/layout/vList2"/>
    <dgm:cxn modelId="{6ED334CE-2808-4C72-A913-5FBE02EF015B}" srcId="{EC510652-7658-4D97-85D3-9CA9CD3B3FF2}" destId="{CA86FE44-E279-449E-A739-B1AC5756768C}" srcOrd="0" destOrd="0" parTransId="{1695D3A3-9695-4525-A8C4-8912EA2AC576}" sibTransId="{30B3C134-C9D8-49FD-899C-53E9678DE183}"/>
    <dgm:cxn modelId="{13F151DA-D4DC-407C-8DD0-BC1DE5CD3CA0}" type="presOf" srcId="{CA86FE44-E279-449E-A739-B1AC5756768C}" destId="{C3D6E1D3-27FC-4B85-9A38-8AC80C903B7A}" srcOrd="0" destOrd="0" presId="urn:microsoft.com/office/officeart/2005/8/layout/vList2"/>
    <dgm:cxn modelId="{97483DE4-170D-47FE-A9A3-8364ED72B0BC}" srcId="{EC510652-7658-4D97-85D3-9CA9CD3B3FF2}" destId="{6199EF7F-7D8B-40BF-8EC5-C130CE52F8C8}" srcOrd="1" destOrd="0" parTransId="{2C26FF5A-88E2-4AAE-98EC-8575A929ED30}" sibTransId="{3914B39F-EA09-4DA9-ADDD-C400DA13F0B4}"/>
    <dgm:cxn modelId="{83FB1CD4-776C-4A52-89FC-CFD09B9D0A68}" type="presParOf" srcId="{209229BC-B514-4987-9067-60FCEB9C86C4}" destId="{C3D6E1D3-27FC-4B85-9A38-8AC80C903B7A}" srcOrd="0" destOrd="0" presId="urn:microsoft.com/office/officeart/2005/8/layout/vList2"/>
    <dgm:cxn modelId="{C074E348-7807-4984-B0DD-EDA5741E06DA}" type="presParOf" srcId="{209229BC-B514-4987-9067-60FCEB9C86C4}" destId="{1DBF9F01-FCD2-4F5A-ACD5-2835BA7E2309}" srcOrd="1" destOrd="0" presId="urn:microsoft.com/office/officeart/2005/8/layout/vList2"/>
    <dgm:cxn modelId="{D42BB0B6-1D91-4877-8ACF-2906429A30C4}" type="presParOf" srcId="{209229BC-B514-4987-9067-60FCEB9C86C4}" destId="{A576301B-C883-412F-8803-7CA6AC9C852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CEA0149-AC6B-4F6E-97D9-44F81506801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B7D120D8-E709-4898-A8E1-BB361F5861C6}">
      <dgm:prSet custT="1"/>
      <dgm:spPr/>
      <dgm:t>
        <a:bodyPr/>
        <a:lstStyle/>
        <a:p>
          <a:pPr algn="just">
            <a:lnSpc>
              <a:spcPct val="100000"/>
            </a:lnSpc>
          </a:pPr>
          <a:r>
            <a:rPr lang="it-IT" sz="1800" b="1" dirty="0">
              <a:latin typeface="Times New Roman" panose="02020603050405020304" pitchFamily="18" charset="0"/>
              <a:cs typeface="Times New Roman" panose="02020603050405020304" pitchFamily="18" charset="0"/>
            </a:rPr>
            <a:t>Agape come motivazione primaria dell’azione. </a:t>
          </a:r>
          <a:r>
            <a:rPr lang="it-IT" sz="1800" dirty="0">
              <a:latin typeface="Times New Roman" panose="02020603050405020304" pitchFamily="18" charset="0"/>
              <a:cs typeface="Times New Roman" panose="02020603050405020304" pitchFamily="18" charset="0"/>
            </a:rPr>
            <a:t>L’egoismo e l’altruismo non sono gli estremi di un continuum delle motivazioni umane. La società è un’unità tra l’essere prodotti della società, l’esserne membri e l’intimità dei soggetti: da qui prende forma la società empirica. Queste tre dimensioni definiscono il campo di azione di ogni persona, che sperimenta allo stesso tempo la dimensione di </a:t>
          </a:r>
          <a:r>
            <a:rPr lang="it-IT" sz="1800" b="1" dirty="0">
              <a:latin typeface="Times New Roman" panose="02020603050405020304" pitchFamily="18" charset="0"/>
              <a:cs typeface="Times New Roman" panose="02020603050405020304" pitchFamily="18" charset="0"/>
            </a:rPr>
            <a:t>essere creatore</a:t>
          </a:r>
          <a:r>
            <a:rPr lang="it-IT" sz="1800" dirty="0">
              <a:latin typeface="Times New Roman" panose="02020603050405020304" pitchFamily="18" charset="0"/>
              <a:cs typeface="Times New Roman" panose="02020603050405020304" pitchFamily="18" charset="0"/>
            </a:rPr>
            <a:t> ed </a:t>
          </a:r>
          <a:r>
            <a:rPr lang="it-IT" sz="1800" b="1" dirty="0">
              <a:latin typeface="Times New Roman" panose="02020603050405020304" pitchFamily="18" charset="0"/>
              <a:cs typeface="Times New Roman" panose="02020603050405020304" pitchFamily="18" charset="0"/>
            </a:rPr>
            <a:t>essere creato </a:t>
          </a:r>
          <a:r>
            <a:rPr lang="it-IT" sz="1800" dirty="0">
              <a:latin typeface="Times New Roman" panose="02020603050405020304" pitchFamily="18" charset="0"/>
              <a:cs typeface="Times New Roman" panose="02020603050405020304" pitchFamily="18" charset="0"/>
            </a:rPr>
            <a:t>dalla società.</a:t>
          </a:r>
          <a:endParaRPr lang="en-US" sz="1800" dirty="0">
            <a:latin typeface="Times New Roman" panose="02020603050405020304" pitchFamily="18" charset="0"/>
            <a:cs typeface="Times New Roman" panose="02020603050405020304" pitchFamily="18" charset="0"/>
          </a:endParaRPr>
        </a:p>
      </dgm:t>
    </dgm:pt>
    <dgm:pt modelId="{7F6B9902-9D46-4523-B9B3-8998E0255CE3}" type="parTrans" cxnId="{81CD9E19-E616-414E-9632-CB3E3AD796D8}">
      <dgm:prSet/>
      <dgm:spPr/>
      <dgm:t>
        <a:bodyPr/>
        <a:lstStyle/>
        <a:p>
          <a:endParaRPr lang="en-US"/>
        </a:p>
      </dgm:t>
    </dgm:pt>
    <dgm:pt modelId="{BD612203-9823-483F-926D-C5CF88786816}" type="sibTrans" cxnId="{81CD9E19-E616-414E-9632-CB3E3AD796D8}">
      <dgm:prSet/>
      <dgm:spPr/>
      <dgm:t>
        <a:bodyPr/>
        <a:lstStyle/>
        <a:p>
          <a:endParaRPr lang="en-US"/>
        </a:p>
      </dgm:t>
    </dgm:pt>
    <dgm:pt modelId="{D5685FFB-0B1B-4FE5-9CEE-53A0AA396418}">
      <dgm:prSet custT="1"/>
      <dgm:spPr/>
      <dgm:t>
        <a:bodyPr/>
        <a:lstStyle/>
        <a:p>
          <a:pPr algn="just">
            <a:lnSpc>
              <a:spcPct val="100000"/>
            </a:lnSpc>
          </a:pPr>
          <a:r>
            <a:rPr lang="it-IT" sz="1800" b="1" dirty="0">
              <a:latin typeface="Times New Roman" panose="02020603050405020304" pitchFamily="18" charset="0"/>
              <a:cs typeface="Times New Roman" panose="02020603050405020304" pitchFamily="18" charset="0"/>
            </a:rPr>
            <a:t>L’agape come interpenetrazione dei soggetti crea le istituzioni sociali. </a:t>
          </a:r>
          <a:r>
            <a:rPr lang="it-IT" sz="1800" dirty="0">
              <a:latin typeface="Times New Roman" panose="02020603050405020304" pitchFamily="18" charset="0"/>
              <a:cs typeface="Times New Roman" panose="02020603050405020304" pitchFamily="18" charset="0"/>
            </a:rPr>
            <a:t>Il sociale è creato da un agire che è il prodotto di due soggetti che deliberano di vivere ciascuno per l’altro: l’amore è una relazione di penetrazione nella vita di Alter ed Ego. L’agire agapico delle persone produce una realtà </a:t>
          </a:r>
          <a:r>
            <a:rPr lang="it-IT" sz="1800" i="1" dirty="0">
              <a:latin typeface="Times New Roman" panose="02020603050405020304" pitchFamily="18" charset="0"/>
              <a:cs typeface="Times New Roman" panose="02020603050405020304" pitchFamily="18" charset="0"/>
            </a:rPr>
            <a:t>sui generis</a:t>
          </a:r>
          <a:r>
            <a:rPr lang="it-IT" sz="1800" dirty="0">
              <a:latin typeface="Times New Roman" panose="02020603050405020304" pitchFamily="18" charset="0"/>
              <a:cs typeface="Times New Roman" panose="02020603050405020304" pitchFamily="18" charset="0"/>
            </a:rPr>
            <a:t>, un’unità di soggetti che nell’azione agapica reciproca sfocia in un sociale generativo: </a:t>
          </a:r>
          <a:r>
            <a:rPr lang="it-IT" sz="1800" b="1" dirty="0">
              <a:latin typeface="Times New Roman" panose="02020603050405020304" pitchFamily="18" charset="0"/>
              <a:cs typeface="Times New Roman" panose="02020603050405020304" pitchFamily="18" charset="0"/>
            </a:rPr>
            <a:t>l’agire sociale diventa relazione</a:t>
          </a:r>
          <a:r>
            <a:rPr lang="it-IT" sz="1800" dirty="0">
              <a:latin typeface="Times New Roman" panose="02020603050405020304" pitchFamily="18" charset="0"/>
              <a:cs typeface="Times New Roman" panose="02020603050405020304" pitchFamily="18" charset="0"/>
            </a:rPr>
            <a:t>.</a:t>
          </a:r>
          <a:endParaRPr lang="en-US" sz="1800" dirty="0">
            <a:latin typeface="Times New Roman" panose="02020603050405020304" pitchFamily="18" charset="0"/>
            <a:cs typeface="Times New Roman" panose="02020603050405020304" pitchFamily="18" charset="0"/>
          </a:endParaRPr>
        </a:p>
      </dgm:t>
    </dgm:pt>
    <dgm:pt modelId="{73FCD187-B052-4998-BA4E-C31BFEE7A18C}" type="parTrans" cxnId="{B3032880-9B3B-43EB-8101-90B10F75A2CC}">
      <dgm:prSet/>
      <dgm:spPr/>
      <dgm:t>
        <a:bodyPr/>
        <a:lstStyle/>
        <a:p>
          <a:endParaRPr lang="en-US"/>
        </a:p>
      </dgm:t>
    </dgm:pt>
    <dgm:pt modelId="{4C35919D-A23F-42AD-8155-F33FE0C8A565}" type="sibTrans" cxnId="{B3032880-9B3B-43EB-8101-90B10F75A2CC}">
      <dgm:prSet/>
      <dgm:spPr/>
      <dgm:t>
        <a:bodyPr/>
        <a:lstStyle/>
        <a:p>
          <a:endParaRPr lang="en-US"/>
        </a:p>
      </dgm:t>
    </dgm:pt>
    <dgm:pt modelId="{A8ED9C88-651C-4BEB-8066-69A5AF6C36C9}">
      <dgm:prSet custT="1"/>
      <dgm:spPr/>
      <dgm:t>
        <a:bodyPr/>
        <a:lstStyle/>
        <a:p>
          <a:pPr algn="just">
            <a:lnSpc>
              <a:spcPct val="100000"/>
            </a:lnSpc>
          </a:pPr>
          <a:r>
            <a:rPr lang="it-IT" sz="1800" b="1" dirty="0">
              <a:latin typeface="Times New Roman" panose="02020603050405020304" pitchFamily="18" charset="0"/>
              <a:cs typeface="Times New Roman" panose="02020603050405020304" pitchFamily="18" charset="0"/>
            </a:rPr>
            <a:t>L’agape e la tragedia insita nel suo agire ed esperire. </a:t>
          </a:r>
          <a:r>
            <a:rPr lang="it-IT" sz="1800" dirty="0">
              <a:latin typeface="Times New Roman" panose="02020603050405020304" pitchFamily="18" charset="0"/>
              <a:cs typeface="Times New Roman" panose="02020603050405020304" pitchFamily="18" charset="0"/>
            </a:rPr>
            <a:t>L’agire agapico si fonda sulla contraddizione tra il sentimento di amare l’altro, al fine di costruire un sociale interpenetrante, e l’abbracciare l’altro fino a «perdersi» con lui. L’agape, nel generare l’altro da sé, compie un atto di creazione che è estraneo o opposto alla realtà di chi lo ha generato. </a:t>
          </a:r>
          <a:endParaRPr lang="en-US" sz="1800" dirty="0">
            <a:latin typeface="Times New Roman" panose="02020603050405020304" pitchFamily="18" charset="0"/>
            <a:cs typeface="Times New Roman" panose="02020603050405020304" pitchFamily="18" charset="0"/>
          </a:endParaRPr>
        </a:p>
      </dgm:t>
    </dgm:pt>
    <dgm:pt modelId="{EF6C9AB1-4712-4791-B829-EE78F14999A1}" type="parTrans" cxnId="{CAA2C8C2-D236-4730-8CFF-D74FF4DC19DF}">
      <dgm:prSet/>
      <dgm:spPr/>
      <dgm:t>
        <a:bodyPr/>
        <a:lstStyle/>
        <a:p>
          <a:endParaRPr lang="en-US"/>
        </a:p>
      </dgm:t>
    </dgm:pt>
    <dgm:pt modelId="{C7D326CE-1CA3-4C60-93AF-EC800D9A958E}" type="sibTrans" cxnId="{CAA2C8C2-D236-4730-8CFF-D74FF4DC19DF}">
      <dgm:prSet/>
      <dgm:spPr/>
      <dgm:t>
        <a:bodyPr/>
        <a:lstStyle/>
        <a:p>
          <a:endParaRPr lang="en-US"/>
        </a:p>
      </dgm:t>
    </dgm:pt>
    <dgm:pt modelId="{0CAEA99F-2CAB-4584-93BD-CF0718E4F284}" type="pres">
      <dgm:prSet presAssocID="{ECEA0149-AC6B-4F6E-97D9-44F81506801E}" presName="vert0" presStyleCnt="0">
        <dgm:presLayoutVars>
          <dgm:dir/>
          <dgm:animOne val="branch"/>
          <dgm:animLvl val="lvl"/>
        </dgm:presLayoutVars>
      </dgm:prSet>
      <dgm:spPr/>
    </dgm:pt>
    <dgm:pt modelId="{3D50E83E-EC80-4A9C-858C-9FAAD6278EE5}" type="pres">
      <dgm:prSet presAssocID="{B7D120D8-E709-4898-A8E1-BB361F5861C6}" presName="thickLine" presStyleLbl="alignNode1" presStyleIdx="0" presStyleCnt="3"/>
      <dgm:spPr/>
    </dgm:pt>
    <dgm:pt modelId="{26A63C95-C315-45FB-BD46-6267729CA6FE}" type="pres">
      <dgm:prSet presAssocID="{B7D120D8-E709-4898-A8E1-BB361F5861C6}" presName="horz1" presStyleCnt="0"/>
      <dgm:spPr/>
    </dgm:pt>
    <dgm:pt modelId="{7438C628-3D1D-476E-9F12-084AD97957A5}" type="pres">
      <dgm:prSet presAssocID="{B7D120D8-E709-4898-A8E1-BB361F5861C6}" presName="tx1" presStyleLbl="revTx" presStyleIdx="0" presStyleCnt="3"/>
      <dgm:spPr/>
    </dgm:pt>
    <dgm:pt modelId="{63959E3B-A9C1-4192-87A8-1E524796C607}" type="pres">
      <dgm:prSet presAssocID="{B7D120D8-E709-4898-A8E1-BB361F5861C6}" presName="vert1" presStyleCnt="0"/>
      <dgm:spPr/>
    </dgm:pt>
    <dgm:pt modelId="{02AF4B3F-F0E8-4291-8A47-BF2DDDE133F9}" type="pres">
      <dgm:prSet presAssocID="{D5685FFB-0B1B-4FE5-9CEE-53A0AA396418}" presName="thickLine" presStyleLbl="alignNode1" presStyleIdx="1" presStyleCnt="3"/>
      <dgm:spPr/>
    </dgm:pt>
    <dgm:pt modelId="{572346DC-63D2-462D-9161-1D48675B5E1A}" type="pres">
      <dgm:prSet presAssocID="{D5685FFB-0B1B-4FE5-9CEE-53A0AA396418}" presName="horz1" presStyleCnt="0"/>
      <dgm:spPr/>
    </dgm:pt>
    <dgm:pt modelId="{D72887C2-4747-47A0-A083-7745A630A2A0}" type="pres">
      <dgm:prSet presAssocID="{D5685FFB-0B1B-4FE5-9CEE-53A0AA396418}" presName="tx1" presStyleLbl="revTx" presStyleIdx="1" presStyleCnt="3"/>
      <dgm:spPr/>
    </dgm:pt>
    <dgm:pt modelId="{1C048534-AD43-4B87-92B0-8987A8CCC0FD}" type="pres">
      <dgm:prSet presAssocID="{D5685FFB-0B1B-4FE5-9CEE-53A0AA396418}" presName="vert1" presStyleCnt="0"/>
      <dgm:spPr/>
    </dgm:pt>
    <dgm:pt modelId="{73BA00BE-EC81-42D8-9139-093F1D39BFC3}" type="pres">
      <dgm:prSet presAssocID="{A8ED9C88-651C-4BEB-8066-69A5AF6C36C9}" presName="thickLine" presStyleLbl="alignNode1" presStyleIdx="2" presStyleCnt="3"/>
      <dgm:spPr/>
    </dgm:pt>
    <dgm:pt modelId="{486B735C-0FCD-47A3-944E-1E68F1DD9A96}" type="pres">
      <dgm:prSet presAssocID="{A8ED9C88-651C-4BEB-8066-69A5AF6C36C9}" presName="horz1" presStyleCnt="0"/>
      <dgm:spPr/>
    </dgm:pt>
    <dgm:pt modelId="{65849F8A-BDCC-4B4E-A6D9-A56460FE9821}" type="pres">
      <dgm:prSet presAssocID="{A8ED9C88-651C-4BEB-8066-69A5AF6C36C9}" presName="tx1" presStyleLbl="revTx" presStyleIdx="2" presStyleCnt="3"/>
      <dgm:spPr/>
    </dgm:pt>
    <dgm:pt modelId="{601F9A58-201A-4514-B08F-3F3AB70AEE70}" type="pres">
      <dgm:prSet presAssocID="{A8ED9C88-651C-4BEB-8066-69A5AF6C36C9}" presName="vert1" presStyleCnt="0"/>
      <dgm:spPr/>
    </dgm:pt>
  </dgm:ptLst>
  <dgm:cxnLst>
    <dgm:cxn modelId="{0744F209-E705-4E2B-9FAC-3916CE6D72AD}" type="presOf" srcId="{ECEA0149-AC6B-4F6E-97D9-44F81506801E}" destId="{0CAEA99F-2CAB-4584-93BD-CF0718E4F284}" srcOrd="0" destOrd="0" presId="urn:microsoft.com/office/officeart/2008/layout/LinedList"/>
    <dgm:cxn modelId="{81CD9E19-E616-414E-9632-CB3E3AD796D8}" srcId="{ECEA0149-AC6B-4F6E-97D9-44F81506801E}" destId="{B7D120D8-E709-4898-A8E1-BB361F5861C6}" srcOrd="0" destOrd="0" parTransId="{7F6B9902-9D46-4523-B9B3-8998E0255CE3}" sibTransId="{BD612203-9823-483F-926D-C5CF88786816}"/>
    <dgm:cxn modelId="{B5854039-9939-4E3B-A2A1-B72ED206EB56}" type="presOf" srcId="{B7D120D8-E709-4898-A8E1-BB361F5861C6}" destId="{7438C628-3D1D-476E-9F12-084AD97957A5}" srcOrd="0" destOrd="0" presId="urn:microsoft.com/office/officeart/2008/layout/LinedList"/>
    <dgm:cxn modelId="{B3032880-9B3B-43EB-8101-90B10F75A2CC}" srcId="{ECEA0149-AC6B-4F6E-97D9-44F81506801E}" destId="{D5685FFB-0B1B-4FE5-9CEE-53A0AA396418}" srcOrd="1" destOrd="0" parTransId="{73FCD187-B052-4998-BA4E-C31BFEE7A18C}" sibTransId="{4C35919D-A23F-42AD-8155-F33FE0C8A565}"/>
    <dgm:cxn modelId="{4EC30A84-5C3D-41EE-97AB-62834C07CC07}" type="presOf" srcId="{A8ED9C88-651C-4BEB-8066-69A5AF6C36C9}" destId="{65849F8A-BDCC-4B4E-A6D9-A56460FE9821}" srcOrd="0" destOrd="0" presId="urn:microsoft.com/office/officeart/2008/layout/LinedList"/>
    <dgm:cxn modelId="{CAA2C8C2-D236-4730-8CFF-D74FF4DC19DF}" srcId="{ECEA0149-AC6B-4F6E-97D9-44F81506801E}" destId="{A8ED9C88-651C-4BEB-8066-69A5AF6C36C9}" srcOrd="2" destOrd="0" parTransId="{EF6C9AB1-4712-4791-B829-EE78F14999A1}" sibTransId="{C7D326CE-1CA3-4C60-93AF-EC800D9A958E}"/>
    <dgm:cxn modelId="{90BAD3CE-BDE9-4A86-B3F1-616B9A6D5729}" type="presOf" srcId="{D5685FFB-0B1B-4FE5-9CEE-53A0AA396418}" destId="{D72887C2-4747-47A0-A083-7745A630A2A0}" srcOrd="0" destOrd="0" presId="urn:microsoft.com/office/officeart/2008/layout/LinedList"/>
    <dgm:cxn modelId="{3658CB88-B603-4B4E-A0A4-F793DB410573}" type="presParOf" srcId="{0CAEA99F-2CAB-4584-93BD-CF0718E4F284}" destId="{3D50E83E-EC80-4A9C-858C-9FAAD6278EE5}" srcOrd="0" destOrd="0" presId="urn:microsoft.com/office/officeart/2008/layout/LinedList"/>
    <dgm:cxn modelId="{AF9E1B98-6A55-4AD8-B453-794B92F53AE6}" type="presParOf" srcId="{0CAEA99F-2CAB-4584-93BD-CF0718E4F284}" destId="{26A63C95-C315-45FB-BD46-6267729CA6FE}" srcOrd="1" destOrd="0" presId="urn:microsoft.com/office/officeart/2008/layout/LinedList"/>
    <dgm:cxn modelId="{D88AD2D7-3285-4074-9A36-5CB97429BB1E}" type="presParOf" srcId="{26A63C95-C315-45FB-BD46-6267729CA6FE}" destId="{7438C628-3D1D-476E-9F12-084AD97957A5}" srcOrd="0" destOrd="0" presId="urn:microsoft.com/office/officeart/2008/layout/LinedList"/>
    <dgm:cxn modelId="{F1EAEA2E-715F-4C16-AB8D-63002BA4F396}" type="presParOf" srcId="{26A63C95-C315-45FB-BD46-6267729CA6FE}" destId="{63959E3B-A9C1-4192-87A8-1E524796C607}" srcOrd="1" destOrd="0" presId="urn:microsoft.com/office/officeart/2008/layout/LinedList"/>
    <dgm:cxn modelId="{B1E154A1-5E78-4151-97DC-3893724CDE12}" type="presParOf" srcId="{0CAEA99F-2CAB-4584-93BD-CF0718E4F284}" destId="{02AF4B3F-F0E8-4291-8A47-BF2DDDE133F9}" srcOrd="2" destOrd="0" presId="urn:microsoft.com/office/officeart/2008/layout/LinedList"/>
    <dgm:cxn modelId="{051DA354-4298-4623-AEF1-50063BB7C306}" type="presParOf" srcId="{0CAEA99F-2CAB-4584-93BD-CF0718E4F284}" destId="{572346DC-63D2-462D-9161-1D48675B5E1A}" srcOrd="3" destOrd="0" presId="urn:microsoft.com/office/officeart/2008/layout/LinedList"/>
    <dgm:cxn modelId="{6C4F3AF7-23DE-4836-8741-789D245AB3A3}" type="presParOf" srcId="{572346DC-63D2-462D-9161-1D48675B5E1A}" destId="{D72887C2-4747-47A0-A083-7745A630A2A0}" srcOrd="0" destOrd="0" presId="urn:microsoft.com/office/officeart/2008/layout/LinedList"/>
    <dgm:cxn modelId="{B7D8E4C9-A29D-47EE-8977-7D2DA049CC87}" type="presParOf" srcId="{572346DC-63D2-462D-9161-1D48675B5E1A}" destId="{1C048534-AD43-4B87-92B0-8987A8CCC0FD}" srcOrd="1" destOrd="0" presId="urn:microsoft.com/office/officeart/2008/layout/LinedList"/>
    <dgm:cxn modelId="{44CB36C7-735A-49E5-BFCC-F1AABC7425FA}" type="presParOf" srcId="{0CAEA99F-2CAB-4584-93BD-CF0718E4F284}" destId="{73BA00BE-EC81-42D8-9139-093F1D39BFC3}" srcOrd="4" destOrd="0" presId="urn:microsoft.com/office/officeart/2008/layout/LinedList"/>
    <dgm:cxn modelId="{FF9A2502-B653-4389-808D-40E1D78386C9}" type="presParOf" srcId="{0CAEA99F-2CAB-4584-93BD-CF0718E4F284}" destId="{486B735C-0FCD-47A3-944E-1E68F1DD9A96}" srcOrd="5" destOrd="0" presId="urn:microsoft.com/office/officeart/2008/layout/LinedList"/>
    <dgm:cxn modelId="{BC004DC9-4686-46B3-B413-53EF2A6932D6}" type="presParOf" srcId="{486B735C-0FCD-47A3-944E-1E68F1DD9A96}" destId="{65849F8A-BDCC-4B4E-A6D9-A56460FE9821}" srcOrd="0" destOrd="0" presId="urn:microsoft.com/office/officeart/2008/layout/LinedList"/>
    <dgm:cxn modelId="{0EBC973F-A039-4B1A-89BC-394CA59F6FCB}" type="presParOf" srcId="{486B735C-0FCD-47A3-944E-1E68F1DD9A96}" destId="{601F9A58-201A-4514-B08F-3F3AB70AEE70}" srcOrd="1"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F3C3CD-39CF-4434-A20C-6AC0A2D6FC0D}" type="doc">
      <dgm:prSet loTypeId="urn:microsoft.com/office/officeart/2008/layout/LinedList" loCatId="list" qsTypeId="urn:microsoft.com/office/officeart/2005/8/quickstyle/simple1" qsCatId="simple" csTypeId="urn:microsoft.com/office/officeart/2005/8/colors/colorful1" csCatId="colorful" phldr="1"/>
      <dgm:spPr/>
      <dgm:t>
        <a:bodyPr/>
        <a:lstStyle/>
        <a:p>
          <a:endParaRPr lang="en-US"/>
        </a:p>
      </dgm:t>
    </dgm:pt>
    <dgm:pt modelId="{1FFA8D2A-D9BC-4862-83BC-C78BCE2F3FF8}">
      <dgm:prSet custT="1"/>
      <dgm:spPr/>
      <dgm:t>
        <a:bodyPr/>
        <a:lstStyle/>
        <a:p>
          <a:pPr algn="just">
            <a:lnSpc>
              <a:spcPct val="100000"/>
            </a:lnSpc>
          </a:pPr>
          <a:r>
            <a:rPr lang="it-IT" sz="1800" b="1" dirty="0">
              <a:latin typeface="Times New Roman" panose="02020603050405020304" pitchFamily="18" charset="0"/>
              <a:cs typeface="Times New Roman" panose="02020603050405020304" pitchFamily="18" charset="0"/>
            </a:rPr>
            <a:t>L’agape trascende la vita e l’azione di chi la produce. </a:t>
          </a:r>
          <a:r>
            <a:rPr lang="it-IT" sz="1800" dirty="0">
              <a:latin typeface="Times New Roman" panose="02020603050405020304" pitchFamily="18" charset="0"/>
              <a:cs typeface="Times New Roman" panose="02020603050405020304" pitchFamily="18" charset="0"/>
            </a:rPr>
            <a:t>L’agape crea una realtà che è diversa dalla precedente nella quale erano immersi sia Alter che Ego prima di agire per amore dell’altro. L’agape trascende la realtà dell’esistenza ordinaria perché postula una realtà diversa in cui i principi e le norme della vita comune vengono sospesi. L’agape non è routine: il soggetto è sempre pronto a partire verso nuove esperienze.</a:t>
          </a:r>
          <a:endParaRPr lang="en-US" sz="1800" dirty="0">
            <a:latin typeface="Times New Roman" panose="02020603050405020304" pitchFamily="18" charset="0"/>
            <a:cs typeface="Times New Roman" panose="02020603050405020304" pitchFamily="18" charset="0"/>
          </a:endParaRPr>
        </a:p>
      </dgm:t>
    </dgm:pt>
    <dgm:pt modelId="{189976F4-898C-4D27-8293-7628F954129D}" type="parTrans" cxnId="{C180D98A-8A83-4231-B439-D6D37533A7F6}">
      <dgm:prSet/>
      <dgm:spPr/>
      <dgm:t>
        <a:bodyPr/>
        <a:lstStyle/>
        <a:p>
          <a:endParaRPr lang="en-US"/>
        </a:p>
      </dgm:t>
    </dgm:pt>
    <dgm:pt modelId="{07DE9B73-8C68-44E9-B419-37DE5EBD5007}" type="sibTrans" cxnId="{C180D98A-8A83-4231-B439-D6D37533A7F6}">
      <dgm:prSet/>
      <dgm:spPr/>
      <dgm:t>
        <a:bodyPr/>
        <a:lstStyle/>
        <a:p>
          <a:pPr>
            <a:lnSpc>
              <a:spcPct val="100000"/>
            </a:lnSpc>
          </a:pPr>
          <a:endParaRPr lang="en-US"/>
        </a:p>
      </dgm:t>
    </dgm:pt>
    <dgm:pt modelId="{88F58A29-ED40-4210-A055-D9D1C6FDCB05}">
      <dgm:prSet custT="1"/>
      <dgm:spPr/>
      <dgm:t>
        <a:bodyPr/>
        <a:lstStyle/>
        <a:p>
          <a:pPr algn="just">
            <a:lnSpc>
              <a:spcPct val="100000"/>
            </a:lnSpc>
          </a:pPr>
          <a:r>
            <a:rPr lang="it-IT" sz="1800" b="1" dirty="0">
              <a:latin typeface="Times New Roman" panose="02020603050405020304" pitchFamily="18" charset="0"/>
              <a:cs typeface="Times New Roman" panose="02020603050405020304" pitchFamily="18" charset="0"/>
            </a:rPr>
            <a:t>L’agape rompe la regola. </a:t>
          </a:r>
          <a:r>
            <a:rPr lang="it-IT" sz="1800" dirty="0">
              <a:latin typeface="Times New Roman" panose="02020603050405020304" pitchFamily="18" charset="0"/>
              <a:cs typeface="Times New Roman" panose="02020603050405020304" pitchFamily="18" charset="0"/>
            </a:rPr>
            <a:t>L’agape annulla la legge: con la sua azione è fondativa, non genera dispute, ma genera autorità mediante i suoi atti. L’agape si radica anche nei gesti minimi, negli atti apparentemente più insignificanti, ma non per questo meno efficaci nel costruire il sociale.</a:t>
          </a:r>
          <a:endParaRPr lang="en-US" sz="1800" dirty="0">
            <a:latin typeface="Times New Roman" panose="02020603050405020304" pitchFamily="18" charset="0"/>
            <a:cs typeface="Times New Roman" panose="02020603050405020304" pitchFamily="18" charset="0"/>
          </a:endParaRPr>
        </a:p>
      </dgm:t>
    </dgm:pt>
    <dgm:pt modelId="{1430063D-D8B8-41FE-89C4-B485CFDCAA22}" type="parTrans" cxnId="{2869B629-885A-4338-BE44-6CA7F5E8E76A}">
      <dgm:prSet/>
      <dgm:spPr/>
      <dgm:t>
        <a:bodyPr/>
        <a:lstStyle/>
        <a:p>
          <a:endParaRPr lang="en-US"/>
        </a:p>
      </dgm:t>
    </dgm:pt>
    <dgm:pt modelId="{72838DFD-A085-47CD-AD6B-A98B4B3B43E4}" type="sibTrans" cxnId="{2869B629-885A-4338-BE44-6CA7F5E8E76A}">
      <dgm:prSet/>
      <dgm:spPr/>
      <dgm:t>
        <a:bodyPr/>
        <a:lstStyle/>
        <a:p>
          <a:pPr>
            <a:lnSpc>
              <a:spcPct val="100000"/>
            </a:lnSpc>
          </a:pPr>
          <a:endParaRPr lang="en-US"/>
        </a:p>
      </dgm:t>
    </dgm:pt>
    <dgm:pt modelId="{F6DDCBB6-82E9-4691-B07A-D00431FED38E}">
      <dgm:prSet custT="1"/>
      <dgm:spPr/>
      <dgm:t>
        <a:bodyPr/>
        <a:lstStyle/>
        <a:p>
          <a:pPr algn="just">
            <a:lnSpc>
              <a:spcPct val="100000"/>
            </a:lnSpc>
          </a:pPr>
          <a:r>
            <a:rPr lang="it-IT" sz="1800" b="1" dirty="0">
              <a:latin typeface="Times New Roman" panose="02020603050405020304" pitchFamily="18" charset="0"/>
              <a:cs typeface="Times New Roman" panose="02020603050405020304" pitchFamily="18" charset="0"/>
            </a:rPr>
            <a:t>L’agape si radica nella vita quotidiana, sua sede privilegiata. </a:t>
          </a:r>
          <a:r>
            <a:rPr lang="it-IT" sz="1800" dirty="0">
              <a:latin typeface="Times New Roman" panose="02020603050405020304" pitchFamily="18" charset="0"/>
              <a:cs typeface="Times New Roman" panose="02020603050405020304" pitchFamily="18" charset="0"/>
            </a:rPr>
            <a:t>L’agape, radicandosi nella quotidianità, libera dall’angoscia e dalla disperazione: la decisione di amare non è fondata sull’attesa di una reciprocità, non dipende dall’amore dell’altro. L’interiorità dell’agire per amore non esige ricompensa, seppure la invita.</a:t>
          </a:r>
          <a:endParaRPr lang="en-US" sz="1800" dirty="0">
            <a:latin typeface="Times New Roman" panose="02020603050405020304" pitchFamily="18" charset="0"/>
            <a:cs typeface="Times New Roman" panose="02020603050405020304" pitchFamily="18" charset="0"/>
          </a:endParaRPr>
        </a:p>
      </dgm:t>
    </dgm:pt>
    <dgm:pt modelId="{3C297E83-D548-4B56-84A8-CC3423875E5B}" type="parTrans" cxnId="{4DB3A9DB-990F-4393-A335-29197A4AB2D3}">
      <dgm:prSet/>
      <dgm:spPr/>
      <dgm:t>
        <a:bodyPr/>
        <a:lstStyle/>
        <a:p>
          <a:endParaRPr lang="en-US"/>
        </a:p>
      </dgm:t>
    </dgm:pt>
    <dgm:pt modelId="{511EC615-07DE-4408-B7FD-5C1E177EB90D}" type="sibTrans" cxnId="{4DB3A9DB-990F-4393-A335-29197A4AB2D3}">
      <dgm:prSet/>
      <dgm:spPr/>
      <dgm:t>
        <a:bodyPr/>
        <a:lstStyle/>
        <a:p>
          <a:endParaRPr lang="en-US"/>
        </a:p>
      </dgm:t>
    </dgm:pt>
    <dgm:pt modelId="{9F4E8D1B-FFE2-4DDC-A181-91DEAC14496A}" type="pres">
      <dgm:prSet presAssocID="{1CF3C3CD-39CF-4434-A20C-6AC0A2D6FC0D}" presName="vert0" presStyleCnt="0">
        <dgm:presLayoutVars>
          <dgm:dir/>
          <dgm:animOne val="branch"/>
          <dgm:animLvl val="lvl"/>
        </dgm:presLayoutVars>
      </dgm:prSet>
      <dgm:spPr/>
    </dgm:pt>
    <dgm:pt modelId="{D73174BA-F769-472F-AE82-34F115A79670}" type="pres">
      <dgm:prSet presAssocID="{1FFA8D2A-D9BC-4862-83BC-C78BCE2F3FF8}" presName="thickLine" presStyleLbl="alignNode1" presStyleIdx="0" presStyleCnt="3"/>
      <dgm:spPr/>
    </dgm:pt>
    <dgm:pt modelId="{3B2CD11B-215D-49B9-B070-CB82DFA0F8D6}" type="pres">
      <dgm:prSet presAssocID="{1FFA8D2A-D9BC-4862-83BC-C78BCE2F3FF8}" presName="horz1" presStyleCnt="0"/>
      <dgm:spPr/>
    </dgm:pt>
    <dgm:pt modelId="{D2DB3373-8A52-4825-8C69-452A14052CE9}" type="pres">
      <dgm:prSet presAssocID="{1FFA8D2A-D9BC-4862-83BC-C78BCE2F3FF8}" presName="tx1" presStyleLbl="revTx" presStyleIdx="0" presStyleCnt="3"/>
      <dgm:spPr/>
    </dgm:pt>
    <dgm:pt modelId="{43D9C11C-33A9-41D4-B845-03499830FF13}" type="pres">
      <dgm:prSet presAssocID="{1FFA8D2A-D9BC-4862-83BC-C78BCE2F3FF8}" presName="vert1" presStyleCnt="0"/>
      <dgm:spPr/>
    </dgm:pt>
    <dgm:pt modelId="{436EA312-BA6C-41E4-A999-A9ECF44E8AC4}" type="pres">
      <dgm:prSet presAssocID="{88F58A29-ED40-4210-A055-D9D1C6FDCB05}" presName="thickLine" presStyleLbl="alignNode1" presStyleIdx="1" presStyleCnt="3"/>
      <dgm:spPr/>
    </dgm:pt>
    <dgm:pt modelId="{C3E8BE82-F16A-4D44-A9DC-980B10A283E6}" type="pres">
      <dgm:prSet presAssocID="{88F58A29-ED40-4210-A055-D9D1C6FDCB05}" presName="horz1" presStyleCnt="0"/>
      <dgm:spPr/>
    </dgm:pt>
    <dgm:pt modelId="{0A7A20F1-5391-442F-A40F-8381D67E8CF3}" type="pres">
      <dgm:prSet presAssocID="{88F58A29-ED40-4210-A055-D9D1C6FDCB05}" presName="tx1" presStyleLbl="revTx" presStyleIdx="1" presStyleCnt="3" custScaleY="78135"/>
      <dgm:spPr/>
    </dgm:pt>
    <dgm:pt modelId="{024C4EDF-0C03-4113-9EB5-7455E449D052}" type="pres">
      <dgm:prSet presAssocID="{88F58A29-ED40-4210-A055-D9D1C6FDCB05}" presName="vert1" presStyleCnt="0"/>
      <dgm:spPr/>
    </dgm:pt>
    <dgm:pt modelId="{156BB3FB-BB56-4D77-9146-ED19EDBD3D2B}" type="pres">
      <dgm:prSet presAssocID="{F6DDCBB6-82E9-4691-B07A-D00431FED38E}" presName="thickLine" presStyleLbl="alignNode1" presStyleIdx="2" presStyleCnt="3"/>
      <dgm:spPr/>
    </dgm:pt>
    <dgm:pt modelId="{20E683FB-C929-4B5C-B565-A755BC3C886E}" type="pres">
      <dgm:prSet presAssocID="{F6DDCBB6-82E9-4691-B07A-D00431FED38E}" presName="horz1" presStyleCnt="0"/>
      <dgm:spPr/>
    </dgm:pt>
    <dgm:pt modelId="{0BAC4C69-08B4-4944-AAED-7AD9E602874D}" type="pres">
      <dgm:prSet presAssocID="{F6DDCBB6-82E9-4691-B07A-D00431FED38E}" presName="tx1" presStyleLbl="revTx" presStyleIdx="2" presStyleCnt="3" custScaleY="53395"/>
      <dgm:spPr/>
    </dgm:pt>
    <dgm:pt modelId="{FF9707E5-B198-4953-8536-03A3886B78DA}" type="pres">
      <dgm:prSet presAssocID="{F6DDCBB6-82E9-4691-B07A-D00431FED38E}" presName="vert1" presStyleCnt="0"/>
      <dgm:spPr/>
    </dgm:pt>
  </dgm:ptLst>
  <dgm:cxnLst>
    <dgm:cxn modelId="{2869B629-885A-4338-BE44-6CA7F5E8E76A}" srcId="{1CF3C3CD-39CF-4434-A20C-6AC0A2D6FC0D}" destId="{88F58A29-ED40-4210-A055-D9D1C6FDCB05}" srcOrd="1" destOrd="0" parTransId="{1430063D-D8B8-41FE-89C4-B485CFDCAA22}" sibTransId="{72838DFD-A085-47CD-AD6B-A98B4B3B43E4}"/>
    <dgm:cxn modelId="{75E85D41-8288-4303-A234-B01D4AA28E60}" type="presOf" srcId="{1FFA8D2A-D9BC-4862-83BC-C78BCE2F3FF8}" destId="{D2DB3373-8A52-4825-8C69-452A14052CE9}" srcOrd="0" destOrd="0" presId="urn:microsoft.com/office/officeart/2008/layout/LinedList"/>
    <dgm:cxn modelId="{C180D98A-8A83-4231-B439-D6D37533A7F6}" srcId="{1CF3C3CD-39CF-4434-A20C-6AC0A2D6FC0D}" destId="{1FFA8D2A-D9BC-4862-83BC-C78BCE2F3FF8}" srcOrd="0" destOrd="0" parTransId="{189976F4-898C-4D27-8293-7628F954129D}" sibTransId="{07DE9B73-8C68-44E9-B419-37DE5EBD5007}"/>
    <dgm:cxn modelId="{4DB3A9DB-990F-4393-A335-29197A4AB2D3}" srcId="{1CF3C3CD-39CF-4434-A20C-6AC0A2D6FC0D}" destId="{F6DDCBB6-82E9-4691-B07A-D00431FED38E}" srcOrd="2" destOrd="0" parTransId="{3C297E83-D548-4B56-84A8-CC3423875E5B}" sibTransId="{511EC615-07DE-4408-B7FD-5C1E177EB90D}"/>
    <dgm:cxn modelId="{E98AF6F1-5226-47E1-A292-13A5D6DDAC35}" type="presOf" srcId="{F6DDCBB6-82E9-4691-B07A-D00431FED38E}" destId="{0BAC4C69-08B4-4944-AAED-7AD9E602874D}" srcOrd="0" destOrd="0" presId="urn:microsoft.com/office/officeart/2008/layout/LinedList"/>
    <dgm:cxn modelId="{2C3C06F9-75DC-49FF-B8B9-81E0DAAD76EE}" type="presOf" srcId="{88F58A29-ED40-4210-A055-D9D1C6FDCB05}" destId="{0A7A20F1-5391-442F-A40F-8381D67E8CF3}" srcOrd="0" destOrd="0" presId="urn:microsoft.com/office/officeart/2008/layout/LinedList"/>
    <dgm:cxn modelId="{47F4B0FF-9E1B-44FE-9AD6-DCE6923656DF}" type="presOf" srcId="{1CF3C3CD-39CF-4434-A20C-6AC0A2D6FC0D}" destId="{9F4E8D1B-FFE2-4DDC-A181-91DEAC14496A}" srcOrd="0" destOrd="0" presId="urn:microsoft.com/office/officeart/2008/layout/LinedList"/>
    <dgm:cxn modelId="{B76918A3-553F-4A8F-A78E-FC941352095F}" type="presParOf" srcId="{9F4E8D1B-FFE2-4DDC-A181-91DEAC14496A}" destId="{D73174BA-F769-472F-AE82-34F115A79670}" srcOrd="0" destOrd="0" presId="urn:microsoft.com/office/officeart/2008/layout/LinedList"/>
    <dgm:cxn modelId="{58087C9B-DC3C-450C-86F1-05DCBDC592E2}" type="presParOf" srcId="{9F4E8D1B-FFE2-4DDC-A181-91DEAC14496A}" destId="{3B2CD11B-215D-49B9-B070-CB82DFA0F8D6}" srcOrd="1" destOrd="0" presId="urn:microsoft.com/office/officeart/2008/layout/LinedList"/>
    <dgm:cxn modelId="{CD3EE7A7-8EFB-4E2F-A82D-C2A99D0BF02F}" type="presParOf" srcId="{3B2CD11B-215D-49B9-B070-CB82DFA0F8D6}" destId="{D2DB3373-8A52-4825-8C69-452A14052CE9}" srcOrd="0" destOrd="0" presId="urn:microsoft.com/office/officeart/2008/layout/LinedList"/>
    <dgm:cxn modelId="{2531AB59-5DDF-4D07-AD1B-1FDA5653F9A9}" type="presParOf" srcId="{3B2CD11B-215D-49B9-B070-CB82DFA0F8D6}" destId="{43D9C11C-33A9-41D4-B845-03499830FF13}" srcOrd="1" destOrd="0" presId="urn:microsoft.com/office/officeart/2008/layout/LinedList"/>
    <dgm:cxn modelId="{F29637DA-D9DE-4BB6-8091-AE02F9EAA2ED}" type="presParOf" srcId="{9F4E8D1B-FFE2-4DDC-A181-91DEAC14496A}" destId="{436EA312-BA6C-41E4-A999-A9ECF44E8AC4}" srcOrd="2" destOrd="0" presId="urn:microsoft.com/office/officeart/2008/layout/LinedList"/>
    <dgm:cxn modelId="{91B6A6F4-076F-4B4C-942E-810D6D0304AB}" type="presParOf" srcId="{9F4E8D1B-FFE2-4DDC-A181-91DEAC14496A}" destId="{C3E8BE82-F16A-4D44-A9DC-980B10A283E6}" srcOrd="3" destOrd="0" presId="urn:microsoft.com/office/officeart/2008/layout/LinedList"/>
    <dgm:cxn modelId="{48741795-366F-4122-BC15-91783D1F1ABE}" type="presParOf" srcId="{C3E8BE82-F16A-4D44-A9DC-980B10A283E6}" destId="{0A7A20F1-5391-442F-A40F-8381D67E8CF3}" srcOrd="0" destOrd="0" presId="urn:microsoft.com/office/officeart/2008/layout/LinedList"/>
    <dgm:cxn modelId="{66AAE65E-226D-40F4-96B2-C9426B76D564}" type="presParOf" srcId="{C3E8BE82-F16A-4D44-A9DC-980B10A283E6}" destId="{024C4EDF-0C03-4113-9EB5-7455E449D052}" srcOrd="1" destOrd="0" presId="urn:microsoft.com/office/officeart/2008/layout/LinedList"/>
    <dgm:cxn modelId="{D9DB66C3-3649-44ED-97A1-660D8C38966E}" type="presParOf" srcId="{9F4E8D1B-FFE2-4DDC-A181-91DEAC14496A}" destId="{156BB3FB-BB56-4D77-9146-ED19EDBD3D2B}" srcOrd="4" destOrd="0" presId="urn:microsoft.com/office/officeart/2008/layout/LinedList"/>
    <dgm:cxn modelId="{FF0878DF-4C51-46A3-AFD5-2AEEF8435029}" type="presParOf" srcId="{9F4E8D1B-FFE2-4DDC-A181-91DEAC14496A}" destId="{20E683FB-C929-4B5C-B565-A755BC3C886E}" srcOrd="5" destOrd="0" presId="urn:microsoft.com/office/officeart/2008/layout/LinedList"/>
    <dgm:cxn modelId="{AEC05540-B785-45C1-BE76-7B9F11567816}" type="presParOf" srcId="{20E683FB-C929-4B5C-B565-A755BC3C886E}" destId="{0BAC4C69-08B4-4944-AAED-7AD9E602874D}" srcOrd="0" destOrd="0" presId="urn:microsoft.com/office/officeart/2008/layout/LinedList"/>
    <dgm:cxn modelId="{4EF16640-DDE1-44A7-BB03-A1F27CC78A62}" type="presParOf" srcId="{20E683FB-C929-4B5C-B565-A755BC3C886E}" destId="{FF9707E5-B198-4953-8536-03A3886B78DA}" srcOrd="1" destOrd="0" presId="urn:microsoft.com/office/officeart/2008/layout/Lin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086B54E-7A39-4FB2-92F5-E1E52DD499B7}"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it-IT"/>
        </a:p>
      </dgm:t>
    </dgm:pt>
    <dgm:pt modelId="{41876A8D-7444-4595-BA4C-2099CE00E412}">
      <dgm:prSet/>
      <dgm:spPr/>
      <dgm:t>
        <a:bodyPr/>
        <a:lstStyle/>
        <a:p>
          <a:pPr algn="just">
            <a:lnSpc>
              <a:spcPct val="100000"/>
            </a:lnSpc>
          </a:pPr>
          <a:r>
            <a:rPr lang="it-IT" b="1" i="1" dirty="0">
              <a:latin typeface="Times New Roman" panose="02020603050405020304" pitchFamily="18" charset="0"/>
              <a:cs typeface="Times New Roman" panose="02020603050405020304" pitchFamily="18" charset="0"/>
            </a:rPr>
            <a:t>Rimozione della condizione ontologica di vulnerabilità</a:t>
          </a:r>
          <a:r>
            <a:rPr lang="it-IT" b="0" i="0" dirty="0">
              <a:latin typeface="Times New Roman" panose="02020603050405020304" pitchFamily="18" charset="0"/>
              <a:cs typeface="Times New Roman" panose="02020603050405020304" pitchFamily="18" charset="0"/>
            </a:rPr>
            <a:t>, che </a:t>
          </a:r>
          <a:r>
            <a:rPr lang="it-IT" dirty="0">
              <a:latin typeface="Times New Roman" panose="02020603050405020304" pitchFamily="18" charset="0"/>
              <a:cs typeface="Times New Roman" panose="02020603050405020304" pitchFamily="18" charset="0"/>
            </a:rPr>
            <a:t>una volta riconosciuta può spingere il soggetto a riconoscere la propria insufficienza e la propria dipendenza dall’altro.</a:t>
          </a:r>
        </a:p>
      </dgm:t>
    </dgm:pt>
    <dgm:pt modelId="{A440A1D5-6A77-4B18-B666-21DE9C5B5ADC}" type="parTrans" cxnId="{0B44E777-99E9-4483-8CA1-858311206CD3}">
      <dgm:prSet/>
      <dgm:spPr/>
      <dgm:t>
        <a:bodyPr/>
        <a:lstStyle/>
        <a:p>
          <a:endParaRPr lang="it-IT"/>
        </a:p>
      </dgm:t>
    </dgm:pt>
    <dgm:pt modelId="{133980C2-45D9-4F6A-B945-A2E3D0610B4C}" type="sibTrans" cxnId="{0B44E777-99E9-4483-8CA1-858311206CD3}">
      <dgm:prSet/>
      <dgm:spPr/>
      <dgm:t>
        <a:bodyPr/>
        <a:lstStyle/>
        <a:p>
          <a:endParaRPr lang="it-IT"/>
        </a:p>
      </dgm:t>
    </dgm:pt>
    <dgm:pt modelId="{1BF934CA-C0C4-426B-AE75-0D1996F8D43C}">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Secondo l’autrice non bisogna presupporre né un soggetto sovrano ed autosufficiente, né un Io altruistico, ma </a:t>
          </a:r>
          <a:r>
            <a:rPr lang="it-IT" b="1" i="1" dirty="0">
              <a:latin typeface="Times New Roman" panose="02020603050405020304" pitchFamily="18" charset="0"/>
              <a:cs typeface="Times New Roman" panose="02020603050405020304" pitchFamily="18" charset="0"/>
            </a:rPr>
            <a:t>pensare ad un soggetto in relazione, in quanto vulnerabile</a:t>
          </a:r>
          <a:r>
            <a:rPr lang="it-IT" dirty="0">
              <a:latin typeface="Times New Roman" panose="02020603050405020304" pitchFamily="18" charset="0"/>
              <a:cs typeface="Times New Roman" panose="02020603050405020304" pitchFamily="18" charset="0"/>
            </a:rPr>
            <a:t>.</a:t>
          </a:r>
        </a:p>
      </dgm:t>
    </dgm:pt>
    <dgm:pt modelId="{0FC4A7A4-8ACA-4698-A4BD-9180E4F38E96}" type="parTrans" cxnId="{E3D652DC-0BC0-4620-9216-DD42C7646D78}">
      <dgm:prSet/>
      <dgm:spPr/>
      <dgm:t>
        <a:bodyPr/>
        <a:lstStyle/>
        <a:p>
          <a:endParaRPr lang="it-IT"/>
        </a:p>
      </dgm:t>
    </dgm:pt>
    <dgm:pt modelId="{03B27740-C812-497A-9CD2-E9E7F52A94E3}" type="sibTrans" cxnId="{E3D652DC-0BC0-4620-9216-DD42C7646D78}">
      <dgm:prSet/>
      <dgm:spPr/>
      <dgm:t>
        <a:bodyPr/>
        <a:lstStyle/>
        <a:p>
          <a:endParaRPr lang="it-IT"/>
        </a:p>
      </dgm:t>
    </dgm:pt>
    <dgm:pt modelId="{A6ACC921-95FC-4BAC-B8DD-CDF3875FE3FB}">
      <dgm:prSet/>
      <dgm:spPr/>
      <dgm:t>
        <a:bodyPr/>
        <a:lstStyle/>
        <a:p>
          <a:pPr algn="just">
            <a:lnSpc>
              <a:spcPct val="100000"/>
            </a:lnSpc>
          </a:pPr>
          <a:r>
            <a:rPr lang="it-IT" dirty="0">
              <a:latin typeface="Times New Roman" panose="02020603050405020304" pitchFamily="18" charset="0"/>
              <a:cs typeface="Times New Roman" panose="02020603050405020304" pitchFamily="18" charset="0"/>
            </a:rPr>
            <a:t>Nella vulnerabilità stessa del soggetto risiede ciò che lo motiva a prendersi cura dell’altro.</a:t>
          </a:r>
        </a:p>
      </dgm:t>
    </dgm:pt>
    <dgm:pt modelId="{170ABC8F-9ECB-40E6-9D7E-001127582B92}" type="parTrans" cxnId="{13937331-2287-41BE-922B-836E98CC6758}">
      <dgm:prSet/>
      <dgm:spPr/>
      <dgm:t>
        <a:bodyPr/>
        <a:lstStyle/>
        <a:p>
          <a:endParaRPr lang="it-IT"/>
        </a:p>
      </dgm:t>
    </dgm:pt>
    <dgm:pt modelId="{8FEA9A26-6334-47EA-A3CF-CF42271FD9A8}" type="sibTrans" cxnId="{13937331-2287-41BE-922B-836E98CC6758}">
      <dgm:prSet/>
      <dgm:spPr/>
      <dgm:t>
        <a:bodyPr/>
        <a:lstStyle/>
        <a:p>
          <a:endParaRPr lang="it-IT"/>
        </a:p>
      </dgm:t>
    </dgm:pt>
    <dgm:pt modelId="{F78B208A-DCA5-4224-AA72-2D5F0A281EBF}" type="pres">
      <dgm:prSet presAssocID="{0086B54E-7A39-4FB2-92F5-E1E52DD499B7}" presName="linear" presStyleCnt="0">
        <dgm:presLayoutVars>
          <dgm:animLvl val="lvl"/>
          <dgm:resizeHandles val="exact"/>
        </dgm:presLayoutVars>
      </dgm:prSet>
      <dgm:spPr/>
    </dgm:pt>
    <dgm:pt modelId="{7313230D-A5D3-4E28-A748-EFA5849BD8CD}" type="pres">
      <dgm:prSet presAssocID="{41876A8D-7444-4595-BA4C-2099CE00E412}" presName="parentText" presStyleLbl="node1" presStyleIdx="0" presStyleCnt="3" custLinFactY="-11602" custLinFactNeighborX="-4385" custLinFactNeighborY="-100000">
        <dgm:presLayoutVars>
          <dgm:chMax val="0"/>
          <dgm:bulletEnabled val="1"/>
        </dgm:presLayoutVars>
      </dgm:prSet>
      <dgm:spPr/>
    </dgm:pt>
    <dgm:pt modelId="{6522EAB9-C679-45B9-8D26-94B043E5EDB4}" type="pres">
      <dgm:prSet presAssocID="{133980C2-45D9-4F6A-B945-A2E3D0610B4C}" presName="spacer" presStyleCnt="0"/>
      <dgm:spPr/>
    </dgm:pt>
    <dgm:pt modelId="{7EF18DF5-EB9E-403F-945C-8FBD41FFC873}" type="pres">
      <dgm:prSet presAssocID="{1BF934CA-C0C4-426B-AE75-0D1996F8D43C}" presName="parentText" presStyleLbl="node1" presStyleIdx="1" presStyleCnt="3">
        <dgm:presLayoutVars>
          <dgm:chMax val="0"/>
          <dgm:bulletEnabled val="1"/>
        </dgm:presLayoutVars>
      </dgm:prSet>
      <dgm:spPr/>
    </dgm:pt>
    <dgm:pt modelId="{C89F21D9-3DC7-41FD-91EC-C300349F20D0}" type="pres">
      <dgm:prSet presAssocID="{03B27740-C812-497A-9CD2-E9E7F52A94E3}" presName="spacer" presStyleCnt="0"/>
      <dgm:spPr/>
    </dgm:pt>
    <dgm:pt modelId="{16D15F8C-D0BE-4F68-A658-79C042BF4AC5}" type="pres">
      <dgm:prSet presAssocID="{A6ACC921-95FC-4BAC-B8DD-CDF3875FE3FB}" presName="parentText" presStyleLbl="node1" presStyleIdx="2" presStyleCnt="3">
        <dgm:presLayoutVars>
          <dgm:chMax val="0"/>
          <dgm:bulletEnabled val="1"/>
        </dgm:presLayoutVars>
      </dgm:prSet>
      <dgm:spPr/>
    </dgm:pt>
  </dgm:ptLst>
  <dgm:cxnLst>
    <dgm:cxn modelId="{13937331-2287-41BE-922B-836E98CC6758}" srcId="{0086B54E-7A39-4FB2-92F5-E1E52DD499B7}" destId="{A6ACC921-95FC-4BAC-B8DD-CDF3875FE3FB}" srcOrd="2" destOrd="0" parTransId="{170ABC8F-9ECB-40E6-9D7E-001127582B92}" sibTransId="{8FEA9A26-6334-47EA-A3CF-CF42271FD9A8}"/>
    <dgm:cxn modelId="{0B44E777-99E9-4483-8CA1-858311206CD3}" srcId="{0086B54E-7A39-4FB2-92F5-E1E52DD499B7}" destId="{41876A8D-7444-4595-BA4C-2099CE00E412}" srcOrd="0" destOrd="0" parTransId="{A440A1D5-6A77-4B18-B666-21DE9C5B5ADC}" sibTransId="{133980C2-45D9-4F6A-B945-A2E3D0610B4C}"/>
    <dgm:cxn modelId="{F3F58F79-C004-49AC-8DE4-288D8C38DA91}" type="presOf" srcId="{0086B54E-7A39-4FB2-92F5-E1E52DD499B7}" destId="{F78B208A-DCA5-4224-AA72-2D5F0A281EBF}" srcOrd="0" destOrd="0" presId="urn:microsoft.com/office/officeart/2005/8/layout/vList2"/>
    <dgm:cxn modelId="{D0749C79-C34D-4CCE-AE7C-82D97D6D98D5}" type="presOf" srcId="{A6ACC921-95FC-4BAC-B8DD-CDF3875FE3FB}" destId="{16D15F8C-D0BE-4F68-A658-79C042BF4AC5}" srcOrd="0" destOrd="0" presId="urn:microsoft.com/office/officeart/2005/8/layout/vList2"/>
    <dgm:cxn modelId="{B9658281-D763-49D8-BF7B-563BCED4F5EC}" type="presOf" srcId="{1BF934CA-C0C4-426B-AE75-0D1996F8D43C}" destId="{7EF18DF5-EB9E-403F-945C-8FBD41FFC873}" srcOrd="0" destOrd="0" presId="urn:microsoft.com/office/officeart/2005/8/layout/vList2"/>
    <dgm:cxn modelId="{E3D652DC-0BC0-4620-9216-DD42C7646D78}" srcId="{0086B54E-7A39-4FB2-92F5-E1E52DD499B7}" destId="{1BF934CA-C0C4-426B-AE75-0D1996F8D43C}" srcOrd="1" destOrd="0" parTransId="{0FC4A7A4-8ACA-4698-A4BD-9180E4F38E96}" sibTransId="{03B27740-C812-497A-9CD2-E9E7F52A94E3}"/>
    <dgm:cxn modelId="{697153E4-97EB-4BE3-9B8A-7C85DE0442E7}" type="presOf" srcId="{41876A8D-7444-4595-BA4C-2099CE00E412}" destId="{7313230D-A5D3-4E28-A748-EFA5849BD8CD}" srcOrd="0" destOrd="0" presId="urn:microsoft.com/office/officeart/2005/8/layout/vList2"/>
    <dgm:cxn modelId="{4C15F7F6-3E27-4162-8B92-D4656A481751}" type="presParOf" srcId="{F78B208A-DCA5-4224-AA72-2D5F0A281EBF}" destId="{7313230D-A5D3-4E28-A748-EFA5849BD8CD}" srcOrd="0" destOrd="0" presId="urn:microsoft.com/office/officeart/2005/8/layout/vList2"/>
    <dgm:cxn modelId="{DB5B179A-4A1E-4CD0-8F02-8B88CEB344A8}" type="presParOf" srcId="{F78B208A-DCA5-4224-AA72-2D5F0A281EBF}" destId="{6522EAB9-C679-45B9-8D26-94B043E5EDB4}" srcOrd="1" destOrd="0" presId="urn:microsoft.com/office/officeart/2005/8/layout/vList2"/>
    <dgm:cxn modelId="{0D0C3849-DDC8-4E98-AD23-C9849C094B2E}" type="presParOf" srcId="{F78B208A-DCA5-4224-AA72-2D5F0A281EBF}" destId="{7EF18DF5-EB9E-403F-945C-8FBD41FFC873}" srcOrd="2" destOrd="0" presId="urn:microsoft.com/office/officeart/2005/8/layout/vList2"/>
    <dgm:cxn modelId="{BAAEA7A6-B998-4342-B63A-2C4C502CBDD5}" type="presParOf" srcId="{F78B208A-DCA5-4224-AA72-2D5F0A281EBF}" destId="{C89F21D9-3DC7-41FD-91EC-C300349F20D0}" srcOrd="3" destOrd="0" presId="urn:microsoft.com/office/officeart/2005/8/layout/vList2"/>
    <dgm:cxn modelId="{E86298A1-E300-46DE-8909-7A1F5CDA097B}" type="presParOf" srcId="{F78B208A-DCA5-4224-AA72-2D5F0A281EBF}" destId="{16D15F8C-D0BE-4F68-A658-79C042BF4AC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4E5B71-577E-4F27-B8E0-7456DCE08346}">
      <dsp:nvSpPr>
        <dsp:cNvPr id="0" name=""/>
        <dsp:cNvSpPr/>
      </dsp:nvSpPr>
      <dsp:spPr>
        <a:xfrm>
          <a:off x="0" y="0"/>
          <a:ext cx="65722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E1FC39-8A6C-4F35-8133-0FABDE72BA68}">
      <dsp:nvSpPr>
        <dsp:cNvPr id="0" name=""/>
        <dsp:cNvSpPr/>
      </dsp:nvSpPr>
      <dsp:spPr>
        <a:xfrm>
          <a:off x="0" y="0"/>
          <a:ext cx="6572250" cy="279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150000"/>
            </a:lnSpc>
            <a:spcBef>
              <a:spcPct val="0"/>
            </a:spcBef>
            <a:spcAft>
              <a:spcPct val="35000"/>
            </a:spcAft>
            <a:buNone/>
          </a:pPr>
          <a:r>
            <a:rPr lang="it-IT" sz="2800" kern="1200" dirty="0">
              <a:latin typeface="Times New Roman" panose="02020603050405020304" pitchFamily="18" charset="0"/>
              <a:cs typeface="Times New Roman" panose="02020603050405020304" pitchFamily="18" charset="0"/>
            </a:rPr>
            <a:t>La tipicità dell’agape è data dall’</a:t>
          </a:r>
          <a:r>
            <a:rPr lang="it-IT" sz="2800" b="1" kern="1200" dirty="0">
              <a:latin typeface="Times New Roman" panose="02020603050405020304" pitchFamily="18" charset="0"/>
              <a:cs typeface="Times New Roman" panose="02020603050405020304" pitchFamily="18" charset="0"/>
            </a:rPr>
            <a:t>eccedenza</a:t>
          </a:r>
          <a:r>
            <a:rPr lang="it-IT" sz="2800" kern="1200" dirty="0">
              <a:latin typeface="Times New Roman" panose="02020603050405020304" pitchFamily="18" charset="0"/>
              <a:cs typeface="Times New Roman" panose="02020603050405020304" pitchFamily="18" charset="0"/>
            </a:rPr>
            <a:t>, dal dare più di quanto la situazione richieda o di quanto si è ricevuto secondo un’unità di misura.</a:t>
          </a:r>
          <a:endParaRPr lang="en-US" sz="2800" kern="1200" dirty="0">
            <a:latin typeface="Times New Roman" panose="02020603050405020304" pitchFamily="18" charset="0"/>
            <a:cs typeface="Times New Roman" panose="02020603050405020304" pitchFamily="18" charset="0"/>
          </a:endParaRPr>
        </a:p>
      </dsp:txBody>
      <dsp:txXfrm>
        <a:off x="0" y="0"/>
        <a:ext cx="6572250" cy="2794000"/>
      </dsp:txXfrm>
    </dsp:sp>
    <dsp:sp modelId="{33B7B12E-CE96-41EE-9835-06DF2B695632}">
      <dsp:nvSpPr>
        <dsp:cNvPr id="0" name=""/>
        <dsp:cNvSpPr/>
      </dsp:nvSpPr>
      <dsp:spPr>
        <a:xfrm>
          <a:off x="0" y="2794000"/>
          <a:ext cx="6572250" cy="0"/>
        </a:xfrm>
        <a:prstGeom prst="line">
          <a:avLst/>
        </a:prstGeom>
        <a:solidFill>
          <a:schemeClr val="accent2">
            <a:hueOff val="1907789"/>
            <a:satOff val="-43528"/>
            <a:lumOff val="16079"/>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DEFAE5-CD5B-447E-AEB7-79F45AD2D5D6}">
      <dsp:nvSpPr>
        <dsp:cNvPr id="0" name=""/>
        <dsp:cNvSpPr/>
      </dsp:nvSpPr>
      <dsp:spPr>
        <a:xfrm>
          <a:off x="0" y="2794000"/>
          <a:ext cx="6572250" cy="279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just" defTabSz="1244600">
            <a:lnSpc>
              <a:spcPct val="150000"/>
            </a:lnSpc>
            <a:spcBef>
              <a:spcPct val="0"/>
            </a:spcBef>
            <a:spcAft>
              <a:spcPct val="35000"/>
            </a:spcAft>
            <a:buNone/>
          </a:pPr>
          <a:r>
            <a:rPr lang="it-IT" sz="2800" kern="1200" dirty="0">
              <a:latin typeface="Times New Roman" panose="02020603050405020304" pitchFamily="18" charset="0"/>
              <a:cs typeface="Times New Roman" panose="02020603050405020304" pitchFamily="18" charset="0"/>
            </a:rPr>
            <a:t>Si ha agape quando le persone rinunciano a contabilizzare e hanno comportamenti incondizionati, non spiegabili da un criterio </a:t>
          </a:r>
          <a:r>
            <a:rPr lang="it-IT" sz="2800" i="1" kern="1200" dirty="0">
              <a:latin typeface="Times New Roman" panose="02020603050405020304" pitchFamily="18" charset="0"/>
              <a:cs typeface="Times New Roman" panose="02020603050405020304" pitchFamily="18" charset="0"/>
            </a:rPr>
            <a:t>do ut </a:t>
          </a:r>
          <a:r>
            <a:rPr lang="it-IT" sz="2800" i="1" kern="1200" dirty="0" err="1">
              <a:latin typeface="Times New Roman" panose="02020603050405020304" pitchFamily="18" charset="0"/>
              <a:cs typeface="Times New Roman" panose="02020603050405020304" pitchFamily="18" charset="0"/>
            </a:rPr>
            <a:t>des</a:t>
          </a:r>
          <a:r>
            <a:rPr lang="it-IT" sz="2800" kern="1200" dirty="0">
              <a:latin typeface="Times New Roman" panose="02020603050405020304" pitchFamily="18" charset="0"/>
              <a:cs typeface="Times New Roman" panose="02020603050405020304" pitchFamily="18" charset="0"/>
            </a:rPr>
            <a:t>.</a:t>
          </a:r>
          <a:endParaRPr lang="en-US" sz="2800" kern="1200" dirty="0">
            <a:latin typeface="Times New Roman" panose="02020603050405020304" pitchFamily="18" charset="0"/>
            <a:cs typeface="Times New Roman" panose="02020603050405020304" pitchFamily="18" charset="0"/>
          </a:endParaRPr>
        </a:p>
      </dsp:txBody>
      <dsp:txXfrm>
        <a:off x="0" y="2794000"/>
        <a:ext cx="6572250" cy="2794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5A1A18-2FFD-48C1-B608-E96F85E0D830}">
      <dsp:nvSpPr>
        <dsp:cNvPr id="0" name=""/>
        <dsp:cNvSpPr/>
      </dsp:nvSpPr>
      <dsp:spPr>
        <a:xfrm>
          <a:off x="0" y="48107"/>
          <a:ext cx="5868956" cy="1924087"/>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100000"/>
            </a:lnSpc>
            <a:spcBef>
              <a:spcPct val="0"/>
            </a:spcBef>
            <a:spcAft>
              <a:spcPct val="35000"/>
            </a:spcAft>
            <a:buNone/>
          </a:pPr>
          <a:r>
            <a:rPr lang="it-IT" sz="2100" kern="1200" dirty="0">
              <a:latin typeface="Times New Roman" panose="02020603050405020304" pitchFamily="18" charset="0"/>
              <a:cs typeface="Times New Roman" panose="02020603050405020304" pitchFamily="18" charset="0"/>
            </a:rPr>
            <a:t>Risulta interessante l’analisi di </a:t>
          </a:r>
          <a:r>
            <a:rPr lang="it-IT" sz="2100" i="1" kern="1200" dirty="0" err="1">
              <a:latin typeface="Times New Roman" panose="02020603050405020304" pitchFamily="18" charset="0"/>
              <a:cs typeface="Times New Roman" panose="02020603050405020304" pitchFamily="18" charset="0"/>
            </a:rPr>
            <a:t>Maritza</a:t>
          </a:r>
          <a:r>
            <a:rPr lang="it-IT" sz="2100" i="1" kern="1200" dirty="0">
              <a:latin typeface="Times New Roman" panose="02020603050405020304" pitchFamily="18" charset="0"/>
              <a:cs typeface="Times New Roman" panose="02020603050405020304" pitchFamily="18" charset="0"/>
            </a:rPr>
            <a:t> </a:t>
          </a:r>
          <a:r>
            <a:rPr lang="it-IT" sz="2100" i="1" kern="1200" dirty="0" err="1">
              <a:latin typeface="Times New Roman" panose="02020603050405020304" pitchFamily="18" charset="0"/>
              <a:cs typeface="Times New Roman" panose="02020603050405020304" pitchFamily="18" charset="0"/>
            </a:rPr>
            <a:t>Vasquez</a:t>
          </a:r>
          <a:r>
            <a:rPr lang="it-IT" sz="2100" i="1" kern="1200" dirty="0">
              <a:latin typeface="Times New Roman" panose="02020603050405020304" pitchFamily="18" charset="0"/>
              <a:cs typeface="Times New Roman" panose="02020603050405020304" pitchFamily="18" charset="0"/>
            </a:rPr>
            <a:t> </a:t>
          </a:r>
          <a:r>
            <a:rPr lang="it-IT" sz="2100" kern="1200" dirty="0">
              <a:latin typeface="Times New Roman" panose="02020603050405020304" pitchFamily="18" charset="0"/>
              <a:cs typeface="Times New Roman" panose="02020603050405020304" pitchFamily="18" charset="0"/>
            </a:rPr>
            <a:t>all’interno della riflessione attivata dal gruppo interdisciplinare </a:t>
          </a:r>
          <a:r>
            <a:rPr lang="it-IT" sz="2100" b="1" kern="1200" dirty="0">
              <a:latin typeface="Times New Roman" panose="02020603050405020304" pitchFamily="18" charset="0"/>
              <a:cs typeface="Times New Roman" panose="02020603050405020304" pitchFamily="18" charset="0"/>
            </a:rPr>
            <a:t>Social One</a:t>
          </a:r>
          <a:r>
            <a:rPr lang="it-IT" sz="2100" kern="1200" dirty="0">
              <a:latin typeface="Times New Roman" panose="02020603050405020304" pitchFamily="18" charset="0"/>
              <a:cs typeface="Times New Roman" panose="02020603050405020304" pitchFamily="18" charset="0"/>
            </a:rPr>
            <a:t>.</a:t>
          </a:r>
        </a:p>
      </dsp:txBody>
      <dsp:txXfrm>
        <a:off x="93926" y="142033"/>
        <a:ext cx="5681104" cy="1736235"/>
      </dsp:txXfrm>
    </dsp:sp>
    <dsp:sp modelId="{E9F9ABC3-34BB-4EA9-A65E-36806D553360}">
      <dsp:nvSpPr>
        <dsp:cNvPr id="0" name=""/>
        <dsp:cNvSpPr/>
      </dsp:nvSpPr>
      <dsp:spPr>
        <a:xfrm>
          <a:off x="0" y="2032675"/>
          <a:ext cx="5868956" cy="2372908"/>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100000"/>
            </a:lnSpc>
            <a:spcBef>
              <a:spcPct val="0"/>
            </a:spcBef>
            <a:spcAft>
              <a:spcPct val="35000"/>
            </a:spcAft>
            <a:buNone/>
          </a:pPr>
          <a:r>
            <a:rPr lang="it-IT" sz="2100" i="1" kern="1200" dirty="0" err="1">
              <a:latin typeface="Times New Roman" panose="02020603050405020304" pitchFamily="18" charset="0"/>
              <a:cs typeface="Times New Roman" panose="02020603050405020304" pitchFamily="18" charset="0"/>
            </a:rPr>
            <a:t>Vasquez</a:t>
          </a:r>
          <a:r>
            <a:rPr lang="it-IT" sz="2100" kern="1200" dirty="0">
              <a:latin typeface="Times New Roman" panose="02020603050405020304" pitchFamily="18" charset="0"/>
              <a:cs typeface="Times New Roman" panose="02020603050405020304" pitchFamily="18" charset="0"/>
            </a:rPr>
            <a:t> richiama l’attenzione su alcune ricerche che mettono in luce la </a:t>
          </a:r>
          <a:r>
            <a:rPr lang="it-IT" sz="2100" b="1" i="1" kern="1200" dirty="0">
              <a:latin typeface="Times New Roman" panose="02020603050405020304" pitchFamily="18" charset="0"/>
              <a:cs typeface="Times New Roman" panose="02020603050405020304" pitchFamily="18" charset="0"/>
            </a:rPr>
            <a:t>valenza della relazione tra operatori e utenti dei servizi, dove l’aiuto generato dall’interazione riproduce aiuto per entrambi gli interlocutori.</a:t>
          </a:r>
          <a:endParaRPr lang="it-IT" sz="2100" kern="1200" dirty="0">
            <a:latin typeface="Times New Roman" panose="02020603050405020304" pitchFamily="18" charset="0"/>
            <a:cs typeface="Times New Roman" panose="02020603050405020304" pitchFamily="18" charset="0"/>
          </a:endParaRPr>
        </a:p>
      </dsp:txBody>
      <dsp:txXfrm>
        <a:off x="115836" y="2148511"/>
        <a:ext cx="5637284" cy="2141236"/>
      </dsp:txXfrm>
    </dsp:sp>
    <dsp:sp modelId="{410A76E9-BEA8-41AE-BE89-CD8C35258516}">
      <dsp:nvSpPr>
        <dsp:cNvPr id="0" name=""/>
        <dsp:cNvSpPr/>
      </dsp:nvSpPr>
      <dsp:spPr>
        <a:xfrm>
          <a:off x="0" y="4466063"/>
          <a:ext cx="5868956" cy="1881140"/>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just" defTabSz="933450">
            <a:lnSpc>
              <a:spcPct val="100000"/>
            </a:lnSpc>
            <a:spcBef>
              <a:spcPct val="0"/>
            </a:spcBef>
            <a:spcAft>
              <a:spcPct val="35000"/>
            </a:spcAft>
            <a:buNone/>
          </a:pPr>
          <a:r>
            <a:rPr lang="it-IT" sz="2100" kern="1200" dirty="0">
              <a:latin typeface="Times New Roman" panose="02020603050405020304" pitchFamily="18" charset="0"/>
              <a:cs typeface="Times New Roman" panose="02020603050405020304" pitchFamily="18" charset="0"/>
            </a:rPr>
            <a:t>Si osserva quanto gli operatori sociali mettano in gioco se stessi come strumento di relazione e da tale relazione </a:t>
          </a:r>
          <a:r>
            <a:rPr lang="it-IT" sz="2100" b="1" i="1" kern="1200" dirty="0">
              <a:latin typeface="Times New Roman" panose="02020603050405020304" pitchFamily="18" charset="0"/>
              <a:cs typeface="Times New Roman" panose="02020603050405020304" pitchFamily="18" charset="0"/>
            </a:rPr>
            <a:t>loro stessi vengano trasformati</a:t>
          </a:r>
          <a:r>
            <a:rPr lang="it-IT" sz="2100" kern="1200" dirty="0">
              <a:latin typeface="Times New Roman" panose="02020603050405020304" pitchFamily="18" charset="0"/>
              <a:cs typeface="Times New Roman" panose="02020603050405020304" pitchFamily="18" charset="0"/>
            </a:rPr>
            <a:t>.</a:t>
          </a:r>
        </a:p>
      </dsp:txBody>
      <dsp:txXfrm>
        <a:off x="91830" y="4557893"/>
        <a:ext cx="5685296" cy="1697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AC6F96-B831-4F51-A130-B2EF3940DC52}">
      <dsp:nvSpPr>
        <dsp:cNvPr id="0" name=""/>
        <dsp:cNvSpPr/>
      </dsp:nvSpPr>
      <dsp:spPr>
        <a:xfrm>
          <a:off x="-7298283" y="-1116068"/>
          <a:ext cx="8689514" cy="8689514"/>
        </a:xfrm>
        <a:prstGeom prst="blockArc">
          <a:avLst>
            <a:gd name="adj1" fmla="val 18900000"/>
            <a:gd name="adj2" fmla="val 2700000"/>
            <a:gd name="adj3" fmla="val 249"/>
          </a:avLst>
        </a:pr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E4ADEA-C11B-464D-A182-263E438D7E83}">
      <dsp:nvSpPr>
        <dsp:cNvPr id="0" name=""/>
        <dsp:cNvSpPr/>
      </dsp:nvSpPr>
      <dsp:spPr>
        <a:xfrm>
          <a:off x="896283" y="645737"/>
          <a:ext cx="5989168" cy="1291475"/>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5109" tIns="53340" rIns="53340" bIns="53340" numCol="1" spcCol="1270" anchor="ctr" anchorCtr="0">
          <a:noAutofit/>
        </a:bodyPr>
        <a:lstStyle/>
        <a:p>
          <a:pPr marL="0" lvl="0" indent="0" algn="just" defTabSz="933450">
            <a:lnSpc>
              <a:spcPct val="100000"/>
            </a:lnSpc>
            <a:spcBef>
              <a:spcPct val="0"/>
            </a:spcBef>
            <a:spcAft>
              <a:spcPct val="35000"/>
            </a:spcAft>
            <a:buNone/>
          </a:pPr>
          <a:r>
            <a:rPr lang="it-IT" sz="2100" i="1" kern="1200" dirty="0" err="1">
              <a:latin typeface="Times New Roman" panose="02020603050405020304" pitchFamily="18" charset="0"/>
              <a:cs typeface="Times New Roman" panose="02020603050405020304" pitchFamily="18" charset="0"/>
            </a:rPr>
            <a:t>Vasquez</a:t>
          </a:r>
          <a:r>
            <a:rPr lang="it-IT" sz="2100" kern="1200" dirty="0">
              <a:latin typeface="Times New Roman" panose="02020603050405020304" pitchFamily="18" charset="0"/>
              <a:cs typeface="Times New Roman" panose="02020603050405020304" pitchFamily="18" charset="0"/>
            </a:rPr>
            <a:t> rivela che gli oggetti dell’aiuto (assistiti) sono anch’essi soggetti produttori di </a:t>
          </a:r>
          <a:r>
            <a:rPr lang="it-IT" sz="2100" i="1" kern="1200" dirty="0">
              <a:latin typeface="Times New Roman" panose="02020603050405020304" pitchFamily="18" charset="0"/>
              <a:cs typeface="Times New Roman" panose="02020603050405020304" pitchFamily="18" charset="0"/>
            </a:rPr>
            <a:t>care</a:t>
          </a:r>
          <a:r>
            <a:rPr lang="it-IT" sz="2100" kern="1200" dirty="0">
              <a:latin typeface="Times New Roman" panose="02020603050405020304" pitchFamily="18" charset="0"/>
              <a:cs typeface="Times New Roman" panose="02020603050405020304" pitchFamily="18" charset="0"/>
            </a:rPr>
            <a:t> nei confronti degli operatori sociali.</a:t>
          </a:r>
        </a:p>
      </dsp:txBody>
      <dsp:txXfrm>
        <a:off x="896283" y="645737"/>
        <a:ext cx="5989168" cy="1291475"/>
      </dsp:txXfrm>
    </dsp:sp>
    <dsp:sp modelId="{E64846F0-3057-4702-A341-98A15EF45469}">
      <dsp:nvSpPr>
        <dsp:cNvPr id="0" name=""/>
        <dsp:cNvSpPr/>
      </dsp:nvSpPr>
      <dsp:spPr>
        <a:xfrm>
          <a:off x="89111" y="484303"/>
          <a:ext cx="1614344" cy="161434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E7D104-34C8-4942-A2A1-60352BAD5077}">
      <dsp:nvSpPr>
        <dsp:cNvPr id="0" name=""/>
        <dsp:cNvSpPr/>
      </dsp:nvSpPr>
      <dsp:spPr>
        <a:xfrm>
          <a:off x="1365735" y="2582950"/>
          <a:ext cx="5519716" cy="1291475"/>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5109" tIns="53340" rIns="53340" bIns="53340" numCol="1" spcCol="1270" anchor="ctr" anchorCtr="0">
          <a:noAutofit/>
        </a:bodyPr>
        <a:lstStyle/>
        <a:p>
          <a:pPr marL="0" lvl="0" indent="0" algn="just" defTabSz="933450">
            <a:lnSpc>
              <a:spcPct val="90000"/>
            </a:lnSpc>
            <a:spcBef>
              <a:spcPct val="0"/>
            </a:spcBef>
            <a:spcAft>
              <a:spcPct val="35000"/>
            </a:spcAft>
            <a:buNone/>
          </a:pPr>
          <a:r>
            <a:rPr lang="it-IT" sz="2100" kern="1200" dirty="0">
              <a:latin typeface="Times New Roman" panose="02020603050405020304" pitchFamily="18" charset="0"/>
              <a:cs typeface="Times New Roman" panose="02020603050405020304" pitchFamily="18" charset="0"/>
            </a:rPr>
            <a:t>Un </a:t>
          </a:r>
          <a:r>
            <a:rPr lang="it-IT" sz="2100" b="1" i="1" kern="1200" dirty="0">
              <a:latin typeface="Times New Roman" panose="02020603050405020304" pitchFamily="18" charset="0"/>
              <a:cs typeface="Times New Roman" panose="02020603050405020304" pitchFamily="18" charset="0"/>
            </a:rPr>
            <a:t>servizio sociale generativo </a:t>
          </a:r>
          <a:r>
            <a:rPr lang="it-IT" sz="2100" kern="1200" dirty="0">
              <a:latin typeface="Times New Roman" panose="02020603050405020304" pitchFamily="18" charset="0"/>
              <a:cs typeface="Times New Roman" panose="02020603050405020304" pitchFamily="18" charset="0"/>
            </a:rPr>
            <a:t>fa diventare sia utenti che operatori del welfare attori co – artefici di una società solidale, generatori di nuovo welfare. </a:t>
          </a:r>
        </a:p>
      </dsp:txBody>
      <dsp:txXfrm>
        <a:off x="1365735" y="2582950"/>
        <a:ext cx="5519716" cy="1291475"/>
      </dsp:txXfrm>
    </dsp:sp>
    <dsp:sp modelId="{2236C3C4-A8F4-4765-9A4B-551EB647ACD5}">
      <dsp:nvSpPr>
        <dsp:cNvPr id="0" name=""/>
        <dsp:cNvSpPr/>
      </dsp:nvSpPr>
      <dsp:spPr>
        <a:xfrm>
          <a:off x="558563" y="2421516"/>
          <a:ext cx="1614344" cy="161434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8053FF-EAB5-4008-91BE-127F386380CC}">
      <dsp:nvSpPr>
        <dsp:cNvPr id="0" name=""/>
        <dsp:cNvSpPr/>
      </dsp:nvSpPr>
      <dsp:spPr>
        <a:xfrm>
          <a:off x="896283" y="4520163"/>
          <a:ext cx="5989168" cy="1291475"/>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5109" tIns="53340" rIns="53340" bIns="53340" numCol="1" spcCol="1270" anchor="ctr" anchorCtr="0">
          <a:noAutofit/>
        </a:bodyPr>
        <a:lstStyle/>
        <a:p>
          <a:pPr marL="0" lvl="0" indent="0" algn="just" defTabSz="933450">
            <a:lnSpc>
              <a:spcPct val="100000"/>
            </a:lnSpc>
            <a:spcBef>
              <a:spcPct val="0"/>
            </a:spcBef>
            <a:spcAft>
              <a:spcPct val="35000"/>
            </a:spcAft>
            <a:buNone/>
          </a:pPr>
          <a:r>
            <a:rPr lang="it-IT" sz="2100" kern="1200" dirty="0">
              <a:latin typeface="Times New Roman" panose="02020603050405020304" pitchFamily="18" charset="0"/>
              <a:cs typeface="Times New Roman" panose="02020603050405020304" pitchFamily="18" charset="0"/>
            </a:rPr>
            <a:t>“</a:t>
          </a:r>
          <a:r>
            <a:rPr lang="it-IT" sz="2100" b="1" i="1" kern="1200" dirty="0">
              <a:latin typeface="Times New Roman" panose="02020603050405020304" pitchFamily="18" charset="0"/>
              <a:cs typeface="Times New Roman" panose="02020603050405020304" pitchFamily="18" charset="0"/>
            </a:rPr>
            <a:t>non possiamo aiutarci se non scoprendo la nostra capacità di ulteriore aiuto</a:t>
          </a:r>
          <a:r>
            <a:rPr lang="it-IT" sz="2100" kern="1200" dirty="0">
              <a:latin typeface="Times New Roman" panose="02020603050405020304" pitchFamily="18" charset="0"/>
              <a:cs typeface="Times New Roman" panose="02020603050405020304" pitchFamily="18" charset="0"/>
            </a:rPr>
            <a:t>” </a:t>
          </a:r>
        </a:p>
        <a:p>
          <a:pPr marL="0" lvl="0" indent="0" algn="just" defTabSz="933450">
            <a:lnSpc>
              <a:spcPct val="100000"/>
            </a:lnSpc>
            <a:spcBef>
              <a:spcPct val="0"/>
            </a:spcBef>
            <a:spcAft>
              <a:spcPct val="35000"/>
            </a:spcAft>
            <a:buNone/>
          </a:pPr>
          <a:r>
            <a:rPr lang="it-IT" sz="2100" kern="1200" dirty="0">
              <a:latin typeface="Times New Roman" panose="02020603050405020304" pitchFamily="18" charset="0"/>
              <a:cs typeface="Times New Roman" panose="02020603050405020304" pitchFamily="18" charset="0"/>
            </a:rPr>
            <a:t>(in tale direzione l’effetto sarebbe eccedente). </a:t>
          </a:r>
        </a:p>
      </dsp:txBody>
      <dsp:txXfrm>
        <a:off x="896283" y="4520163"/>
        <a:ext cx="5989168" cy="1291475"/>
      </dsp:txXfrm>
    </dsp:sp>
    <dsp:sp modelId="{1AADB9D8-9F8E-4FDA-85B9-4B5F8A4A1702}">
      <dsp:nvSpPr>
        <dsp:cNvPr id="0" name=""/>
        <dsp:cNvSpPr/>
      </dsp:nvSpPr>
      <dsp:spPr>
        <a:xfrm>
          <a:off x="89111" y="4358729"/>
          <a:ext cx="1614344" cy="1614344"/>
        </a:xfrm>
        <a:prstGeom prst="ellipse">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DE8D68-A10D-487C-A8AA-071F2ED9127D}">
      <dsp:nvSpPr>
        <dsp:cNvPr id="0" name=""/>
        <dsp:cNvSpPr/>
      </dsp:nvSpPr>
      <dsp:spPr>
        <a:xfrm rot="9814290">
          <a:off x="4592002" y="3136578"/>
          <a:ext cx="4852929" cy="2466475"/>
        </a:xfrm>
        <a:prstGeom prst="swooshArrow">
          <a:avLst>
            <a:gd name="adj1" fmla="val 16310"/>
            <a:gd name="adj2" fmla="val 31370"/>
          </a:avLst>
        </a:prstGeom>
        <a:blipFill rotWithShape="1">
          <a:blip xmlns:r="http://schemas.openxmlformats.org/officeDocument/2006/relationships" r:embed="rId1">
            <a:duotone>
              <a:schemeClr val="accent1">
                <a:hueOff val="0"/>
                <a:satOff val="0"/>
                <a:lumOff val="0"/>
                <a:alphaOff val="0"/>
                <a:tint val="70000"/>
                <a:shade val="63000"/>
              </a:schemeClr>
              <a:schemeClr val="accent1">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635E47E1-2461-4CCF-AE15-0E563A8FE73F}">
      <dsp:nvSpPr>
        <dsp:cNvPr id="0" name=""/>
        <dsp:cNvSpPr/>
      </dsp:nvSpPr>
      <dsp:spPr>
        <a:xfrm>
          <a:off x="9128139" y="1041112"/>
          <a:ext cx="149504" cy="149504"/>
        </a:xfrm>
        <a:prstGeom prst="ellipse">
          <a:avLst/>
        </a:prstGeom>
        <a:blipFill rotWithShape="1">
          <a:blip xmlns:r="http://schemas.openxmlformats.org/officeDocument/2006/relationships" r:embed="rId1">
            <a:duotone>
              <a:schemeClr val="accent1">
                <a:tint val="60000"/>
                <a:hueOff val="0"/>
                <a:satOff val="0"/>
                <a:lumOff val="0"/>
                <a:alphaOff val="0"/>
                <a:tint val="70000"/>
                <a:shade val="63000"/>
              </a:schemeClr>
              <a:schemeClr val="accent1">
                <a:tint val="60000"/>
                <a:hueOff val="0"/>
                <a:satOff val="0"/>
                <a:lumOff val="0"/>
                <a:alphaOff val="0"/>
                <a:tint val="10000"/>
                <a:satMod val="150000"/>
              </a:schemeClr>
            </a:duotone>
          </a:blip>
          <a:tile tx="0" ty="0" sx="60000" sy="59000" flip="none" algn="tl"/>
        </a:blipFill>
        <a:ln w="6350" cap="flat" cmpd="sng" algn="ctr">
          <a:solidFill>
            <a:schemeClr val="lt1">
              <a:hueOff val="0"/>
              <a:satOff val="0"/>
              <a:lumOff val="0"/>
              <a:alphaOff val="0"/>
            </a:schemeClr>
          </a:solidFill>
          <a:prstDash val="solid"/>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B9768C2E-44F1-4611-BCFE-FF8FFC81EE22}">
      <dsp:nvSpPr>
        <dsp:cNvPr id="0" name=""/>
        <dsp:cNvSpPr/>
      </dsp:nvSpPr>
      <dsp:spPr>
        <a:xfrm>
          <a:off x="3627374" y="1837323"/>
          <a:ext cx="149504" cy="149504"/>
        </a:xfrm>
        <a:prstGeom prst="ellipse">
          <a:avLst/>
        </a:prstGeom>
        <a:blipFill rotWithShape="1">
          <a:blip xmlns:r="http://schemas.openxmlformats.org/officeDocument/2006/relationships" r:embed="rId1">
            <a:duotone>
              <a:schemeClr val="accent1">
                <a:tint val="60000"/>
                <a:hueOff val="0"/>
                <a:satOff val="0"/>
                <a:lumOff val="0"/>
                <a:alphaOff val="0"/>
                <a:tint val="70000"/>
                <a:shade val="63000"/>
              </a:schemeClr>
              <a:schemeClr val="accent1">
                <a:tint val="60000"/>
                <a:hueOff val="0"/>
                <a:satOff val="0"/>
                <a:lumOff val="0"/>
                <a:alphaOff val="0"/>
                <a:tint val="10000"/>
                <a:satMod val="150000"/>
              </a:schemeClr>
            </a:duotone>
          </a:blip>
          <a:tile tx="0" ty="0" sx="60000" sy="59000" flip="none" algn="tl"/>
        </a:blipFill>
        <a:ln w="6350" cap="flat" cmpd="sng" algn="ctr">
          <a:solidFill>
            <a:schemeClr val="lt1">
              <a:hueOff val="0"/>
              <a:satOff val="0"/>
              <a:lumOff val="0"/>
              <a:alphaOff val="0"/>
            </a:schemeClr>
          </a:solidFill>
          <a:prstDash val="solid"/>
        </a:ln>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AF18720A-5FFE-4087-8E0E-9C5E1F7B5E80}">
      <dsp:nvSpPr>
        <dsp:cNvPr id="0" name=""/>
        <dsp:cNvSpPr/>
      </dsp:nvSpPr>
      <dsp:spPr>
        <a:xfrm>
          <a:off x="9045611" y="1693511"/>
          <a:ext cx="3435639" cy="1348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marL="0" lvl="0" indent="0" algn="ctr" defTabSz="889000">
            <a:lnSpc>
              <a:spcPct val="100000"/>
            </a:lnSpc>
            <a:spcBef>
              <a:spcPct val="0"/>
            </a:spcBef>
            <a:spcAft>
              <a:spcPct val="35000"/>
            </a:spcAft>
            <a:buNone/>
          </a:pPr>
          <a:r>
            <a:rPr lang="it-IT" sz="2000" kern="1200" dirty="0">
              <a:latin typeface="Times New Roman" panose="02020603050405020304" pitchFamily="18" charset="0"/>
              <a:cs typeface="Times New Roman" panose="02020603050405020304" pitchFamily="18" charset="0"/>
            </a:rPr>
            <a:t>Concetto </a:t>
          </a:r>
          <a:r>
            <a:rPr lang="it-IT" sz="2000" b="1" i="1" kern="1200" dirty="0">
              <a:latin typeface="Times New Roman" panose="02020603050405020304" pitchFamily="18" charset="0"/>
              <a:cs typeface="Times New Roman" panose="02020603050405020304" pitchFamily="18" charset="0"/>
            </a:rPr>
            <a:t>che consente di rilevare quelle particolari relazioni amorevoli</a:t>
          </a:r>
          <a:r>
            <a:rPr lang="it-IT" sz="2000" kern="1200" dirty="0">
              <a:latin typeface="Times New Roman" panose="02020603050405020304" pitchFamily="18" charset="0"/>
              <a:cs typeface="Times New Roman" panose="02020603050405020304" pitchFamily="18" charset="0"/>
            </a:rPr>
            <a:t> che hanno la proprietà di “</a:t>
          </a:r>
          <a:r>
            <a:rPr lang="it-IT" sz="2000" i="1" kern="1200" dirty="0">
              <a:latin typeface="Times New Roman" panose="02020603050405020304" pitchFamily="18" charset="0"/>
              <a:cs typeface="Times New Roman" panose="02020603050405020304" pitchFamily="18" charset="0"/>
            </a:rPr>
            <a:t>ricreare il soggetto e l’oggetto allo stesso tempo</a:t>
          </a:r>
          <a:r>
            <a:rPr lang="it-IT" sz="2000" kern="1200" dirty="0">
              <a:latin typeface="Times New Roman" panose="02020603050405020304" pitchFamily="18" charset="0"/>
              <a:cs typeface="Times New Roman" panose="02020603050405020304" pitchFamily="18" charset="0"/>
            </a:rPr>
            <a:t>” nel momento stesso in cui se ne fa esperienza</a:t>
          </a:r>
          <a:r>
            <a:rPr lang="it-IT" sz="1600" kern="1200" dirty="0">
              <a:latin typeface="Times New Roman" panose="02020603050405020304" pitchFamily="18" charset="0"/>
              <a:cs typeface="Times New Roman" panose="02020603050405020304" pitchFamily="18" charset="0"/>
            </a:rPr>
            <a:t>. </a:t>
          </a:r>
        </a:p>
      </dsp:txBody>
      <dsp:txXfrm>
        <a:off x="9045611" y="1693511"/>
        <a:ext cx="3435639" cy="1348732"/>
      </dsp:txXfrm>
    </dsp:sp>
    <dsp:sp modelId="{61F18210-816C-4C26-8795-4036CD3882FE}">
      <dsp:nvSpPr>
        <dsp:cNvPr id="0" name=""/>
        <dsp:cNvSpPr/>
      </dsp:nvSpPr>
      <dsp:spPr>
        <a:xfrm>
          <a:off x="9128133" y="3249729"/>
          <a:ext cx="3200408" cy="14200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chemeClr val="tx1"/>
              </a:solidFill>
              <a:latin typeface="+mj-lt"/>
              <a:hlinkClick xmlns:r="http://schemas.openxmlformats.org/officeDocument/2006/relationships" r:id="" action="ppaction://hlinksldjump">
                <a:extLst>
                  <a:ext uri="{A12FA001-AC4F-418D-AE19-62706E023703}">
                    <ahyp:hlinkClr xmlns:ahyp="http://schemas.microsoft.com/office/drawing/2018/hyperlinkcolor" val="tx"/>
                  </a:ext>
                </a:extLst>
              </a:hlinkClick>
            </a:rPr>
            <a:t>AGAPE COME INTERPENETRAZIONE DEI SOGGETTI</a:t>
          </a:r>
          <a:endParaRPr lang="it-IT" sz="1800" kern="1200" dirty="0">
            <a:solidFill>
              <a:schemeClr val="tx1"/>
            </a:solidFill>
            <a:latin typeface="+mj-lt"/>
          </a:endParaRPr>
        </a:p>
      </dsp:txBody>
      <dsp:txXfrm>
        <a:off x="9128133" y="3249729"/>
        <a:ext cx="3200408" cy="1420001"/>
      </dsp:txXfrm>
    </dsp:sp>
    <dsp:sp modelId="{C83CA470-496E-419A-986C-7FFD455B5CA0}">
      <dsp:nvSpPr>
        <dsp:cNvPr id="0" name=""/>
        <dsp:cNvSpPr/>
      </dsp:nvSpPr>
      <dsp:spPr>
        <a:xfrm>
          <a:off x="3585358" y="1315608"/>
          <a:ext cx="4420478" cy="20730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100000"/>
            </a:lnSpc>
            <a:spcBef>
              <a:spcPct val="0"/>
            </a:spcBef>
            <a:spcAft>
              <a:spcPct val="35000"/>
            </a:spcAft>
            <a:buNone/>
          </a:pPr>
          <a:r>
            <a:rPr lang="it-IT" sz="2000" kern="1200" dirty="0">
              <a:latin typeface="Times New Roman" panose="02020603050405020304" pitchFamily="18" charset="0"/>
              <a:cs typeface="Times New Roman" panose="02020603050405020304" pitchFamily="18" charset="0"/>
            </a:rPr>
            <a:t>Si sviluppa e rende credibile l’ipotesi secondo cui il </a:t>
          </a:r>
          <a:r>
            <a:rPr lang="it-IT" sz="2000" b="1" i="1" kern="1200" dirty="0">
              <a:latin typeface="Times New Roman" panose="02020603050405020304" pitchFamily="18" charset="0"/>
              <a:cs typeface="Times New Roman" panose="02020603050405020304" pitchFamily="18" charset="0"/>
            </a:rPr>
            <a:t>rigenerarsi</a:t>
          </a:r>
          <a:r>
            <a:rPr lang="it-IT" sz="2000" kern="1200" dirty="0">
              <a:latin typeface="Times New Roman" panose="02020603050405020304" pitchFamily="18" charset="0"/>
              <a:cs typeface="Times New Roman" panose="02020603050405020304" pitchFamily="18" charset="0"/>
            </a:rPr>
            <a:t> del soggetto in relazione con l’oggetto amato </a:t>
          </a:r>
          <a:r>
            <a:rPr lang="it-IT" sz="2000" b="1" i="1" kern="1200" dirty="0">
              <a:latin typeface="Times New Roman" panose="02020603050405020304" pitchFamily="18" charset="0"/>
              <a:cs typeface="Times New Roman" panose="02020603050405020304" pitchFamily="18" charset="0"/>
            </a:rPr>
            <a:t>produce una realtà sui generis.</a:t>
          </a:r>
          <a:endParaRPr lang="it-IT" sz="1600" kern="1200" dirty="0"/>
        </a:p>
      </dsp:txBody>
      <dsp:txXfrm>
        <a:off x="3585358" y="1315608"/>
        <a:ext cx="4420478" cy="2073091"/>
      </dsp:txXfrm>
    </dsp:sp>
    <dsp:sp modelId="{8064C9BC-AD57-483B-9E64-A1ABB9AACDF7}">
      <dsp:nvSpPr>
        <dsp:cNvPr id="0" name=""/>
        <dsp:cNvSpPr/>
      </dsp:nvSpPr>
      <dsp:spPr>
        <a:xfrm>
          <a:off x="797773" y="3660698"/>
          <a:ext cx="4034763" cy="22549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marL="0" lvl="0" indent="0" algn="ctr" defTabSz="889000">
            <a:lnSpc>
              <a:spcPct val="100000"/>
            </a:lnSpc>
            <a:spcBef>
              <a:spcPct val="0"/>
            </a:spcBef>
            <a:spcAft>
              <a:spcPct val="35000"/>
            </a:spcAft>
            <a:buNone/>
          </a:pPr>
          <a:r>
            <a:rPr lang="it-IT" sz="2000" kern="1200" dirty="0">
              <a:latin typeface="Times New Roman" panose="02020603050405020304" pitchFamily="18" charset="0"/>
              <a:cs typeface="Times New Roman" panose="02020603050405020304" pitchFamily="18" charset="0"/>
            </a:rPr>
            <a:t>Laddove la regola non bastasse a conciliare l’attesa di aiuto con le risorse disponibili, la </a:t>
          </a:r>
          <a:r>
            <a:rPr lang="it-IT" sz="2000" b="1" i="1" kern="1200" dirty="0">
              <a:latin typeface="Times New Roman" panose="02020603050405020304" pitchFamily="18" charset="0"/>
              <a:cs typeface="Times New Roman" panose="02020603050405020304" pitchFamily="18" charset="0"/>
            </a:rPr>
            <a:t>qualità relazionale generata da un’interlocuzione qualificata dell’agape, potrebbe rivelarsi un’ulteriore possibilità di aiuto, che non consuma ma genera nuove risorse.</a:t>
          </a:r>
          <a:endParaRPr lang="it-IT" sz="2000" kern="1200" dirty="0">
            <a:latin typeface="Times New Roman" panose="02020603050405020304" pitchFamily="18" charset="0"/>
            <a:cs typeface="Times New Roman" panose="02020603050405020304" pitchFamily="18" charset="0"/>
          </a:endParaRPr>
        </a:p>
      </dsp:txBody>
      <dsp:txXfrm>
        <a:off x="797773" y="3660698"/>
        <a:ext cx="4034763" cy="22549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D6E1D3-27FC-4B85-9A38-8AC80C903B7A}">
      <dsp:nvSpPr>
        <dsp:cNvPr id="0" name=""/>
        <dsp:cNvSpPr/>
      </dsp:nvSpPr>
      <dsp:spPr>
        <a:xfrm>
          <a:off x="0" y="38741"/>
          <a:ext cx="6711696" cy="2950692"/>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just" defTabSz="844550">
            <a:lnSpc>
              <a:spcPct val="100000"/>
            </a:lnSpc>
            <a:spcBef>
              <a:spcPct val="0"/>
            </a:spcBef>
            <a:spcAft>
              <a:spcPct val="35000"/>
            </a:spcAft>
            <a:buNone/>
          </a:pPr>
          <a:r>
            <a:rPr lang="it-IT" sz="1900" b="1" i="1" kern="1200" dirty="0">
              <a:latin typeface="Times New Roman" panose="02020603050405020304" pitchFamily="18" charset="0"/>
              <a:cs typeface="Times New Roman" panose="02020603050405020304" pitchFamily="18" charset="0"/>
            </a:rPr>
            <a:t>Ricevere le persone</a:t>
          </a:r>
          <a:r>
            <a:rPr lang="it-IT" sz="1900" kern="1200" dirty="0">
              <a:latin typeface="Times New Roman" panose="02020603050405020304" pitchFamily="18" charset="0"/>
              <a:cs typeface="Times New Roman" panose="02020603050405020304" pitchFamily="18" charset="0"/>
            </a:rPr>
            <a:t> (</a:t>
          </a:r>
          <a:r>
            <a:rPr lang="it-IT" sz="1900" b="1" i="1" kern="1200" dirty="0">
              <a:latin typeface="Times New Roman" panose="02020603050405020304" pitchFamily="18" charset="0"/>
              <a:cs typeface="Times New Roman" panose="02020603050405020304" pitchFamily="18" charset="0"/>
            </a:rPr>
            <a:t>attivando interrelazioni) </a:t>
          </a:r>
          <a:r>
            <a:rPr lang="it-IT" sz="1900" kern="1200" dirty="0">
              <a:latin typeface="Times New Roman" panose="02020603050405020304" pitchFamily="18" charset="0"/>
              <a:cs typeface="Times New Roman" panose="02020603050405020304" pitchFamily="18" charset="0"/>
            </a:rPr>
            <a:t>spostando la concentrazione dell’azione dalla risoluzione dei problemi </a:t>
          </a:r>
          <a:r>
            <a:rPr lang="it-IT" sz="1900" b="1" i="1" kern="1200" dirty="0">
              <a:latin typeface="Times New Roman" panose="02020603050405020304" pitchFamily="18" charset="0"/>
              <a:cs typeface="Times New Roman" panose="02020603050405020304" pitchFamily="18" charset="0"/>
            </a:rPr>
            <a:t>alla relazione con le persone:</a:t>
          </a:r>
        </a:p>
        <a:p>
          <a:pPr marL="0" lvl="0" indent="0" algn="ctr" defTabSz="844550">
            <a:lnSpc>
              <a:spcPct val="100000"/>
            </a:lnSpc>
            <a:spcBef>
              <a:spcPct val="0"/>
            </a:spcBef>
            <a:spcAft>
              <a:spcPct val="35000"/>
            </a:spcAft>
            <a:buNone/>
          </a:pPr>
          <a:r>
            <a:rPr lang="it-IT" sz="1800" b="0" i="0" kern="1200" dirty="0">
              <a:latin typeface="+mn-lt"/>
              <a:cs typeface="Times New Roman" panose="02020603050405020304" pitchFamily="18" charset="0"/>
            </a:rPr>
            <a:t>CONSENTE DI CREARE UN RAPPORTO PRODUTTIVO DI GRATIFICAZIONE E DI SIGNIFICATO PER ENTRAMBI GLI INTERLOCUTORI DELLA RELAZIONE D’AIUTO E PER QUANTI ALTRI AD ESSA SONO COLLEGATI.</a:t>
          </a:r>
        </a:p>
      </dsp:txBody>
      <dsp:txXfrm>
        <a:off x="144041" y="182782"/>
        <a:ext cx="6423614" cy="2662610"/>
      </dsp:txXfrm>
    </dsp:sp>
    <dsp:sp modelId="{A576301B-C883-412F-8803-7CA6AC9C852C}">
      <dsp:nvSpPr>
        <dsp:cNvPr id="0" name=""/>
        <dsp:cNvSpPr/>
      </dsp:nvSpPr>
      <dsp:spPr>
        <a:xfrm>
          <a:off x="0" y="3047034"/>
          <a:ext cx="6711696" cy="2610562"/>
        </a:xfrm>
        <a:prstGeom prst="round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100000"/>
            </a:lnSpc>
            <a:spcBef>
              <a:spcPct val="0"/>
            </a:spcBef>
            <a:spcAft>
              <a:spcPct val="35000"/>
            </a:spcAft>
            <a:buNone/>
          </a:pPr>
          <a:r>
            <a:rPr lang="it-IT" sz="2000" kern="1200" dirty="0">
              <a:latin typeface="Times New Roman" panose="02020603050405020304" pitchFamily="18" charset="0"/>
              <a:cs typeface="Times New Roman" panose="02020603050405020304" pitchFamily="18" charset="0"/>
            </a:rPr>
            <a:t>È lecito chiedersi: </a:t>
          </a:r>
          <a:r>
            <a:rPr lang="it-IT" sz="2000" b="1" u="sng" kern="1200" dirty="0">
              <a:latin typeface="Times New Roman" panose="02020603050405020304" pitchFamily="18" charset="0"/>
              <a:cs typeface="Times New Roman" panose="02020603050405020304" pitchFamily="18" charset="0"/>
            </a:rPr>
            <a:t>sono riconoscibili</a:t>
          </a:r>
          <a:r>
            <a:rPr lang="it-IT" sz="2000" kern="1200" dirty="0">
              <a:latin typeface="Times New Roman" panose="02020603050405020304" pitchFamily="18" charset="0"/>
              <a:cs typeface="Times New Roman" panose="02020603050405020304" pitchFamily="18" charset="0"/>
            </a:rPr>
            <a:t> nel lavoro dei social work </a:t>
          </a:r>
          <a:r>
            <a:rPr lang="it-IT" sz="2000" b="1" u="sng" kern="1200" dirty="0">
              <a:latin typeface="Times New Roman" panose="02020603050405020304" pitchFamily="18" charset="0"/>
              <a:cs typeface="Times New Roman" panose="02020603050405020304" pitchFamily="18" charset="0"/>
            </a:rPr>
            <a:t>azioni che producono eccedenza senza averla messa in conto</a:t>
          </a:r>
          <a:r>
            <a:rPr lang="it-IT" sz="2000" kern="1200" dirty="0">
              <a:latin typeface="Times New Roman" panose="02020603050405020304" pitchFamily="18" charset="0"/>
              <a:cs typeface="Times New Roman" panose="02020603050405020304" pitchFamily="18" charset="0"/>
            </a:rPr>
            <a:t>? </a:t>
          </a:r>
        </a:p>
        <a:p>
          <a:pPr marL="0" lvl="0" indent="0" algn="just" defTabSz="889000">
            <a:lnSpc>
              <a:spcPct val="100000"/>
            </a:lnSpc>
            <a:spcBef>
              <a:spcPct val="0"/>
            </a:spcBef>
            <a:spcAft>
              <a:spcPct val="35000"/>
            </a:spcAft>
            <a:buNone/>
          </a:pPr>
          <a:r>
            <a:rPr lang="it-IT" sz="2000" kern="1200" dirty="0">
              <a:latin typeface="Times New Roman" panose="02020603050405020304" pitchFamily="18" charset="0"/>
              <a:cs typeface="Times New Roman" panose="02020603050405020304" pitchFamily="18" charset="0"/>
            </a:rPr>
            <a:t>Senza attesa né interesse particolare, azioni esperite di volta in volta nel presente, in assenza di progetto e tuttavia capaci di generare nuove realtà sui generis che permangono nel tempo (?)</a:t>
          </a:r>
        </a:p>
      </dsp:txBody>
      <dsp:txXfrm>
        <a:off x="127437" y="3174471"/>
        <a:ext cx="6456822" cy="235568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50E83E-EC80-4A9C-858C-9FAAD6278EE5}">
      <dsp:nvSpPr>
        <dsp:cNvPr id="0" name=""/>
        <dsp:cNvSpPr/>
      </dsp:nvSpPr>
      <dsp:spPr>
        <a:xfrm>
          <a:off x="0" y="2144"/>
          <a:ext cx="10058399"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38C628-3D1D-476E-9F12-084AD97957A5}">
      <dsp:nvSpPr>
        <dsp:cNvPr id="0" name=""/>
        <dsp:cNvSpPr/>
      </dsp:nvSpPr>
      <dsp:spPr>
        <a:xfrm>
          <a:off x="0" y="2144"/>
          <a:ext cx="10058399" cy="1462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100000"/>
            </a:lnSpc>
            <a:spcBef>
              <a:spcPct val="0"/>
            </a:spcBef>
            <a:spcAft>
              <a:spcPct val="35000"/>
            </a:spcAft>
            <a:buNone/>
          </a:pPr>
          <a:r>
            <a:rPr lang="it-IT" sz="1800" b="1" kern="1200" dirty="0">
              <a:latin typeface="Times New Roman" panose="02020603050405020304" pitchFamily="18" charset="0"/>
              <a:cs typeface="Times New Roman" panose="02020603050405020304" pitchFamily="18" charset="0"/>
            </a:rPr>
            <a:t>Agape come motivazione primaria dell’azione. </a:t>
          </a:r>
          <a:r>
            <a:rPr lang="it-IT" sz="1800" kern="1200" dirty="0">
              <a:latin typeface="Times New Roman" panose="02020603050405020304" pitchFamily="18" charset="0"/>
              <a:cs typeface="Times New Roman" panose="02020603050405020304" pitchFamily="18" charset="0"/>
            </a:rPr>
            <a:t>L’egoismo e l’altruismo non sono gli estremi di un continuum delle motivazioni umane. La società è un’unità tra l’essere prodotti della società, l’esserne membri e l’intimità dei soggetti: da qui prende forma la società empirica. Queste tre dimensioni definiscono il campo di azione di ogni persona, che sperimenta allo stesso tempo la dimensione di </a:t>
          </a:r>
          <a:r>
            <a:rPr lang="it-IT" sz="1800" b="1" kern="1200" dirty="0">
              <a:latin typeface="Times New Roman" panose="02020603050405020304" pitchFamily="18" charset="0"/>
              <a:cs typeface="Times New Roman" panose="02020603050405020304" pitchFamily="18" charset="0"/>
            </a:rPr>
            <a:t>essere creatore</a:t>
          </a:r>
          <a:r>
            <a:rPr lang="it-IT" sz="1800" kern="1200" dirty="0">
              <a:latin typeface="Times New Roman" panose="02020603050405020304" pitchFamily="18" charset="0"/>
              <a:cs typeface="Times New Roman" panose="02020603050405020304" pitchFamily="18" charset="0"/>
            </a:rPr>
            <a:t> ed </a:t>
          </a:r>
          <a:r>
            <a:rPr lang="it-IT" sz="1800" b="1" kern="1200" dirty="0">
              <a:latin typeface="Times New Roman" panose="02020603050405020304" pitchFamily="18" charset="0"/>
              <a:cs typeface="Times New Roman" panose="02020603050405020304" pitchFamily="18" charset="0"/>
            </a:rPr>
            <a:t>essere creato </a:t>
          </a:r>
          <a:r>
            <a:rPr lang="it-IT" sz="1800" kern="1200" dirty="0">
              <a:latin typeface="Times New Roman" panose="02020603050405020304" pitchFamily="18" charset="0"/>
              <a:cs typeface="Times New Roman" panose="02020603050405020304" pitchFamily="18" charset="0"/>
            </a:rPr>
            <a:t>dalla società.</a:t>
          </a:r>
          <a:endParaRPr lang="en-US" sz="1800" kern="1200" dirty="0">
            <a:latin typeface="Times New Roman" panose="02020603050405020304" pitchFamily="18" charset="0"/>
            <a:cs typeface="Times New Roman" panose="02020603050405020304" pitchFamily="18" charset="0"/>
          </a:endParaRPr>
        </a:p>
      </dsp:txBody>
      <dsp:txXfrm>
        <a:off x="0" y="2144"/>
        <a:ext cx="10058399" cy="1462546"/>
      </dsp:txXfrm>
    </dsp:sp>
    <dsp:sp modelId="{02AF4B3F-F0E8-4291-8A47-BF2DDDE133F9}">
      <dsp:nvSpPr>
        <dsp:cNvPr id="0" name=""/>
        <dsp:cNvSpPr/>
      </dsp:nvSpPr>
      <dsp:spPr>
        <a:xfrm>
          <a:off x="0" y="1464690"/>
          <a:ext cx="10058399" cy="0"/>
        </a:xfrm>
        <a:prstGeom prst="line">
          <a:avLst/>
        </a:prstGeom>
        <a:solidFill>
          <a:schemeClr val="accent2">
            <a:hueOff val="953895"/>
            <a:satOff val="-21764"/>
            <a:lumOff val="8039"/>
            <a:alphaOff val="0"/>
          </a:schemeClr>
        </a:solidFill>
        <a:ln w="12700" cap="flat" cmpd="sng" algn="ctr">
          <a:solidFill>
            <a:schemeClr val="accent2">
              <a:hueOff val="953895"/>
              <a:satOff val="-21764"/>
              <a:lumOff val="803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2887C2-4747-47A0-A083-7745A630A2A0}">
      <dsp:nvSpPr>
        <dsp:cNvPr id="0" name=""/>
        <dsp:cNvSpPr/>
      </dsp:nvSpPr>
      <dsp:spPr>
        <a:xfrm>
          <a:off x="0" y="1464690"/>
          <a:ext cx="10058399" cy="1462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100000"/>
            </a:lnSpc>
            <a:spcBef>
              <a:spcPct val="0"/>
            </a:spcBef>
            <a:spcAft>
              <a:spcPct val="35000"/>
            </a:spcAft>
            <a:buNone/>
          </a:pPr>
          <a:r>
            <a:rPr lang="it-IT" sz="1800" b="1" kern="1200" dirty="0">
              <a:latin typeface="Times New Roman" panose="02020603050405020304" pitchFamily="18" charset="0"/>
              <a:cs typeface="Times New Roman" panose="02020603050405020304" pitchFamily="18" charset="0"/>
            </a:rPr>
            <a:t>L’agape come interpenetrazione dei soggetti crea le istituzioni sociali. </a:t>
          </a:r>
          <a:r>
            <a:rPr lang="it-IT" sz="1800" kern="1200" dirty="0">
              <a:latin typeface="Times New Roman" panose="02020603050405020304" pitchFamily="18" charset="0"/>
              <a:cs typeface="Times New Roman" panose="02020603050405020304" pitchFamily="18" charset="0"/>
            </a:rPr>
            <a:t>Il sociale è creato da un agire che è il prodotto di due soggetti che deliberano di vivere ciascuno per l’altro: l’amore è una relazione di penetrazione nella vita di Alter ed Ego. L’agire agapico delle persone produce una realtà </a:t>
          </a:r>
          <a:r>
            <a:rPr lang="it-IT" sz="1800" i="1" kern="1200" dirty="0">
              <a:latin typeface="Times New Roman" panose="02020603050405020304" pitchFamily="18" charset="0"/>
              <a:cs typeface="Times New Roman" panose="02020603050405020304" pitchFamily="18" charset="0"/>
            </a:rPr>
            <a:t>sui generis</a:t>
          </a:r>
          <a:r>
            <a:rPr lang="it-IT" sz="1800" kern="1200" dirty="0">
              <a:latin typeface="Times New Roman" panose="02020603050405020304" pitchFamily="18" charset="0"/>
              <a:cs typeface="Times New Roman" panose="02020603050405020304" pitchFamily="18" charset="0"/>
            </a:rPr>
            <a:t>, un’unità di soggetti che nell’azione agapica reciproca sfocia in un sociale generativo: </a:t>
          </a:r>
          <a:r>
            <a:rPr lang="it-IT" sz="1800" b="1" kern="1200" dirty="0">
              <a:latin typeface="Times New Roman" panose="02020603050405020304" pitchFamily="18" charset="0"/>
              <a:cs typeface="Times New Roman" panose="02020603050405020304" pitchFamily="18" charset="0"/>
            </a:rPr>
            <a:t>l’agire sociale diventa relazione</a:t>
          </a:r>
          <a:r>
            <a:rPr lang="it-IT" sz="1800" kern="1200" dirty="0">
              <a:latin typeface="Times New Roman" panose="02020603050405020304" pitchFamily="18" charset="0"/>
              <a:cs typeface="Times New Roman" panose="02020603050405020304" pitchFamily="18" charset="0"/>
            </a:rPr>
            <a:t>.</a:t>
          </a:r>
          <a:endParaRPr lang="en-US" sz="1800" kern="1200" dirty="0">
            <a:latin typeface="Times New Roman" panose="02020603050405020304" pitchFamily="18" charset="0"/>
            <a:cs typeface="Times New Roman" panose="02020603050405020304" pitchFamily="18" charset="0"/>
          </a:endParaRPr>
        </a:p>
      </dsp:txBody>
      <dsp:txXfrm>
        <a:off x="0" y="1464690"/>
        <a:ext cx="10058399" cy="1462546"/>
      </dsp:txXfrm>
    </dsp:sp>
    <dsp:sp modelId="{73BA00BE-EC81-42D8-9139-093F1D39BFC3}">
      <dsp:nvSpPr>
        <dsp:cNvPr id="0" name=""/>
        <dsp:cNvSpPr/>
      </dsp:nvSpPr>
      <dsp:spPr>
        <a:xfrm>
          <a:off x="0" y="2927236"/>
          <a:ext cx="10058399" cy="0"/>
        </a:xfrm>
        <a:prstGeom prst="line">
          <a:avLst/>
        </a:prstGeom>
        <a:solidFill>
          <a:schemeClr val="accent2">
            <a:hueOff val="1907789"/>
            <a:satOff val="-43528"/>
            <a:lumOff val="16079"/>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5849F8A-BDCC-4B4E-A6D9-A56460FE9821}">
      <dsp:nvSpPr>
        <dsp:cNvPr id="0" name=""/>
        <dsp:cNvSpPr/>
      </dsp:nvSpPr>
      <dsp:spPr>
        <a:xfrm>
          <a:off x="0" y="2927236"/>
          <a:ext cx="10058399" cy="14625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100000"/>
            </a:lnSpc>
            <a:spcBef>
              <a:spcPct val="0"/>
            </a:spcBef>
            <a:spcAft>
              <a:spcPct val="35000"/>
            </a:spcAft>
            <a:buNone/>
          </a:pPr>
          <a:r>
            <a:rPr lang="it-IT" sz="1800" b="1" kern="1200" dirty="0">
              <a:latin typeface="Times New Roman" panose="02020603050405020304" pitchFamily="18" charset="0"/>
              <a:cs typeface="Times New Roman" panose="02020603050405020304" pitchFamily="18" charset="0"/>
            </a:rPr>
            <a:t>L’agape e la tragedia insita nel suo agire ed esperire. </a:t>
          </a:r>
          <a:r>
            <a:rPr lang="it-IT" sz="1800" kern="1200" dirty="0">
              <a:latin typeface="Times New Roman" panose="02020603050405020304" pitchFamily="18" charset="0"/>
              <a:cs typeface="Times New Roman" panose="02020603050405020304" pitchFamily="18" charset="0"/>
            </a:rPr>
            <a:t>L’agire agapico si fonda sulla contraddizione tra il sentimento di amare l’altro, al fine di costruire un sociale interpenetrante, e l’abbracciare l’altro fino a «perdersi» con lui. L’agape, nel generare l’altro da sé, compie un atto di creazione che è estraneo o opposto alla realtà di chi lo ha generato. </a:t>
          </a:r>
          <a:endParaRPr lang="en-US" sz="1800" kern="1200" dirty="0">
            <a:latin typeface="Times New Roman" panose="02020603050405020304" pitchFamily="18" charset="0"/>
            <a:cs typeface="Times New Roman" panose="02020603050405020304" pitchFamily="18" charset="0"/>
          </a:endParaRPr>
        </a:p>
      </dsp:txBody>
      <dsp:txXfrm>
        <a:off x="0" y="2927236"/>
        <a:ext cx="10058399" cy="14625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174BA-F769-472F-AE82-34F115A79670}">
      <dsp:nvSpPr>
        <dsp:cNvPr id="0" name=""/>
        <dsp:cNvSpPr/>
      </dsp:nvSpPr>
      <dsp:spPr>
        <a:xfrm>
          <a:off x="0" y="1739"/>
          <a:ext cx="657225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2DB3373-8A52-4825-8C69-452A14052CE9}">
      <dsp:nvSpPr>
        <dsp:cNvPr id="0" name=""/>
        <dsp:cNvSpPr/>
      </dsp:nvSpPr>
      <dsp:spPr>
        <a:xfrm>
          <a:off x="0" y="1739"/>
          <a:ext cx="6572250" cy="24128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100000"/>
            </a:lnSpc>
            <a:spcBef>
              <a:spcPct val="0"/>
            </a:spcBef>
            <a:spcAft>
              <a:spcPct val="35000"/>
            </a:spcAft>
            <a:buNone/>
          </a:pPr>
          <a:r>
            <a:rPr lang="it-IT" sz="1800" b="1" kern="1200" dirty="0">
              <a:latin typeface="Times New Roman" panose="02020603050405020304" pitchFamily="18" charset="0"/>
              <a:cs typeface="Times New Roman" panose="02020603050405020304" pitchFamily="18" charset="0"/>
            </a:rPr>
            <a:t>L’agape trascende la vita e l’azione di chi la produce. </a:t>
          </a:r>
          <a:r>
            <a:rPr lang="it-IT" sz="1800" kern="1200" dirty="0">
              <a:latin typeface="Times New Roman" panose="02020603050405020304" pitchFamily="18" charset="0"/>
              <a:cs typeface="Times New Roman" panose="02020603050405020304" pitchFamily="18" charset="0"/>
            </a:rPr>
            <a:t>L’agape crea una realtà che è diversa dalla precedente nella quale erano immersi sia Alter che Ego prima di agire per amore dell’altro. L’agape trascende la realtà dell’esistenza ordinaria perché postula una realtà diversa in cui i principi e le norme della vita comune vengono sospesi. L’agape non è routine: il soggetto è sempre pronto a partire verso nuove esperienze.</a:t>
          </a:r>
          <a:endParaRPr lang="en-US" sz="1800" kern="1200" dirty="0">
            <a:latin typeface="Times New Roman" panose="02020603050405020304" pitchFamily="18" charset="0"/>
            <a:cs typeface="Times New Roman" panose="02020603050405020304" pitchFamily="18" charset="0"/>
          </a:endParaRPr>
        </a:p>
      </dsp:txBody>
      <dsp:txXfrm>
        <a:off x="0" y="1739"/>
        <a:ext cx="6572250" cy="2412835"/>
      </dsp:txXfrm>
    </dsp:sp>
    <dsp:sp modelId="{436EA312-BA6C-41E4-A999-A9ECF44E8AC4}">
      <dsp:nvSpPr>
        <dsp:cNvPr id="0" name=""/>
        <dsp:cNvSpPr/>
      </dsp:nvSpPr>
      <dsp:spPr>
        <a:xfrm>
          <a:off x="0" y="2414575"/>
          <a:ext cx="657225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7A20F1-5391-442F-A40F-8381D67E8CF3}">
      <dsp:nvSpPr>
        <dsp:cNvPr id="0" name=""/>
        <dsp:cNvSpPr/>
      </dsp:nvSpPr>
      <dsp:spPr>
        <a:xfrm>
          <a:off x="0" y="2414575"/>
          <a:ext cx="6572250" cy="18852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100000"/>
            </a:lnSpc>
            <a:spcBef>
              <a:spcPct val="0"/>
            </a:spcBef>
            <a:spcAft>
              <a:spcPct val="35000"/>
            </a:spcAft>
            <a:buNone/>
          </a:pPr>
          <a:r>
            <a:rPr lang="it-IT" sz="1800" b="1" kern="1200" dirty="0">
              <a:latin typeface="Times New Roman" panose="02020603050405020304" pitchFamily="18" charset="0"/>
              <a:cs typeface="Times New Roman" panose="02020603050405020304" pitchFamily="18" charset="0"/>
            </a:rPr>
            <a:t>L’agape rompe la regola. </a:t>
          </a:r>
          <a:r>
            <a:rPr lang="it-IT" sz="1800" kern="1200" dirty="0">
              <a:latin typeface="Times New Roman" panose="02020603050405020304" pitchFamily="18" charset="0"/>
              <a:cs typeface="Times New Roman" panose="02020603050405020304" pitchFamily="18" charset="0"/>
            </a:rPr>
            <a:t>L’agape annulla la legge: con la sua azione è fondativa, non genera dispute, ma genera autorità mediante i suoi atti. L’agape si radica anche nei gesti minimi, negli atti apparentemente più insignificanti, ma non per questo meno efficaci nel costruire il sociale.</a:t>
          </a:r>
          <a:endParaRPr lang="en-US" sz="1800" kern="1200" dirty="0">
            <a:latin typeface="Times New Roman" panose="02020603050405020304" pitchFamily="18" charset="0"/>
            <a:cs typeface="Times New Roman" panose="02020603050405020304" pitchFamily="18" charset="0"/>
          </a:endParaRPr>
        </a:p>
      </dsp:txBody>
      <dsp:txXfrm>
        <a:off x="0" y="2414575"/>
        <a:ext cx="6572250" cy="1885269"/>
      </dsp:txXfrm>
    </dsp:sp>
    <dsp:sp modelId="{156BB3FB-BB56-4D77-9146-ED19EDBD3D2B}">
      <dsp:nvSpPr>
        <dsp:cNvPr id="0" name=""/>
        <dsp:cNvSpPr/>
      </dsp:nvSpPr>
      <dsp:spPr>
        <a:xfrm>
          <a:off x="0" y="4299844"/>
          <a:ext cx="657225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AC4C69-08B4-4944-AAED-7AD9E602874D}">
      <dsp:nvSpPr>
        <dsp:cNvPr id="0" name=""/>
        <dsp:cNvSpPr/>
      </dsp:nvSpPr>
      <dsp:spPr>
        <a:xfrm>
          <a:off x="0" y="4299844"/>
          <a:ext cx="6572250" cy="12883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just" defTabSz="800100">
            <a:lnSpc>
              <a:spcPct val="100000"/>
            </a:lnSpc>
            <a:spcBef>
              <a:spcPct val="0"/>
            </a:spcBef>
            <a:spcAft>
              <a:spcPct val="35000"/>
            </a:spcAft>
            <a:buNone/>
          </a:pPr>
          <a:r>
            <a:rPr lang="it-IT" sz="1800" b="1" kern="1200" dirty="0">
              <a:latin typeface="Times New Roman" panose="02020603050405020304" pitchFamily="18" charset="0"/>
              <a:cs typeface="Times New Roman" panose="02020603050405020304" pitchFamily="18" charset="0"/>
            </a:rPr>
            <a:t>L’agape si radica nella vita quotidiana, sua sede privilegiata. </a:t>
          </a:r>
          <a:r>
            <a:rPr lang="it-IT" sz="1800" kern="1200" dirty="0">
              <a:latin typeface="Times New Roman" panose="02020603050405020304" pitchFamily="18" charset="0"/>
              <a:cs typeface="Times New Roman" panose="02020603050405020304" pitchFamily="18" charset="0"/>
            </a:rPr>
            <a:t>L’agape, radicandosi nella quotidianità, libera dall’angoscia e dalla disperazione: la decisione di amare non è fondata sull’attesa di una reciprocità, non dipende dall’amore dell’altro. L’interiorità dell’agire per amore non esige ricompensa, seppure la invita.</a:t>
          </a:r>
          <a:endParaRPr lang="en-US" sz="1800" kern="1200" dirty="0">
            <a:latin typeface="Times New Roman" panose="02020603050405020304" pitchFamily="18" charset="0"/>
            <a:cs typeface="Times New Roman" panose="02020603050405020304" pitchFamily="18" charset="0"/>
          </a:endParaRPr>
        </a:p>
      </dsp:txBody>
      <dsp:txXfrm>
        <a:off x="0" y="4299844"/>
        <a:ext cx="6572250" cy="128833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13230D-A5D3-4E28-A748-EFA5849BD8CD}">
      <dsp:nvSpPr>
        <dsp:cNvPr id="0" name=""/>
        <dsp:cNvSpPr/>
      </dsp:nvSpPr>
      <dsp:spPr>
        <a:xfrm>
          <a:off x="0" y="0"/>
          <a:ext cx="6711696" cy="162162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100000"/>
            </a:lnSpc>
            <a:spcBef>
              <a:spcPct val="0"/>
            </a:spcBef>
            <a:spcAft>
              <a:spcPct val="35000"/>
            </a:spcAft>
            <a:buNone/>
          </a:pPr>
          <a:r>
            <a:rPr lang="it-IT" sz="2200" b="1" i="1" kern="1200" dirty="0">
              <a:latin typeface="Times New Roman" panose="02020603050405020304" pitchFamily="18" charset="0"/>
              <a:cs typeface="Times New Roman" panose="02020603050405020304" pitchFamily="18" charset="0"/>
            </a:rPr>
            <a:t>Rimozione della condizione ontologica di vulnerabilità</a:t>
          </a:r>
          <a:r>
            <a:rPr lang="it-IT" sz="2200" b="0" i="0" kern="1200" dirty="0">
              <a:latin typeface="Times New Roman" panose="02020603050405020304" pitchFamily="18" charset="0"/>
              <a:cs typeface="Times New Roman" panose="02020603050405020304" pitchFamily="18" charset="0"/>
            </a:rPr>
            <a:t>, che </a:t>
          </a:r>
          <a:r>
            <a:rPr lang="it-IT" sz="2200" kern="1200" dirty="0">
              <a:latin typeface="Times New Roman" panose="02020603050405020304" pitchFamily="18" charset="0"/>
              <a:cs typeface="Times New Roman" panose="02020603050405020304" pitchFamily="18" charset="0"/>
            </a:rPr>
            <a:t>una volta riconosciuta può spingere il soggetto a riconoscere la propria insufficienza e la propria dipendenza dall’altro.</a:t>
          </a:r>
        </a:p>
      </dsp:txBody>
      <dsp:txXfrm>
        <a:off x="79161" y="79161"/>
        <a:ext cx="6553374" cy="1463298"/>
      </dsp:txXfrm>
    </dsp:sp>
    <dsp:sp modelId="{7EF18DF5-EB9E-403F-945C-8FBD41FFC873}">
      <dsp:nvSpPr>
        <dsp:cNvPr id="0" name=""/>
        <dsp:cNvSpPr/>
      </dsp:nvSpPr>
      <dsp:spPr>
        <a:xfrm>
          <a:off x="0" y="1699217"/>
          <a:ext cx="6711696" cy="162162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100000"/>
            </a:lnSpc>
            <a:spcBef>
              <a:spcPct val="0"/>
            </a:spcBef>
            <a:spcAft>
              <a:spcPct val="35000"/>
            </a:spcAft>
            <a:buNone/>
          </a:pPr>
          <a:r>
            <a:rPr lang="it-IT" sz="2200" kern="1200" dirty="0">
              <a:latin typeface="Times New Roman" panose="02020603050405020304" pitchFamily="18" charset="0"/>
              <a:cs typeface="Times New Roman" panose="02020603050405020304" pitchFamily="18" charset="0"/>
            </a:rPr>
            <a:t>Secondo l’autrice non bisogna presupporre né un soggetto sovrano ed autosufficiente, né un Io altruistico, ma </a:t>
          </a:r>
          <a:r>
            <a:rPr lang="it-IT" sz="2200" b="1" i="1" kern="1200" dirty="0">
              <a:latin typeface="Times New Roman" panose="02020603050405020304" pitchFamily="18" charset="0"/>
              <a:cs typeface="Times New Roman" panose="02020603050405020304" pitchFamily="18" charset="0"/>
            </a:rPr>
            <a:t>pensare ad un soggetto in relazione, in quanto vulnerabile</a:t>
          </a:r>
          <a:r>
            <a:rPr lang="it-IT" sz="2200" kern="1200" dirty="0">
              <a:latin typeface="Times New Roman" panose="02020603050405020304" pitchFamily="18" charset="0"/>
              <a:cs typeface="Times New Roman" panose="02020603050405020304" pitchFamily="18" charset="0"/>
            </a:rPr>
            <a:t>.</a:t>
          </a:r>
        </a:p>
      </dsp:txBody>
      <dsp:txXfrm>
        <a:off x="79161" y="1778378"/>
        <a:ext cx="6553374" cy="1463298"/>
      </dsp:txXfrm>
    </dsp:sp>
    <dsp:sp modelId="{16D15F8C-D0BE-4F68-A658-79C042BF4AC5}">
      <dsp:nvSpPr>
        <dsp:cNvPr id="0" name=""/>
        <dsp:cNvSpPr/>
      </dsp:nvSpPr>
      <dsp:spPr>
        <a:xfrm>
          <a:off x="0" y="3384198"/>
          <a:ext cx="6711696" cy="1621620"/>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100000"/>
            </a:lnSpc>
            <a:spcBef>
              <a:spcPct val="0"/>
            </a:spcBef>
            <a:spcAft>
              <a:spcPct val="35000"/>
            </a:spcAft>
            <a:buNone/>
          </a:pPr>
          <a:r>
            <a:rPr lang="it-IT" sz="2200" kern="1200" dirty="0">
              <a:latin typeface="Times New Roman" panose="02020603050405020304" pitchFamily="18" charset="0"/>
              <a:cs typeface="Times New Roman" panose="02020603050405020304" pitchFamily="18" charset="0"/>
            </a:rPr>
            <a:t>Nella vulnerabilità stessa del soggetto risiede ciò che lo motiva a prendersi cura dell’altro.</a:t>
          </a:r>
        </a:p>
      </dsp:txBody>
      <dsp:txXfrm>
        <a:off x="79161" y="3463359"/>
        <a:ext cx="6553374" cy="146329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4.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0F5AD9-A19B-48FA-8AFD-D9D5502E3038}" type="datetimeFigureOut">
              <a:rPr lang="it-IT" smtClean="0"/>
              <a:t>07/05/2019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BFA991-2746-4F04-A167-66AC5C78091A}" type="slidenum">
              <a:rPr lang="it-IT" smtClean="0"/>
              <a:t>‹N›</a:t>
            </a:fld>
            <a:endParaRPr lang="it-IT"/>
          </a:p>
        </p:txBody>
      </p:sp>
    </p:spTree>
    <p:extLst>
      <p:ext uri="{BB962C8B-B14F-4D97-AF65-F5344CB8AC3E}">
        <p14:creationId xmlns:p14="http://schemas.microsoft.com/office/powerpoint/2010/main" val="30658443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FFBFA991-2746-4F04-A167-66AC5C78091A}" type="slidenum">
              <a:rPr kumimoji="0" lang="it-IT"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it-IT"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1461631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85EFEB0-3F83-4D37-8C96-793A19C5DFC1}" type="datetime1">
              <a:rPr lang="en-US" smtClean="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912F037-5082-4E16-B31D-FF193293F26A}" type="datetime1">
              <a:rPr lang="en-US" smtClean="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9AF3E8B-ECAA-4228-A929-A086405D3602}" type="datetime1">
              <a:rPr lang="en-US" smtClean="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7950440-152E-4DDA-BF6F-54E16E43F28F}" type="datetime1">
              <a:rPr lang="en-US" smtClean="0"/>
              <a:t>5/7/2019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8593667" y="6272784"/>
            <a:ext cx="2644309" cy="365125"/>
          </a:xfrm>
        </p:spPr>
        <p:txBody>
          <a:bodyPr/>
          <a:lstStyle/>
          <a:p>
            <a:fld id="{BFCD6A6F-DC44-4309-B40B-927CB70767EA}" type="datetime1">
              <a:rPr lang="en-US" smtClean="0"/>
              <a:t>5/7/2019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AF4EEBF5-11EE-483F-B419-7D83B3E61B79}" type="datetime1">
              <a:rPr lang="en-US" smtClean="0"/>
              <a:t>5/7/2019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204C1159-CAFA-407D-9F25-FDA2A97D0E02}" type="datetime1">
              <a:rPr lang="en-US" smtClean="0"/>
              <a:t>5/7/2019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FD376144-6908-4993-B1CF-D5095A18D1ED}" type="datetime1">
              <a:rPr lang="en-US" smtClean="0"/>
              <a:t>5/7/2019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0249A-4820-4A52-8958-EBE51FF3E9E3}" type="datetime1">
              <a:rPr lang="en-US" smtClean="0"/>
              <a:t>5/7/2019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30E07931-5910-4B4A-A9D0-5A533B8F7ECD}" type="datetime1">
              <a:rPr lang="en-US" smtClean="0"/>
              <a:t>5/7/2019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88846D07-12D4-441F-8030-B307248DA0DD}" type="datetime1">
              <a:rPr lang="en-US" smtClean="0"/>
              <a:t>5/7/2019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C29BCE7-9005-4480-8CFC-1339B686D376}" type="datetime1">
              <a:rPr lang="en-US" smtClean="0"/>
              <a:t>5/7/2019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9.svg"/><Relationship Id="rId3" Type="http://schemas.openxmlformats.org/officeDocument/2006/relationships/diagramLayout" Target="../diagrams/layout5.xml"/><Relationship Id="rId7" Type="http://schemas.openxmlformats.org/officeDocument/2006/relationships/image" Target="../media/image18.png"/><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4.png"/><Relationship Id="rId7" Type="http://schemas.openxmlformats.org/officeDocument/2006/relationships/diagramQuickStyle" Target="../diagrams/quickStyle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Layout" Target="../diagrams/layout6.xml"/><Relationship Id="rId5" Type="http://schemas.openxmlformats.org/officeDocument/2006/relationships/diagramData" Target="../diagrams/data6.xml"/><Relationship Id="rId4" Type="http://schemas.microsoft.com/office/2007/relationships/hdphoto" Target="../media/hdphoto2.wdp"/><Relationship Id="rId9" Type="http://schemas.microsoft.com/office/2007/relationships/diagramDrawing" Target="../diagrams/drawing6.xml"/></Relationships>
</file>

<file path=ppt/slides/_rels/slide16.xml.rels><?xml version="1.0" encoding="UTF-8" standalone="yes"?>
<Relationships xmlns="http://schemas.openxmlformats.org/package/2006/relationships"><Relationship Id="rId8" Type="http://schemas.openxmlformats.org/officeDocument/2006/relationships/diagramColors" Target="../diagrams/colors7.xml"/><Relationship Id="rId3" Type="http://schemas.microsoft.com/office/2007/relationships/hdphoto" Target="../media/hdphoto2.wdp"/><Relationship Id="rId7" Type="http://schemas.openxmlformats.org/officeDocument/2006/relationships/diagramQuickStyle" Target="../diagrams/quickStyle7.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7.xml"/><Relationship Id="rId5" Type="http://schemas.openxmlformats.org/officeDocument/2006/relationships/diagramData" Target="../diagrams/data7.xml"/><Relationship Id="rId4" Type="http://schemas.openxmlformats.org/officeDocument/2006/relationships/image" Target="../media/image2.png"/><Relationship Id="rId9" Type="http://schemas.microsoft.com/office/2007/relationships/diagramDrawing" Target="../diagrams/drawing7.xml"/></Relationships>
</file>

<file path=ppt/slides/_rels/slide1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3.svg"/><Relationship Id="rId2" Type="http://schemas.openxmlformats.org/officeDocument/2006/relationships/image" Target="../media/image22.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image" Target="../media/image25.svg"/><Relationship Id="rId2" Type="http://schemas.openxmlformats.org/officeDocument/2006/relationships/image" Target="../media/image24.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3" Type="http://schemas.openxmlformats.org/officeDocument/2006/relationships/image" Target="../media/image27.svg"/><Relationship Id="rId2" Type="http://schemas.openxmlformats.org/officeDocument/2006/relationships/image" Target="../media/image26.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7.svg"/><Relationship Id="rId4" Type="http://schemas.openxmlformats.org/officeDocument/2006/relationships/image" Target="../media/image6.png"/></Relationships>
</file>

<file path=ppt/slides/_rels/slide30.xml.rels><?xml version="1.0" encoding="UTF-8" standalone="yes"?>
<Relationships xmlns="http://schemas.openxmlformats.org/package/2006/relationships"><Relationship Id="rId3" Type="http://schemas.microsoft.com/office/2007/relationships/hdphoto" Target="../media/hdphoto1.wdp"/><Relationship Id="rId7" Type="http://schemas.openxmlformats.org/officeDocument/2006/relationships/image" Target="../media/image27.svg"/><Relationship Id="rId2" Type="http://schemas.openxmlformats.org/officeDocument/2006/relationships/image" Target="../media/image2.png"/><Relationship Id="rId1" Type="http://schemas.openxmlformats.org/officeDocument/2006/relationships/slideLayout" Target="../slideLayouts/slideLayout8.xml"/><Relationship Id="rId6" Type="http://schemas.openxmlformats.org/officeDocument/2006/relationships/image" Target="../media/image26.png"/><Relationship Id="rId5" Type="http://schemas.microsoft.com/office/2007/relationships/hdphoto" Target="../media/hdphoto2.wdp"/><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image" Target="../media/image29.svg"/><Relationship Id="rId4" Type="http://schemas.openxmlformats.org/officeDocument/2006/relationships/image" Target="../media/image28.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microsoft.com/office/2007/relationships/hdphoto" Target="../media/hdphoto2.wdp"/><Relationship Id="rId7" Type="http://schemas.openxmlformats.org/officeDocument/2006/relationships/diagramQuickStyle" Target="../diagrams/quickStyle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microsoft.com/office/2007/relationships/hdphoto" Target="../media/hdphoto2.wdp"/><Relationship Id="rId7" Type="http://schemas.openxmlformats.org/officeDocument/2006/relationships/diagramQuickStyle" Target="../diagrams/quickStyle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2.xml"/><Relationship Id="rId11" Type="http://schemas.openxmlformats.org/officeDocument/2006/relationships/image" Target="../media/image10.svg"/><Relationship Id="rId5" Type="http://schemas.openxmlformats.org/officeDocument/2006/relationships/diagramData" Target="../diagrams/data2.xml"/><Relationship Id="rId10" Type="http://schemas.openxmlformats.org/officeDocument/2006/relationships/image" Target="../media/image9.png"/><Relationship Id="rId4" Type="http://schemas.openxmlformats.org/officeDocument/2006/relationships/image" Target="../media/image2.png"/><Relationship Id="rId9" Type="http://schemas.microsoft.com/office/2007/relationships/diagramDrawing" Target="../diagrams/drawing2.xml"/></Relationships>
</file>

<file path=ppt/slides/_rels/slide7.xml.rels><?xml version="1.0" encoding="UTF-8" standalone="yes"?>
<Relationships xmlns="http://schemas.openxmlformats.org/package/2006/relationships"><Relationship Id="rId8" Type="http://schemas.openxmlformats.org/officeDocument/2006/relationships/diagramColors" Target="../diagrams/colors3.xml"/><Relationship Id="rId3" Type="http://schemas.microsoft.com/office/2007/relationships/hdphoto" Target="../media/hdphoto2.wdp"/><Relationship Id="rId7" Type="http://schemas.openxmlformats.org/officeDocument/2006/relationships/diagramQuickStyle" Target="../diagrams/quickStyle3.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3.xml"/><Relationship Id="rId11" Type="http://schemas.openxmlformats.org/officeDocument/2006/relationships/image" Target="../media/image12.svg"/><Relationship Id="rId5" Type="http://schemas.openxmlformats.org/officeDocument/2006/relationships/diagramData" Target="../diagrams/data3.xml"/><Relationship Id="rId10" Type="http://schemas.openxmlformats.org/officeDocument/2006/relationships/image" Target="../media/image11.png"/><Relationship Id="rId4" Type="http://schemas.openxmlformats.org/officeDocument/2006/relationships/image" Target="../media/image2.png"/><Relationship Id="rId9" Type="http://schemas.microsoft.com/office/2007/relationships/diagramDrawing" Target="../diagrams/drawing3.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Layout" Target="../diagrams/layout4.xml"/><Relationship Id="rId7" Type="http://schemas.openxmlformats.org/officeDocument/2006/relationships/image" Target="../media/image13.png"/><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15.svg"/></Relationships>
</file>

<file path=ppt/slides/_rels/slide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slide" Target="slide8.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D6B8F6-9463-4C16-A77C-5DB88A0577A5}"/>
              </a:ext>
            </a:extLst>
          </p:cNvPr>
          <p:cNvSpPr>
            <a:spLocks noGrp="1"/>
          </p:cNvSpPr>
          <p:nvPr>
            <p:ph type="ctrTitle"/>
          </p:nvPr>
        </p:nvSpPr>
        <p:spPr>
          <a:xfrm>
            <a:off x="1405399" y="1507596"/>
            <a:ext cx="9966960" cy="3035808"/>
          </a:xfrm>
        </p:spPr>
        <p:txBody>
          <a:bodyPr/>
          <a:lstStyle/>
          <a:p>
            <a:r>
              <a:rPr lang="it-IT" dirty="0"/>
              <a:t>L’AGIRE AGAPICO NEL SOCIAL WORK</a:t>
            </a:r>
          </a:p>
        </p:txBody>
      </p:sp>
      <p:sp>
        <p:nvSpPr>
          <p:cNvPr id="3" name="Sottotitolo 2">
            <a:extLst>
              <a:ext uri="{FF2B5EF4-FFF2-40B4-BE49-F238E27FC236}">
                <a16:creationId xmlns:a16="http://schemas.microsoft.com/office/drawing/2014/main" id="{279D292D-38C9-4EF3-A81D-138D2EDD8B37}"/>
              </a:ext>
            </a:extLst>
          </p:cNvPr>
          <p:cNvSpPr>
            <a:spLocks noGrp="1"/>
          </p:cNvSpPr>
          <p:nvPr>
            <p:ph type="subTitle" idx="1"/>
          </p:nvPr>
        </p:nvSpPr>
        <p:spPr>
          <a:xfrm>
            <a:off x="1051560" y="4666845"/>
            <a:ext cx="8541173" cy="2064326"/>
          </a:xfrm>
        </p:spPr>
        <p:txBody>
          <a:bodyPr>
            <a:normAutofit/>
          </a:bodyPr>
          <a:lstStyle/>
          <a:p>
            <a:pPr algn="ctr">
              <a:lnSpc>
                <a:spcPct val="100000"/>
              </a:lnSpc>
            </a:pPr>
            <a:r>
              <a:rPr lang="it-IT" sz="2000" dirty="0">
                <a:latin typeface="Times New Roman" panose="02020603050405020304" pitchFamily="18" charset="0"/>
                <a:cs typeface="Times New Roman" panose="02020603050405020304" pitchFamily="18" charset="0"/>
              </a:rPr>
              <a:t>Teorie del Servizio Sociale e Politiche Sociali</a:t>
            </a:r>
          </a:p>
          <a:p>
            <a:pPr algn="ctr">
              <a:lnSpc>
                <a:spcPct val="100000"/>
              </a:lnSpc>
            </a:pPr>
            <a:r>
              <a:rPr lang="it-IT" sz="2000" dirty="0" err="1">
                <a:latin typeface="Times New Roman" panose="02020603050405020304" pitchFamily="18" charset="0"/>
                <a:cs typeface="Times New Roman" panose="02020603050405020304" pitchFamily="18" charset="0"/>
              </a:rPr>
              <a:t>CdLM</a:t>
            </a:r>
            <a:r>
              <a:rPr lang="it-IT" sz="2000" dirty="0">
                <a:latin typeface="Times New Roman" panose="02020603050405020304" pitchFamily="18" charset="0"/>
                <a:cs typeface="Times New Roman" panose="02020603050405020304" pitchFamily="18" charset="0"/>
              </a:rPr>
              <a:t> Servizio Sociale, Politiche Sociali, Programmazione e Gestione dei Servizi</a:t>
            </a:r>
          </a:p>
          <a:p>
            <a:pPr algn="ctr">
              <a:lnSpc>
                <a:spcPct val="100000"/>
              </a:lnSpc>
            </a:pPr>
            <a:r>
              <a:rPr lang="it-IT" sz="2000" dirty="0">
                <a:latin typeface="Times New Roman" panose="02020603050405020304" pitchFamily="18" charset="0"/>
                <a:cs typeface="Times New Roman" panose="02020603050405020304" pitchFamily="18" charset="0"/>
              </a:rPr>
              <a:t>A.A. 2018/2019</a:t>
            </a:r>
          </a:p>
          <a:p>
            <a:pPr algn="ctr">
              <a:lnSpc>
                <a:spcPct val="100000"/>
              </a:lnSpc>
            </a:pPr>
            <a:r>
              <a:rPr lang="it-IT" sz="2000" dirty="0">
                <a:latin typeface="Times New Roman" panose="02020603050405020304" pitchFamily="18" charset="0"/>
                <a:cs typeface="Times New Roman" panose="02020603050405020304" pitchFamily="18" charset="0"/>
              </a:rPr>
              <a:t>Cornelia Alina </a:t>
            </a:r>
            <a:r>
              <a:rPr lang="it-IT" sz="2000" dirty="0" err="1">
                <a:latin typeface="Times New Roman" panose="02020603050405020304" pitchFamily="18" charset="0"/>
                <a:cs typeface="Times New Roman" panose="02020603050405020304" pitchFamily="18" charset="0"/>
              </a:rPr>
              <a:t>Andries</a:t>
            </a:r>
            <a:r>
              <a:rPr lang="it-IT" sz="2000" dirty="0">
                <a:latin typeface="Times New Roman" panose="02020603050405020304" pitchFamily="18" charset="0"/>
                <a:cs typeface="Times New Roman" panose="02020603050405020304" pitchFamily="18" charset="0"/>
              </a:rPr>
              <a:t>, Paola Pagotto, Eleonora Volpatti</a:t>
            </a:r>
          </a:p>
        </p:txBody>
      </p:sp>
      <p:sp>
        <p:nvSpPr>
          <p:cNvPr id="4" name="Segnaposto numero diapositiva 3">
            <a:extLst>
              <a:ext uri="{FF2B5EF4-FFF2-40B4-BE49-F238E27FC236}">
                <a16:creationId xmlns:a16="http://schemas.microsoft.com/office/drawing/2014/main" id="{42454C0E-E3C8-4860-A2A1-9720B65ACF50}"/>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3408207757"/>
      </p:ext>
    </p:extLst>
  </p:cSld>
  <p:clrMapOvr>
    <a:masterClrMapping/>
  </p:clrMapOvr>
  <mc:AlternateContent xmlns:mc="http://schemas.openxmlformats.org/markup-compatibility/2006" xmlns:p14="http://schemas.microsoft.com/office/powerpoint/2010/main">
    <mc:Choice Requires="p14">
      <p:transition spd="slow" p14:dur="40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E0281DF-7ACD-42EB-B55D-417AF298BD7C}"/>
              </a:ext>
            </a:extLst>
          </p:cNvPr>
          <p:cNvSpPr>
            <a:spLocks noGrp="1"/>
          </p:cNvSpPr>
          <p:nvPr>
            <p:ph type="title"/>
          </p:nvPr>
        </p:nvSpPr>
        <p:spPr>
          <a:xfrm>
            <a:off x="794374" y="402654"/>
            <a:ext cx="10058400" cy="1609344"/>
          </a:xfrm>
        </p:spPr>
        <p:txBody>
          <a:bodyPr>
            <a:normAutofit/>
          </a:bodyPr>
          <a:lstStyle/>
          <a:p>
            <a:r>
              <a:rPr lang="it-IT" dirty="0"/>
              <a:t>5 dimensioni</a:t>
            </a:r>
          </a:p>
        </p:txBody>
      </p:sp>
      <p:sp>
        <p:nvSpPr>
          <p:cNvPr id="3" name="Segnaposto contenuto 2">
            <a:extLst>
              <a:ext uri="{FF2B5EF4-FFF2-40B4-BE49-F238E27FC236}">
                <a16:creationId xmlns:a16="http://schemas.microsoft.com/office/drawing/2014/main" id="{761E0FC3-57F4-4F95-8DD3-BD513CE82202}"/>
              </a:ext>
            </a:extLst>
          </p:cNvPr>
          <p:cNvSpPr>
            <a:spLocks noGrp="1"/>
          </p:cNvSpPr>
          <p:nvPr>
            <p:ph idx="1"/>
          </p:nvPr>
        </p:nvSpPr>
        <p:spPr>
          <a:xfrm>
            <a:off x="794374" y="1868043"/>
            <a:ext cx="7478357" cy="4587303"/>
          </a:xfrm>
        </p:spPr>
        <p:txBody>
          <a:bodyPr>
            <a:normAutofit/>
          </a:bodyPr>
          <a:lstStyle/>
          <a:p>
            <a:pPr algn="just">
              <a:lnSpc>
                <a:spcPct val="110000"/>
              </a:lnSpc>
            </a:pPr>
            <a:r>
              <a:rPr lang="it-IT" dirty="0">
                <a:latin typeface="Times New Roman" panose="02020603050405020304" pitchFamily="18" charset="0"/>
                <a:cs typeface="Times New Roman" panose="02020603050405020304" pitchFamily="18" charset="0"/>
              </a:rPr>
              <a:t>Per riconoscere l’</a:t>
            </a:r>
            <a:r>
              <a:rPr lang="it-IT" b="1" i="1" dirty="0" err="1">
                <a:latin typeface="Times New Roman" panose="02020603050405020304" pitchFamily="18" charset="0"/>
                <a:cs typeface="Times New Roman" panose="02020603050405020304" pitchFamily="18" charset="0"/>
              </a:rPr>
              <a:t>agapicità</a:t>
            </a:r>
            <a:r>
              <a:rPr lang="it-IT" dirty="0">
                <a:latin typeface="Times New Roman" panose="02020603050405020304" pitchFamily="18" charset="0"/>
                <a:cs typeface="Times New Roman" panose="02020603050405020304" pitchFamily="18" charset="0"/>
              </a:rPr>
              <a:t> delle azioni e delle interazioni Iorio propone il </a:t>
            </a:r>
            <a:r>
              <a:rPr lang="it-IT" b="1" u="sng" dirty="0">
                <a:latin typeface="Times New Roman" panose="02020603050405020304" pitchFamily="18" charset="0"/>
                <a:cs typeface="Times New Roman" panose="02020603050405020304" pitchFamily="18" charset="0"/>
              </a:rPr>
              <a:t>sistema </a:t>
            </a:r>
            <a:r>
              <a:rPr lang="it-IT" b="1" u="sng" dirty="0" err="1">
                <a:latin typeface="Times New Roman" panose="02020603050405020304" pitchFamily="18" charset="0"/>
                <a:cs typeface="Times New Roman" panose="02020603050405020304" pitchFamily="18" charset="0"/>
              </a:rPr>
              <a:t>pentadimensionale</a:t>
            </a:r>
            <a:r>
              <a:rPr lang="it-IT" b="1" u="sng"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cs typeface="Times New Roman" panose="02020603050405020304" pitchFamily="18" charset="0"/>
              </a:rPr>
              <a:t>di </a:t>
            </a:r>
            <a:r>
              <a:rPr lang="it-IT" dirty="0" err="1">
                <a:latin typeface="Times New Roman" panose="02020603050405020304" pitchFamily="18" charset="0"/>
                <a:cs typeface="Times New Roman" panose="02020603050405020304" pitchFamily="18" charset="0"/>
              </a:rPr>
              <a:t>Sorokin</a:t>
            </a:r>
            <a:r>
              <a:rPr lang="it-IT" dirty="0">
                <a:latin typeface="Times New Roman" panose="02020603050405020304" pitchFamily="18" charset="0"/>
                <a:cs typeface="Times New Roman" panose="02020603050405020304" pitchFamily="18" charset="0"/>
              </a:rPr>
              <a:t>:</a:t>
            </a:r>
          </a:p>
          <a:p>
            <a:pPr marL="0" indent="0" algn="just">
              <a:lnSpc>
                <a:spcPct val="110000"/>
              </a:lnSpc>
              <a:buNone/>
            </a:pPr>
            <a:endParaRPr lang="it-IT" dirty="0">
              <a:latin typeface="Times New Roman" panose="02020603050405020304" pitchFamily="18" charset="0"/>
              <a:cs typeface="Times New Roman" panose="02020603050405020304" pitchFamily="18" charset="0"/>
            </a:endParaRPr>
          </a:p>
          <a:p>
            <a:pPr marL="731520" lvl="1" indent="-457200" algn="just">
              <a:lnSpc>
                <a:spcPct val="110000"/>
              </a:lnSpc>
              <a:buAutoNum type="arabicParenR"/>
            </a:pPr>
            <a:r>
              <a:rPr lang="it-IT" sz="2000" b="1" dirty="0">
                <a:latin typeface="Times New Roman" panose="02020603050405020304" pitchFamily="18" charset="0"/>
                <a:cs typeface="Times New Roman" panose="02020603050405020304" pitchFamily="18" charset="0"/>
              </a:rPr>
              <a:t>Intensità</a:t>
            </a:r>
            <a:r>
              <a:rPr lang="it-IT" sz="2000" dirty="0">
                <a:latin typeface="Times New Roman" panose="02020603050405020304" pitchFamily="18" charset="0"/>
                <a:cs typeface="Times New Roman" panose="02020603050405020304" pitchFamily="18" charset="0"/>
              </a:rPr>
              <a:t>: le azioni possono avere un’intensità differente. Essa è minima nella persona che predica l’agape ma non la pratica nel suo agire, ed è nulla quando è utilizzata per mascherare l’egoismo delle azioni. </a:t>
            </a:r>
          </a:p>
          <a:p>
            <a:pPr marL="731520" lvl="1" indent="-457200" algn="just">
              <a:lnSpc>
                <a:spcPct val="110000"/>
              </a:lnSpc>
              <a:buAutoNum type="arabicParenR"/>
            </a:pPr>
            <a:endParaRPr lang="it-IT" sz="2000" dirty="0">
              <a:latin typeface="Times New Roman" panose="02020603050405020304" pitchFamily="18" charset="0"/>
              <a:cs typeface="Times New Roman" panose="02020603050405020304" pitchFamily="18" charset="0"/>
            </a:endParaRPr>
          </a:p>
          <a:p>
            <a:pPr marL="731520" lvl="1" indent="-457200" algn="just">
              <a:lnSpc>
                <a:spcPct val="110000"/>
              </a:lnSpc>
              <a:buAutoNum type="arabicParenR"/>
            </a:pPr>
            <a:r>
              <a:rPr lang="it-IT" sz="2000" b="1" dirty="0">
                <a:latin typeface="Times New Roman" panose="02020603050405020304" pitchFamily="18" charset="0"/>
                <a:cs typeface="Times New Roman" panose="02020603050405020304" pitchFamily="18" charset="0"/>
              </a:rPr>
              <a:t>Estensione</a:t>
            </a:r>
            <a:r>
              <a:rPr lang="it-IT" sz="2000" dirty="0">
                <a:latin typeface="Times New Roman" panose="02020603050405020304" pitchFamily="18" charset="0"/>
                <a:cs typeface="Times New Roman" panose="02020603050405020304" pitchFamily="18" charset="0"/>
              </a:rPr>
              <a:t>: dimensione che esprime il carattere di apertura della concezione di bene del soggetto, cioè la possibilità di andare verso ogni alterità e di accoglierla come costitutiva del proprio agire.</a:t>
            </a:r>
          </a:p>
          <a:p>
            <a:pPr algn="just"/>
            <a:endParaRPr lang="it-IT" dirty="0"/>
          </a:p>
        </p:txBody>
      </p:sp>
      <p:sp>
        <p:nvSpPr>
          <p:cNvPr id="4" name="Segnaposto numero diapositiva 3">
            <a:extLst>
              <a:ext uri="{FF2B5EF4-FFF2-40B4-BE49-F238E27FC236}">
                <a16:creationId xmlns:a16="http://schemas.microsoft.com/office/drawing/2014/main" id="{E4411C01-2664-46BE-86B7-DCA00B6A73F0}"/>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10</a:t>
            </a:fld>
            <a:endParaRPr lang="en-US"/>
          </a:p>
        </p:txBody>
      </p:sp>
      <p:pic>
        <p:nvPicPr>
          <p:cNvPr id="6" name="Elemento grafico 5" descr="Rete utente">
            <a:extLst>
              <a:ext uri="{FF2B5EF4-FFF2-40B4-BE49-F238E27FC236}">
                <a16:creationId xmlns:a16="http://schemas.microsoft.com/office/drawing/2014/main" id="{21AFA35B-7B4D-43DD-BCCC-783C21CAB7B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59229" y="2223133"/>
            <a:ext cx="2951899" cy="2951899"/>
          </a:xfrm>
          <a:prstGeom prst="rect">
            <a:avLst/>
          </a:prstGeom>
        </p:spPr>
      </p:pic>
    </p:spTree>
    <p:extLst>
      <p:ext uri="{BB962C8B-B14F-4D97-AF65-F5344CB8AC3E}">
        <p14:creationId xmlns:p14="http://schemas.microsoft.com/office/powerpoint/2010/main" val="1476408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24DB69A-03DA-4E7D-8DE4-98C1B3677BA6}"/>
              </a:ext>
            </a:extLst>
          </p:cNvPr>
          <p:cNvSpPr>
            <a:spLocks noGrp="1"/>
          </p:cNvSpPr>
          <p:nvPr>
            <p:ph idx="1"/>
          </p:nvPr>
        </p:nvSpPr>
        <p:spPr>
          <a:xfrm>
            <a:off x="284205" y="609387"/>
            <a:ext cx="8075024" cy="5639226"/>
          </a:xfrm>
        </p:spPr>
        <p:txBody>
          <a:bodyPr>
            <a:normAutofit fontScale="92500" lnSpcReduction="10000"/>
          </a:bodyPr>
          <a:lstStyle/>
          <a:p>
            <a:pPr marL="731520" lvl="1" indent="-457200" algn="just">
              <a:lnSpc>
                <a:spcPct val="110000"/>
              </a:lnSpc>
              <a:buFont typeface="+mj-lt"/>
              <a:buAutoNum type="arabicParenR" startAt="3"/>
            </a:pPr>
            <a:r>
              <a:rPr lang="it-IT" sz="2200" b="1" dirty="0">
                <a:latin typeface="Times New Roman" panose="02020603050405020304" pitchFamily="18" charset="0"/>
                <a:cs typeface="Times New Roman" panose="02020603050405020304" pitchFamily="18" charset="0"/>
              </a:rPr>
              <a:t>Durata</a:t>
            </a:r>
            <a:r>
              <a:rPr lang="it-IT" sz="2200" dirty="0">
                <a:latin typeface="Times New Roman" panose="02020603050405020304" pitchFamily="18" charset="0"/>
                <a:cs typeface="Times New Roman" panose="02020603050405020304" pitchFamily="18" charset="0"/>
              </a:rPr>
              <a:t>: può variare dal tempo più breve fino all’interno corso della vita di una persona. </a:t>
            </a:r>
          </a:p>
          <a:p>
            <a:pPr marL="731520" lvl="1" indent="-457200" algn="just">
              <a:lnSpc>
                <a:spcPct val="110000"/>
              </a:lnSpc>
              <a:buFont typeface="+mj-lt"/>
              <a:buAutoNum type="arabicParenR" startAt="3"/>
            </a:pPr>
            <a:endParaRPr lang="it-IT" sz="2200" dirty="0">
              <a:latin typeface="Times New Roman" panose="02020603050405020304" pitchFamily="18" charset="0"/>
              <a:cs typeface="Times New Roman" panose="02020603050405020304" pitchFamily="18" charset="0"/>
            </a:endParaRPr>
          </a:p>
          <a:p>
            <a:pPr marL="731520" lvl="1" indent="-457200" algn="just">
              <a:lnSpc>
                <a:spcPct val="110000"/>
              </a:lnSpc>
              <a:buFont typeface="+mj-lt"/>
              <a:buAutoNum type="arabicParenR" startAt="3"/>
            </a:pPr>
            <a:r>
              <a:rPr lang="it-IT" sz="2200" b="1" dirty="0">
                <a:latin typeface="Times New Roman" panose="02020603050405020304" pitchFamily="18" charset="0"/>
                <a:cs typeface="Times New Roman" panose="02020603050405020304" pitchFamily="18" charset="0"/>
              </a:rPr>
              <a:t> Purezza</a:t>
            </a:r>
          </a:p>
          <a:p>
            <a:pPr marL="731520" lvl="1" indent="-457200" algn="just">
              <a:lnSpc>
                <a:spcPct val="110000"/>
              </a:lnSpc>
              <a:buFont typeface="+mj-lt"/>
              <a:buAutoNum type="arabicParenR" startAt="3"/>
            </a:pPr>
            <a:endParaRPr lang="it-IT" sz="2200" b="1" dirty="0">
              <a:latin typeface="Times New Roman" panose="02020603050405020304" pitchFamily="18" charset="0"/>
              <a:cs typeface="Times New Roman" panose="02020603050405020304" pitchFamily="18" charset="0"/>
            </a:endParaRPr>
          </a:p>
          <a:p>
            <a:pPr marL="731520" lvl="1" indent="-457200" algn="just">
              <a:lnSpc>
                <a:spcPct val="110000"/>
              </a:lnSpc>
              <a:buFont typeface="+mj-lt"/>
              <a:buAutoNum type="arabicParenR" startAt="3"/>
            </a:pPr>
            <a:r>
              <a:rPr lang="it-IT" sz="2200" b="1" dirty="0">
                <a:latin typeface="Times New Roman" panose="02020603050405020304" pitchFamily="18" charset="0"/>
                <a:cs typeface="Times New Roman" panose="02020603050405020304" pitchFamily="18" charset="0"/>
              </a:rPr>
              <a:t>Adeguatezza</a:t>
            </a:r>
            <a:r>
              <a:rPr lang="it-IT" sz="2200" dirty="0">
                <a:latin typeface="Times New Roman" panose="02020603050405020304" pitchFamily="18" charset="0"/>
                <a:cs typeface="Times New Roman" panose="02020603050405020304" pitchFamily="18" charset="0"/>
              </a:rPr>
              <a:t>: riguarda il rapporto tra l’</a:t>
            </a:r>
            <a:r>
              <a:rPr lang="it-IT" sz="2200" i="1" dirty="0">
                <a:latin typeface="Times New Roman" panose="02020603050405020304" pitchFamily="18" charset="0"/>
                <a:cs typeface="Times New Roman" panose="02020603050405020304" pitchFamily="18" charset="0"/>
              </a:rPr>
              <a:t>intenzionalità soggettiva dell’agape </a:t>
            </a:r>
            <a:r>
              <a:rPr lang="it-IT" sz="2200" dirty="0">
                <a:latin typeface="Times New Roman" panose="02020603050405020304" pitchFamily="18" charset="0"/>
                <a:cs typeface="Times New Roman" panose="02020603050405020304" pitchFamily="18" charset="0"/>
              </a:rPr>
              <a:t>e le sue </a:t>
            </a:r>
            <a:r>
              <a:rPr lang="it-IT" sz="2200" i="1" dirty="0">
                <a:latin typeface="Times New Roman" panose="02020603050405020304" pitchFamily="18" charset="0"/>
                <a:cs typeface="Times New Roman" panose="02020603050405020304" pitchFamily="18" charset="0"/>
              </a:rPr>
              <a:t>manifestazioni oggettive</a:t>
            </a:r>
            <a:r>
              <a:rPr lang="it-IT" sz="2200" dirty="0">
                <a:latin typeface="Times New Roman" panose="02020603050405020304" pitchFamily="18" charset="0"/>
                <a:cs typeface="Times New Roman" panose="02020603050405020304" pitchFamily="18" charset="0"/>
              </a:rPr>
              <a:t>. L’adeguatezza si ha quando le due dimensioni coincidono. Le due dimensioni possono anche essere discordanti; in questo caso l’adeguatezza dell’amore può manifestarsi secondo due modalità:</a:t>
            </a:r>
          </a:p>
          <a:p>
            <a:pPr marL="1280160" lvl="3" indent="-457200" algn="just">
              <a:lnSpc>
                <a:spcPct val="110000"/>
              </a:lnSpc>
              <a:buFont typeface="+mj-lt"/>
              <a:buAutoNum type="alphaUcPeriod"/>
            </a:pPr>
            <a:r>
              <a:rPr lang="it-IT" sz="2200" dirty="0">
                <a:latin typeface="Times New Roman" panose="02020603050405020304" pitchFamily="18" charset="0"/>
                <a:cs typeface="Times New Roman" panose="02020603050405020304" pitchFamily="18" charset="0"/>
              </a:rPr>
              <a:t>Esperienze dell’agape che possono essere soggettivamente autentiche nella persona che ama, ma con conseguenze oggettive che risultano contrarie alle intenzioni del singolo;</a:t>
            </a:r>
          </a:p>
          <a:p>
            <a:pPr marL="1280160" lvl="3" indent="-457200" algn="just">
              <a:lnSpc>
                <a:spcPct val="110000"/>
              </a:lnSpc>
              <a:buFont typeface="+mj-lt"/>
              <a:buAutoNum type="alphaUcPeriod"/>
            </a:pPr>
            <a:r>
              <a:rPr lang="it-IT" sz="2200" dirty="0">
                <a:latin typeface="Times New Roman" panose="02020603050405020304" pitchFamily="18" charset="0"/>
                <a:cs typeface="Times New Roman" panose="02020603050405020304" pitchFamily="18" charset="0"/>
              </a:rPr>
              <a:t>Persona che soggettivamente non agisce secondo la logica agapica, ma le conseguenze del suo agire producono un oggettivo beneficio ad altri soggetti e sono di fatto eccedenti. </a:t>
            </a:r>
          </a:p>
          <a:p>
            <a:pPr algn="just">
              <a:lnSpc>
                <a:spcPct val="110000"/>
              </a:lnSpc>
            </a:pPr>
            <a:endParaRPr lang="it-IT" sz="1400" dirty="0">
              <a:latin typeface="Times New Roman" panose="02020603050405020304" pitchFamily="18" charset="0"/>
              <a:cs typeface="Times New Roman" panose="02020603050405020304" pitchFamily="18" charset="0"/>
            </a:endParaRPr>
          </a:p>
          <a:p>
            <a:pPr algn="just">
              <a:lnSpc>
                <a:spcPct val="110000"/>
              </a:lnSpc>
            </a:pPr>
            <a:endParaRPr lang="it-IT" sz="1400" dirty="0"/>
          </a:p>
        </p:txBody>
      </p:sp>
      <p:sp>
        <p:nvSpPr>
          <p:cNvPr id="4" name="Segnaposto numero diapositiva 3">
            <a:extLst>
              <a:ext uri="{FF2B5EF4-FFF2-40B4-BE49-F238E27FC236}">
                <a16:creationId xmlns:a16="http://schemas.microsoft.com/office/drawing/2014/main" id="{63CACCAA-A3B6-4A30-8921-0BC84390AA48}"/>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11</a:t>
            </a:fld>
            <a:endParaRPr lang="en-US"/>
          </a:p>
        </p:txBody>
      </p:sp>
      <p:pic>
        <p:nvPicPr>
          <p:cNvPr id="6" name="Elemento grafico 5" descr="Rete utente">
            <a:extLst>
              <a:ext uri="{FF2B5EF4-FFF2-40B4-BE49-F238E27FC236}">
                <a16:creationId xmlns:a16="http://schemas.microsoft.com/office/drawing/2014/main" id="{0DA08CE1-5EF6-441B-92B4-84DDDC5E30A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359229" y="2223133"/>
            <a:ext cx="2951899" cy="2951899"/>
          </a:xfrm>
          <a:prstGeom prst="rect">
            <a:avLst/>
          </a:prstGeom>
        </p:spPr>
      </p:pic>
    </p:spTree>
    <p:extLst>
      <p:ext uri="{BB962C8B-B14F-4D97-AF65-F5344CB8AC3E}">
        <p14:creationId xmlns:p14="http://schemas.microsoft.com/office/powerpoint/2010/main" val="730944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372580-D7AC-4762-8700-B031B85A8984}"/>
              </a:ext>
            </a:extLst>
          </p:cNvPr>
          <p:cNvSpPr>
            <a:spLocks noGrp="1"/>
          </p:cNvSpPr>
          <p:nvPr>
            <p:ph type="title"/>
          </p:nvPr>
        </p:nvSpPr>
        <p:spPr>
          <a:xfrm>
            <a:off x="8461559" y="1393695"/>
            <a:ext cx="3621584" cy="2533261"/>
          </a:xfrm>
        </p:spPr>
        <p:txBody>
          <a:bodyPr>
            <a:normAutofit/>
          </a:bodyPr>
          <a:lstStyle/>
          <a:p>
            <a:pPr algn="ctr"/>
            <a:r>
              <a:rPr lang="it-IT" dirty="0"/>
              <a:t>quale nesso rintracciare con l’azione nei servizi sociali?</a:t>
            </a:r>
          </a:p>
        </p:txBody>
      </p:sp>
      <p:graphicFrame>
        <p:nvGraphicFramePr>
          <p:cNvPr id="6" name="Segnaposto contenuto 5">
            <a:extLst>
              <a:ext uri="{FF2B5EF4-FFF2-40B4-BE49-F238E27FC236}">
                <a16:creationId xmlns:a16="http://schemas.microsoft.com/office/drawing/2014/main" id="{E532B700-032F-4DCA-9F69-4CFB82636507}"/>
              </a:ext>
            </a:extLst>
          </p:cNvPr>
          <p:cNvGraphicFramePr>
            <a:graphicFrameLocks noGrp="1"/>
          </p:cNvGraphicFramePr>
          <p:nvPr>
            <p:ph idx="1"/>
            <p:extLst>
              <p:ext uri="{D42A27DB-BD31-4B8C-83A1-F6EECF244321}">
                <p14:modId xmlns:p14="http://schemas.microsoft.com/office/powerpoint/2010/main" val="4174051717"/>
              </p:ext>
            </p:extLst>
          </p:nvPr>
        </p:nvGraphicFramePr>
        <p:xfrm>
          <a:off x="838200" y="685799"/>
          <a:ext cx="6711696" cy="5696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6F717774-D662-488F-82AC-D01E0D9DEA27}"/>
              </a:ext>
            </a:extLst>
          </p:cNvPr>
          <p:cNvSpPr>
            <a:spLocks noGrp="1"/>
          </p:cNvSpPr>
          <p:nvPr>
            <p:ph type="sldNum" sz="quarter" idx="12"/>
          </p:nvPr>
        </p:nvSpPr>
        <p:spPr/>
        <p:txBody>
          <a:bodyPr/>
          <a:lstStyle/>
          <a:p>
            <a:fld id="{4FAB73BC-B049-4115-A692-8D63A059BFB8}" type="slidenum">
              <a:rPr lang="en-US" smtClean="0"/>
              <a:t>12</a:t>
            </a:fld>
            <a:endParaRPr lang="en-US" dirty="0"/>
          </a:p>
        </p:txBody>
      </p:sp>
      <p:pic>
        <p:nvPicPr>
          <p:cNvPr id="8" name="Elemento grafico 7" descr="Brainstorming di gruppo">
            <a:extLst>
              <a:ext uri="{FF2B5EF4-FFF2-40B4-BE49-F238E27FC236}">
                <a16:creationId xmlns:a16="http://schemas.microsoft.com/office/drawing/2014/main" id="{763BB6FE-B51E-4E97-B81D-2015E23A7BF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368836" y="4271865"/>
            <a:ext cx="1807029" cy="1807029"/>
          </a:xfrm>
          <a:prstGeom prst="rect">
            <a:avLst/>
          </a:prstGeom>
        </p:spPr>
      </p:pic>
    </p:spTree>
    <p:extLst>
      <p:ext uri="{BB962C8B-B14F-4D97-AF65-F5344CB8AC3E}">
        <p14:creationId xmlns:p14="http://schemas.microsoft.com/office/powerpoint/2010/main" val="27837641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olo 1">
            <a:extLst>
              <a:ext uri="{FF2B5EF4-FFF2-40B4-BE49-F238E27FC236}">
                <a16:creationId xmlns:a16="http://schemas.microsoft.com/office/drawing/2014/main" id="{76B0BC28-A1F6-42B8-A36D-78F5F59DB55D}"/>
              </a:ext>
            </a:extLst>
          </p:cNvPr>
          <p:cNvSpPr>
            <a:spLocks noGrp="1"/>
          </p:cNvSpPr>
          <p:nvPr>
            <p:ph type="title"/>
          </p:nvPr>
        </p:nvSpPr>
        <p:spPr>
          <a:xfrm>
            <a:off x="643468" y="643466"/>
            <a:ext cx="3686312" cy="5528734"/>
          </a:xfrm>
        </p:spPr>
        <p:txBody>
          <a:bodyPr>
            <a:normAutofit/>
          </a:bodyPr>
          <a:lstStyle/>
          <a:p>
            <a:pPr algn="r"/>
            <a:r>
              <a:rPr lang="it-IT" sz="4800">
                <a:solidFill>
                  <a:srgbClr val="FFFFFF"/>
                </a:solidFill>
              </a:rPr>
              <a:t>Una prima esplorazione tra Social Workers e Users</a:t>
            </a:r>
            <a:br>
              <a:rPr lang="it-IT" sz="4800">
                <a:solidFill>
                  <a:srgbClr val="FFFFFF"/>
                </a:solidFill>
              </a:rPr>
            </a:br>
            <a:endParaRPr lang="it-IT" sz="4800">
              <a:solidFill>
                <a:srgbClr val="FFFFFF"/>
              </a:solidFill>
            </a:endParaRPr>
          </a:p>
        </p:txBody>
      </p:sp>
      <p:sp>
        <p:nvSpPr>
          <p:cNvPr id="3" name="Segnaposto contenuto 2">
            <a:extLst>
              <a:ext uri="{FF2B5EF4-FFF2-40B4-BE49-F238E27FC236}">
                <a16:creationId xmlns:a16="http://schemas.microsoft.com/office/drawing/2014/main" id="{9F1E44DF-9122-4EBF-9D2F-3A32E97A67D2}"/>
              </a:ext>
            </a:extLst>
          </p:cNvPr>
          <p:cNvSpPr>
            <a:spLocks noGrp="1"/>
          </p:cNvSpPr>
          <p:nvPr>
            <p:ph idx="1"/>
          </p:nvPr>
        </p:nvSpPr>
        <p:spPr>
          <a:xfrm>
            <a:off x="5144378" y="805042"/>
            <a:ext cx="6074467" cy="5572432"/>
          </a:xfrm>
        </p:spPr>
        <p:txBody>
          <a:bodyPr anchor="ctr">
            <a:normAutofit/>
          </a:bodyPr>
          <a:lstStyle/>
          <a:p>
            <a:pPr marL="0" indent="0" algn="just">
              <a:buNone/>
            </a:pPr>
            <a:r>
              <a:rPr lang="it-IT" dirty="0">
                <a:latin typeface="Times New Roman" panose="02020603050405020304" pitchFamily="18" charset="0"/>
                <a:cs typeface="Times New Roman" panose="02020603050405020304" pitchFamily="18" charset="0"/>
              </a:rPr>
              <a:t>A tal fine è stata avviata in Italia una </a:t>
            </a:r>
            <a:r>
              <a:rPr lang="it-IT" b="1" u="sng" dirty="0">
                <a:latin typeface="Times New Roman" panose="02020603050405020304" pitchFamily="18" charset="0"/>
                <a:cs typeface="Times New Roman" panose="02020603050405020304" pitchFamily="18" charset="0"/>
              </a:rPr>
              <a:t>prima ricerca qualitativa</a:t>
            </a:r>
            <a:r>
              <a:rPr lang="it-IT" dirty="0">
                <a:latin typeface="Times New Roman" panose="02020603050405020304" pitchFamily="18" charset="0"/>
                <a:cs typeface="Times New Roman" panose="02020603050405020304" pitchFamily="18" charset="0"/>
              </a:rPr>
              <a:t>.</a:t>
            </a:r>
          </a:p>
          <a:p>
            <a:pPr lvl="0" algn="just"/>
            <a:r>
              <a:rPr lang="it-IT" b="1" u="sng" dirty="0">
                <a:latin typeface="Times New Roman" panose="02020603050405020304" pitchFamily="18" charset="0"/>
                <a:cs typeface="Times New Roman" panose="02020603050405020304" pitchFamily="18" charset="0"/>
              </a:rPr>
              <a:t>Scopo</a:t>
            </a:r>
            <a:r>
              <a:rPr lang="it-IT" dirty="0">
                <a:latin typeface="Times New Roman" panose="02020603050405020304" pitchFamily="18" charset="0"/>
                <a:cs typeface="Times New Roman" panose="02020603050405020304" pitchFamily="18" charset="0"/>
              </a:rPr>
              <a:t>: rilevare tracce di agire agapico nella relazione d’aiuto, nel contesto di servizi sociali di contrasto all’emarginazione e alla povertà.</a:t>
            </a:r>
          </a:p>
          <a:p>
            <a:pPr lvl="0" algn="just"/>
            <a:r>
              <a:rPr lang="it-IT" b="1" u="sng" dirty="0">
                <a:latin typeface="Times New Roman" panose="02020603050405020304" pitchFamily="18" charset="0"/>
                <a:cs typeface="Times New Roman" panose="02020603050405020304" pitchFamily="18" charset="0"/>
              </a:rPr>
              <a:t>Scelta metodologica</a:t>
            </a:r>
            <a:r>
              <a:rPr lang="it-IT" dirty="0">
                <a:latin typeface="Times New Roman" panose="02020603050405020304" pitchFamily="18" charset="0"/>
                <a:cs typeface="Times New Roman" panose="02020603050405020304" pitchFamily="18" charset="0"/>
              </a:rPr>
              <a:t>: ricerca di tipo qualitativo. Somministrazione di interviste semistrutturate per cogliere la prospettiva soggettiva dei possibili attori di agape.</a:t>
            </a:r>
          </a:p>
          <a:p>
            <a:pPr lvl="0" algn="just"/>
            <a:r>
              <a:rPr lang="it-IT" b="1" u="sng" dirty="0">
                <a:latin typeface="Times New Roman" panose="02020603050405020304" pitchFamily="18" charset="0"/>
                <a:cs typeface="Times New Roman" panose="02020603050405020304" pitchFamily="18" charset="0"/>
              </a:rPr>
              <a:t>Campione</a:t>
            </a:r>
            <a:r>
              <a:rPr lang="it-IT" dirty="0">
                <a:latin typeface="Times New Roman" panose="02020603050405020304" pitchFamily="18" charset="0"/>
                <a:cs typeface="Times New Roman" panose="02020603050405020304" pitchFamily="18" charset="0"/>
              </a:rPr>
              <a:t>: 5 assistenti sociali e 4 cittadini utenti dei servizi di quattro diverse regioni italiane e una provincia autonoma. Il campione è stato di tipo ragionato: sono stati scelti i soggetti disposti a </a:t>
            </a:r>
            <a:r>
              <a:rPr lang="it-IT" i="1" dirty="0">
                <a:latin typeface="Times New Roman" panose="02020603050405020304" pitchFamily="18" charset="0"/>
                <a:cs typeface="Times New Roman" panose="02020603050405020304" pitchFamily="18" charset="0"/>
              </a:rPr>
              <a:t>riflettere</a:t>
            </a:r>
            <a:r>
              <a:rPr lang="it-IT" dirty="0">
                <a:latin typeface="Times New Roman" panose="02020603050405020304" pitchFamily="18" charset="0"/>
                <a:cs typeface="Times New Roman" panose="02020603050405020304" pitchFamily="18" charset="0"/>
              </a:rPr>
              <a:t> e a </a:t>
            </a:r>
            <a:r>
              <a:rPr lang="it-IT" i="1" dirty="0">
                <a:latin typeface="Times New Roman" panose="02020603050405020304" pitchFamily="18" charset="0"/>
                <a:cs typeface="Times New Roman" panose="02020603050405020304" pitchFamily="18" charset="0"/>
              </a:rPr>
              <a:t>riferire sugli elementi </a:t>
            </a:r>
            <a:r>
              <a:rPr lang="it-IT" dirty="0">
                <a:latin typeface="Times New Roman" panose="02020603050405020304" pitchFamily="18" charset="0"/>
                <a:cs typeface="Times New Roman" panose="02020603050405020304" pitchFamily="18" charset="0"/>
              </a:rPr>
              <a:t>delle relazioni tra assistenti sociali e cittadini utenti che ricordavano di aver vissuto in modo </a:t>
            </a:r>
            <a:r>
              <a:rPr lang="it-IT" i="1" dirty="0">
                <a:latin typeface="Times New Roman" panose="02020603050405020304" pitchFamily="18" charset="0"/>
                <a:cs typeface="Times New Roman" panose="02020603050405020304" pitchFamily="18" charset="0"/>
              </a:rPr>
              <a:t>soddisfacente</a:t>
            </a:r>
            <a:r>
              <a:rPr lang="it-IT" dirty="0">
                <a:latin typeface="Times New Roman" panose="02020603050405020304" pitchFamily="18" charset="0"/>
                <a:cs typeface="Times New Roman" panose="02020603050405020304" pitchFamily="18" charset="0"/>
              </a:rPr>
              <a:t>.</a:t>
            </a:r>
          </a:p>
          <a:p>
            <a:pPr algn="just"/>
            <a:endParaRPr lang="it-IT" dirty="0"/>
          </a:p>
        </p:txBody>
      </p:sp>
      <p:sp>
        <p:nvSpPr>
          <p:cNvPr id="13" name="Oval 12">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Segnaposto numero diapositiva 3">
            <a:extLst>
              <a:ext uri="{FF2B5EF4-FFF2-40B4-BE49-F238E27FC236}">
                <a16:creationId xmlns:a16="http://schemas.microsoft.com/office/drawing/2014/main" id="{84A4FCCD-09F3-48D6-82D8-55E051D8AC4C}"/>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13</a:t>
            </a:fld>
            <a:endParaRPr lang="en-US"/>
          </a:p>
        </p:txBody>
      </p:sp>
    </p:spTree>
    <p:extLst>
      <p:ext uri="{BB962C8B-B14F-4D97-AF65-F5344CB8AC3E}">
        <p14:creationId xmlns:p14="http://schemas.microsoft.com/office/powerpoint/2010/main" val="994098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olo 1">
            <a:extLst>
              <a:ext uri="{FF2B5EF4-FFF2-40B4-BE49-F238E27FC236}">
                <a16:creationId xmlns:a16="http://schemas.microsoft.com/office/drawing/2014/main" id="{76B0BC28-A1F6-42B8-A36D-78F5F59DB55D}"/>
              </a:ext>
            </a:extLst>
          </p:cNvPr>
          <p:cNvSpPr>
            <a:spLocks noGrp="1"/>
          </p:cNvSpPr>
          <p:nvPr>
            <p:ph type="title"/>
          </p:nvPr>
        </p:nvSpPr>
        <p:spPr>
          <a:xfrm>
            <a:off x="643468" y="643466"/>
            <a:ext cx="3686312" cy="5528734"/>
          </a:xfrm>
        </p:spPr>
        <p:txBody>
          <a:bodyPr vert="horz" lIns="91440" tIns="45720" rIns="91440" bIns="45720" rtlCol="0" anchor="ctr">
            <a:normAutofit/>
          </a:bodyPr>
          <a:lstStyle/>
          <a:p>
            <a:pPr algn="r"/>
            <a:r>
              <a:rPr lang="en-US" sz="4800">
                <a:solidFill>
                  <a:srgbClr val="FFFFFF"/>
                </a:solidFill>
              </a:rPr>
              <a:t>Una prima esplorazione tra Social Workers e Users</a:t>
            </a:r>
            <a:br>
              <a:rPr lang="en-US" sz="4800">
                <a:solidFill>
                  <a:srgbClr val="FFFFFF"/>
                </a:solidFill>
              </a:rPr>
            </a:br>
            <a:endParaRPr lang="en-US" sz="4800">
              <a:solidFill>
                <a:srgbClr val="FFFFFF"/>
              </a:solidFill>
            </a:endParaRPr>
          </a:p>
        </p:txBody>
      </p:sp>
      <p:sp>
        <p:nvSpPr>
          <p:cNvPr id="10" name="Segnaposto contenuto 2">
            <a:extLst>
              <a:ext uri="{FF2B5EF4-FFF2-40B4-BE49-F238E27FC236}">
                <a16:creationId xmlns:a16="http://schemas.microsoft.com/office/drawing/2014/main" id="{161BEBBD-7510-40AF-8A7F-88551EF756E2}"/>
              </a:ext>
            </a:extLst>
          </p:cNvPr>
          <p:cNvSpPr txBox="1">
            <a:spLocks/>
          </p:cNvSpPr>
          <p:nvPr/>
        </p:nvSpPr>
        <p:spPr>
          <a:xfrm>
            <a:off x="5234975" y="882914"/>
            <a:ext cx="6074467" cy="5572432"/>
          </a:xfrm>
          <a:prstGeom prst="rect">
            <a:avLst/>
          </a:prstGeom>
        </p:spPr>
        <p:txBody>
          <a:bodyPr vert="horz" lIns="91440" tIns="45720" rIns="91440" bIns="45720" rtlCol="0" anchor="ctr">
            <a:norm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marL="0" indent="0" algn="just">
              <a:buNone/>
            </a:pPr>
            <a:r>
              <a:rPr lang="en-US" b="1" u="sng" dirty="0" err="1">
                <a:latin typeface="Times New Roman" panose="02020603050405020304" pitchFamily="18" charset="0"/>
                <a:cs typeface="Times New Roman" panose="02020603050405020304" pitchFamily="18" charset="0"/>
              </a:rPr>
              <a:t>Elementi</a:t>
            </a:r>
            <a:r>
              <a:rPr lang="en-US" b="1" u="sng" dirty="0">
                <a:latin typeface="Times New Roman" panose="02020603050405020304" pitchFamily="18" charset="0"/>
                <a:cs typeface="Times New Roman" panose="02020603050405020304" pitchFamily="18" charset="0"/>
              </a:rPr>
              <a:t> </a:t>
            </a:r>
            <a:r>
              <a:rPr lang="en-US" b="1" u="sng" dirty="0" err="1">
                <a:latin typeface="Times New Roman" panose="02020603050405020304" pitchFamily="18" charset="0"/>
                <a:cs typeface="Times New Roman" panose="02020603050405020304" pitchFamily="18" charset="0"/>
              </a:rPr>
              <a:t>considerati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caratteristiche</a:t>
            </a:r>
            <a:r>
              <a:rPr lang="en-US" dirty="0">
                <a:latin typeface="Times New Roman" panose="02020603050405020304" pitchFamily="18" charset="0"/>
                <a:cs typeface="Times New Roman" panose="02020603050405020304" pitchFamily="18" charset="0"/>
              </a:rPr>
              <a:t> di </a:t>
            </a:r>
            <a:r>
              <a:rPr lang="en-US" dirty="0" err="1">
                <a:latin typeface="Times New Roman" panose="02020603050405020304" pitchFamily="18" charset="0"/>
                <a:cs typeface="Times New Roman" panose="02020603050405020304" pitchFamily="18" charset="0"/>
              </a:rPr>
              <a:t>azione</a:t>
            </a:r>
            <a:r>
              <a:rPr lang="en-US" dirty="0">
                <a:latin typeface="Times New Roman" panose="02020603050405020304" pitchFamily="18" charset="0"/>
                <a:cs typeface="Times New Roman" panose="02020603050405020304" pitchFamily="18" charset="0"/>
              </a:rPr>
              <a:t>, di </a:t>
            </a:r>
            <a:r>
              <a:rPr lang="en-US" dirty="0" err="1">
                <a:latin typeface="Times New Roman" panose="02020603050405020304" pitchFamily="18" charset="0"/>
                <a:cs typeface="Times New Roman" panose="02020603050405020304" pitchFamily="18" charset="0"/>
              </a:rPr>
              <a:t>relazione</a:t>
            </a:r>
            <a:r>
              <a:rPr lang="en-US" dirty="0">
                <a:latin typeface="Times New Roman" panose="02020603050405020304" pitchFamily="18" charset="0"/>
                <a:cs typeface="Times New Roman" panose="02020603050405020304" pitchFamily="18" charset="0"/>
              </a:rPr>
              <a:t> e di </a:t>
            </a:r>
            <a:r>
              <a:rPr lang="en-US" dirty="0" err="1">
                <a:latin typeface="Times New Roman" panose="02020603050405020304" pitchFamily="18" charset="0"/>
                <a:cs typeface="Times New Roman" panose="02020603050405020304" pitchFamily="18" charset="0"/>
              </a:rPr>
              <a:t>interazione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sulle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possibili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tipologie</a:t>
            </a:r>
            <a:r>
              <a:rPr lang="en-US" dirty="0">
                <a:latin typeface="Times New Roman" panose="02020603050405020304" pitchFamily="18" charset="0"/>
                <a:cs typeface="Times New Roman" panose="02020603050405020304" pitchFamily="18" charset="0"/>
              </a:rPr>
              <a:t> di:</a:t>
            </a:r>
          </a:p>
          <a:p>
            <a:pPr marL="0" algn="just"/>
            <a:endParaRPr lang="en-US" dirty="0">
              <a:latin typeface="Times New Roman" panose="02020603050405020304" pitchFamily="18" charset="0"/>
              <a:cs typeface="Times New Roman" panose="02020603050405020304" pitchFamily="18" charset="0"/>
            </a:endParaRPr>
          </a:p>
          <a:p>
            <a:pPr lvl="1" algn="just"/>
            <a:r>
              <a:rPr lang="en-US" sz="2000" dirty="0" err="1">
                <a:latin typeface="Times New Roman" panose="02020603050405020304" pitchFamily="18" charset="0"/>
                <a:cs typeface="Times New Roman" panose="02020603050405020304" pitchFamily="18" charset="0"/>
              </a:rPr>
              <a:t>Eccedenza</a:t>
            </a:r>
            <a:r>
              <a:rPr lang="en-US" sz="2000" dirty="0">
                <a:latin typeface="Times New Roman" panose="02020603050405020304" pitchFamily="18" charset="0"/>
                <a:cs typeface="Times New Roman" panose="02020603050405020304" pitchFamily="18" charset="0"/>
              </a:rPr>
              <a:t> (dare, </a:t>
            </a:r>
            <a:r>
              <a:rPr lang="en-US" sz="2000" dirty="0" err="1">
                <a:latin typeface="Times New Roman" panose="02020603050405020304" pitchFamily="18" charset="0"/>
                <a:cs typeface="Times New Roman" panose="02020603050405020304" pitchFamily="18" charset="0"/>
              </a:rPr>
              <a:t>ricevere</a:t>
            </a:r>
            <a:r>
              <a:rPr lang="en-US" sz="2000" dirty="0">
                <a:latin typeface="Times New Roman" panose="02020603050405020304" pitchFamily="18" charset="0"/>
                <a:cs typeface="Times New Roman" panose="02020603050405020304" pitchFamily="18" charset="0"/>
              </a:rPr>
              <a:t>, non </a:t>
            </a:r>
            <a:r>
              <a:rPr lang="en-US" sz="2000" dirty="0" err="1">
                <a:latin typeface="Times New Roman" panose="02020603050405020304" pitchFamily="18" charset="0"/>
                <a:cs typeface="Times New Roman" panose="02020603050405020304" pitchFamily="18" charset="0"/>
              </a:rPr>
              <a:t>rendere</a:t>
            </a:r>
            <a:r>
              <a:rPr lang="en-US" sz="2000" dirty="0">
                <a:latin typeface="Times New Roman" panose="02020603050405020304" pitchFamily="18" charset="0"/>
                <a:cs typeface="Times New Roman" panose="02020603050405020304" pitchFamily="18" charset="0"/>
              </a:rPr>
              <a:t>, non fare, </a:t>
            </a:r>
            <a:r>
              <a:rPr lang="en-US" sz="2000" dirty="0" err="1">
                <a:latin typeface="Times New Roman" panose="02020603050405020304" pitchFamily="18" charset="0"/>
                <a:cs typeface="Times New Roman" panose="02020603050405020304" pitchFamily="18" charset="0"/>
              </a:rPr>
              <a:t>tralasciare</a:t>
            </a:r>
            <a:r>
              <a:rPr lang="en-US" sz="2000" dirty="0">
                <a:latin typeface="Times New Roman" panose="02020603050405020304" pitchFamily="18" charset="0"/>
                <a:cs typeface="Times New Roman" panose="02020603050405020304" pitchFamily="18" charset="0"/>
              </a:rPr>
              <a:t>…)</a:t>
            </a:r>
          </a:p>
          <a:p>
            <a:pPr lvl="1" algn="just"/>
            <a:r>
              <a:rPr lang="en-US" sz="2000" dirty="0" err="1">
                <a:latin typeface="Times New Roman" panose="02020603050405020304" pitchFamily="18" charset="0"/>
                <a:cs typeface="Times New Roman" panose="02020603050405020304" pitchFamily="18" charset="0"/>
              </a:rPr>
              <a:t>Aspettative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personali</a:t>
            </a:r>
            <a:r>
              <a:rPr lang="en-US" sz="2000" dirty="0">
                <a:latin typeface="Times New Roman" panose="02020603050405020304" pitchFamily="18" charset="0"/>
                <a:cs typeface="Times New Roman" panose="02020603050405020304" pitchFamily="18" charset="0"/>
              </a:rPr>
              <a:t> e </a:t>
            </a:r>
            <a:r>
              <a:rPr lang="en-US" sz="2000" dirty="0" err="1">
                <a:latin typeface="Times New Roman" panose="02020603050405020304" pitchFamily="18" charset="0"/>
                <a:cs typeface="Times New Roman" panose="02020603050405020304" pitchFamily="18" charset="0"/>
              </a:rPr>
              <a:t>sociali</a:t>
            </a:r>
            <a:r>
              <a:rPr lang="en-US" sz="2000" dirty="0">
                <a:latin typeface="Times New Roman" panose="02020603050405020304" pitchFamily="18" charset="0"/>
                <a:cs typeface="Times New Roman" panose="02020603050405020304" pitchFamily="18" charset="0"/>
              </a:rPr>
              <a:t>)</a:t>
            </a:r>
          </a:p>
          <a:p>
            <a:pPr lvl="1" algn="just"/>
            <a:r>
              <a:rPr lang="en-US" sz="2000" dirty="0" err="1">
                <a:latin typeface="Times New Roman" panose="02020603050405020304" pitchFamily="18" charset="0"/>
                <a:cs typeface="Times New Roman" panose="02020603050405020304" pitchFamily="18" charset="0"/>
              </a:rPr>
              <a:t>Benefici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attesi</a:t>
            </a:r>
            <a:r>
              <a:rPr lang="en-US" sz="2000" dirty="0">
                <a:latin typeface="Times New Roman" panose="02020603050405020304" pitchFamily="18" charset="0"/>
                <a:cs typeface="Times New Roman" panose="02020603050405020304" pitchFamily="18" charset="0"/>
              </a:rPr>
              <a:t> e/o </a:t>
            </a:r>
            <a:r>
              <a:rPr lang="en-US" sz="2000" dirty="0" err="1">
                <a:latin typeface="Times New Roman" panose="02020603050405020304" pitchFamily="18" charset="0"/>
                <a:cs typeface="Times New Roman" panose="02020603050405020304" pitchFamily="18" charset="0"/>
              </a:rPr>
              <a:t>ottenuti</a:t>
            </a:r>
            <a:r>
              <a:rPr lang="en-US" sz="2000" dirty="0">
                <a:latin typeface="Times New Roman" panose="02020603050405020304" pitchFamily="18" charset="0"/>
                <a:cs typeface="Times New Roman" panose="02020603050405020304" pitchFamily="18" charset="0"/>
              </a:rPr>
              <a:t>)</a:t>
            </a:r>
          </a:p>
          <a:p>
            <a:pPr lvl="1" algn="just"/>
            <a:r>
              <a:rPr lang="en-US" sz="2000" dirty="0" err="1">
                <a:latin typeface="Times New Roman" panose="02020603050405020304" pitchFamily="18" charset="0"/>
                <a:cs typeface="Times New Roman" panose="02020603050405020304" pitchFamily="18" charset="0"/>
              </a:rPr>
              <a:t>Rinunce</a:t>
            </a:r>
            <a:r>
              <a:rPr lang="en-US" sz="2000" dirty="0">
                <a:latin typeface="Times New Roman" panose="02020603050405020304" pitchFamily="18" charset="0"/>
                <a:cs typeface="Times New Roman" panose="02020603050405020304" pitchFamily="18" charset="0"/>
              </a:rPr>
              <a:t> o </a:t>
            </a:r>
            <a:r>
              <a:rPr lang="en-US" sz="2000" dirty="0" err="1">
                <a:latin typeface="Times New Roman" panose="02020603050405020304" pitchFamily="18" charset="0"/>
                <a:cs typeface="Times New Roman" panose="02020603050405020304" pitchFamily="18" charset="0"/>
              </a:rPr>
              <a:t>privazioni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mancato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calcolo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purezza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tragicità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agire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agapico</a:t>
            </a:r>
            <a:r>
              <a:rPr lang="en-US" sz="2000" dirty="0">
                <a:latin typeface="Times New Roman" panose="02020603050405020304" pitchFamily="18" charset="0"/>
                <a:cs typeface="Times New Roman" panose="02020603050405020304" pitchFamily="18" charset="0"/>
              </a:rPr>
              <a:t>)</a:t>
            </a:r>
          </a:p>
          <a:p>
            <a:pPr lvl="1" algn="just"/>
            <a:r>
              <a:rPr lang="en-US" sz="2000" dirty="0" err="1">
                <a:latin typeface="Times New Roman" panose="02020603050405020304" pitchFamily="18" charset="0"/>
                <a:cs typeface="Times New Roman" panose="02020603050405020304" pitchFamily="18" charset="0"/>
              </a:rPr>
              <a:t>Antecedenti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personali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empatia</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responsabilità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riconoscimento</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generatività</a:t>
            </a:r>
            <a:r>
              <a:rPr lang="en-US" sz="2000" dirty="0">
                <a:latin typeface="Times New Roman" panose="02020603050405020304" pitchFamily="18" charset="0"/>
                <a:cs typeface="Times New Roman" panose="02020603050405020304" pitchFamily="18" charset="0"/>
              </a:rPr>
              <a:t>)</a:t>
            </a:r>
          </a:p>
          <a:p>
            <a:pPr lvl="1" algn="just"/>
            <a:r>
              <a:rPr lang="en-US" sz="2000" dirty="0" err="1">
                <a:latin typeface="Times New Roman" panose="02020603050405020304" pitchFamily="18" charset="0"/>
                <a:cs typeface="Times New Roman" panose="02020603050405020304" pitchFamily="18" charset="0"/>
              </a:rPr>
              <a:t>Effetti</a:t>
            </a:r>
            <a:r>
              <a:rPr lang="en-US" sz="2000" dirty="0">
                <a:latin typeface="Times New Roman" panose="02020603050405020304" pitchFamily="18" charset="0"/>
                <a:cs typeface="Times New Roman" panose="02020603050405020304" pitchFamily="18" charset="0"/>
              </a:rPr>
              <a:t> di </a:t>
            </a:r>
            <a:r>
              <a:rPr lang="en-US" sz="2000" dirty="0" err="1">
                <a:latin typeface="Times New Roman" panose="02020603050405020304" pitchFamily="18" charset="0"/>
                <a:cs typeface="Times New Roman" panose="02020603050405020304" pitchFamily="18" charset="0"/>
              </a:rPr>
              <a:t>tali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azioni</a:t>
            </a:r>
            <a:r>
              <a:rPr lang="en-US" sz="2000" dirty="0">
                <a:latin typeface="Times New Roman" panose="02020603050405020304" pitchFamily="18" charset="0"/>
                <a:cs typeface="Times New Roman" panose="02020603050405020304" pitchFamily="18" charset="0"/>
              </a:rPr>
              <a:t> (fiducia, </a:t>
            </a:r>
            <a:r>
              <a:rPr lang="en-US" sz="2000" dirty="0" err="1">
                <a:latin typeface="Times New Roman" panose="02020603050405020304" pitchFamily="18" charset="0"/>
                <a:cs typeface="Times New Roman" panose="02020603050405020304" pitchFamily="18" charset="0"/>
              </a:rPr>
              <a:t>solidarietà</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inclusione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sociale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gratitudine</a:t>
            </a:r>
            <a:r>
              <a:rPr lang="en-US" sz="2000" dirty="0">
                <a:latin typeface="Times New Roman" panose="02020603050405020304" pitchFamily="18" charset="0"/>
                <a:cs typeface="Times New Roman" panose="02020603050405020304" pitchFamily="18" charset="0"/>
              </a:rPr>
              <a:t>, rispetto)</a:t>
            </a:r>
          </a:p>
          <a:p>
            <a:pPr marL="0" indent="0" algn="just">
              <a:buNone/>
            </a:pPr>
            <a:r>
              <a:rPr lang="en-US" dirty="0" err="1">
                <a:latin typeface="Times New Roman" panose="02020603050405020304" pitchFamily="18" charset="0"/>
                <a:cs typeface="Times New Roman" panose="02020603050405020304" pitchFamily="18" charset="0"/>
              </a:rPr>
              <a:t>Attraverso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concetto-filtro</a:t>
            </a:r>
            <a:r>
              <a:rPr lang="en-US" dirty="0">
                <a:latin typeface="Times New Roman" panose="02020603050405020304" pitchFamily="18" charset="0"/>
                <a:cs typeface="Times New Roman" panose="02020603050405020304" pitchFamily="18" charset="0"/>
              </a:rPr>
              <a:t> di </a:t>
            </a:r>
            <a:r>
              <a:rPr lang="en-US" b="1" i="1" dirty="0" err="1">
                <a:latin typeface="Times New Roman" panose="02020603050405020304" pitchFamily="18" charset="0"/>
                <a:cs typeface="Times New Roman" panose="02020603050405020304" pitchFamily="18" charset="0"/>
              </a:rPr>
              <a:t>agire</a:t>
            </a:r>
            <a:r>
              <a:rPr lang="en-US" b="1" i="1" dirty="0">
                <a:latin typeface="Times New Roman" panose="02020603050405020304" pitchFamily="18" charset="0"/>
                <a:cs typeface="Times New Roman" panose="02020603050405020304" pitchFamily="18" charset="0"/>
              </a:rPr>
              <a:t> </a:t>
            </a:r>
            <a:r>
              <a:rPr lang="en-US" b="1" i="1" dirty="0" err="1">
                <a:latin typeface="Times New Roman" panose="02020603050405020304" pitchFamily="18" charset="0"/>
                <a:cs typeface="Times New Roman" panose="02020603050405020304" pitchFamily="18" charset="0"/>
              </a:rPr>
              <a:t>agapico</a:t>
            </a:r>
            <a:r>
              <a:rPr lang="en-US" b="1"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è </a:t>
            </a:r>
            <a:r>
              <a:rPr lang="en-US" dirty="0" err="1">
                <a:latin typeface="Times New Roman" panose="02020603050405020304" pitchFamily="18" charset="0"/>
                <a:cs typeface="Times New Roman" panose="02020603050405020304" pitchFamily="18" charset="0"/>
              </a:rPr>
              <a:t>stato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possibile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cogliere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alcuni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fattori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portano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assistenti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sociali</a:t>
            </a:r>
            <a:r>
              <a:rPr lang="en-US" dirty="0">
                <a:latin typeface="Times New Roman" panose="02020603050405020304" pitchFamily="18" charset="0"/>
                <a:cs typeface="Times New Roman" panose="02020603050405020304" pitchFamily="18" charset="0"/>
              </a:rPr>
              <a:t> e </a:t>
            </a:r>
            <a:r>
              <a:rPr lang="en-US" dirty="0" err="1">
                <a:latin typeface="Times New Roman" panose="02020603050405020304" pitchFamily="18" charset="0"/>
                <a:cs typeface="Times New Roman" panose="02020603050405020304" pitchFamily="18" charset="0"/>
              </a:rPr>
              <a:t>gli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utenti</a:t>
            </a:r>
            <a:r>
              <a:rPr lang="en-US" dirty="0">
                <a:latin typeface="Times New Roman" panose="02020603050405020304" pitchFamily="18" charset="0"/>
                <a:cs typeface="Times New Roman" panose="02020603050405020304" pitchFamily="18" charset="0"/>
              </a:rPr>
              <a:t> a </a:t>
            </a:r>
            <a:r>
              <a:rPr lang="en-US" dirty="0" err="1">
                <a:latin typeface="Times New Roman" panose="02020603050405020304" pitchFamily="18" charset="0"/>
                <a:cs typeface="Times New Roman" panose="02020603050405020304" pitchFamily="18" charset="0"/>
              </a:rPr>
              <a:t>considerare</a:t>
            </a:r>
            <a:r>
              <a:rPr lang="en-US" dirty="0">
                <a:latin typeface="Times New Roman" panose="02020603050405020304" pitchFamily="18" charset="0"/>
                <a:cs typeface="Times New Roman" panose="02020603050405020304" pitchFamily="18" charset="0"/>
              </a:rPr>
              <a:t> una </a:t>
            </a:r>
            <a:r>
              <a:rPr lang="en-US" b="1" i="1" dirty="0" err="1">
                <a:latin typeface="Times New Roman" panose="02020603050405020304" pitchFamily="18" charset="0"/>
                <a:cs typeface="Times New Roman" panose="02020603050405020304" pitchFamily="18" charset="0"/>
              </a:rPr>
              <a:t>relazione</a:t>
            </a:r>
            <a:r>
              <a:rPr lang="en-US" b="1" i="1" dirty="0">
                <a:latin typeface="Times New Roman" panose="02020603050405020304" pitchFamily="18" charset="0"/>
                <a:cs typeface="Times New Roman" panose="02020603050405020304" pitchFamily="18" charset="0"/>
              </a:rPr>
              <a:t> di </a:t>
            </a:r>
            <a:r>
              <a:rPr lang="en-US" b="1" i="1" dirty="0" err="1">
                <a:latin typeface="Times New Roman" panose="02020603050405020304" pitchFamily="18" charset="0"/>
                <a:cs typeface="Times New Roman" panose="02020603050405020304" pitchFamily="18" charset="0"/>
              </a:rPr>
              <a:t>aiuto</a:t>
            </a:r>
            <a:r>
              <a:rPr lang="en-US" b="1" i="1" dirty="0">
                <a:latin typeface="Times New Roman" panose="02020603050405020304" pitchFamily="18" charset="0"/>
                <a:cs typeface="Times New Roman" panose="02020603050405020304" pitchFamily="18" charset="0"/>
              </a:rPr>
              <a:t> ben </a:t>
            </a:r>
            <a:r>
              <a:rPr lang="en-US" b="1" i="1" dirty="0" err="1">
                <a:latin typeface="Times New Roman" panose="02020603050405020304" pitchFamily="18" charset="0"/>
                <a:cs typeface="Times New Roman" panose="02020603050405020304" pitchFamily="18" charset="0"/>
              </a:rPr>
              <a:t>riuscita</a:t>
            </a:r>
            <a:r>
              <a:rPr lang="en-US" dirty="0">
                <a:latin typeface="Times New Roman" panose="02020603050405020304" pitchFamily="18" charset="0"/>
                <a:cs typeface="Times New Roman" panose="02020603050405020304" pitchFamily="18" charset="0"/>
              </a:rPr>
              <a:t>.</a:t>
            </a:r>
          </a:p>
          <a:p>
            <a:pPr marL="274320" lvl="1" algn="just"/>
            <a:endParaRPr lang="en-US" sz="2000"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
        <p:nvSpPr>
          <p:cNvPr id="19" name="Oval 18">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1" name="Oval 20">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Segnaposto numero diapositiva 3">
            <a:extLst>
              <a:ext uri="{FF2B5EF4-FFF2-40B4-BE49-F238E27FC236}">
                <a16:creationId xmlns:a16="http://schemas.microsoft.com/office/drawing/2014/main" id="{84A4FCCD-09F3-48D6-82D8-55E051D8AC4C}"/>
              </a:ext>
            </a:extLst>
          </p:cNvPr>
          <p:cNvSpPr>
            <a:spLocks noGrp="1"/>
          </p:cNvSpPr>
          <p:nvPr>
            <p:ph type="sldNum" sz="quarter" idx="12"/>
          </p:nvPr>
        </p:nvSpPr>
        <p:spPr>
          <a:xfrm>
            <a:off x="11311128" y="6272784"/>
            <a:ext cx="640080" cy="365125"/>
          </a:xfrm>
        </p:spPr>
        <p:txBody>
          <a:bodyPr vert="horz" lIns="91440" tIns="45720" rIns="91440" bIns="45720" rtlCol="0" anchor="ctr">
            <a:normAutofit/>
          </a:bodyPr>
          <a:lstStyle/>
          <a:p>
            <a:pPr>
              <a:spcAft>
                <a:spcPts val="600"/>
              </a:spcAft>
            </a:pPr>
            <a:fld id="{4FAB73BC-B049-4115-A692-8D63A059BFB8}" type="slidenum">
              <a:rPr lang="en-US" b="1" kern="1200" dirty="0">
                <a:solidFill>
                  <a:srgbClr val="FFFFFF"/>
                </a:solidFill>
                <a:latin typeface="+mj-lt"/>
                <a:ea typeface="+mn-ea"/>
                <a:cs typeface="+mn-cs"/>
              </a:rPr>
              <a:pPr>
                <a:spcAft>
                  <a:spcPts val="600"/>
                </a:spcAft>
              </a:pPr>
              <a:t>14</a:t>
            </a:fld>
            <a:endParaRPr lang="en-US" b="1" kern="1200" dirty="0">
              <a:solidFill>
                <a:srgbClr val="FFFFFF"/>
              </a:solidFill>
              <a:latin typeface="+mj-lt"/>
              <a:ea typeface="+mn-ea"/>
              <a:cs typeface="+mn-cs"/>
            </a:endParaRPr>
          </a:p>
        </p:txBody>
      </p:sp>
    </p:spTree>
    <p:extLst>
      <p:ext uri="{BB962C8B-B14F-4D97-AF65-F5344CB8AC3E}">
        <p14:creationId xmlns:p14="http://schemas.microsoft.com/office/powerpoint/2010/main" val="508930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4F5E85-E518-42C3-AAD4-0953DD769AF7}"/>
              </a:ext>
            </a:extLst>
          </p:cNvPr>
          <p:cNvSpPr>
            <a:spLocks noGrp="1"/>
          </p:cNvSpPr>
          <p:nvPr>
            <p:ph type="title"/>
          </p:nvPr>
        </p:nvSpPr>
        <p:spPr>
          <a:xfrm>
            <a:off x="1069848" y="484632"/>
            <a:ext cx="10058400" cy="1609344"/>
          </a:xfrm>
        </p:spPr>
        <p:txBody>
          <a:bodyPr>
            <a:normAutofit/>
          </a:bodyPr>
          <a:lstStyle/>
          <a:p>
            <a:r>
              <a:rPr lang="it-IT"/>
              <a:t>Sei proposizioni agapiche</a:t>
            </a:r>
            <a:endParaRPr lang="it-IT" dirty="0"/>
          </a:p>
        </p:txBody>
      </p:sp>
      <p:sp>
        <p:nvSpPr>
          <p:cNvPr id="21" name="Rectangle 20">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3">
              <a:alphaModFix amt="85000"/>
              <a:lum bright="70000" contrast="-70000"/>
              <a:extLst>
                <a:ext uri="{BEBA8EAE-BF5A-486C-A8C5-ECC9F3942E4B}">
                  <a14:imgProps xmlns:a14="http://schemas.microsoft.com/office/drawing/2010/main">
                    <a14:imgLayer r:embed="rId4">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4" name="Segnaposto numero diapositiva 3">
            <a:extLst>
              <a:ext uri="{FF2B5EF4-FFF2-40B4-BE49-F238E27FC236}">
                <a16:creationId xmlns:a16="http://schemas.microsoft.com/office/drawing/2014/main" id="{3832C104-6C6C-428E-8BF4-18A56B3C3BC3}"/>
              </a:ext>
            </a:extLst>
          </p:cNvPr>
          <p:cNvSpPr>
            <a:spLocks noGrp="1"/>
          </p:cNvSpPr>
          <p:nvPr>
            <p:ph type="sldNum" sz="quarter" idx="12"/>
          </p:nvPr>
        </p:nvSpPr>
        <p:spPr>
          <a:xfrm>
            <a:off x="11311128" y="6272784"/>
            <a:ext cx="640080" cy="365125"/>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15</a:t>
            </a:fld>
            <a:endParaRPr kumimoji="0" lang="en-US" sz="1400" b="1" i="0" u="none" strike="noStrike" kern="1200" cap="none" spc="0" normalizeH="0" baseline="0" noProof="0">
              <a:ln>
                <a:noFill/>
              </a:ln>
              <a:solidFill>
                <a:srgbClr val="FFFFFF"/>
              </a:solidFill>
              <a:effectLst/>
              <a:uLnTx/>
              <a:uFillTx/>
              <a:latin typeface="Rockwell Condensed" panose="02060603050405020104"/>
              <a:ea typeface="+mn-ea"/>
              <a:cs typeface="+mn-cs"/>
            </a:endParaRPr>
          </a:p>
        </p:txBody>
      </p:sp>
      <p:graphicFrame>
        <p:nvGraphicFramePr>
          <p:cNvPr id="6" name="Segnaposto contenuto 2">
            <a:extLst>
              <a:ext uri="{FF2B5EF4-FFF2-40B4-BE49-F238E27FC236}">
                <a16:creationId xmlns:a16="http://schemas.microsoft.com/office/drawing/2014/main" id="{EAAF9821-ACF7-476E-A9C7-041FE9D7FA23}"/>
              </a:ext>
            </a:extLst>
          </p:cNvPr>
          <p:cNvGraphicFramePr>
            <a:graphicFrameLocks noGrp="1"/>
          </p:cNvGraphicFramePr>
          <p:nvPr>
            <p:ph idx="1"/>
            <p:extLst>
              <p:ext uri="{D42A27DB-BD31-4B8C-83A1-F6EECF244321}">
                <p14:modId xmlns:p14="http://schemas.microsoft.com/office/powerpoint/2010/main" val="335018588"/>
              </p:ext>
            </p:extLst>
          </p:nvPr>
        </p:nvGraphicFramePr>
        <p:xfrm>
          <a:off x="1069975" y="2385388"/>
          <a:ext cx="10058400" cy="439192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9695122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itolo 1">
            <a:extLst>
              <a:ext uri="{FF2B5EF4-FFF2-40B4-BE49-F238E27FC236}">
                <a16:creationId xmlns:a16="http://schemas.microsoft.com/office/drawing/2014/main" id="{494F5E85-E518-42C3-AAD4-0953DD769AF7}"/>
              </a:ext>
            </a:extLst>
          </p:cNvPr>
          <p:cNvSpPr>
            <a:spLocks noGrp="1"/>
          </p:cNvSpPr>
          <p:nvPr>
            <p:ph type="title"/>
          </p:nvPr>
        </p:nvSpPr>
        <p:spPr>
          <a:xfrm>
            <a:off x="8479777" y="639763"/>
            <a:ext cx="3046073" cy="5177377"/>
          </a:xfrm>
          <a:ln>
            <a:noFill/>
          </a:ln>
        </p:spPr>
        <p:txBody>
          <a:bodyPr>
            <a:normAutofit/>
          </a:bodyPr>
          <a:lstStyle/>
          <a:p>
            <a:r>
              <a:rPr lang="it-IT" sz="4000" dirty="0"/>
              <a:t>Sei proposizioni agapiche</a:t>
            </a:r>
          </a:p>
        </p:txBody>
      </p:sp>
      <p:grpSp>
        <p:nvGrpSpPr>
          <p:cNvPr id="23" name="Group 17">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9" name="Oval 18">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0" name="Oval 19">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3832C104-6C6C-428E-8BF4-18A56B3C3BC3}"/>
              </a:ext>
            </a:extLst>
          </p:cNvPr>
          <p:cNvSpPr>
            <a:spLocks noGrp="1"/>
          </p:cNvSpPr>
          <p:nvPr>
            <p:ph type="sldNum" sz="quarter" idx="12"/>
          </p:nvPr>
        </p:nvSpPr>
        <p:spPr>
          <a:xfrm>
            <a:off x="11311128" y="6272784"/>
            <a:ext cx="640080" cy="365125"/>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16</a:t>
            </a:fld>
            <a:endParaRPr kumimoji="0" lang="en-US" sz="1400" b="1" i="0" u="none" strike="noStrike" kern="1200" cap="none" spc="0" normalizeH="0" baseline="0" noProof="0">
              <a:ln>
                <a:noFill/>
              </a:ln>
              <a:solidFill>
                <a:srgbClr val="FFFFFF"/>
              </a:solidFill>
              <a:effectLst/>
              <a:uLnTx/>
              <a:uFillTx/>
              <a:latin typeface="Rockwell Condensed" panose="02060603050405020104"/>
              <a:ea typeface="+mn-ea"/>
              <a:cs typeface="+mn-cs"/>
            </a:endParaRPr>
          </a:p>
        </p:txBody>
      </p:sp>
      <p:graphicFrame>
        <p:nvGraphicFramePr>
          <p:cNvPr id="6" name="Segnaposto contenuto 2">
            <a:extLst>
              <a:ext uri="{FF2B5EF4-FFF2-40B4-BE49-F238E27FC236}">
                <a16:creationId xmlns:a16="http://schemas.microsoft.com/office/drawing/2014/main" id="{2A086CBA-2905-46B6-9F04-8717D2225A79}"/>
              </a:ext>
            </a:extLst>
          </p:cNvPr>
          <p:cNvGraphicFramePr>
            <a:graphicFrameLocks noGrp="1"/>
          </p:cNvGraphicFramePr>
          <p:nvPr>
            <p:ph idx="1"/>
            <p:extLst/>
          </p:nvPr>
        </p:nvGraphicFramePr>
        <p:xfrm>
          <a:off x="622300" y="639763"/>
          <a:ext cx="6572250" cy="558991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40608518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9DB329-C1CD-48F7-90C2-1926C4E541F6}"/>
              </a:ext>
            </a:extLst>
          </p:cNvPr>
          <p:cNvSpPr>
            <a:spLocks noGrp="1"/>
          </p:cNvSpPr>
          <p:nvPr>
            <p:ph type="title"/>
          </p:nvPr>
        </p:nvSpPr>
        <p:spPr>
          <a:xfrm>
            <a:off x="8369248" y="220091"/>
            <a:ext cx="3822752" cy="2449286"/>
          </a:xfrm>
        </p:spPr>
        <p:txBody>
          <a:bodyPr>
            <a:normAutofit/>
          </a:bodyPr>
          <a:lstStyle/>
          <a:p>
            <a:pPr algn="ctr"/>
            <a:r>
              <a:rPr lang="it-IT" sz="4800" dirty="0"/>
              <a:t>Risultati</a:t>
            </a:r>
            <a:br>
              <a:rPr lang="it-IT" dirty="0"/>
            </a:br>
            <a:endParaRPr lang="it-IT" dirty="0"/>
          </a:p>
        </p:txBody>
      </p:sp>
      <p:sp>
        <p:nvSpPr>
          <p:cNvPr id="3" name="Segnaposto contenuto 2">
            <a:extLst>
              <a:ext uri="{FF2B5EF4-FFF2-40B4-BE49-F238E27FC236}">
                <a16:creationId xmlns:a16="http://schemas.microsoft.com/office/drawing/2014/main" id="{22DE7552-2780-4301-9C9B-9CBC81E7E775}"/>
              </a:ext>
            </a:extLst>
          </p:cNvPr>
          <p:cNvSpPr>
            <a:spLocks noGrp="1"/>
          </p:cNvSpPr>
          <p:nvPr>
            <p:ph idx="1"/>
          </p:nvPr>
        </p:nvSpPr>
        <p:spPr>
          <a:xfrm>
            <a:off x="838200" y="685800"/>
            <a:ext cx="6711696" cy="5677678"/>
          </a:xfrm>
        </p:spPr>
        <p:txBody>
          <a:bodyPr>
            <a:normAutofit fontScale="92500" lnSpcReduction="20000"/>
          </a:bodyPr>
          <a:lstStyle/>
          <a:p>
            <a:pPr lvl="0" algn="ctr">
              <a:lnSpc>
                <a:spcPct val="150000"/>
              </a:lnSpc>
              <a:buFont typeface="Wingdings" panose="05000000000000000000" pitchFamily="2" charset="2"/>
              <a:buChar char="v"/>
            </a:pPr>
            <a:r>
              <a:rPr lang="it-IT" b="1" dirty="0">
                <a:latin typeface="Times New Roman" panose="02020603050405020304" pitchFamily="18" charset="0"/>
                <a:cs typeface="Times New Roman" panose="02020603050405020304" pitchFamily="18" charset="0"/>
              </a:rPr>
              <a:t>Buona riuscita del rapporto</a:t>
            </a:r>
            <a:r>
              <a:rPr lang="it-IT" dirty="0">
                <a:latin typeface="Times New Roman" panose="02020603050405020304" pitchFamily="18" charset="0"/>
                <a:cs typeface="Times New Roman" panose="02020603050405020304" pitchFamily="18" charset="0"/>
              </a:rPr>
              <a:t>: </a:t>
            </a:r>
          </a:p>
          <a:p>
            <a:pPr marL="457200" lvl="0" indent="-457200" algn="just">
              <a:lnSpc>
                <a:spcPct val="150000"/>
              </a:lnSpc>
              <a:buFont typeface="+mj-lt"/>
              <a:buAutoNum type="arabicPeriod"/>
            </a:pPr>
            <a:r>
              <a:rPr lang="it-IT" dirty="0">
                <a:latin typeface="Times New Roman" panose="02020603050405020304" pitchFamily="18" charset="0"/>
                <a:cs typeface="Times New Roman" panose="02020603050405020304" pitchFamily="18" charset="0"/>
              </a:rPr>
              <a:t>Assistenti sociali: </a:t>
            </a:r>
            <a:r>
              <a:rPr lang="it-IT" b="1" i="1" dirty="0">
                <a:latin typeface="Times New Roman" panose="02020603050405020304" pitchFamily="18" charset="0"/>
                <a:cs typeface="Times New Roman" panose="02020603050405020304" pitchFamily="18" charset="0"/>
              </a:rPr>
              <a:t>spazio aperto all’ascolto con accettazione incondizionata.</a:t>
            </a:r>
            <a:endParaRPr lang="it-IT" dirty="0">
              <a:latin typeface="Times New Roman" panose="02020603050405020304" pitchFamily="18" charset="0"/>
              <a:cs typeface="Times New Roman" panose="02020603050405020304" pitchFamily="18" charset="0"/>
            </a:endParaRPr>
          </a:p>
          <a:p>
            <a:pPr marL="457200" indent="-457200" algn="just">
              <a:lnSpc>
                <a:spcPct val="150000"/>
              </a:lnSpc>
              <a:buFont typeface="+mj-lt"/>
              <a:buAutoNum type="arabicPeriod"/>
            </a:pPr>
            <a:r>
              <a:rPr lang="it-IT" dirty="0">
                <a:latin typeface="Times New Roman" panose="02020603050405020304" pitchFamily="18" charset="0"/>
                <a:cs typeface="Times New Roman" panose="02020603050405020304" pitchFamily="18" charset="0"/>
              </a:rPr>
              <a:t>Utenti: rapporto caratterizzato </a:t>
            </a:r>
            <a:r>
              <a:rPr lang="it-IT" b="1" i="1" dirty="0">
                <a:latin typeface="Times New Roman" panose="02020603050405020304" pitchFamily="18" charset="0"/>
                <a:cs typeface="Times New Roman" panose="02020603050405020304" pitchFamily="18" charset="0"/>
              </a:rPr>
              <a:t>un’apertura inaspettata e libertà comunicativa</a:t>
            </a:r>
            <a:r>
              <a:rPr lang="it-IT" i="1" dirty="0">
                <a:latin typeface="Times New Roman" panose="02020603050405020304" pitchFamily="18" charset="0"/>
                <a:cs typeface="Times New Roman" panose="02020603050405020304" pitchFamily="18" charset="0"/>
              </a:rPr>
              <a:t>.</a:t>
            </a:r>
          </a:p>
          <a:p>
            <a:pPr algn="just">
              <a:lnSpc>
                <a:spcPct val="150000"/>
              </a:lnSpc>
            </a:pPr>
            <a:endParaRPr lang="it-IT" dirty="0">
              <a:latin typeface="Times New Roman" panose="02020603050405020304" pitchFamily="18" charset="0"/>
              <a:cs typeface="Times New Roman" panose="02020603050405020304" pitchFamily="18" charset="0"/>
            </a:endParaRPr>
          </a:p>
          <a:p>
            <a:pPr algn="ctr">
              <a:lnSpc>
                <a:spcPct val="150000"/>
              </a:lnSpc>
              <a:buFont typeface="Wingdings" panose="05000000000000000000" pitchFamily="2" charset="2"/>
              <a:buChar char="v"/>
            </a:pPr>
            <a:r>
              <a:rPr lang="it-IT" dirty="0">
                <a:latin typeface="Times New Roman" panose="02020603050405020304" pitchFamily="18" charset="0"/>
                <a:cs typeface="Times New Roman" panose="02020603050405020304" pitchFamily="18" charset="0"/>
              </a:rPr>
              <a:t>Considerando gli </a:t>
            </a:r>
            <a:r>
              <a:rPr lang="it-IT" b="1" dirty="0">
                <a:latin typeface="Times New Roman" panose="02020603050405020304" pitchFamily="18" charset="0"/>
                <a:cs typeface="Times New Roman" panose="02020603050405020304" pitchFamily="18" charset="0"/>
              </a:rPr>
              <a:t>antecedenti</a:t>
            </a:r>
            <a:r>
              <a:rPr lang="it-IT" dirty="0">
                <a:latin typeface="Times New Roman" panose="02020603050405020304" pitchFamily="18" charset="0"/>
                <a:cs typeface="Times New Roman" panose="02020603050405020304" pitchFamily="18" charset="0"/>
              </a:rPr>
              <a:t> (elementi di atteggiamento e di disposizione relazionale):</a:t>
            </a:r>
          </a:p>
          <a:p>
            <a:pPr marL="457200" lvl="0" indent="-457200" algn="just">
              <a:lnSpc>
                <a:spcPct val="150000"/>
              </a:lnSpc>
              <a:buFont typeface="+mj-lt"/>
              <a:buAutoNum type="arabicPeriod"/>
            </a:pPr>
            <a:r>
              <a:rPr lang="it-IT" dirty="0">
                <a:latin typeface="Times New Roman" panose="02020603050405020304" pitchFamily="18" charset="0"/>
                <a:cs typeface="Times New Roman" panose="02020603050405020304" pitchFamily="18" charset="0"/>
              </a:rPr>
              <a:t>Assistenti sociali: </a:t>
            </a:r>
            <a:r>
              <a:rPr lang="it-IT" b="1" i="1" dirty="0">
                <a:latin typeface="Times New Roman" panose="02020603050405020304" pitchFamily="18" charset="0"/>
                <a:cs typeface="Times New Roman" panose="02020603050405020304" pitchFamily="18" charset="0"/>
              </a:rPr>
              <a:t>empatia </a:t>
            </a:r>
            <a:r>
              <a:rPr lang="it-IT" dirty="0">
                <a:latin typeface="Times New Roman" panose="02020603050405020304" pitchFamily="18" charset="0"/>
                <a:cs typeface="Times New Roman" panose="02020603050405020304" pitchFamily="18" charset="0"/>
              </a:rPr>
              <a:t>e </a:t>
            </a:r>
            <a:r>
              <a:rPr lang="it-IT" b="1" i="1" dirty="0">
                <a:latin typeface="Times New Roman" panose="02020603050405020304" pitchFamily="18" charset="0"/>
                <a:cs typeface="Times New Roman" panose="02020603050405020304" pitchFamily="18" charset="0"/>
              </a:rPr>
              <a:t>sintonia reciproca.</a:t>
            </a:r>
          </a:p>
          <a:p>
            <a:pPr marL="457200" lvl="0" indent="-457200" algn="just">
              <a:lnSpc>
                <a:spcPct val="150000"/>
              </a:lnSpc>
              <a:buFont typeface="+mj-lt"/>
              <a:buAutoNum type="arabicPeriod"/>
            </a:pPr>
            <a:r>
              <a:rPr lang="it-IT" dirty="0">
                <a:latin typeface="Times New Roman" panose="02020603050405020304" pitchFamily="18" charset="0"/>
                <a:cs typeface="Times New Roman" panose="02020603050405020304" pitchFamily="18" charset="0"/>
              </a:rPr>
              <a:t>Utenti: evidenziano la percezione di sentirsi </a:t>
            </a:r>
            <a:r>
              <a:rPr lang="it-IT" b="1" i="1" dirty="0">
                <a:latin typeface="Times New Roman" panose="02020603050405020304" pitchFamily="18" charset="0"/>
                <a:cs typeface="Times New Roman" panose="02020603050405020304" pitchFamily="18" charset="0"/>
              </a:rPr>
              <a:t>attesi</a:t>
            </a:r>
            <a:r>
              <a:rPr lang="it-IT" dirty="0">
                <a:latin typeface="Times New Roman" panose="02020603050405020304" pitchFamily="18" charset="0"/>
                <a:cs typeface="Times New Roman" panose="02020603050405020304" pitchFamily="18" charset="0"/>
              </a:rPr>
              <a:t>, </a:t>
            </a:r>
            <a:r>
              <a:rPr lang="it-IT" b="1" i="1" dirty="0">
                <a:latin typeface="Times New Roman" panose="02020603050405020304" pitchFamily="18" charset="0"/>
                <a:cs typeface="Times New Roman" panose="02020603050405020304" pitchFamily="18" charset="0"/>
              </a:rPr>
              <a:t>accettati</a:t>
            </a:r>
            <a:r>
              <a:rPr lang="it-IT" dirty="0">
                <a:latin typeface="Times New Roman" panose="02020603050405020304" pitchFamily="18" charset="0"/>
                <a:cs typeface="Times New Roman" panose="02020603050405020304" pitchFamily="18" charset="0"/>
              </a:rPr>
              <a:t>, con pazienza ed amicizia, liberi di </a:t>
            </a:r>
            <a:r>
              <a:rPr lang="it-IT" b="1" i="1" dirty="0">
                <a:latin typeface="Times New Roman" panose="02020603050405020304" pitchFamily="18" charset="0"/>
                <a:cs typeface="Times New Roman" panose="02020603050405020304" pitchFamily="18" charset="0"/>
              </a:rPr>
              <a:t>lasciarsi andare </a:t>
            </a:r>
            <a:r>
              <a:rPr lang="it-IT" dirty="0">
                <a:latin typeface="Times New Roman" panose="02020603050405020304" pitchFamily="18" charset="0"/>
                <a:cs typeface="Times New Roman" panose="02020603050405020304" pitchFamily="18" charset="0"/>
              </a:rPr>
              <a:t>in modo costruttivo. </a:t>
            </a:r>
          </a:p>
          <a:p>
            <a:endParaRPr lang="it-IT" dirty="0"/>
          </a:p>
        </p:txBody>
      </p:sp>
      <p:sp>
        <p:nvSpPr>
          <p:cNvPr id="4" name="Segnaposto numero diapositiva 3">
            <a:extLst>
              <a:ext uri="{FF2B5EF4-FFF2-40B4-BE49-F238E27FC236}">
                <a16:creationId xmlns:a16="http://schemas.microsoft.com/office/drawing/2014/main" id="{F2B0376A-E92D-4D9A-A816-84B5B6C93D7F}"/>
              </a:ext>
            </a:extLst>
          </p:cNvPr>
          <p:cNvSpPr>
            <a:spLocks noGrp="1"/>
          </p:cNvSpPr>
          <p:nvPr>
            <p:ph type="sldNum" sz="quarter" idx="12"/>
          </p:nvPr>
        </p:nvSpPr>
        <p:spPr/>
        <p:txBody>
          <a:bodyPr/>
          <a:lstStyle/>
          <a:p>
            <a:fld id="{4FAB73BC-B049-4115-A692-8D63A059BFB8}" type="slidenum">
              <a:rPr lang="en-US" smtClean="0"/>
              <a:t>17</a:t>
            </a:fld>
            <a:endParaRPr lang="en-US" dirty="0"/>
          </a:p>
        </p:txBody>
      </p:sp>
      <p:pic>
        <p:nvPicPr>
          <p:cNvPr id="7" name="Elemento grafico 6" descr="Brindisi">
            <a:extLst>
              <a:ext uri="{FF2B5EF4-FFF2-40B4-BE49-F238E27FC236}">
                <a16:creationId xmlns:a16="http://schemas.microsoft.com/office/drawing/2014/main" id="{0455F941-2C22-40D0-B8E2-6E7499D4879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81882" y="2844437"/>
            <a:ext cx="2449286" cy="2449286"/>
          </a:xfrm>
          <a:prstGeom prst="rect">
            <a:avLst/>
          </a:prstGeom>
        </p:spPr>
      </p:pic>
    </p:spTree>
    <p:extLst>
      <p:ext uri="{BB962C8B-B14F-4D97-AF65-F5344CB8AC3E}">
        <p14:creationId xmlns:p14="http://schemas.microsoft.com/office/powerpoint/2010/main" val="923475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3B58AD7-152B-4624-AA4F-1E4EDC222AC3}"/>
              </a:ext>
            </a:extLst>
          </p:cNvPr>
          <p:cNvSpPr>
            <a:spLocks noGrp="1"/>
          </p:cNvSpPr>
          <p:nvPr>
            <p:ph idx="1"/>
          </p:nvPr>
        </p:nvSpPr>
        <p:spPr>
          <a:xfrm>
            <a:off x="830423" y="497150"/>
            <a:ext cx="10580915" cy="6232124"/>
          </a:xfrm>
        </p:spPr>
        <p:txBody>
          <a:bodyPr>
            <a:normAutofit fontScale="77500" lnSpcReduction="20000"/>
          </a:bodyPr>
          <a:lstStyle/>
          <a:p>
            <a:pPr algn="ctr">
              <a:lnSpc>
                <a:spcPct val="120000"/>
              </a:lnSpc>
              <a:buFont typeface="Wingdings" panose="05000000000000000000" pitchFamily="2" charset="2"/>
              <a:buChar char="v"/>
            </a:pPr>
            <a:r>
              <a:rPr lang="it-IT" sz="2600" b="1" dirty="0">
                <a:latin typeface="Times New Roman" panose="02020603050405020304" pitchFamily="18" charset="0"/>
                <a:cs typeface="Times New Roman" panose="02020603050405020304" pitchFamily="18" charset="0"/>
              </a:rPr>
              <a:t>Dimensione</a:t>
            </a:r>
            <a:r>
              <a:rPr lang="it-IT" sz="2600" dirty="0">
                <a:latin typeface="Times New Roman" panose="02020603050405020304" pitchFamily="18" charset="0"/>
                <a:cs typeface="Times New Roman" panose="02020603050405020304" pitchFamily="18" charset="0"/>
              </a:rPr>
              <a:t> </a:t>
            </a:r>
            <a:r>
              <a:rPr lang="it-IT" sz="2600" b="1" dirty="0">
                <a:latin typeface="Times New Roman" panose="02020603050405020304" pitchFamily="18" charset="0"/>
                <a:cs typeface="Times New Roman" panose="02020603050405020304" pitchFamily="18" charset="0"/>
              </a:rPr>
              <a:t>di</a:t>
            </a:r>
            <a:r>
              <a:rPr lang="it-IT" sz="2600" dirty="0">
                <a:latin typeface="Times New Roman" panose="02020603050405020304" pitchFamily="18" charset="0"/>
                <a:cs typeface="Times New Roman" panose="02020603050405020304" pitchFamily="18" charset="0"/>
              </a:rPr>
              <a:t> </a:t>
            </a:r>
            <a:r>
              <a:rPr lang="it-IT" sz="2600" b="1" dirty="0">
                <a:latin typeface="Times New Roman" panose="02020603050405020304" pitchFamily="18" charset="0"/>
                <a:cs typeface="Times New Roman" panose="02020603050405020304" pitchFamily="18" charset="0"/>
              </a:rPr>
              <a:t>intensità e durata</a:t>
            </a:r>
            <a:r>
              <a:rPr lang="it-IT" sz="2600" b="1" i="1" dirty="0">
                <a:latin typeface="Times New Roman" panose="02020603050405020304" pitchFamily="18" charset="0"/>
                <a:cs typeface="Times New Roman" panose="02020603050405020304" pitchFamily="18" charset="0"/>
              </a:rPr>
              <a:t>:</a:t>
            </a:r>
            <a:r>
              <a:rPr lang="it-IT" sz="2600" dirty="0">
                <a:latin typeface="Times New Roman" panose="02020603050405020304" pitchFamily="18" charset="0"/>
                <a:cs typeface="Times New Roman" panose="02020603050405020304" pitchFamily="18" charset="0"/>
              </a:rPr>
              <a:t> </a:t>
            </a:r>
          </a:p>
          <a:p>
            <a:pPr marL="457200" lvl="0" indent="-457200" algn="just">
              <a:lnSpc>
                <a:spcPct val="120000"/>
              </a:lnSpc>
              <a:buFont typeface="+mj-lt"/>
              <a:buAutoNum type="arabicPeriod"/>
            </a:pPr>
            <a:r>
              <a:rPr lang="it-IT" sz="2600" dirty="0">
                <a:latin typeface="Times New Roman" panose="02020603050405020304" pitchFamily="18" charset="0"/>
                <a:cs typeface="Times New Roman" panose="02020603050405020304" pitchFamily="18" charset="0"/>
              </a:rPr>
              <a:t>Assistenti sociali: riconoscono che quei rapporti erano caratterizzati da tempi lunghi, tempi necessari per una reale crescita. Il miglioramento dell’altro non è predefinito secondo i propri calcoli.</a:t>
            </a:r>
          </a:p>
          <a:p>
            <a:pPr algn="just">
              <a:lnSpc>
                <a:spcPct val="120000"/>
              </a:lnSpc>
            </a:pPr>
            <a:endParaRPr lang="it-IT" sz="2600" dirty="0">
              <a:latin typeface="Times New Roman" panose="02020603050405020304" pitchFamily="18" charset="0"/>
              <a:cs typeface="Times New Roman" panose="02020603050405020304" pitchFamily="18" charset="0"/>
            </a:endParaRPr>
          </a:p>
          <a:p>
            <a:pPr algn="ctr">
              <a:lnSpc>
                <a:spcPct val="120000"/>
              </a:lnSpc>
              <a:buFont typeface="Wingdings" panose="05000000000000000000" pitchFamily="2" charset="2"/>
              <a:buChar char="v"/>
            </a:pPr>
            <a:r>
              <a:rPr lang="it-IT" sz="2600" dirty="0">
                <a:latin typeface="Times New Roman" panose="02020603050405020304" pitchFamily="18" charset="0"/>
                <a:cs typeface="Times New Roman" panose="02020603050405020304" pitchFamily="18" charset="0"/>
              </a:rPr>
              <a:t>Capacità di rompere la regola routinaria per </a:t>
            </a:r>
            <a:r>
              <a:rPr lang="it-IT" sz="2600" b="1" dirty="0">
                <a:latin typeface="Times New Roman" panose="02020603050405020304" pitchFamily="18" charset="0"/>
                <a:cs typeface="Times New Roman" panose="02020603050405020304" pitchFamily="18" charset="0"/>
              </a:rPr>
              <a:t>far scorgere l’inatteso:</a:t>
            </a:r>
            <a:endParaRPr lang="it-IT" sz="2600" dirty="0">
              <a:latin typeface="Times New Roman" panose="02020603050405020304" pitchFamily="18" charset="0"/>
              <a:cs typeface="Times New Roman" panose="02020603050405020304" pitchFamily="18" charset="0"/>
            </a:endParaRPr>
          </a:p>
          <a:p>
            <a:pPr marL="457200" lvl="0" indent="-457200" algn="just">
              <a:lnSpc>
                <a:spcPct val="120000"/>
              </a:lnSpc>
              <a:buFont typeface="+mj-lt"/>
              <a:buAutoNum type="arabicPeriod"/>
            </a:pPr>
            <a:r>
              <a:rPr lang="it-IT" sz="2600" dirty="0">
                <a:latin typeface="Times New Roman" panose="02020603050405020304" pitchFamily="18" charset="0"/>
                <a:cs typeface="Times New Roman" panose="02020603050405020304" pitchFamily="18" charset="0"/>
              </a:rPr>
              <a:t>Assistenti sociali: evidenziano la sorpresa e la gioia della crescita dell’altro. Più accoglienza, più fiducia, disponibilità, motivazione, iniziativa e riconoscimento personale.</a:t>
            </a:r>
          </a:p>
          <a:p>
            <a:pPr marL="457200" indent="-457200" algn="just">
              <a:lnSpc>
                <a:spcPct val="120000"/>
              </a:lnSpc>
              <a:buFont typeface="+mj-lt"/>
              <a:buAutoNum type="arabicPeriod"/>
            </a:pPr>
            <a:r>
              <a:rPr lang="it-IT" sz="2600" dirty="0">
                <a:latin typeface="Times New Roman" panose="02020603050405020304" pitchFamily="18" charset="0"/>
                <a:cs typeface="Times New Roman" panose="02020603050405020304" pitchFamily="18" charset="0"/>
              </a:rPr>
              <a:t>Utenti: piccoli passi verso il miglioramento e riferiscono il sorgere di sentimenti di gratitudine.</a:t>
            </a:r>
          </a:p>
          <a:p>
            <a:pPr marL="0" lvl="0" indent="0" algn="ctr">
              <a:lnSpc>
                <a:spcPct val="120000"/>
              </a:lnSpc>
              <a:buNone/>
            </a:pPr>
            <a:endParaRPr lang="it-IT" sz="2600" b="1" dirty="0">
              <a:latin typeface="Times New Roman" panose="02020603050405020304" pitchFamily="18" charset="0"/>
              <a:cs typeface="Times New Roman" panose="02020603050405020304" pitchFamily="18" charset="0"/>
            </a:endParaRPr>
          </a:p>
          <a:p>
            <a:pPr lvl="0" algn="ctr">
              <a:lnSpc>
                <a:spcPct val="120000"/>
              </a:lnSpc>
              <a:buFont typeface="Wingdings" panose="05000000000000000000" pitchFamily="2" charset="2"/>
              <a:buChar char="v"/>
            </a:pPr>
            <a:r>
              <a:rPr lang="it-IT" sz="2600" b="1" dirty="0">
                <a:latin typeface="Times New Roman" panose="02020603050405020304" pitchFamily="18" charset="0"/>
                <a:cs typeface="Times New Roman" panose="02020603050405020304" pitchFamily="18" charset="0"/>
              </a:rPr>
              <a:t>Estensione</a:t>
            </a:r>
            <a:r>
              <a:rPr lang="it-IT" sz="2600" b="1" i="1" dirty="0">
                <a:latin typeface="Times New Roman" panose="02020603050405020304" pitchFamily="18" charset="0"/>
                <a:cs typeface="Times New Roman" panose="02020603050405020304" pitchFamily="18" charset="0"/>
              </a:rPr>
              <a:t> </a:t>
            </a:r>
            <a:r>
              <a:rPr lang="it-IT" sz="2600" b="1" dirty="0">
                <a:latin typeface="Times New Roman" panose="02020603050405020304" pitchFamily="18" charset="0"/>
                <a:cs typeface="Times New Roman" panose="02020603050405020304" pitchFamily="18" charset="0"/>
              </a:rPr>
              <a:t>delle azioni d’amore agapico</a:t>
            </a:r>
            <a:r>
              <a:rPr lang="it-IT" sz="2600" dirty="0">
                <a:latin typeface="Times New Roman" panose="02020603050405020304" pitchFamily="18" charset="0"/>
                <a:cs typeface="Times New Roman" panose="02020603050405020304" pitchFamily="18" charset="0"/>
              </a:rPr>
              <a:t>: </a:t>
            </a:r>
          </a:p>
          <a:p>
            <a:pPr marL="457200" indent="-457200" algn="just">
              <a:lnSpc>
                <a:spcPct val="120000"/>
              </a:lnSpc>
              <a:buFont typeface="+mj-lt"/>
              <a:buAutoNum type="arabicPeriod"/>
            </a:pPr>
            <a:r>
              <a:rPr lang="it-IT" sz="2600" dirty="0">
                <a:latin typeface="Times New Roman" panose="02020603050405020304" pitchFamily="18" charset="0"/>
                <a:cs typeface="Times New Roman" panose="02020603050405020304" pitchFamily="18" charset="0"/>
              </a:rPr>
              <a:t>Gli assistenti sociali sono orientati a ritenere che quel modo di agire si possa riprodurre a condizione di alcuni fattori concomitanti oltre ad una particolare “</a:t>
            </a:r>
            <a:r>
              <a:rPr lang="it-IT" sz="2600" b="1" i="1" dirty="0">
                <a:latin typeface="Times New Roman" panose="02020603050405020304" pitchFamily="18" charset="0"/>
                <a:cs typeface="Times New Roman" panose="02020603050405020304" pitchFamily="18" charset="0"/>
              </a:rPr>
              <a:t>cura della relazione</a:t>
            </a:r>
            <a:r>
              <a:rPr lang="it-IT" sz="2600" dirty="0">
                <a:latin typeface="Times New Roman" panose="02020603050405020304" pitchFamily="18" charset="0"/>
                <a:cs typeface="Times New Roman" panose="02020603050405020304" pitchFamily="18" charset="0"/>
              </a:rPr>
              <a:t>”, ma che comunque si possa estendere.</a:t>
            </a:r>
          </a:p>
          <a:p>
            <a:endParaRPr lang="it-IT" dirty="0"/>
          </a:p>
        </p:txBody>
      </p:sp>
      <p:sp>
        <p:nvSpPr>
          <p:cNvPr id="2" name="Segnaposto numero diapositiva 1">
            <a:extLst>
              <a:ext uri="{FF2B5EF4-FFF2-40B4-BE49-F238E27FC236}">
                <a16:creationId xmlns:a16="http://schemas.microsoft.com/office/drawing/2014/main" id="{2E62D83C-1208-4458-A676-4FA3EB90E3EF}"/>
              </a:ext>
            </a:extLst>
          </p:cNvPr>
          <p:cNvSpPr>
            <a:spLocks noGrp="1"/>
          </p:cNvSpPr>
          <p:nvPr>
            <p:ph type="sldNum" sz="quarter" idx="12"/>
          </p:nvPr>
        </p:nvSpPr>
        <p:spPr/>
        <p:txBody>
          <a:bodyPr/>
          <a:lstStyle/>
          <a:p>
            <a:fld id="{4FAB73BC-B049-4115-A692-8D63A059BFB8}" type="slidenum">
              <a:rPr lang="en-US" smtClean="0"/>
              <a:t>18</a:t>
            </a:fld>
            <a:endParaRPr lang="en-US" dirty="0"/>
          </a:p>
        </p:txBody>
      </p:sp>
    </p:spTree>
    <p:extLst>
      <p:ext uri="{BB962C8B-B14F-4D97-AF65-F5344CB8AC3E}">
        <p14:creationId xmlns:p14="http://schemas.microsoft.com/office/powerpoint/2010/main" val="1134537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89EFC15-8C8D-4B55-94CF-DCFA0891BC47}"/>
              </a:ext>
            </a:extLst>
          </p:cNvPr>
          <p:cNvSpPr>
            <a:spLocks noGrp="1"/>
          </p:cNvSpPr>
          <p:nvPr>
            <p:ph idx="1"/>
          </p:nvPr>
        </p:nvSpPr>
        <p:spPr>
          <a:xfrm>
            <a:off x="858417" y="452761"/>
            <a:ext cx="10543592" cy="6185148"/>
          </a:xfrm>
        </p:spPr>
        <p:txBody>
          <a:bodyPr>
            <a:normAutofit lnSpcReduction="10000"/>
          </a:bodyPr>
          <a:lstStyle/>
          <a:p>
            <a:pPr lvl="0" algn="ctr">
              <a:lnSpc>
                <a:spcPct val="120000"/>
              </a:lnSpc>
              <a:buFont typeface="Wingdings" panose="05000000000000000000" pitchFamily="2" charset="2"/>
              <a:buChar char="v"/>
            </a:pPr>
            <a:r>
              <a:rPr lang="it-IT" sz="2200" b="1" dirty="0">
                <a:latin typeface="Times New Roman" panose="02020603050405020304" pitchFamily="18" charset="0"/>
                <a:cs typeface="Times New Roman" panose="02020603050405020304" pitchFamily="18" charset="0"/>
              </a:rPr>
              <a:t>Dimensione dell’adeguatezza:</a:t>
            </a:r>
          </a:p>
          <a:p>
            <a:pPr marL="457200" lvl="0" indent="-457200" algn="just">
              <a:lnSpc>
                <a:spcPct val="120000"/>
              </a:lnSpc>
              <a:buFont typeface="+mj-lt"/>
              <a:buAutoNum type="arabicPeriod"/>
            </a:pPr>
            <a:r>
              <a:rPr lang="it-IT" sz="2200" dirty="0">
                <a:latin typeface="Times New Roman" panose="02020603050405020304" pitchFamily="18" charset="0"/>
                <a:cs typeface="Times New Roman" panose="02020603050405020304" pitchFamily="18" charset="0"/>
              </a:rPr>
              <a:t>Assistenti sociali: si conferma la disposizione di </a:t>
            </a:r>
            <a:r>
              <a:rPr lang="it-IT" sz="2200" b="1" i="1" dirty="0">
                <a:latin typeface="Times New Roman" panose="02020603050405020304" pitchFamily="18" charset="0"/>
                <a:cs typeface="Times New Roman" panose="02020603050405020304" pitchFamily="18" charset="0"/>
              </a:rPr>
              <a:t>assenza di attese/pretese</a:t>
            </a:r>
            <a:r>
              <a:rPr lang="it-IT" sz="2200" dirty="0">
                <a:latin typeface="Times New Roman" panose="02020603050405020304" pitchFamily="18" charset="0"/>
                <a:cs typeface="Times New Roman" panose="02020603050405020304" pitchFamily="18" charset="0"/>
              </a:rPr>
              <a:t>, una relazione che rimane aperta.</a:t>
            </a:r>
          </a:p>
          <a:p>
            <a:pPr marL="457200" indent="-457200" algn="just">
              <a:lnSpc>
                <a:spcPct val="120000"/>
              </a:lnSpc>
              <a:buFont typeface="+mj-lt"/>
              <a:buAutoNum type="arabicPeriod"/>
            </a:pPr>
            <a:r>
              <a:rPr lang="it-IT" sz="2200" dirty="0">
                <a:latin typeface="Times New Roman" panose="02020603050405020304" pitchFamily="18" charset="0"/>
                <a:cs typeface="Times New Roman" panose="02020603050405020304" pitchFamily="18" charset="0"/>
              </a:rPr>
              <a:t>Utenti: questo </a:t>
            </a:r>
            <a:r>
              <a:rPr lang="it-IT" sz="2200" b="1" i="1" dirty="0">
                <a:latin typeface="Times New Roman" panose="02020603050405020304" pitchFamily="18" charset="0"/>
                <a:cs typeface="Times New Roman" panose="02020603050405020304" pitchFamily="18" charset="0"/>
              </a:rPr>
              <a:t>aspetto lo si vede in negativo </a:t>
            </a:r>
            <a:r>
              <a:rPr lang="it-IT" sz="2200" dirty="0">
                <a:latin typeface="Times New Roman" panose="02020603050405020304" pitchFamily="18" charset="0"/>
                <a:cs typeface="Times New Roman" panose="02020603050405020304" pitchFamily="18" charset="0"/>
                <a:sym typeface="Wingdings" panose="05000000000000000000" pitchFamily="2" charset="2"/>
              </a:rPr>
              <a:t></a:t>
            </a:r>
            <a:r>
              <a:rPr lang="it-IT" sz="2200" dirty="0">
                <a:latin typeface="Times New Roman" panose="02020603050405020304" pitchFamily="18" charset="0"/>
                <a:cs typeface="Times New Roman" panose="02020603050405020304" pitchFamily="18" charset="0"/>
              </a:rPr>
              <a:t> freni alla bontà della relazione risultano essere ogni valutazione giudicante, la routine frenetica degli operatori e i loro eventuali atteggiamenti di basso coinvolgimento.</a:t>
            </a:r>
          </a:p>
          <a:p>
            <a:pPr algn="just">
              <a:lnSpc>
                <a:spcPct val="120000"/>
              </a:lnSpc>
            </a:pPr>
            <a:endParaRPr lang="it-IT" sz="2200" dirty="0">
              <a:latin typeface="Times New Roman" panose="02020603050405020304" pitchFamily="18" charset="0"/>
              <a:cs typeface="Times New Roman" panose="02020603050405020304" pitchFamily="18" charset="0"/>
            </a:endParaRPr>
          </a:p>
          <a:p>
            <a:pPr lvl="0" algn="ctr">
              <a:lnSpc>
                <a:spcPct val="120000"/>
              </a:lnSpc>
              <a:buFont typeface="Wingdings" panose="05000000000000000000" pitchFamily="2" charset="2"/>
              <a:buChar char="v"/>
            </a:pPr>
            <a:r>
              <a:rPr lang="it-IT" sz="2200" b="1" dirty="0">
                <a:latin typeface="Times New Roman" panose="02020603050405020304" pitchFamily="18" charset="0"/>
                <a:cs typeface="Times New Roman" panose="02020603050405020304" pitchFamily="18" charset="0"/>
              </a:rPr>
              <a:t>Tragicità dell’agire</a:t>
            </a:r>
            <a:r>
              <a:rPr lang="it-IT" sz="2200" dirty="0">
                <a:latin typeface="Times New Roman" panose="02020603050405020304" pitchFamily="18" charset="0"/>
                <a:cs typeface="Times New Roman" panose="02020603050405020304" pitchFamily="18" charset="0"/>
              </a:rPr>
              <a:t>: </a:t>
            </a:r>
          </a:p>
          <a:p>
            <a:pPr marL="457200" lvl="0" indent="-457200">
              <a:lnSpc>
                <a:spcPct val="120000"/>
              </a:lnSpc>
              <a:buFont typeface="+mj-lt"/>
              <a:buAutoNum type="arabicPeriod"/>
            </a:pPr>
            <a:r>
              <a:rPr lang="it-IT" sz="2200" dirty="0">
                <a:latin typeface="Times New Roman" panose="02020603050405020304" pitchFamily="18" charset="0"/>
                <a:cs typeface="Times New Roman" panose="02020603050405020304" pitchFamily="18" charset="0"/>
              </a:rPr>
              <a:t>Assistenti sociali: l’aiuto eccedente porta con sé anche il rischio del dolore provocato dalla condivisione del disagio affrontato, per altro verso però conferma la motivazione e apre a prospettive non immaginate.</a:t>
            </a:r>
          </a:p>
          <a:p>
            <a:pPr marL="457200" indent="-457200" algn="just">
              <a:lnSpc>
                <a:spcPct val="120000"/>
              </a:lnSpc>
              <a:buFont typeface="+mj-lt"/>
              <a:buAutoNum type="arabicPeriod"/>
            </a:pPr>
            <a:r>
              <a:rPr lang="it-IT" sz="2200" dirty="0">
                <a:latin typeface="Times New Roman" panose="02020603050405020304" pitchFamily="18" charset="0"/>
                <a:cs typeface="Times New Roman" panose="02020603050405020304" pitchFamily="18" charset="0"/>
              </a:rPr>
              <a:t>Utenti: traspare la consapevolezza del valore compensativo della costanza nelle relazioni e della loro possibilità di crescere. </a:t>
            </a:r>
          </a:p>
          <a:p>
            <a:pPr algn="just"/>
            <a:endParaRPr lang="it-IT" dirty="0"/>
          </a:p>
        </p:txBody>
      </p:sp>
      <p:sp>
        <p:nvSpPr>
          <p:cNvPr id="2" name="Segnaposto numero diapositiva 1">
            <a:extLst>
              <a:ext uri="{FF2B5EF4-FFF2-40B4-BE49-F238E27FC236}">
                <a16:creationId xmlns:a16="http://schemas.microsoft.com/office/drawing/2014/main" id="{35EA12AC-FE8A-4910-8873-0EE491F9BA35}"/>
              </a:ext>
            </a:extLst>
          </p:cNvPr>
          <p:cNvSpPr>
            <a:spLocks noGrp="1"/>
          </p:cNvSpPr>
          <p:nvPr>
            <p:ph type="sldNum" sz="quarter" idx="12"/>
          </p:nvPr>
        </p:nvSpPr>
        <p:spPr/>
        <p:txBody>
          <a:bodyPr/>
          <a:lstStyle/>
          <a:p>
            <a:fld id="{4FAB73BC-B049-4115-A692-8D63A059BFB8}" type="slidenum">
              <a:rPr lang="en-US" smtClean="0"/>
              <a:t>19</a:t>
            </a:fld>
            <a:endParaRPr lang="en-US" dirty="0"/>
          </a:p>
        </p:txBody>
      </p:sp>
    </p:spTree>
    <p:extLst>
      <p:ext uri="{BB962C8B-B14F-4D97-AF65-F5344CB8AC3E}">
        <p14:creationId xmlns:p14="http://schemas.microsoft.com/office/powerpoint/2010/main" val="2768890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olo 1">
            <a:extLst>
              <a:ext uri="{FF2B5EF4-FFF2-40B4-BE49-F238E27FC236}">
                <a16:creationId xmlns:a16="http://schemas.microsoft.com/office/drawing/2014/main" id="{3E497916-D203-4A85-95F6-28FA0E26810A}"/>
              </a:ext>
            </a:extLst>
          </p:cNvPr>
          <p:cNvSpPr>
            <a:spLocks noGrp="1"/>
          </p:cNvSpPr>
          <p:nvPr>
            <p:ph type="title"/>
          </p:nvPr>
        </p:nvSpPr>
        <p:spPr>
          <a:xfrm>
            <a:off x="643468" y="643466"/>
            <a:ext cx="3686312" cy="5528734"/>
          </a:xfrm>
        </p:spPr>
        <p:txBody>
          <a:bodyPr>
            <a:normAutofit/>
          </a:bodyPr>
          <a:lstStyle/>
          <a:p>
            <a:pPr algn="r"/>
            <a:r>
              <a:rPr lang="it-IT" sz="4800" dirty="0">
                <a:solidFill>
                  <a:srgbClr val="FFFFFF"/>
                </a:solidFill>
              </a:rPr>
              <a:t>L’amore agape e il cristianesimo</a:t>
            </a:r>
          </a:p>
        </p:txBody>
      </p:sp>
      <p:sp>
        <p:nvSpPr>
          <p:cNvPr id="3" name="Segnaposto contenuto 2">
            <a:extLst>
              <a:ext uri="{FF2B5EF4-FFF2-40B4-BE49-F238E27FC236}">
                <a16:creationId xmlns:a16="http://schemas.microsoft.com/office/drawing/2014/main" id="{42E54147-2776-4C1C-A57B-2555C3D301E7}"/>
              </a:ext>
            </a:extLst>
          </p:cNvPr>
          <p:cNvSpPr>
            <a:spLocks noGrp="1"/>
          </p:cNvSpPr>
          <p:nvPr>
            <p:ph idx="1"/>
          </p:nvPr>
        </p:nvSpPr>
        <p:spPr>
          <a:xfrm>
            <a:off x="5144378" y="827133"/>
            <a:ext cx="6074467" cy="5572432"/>
          </a:xfrm>
        </p:spPr>
        <p:txBody>
          <a:bodyPr anchor="ctr">
            <a:normAutofit/>
          </a:bodyPr>
          <a:lstStyle/>
          <a:p>
            <a:pPr marL="0" indent="0" algn="just">
              <a:lnSpc>
                <a:spcPct val="150000"/>
              </a:lnSpc>
              <a:buNone/>
            </a:pPr>
            <a:r>
              <a:rPr lang="it-IT" sz="2200" dirty="0">
                <a:latin typeface="Times New Roman" panose="02020603050405020304" pitchFamily="18" charset="0"/>
                <a:cs typeface="Times New Roman" panose="02020603050405020304" pitchFamily="18" charset="0"/>
              </a:rPr>
              <a:t>Il concetto di agape è stato studiato dai teologi cristiani per indicare la coincidenza di Dio e Amore.</a:t>
            </a:r>
          </a:p>
          <a:p>
            <a:pPr marL="0" indent="0" algn="just">
              <a:lnSpc>
                <a:spcPct val="150000"/>
              </a:lnSpc>
              <a:buNone/>
            </a:pPr>
            <a:r>
              <a:rPr lang="it-IT" sz="2200" dirty="0">
                <a:latin typeface="Times New Roman" panose="02020603050405020304" pitchFamily="18" charset="0"/>
                <a:cs typeface="Times New Roman" panose="02020603050405020304" pitchFamily="18" charset="0"/>
              </a:rPr>
              <a:t>L’amore rivela un legame stretto con la morte: nella morte in croce l’amore si esprime al massimo della sua intensità e Dio e l’agape realizzano la loro coincidenza.</a:t>
            </a:r>
          </a:p>
          <a:p>
            <a:pPr marL="0" indent="0" algn="just">
              <a:lnSpc>
                <a:spcPct val="150000"/>
              </a:lnSpc>
              <a:buNone/>
            </a:pPr>
            <a:r>
              <a:rPr lang="it-IT" sz="2200" dirty="0">
                <a:latin typeface="Times New Roman" panose="02020603050405020304" pitchFamily="18" charset="0"/>
                <a:cs typeface="Times New Roman" panose="02020603050405020304" pitchFamily="18" charset="0"/>
              </a:rPr>
              <a:t>Inizia ad affermarsi un nuovo tipo di rapporto, per sua natura </a:t>
            </a:r>
            <a:r>
              <a:rPr lang="it-IT" sz="2200" b="1" dirty="0">
                <a:latin typeface="Times New Roman" panose="02020603050405020304" pitchFamily="18" charset="0"/>
                <a:cs typeface="Times New Roman" panose="02020603050405020304" pitchFamily="18" charset="0"/>
              </a:rPr>
              <a:t>universalistico</a:t>
            </a:r>
            <a:r>
              <a:rPr lang="it-IT" sz="2200" dirty="0">
                <a:latin typeface="Times New Roman" panose="02020603050405020304" pitchFamily="18" charset="0"/>
                <a:cs typeface="Times New Roman" panose="02020603050405020304" pitchFamily="18" charset="0"/>
              </a:rPr>
              <a:t>, che spinge ad amare anche il nemico: </a:t>
            </a:r>
            <a:r>
              <a:rPr lang="it-IT" sz="2200" b="1" dirty="0">
                <a:latin typeface="Times New Roman" panose="02020603050405020304" pitchFamily="18" charset="0"/>
                <a:cs typeface="Times New Roman" panose="02020603050405020304" pitchFamily="18" charset="0"/>
              </a:rPr>
              <a:t>agape</a:t>
            </a:r>
            <a:r>
              <a:rPr lang="it-IT" sz="2200" dirty="0">
                <a:latin typeface="Times New Roman" panose="02020603050405020304" pitchFamily="18" charset="0"/>
                <a:cs typeface="Times New Roman" panose="02020603050405020304" pitchFamily="18" charset="0"/>
              </a:rPr>
              <a:t>.</a:t>
            </a:r>
          </a:p>
          <a:p>
            <a:pPr marL="0" indent="0" algn="just">
              <a:lnSpc>
                <a:spcPct val="150000"/>
              </a:lnSpc>
              <a:buNone/>
            </a:pPr>
            <a:endParaRPr lang="it-IT" sz="2200" dirty="0">
              <a:latin typeface="Times New Roman" panose="02020603050405020304" pitchFamily="18" charset="0"/>
              <a:cs typeface="Times New Roman" panose="02020603050405020304" pitchFamily="18" charset="0"/>
            </a:endParaRPr>
          </a:p>
        </p:txBody>
      </p:sp>
      <p:sp>
        <p:nvSpPr>
          <p:cNvPr id="13" name="Oval 12">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Segnaposto numero diapositiva 3">
            <a:extLst>
              <a:ext uri="{FF2B5EF4-FFF2-40B4-BE49-F238E27FC236}">
                <a16:creationId xmlns:a16="http://schemas.microsoft.com/office/drawing/2014/main" id="{01EA0366-5203-4D9C-8EDB-1A5B548BCE82}"/>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2</a:t>
            </a:fld>
            <a:endParaRPr lang="en-US"/>
          </a:p>
        </p:txBody>
      </p:sp>
    </p:spTree>
    <p:extLst>
      <p:ext uri="{BB962C8B-B14F-4D97-AF65-F5344CB8AC3E}">
        <p14:creationId xmlns:p14="http://schemas.microsoft.com/office/powerpoint/2010/main" val="33370080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89EFC15-8C8D-4B55-94CF-DCFA0891BC47}"/>
              </a:ext>
            </a:extLst>
          </p:cNvPr>
          <p:cNvSpPr>
            <a:spLocks noGrp="1"/>
          </p:cNvSpPr>
          <p:nvPr>
            <p:ph idx="1"/>
          </p:nvPr>
        </p:nvSpPr>
        <p:spPr>
          <a:xfrm>
            <a:off x="1075878" y="994128"/>
            <a:ext cx="10040243" cy="4072143"/>
          </a:xfrm>
        </p:spPr>
        <p:txBody>
          <a:bodyPr>
            <a:noAutofit/>
          </a:bodyPr>
          <a:lstStyle/>
          <a:p>
            <a:pPr lvl="0" algn="ctr">
              <a:lnSpc>
                <a:spcPct val="120000"/>
              </a:lnSpc>
              <a:buFont typeface="Wingdings" panose="05000000000000000000" pitchFamily="2" charset="2"/>
              <a:buChar char="v"/>
            </a:pPr>
            <a:r>
              <a:rPr lang="it-IT" b="1" dirty="0">
                <a:latin typeface="Times New Roman" panose="02020603050405020304" pitchFamily="18" charset="0"/>
                <a:cs typeface="Times New Roman" panose="02020603050405020304" pitchFamily="18" charset="0"/>
              </a:rPr>
              <a:t>Antecedenti ed effetti</a:t>
            </a:r>
          </a:p>
          <a:p>
            <a:pPr marL="0" lvl="0" indent="0" algn="ctr">
              <a:lnSpc>
                <a:spcPct val="120000"/>
              </a:lnSpc>
              <a:buNone/>
            </a:pPr>
            <a:r>
              <a:rPr lang="it-IT" dirty="0">
                <a:latin typeface="Times New Roman" panose="02020603050405020304" pitchFamily="18" charset="0"/>
                <a:cs typeface="Times New Roman" panose="02020603050405020304" pitchFamily="18" charset="0"/>
              </a:rPr>
              <a:t>Domanda di controprova in negativo: «</a:t>
            </a:r>
            <a:r>
              <a:rPr lang="it-IT" i="1" dirty="0">
                <a:latin typeface="Times New Roman" panose="02020603050405020304" pitchFamily="18" charset="0"/>
                <a:cs typeface="Times New Roman" panose="02020603050405020304" pitchFamily="18" charset="0"/>
              </a:rPr>
              <a:t>Quali elementi secondo lei mancano o sono mancati in altre relazioni d’aiuto che considera meno soddisfacenti</a:t>
            </a:r>
            <a:r>
              <a:rPr lang="it-IT" dirty="0">
                <a:latin typeface="Times New Roman" panose="02020603050405020304" pitchFamily="18" charset="0"/>
                <a:cs typeface="Times New Roman" panose="02020603050405020304" pitchFamily="18" charset="0"/>
              </a:rPr>
              <a:t>?».</a:t>
            </a:r>
            <a:endParaRPr lang="it-IT" b="1" dirty="0">
              <a:latin typeface="Times New Roman" panose="02020603050405020304" pitchFamily="18" charset="0"/>
              <a:cs typeface="Times New Roman" panose="02020603050405020304" pitchFamily="18" charset="0"/>
            </a:endParaRPr>
          </a:p>
          <a:p>
            <a:pPr marL="457200" indent="-457200" algn="just">
              <a:lnSpc>
                <a:spcPct val="150000"/>
              </a:lnSpc>
              <a:buFont typeface="+mj-lt"/>
              <a:buAutoNum type="arabicPeriod"/>
            </a:pPr>
            <a:r>
              <a:rPr lang="it-IT" b="1" i="1" dirty="0">
                <a:latin typeface="Times New Roman" panose="02020603050405020304" pitchFamily="18" charset="0"/>
                <a:cs typeface="Times New Roman" panose="02020603050405020304" pitchFamily="18" charset="0"/>
              </a:rPr>
              <a:t>Assistenti sociali</a:t>
            </a:r>
            <a:r>
              <a:rPr lang="it-IT" dirty="0">
                <a:latin typeface="Times New Roman" panose="02020603050405020304" pitchFamily="18" charset="0"/>
                <a:cs typeface="Times New Roman" panose="02020603050405020304" pitchFamily="18" charset="0"/>
              </a:rPr>
              <a:t>: gli assistenti sociali indicano come in occasioni non soddisfacenti si cerchi la difesa di sé, delle proprie posizioni, si abbia paura di cambiare, si tema di esplorare nuove possibilità, non ci sia vero ascolto. </a:t>
            </a:r>
          </a:p>
          <a:p>
            <a:pPr marL="457200" indent="-457200" algn="just">
              <a:lnSpc>
                <a:spcPct val="150000"/>
              </a:lnSpc>
              <a:buFont typeface="+mj-lt"/>
              <a:buAutoNum type="arabicPeriod"/>
            </a:pPr>
            <a:r>
              <a:rPr lang="it-IT" b="1" i="1" dirty="0">
                <a:latin typeface="Times New Roman" panose="02020603050405020304" pitchFamily="18" charset="0"/>
                <a:cs typeface="Times New Roman" panose="02020603050405020304" pitchFamily="18" charset="0"/>
              </a:rPr>
              <a:t>Utenti</a:t>
            </a:r>
            <a:r>
              <a:rPr lang="it-IT" dirty="0">
                <a:latin typeface="Times New Roman" panose="02020603050405020304" pitchFamily="18" charset="0"/>
                <a:cs typeface="Times New Roman" panose="02020603050405020304" pitchFamily="18" charset="0"/>
              </a:rPr>
              <a:t>: non rispetto della dignità, giudizio, rapporti limitati al compito prescritto, mancata sensazione di essere appoggiati dall’operatore. </a:t>
            </a:r>
          </a:p>
          <a:p>
            <a:pPr algn="just">
              <a:lnSpc>
                <a:spcPct val="120000"/>
              </a:lnSpc>
            </a:pPr>
            <a:endParaRPr lang="it-IT" dirty="0">
              <a:latin typeface="Times New Roman" panose="02020603050405020304" pitchFamily="18"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id="{35EA12AC-FE8A-4910-8873-0EE491F9BA35}"/>
              </a:ext>
            </a:extLst>
          </p:cNvPr>
          <p:cNvSpPr>
            <a:spLocks noGrp="1"/>
          </p:cNvSpPr>
          <p:nvPr>
            <p:ph type="sldNum" sz="quarter" idx="12"/>
          </p:nvPr>
        </p:nvSpPr>
        <p:spPr/>
        <p:txBody>
          <a:bodyPr/>
          <a:lstStyle/>
          <a:p>
            <a:fld id="{4FAB73BC-B049-4115-A692-8D63A059BFB8}" type="slidenum">
              <a:rPr lang="en-US" smtClean="0"/>
              <a:t>20</a:t>
            </a:fld>
            <a:endParaRPr lang="en-US" dirty="0"/>
          </a:p>
        </p:txBody>
      </p:sp>
    </p:spTree>
    <p:extLst>
      <p:ext uri="{BB962C8B-B14F-4D97-AF65-F5344CB8AC3E}">
        <p14:creationId xmlns:p14="http://schemas.microsoft.com/office/powerpoint/2010/main" val="30148061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3872B438-7002-4A18-9E92-715CE7C70FDF}"/>
              </a:ext>
            </a:extLst>
          </p:cNvPr>
          <p:cNvSpPr>
            <a:spLocks noGrp="1"/>
          </p:cNvSpPr>
          <p:nvPr>
            <p:ph type="sldNum" sz="quarter" idx="12"/>
          </p:nvPr>
        </p:nvSpPr>
        <p:spPr/>
        <p:txBody>
          <a:bodyPr/>
          <a:lstStyle/>
          <a:p>
            <a:fld id="{4FAB73BC-B049-4115-A692-8D63A059BFB8}" type="slidenum">
              <a:rPr lang="en-US" smtClean="0"/>
              <a:t>21</a:t>
            </a:fld>
            <a:endParaRPr lang="en-US" dirty="0"/>
          </a:p>
        </p:txBody>
      </p:sp>
      <p:sp>
        <p:nvSpPr>
          <p:cNvPr id="5" name="Rettangolo 4">
            <a:extLst>
              <a:ext uri="{FF2B5EF4-FFF2-40B4-BE49-F238E27FC236}">
                <a16:creationId xmlns:a16="http://schemas.microsoft.com/office/drawing/2014/main" id="{9C8F4310-AF9D-4BEF-9E9C-D4C20D9795F4}"/>
              </a:ext>
            </a:extLst>
          </p:cNvPr>
          <p:cNvSpPr/>
          <p:nvPr/>
        </p:nvSpPr>
        <p:spPr>
          <a:xfrm>
            <a:off x="952334" y="448721"/>
            <a:ext cx="10476512" cy="2091342"/>
          </a:xfrm>
          <a:prstGeom prst="rect">
            <a:avLst/>
          </a:prstGeom>
        </p:spPr>
        <p:txBody>
          <a:bodyPr wrap="square">
            <a:spAutoFit/>
          </a:bodyPr>
          <a:lstStyle/>
          <a:p>
            <a:pPr algn="ctr">
              <a:lnSpc>
                <a:spcPct val="120000"/>
              </a:lnSpc>
              <a:buFont typeface="Wingdings" panose="05000000000000000000" pitchFamily="2" charset="2"/>
              <a:buChar char="v"/>
            </a:pPr>
            <a:r>
              <a:rPr lang="it-IT" sz="2000" b="1" dirty="0">
                <a:latin typeface="Times New Roman" panose="02020603050405020304" pitchFamily="18" charset="0"/>
                <a:cs typeface="Times New Roman" panose="02020603050405020304" pitchFamily="18" charset="0"/>
              </a:rPr>
              <a:t>Effetti dell’agire sulle persone</a:t>
            </a:r>
            <a:endParaRPr lang="it-IT" sz="2000" i="1" dirty="0">
              <a:latin typeface="Times New Roman" panose="02020603050405020304" pitchFamily="18" charset="0"/>
              <a:cs typeface="Times New Roman" panose="02020603050405020304" pitchFamily="18" charset="0"/>
            </a:endParaRPr>
          </a:p>
          <a:p>
            <a:pPr marL="457200" indent="-457200" algn="just">
              <a:lnSpc>
                <a:spcPct val="150000"/>
              </a:lnSpc>
              <a:buFont typeface="+mj-lt"/>
              <a:buAutoNum type="arabicPeriod"/>
            </a:pPr>
            <a:r>
              <a:rPr lang="it-IT" sz="2000" b="1" i="1" dirty="0">
                <a:latin typeface="Times New Roman" panose="02020603050405020304" pitchFamily="18" charset="0"/>
                <a:cs typeface="Times New Roman" panose="02020603050405020304" pitchFamily="18" charset="0"/>
              </a:rPr>
              <a:t>Assistenti sociali</a:t>
            </a:r>
            <a:r>
              <a:rPr lang="it-IT" sz="2000" dirty="0">
                <a:latin typeface="Times New Roman" panose="02020603050405020304" pitchFamily="18" charset="0"/>
                <a:cs typeface="Times New Roman" panose="02020603050405020304" pitchFamily="18" charset="0"/>
              </a:rPr>
              <a:t>: gioire della riattivazione e dell’autodeterminazione dell’altro, rendersi utili, far guadagnare più fiducia in se stessi, rimettere in gioco, il piacere di stare in relazione.</a:t>
            </a:r>
          </a:p>
          <a:p>
            <a:pPr marL="457200" indent="-457200" algn="just">
              <a:lnSpc>
                <a:spcPct val="120000"/>
              </a:lnSpc>
              <a:buFont typeface="+mj-lt"/>
              <a:buAutoNum type="arabicPeriod"/>
            </a:pPr>
            <a:r>
              <a:rPr lang="it-IT" sz="2000" b="1" i="1" dirty="0">
                <a:latin typeface="Times New Roman" panose="02020603050405020304" pitchFamily="18" charset="0"/>
                <a:cs typeface="Times New Roman" panose="02020603050405020304" pitchFamily="18" charset="0"/>
              </a:rPr>
              <a:t>Utenti</a:t>
            </a:r>
            <a:r>
              <a:rPr lang="it-IT" sz="2000" dirty="0">
                <a:latin typeface="Times New Roman" panose="02020603050405020304" pitchFamily="18" charset="0"/>
                <a:cs typeface="Times New Roman" panose="02020603050405020304" pitchFamily="18" charset="0"/>
              </a:rPr>
              <a:t>: disponibilità all’ascolto, fare del bene così come lo si è ricevuto, accettare i limiti di sé e dell’altro, la scoperta che buone relazioni rendono più felici. </a:t>
            </a:r>
            <a:endParaRPr lang="it-IT" sz="2000" dirty="0"/>
          </a:p>
        </p:txBody>
      </p:sp>
      <p:sp>
        <p:nvSpPr>
          <p:cNvPr id="6" name="Rettangolo 5">
            <a:extLst>
              <a:ext uri="{FF2B5EF4-FFF2-40B4-BE49-F238E27FC236}">
                <a16:creationId xmlns:a16="http://schemas.microsoft.com/office/drawing/2014/main" id="{51037E17-91E4-4548-8853-F5CBF1CDE0E7}"/>
              </a:ext>
            </a:extLst>
          </p:cNvPr>
          <p:cNvSpPr/>
          <p:nvPr/>
        </p:nvSpPr>
        <p:spPr>
          <a:xfrm>
            <a:off x="952333" y="3280719"/>
            <a:ext cx="10476511" cy="2830005"/>
          </a:xfrm>
          <a:prstGeom prst="rect">
            <a:avLst/>
          </a:prstGeom>
        </p:spPr>
        <p:txBody>
          <a:bodyPr wrap="square">
            <a:spAutoFit/>
          </a:bodyPr>
          <a:lstStyle/>
          <a:p>
            <a:pPr algn="ctr">
              <a:lnSpc>
                <a:spcPct val="120000"/>
              </a:lnSpc>
              <a:buFont typeface="Wingdings" panose="05000000000000000000" pitchFamily="2" charset="2"/>
              <a:buChar char="v"/>
            </a:pPr>
            <a:r>
              <a:rPr lang="it-IT" sz="2000" b="1" dirty="0">
                <a:latin typeface="Times New Roman" panose="02020603050405020304" pitchFamily="18" charset="0"/>
                <a:cs typeface="Times New Roman" panose="02020603050405020304" pitchFamily="18" charset="0"/>
              </a:rPr>
              <a:t>Effetti nella realtà</a:t>
            </a:r>
          </a:p>
          <a:p>
            <a:pPr algn="ctr">
              <a:lnSpc>
                <a:spcPct val="120000"/>
              </a:lnSpc>
            </a:pPr>
            <a:r>
              <a:rPr lang="it-IT" sz="2000" i="1" dirty="0">
                <a:latin typeface="Times New Roman" panose="02020603050405020304" pitchFamily="18" charset="0"/>
                <a:cs typeface="Times New Roman" panose="02020603050405020304" pitchFamily="18" charset="0"/>
              </a:rPr>
              <a:t>ricaduta esterna, sociale, organizzativa</a:t>
            </a:r>
          </a:p>
          <a:p>
            <a:pPr marL="342900" indent="-342900" algn="just">
              <a:lnSpc>
                <a:spcPct val="150000"/>
              </a:lnSpc>
              <a:buFont typeface="+mj-lt"/>
              <a:buAutoNum type="arabicPeriod"/>
            </a:pPr>
            <a:r>
              <a:rPr lang="it-IT" sz="2000" b="1" i="1" dirty="0">
                <a:latin typeface="Times New Roman" panose="02020603050405020304" pitchFamily="18" charset="0"/>
                <a:cs typeface="Times New Roman" panose="02020603050405020304" pitchFamily="18" charset="0"/>
              </a:rPr>
              <a:t>Assistenti sociali</a:t>
            </a:r>
            <a:r>
              <a:rPr lang="it-IT" sz="2000" dirty="0">
                <a:latin typeface="Times New Roman" panose="02020603050405020304" pitchFamily="18" charset="0"/>
                <a:cs typeface="Times New Roman" panose="02020603050405020304" pitchFamily="18" charset="0"/>
              </a:rPr>
              <a:t>: l’esito risulta coerente con l’idea di immanenza dell’azione agapica: il valore di un «buon rapporto» giustifica se stesso e non può essere standardizzabile.</a:t>
            </a:r>
          </a:p>
          <a:p>
            <a:pPr marL="457200" indent="-457200" algn="just">
              <a:lnSpc>
                <a:spcPct val="120000"/>
              </a:lnSpc>
              <a:buFont typeface="+mj-lt"/>
              <a:buAutoNum type="arabicPeriod"/>
            </a:pPr>
            <a:r>
              <a:rPr lang="it-IT" sz="2000" b="1" i="1" dirty="0">
                <a:latin typeface="Times New Roman" panose="02020603050405020304" pitchFamily="18" charset="0"/>
                <a:cs typeface="Times New Roman" panose="02020603050405020304" pitchFamily="18" charset="0"/>
              </a:rPr>
              <a:t>Utenti</a:t>
            </a:r>
            <a:r>
              <a:rPr lang="it-IT" sz="2000" dirty="0">
                <a:latin typeface="Times New Roman" panose="02020603050405020304" pitchFamily="18" charset="0"/>
                <a:cs typeface="Times New Roman" panose="02020603050405020304" pitchFamily="18" charset="0"/>
              </a:rPr>
              <a:t>: gratitudine e restituzione, poter essere di esempio anche all’operatore, costanza per piccoli passi, una nuova consapevolezza che l’agio o il disagio di ciascuno implicano nella medesima percezione anche gli altri e ciascuno ne è co-artefice.</a:t>
            </a:r>
            <a:endParaRPr lang="it-IT" sz="2000" dirty="0"/>
          </a:p>
        </p:txBody>
      </p:sp>
    </p:spTree>
    <p:extLst>
      <p:ext uri="{BB962C8B-B14F-4D97-AF65-F5344CB8AC3E}">
        <p14:creationId xmlns:p14="http://schemas.microsoft.com/office/powerpoint/2010/main" val="683972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1D6B8F6-9463-4C16-A77C-5DB88A0577A5}"/>
              </a:ext>
            </a:extLst>
          </p:cNvPr>
          <p:cNvSpPr>
            <a:spLocks noGrp="1"/>
          </p:cNvSpPr>
          <p:nvPr>
            <p:ph type="ctrTitle"/>
          </p:nvPr>
        </p:nvSpPr>
        <p:spPr>
          <a:xfrm>
            <a:off x="1536752" y="1422892"/>
            <a:ext cx="9966960" cy="3035808"/>
          </a:xfrm>
        </p:spPr>
        <p:txBody>
          <a:bodyPr/>
          <a:lstStyle/>
          <a:p>
            <a:r>
              <a:rPr lang="it-IT" dirty="0"/>
              <a:t>LA CURA è un dono</a:t>
            </a:r>
          </a:p>
        </p:txBody>
      </p:sp>
      <p:sp>
        <p:nvSpPr>
          <p:cNvPr id="3" name="Sottotitolo 2">
            <a:extLst>
              <a:ext uri="{FF2B5EF4-FFF2-40B4-BE49-F238E27FC236}">
                <a16:creationId xmlns:a16="http://schemas.microsoft.com/office/drawing/2014/main" id="{279D292D-38C9-4EF3-A81D-138D2EDD8B37}"/>
              </a:ext>
            </a:extLst>
          </p:cNvPr>
          <p:cNvSpPr>
            <a:spLocks noGrp="1"/>
          </p:cNvSpPr>
          <p:nvPr>
            <p:ph type="subTitle" idx="1"/>
          </p:nvPr>
        </p:nvSpPr>
        <p:spPr>
          <a:xfrm>
            <a:off x="1701461" y="5168439"/>
            <a:ext cx="7891272" cy="1246216"/>
          </a:xfrm>
        </p:spPr>
        <p:txBody>
          <a:bodyPr>
            <a:normAutofit lnSpcReduction="10000"/>
          </a:bodyPr>
          <a:lstStyle/>
          <a:p>
            <a:pPr algn="ctr">
              <a:lnSpc>
                <a:spcPct val="100000"/>
              </a:lnSpc>
            </a:pPr>
            <a:r>
              <a:rPr lang="it-IT" dirty="0">
                <a:latin typeface="Times New Roman" panose="02020603050405020304" pitchFamily="18" charset="0"/>
                <a:cs typeface="Times New Roman" panose="02020603050405020304" pitchFamily="18" charset="0"/>
              </a:rPr>
              <a:t>Di Elena Pulcini (Università di Firenze)</a:t>
            </a:r>
          </a:p>
          <a:p>
            <a:pPr algn="ctr">
              <a:lnSpc>
                <a:spcPct val="100000"/>
              </a:lnSpc>
            </a:pPr>
            <a:r>
              <a:rPr lang="it-IT" dirty="0">
                <a:latin typeface="Times New Roman" panose="02020603050405020304" pitchFamily="18" charset="0"/>
                <a:cs typeface="Times New Roman" panose="02020603050405020304" pitchFamily="18" charset="0"/>
              </a:rPr>
              <a:t>In </a:t>
            </a:r>
            <a:r>
              <a:rPr lang="it-IT" dirty="0" err="1">
                <a:latin typeface="Times New Roman" panose="02020603050405020304" pitchFamily="18" charset="0"/>
                <a:cs typeface="Times New Roman" panose="02020603050405020304" pitchFamily="18" charset="0"/>
              </a:rPr>
              <a:t>G.Vaughan</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Le radici materne dell’economia del dono</a:t>
            </a:r>
            <a:r>
              <a:rPr lang="it-IT" dirty="0">
                <a:latin typeface="Times New Roman" panose="02020603050405020304" pitchFamily="18" charset="0"/>
                <a:cs typeface="Times New Roman" panose="02020603050405020304" pitchFamily="18" charset="0"/>
              </a:rPr>
              <a:t>, </a:t>
            </a:r>
            <a:r>
              <a:rPr lang="it-IT" dirty="0" err="1">
                <a:latin typeface="Times New Roman" panose="02020603050405020304" pitchFamily="18" charset="0"/>
                <a:cs typeface="Times New Roman" panose="02020603050405020304" pitchFamily="18" charset="0"/>
              </a:rPr>
              <a:t>VandA.epublishing</a:t>
            </a:r>
            <a:r>
              <a:rPr lang="it-IT" dirty="0">
                <a:latin typeface="Times New Roman" panose="02020603050405020304" pitchFamily="18" charset="0"/>
                <a:cs typeface="Times New Roman" panose="02020603050405020304" pitchFamily="18" charset="0"/>
              </a:rPr>
              <a:t>, Milano, 2017</a:t>
            </a:r>
          </a:p>
        </p:txBody>
      </p:sp>
      <p:sp>
        <p:nvSpPr>
          <p:cNvPr id="4" name="Segnaposto numero diapositiva 3">
            <a:extLst>
              <a:ext uri="{FF2B5EF4-FFF2-40B4-BE49-F238E27FC236}">
                <a16:creationId xmlns:a16="http://schemas.microsoft.com/office/drawing/2014/main" id="{19A8E95E-F303-49A4-B400-F4D7C59BFD5F}"/>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28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22</a:t>
            </a:fld>
            <a:endParaRPr kumimoji="0" lang="en-US" sz="2800" b="1" i="0" u="none" strike="noStrike" kern="1200" cap="none" spc="0" normalizeH="0" baseline="0" noProof="0" dirty="0">
              <a:ln>
                <a:noFill/>
              </a:ln>
              <a:solidFill>
                <a:srgbClr val="FFFFFF"/>
              </a:solidFill>
              <a:effectLst/>
              <a:uLnTx/>
              <a:uFillTx/>
              <a:latin typeface="Rockwell Condensed" panose="02060603050405020104"/>
              <a:ea typeface="+mn-ea"/>
              <a:cs typeface="+mn-cs"/>
            </a:endParaRPr>
          </a:p>
        </p:txBody>
      </p:sp>
    </p:spTree>
    <p:extLst>
      <p:ext uri="{BB962C8B-B14F-4D97-AF65-F5344CB8AC3E}">
        <p14:creationId xmlns:p14="http://schemas.microsoft.com/office/powerpoint/2010/main" val="1520938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29E0FB-7F59-4CD9-B3D7-A11CFE9AAFA6}"/>
              </a:ext>
            </a:extLst>
          </p:cNvPr>
          <p:cNvSpPr>
            <a:spLocks noGrp="1"/>
          </p:cNvSpPr>
          <p:nvPr>
            <p:ph type="title"/>
          </p:nvPr>
        </p:nvSpPr>
        <p:spPr>
          <a:xfrm>
            <a:off x="7044268" y="1465790"/>
            <a:ext cx="3860798" cy="3941345"/>
          </a:xfrm>
        </p:spPr>
        <p:txBody>
          <a:bodyPr>
            <a:normAutofit/>
          </a:bodyPr>
          <a:lstStyle/>
          <a:p>
            <a:r>
              <a:rPr lang="it-IT" sz="6000" dirty="0"/>
              <a:t>La cura è ciò che donano le donne?</a:t>
            </a:r>
          </a:p>
        </p:txBody>
      </p:sp>
      <p:sp>
        <p:nvSpPr>
          <p:cNvPr id="3" name="Segnaposto contenuto 2">
            <a:extLst>
              <a:ext uri="{FF2B5EF4-FFF2-40B4-BE49-F238E27FC236}">
                <a16:creationId xmlns:a16="http://schemas.microsoft.com/office/drawing/2014/main" id="{1D044025-5B46-4F29-88D0-3188F709233E}"/>
              </a:ext>
            </a:extLst>
          </p:cNvPr>
          <p:cNvSpPr>
            <a:spLocks noGrp="1"/>
          </p:cNvSpPr>
          <p:nvPr>
            <p:ph idx="1"/>
          </p:nvPr>
        </p:nvSpPr>
        <p:spPr>
          <a:xfrm>
            <a:off x="641602" y="822324"/>
            <a:ext cx="5454398" cy="5148170"/>
          </a:xfrm>
        </p:spPr>
        <p:txBody>
          <a:bodyPr anchor="ctr">
            <a:normAutofit lnSpcReduction="10000"/>
          </a:bodyPr>
          <a:lstStyle/>
          <a:p>
            <a:pPr algn="just">
              <a:lnSpc>
                <a:spcPct val="110000"/>
              </a:lnSpc>
            </a:pPr>
            <a:r>
              <a:rPr lang="it-IT" dirty="0">
                <a:latin typeface="Times New Roman" panose="02020603050405020304" pitchFamily="18" charset="0"/>
                <a:cs typeface="Times New Roman" panose="02020603050405020304" pitchFamily="18" charset="0"/>
              </a:rPr>
              <a:t> L’identificazione tra la </a:t>
            </a:r>
            <a:r>
              <a:rPr lang="it-IT" b="1" dirty="0">
                <a:latin typeface="Times New Roman" panose="02020603050405020304" pitchFamily="18" charset="0"/>
                <a:cs typeface="Times New Roman" panose="02020603050405020304" pitchFamily="18" charset="0"/>
              </a:rPr>
              <a:t>cura</a:t>
            </a:r>
            <a:r>
              <a:rPr lang="it-IT" dirty="0">
                <a:latin typeface="Times New Roman" panose="02020603050405020304" pitchFamily="18" charset="0"/>
                <a:cs typeface="Times New Roman" panose="02020603050405020304" pitchFamily="18" charset="0"/>
              </a:rPr>
              <a:t> e le </a:t>
            </a:r>
            <a:r>
              <a:rPr lang="it-IT" b="1" dirty="0">
                <a:latin typeface="Times New Roman" panose="02020603050405020304" pitchFamily="18" charset="0"/>
                <a:cs typeface="Times New Roman" panose="02020603050405020304" pitchFamily="18" charset="0"/>
              </a:rPr>
              <a:t>donne</a:t>
            </a:r>
            <a:r>
              <a:rPr lang="it-IT" dirty="0">
                <a:latin typeface="Times New Roman" panose="02020603050405020304" pitchFamily="18" charset="0"/>
                <a:cs typeface="Times New Roman" panose="02020603050405020304" pitchFamily="18" charset="0"/>
              </a:rPr>
              <a:t> è talmente radicata nel nostro immaginario da affiorare automaticamente alla coscienza. Questa identificazione produce un effetto ambivalente:</a:t>
            </a:r>
          </a:p>
          <a:p>
            <a:pPr lvl="2" algn="just">
              <a:lnSpc>
                <a:spcPct val="110000"/>
              </a:lnSpc>
              <a:buFont typeface="Wingdings" panose="05000000000000000000" pitchFamily="2" charset="2"/>
              <a:buChar char="Ø"/>
            </a:pPr>
            <a:r>
              <a:rPr lang="it-IT" sz="2000" dirty="0">
                <a:latin typeface="Times New Roman" panose="02020603050405020304" pitchFamily="18" charset="0"/>
                <a:cs typeface="Times New Roman" panose="02020603050405020304" pitchFamily="18" charset="0"/>
              </a:rPr>
              <a:t>Evoca un’</a:t>
            </a:r>
            <a:r>
              <a:rPr lang="it-IT" sz="2000" b="1" i="1" dirty="0">
                <a:latin typeface="Times New Roman" panose="02020603050405020304" pitchFamily="18" charset="0"/>
                <a:cs typeface="Times New Roman" panose="02020603050405020304" pitchFamily="18" charset="0"/>
              </a:rPr>
              <a:t>immagine tradizionale</a:t>
            </a:r>
            <a:r>
              <a:rPr lang="it-IT" sz="2000" dirty="0">
                <a:latin typeface="Times New Roman" panose="02020603050405020304" pitchFamily="18" charset="0"/>
                <a:cs typeface="Times New Roman" panose="02020603050405020304" pitchFamily="18" charset="0"/>
              </a:rPr>
              <a:t>, tutta materna e oblativa delle donne, che le ha confinate alla funzione sussidiaria di sollecite custodi dei bisogni e delle aspettative dell’altro;</a:t>
            </a:r>
          </a:p>
          <a:p>
            <a:pPr lvl="2" algn="just">
              <a:lnSpc>
                <a:spcPct val="110000"/>
              </a:lnSpc>
              <a:buFont typeface="Wingdings" panose="05000000000000000000" pitchFamily="2" charset="2"/>
              <a:buChar char="Ø"/>
            </a:pPr>
            <a:r>
              <a:rPr lang="it-IT" sz="2000" b="1" i="1" dirty="0">
                <a:latin typeface="Times New Roman" panose="02020603050405020304" pitchFamily="18" charset="0"/>
                <a:cs typeface="Times New Roman" panose="02020603050405020304" pitchFamily="18" charset="0"/>
              </a:rPr>
              <a:t>Preziosa eredità </a:t>
            </a:r>
            <a:r>
              <a:rPr lang="it-IT" sz="2000" dirty="0">
                <a:latin typeface="Times New Roman" panose="02020603050405020304" pitchFamily="18" charset="0"/>
                <a:cs typeface="Times New Roman" panose="02020603050405020304" pitchFamily="18" charset="0"/>
              </a:rPr>
              <a:t>che bisogna valorizzare.</a:t>
            </a:r>
          </a:p>
          <a:p>
            <a:pPr marL="548640" lvl="2" indent="0" algn="just">
              <a:lnSpc>
                <a:spcPct val="110000"/>
              </a:lnSpc>
              <a:buNone/>
            </a:pPr>
            <a:endParaRPr lang="it-IT" sz="2000" dirty="0">
              <a:latin typeface="Times New Roman" panose="02020603050405020304" pitchFamily="18" charset="0"/>
              <a:cs typeface="Times New Roman" panose="02020603050405020304" pitchFamily="18" charset="0"/>
            </a:endParaRPr>
          </a:p>
          <a:p>
            <a:pPr algn="just">
              <a:lnSpc>
                <a:spcPct val="110000"/>
              </a:lnSpc>
            </a:pPr>
            <a:r>
              <a:rPr lang="it-IT" dirty="0">
                <a:latin typeface="Times New Roman" panose="02020603050405020304" pitchFamily="18" charset="0"/>
                <a:cs typeface="Times New Roman" panose="02020603050405020304" pitchFamily="18" charset="0"/>
              </a:rPr>
              <a:t>Nella tradizione occidentale dal momento in cui la </a:t>
            </a:r>
            <a:r>
              <a:rPr lang="it-IT" b="1" i="1" dirty="0">
                <a:latin typeface="Times New Roman" panose="02020603050405020304" pitchFamily="18" charset="0"/>
                <a:cs typeface="Times New Roman" panose="02020603050405020304" pitchFamily="18" charset="0"/>
              </a:rPr>
              <a:t>cura</a:t>
            </a:r>
            <a:r>
              <a:rPr lang="it-IT" dirty="0">
                <a:latin typeface="Times New Roman" panose="02020603050405020304" pitchFamily="18" charset="0"/>
                <a:cs typeface="Times New Roman" panose="02020603050405020304" pitchFamily="18" charset="0"/>
              </a:rPr>
              <a:t> viene riconosciuta come qualità </a:t>
            </a:r>
            <a:r>
              <a:rPr lang="it-IT" b="1" i="1" dirty="0">
                <a:latin typeface="Times New Roman" panose="02020603050405020304" pitchFamily="18" charset="0"/>
                <a:cs typeface="Times New Roman" panose="02020603050405020304" pitchFamily="18" charset="0"/>
              </a:rPr>
              <a:t>femminile</a:t>
            </a:r>
            <a:r>
              <a:rPr lang="it-IT" dirty="0">
                <a:latin typeface="Times New Roman" panose="02020603050405020304" pitchFamily="18" charset="0"/>
                <a:cs typeface="Times New Roman" panose="02020603050405020304" pitchFamily="18" charset="0"/>
              </a:rPr>
              <a:t> essa subisce un processo di </a:t>
            </a:r>
            <a:r>
              <a:rPr lang="it-IT" b="1" i="1" dirty="0">
                <a:latin typeface="Times New Roman" panose="02020603050405020304" pitchFamily="18" charset="0"/>
                <a:cs typeface="Times New Roman" panose="02020603050405020304" pitchFamily="18" charset="0"/>
              </a:rPr>
              <a:t>svalutazione</a:t>
            </a:r>
            <a:r>
              <a:rPr lang="it-IT" dirty="0">
                <a:latin typeface="Times New Roman" panose="02020603050405020304" pitchFamily="18" charset="0"/>
                <a:cs typeface="Times New Roman" panose="02020603050405020304" pitchFamily="18" charset="0"/>
              </a:rPr>
              <a:t> e di </a:t>
            </a:r>
            <a:r>
              <a:rPr lang="it-IT" b="1" i="1" dirty="0">
                <a:latin typeface="Times New Roman" panose="02020603050405020304" pitchFamily="18" charset="0"/>
                <a:cs typeface="Times New Roman" panose="02020603050405020304" pitchFamily="18" charset="0"/>
              </a:rPr>
              <a:t>marginalizzazione</a:t>
            </a:r>
            <a:r>
              <a:rPr lang="it-IT" dirty="0">
                <a:latin typeface="Times New Roman" panose="02020603050405020304" pitchFamily="18" charset="0"/>
                <a:cs typeface="Times New Roman" panose="02020603050405020304" pitchFamily="18" charset="0"/>
              </a:rPr>
              <a:t>.</a:t>
            </a:r>
          </a:p>
        </p:txBody>
      </p:sp>
      <p:sp>
        <p:nvSpPr>
          <p:cNvPr id="4" name="Segnaposto numero diapositiva 3">
            <a:extLst>
              <a:ext uri="{FF2B5EF4-FFF2-40B4-BE49-F238E27FC236}">
                <a16:creationId xmlns:a16="http://schemas.microsoft.com/office/drawing/2014/main" id="{78175EB0-89EC-4FDB-851E-090B577783D9}"/>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a:solidFill>
                  <a:schemeClr val="tx2">
                    <a:lumMod val="75000"/>
                  </a:schemeClr>
                </a:solidFill>
              </a:rPr>
              <a:pPr>
                <a:spcAft>
                  <a:spcPts val="600"/>
                </a:spcAft>
              </a:pPr>
              <a:t>23</a:t>
            </a:fld>
            <a:endParaRPr lang="en-US">
              <a:solidFill>
                <a:schemeClr val="tx2">
                  <a:lumMod val="75000"/>
                </a:schemeClr>
              </a:solidFill>
            </a:endParaRPr>
          </a:p>
        </p:txBody>
      </p:sp>
      <p:pic>
        <p:nvPicPr>
          <p:cNvPr id="6" name="Elemento grafico 5" descr="Donna">
            <a:extLst>
              <a:ext uri="{FF2B5EF4-FFF2-40B4-BE49-F238E27FC236}">
                <a16:creationId xmlns:a16="http://schemas.microsoft.com/office/drawing/2014/main" id="{828F06C8-EB51-4307-9996-6C58C3551B7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224941" y="4488598"/>
            <a:ext cx="1412973" cy="1412973"/>
          </a:xfrm>
          <a:prstGeom prst="rect">
            <a:avLst/>
          </a:prstGeom>
        </p:spPr>
      </p:pic>
    </p:spTree>
    <p:extLst>
      <p:ext uri="{BB962C8B-B14F-4D97-AF65-F5344CB8AC3E}">
        <p14:creationId xmlns:p14="http://schemas.microsoft.com/office/powerpoint/2010/main" val="943800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a:extLst>
              <a:ext uri="{FF2B5EF4-FFF2-40B4-BE49-F238E27FC236}">
                <a16:creationId xmlns:a16="http://schemas.microsoft.com/office/drawing/2014/main" id="{5FB4C134-51C5-4041-9CA0-066941E271E2}"/>
              </a:ext>
            </a:extLst>
          </p:cNvPr>
          <p:cNvSpPr>
            <a:spLocks noGrp="1"/>
          </p:cNvSpPr>
          <p:nvPr>
            <p:ph idx="1"/>
          </p:nvPr>
        </p:nvSpPr>
        <p:spPr>
          <a:xfrm>
            <a:off x="1149096" y="747266"/>
            <a:ext cx="10058400" cy="5708080"/>
          </a:xfrm>
        </p:spPr>
        <p:txBody>
          <a:bodyPr>
            <a:normAutofit/>
          </a:bodyPr>
          <a:lstStyle/>
          <a:p>
            <a:r>
              <a:rPr lang="it-IT" b="1" dirty="0">
                <a:latin typeface="Times New Roman" panose="02020603050405020304" pitchFamily="18" charset="0"/>
                <a:cs typeface="Times New Roman" panose="02020603050405020304" pitchFamily="18" charset="0"/>
              </a:rPr>
              <a:t>Rousseau</a:t>
            </a:r>
            <a:r>
              <a:rPr lang="it-IT" dirty="0">
                <a:latin typeface="Times New Roman" panose="02020603050405020304" pitchFamily="18" charset="0"/>
                <a:cs typeface="Times New Roman" panose="02020603050405020304" pitchFamily="18" charset="0"/>
              </a:rPr>
              <a:t> propone una inedita valorizzazione dell’universo della cura, ma lo fa confinandolo al privato e alle donne. Egli sancisce l’</a:t>
            </a:r>
            <a:r>
              <a:rPr lang="it-IT" b="1" i="1" dirty="0">
                <a:latin typeface="Times New Roman" panose="02020603050405020304" pitchFamily="18" charset="0"/>
                <a:cs typeface="Times New Roman" panose="02020603050405020304" pitchFamily="18" charset="0"/>
              </a:rPr>
              <a:t>esclusione</a:t>
            </a:r>
            <a:r>
              <a:rPr lang="it-IT" dirty="0">
                <a:latin typeface="Times New Roman" panose="02020603050405020304" pitchFamily="18" charset="0"/>
                <a:cs typeface="Times New Roman" panose="02020603050405020304" pitchFamily="18" charset="0"/>
              </a:rPr>
              <a:t> della donna dalle </a:t>
            </a:r>
            <a:r>
              <a:rPr lang="it-IT" b="1" i="1" dirty="0">
                <a:latin typeface="Times New Roman" panose="02020603050405020304" pitchFamily="18" charset="0"/>
                <a:cs typeface="Times New Roman" panose="02020603050405020304" pitchFamily="18" charset="0"/>
              </a:rPr>
              <a:t>vicende del mondo </a:t>
            </a:r>
            <a:r>
              <a:rPr lang="it-IT" dirty="0">
                <a:latin typeface="Times New Roman" panose="02020603050405020304" pitchFamily="18" charset="0"/>
                <a:cs typeface="Times New Roman" panose="02020603050405020304" pitchFamily="18" charset="0"/>
              </a:rPr>
              <a:t>e dall’</a:t>
            </a:r>
            <a:r>
              <a:rPr lang="it-IT" b="1" i="1" dirty="0">
                <a:latin typeface="Times New Roman" panose="02020603050405020304" pitchFamily="18" charset="0"/>
                <a:cs typeface="Times New Roman" panose="02020603050405020304" pitchFamily="18" charset="0"/>
              </a:rPr>
              <a:t>agire razionale</a:t>
            </a:r>
            <a:r>
              <a:rPr lang="it-IT" dirty="0">
                <a:latin typeface="Times New Roman" panose="02020603050405020304" pitchFamily="18" charset="0"/>
                <a:cs typeface="Times New Roman" panose="02020603050405020304" pitchFamily="18" charset="0"/>
              </a:rPr>
              <a:t>, e la sua identificazione con quell’immagine materna, tutta dedita alla </a:t>
            </a:r>
            <a:r>
              <a:rPr lang="it-IT" b="1" i="1" dirty="0">
                <a:latin typeface="Times New Roman" panose="02020603050405020304" pitchFamily="18" charset="0"/>
                <a:cs typeface="Times New Roman" panose="02020603050405020304" pitchFamily="18" charset="0"/>
              </a:rPr>
              <a:t>sfera intima </a:t>
            </a:r>
            <a:r>
              <a:rPr lang="it-IT" dirty="0">
                <a:latin typeface="Times New Roman" panose="02020603050405020304" pitchFamily="18" charset="0"/>
                <a:cs typeface="Times New Roman" panose="02020603050405020304" pitchFamily="18" charset="0"/>
              </a:rPr>
              <a:t>e alle </a:t>
            </a:r>
            <a:r>
              <a:rPr lang="it-IT" b="1" i="1" dirty="0">
                <a:latin typeface="Times New Roman" panose="02020603050405020304" pitchFamily="18" charset="0"/>
                <a:cs typeface="Times New Roman" panose="02020603050405020304" pitchFamily="18" charset="0"/>
              </a:rPr>
              <a:t>relazioni familiari</a:t>
            </a:r>
            <a:r>
              <a:rPr lang="it-IT" dirty="0">
                <a:latin typeface="Times New Roman" panose="02020603050405020304" pitchFamily="18" charset="0"/>
                <a:cs typeface="Times New Roman" panose="02020603050405020304" pitchFamily="18" charset="0"/>
              </a:rPr>
              <a:t>.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Secondo </a:t>
            </a:r>
            <a:r>
              <a:rPr lang="it-IT" b="1" dirty="0">
                <a:latin typeface="Times New Roman" panose="02020603050405020304" pitchFamily="18" charset="0"/>
                <a:cs typeface="Times New Roman" panose="02020603050405020304" pitchFamily="18" charset="0"/>
              </a:rPr>
              <a:t>Hanna </a:t>
            </a:r>
            <a:r>
              <a:rPr lang="it-IT" b="1" dirty="0" err="1">
                <a:latin typeface="Times New Roman" panose="02020603050405020304" pitchFamily="18" charset="0"/>
                <a:cs typeface="Times New Roman" panose="02020603050405020304" pitchFamily="18" charset="0"/>
              </a:rPr>
              <a:t>Arendt</a:t>
            </a:r>
            <a:r>
              <a:rPr lang="it-IT" dirty="0">
                <a:latin typeface="Times New Roman" panose="02020603050405020304" pitchFamily="18" charset="0"/>
                <a:cs typeface="Times New Roman" panose="02020603050405020304" pitchFamily="18" charset="0"/>
              </a:rPr>
              <a:t> in questo modo il privato assume una nuova legittimità, ma al prezzo di una netta </a:t>
            </a:r>
            <a:r>
              <a:rPr lang="it-IT" b="1" i="1" dirty="0">
                <a:latin typeface="Times New Roman" panose="02020603050405020304" pitchFamily="18" charset="0"/>
                <a:cs typeface="Times New Roman" panose="02020603050405020304" pitchFamily="18" charset="0"/>
              </a:rPr>
              <a:t>separazione e gerarchia tra le due sfere dell’agire</a:t>
            </a:r>
            <a:r>
              <a:rPr lang="it-IT" dirty="0">
                <a:latin typeface="Times New Roman" panose="02020603050405020304" pitchFamily="18" charset="0"/>
                <a:cs typeface="Times New Roman" panose="02020603050405020304" pitchFamily="18" charset="0"/>
              </a:rPr>
              <a:t>. In questo modo la donna diventa il </a:t>
            </a:r>
            <a:r>
              <a:rPr lang="it-IT" b="1" i="1" dirty="0">
                <a:latin typeface="Times New Roman" panose="02020603050405020304" pitchFamily="18" charset="0"/>
                <a:cs typeface="Times New Roman" panose="02020603050405020304" pitchFamily="18" charset="0"/>
              </a:rPr>
              <a:t>soggetto di cura </a:t>
            </a:r>
            <a:r>
              <a:rPr lang="it-IT" dirty="0">
                <a:latin typeface="Times New Roman" panose="02020603050405020304" pitchFamily="18" charset="0"/>
                <a:cs typeface="Times New Roman" panose="02020603050405020304" pitchFamily="18" charset="0"/>
              </a:rPr>
              <a:t>per eccellenza, realizzando la propria presunta vocazione naturale. </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Con Rousseau emerge dunque una importante distinzione:</a:t>
            </a:r>
          </a:p>
          <a:p>
            <a:pPr lvl="2">
              <a:buFont typeface="Wingdings" panose="05000000000000000000" pitchFamily="2" charset="2"/>
              <a:buChar char="Ø"/>
            </a:pPr>
            <a:r>
              <a:rPr lang="it-IT" sz="2000" b="1" dirty="0">
                <a:latin typeface="Times New Roman" panose="02020603050405020304" pitchFamily="18" charset="0"/>
                <a:cs typeface="Times New Roman" panose="02020603050405020304" pitchFamily="18" charset="0"/>
              </a:rPr>
              <a:t>Soggetto maschile</a:t>
            </a:r>
            <a:r>
              <a:rPr lang="it-IT" sz="2000" dirty="0">
                <a:latin typeface="Times New Roman" panose="02020603050405020304" pitchFamily="18" charset="0"/>
                <a:cs typeface="Times New Roman" panose="02020603050405020304" pitchFamily="18" charset="0"/>
              </a:rPr>
              <a:t>:</a:t>
            </a:r>
            <a:r>
              <a:rPr lang="it-IT" sz="2000" b="1"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soggetto autonomo e razionale che agisce nella società e nel mondo;</a:t>
            </a:r>
          </a:p>
          <a:p>
            <a:pPr lvl="2">
              <a:buFont typeface="Wingdings" panose="05000000000000000000" pitchFamily="2" charset="2"/>
              <a:buChar char="Ø"/>
            </a:pPr>
            <a:r>
              <a:rPr lang="it-IT" sz="2000" b="1" dirty="0">
                <a:latin typeface="Times New Roman" panose="02020603050405020304" pitchFamily="18" charset="0"/>
                <a:cs typeface="Times New Roman" panose="02020603050405020304" pitchFamily="18" charset="0"/>
              </a:rPr>
              <a:t>Soggetto femminile</a:t>
            </a:r>
            <a:r>
              <a:rPr lang="it-IT" sz="2000" dirty="0">
                <a:latin typeface="Times New Roman" panose="02020603050405020304" pitchFamily="18" charset="0"/>
                <a:cs typeface="Times New Roman" panose="02020603050405020304" pitchFamily="18" charset="0"/>
              </a:rPr>
              <a:t>:</a:t>
            </a:r>
            <a:r>
              <a:rPr lang="it-IT" sz="2000" b="1" dirty="0">
                <a:latin typeface="Times New Roman" panose="02020603050405020304" pitchFamily="18" charset="0"/>
                <a:cs typeface="Times New Roman" panose="02020603050405020304" pitchFamily="18" charset="0"/>
              </a:rPr>
              <a:t> </a:t>
            </a:r>
            <a:r>
              <a:rPr lang="it-IT" sz="2000" dirty="0">
                <a:latin typeface="Times New Roman" panose="02020603050405020304" pitchFamily="18" charset="0"/>
                <a:cs typeface="Times New Roman" panose="02020603050405020304" pitchFamily="18" charset="0"/>
              </a:rPr>
              <a:t>soggetto dipendente che è confinato al privato e si definisce essenzialmente attraverso la relazione con l’altro.</a:t>
            </a:r>
          </a:p>
        </p:txBody>
      </p:sp>
      <p:sp>
        <p:nvSpPr>
          <p:cNvPr id="17" name="Oval 16">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9" name="Oval 18">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4" name="Segnaposto numero diapositiva 3">
            <a:extLst>
              <a:ext uri="{FF2B5EF4-FFF2-40B4-BE49-F238E27FC236}">
                <a16:creationId xmlns:a16="http://schemas.microsoft.com/office/drawing/2014/main" id="{34D70D98-3CF2-41E5-8516-AE7290A94E68}"/>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24</a:t>
            </a:fld>
            <a:endParaRPr lang="en-US"/>
          </a:p>
        </p:txBody>
      </p:sp>
    </p:spTree>
    <p:extLst>
      <p:ext uri="{BB962C8B-B14F-4D97-AF65-F5344CB8AC3E}">
        <p14:creationId xmlns:p14="http://schemas.microsoft.com/office/powerpoint/2010/main" val="29555546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8058B046-308F-4733-B60B-C41118D03C3F}"/>
              </a:ext>
            </a:extLst>
          </p:cNvPr>
          <p:cNvSpPr>
            <a:spLocks noGrp="1"/>
          </p:cNvSpPr>
          <p:nvPr>
            <p:ph type="sldNum" sz="quarter" idx="12"/>
          </p:nvPr>
        </p:nvSpPr>
        <p:spPr/>
        <p:txBody>
          <a:bodyPr/>
          <a:lstStyle/>
          <a:p>
            <a:fld id="{4FAB73BC-B049-4115-A692-8D63A059BFB8}" type="slidenum">
              <a:rPr lang="en-US" smtClean="0"/>
              <a:t>25</a:t>
            </a:fld>
            <a:endParaRPr lang="en-US" dirty="0"/>
          </a:p>
        </p:txBody>
      </p:sp>
      <p:sp>
        <p:nvSpPr>
          <p:cNvPr id="8" name="Titolo 7">
            <a:extLst>
              <a:ext uri="{FF2B5EF4-FFF2-40B4-BE49-F238E27FC236}">
                <a16:creationId xmlns:a16="http://schemas.microsoft.com/office/drawing/2014/main" id="{48299E09-0FCF-402D-9315-4E589B718CD2}"/>
              </a:ext>
            </a:extLst>
          </p:cNvPr>
          <p:cNvSpPr>
            <a:spLocks noGrp="1"/>
          </p:cNvSpPr>
          <p:nvPr>
            <p:ph type="title"/>
          </p:nvPr>
        </p:nvSpPr>
        <p:spPr>
          <a:xfrm>
            <a:off x="8750808" y="2111746"/>
            <a:ext cx="3200400" cy="1490099"/>
          </a:xfrm>
        </p:spPr>
        <p:txBody>
          <a:bodyPr/>
          <a:lstStyle/>
          <a:p>
            <a:pPr algn="ctr"/>
            <a:r>
              <a:rPr lang="it-IT" dirty="0"/>
              <a:t>Riabilitare la cura</a:t>
            </a:r>
          </a:p>
        </p:txBody>
      </p:sp>
      <p:sp>
        <p:nvSpPr>
          <p:cNvPr id="9" name="Rettangolo 8">
            <a:extLst>
              <a:ext uri="{FF2B5EF4-FFF2-40B4-BE49-F238E27FC236}">
                <a16:creationId xmlns:a16="http://schemas.microsoft.com/office/drawing/2014/main" id="{C4BA32CC-6AB4-4CC0-BBCD-994988D98BE7}"/>
              </a:ext>
            </a:extLst>
          </p:cNvPr>
          <p:cNvSpPr/>
          <p:nvPr/>
        </p:nvSpPr>
        <p:spPr>
          <a:xfrm>
            <a:off x="670000" y="1074509"/>
            <a:ext cx="6934449" cy="4708981"/>
          </a:xfrm>
          <a:prstGeom prst="rect">
            <a:avLst/>
          </a:prstGeom>
        </p:spPr>
        <p:txBody>
          <a:bodyPr wrap="square">
            <a:spAutoFit/>
          </a:bodyPr>
          <a:lstStyle/>
          <a:p>
            <a:pPr algn="just"/>
            <a:r>
              <a:rPr lang="it-IT" sz="2000" dirty="0">
                <a:latin typeface="Times New Roman" panose="02020603050405020304" pitchFamily="18" charset="0"/>
                <a:cs typeface="Times New Roman" panose="02020603050405020304" pitchFamily="18" charset="0"/>
              </a:rPr>
              <a:t>Per emancipare il concetto di cura dalla sua tradizionale immagine svalutativa è necessario:</a:t>
            </a:r>
          </a:p>
          <a:p>
            <a:pPr algn="just"/>
            <a:endParaRPr lang="it-IT" sz="2000" dirty="0">
              <a:latin typeface="Times New Roman" panose="02020603050405020304" pitchFamily="18" charset="0"/>
              <a:cs typeface="Times New Roman" panose="02020603050405020304" pitchFamily="18" charset="0"/>
            </a:endParaRPr>
          </a:p>
          <a:p>
            <a:pPr marL="1257300" lvl="2" indent="-342900" algn="just">
              <a:buFont typeface="Wingdings" panose="05000000000000000000" pitchFamily="2" charset="2"/>
              <a:buChar char="§"/>
            </a:pPr>
            <a:r>
              <a:rPr lang="it-IT" sz="2000" dirty="0">
                <a:latin typeface="Times New Roman" panose="02020603050405020304" pitchFamily="18" charset="0"/>
                <a:cs typeface="Times New Roman" panose="02020603050405020304" pitchFamily="18" charset="0"/>
              </a:rPr>
              <a:t>Rimettere in discussione la figura maschile-patriarcale del soggetto definito come un sé svincolato da relazioni e contesti;</a:t>
            </a:r>
          </a:p>
          <a:p>
            <a:pPr lvl="2" algn="just"/>
            <a:endParaRPr lang="it-IT" sz="2000" dirty="0">
              <a:latin typeface="Times New Roman" panose="02020603050405020304" pitchFamily="18" charset="0"/>
              <a:cs typeface="Times New Roman" panose="02020603050405020304" pitchFamily="18" charset="0"/>
            </a:endParaRPr>
          </a:p>
          <a:p>
            <a:pPr marL="1257300" lvl="2" indent="-342900" algn="just">
              <a:buFont typeface="Wingdings" panose="05000000000000000000" pitchFamily="2" charset="2"/>
              <a:buChar char="§"/>
            </a:pPr>
            <a:r>
              <a:rPr lang="it-IT" sz="2000" dirty="0">
                <a:latin typeface="Times New Roman" panose="02020603050405020304" pitchFamily="18" charset="0"/>
                <a:cs typeface="Times New Roman" panose="02020603050405020304" pitchFamily="18" charset="0"/>
              </a:rPr>
              <a:t>Restituire dignità alle nozioni di dipendenza e di relazione (da sempre associati alla figura femminile).</a:t>
            </a:r>
          </a:p>
          <a:p>
            <a:pPr marL="548640" lvl="2" indent="0" algn="just">
              <a:buNone/>
            </a:pPr>
            <a:endParaRPr lang="it-IT" sz="2000" dirty="0">
              <a:latin typeface="Times New Roman" panose="02020603050405020304" pitchFamily="18" charset="0"/>
              <a:cs typeface="Times New Roman" panose="02020603050405020304" pitchFamily="18" charset="0"/>
            </a:endParaRPr>
          </a:p>
          <a:p>
            <a:pPr marL="548640" lvl="2" indent="0" algn="just">
              <a:buNone/>
            </a:pPr>
            <a:endParaRPr lang="it-IT" sz="2000" dirty="0">
              <a:latin typeface="Times New Roman" panose="02020603050405020304" pitchFamily="18" charset="0"/>
              <a:cs typeface="Times New Roman" panose="02020603050405020304" pitchFamily="18" charset="0"/>
            </a:endParaRPr>
          </a:p>
          <a:p>
            <a:pPr algn="just"/>
            <a:r>
              <a:rPr lang="it-IT" sz="2000" b="1" i="1" dirty="0">
                <a:latin typeface="Times New Roman" panose="02020603050405020304" pitchFamily="18" charset="0"/>
                <a:cs typeface="Times New Roman" panose="02020603050405020304" pitchFamily="18" charset="0"/>
              </a:rPr>
              <a:t>Riabilitare la cura </a:t>
            </a:r>
            <a:r>
              <a:rPr lang="it-IT" sz="2000" dirty="0">
                <a:latin typeface="Times New Roman" panose="02020603050405020304" pitchFamily="18" charset="0"/>
                <a:cs typeface="Times New Roman" panose="02020603050405020304" pitchFamily="18" charset="0"/>
              </a:rPr>
              <a:t>significa pensare un soggetto che possa coniugare in sé autonomia e dipendenza, libertà e razionalità, consentendo di superare la visione dicotomica tra la priorità dell’Io e la priorità dell’altro. </a:t>
            </a:r>
          </a:p>
        </p:txBody>
      </p:sp>
      <p:pic>
        <p:nvPicPr>
          <p:cNvPr id="10" name="Elemento grafico 9" descr="Linguaggio dei segni">
            <a:extLst>
              <a:ext uri="{FF2B5EF4-FFF2-40B4-BE49-F238E27FC236}">
                <a16:creationId xmlns:a16="http://schemas.microsoft.com/office/drawing/2014/main" id="{C06A1B29-2C86-4980-9CC3-6C58AEADB25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25354" y="3966970"/>
            <a:ext cx="2305814" cy="2305814"/>
          </a:xfrm>
          <a:prstGeom prst="rect">
            <a:avLst/>
          </a:prstGeom>
        </p:spPr>
      </p:pic>
    </p:spTree>
    <p:extLst>
      <p:ext uri="{BB962C8B-B14F-4D97-AF65-F5344CB8AC3E}">
        <p14:creationId xmlns:p14="http://schemas.microsoft.com/office/powerpoint/2010/main" val="808909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8058B046-308F-4733-B60B-C41118D03C3F}"/>
              </a:ext>
            </a:extLst>
          </p:cNvPr>
          <p:cNvSpPr>
            <a:spLocks noGrp="1"/>
          </p:cNvSpPr>
          <p:nvPr>
            <p:ph type="sldNum" sz="quarter" idx="12"/>
          </p:nvPr>
        </p:nvSpPr>
        <p:spPr/>
        <p:txBody>
          <a:bodyPr/>
          <a:lstStyle/>
          <a:p>
            <a:fld id="{4FAB73BC-B049-4115-A692-8D63A059BFB8}" type="slidenum">
              <a:rPr lang="en-US" smtClean="0"/>
              <a:t>26</a:t>
            </a:fld>
            <a:endParaRPr lang="en-US" dirty="0"/>
          </a:p>
        </p:txBody>
      </p:sp>
      <p:sp>
        <p:nvSpPr>
          <p:cNvPr id="5" name="Segnaposto contenuto 2">
            <a:extLst>
              <a:ext uri="{FF2B5EF4-FFF2-40B4-BE49-F238E27FC236}">
                <a16:creationId xmlns:a16="http://schemas.microsoft.com/office/drawing/2014/main" id="{6952C60C-1CD5-4DFA-B4DA-8574D64CA400}"/>
              </a:ext>
            </a:extLst>
          </p:cNvPr>
          <p:cNvSpPr txBox="1">
            <a:spLocks/>
          </p:cNvSpPr>
          <p:nvPr/>
        </p:nvSpPr>
        <p:spPr>
          <a:xfrm>
            <a:off x="240386" y="1937588"/>
            <a:ext cx="7908038" cy="4048046"/>
          </a:xfrm>
          <a:prstGeom prst="rect">
            <a:avLst/>
          </a:prstGeom>
        </p:spPr>
        <p:txBody>
          <a:bodyPr vert="horz" lIns="91440" tIns="45720" rIns="91440" bIns="45720" rtlCol="0" anchor="ctr">
            <a:noAutofit/>
          </a:bodyPr>
          <a:lst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a:lstStyle>
          <a:p>
            <a:pPr algn="just">
              <a:lnSpc>
                <a:spcPct val="110000"/>
              </a:lnSpc>
            </a:pPr>
            <a:r>
              <a:rPr lang="it-IT" dirty="0">
                <a:latin typeface="Times New Roman" panose="02020603050405020304" pitchFamily="18" charset="0"/>
                <a:cs typeface="Times New Roman" panose="02020603050405020304" pitchFamily="18" charset="0"/>
              </a:rPr>
              <a:t>Nello </a:t>
            </a:r>
            <a:r>
              <a:rPr lang="it-IT" b="1" dirty="0">
                <a:latin typeface="Times New Roman" panose="02020603050405020304" pitchFamily="18" charset="0"/>
                <a:cs typeface="Times New Roman" panose="02020603050405020304" pitchFamily="18" charset="0"/>
              </a:rPr>
              <a:t>schema binario dell’orientamento morale </a:t>
            </a:r>
            <a:r>
              <a:rPr lang="it-IT" dirty="0" err="1">
                <a:latin typeface="Times New Roman" panose="02020603050405020304" pitchFamily="18" charset="0"/>
                <a:cs typeface="Times New Roman" panose="02020603050405020304" pitchFamily="18" charset="0"/>
              </a:rPr>
              <a:t>Gilligan</a:t>
            </a:r>
            <a:r>
              <a:rPr lang="it-IT" dirty="0">
                <a:latin typeface="Times New Roman" panose="02020603050405020304" pitchFamily="18" charset="0"/>
                <a:cs typeface="Times New Roman" panose="02020603050405020304" pitchFamily="18" charset="0"/>
              </a:rPr>
              <a:t> attribuisce:</a:t>
            </a:r>
          </a:p>
          <a:p>
            <a:pPr lvl="2" algn="just">
              <a:lnSpc>
                <a:spcPct val="110000"/>
              </a:lnSpc>
              <a:buFont typeface="Wingdings" pitchFamily="2" charset="2"/>
              <a:buChar char="v"/>
            </a:pPr>
            <a:r>
              <a:rPr lang="it-IT" sz="2000" dirty="0">
                <a:latin typeface="Times New Roman" panose="02020603050405020304" pitchFamily="18" charset="0"/>
                <a:cs typeface="Times New Roman" panose="02020603050405020304" pitchFamily="18" charset="0"/>
              </a:rPr>
              <a:t>Agli uomini una </a:t>
            </a:r>
            <a:r>
              <a:rPr lang="it-IT" sz="2000" b="1" i="1" dirty="0">
                <a:latin typeface="Times New Roman" panose="02020603050405020304" pitchFamily="18" charset="0"/>
                <a:cs typeface="Times New Roman" panose="02020603050405020304" pitchFamily="18" charset="0"/>
              </a:rPr>
              <a:t>morale dei diritti e della giustizia</a:t>
            </a:r>
            <a:r>
              <a:rPr lang="it-IT" sz="2000" dirty="0">
                <a:latin typeface="Times New Roman" panose="02020603050405020304" pitchFamily="18" charset="0"/>
                <a:cs typeface="Times New Roman" panose="02020603050405020304" pitchFamily="18" charset="0"/>
              </a:rPr>
              <a:t>, fondata su principi astratti e formali di equità;</a:t>
            </a:r>
          </a:p>
          <a:p>
            <a:pPr lvl="2" algn="just">
              <a:lnSpc>
                <a:spcPct val="110000"/>
              </a:lnSpc>
              <a:buFont typeface="Wingdings" pitchFamily="2" charset="2"/>
              <a:buChar char="v"/>
            </a:pPr>
            <a:r>
              <a:rPr lang="it-IT" sz="2000" dirty="0">
                <a:latin typeface="Times New Roman" panose="02020603050405020304" pitchFamily="18" charset="0"/>
                <a:cs typeface="Times New Roman" panose="02020603050405020304" pitchFamily="18" charset="0"/>
              </a:rPr>
              <a:t>Alle donne un’</a:t>
            </a:r>
            <a:r>
              <a:rPr lang="it-IT" sz="2000" b="1" i="1" dirty="0">
                <a:latin typeface="Times New Roman" panose="02020603050405020304" pitchFamily="18" charset="0"/>
                <a:cs typeface="Times New Roman" panose="02020603050405020304" pitchFamily="18" charset="0"/>
              </a:rPr>
              <a:t>etica della cura e della responsabilità</a:t>
            </a:r>
            <a:r>
              <a:rPr lang="it-IT" sz="2000" dirty="0">
                <a:latin typeface="Times New Roman" panose="02020603050405020304" pitchFamily="18" charset="0"/>
                <a:cs typeface="Times New Roman" panose="02020603050405020304" pitchFamily="18" charset="0"/>
              </a:rPr>
              <a:t>, fondata su criteri concreti e contestuali di interdipendenza e di relazionalità.</a:t>
            </a:r>
          </a:p>
          <a:p>
            <a:pPr marL="360000" lvl="2" indent="0" algn="just">
              <a:lnSpc>
                <a:spcPct val="110000"/>
              </a:lnSpc>
              <a:buFont typeface="Wingdings" pitchFamily="2" charset="2"/>
              <a:buNone/>
            </a:pPr>
            <a:endParaRPr lang="it-IT" sz="2000" dirty="0">
              <a:latin typeface="Times New Roman" panose="02020603050405020304" pitchFamily="18" charset="0"/>
              <a:cs typeface="Times New Roman" panose="02020603050405020304" pitchFamily="18" charset="0"/>
            </a:endParaRPr>
          </a:p>
          <a:p>
            <a:pPr algn="just">
              <a:lnSpc>
                <a:spcPct val="110000"/>
              </a:lnSpc>
            </a:pPr>
            <a:r>
              <a:rPr lang="it-IT" dirty="0" err="1">
                <a:latin typeface="Times New Roman" panose="02020603050405020304" pitchFamily="18" charset="0"/>
                <a:cs typeface="Times New Roman" panose="02020603050405020304" pitchFamily="18" charset="0"/>
              </a:rPr>
              <a:t>Gilligan</a:t>
            </a:r>
            <a:r>
              <a:rPr lang="it-IT" dirty="0">
                <a:latin typeface="Times New Roman" panose="02020603050405020304" pitchFamily="18" charset="0"/>
                <a:cs typeface="Times New Roman" panose="02020603050405020304" pitchFamily="18" charset="0"/>
              </a:rPr>
              <a:t> auspica la </a:t>
            </a:r>
            <a:r>
              <a:rPr lang="it-IT" b="1" i="1" dirty="0">
                <a:latin typeface="Times New Roman" panose="02020603050405020304" pitchFamily="18" charset="0"/>
                <a:cs typeface="Times New Roman" panose="02020603050405020304" pitchFamily="18" charset="0"/>
              </a:rPr>
              <a:t>complementarietà</a:t>
            </a:r>
            <a:r>
              <a:rPr lang="it-IT" dirty="0">
                <a:latin typeface="Times New Roman" panose="02020603050405020304" pitchFamily="18" charset="0"/>
                <a:cs typeface="Times New Roman" panose="02020603050405020304" pitchFamily="18" charset="0"/>
              </a:rPr>
              <a:t> tra due prospettive morali che rispondono a due visioni del Sé differenti, ma parimenti legittime e necessarie: l’una in quanto pone l’accento sulla separazione e sull’autonomia (gerarchia), l’altra in quanto valorizza l’attaccamento e la connessione (rete).</a:t>
            </a:r>
          </a:p>
          <a:p>
            <a:pPr marL="0" indent="0" algn="just">
              <a:lnSpc>
                <a:spcPct val="110000"/>
              </a:lnSpc>
              <a:buFont typeface="Wingdings" pitchFamily="2" charset="2"/>
              <a:buNone/>
            </a:pPr>
            <a:endParaRPr lang="it-IT" dirty="0">
              <a:latin typeface="Times New Roman" panose="02020603050405020304" pitchFamily="18" charset="0"/>
              <a:cs typeface="Times New Roman" panose="02020603050405020304" pitchFamily="18" charset="0"/>
            </a:endParaRPr>
          </a:p>
          <a:p>
            <a:pPr algn="just">
              <a:lnSpc>
                <a:spcPct val="110000"/>
              </a:lnSpc>
            </a:pPr>
            <a:r>
              <a:rPr lang="it-IT" dirty="0">
                <a:latin typeface="Times New Roman" panose="02020603050405020304" pitchFamily="18" charset="0"/>
                <a:cs typeface="Times New Roman" panose="02020603050405020304" pitchFamily="18" charset="0"/>
              </a:rPr>
              <a:t>Un </a:t>
            </a:r>
            <a:r>
              <a:rPr lang="it-IT" b="1" i="1" dirty="0">
                <a:latin typeface="Times New Roman" panose="02020603050405020304" pitchFamily="18" charset="0"/>
                <a:cs typeface="Times New Roman" panose="02020603050405020304" pitchFamily="18" charset="0"/>
              </a:rPr>
              <a:t>limite</a:t>
            </a:r>
            <a:r>
              <a:rPr lang="it-IT" dirty="0">
                <a:latin typeface="Times New Roman" panose="02020603050405020304" pitchFamily="18" charset="0"/>
                <a:cs typeface="Times New Roman" panose="02020603050405020304" pitchFamily="18" charset="0"/>
              </a:rPr>
              <a:t> nella proposta di </a:t>
            </a:r>
            <a:r>
              <a:rPr lang="it-IT" dirty="0" err="1">
                <a:latin typeface="Times New Roman" panose="02020603050405020304" pitchFamily="18" charset="0"/>
                <a:cs typeface="Times New Roman" panose="02020603050405020304" pitchFamily="18" charset="0"/>
              </a:rPr>
              <a:t>Gilligan</a:t>
            </a:r>
            <a:r>
              <a:rPr lang="it-IT" dirty="0">
                <a:latin typeface="Times New Roman" panose="02020603050405020304" pitchFamily="18" charset="0"/>
                <a:cs typeface="Times New Roman" panose="02020603050405020304" pitchFamily="18" charset="0"/>
              </a:rPr>
              <a:t> consiste nel considerare la cura come fondamento di un’attitudine e di un’etica esclusivamente femminili. Questo potrebbe infatti precludere la possibilità di universalizzare la cura, di estenderla anche all’altro sesso, di farne una prospettiva capace di uscire dal privato. </a:t>
            </a:r>
          </a:p>
          <a:p>
            <a:pPr algn="just"/>
            <a:endParaRPr lang="it-IT" dirty="0">
              <a:latin typeface="Times New Roman" panose="02020603050405020304" pitchFamily="18" charset="0"/>
              <a:cs typeface="Times New Roman" panose="02020603050405020304" pitchFamily="18" charset="0"/>
            </a:endParaRPr>
          </a:p>
          <a:p>
            <a:pPr algn="just"/>
            <a:endParaRPr lang="it-IT" dirty="0"/>
          </a:p>
        </p:txBody>
      </p:sp>
      <p:pic>
        <p:nvPicPr>
          <p:cNvPr id="3" name="Elemento grafico 2" descr="Uomo e donna">
            <a:extLst>
              <a:ext uri="{FF2B5EF4-FFF2-40B4-BE49-F238E27FC236}">
                <a16:creationId xmlns:a16="http://schemas.microsoft.com/office/drawing/2014/main" id="{A8E1AB6A-3E93-4E64-9F72-3D370646470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158244" y="2352869"/>
            <a:ext cx="2152261" cy="2152261"/>
          </a:xfrm>
          <a:prstGeom prst="rect">
            <a:avLst/>
          </a:prstGeom>
        </p:spPr>
      </p:pic>
    </p:spTree>
    <p:extLst>
      <p:ext uri="{BB962C8B-B14F-4D97-AF65-F5344CB8AC3E}">
        <p14:creationId xmlns:p14="http://schemas.microsoft.com/office/powerpoint/2010/main" val="41917456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D851B4-9BAF-4DDF-974B-2974CC8B7E1D}"/>
              </a:ext>
            </a:extLst>
          </p:cNvPr>
          <p:cNvSpPr>
            <a:spLocks noGrp="1"/>
          </p:cNvSpPr>
          <p:nvPr>
            <p:ph type="title"/>
          </p:nvPr>
        </p:nvSpPr>
        <p:spPr/>
        <p:txBody>
          <a:bodyPr>
            <a:normAutofit/>
          </a:bodyPr>
          <a:lstStyle/>
          <a:p>
            <a:pPr algn="ctr"/>
            <a:r>
              <a:rPr lang="it-IT" sz="4000" dirty="0"/>
              <a:t>MOTIVAZIONI ALLA CURA</a:t>
            </a:r>
          </a:p>
        </p:txBody>
      </p:sp>
      <p:sp>
        <p:nvSpPr>
          <p:cNvPr id="5" name="Segnaposto contenuto 4">
            <a:extLst>
              <a:ext uri="{FF2B5EF4-FFF2-40B4-BE49-F238E27FC236}">
                <a16:creationId xmlns:a16="http://schemas.microsoft.com/office/drawing/2014/main" id="{D40CDCE1-F9FA-4AE6-BCE0-1F82B771E333}"/>
              </a:ext>
            </a:extLst>
          </p:cNvPr>
          <p:cNvSpPr>
            <a:spLocks noGrp="1"/>
          </p:cNvSpPr>
          <p:nvPr>
            <p:ph idx="1"/>
          </p:nvPr>
        </p:nvSpPr>
        <p:spPr>
          <a:xfrm>
            <a:off x="704193" y="472965"/>
            <a:ext cx="6957847" cy="5959365"/>
          </a:xfrm>
        </p:spPr>
        <p:txBody>
          <a:bodyPr>
            <a:normAutofit/>
          </a:bodyPr>
          <a:lstStyle/>
          <a:p>
            <a:pPr marL="0" indent="0" algn="just">
              <a:lnSpc>
                <a:spcPct val="120000"/>
              </a:lnSpc>
              <a:spcAft>
                <a:spcPts val="800"/>
              </a:spcAft>
              <a:buNone/>
            </a:pPr>
            <a:r>
              <a:rPr lang="it-IT" dirty="0">
                <a:latin typeface="Times New Roman" panose="02020603050405020304" pitchFamily="18" charset="0"/>
                <a:ea typeface="Calibri" panose="020F0502020204030204" pitchFamily="34" charset="0"/>
                <a:cs typeface="Times New Roman" panose="02020603050405020304" pitchFamily="18" charset="0"/>
              </a:rPr>
              <a:t>Se la cura indica e rivela una tendenza alla connessione e alla relazione, </a:t>
            </a:r>
            <a:r>
              <a:rPr lang="it-IT" b="1" i="1" dirty="0">
                <a:latin typeface="Times New Roman" panose="02020603050405020304" pitchFamily="18" charset="0"/>
                <a:ea typeface="Calibri" panose="020F0502020204030204" pitchFamily="34" charset="0"/>
                <a:cs typeface="Times New Roman" panose="02020603050405020304" pitchFamily="18" charset="0"/>
              </a:rPr>
              <a:t>in cosa trova origine questa tendenza</a:t>
            </a:r>
            <a:r>
              <a:rPr lang="it-IT" dirty="0">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20000"/>
              </a:lnSpc>
              <a:spcAft>
                <a:spcPts val="800"/>
              </a:spcAft>
              <a:buNone/>
            </a:pPr>
            <a:r>
              <a:rPr lang="it-IT" dirty="0">
                <a:latin typeface="Times New Roman" panose="02020603050405020304" pitchFamily="18" charset="0"/>
                <a:ea typeface="Calibri" panose="020F0502020204030204" pitchFamily="34" charset="0"/>
                <a:cs typeface="Times New Roman" panose="02020603050405020304" pitchFamily="18" charset="0"/>
              </a:rPr>
              <a:t>Quali sono le motivazioni che possiamo riconoscere alla base del bisogno di cura e che possiamo considerare universalizzabili?</a:t>
            </a:r>
            <a:endParaRPr lang="it-IT" sz="1800" dirty="0">
              <a:latin typeface="Calibri" panose="020F0502020204030204" pitchFamily="34" charset="0"/>
              <a:ea typeface="Calibri" panose="020F0502020204030204" pitchFamily="34" charset="0"/>
              <a:cs typeface="Times New Roman" panose="02020603050405020304" pitchFamily="18" charset="0"/>
            </a:endParaRPr>
          </a:p>
          <a:p>
            <a:pPr marL="457200" indent="-457200" algn="just">
              <a:lnSpc>
                <a:spcPct val="120000"/>
              </a:lnSpc>
              <a:buFont typeface="+mj-lt"/>
              <a:buAutoNum type="arabicPeriod"/>
            </a:pPr>
            <a:r>
              <a:rPr lang="it-IT" dirty="0">
                <a:latin typeface="Times New Roman" panose="02020603050405020304" pitchFamily="18" charset="0"/>
                <a:ea typeface="Calibri" panose="020F0502020204030204" pitchFamily="34" charset="0"/>
              </a:rPr>
              <a:t>Prospettiva ontologica heideggeriana </a:t>
            </a:r>
          </a:p>
          <a:p>
            <a:pPr marL="457200" indent="-457200" algn="just">
              <a:lnSpc>
                <a:spcPct val="120000"/>
              </a:lnSpc>
              <a:buFont typeface="+mj-lt"/>
              <a:buAutoNum type="arabicPeriod"/>
            </a:pPr>
            <a:r>
              <a:rPr lang="it-IT" dirty="0">
                <a:latin typeface="Times New Roman" panose="02020603050405020304" pitchFamily="18" charset="0"/>
                <a:ea typeface="Calibri" panose="020F0502020204030204" pitchFamily="34" charset="0"/>
              </a:rPr>
              <a:t>Prospettiva antropologica ed etica: ci si chiede cosa spinge il soggetto a riconoscersi come soggetto in relazione (?).</a:t>
            </a:r>
          </a:p>
          <a:p>
            <a:pPr algn="just">
              <a:lnSpc>
                <a:spcPct val="120000"/>
              </a:lnSpc>
            </a:pPr>
            <a:endParaRPr lang="it-IT" dirty="0">
              <a:latin typeface="Times New Roman" panose="02020603050405020304" pitchFamily="18" charset="0"/>
            </a:endParaRPr>
          </a:p>
          <a:p>
            <a:pPr marL="0" indent="0" algn="just">
              <a:lnSpc>
                <a:spcPct val="120000"/>
              </a:lnSpc>
              <a:spcAft>
                <a:spcPts val="800"/>
              </a:spcAft>
              <a:buNone/>
            </a:pPr>
            <a:r>
              <a:rPr lang="it-IT" dirty="0">
                <a:latin typeface="Times New Roman" panose="02020603050405020304" pitchFamily="18" charset="0"/>
                <a:ea typeface="Calibri" panose="020F0502020204030204" pitchFamily="34" charset="0"/>
                <a:cs typeface="Times New Roman" panose="02020603050405020304" pitchFamily="18" charset="0"/>
              </a:rPr>
              <a:t>Secondo l’autrice, la risposta sta nella duplice dimensione della relazione di cura: questa implica non solo l’attenzione del soggetto all’altro e la presa in carico dei suoi bisogni e della sua fragilità, ma anche il </a:t>
            </a:r>
            <a:r>
              <a:rPr lang="it-IT" b="1" i="1" dirty="0">
                <a:latin typeface="Times New Roman" panose="02020603050405020304" pitchFamily="18" charset="0"/>
                <a:ea typeface="Calibri" panose="020F0502020204030204" pitchFamily="34" charset="0"/>
                <a:cs typeface="Times New Roman" panose="02020603050405020304" pitchFamily="18" charset="0"/>
              </a:rPr>
              <a:t>riconoscimento della fragilità costitutiva del soggetto stesso</a:t>
            </a:r>
            <a:r>
              <a:rPr lang="it-IT" dirty="0">
                <a:latin typeface="Times New Roman" panose="02020603050405020304" pitchFamily="18" charset="0"/>
                <a:ea typeface="Calibri" panose="020F0502020204030204" pitchFamily="34" charset="0"/>
                <a:cs typeface="Times New Roman" panose="02020603050405020304" pitchFamily="18" charset="0"/>
              </a:rPr>
              <a:t>.</a:t>
            </a:r>
          </a:p>
        </p:txBody>
      </p:sp>
      <p:sp>
        <p:nvSpPr>
          <p:cNvPr id="4" name="Segnaposto numero diapositiva 3">
            <a:extLst>
              <a:ext uri="{FF2B5EF4-FFF2-40B4-BE49-F238E27FC236}">
                <a16:creationId xmlns:a16="http://schemas.microsoft.com/office/drawing/2014/main" id="{8058B046-308F-4733-B60B-C41118D03C3F}"/>
              </a:ext>
            </a:extLst>
          </p:cNvPr>
          <p:cNvSpPr>
            <a:spLocks noGrp="1"/>
          </p:cNvSpPr>
          <p:nvPr>
            <p:ph type="sldNum" sz="quarter" idx="12"/>
          </p:nvPr>
        </p:nvSpPr>
        <p:spPr/>
        <p:txBody>
          <a:bodyPr/>
          <a:lstStyle/>
          <a:p>
            <a:fld id="{4FAB73BC-B049-4115-A692-8D63A059BFB8}" type="slidenum">
              <a:rPr lang="en-US" smtClean="0"/>
              <a:t>27</a:t>
            </a:fld>
            <a:endParaRPr lang="en-US" dirty="0"/>
          </a:p>
        </p:txBody>
      </p:sp>
      <p:pic>
        <p:nvPicPr>
          <p:cNvPr id="8" name="Elemento grafico 7" descr="Successo di gruppo">
            <a:extLst>
              <a:ext uri="{FF2B5EF4-FFF2-40B4-BE49-F238E27FC236}">
                <a16:creationId xmlns:a16="http://schemas.microsoft.com/office/drawing/2014/main" id="{296627F0-264C-4861-8B3E-255A04517D95}"/>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319418" y="3344918"/>
            <a:ext cx="1991710" cy="1991710"/>
          </a:xfrm>
          <a:prstGeom prst="rect">
            <a:avLst/>
          </a:prstGeom>
        </p:spPr>
      </p:pic>
    </p:spTree>
    <p:extLst>
      <p:ext uri="{BB962C8B-B14F-4D97-AF65-F5344CB8AC3E}">
        <p14:creationId xmlns:p14="http://schemas.microsoft.com/office/powerpoint/2010/main" val="5202791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barn(inVertical)">
                                      <p:cBhvr>
                                        <p:cTn id="14" dur="500"/>
                                        <p:tgtEl>
                                          <p:spTgt spid="5">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barn(inVertical)">
                                      <p:cBhvr>
                                        <p:cTn id="19" dur="500"/>
                                        <p:tgtEl>
                                          <p:spTgt spid="5">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5">
                                            <p:txEl>
                                              <p:pRg st="2" end="2"/>
                                            </p:txEl>
                                          </p:spTgt>
                                        </p:tgtEl>
                                        <p:attrNameLst>
                                          <p:attrName>style.visibility</p:attrName>
                                        </p:attrNameLst>
                                      </p:cBhvr>
                                      <p:to>
                                        <p:strVal val="visible"/>
                                      </p:to>
                                    </p:set>
                                    <p:animEffect transition="in" filter="barn(inVertical)">
                                      <p:cBhvr>
                                        <p:cTn id="24" dur="500"/>
                                        <p:tgtEl>
                                          <p:spTgt spid="5">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5">
                                            <p:txEl>
                                              <p:pRg st="3" end="3"/>
                                            </p:txEl>
                                          </p:spTgt>
                                        </p:tgtEl>
                                        <p:attrNameLst>
                                          <p:attrName>style.visibility</p:attrName>
                                        </p:attrNameLst>
                                      </p:cBhvr>
                                      <p:to>
                                        <p:strVal val="visible"/>
                                      </p:to>
                                    </p:set>
                                    <p:animEffect transition="in" filter="barn(inVertical)">
                                      <p:cBhvr>
                                        <p:cTn id="29" dur="500"/>
                                        <p:tgtEl>
                                          <p:spTgt spid="5">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5">
                                            <p:txEl>
                                              <p:pRg st="5" end="5"/>
                                            </p:txEl>
                                          </p:spTgt>
                                        </p:tgtEl>
                                        <p:attrNameLst>
                                          <p:attrName>style.visibility</p:attrName>
                                        </p:attrNameLst>
                                      </p:cBhvr>
                                      <p:to>
                                        <p:strVal val="visible"/>
                                      </p:to>
                                    </p:set>
                                    <p:animEffect transition="in" filter="barn(inVertical)">
                                      <p:cBhvr>
                                        <p:cTn id="34"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D851B4-9BAF-4DDF-974B-2974CC8B7E1D}"/>
              </a:ext>
            </a:extLst>
          </p:cNvPr>
          <p:cNvSpPr>
            <a:spLocks noGrp="1"/>
          </p:cNvSpPr>
          <p:nvPr>
            <p:ph type="title"/>
          </p:nvPr>
        </p:nvSpPr>
        <p:spPr>
          <a:xfrm>
            <a:off x="8549640" y="1820918"/>
            <a:ext cx="3401568" cy="1889234"/>
          </a:xfrm>
        </p:spPr>
        <p:txBody>
          <a:bodyPr>
            <a:normAutofit/>
          </a:bodyPr>
          <a:lstStyle/>
          <a:p>
            <a:pPr algn="ctr"/>
            <a:r>
              <a:rPr lang="it-IT" sz="3600" dirty="0"/>
              <a:t>Vulnerabilità e fragilità</a:t>
            </a:r>
          </a:p>
        </p:txBody>
      </p:sp>
      <p:graphicFrame>
        <p:nvGraphicFramePr>
          <p:cNvPr id="3" name="Segnaposto contenuto 2">
            <a:extLst>
              <a:ext uri="{FF2B5EF4-FFF2-40B4-BE49-F238E27FC236}">
                <a16:creationId xmlns:a16="http://schemas.microsoft.com/office/drawing/2014/main" id="{64887E23-221D-44B9-9A99-53DF50F028FF}"/>
              </a:ext>
            </a:extLst>
          </p:cNvPr>
          <p:cNvGraphicFramePr>
            <a:graphicFrameLocks noGrp="1"/>
          </p:cNvGraphicFramePr>
          <p:nvPr>
            <p:ph idx="1"/>
            <p:extLst>
              <p:ext uri="{D42A27DB-BD31-4B8C-83A1-F6EECF244321}">
                <p14:modId xmlns:p14="http://schemas.microsoft.com/office/powerpoint/2010/main" val="1473972900"/>
              </p:ext>
            </p:extLst>
          </p:nvPr>
        </p:nvGraphicFramePr>
        <p:xfrm>
          <a:off x="838200" y="685800"/>
          <a:ext cx="6711696" cy="50200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8058B046-308F-4733-B60B-C41118D03C3F}"/>
              </a:ext>
            </a:extLst>
          </p:cNvPr>
          <p:cNvSpPr>
            <a:spLocks noGrp="1"/>
          </p:cNvSpPr>
          <p:nvPr>
            <p:ph type="sldNum" sz="quarter" idx="12"/>
          </p:nvPr>
        </p:nvSpPr>
        <p:spPr/>
        <p:txBody>
          <a:bodyPr/>
          <a:lstStyle/>
          <a:p>
            <a:fld id="{4FAB73BC-B049-4115-A692-8D63A059BFB8}" type="slidenum">
              <a:rPr lang="en-US" smtClean="0"/>
              <a:t>28</a:t>
            </a:fld>
            <a:endParaRPr lang="en-US" dirty="0"/>
          </a:p>
        </p:txBody>
      </p:sp>
    </p:spTree>
    <p:extLst>
      <p:ext uri="{BB962C8B-B14F-4D97-AF65-F5344CB8AC3E}">
        <p14:creationId xmlns:p14="http://schemas.microsoft.com/office/powerpoint/2010/main" val="1684843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3" grpId="0">
        <p:bldAsOne/>
      </p:bldGraphic>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D851B4-9BAF-4DDF-974B-2974CC8B7E1D}"/>
              </a:ext>
            </a:extLst>
          </p:cNvPr>
          <p:cNvSpPr>
            <a:spLocks noGrp="1"/>
          </p:cNvSpPr>
          <p:nvPr>
            <p:ph type="title"/>
          </p:nvPr>
        </p:nvSpPr>
        <p:spPr>
          <a:xfrm>
            <a:off x="8750808" y="2188780"/>
            <a:ext cx="3200400" cy="1737360"/>
          </a:xfrm>
        </p:spPr>
        <p:txBody>
          <a:bodyPr>
            <a:normAutofit/>
          </a:bodyPr>
          <a:lstStyle/>
          <a:p>
            <a:pPr algn="ctr"/>
            <a:r>
              <a:rPr lang="it-IT" sz="4000" dirty="0"/>
              <a:t>MOTIVAZIONI ALLA CURA</a:t>
            </a:r>
          </a:p>
        </p:txBody>
      </p:sp>
      <p:sp>
        <p:nvSpPr>
          <p:cNvPr id="5" name="Segnaposto contenuto 4">
            <a:extLst>
              <a:ext uri="{FF2B5EF4-FFF2-40B4-BE49-F238E27FC236}">
                <a16:creationId xmlns:a16="http://schemas.microsoft.com/office/drawing/2014/main" id="{D40CDCE1-F9FA-4AE6-BCE0-1F82B771E333}"/>
              </a:ext>
            </a:extLst>
          </p:cNvPr>
          <p:cNvSpPr>
            <a:spLocks noGrp="1"/>
          </p:cNvSpPr>
          <p:nvPr>
            <p:ph idx="1"/>
          </p:nvPr>
        </p:nvSpPr>
        <p:spPr>
          <a:xfrm>
            <a:off x="771706" y="589727"/>
            <a:ext cx="6711696" cy="6672826"/>
          </a:xfrm>
        </p:spPr>
        <p:txBody>
          <a:bodyPr>
            <a:normAutofit fontScale="70000" lnSpcReduction="20000"/>
          </a:bodyPr>
          <a:lstStyle/>
          <a:p>
            <a:pPr marL="0" indent="0" algn="just">
              <a:lnSpc>
                <a:spcPct val="100000"/>
              </a:lnSpc>
              <a:spcAft>
                <a:spcPts val="800"/>
              </a:spcAft>
              <a:buNone/>
            </a:pPr>
            <a:r>
              <a:rPr lang="it-IT" sz="3200" dirty="0">
                <a:latin typeface="Times New Roman" panose="02020603050405020304" pitchFamily="18" charset="0"/>
                <a:ea typeface="Calibri" panose="020F0502020204030204" pitchFamily="34" charset="0"/>
                <a:cs typeface="Times New Roman" panose="02020603050405020304" pitchFamily="18" charset="0"/>
              </a:rPr>
              <a:t>Questo non è ancora sufficiente </a:t>
            </a:r>
            <a:r>
              <a:rPr lang="it-IT" sz="3200" dirty="0">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it-IT" sz="3200" dirty="0">
                <a:latin typeface="Times New Roman" panose="02020603050405020304" pitchFamily="18" charset="0"/>
                <a:ea typeface="Calibri" panose="020F0502020204030204" pitchFamily="34" charset="0"/>
                <a:cs typeface="Times New Roman" panose="02020603050405020304" pitchFamily="18" charset="0"/>
              </a:rPr>
              <a:t> insistere sulla necessità da parte dell’Io di riconoscere la propria dipendenza. </a:t>
            </a:r>
          </a:p>
          <a:p>
            <a:pPr marL="0" indent="0" algn="just">
              <a:lnSpc>
                <a:spcPct val="100000"/>
              </a:lnSpc>
              <a:spcAft>
                <a:spcPts val="800"/>
              </a:spcAft>
              <a:buNone/>
            </a:pPr>
            <a:r>
              <a:rPr lang="it-IT" sz="3200" dirty="0">
                <a:latin typeface="Times New Roman" panose="02020603050405020304" pitchFamily="18" charset="0"/>
                <a:ea typeface="Calibri" panose="020F0502020204030204" pitchFamily="34" charset="0"/>
                <a:cs typeface="Times New Roman" panose="02020603050405020304" pitchFamily="18" charset="0"/>
              </a:rPr>
              <a:t>Il soggetto vulnerabile è quello che è capace di cura in quanto si riconosce a sua volta come bisognoso di cura ed è spinto da una passione per l’altro.</a:t>
            </a:r>
          </a:p>
          <a:p>
            <a:pPr marL="0" indent="0" algn="just">
              <a:lnSpc>
                <a:spcPct val="100000"/>
              </a:lnSpc>
              <a:spcAft>
                <a:spcPts val="800"/>
              </a:spcAft>
              <a:buNone/>
            </a:pPr>
            <a:r>
              <a:rPr lang="it-IT" sz="3200" dirty="0">
                <a:latin typeface="Times New Roman" panose="02020603050405020304" pitchFamily="18" charset="0"/>
                <a:ea typeface="Calibri" panose="020F0502020204030204" pitchFamily="34" charset="0"/>
                <a:cs typeface="Times New Roman" panose="02020603050405020304" pitchFamily="18" charset="0"/>
              </a:rPr>
              <a:t>Una relazione con l’altro che non è né puramente strumentale, né sacrificale, in quanto </a:t>
            </a:r>
            <a:r>
              <a:rPr lang="it-IT" sz="3200" b="1" i="1" dirty="0">
                <a:latin typeface="Times New Roman" panose="02020603050405020304" pitchFamily="18" charset="0"/>
                <a:ea typeface="Calibri" panose="020F0502020204030204" pitchFamily="34" charset="0"/>
                <a:cs typeface="Times New Roman" panose="02020603050405020304" pitchFamily="18" charset="0"/>
              </a:rPr>
              <a:t>riconosce l’altro come realtà costitutiva dell’Io e ne fa l’oggetto delle proprie passioni</a:t>
            </a:r>
            <a:r>
              <a:rPr lang="it-IT" sz="3200" dirty="0">
                <a:latin typeface="Times New Roman" panose="02020603050405020304" pitchFamily="18" charset="0"/>
                <a:ea typeface="Calibri" panose="020F0502020204030204" pitchFamily="34" charset="0"/>
                <a:cs typeface="Times New Roman" panose="02020603050405020304" pitchFamily="18" charset="0"/>
              </a:rPr>
              <a:t>.</a:t>
            </a:r>
          </a:p>
          <a:p>
            <a:pPr algn="just">
              <a:lnSpc>
                <a:spcPct val="120000"/>
              </a:lnSpc>
              <a:spcAft>
                <a:spcPts val="800"/>
              </a:spcAft>
            </a:pPr>
            <a:r>
              <a:rPr lang="it-IT" sz="3200" i="1" dirty="0" err="1">
                <a:latin typeface="Times New Roman" panose="02020603050405020304" pitchFamily="18" charset="0"/>
                <a:ea typeface="Calibri" panose="020F0502020204030204" pitchFamily="34" charset="0"/>
                <a:cs typeface="Times New Roman" panose="02020603050405020304" pitchFamily="18" charset="0"/>
              </a:rPr>
              <a:t>Nussbaum</a:t>
            </a:r>
            <a:r>
              <a:rPr lang="it-IT" sz="3200" dirty="0">
                <a:latin typeface="Times New Roman" panose="02020603050405020304" pitchFamily="18" charset="0"/>
                <a:ea typeface="Calibri" panose="020F0502020204030204" pitchFamily="34" charset="0"/>
                <a:cs typeface="Times New Roman" panose="02020603050405020304" pitchFamily="18" charset="0"/>
              </a:rPr>
              <a:t>: le passioni sono la testimonianza della nostra fondamentale incompletezza; </a:t>
            </a:r>
          </a:p>
          <a:p>
            <a:pPr marL="0" indent="0" algn="just">
              <a:lnSpc>
                <a:spcPct val="120000"/>
              </a:lnSpc>
              <a:spcAft>
                <a:spcPts val="800"/>
              </a:spcAft>
              <a:buNone/>
            </a:pPr>
            <a:r>
              <a:rPr lang="it-IT" sz="3200" dirty="0">
                <a:latin typeface="Times New Roman" panose="02020603050405020304" pitchFamily="18" charset="0"/>
                <a:ea typeface="Calibri" panose="020F0502020204030204" pitchFamily="34" charset="0"/>
                <a:cs typeface="Times New Roman" panose="02020603050405020304" pitchFamily="18" charset="0"/>
              </a:rPr>
              <a:t>Inoltre, le passioni possiedono una potenza individualizzante, la quale spinge il Sé a riconoscere i propri bisogni più profondi e i propri desideri più autentici. </a:t>
            </a:r>
          </a:p>
          <a:p>
            <a:endParaRPr lang="it-IT" dirty="0"/>
          </a:p>
        </p:txBody>
      </p:sp>
      <p:sp>
        <p:nvSpPr>
          <p:cNvPr id="4" name="Segnaposto numero diapositiva 3">
            <a:extLst>
              <a:ext uri="{FF2B5EF4-FFF2-40B4-BE49-F238E27FC236}">
                <a16:creationId xmlns:a16="http://schemas.microsoft.com/office/drawing/2014/main" id="{8058B046-308F-4733-B60B-C41118D03C3F}"/>
              </a:ext>
            </a:extLst>
          </p:cNvPr>
          <p:cNvSpPr>
            <a:spLocks noGrp="1"/>
          </p:cNvSpPr>
          <p:nvPr>
            <p:ph type="sldNum" sz="quarter" idx="12"/>
          </p:nvPr>
        </p:nvSpPr>
        <p:spPr/>
        <p:txBody>
          <a:bodyPr/>
          <a:lstStyle/>
          <a:p>
            <a:fld id="{4FAB73BC-B049-4115-A692-8D63A059BFB8}" type="slidenum">
              <a:rPr lang="en-US" smtClean="0"/>
              <a:t>29</a:t>
            </a:fld>
            <a:endParaRPr lang="en-US" dirty="0"/>
          </a:p>
        </p:txBody>
      </p:sp>
    </p:spTree>
    <p:extLst>
      <p:ext uri="{BB962C8B-B14F-4D97-AF65-F5344CB8AC3E}">
        <p14:creationId xmlns:p14="http://schemas.microsoft.com/office/powerpoint/2010/main" val="644710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fad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fade">
                                      <p:cBhvr>
                                        <p:cTn id="32" dur="1000"/>
                                        <p:tgtEl>
                                          <p:spTgt spid="2"/>
                                        </p:tgtEl>
                                      </p:cBhvr>
                                    </p:animEffect>
                                    <p:anim calcmode="lin" valueType="num">
                                      <p:cBhvr>
                                        <p:cTn id="33" dur="1000" fill="hold"/>
                                        <p:tgtEl>
                                          <p:spTgt spid="2"/>
                                        </p:tgtEl>
                                        <p:attrNameLst>
                                          <p:attrName>ppt_x</p:attrName>
                                        </p:attrNameLst>
                                      </p:cBhvr>
                                      <p:tavLst>
                                        <p:tav tm="0">
                                          <p:val>
                                            <p:strVal val="#ppt_x"/>
                                          </p:val>
                                        </p:tav>
                                        <p:tav tm="100000">
                                          <p:val>
                                            <p:strVal val="#ppt_x"/>
                                          </p:val>
                                        </p:tav>
                                      </p:tavLst>
                                    </p:anim>
                                    <p:anim calcmode="lin" valueType="num">
                                      <p:cBhvr>
                                        <p:cTn id="3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13">
            <a:extLst>
              <a:ext uri="{FF2B5EF4-FFF2-40B4-BE49-F238E27FC236}">
                <a16:creationId xmlns:a16="http://schemas.microsoft.com/office/drawing/2014/main" id="{1C7FF924-8DA0-4BE9-8C7E-095B0EC13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66502" y="0"/>
            <a:ext cx="6125497"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7" name="Titolo 1">
            <a:extLst>
              <a:ext uri="{FF2B5EF4-FFF2-40B4-BE49-F238E27FC236}">
                <a16:creationId xmlns:a16="http://schemas.microsoft.com/office/drawing/2014/main" id="{9DFB57EC-F7A2-4AE8-A1C6-CD7027B23C9A}"/>
              </a:ext>
            </a:extLst>
          </p:cNvPr>
          <p:cNvSpPr>
            <a:spLocks noGrp="1"/>
          </p:cNvSpPr>
          <p:nvPr>
            <p:ph type="title"/>
          </p:nvPr>
        </p:nvSpPr>
        <p:spPr>
          <a:xfrm>
            <a:off x="6400799" y="16157"/>
            <a:ext cx="5299586" cy="1609344"/>
          </a:xfrm>
          <a:ln>
            <a:noFill/>
          </a:ln>
        </p:spPr>
        <p:txBody>
          <a:bodyPr>
            <a:normAutofit/>
          </a:bodyPr>
          <a:lstStyle/>
          <a:p>
            <a:r>
              <a:rPr lang="it-IT" sz="4000" dirty="0"/>
              <a:t>L’amore agape oggi</a:t>
            </a:r>
          </a:p>
        </p:txBody>
      </p:sp>
      <p:pic>
        <p:nvPicPr>
          <p:cNvPr id="11" name="Graphic 10">
            <a:extLst>
              <a:ext uri="{FF2B5EF4-FFF2-40B4-BE49-F238E27FC236}">
                <a16:creationId xmlns:a16="http://schemas.microsoft.com/office/drawing/2014/main" id="{9C44B219-CE5F-4164-938D-CBA6BD83EE13}"/>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33999" y="877900"/>
            <a:ext cx="5112461" cy="5112461"/>
          </a:xfrm>
          <a:prstGeom prst="rect">
            <a:avLst/>
          </a:prstGeom>
        </p:spPr>
      </p:pic>
      <p:sp>
        <p:nvSpPr>
          <p:cNvPr id="36" name="Segnaposto contenuto 2">
            <a:extLst>
              <a:ext uri="{FF2B5EF4-FFF2-40B4-BE49-F238E27FC236}">
                <a16:creationId xmlns:a16="http://schemas.microsoft.com/office/drawing/2014/main" id="{42E54147-2776-4C1C-A57B-2555C3D301E7}"/>
              </a:ext>
            </a:extLst>
          </p:cNvPr>
          <p:cNvSpPr>
            <a:spLocks noGrp="1"/>
          </p:cNvSpPr>
          <p:nvPr>
            <p:ph idx="1"/>
          </p:nvPr>
        </p:nvSpPr>
        <p:spPr>
          <a:xfrm>
            <a:off x="6400799" y="1326246"/>
            <a:ext cx="5299585" cy="4726448"/>
          </a:xfrm>
        </p:spPr>
        <p:txBody>
          <a:bodyPr>
            <a:noAutofit/>
          </a:bodyPr>
          <a:lstStyle/>
          <a:p>
            <a:pPr marL="0" indent="0" algn="just">
              <a:lnSpc>
                <a:spcPct val="100000"/>
              </a:lnSpc>
              <a:buNone/>
            </a:pPr>
            <a:r>
              <a:rPr lang="it-IT" sz="2200" dirty="0">
                <a:latin typeface="Times New Roman" panose="02020603050405020304" pitchFamily="18" charset="0"/>
                <a:cs typeface="Times New Roman" panose="02020603050405020304" pitchFamily="18" charset="0"/>
              </a:rPr>
              <a:t>Il Social One definisce l’agape come:</a:t>
            </a:r>
          </a:p>
          <a:p>
            <a:pPr marL="0" indent="0" algn="just">
              <a:lnSpc>
                <a:spcPct val="100000"/>
              </a:lnSpc>
              <a:buNone/>
            </a:pPr>
            <a:r>
              <a:rPr lang="it-IT" sz="2200" dirty="0">
                <a:latin typeface="Times New Roman" panose="02020603050405020304" pitchFamily="18" charset="0"/>
                <a:cs typeface="Times New Roman" panose="02020603050405020304" pitchFamily="18" charset="0"/>
              </a:rPr>
              <a:t>«Un’azione, relazione o interazione sociale nella quale i soggetti eccedono (nel dare, nel ricevere, nel non rendere o non fare, nel tralasciare) tutti i suoi antecedenti, e dunque, offre più di quanto la situazione richieda nell’intento di rendere benefici.»</a:t>
            </a:r>
          </a:p>
          <a:p>
            <a:pPr algn="just">
              <a:lnSpc>
                <a:spcPct val="100000"/>
              </a:lnSpc>
              <a:buFont typeface="Wingdings" panose="05000000000000000000" pitchFamily="2" charset="2"/>
              <a:buChar char="q"/>
            </a:pPr>
            <a:r>
              <a:rPr lang="it-IT" sz="2200" dirty="0">
                <a:latin typeface="Times New Roman" panose="02020603050405020304" pitchFamily="18" charset="0"/>
                <a:cs typeface="Times New Roman" panose="02020603050405020304" pitchFamily="18" charset="0"/>
              </a:rPr>
              <a:t> Si definisce a partire da sé e per sé senza interesse, contabilità o giustificazione.</a:t>
            </a:r>
          </a:p>
          <a:p>
            <a:pPr algn="just">
              <a:lnSpc>
                <a:spcPct val="100000"/>
              </a:lnSpc>
              <a:buFont typeface="Wingdings" panose="05000000000000000000" pitchFamily="2" charset="2"/>
              <a:buChar char="q"/>
            </a:pPr>
            <a:r>
              <a:rPr lang="it-IT" sz="2200" dirty="0">
                <a:latin typeface="Times New Roman" panose="02020603050405020304" pitchFamily="18" charset="0"/>
                <a:cs typeface="Times New Roman" panose="02020603050405020304" pitchFamily="18" charset="0"/>
              </a:rPr>
              <a:t> Si dimostra nella sua prassi.</a:t>
            </a:r>
          </a:p>
          <a:p>
            <a:pPr algn="just">
              <a:lnSpc>
                <a:spcPct val="100000"/>
              </a:lnSpc>
              <a:buFont typeface="Wingdings" panose="05000000000000000000" pitchFamily="2" charset="2"/>
              <a:buChar char="q"/>
            </a:pPr>
            <a:r>
              <a:rPr lang="it-IT" sz="2200" dirty="0">
                <a:latin typeface="Times New Roman" panose="02020603050405020304" pitchFamily="18" charset="0"/>
                <a:cs typeface="Times New Roman" panose="02020603050405020304" pitchFamily="18" charset="0"/>
              </a:rPr>
              <a:t> Si manifesta e diviene reale ogni volta che si esprime nell’</a:t>
            </a:r>
            <a:r>
              <a:rPr lang="it-IT" sz="2200" i="1" dirty="0">
                <a:latin typeface="Times New Roman" panose="02020603050405020304" pitchFamily="18" charset="0"/>
                <a:cs typeface="Times New Roman" panose="02020603050405020304" pitchFamily="18" charset="0"/>
              </a:rPr>
              <a:t>hic et nunc</a:t>
            </a:r>
            <a:r>
              <a:rPr lang="it-IT" sz="2200" dirty="0">
                <a:latin typeface="Times New Roman" panose="02020603050405020304" pitchFamily="18" charset="0"/>
                <a:cs typeface="Times New Roman" panose="02020603050405020304" pitchFamily="18" charset="0"/>
              </a:rPr>
              <a:t> dei gesti concreti.</a:t>
            </a:r>
          </a:p>
          <a:p>
            <a:pPr marL="0" indent="0" algn="just">
              <a:lnSpc>
                <a:spcPct val="100000"/>
              </a:lnSpc>
              <a:buNone/>
            </a:pPr>
            <a:endParaRPr lang="it-IT" sz="2200" dirty="0"/>
          </a:p>
        </p:txBody>
      </p:sp>
      <p:grpSp>
        <p:nvGrpSpPr>
          <p:cNvPr id="37" name="Group 15">
            <a:extLst>
              <a:ext uri="{FF2B5EF4-FFF2-40B4-BE49-F238E27FC236}">
                <a16:creationId xmlns:a16="http://schemas.microsoft.com/office/drawing/2014/main" id="{5029B4A8-2CF0-48DC-B29E-F3B62EDDC44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7" name="Oval 16">
              <a:extLst>
                <a:ext uri="{FF2B5EF4-FFF2-40B4-BE49-F238E27FC236}">
                  <a16:creationId xmlns:a16="http://schemas.microsoft.com/office/drawing/2014/main" id="{F71DA811-F7AE-460D-9891-57F221994B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8" name="Oval 17">
              <a:extLst>
                <a:ext uri="{FF2B5EF4-FFF2-40B4-BE49-F238E27FC236}">
                  <a16:creationId xmlns:a16="http://schemas.microsoft.com/office/drawing/2014/main" id="{3747795E-BBFD-44B4-892D-2054745A84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01EA0366-5203-4D9C-8EDB-1A5B548BCE82}"/>
              </a:ext>
            </a:extLst>
          </p:cNvPr>
          <p:cNvSpPr>
            <a:spLocks noGrp="1"/>
          </p:cNvSpPr>
          <p:nvPr>
            <p:ph type="sldNum" sz="quarter" idx="12"/>
          </p:nvPr>
        </p:nvSpPr>
        <p:spPr>
          <a:xfrm>
            <a:off x="11311128" y="6272784"/>
            <a:ext cx="640080" cy="365125"/>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3</a:t>
            </a:fld>
            <a:endParaRPr kumimoji="0" lang="en-US" sz="1400" b="1" i="0" u="none" strike="noStrike" kern="1200" cap="none" spc="0" normalizeH="0" baseline="0" noProof="0">
              <a:ln>
                <a:noFill/>
              </a:ln>
              <a:solidFill>
                <a:srgbClr val="FFFFFF"/>
              </a:solidFill>
              <a:effectLst/>
              <a:uLnTx/>
              <a:uFillTx/>
              <a:latin typeface="Rockwell Condensed" panose="02060603050405020104"/>
              <a:ea typeface="+mn-ea"/>
              <a:cs typeface="+mn-cs"/>
            </a:endParaRPr>
          </a:p>
        </p:txBody>
      </p:sp>
    </p:spTree>
    <p:extLst>
      <p:ext uri="{BB962C8B-B14F-4D97-AF65-F5344CB8AC3E}">
        <p14:creationId xmlns:p14="http://schemas.microsoft.com/office/powerpoint/2010/main" val="9934354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C78E3E1-BBBA-4058-AAEB-714F04B0257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3" name="Oval 12">
              <a:extLst>
                <a:ext uri="{FF2B5EF4-FFF2-40B4-BE49-F238E27FC236}">
                  <a16:creationId xmlns:a16="http://schemas.microsoft.com/office/drawing/2014/main" id="{86860FA5-CE2B-4019-8FD1-031D7D84E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392DF474-2C37-4DC7-B889-E88EAADEA6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16" name="Rectangle 15">
            <a:extLst>
              <a:ext uri="{FF2B5EF4-FFF2-40B4-BE49-F238E27FC236}">
                <a16:creationId xmlns:a16="http://schemas.microsoft.com/office/drawing/2014/main" id="{D2F9B8D9-2A0F-48A2-AD9F-81D8C49703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1672" y="0"/>
            <a:ext cx="7540328" cy="6857999"/>
          </a:xfrm>
          <a:prstGeom prst="rect">
            <a:avLst/>
          </a:prstGeom>
          <a:blipFill dpi="0" rotWithShape="1">
            <a:blip r:embed="rId4">
              <a:alphaModFix amt="60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BFD851B4-9BAF-4DDF-974B-2974CC8B7E1D}"/>
              </a:ext>
            </a:extLst>
          </p:cNvPr>
          <p:cNvSpPr>
            <a:spLocks noGrp="1"/>
          </p:cNvSpPr>
          <p:nvPr>
            <p:ph type="title"/>
          </p:nvPr>
        </p:nvSpPr>
        <p:spPr>
          <a:xfrm>
            <a:off x="4970109" y="484632"/>
            <a:ext cx="6730277" cy="1609344"/>
          </a:xfrm>
          <a:ln>
            <a:noFill/>
          </a:ln>
        </p:spPr>
        <p:txBody>
          <a:bodyPr vert="horz" lIns="91440" tIns="45720" rIns="91440" bIns="45720" rtlCol="0" anchor="ctr">
            <a:normAutofit/>
          </a:bodyPr>
          <a:lstStyle/>
          <a:p>
            <a:pPr algn="ctr"/>
            <a:r>
              <a:rPr lang="en-US" sz="4400" dirty="0"/>
              <a:t>MOTIVAZIONI ALLA CURA</a:t>
            </a:r>
          </a:p>
        </p:txBody>
      </p:sp>
      <p:pic>
        <p:nvPicPr>
          <p:cNvPr id="7" name="Elemento grafico 6" descr="Successo di gruppo">
            <a:extLst>
              <a:ext uri="{FF2B5EF4-FFF2-40B4-BE49-F238E27FC236}">
                <a16:creationId xmlns:a16="http://schemas.microsoft.com/office/drawing/2014/main" id="{89F0E1C7-B987-44D0-BE0E-46207B805AEB}"/>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633999" y="1573080"/>
            <a:ext cx="3722101" cy="3722101"/>
          </a:xfrm>
          <a:prstGeom prst="rect">
            <a:avLst/>
          </a:prstGeom>
        </p:spPr>
      </p:pic>
      <p:sp>
        <p:nvSpPr>
          <p:cNvPr id="5" name="Segnaposto contenuto 4">
            <a:extLst>
              <a:ext uri="{FF2B5EF4-FFF2-40B4-BE49-F238E27FC236}">
                <a16:creationId xmlns:a16="http://schemas.microsoft.com/office/drawing/2014/main" id="{D40CDCE1-F9FA-4AE6-BCE0-1F82B771E333}"/>
              </a:ext>
            </a:extLst>
          </p:cNvPr>
          <p:cNvSpPr>
            <a:spLocks noGrp="1"/>
          </p:cNvSpPr>
          <p:nvPr>
            <p:ph idx="1"/>
          </p:nvPr>
        </p:nvSpPr>
        <p:spPr>
          <a:xfrm>
            <a:off x="4970109" y="2121408"/>
            <a:ext cx="6730276" cy="4050792"/>
          </a:xfrm>
        </p:spPr>
        <p:txBody>
          <a:bodyPr vert="horz" lIns="91440" tIns="45720" rIns="91440" bIns="45720" rtlCol="0">
            <a:normAutofit lnSpcReduction="10000"/>
          </a:bodyPr>
          <a:lstStyle/>
          <a:p>
            <a:pPr marL="0" indent="0" algn="just">
              <a:lnSpc>
                <a:spcPct val="100000"/>
              </a:lnSpc>
              <a:spcAft>
                <a:spcPts val="800"/>
              </a:spcAft>
              <a:buNone/>
            </a:pPr>
            <a:r>
              <a:rPr lang="en-US" sz="2400" dirty="0">
                <a:latin typeface="Times New Roman" panose="02020603050405020304" pitchFamily="18" charset="0"/>
                <a:cs typeface="Times New Roman" panose="02020603050405020304" pitchFamily="18" charset="0"/>
              </a:rPr>
              <a:t>A </a:t>
            </a:r>
            <a:r>
              <a:rPr lang="en-US" sz="2400" dirty="0" err="1">
                <a:latin typeface="Times New Roman" panose="02020603050405020304" pitchFamily="18" charset="0"/>
                <a:cs typeface="Times New Roman" panose="02020603050405020304" pitchFamily="18" charset="0"/>
              </a:rPr>
              <a:t>partire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valorizzazione</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positivo</a:t>
            </a:r>
            <a:r>
              <a:rPr lang="en-US" sz="2400" dirty="0">
                <a:latin typeface="Times New Roman" panose="02020603050405020304" pitchFamily="18" charset="0"/>
                <a:cs typeface="Times New Roman" panose="02020603050405020304" pitchFamily="18" charset="0"/>
              </a:rPr>
              <a:t> del </a:t>
            </a:r>
            <a:r>
              <a:rPr lang="en-US" sz="2400" dirty="0" err="1">
                <a:latin typeface="Times New Roman" panose="02020603050405020304" pitchFamily="18" charset="0"/>
                <a:cs typeface="Times New Roman" panose="02020603050405020304" pitchFamily="18" charset="0"/>
              </a:rPr>
              <a:t>fondamento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negativo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della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vulnerabilità</a:t>
            </a:r>
            <a:r>
              <a:rPr lang="en-US" sz="2400" dirty="0">
                <a:latin typeface="Times New Roman" panose="02020603050405020304" pitchFamily="18" charset="0"/>
                <a:cs typeface="Times New Roman" panose="02020603050405020304" pitchFamily="18" charset="0"/>
              </a:rPr>
              <a:t>, è </a:t>
            </a:r>
            <a:r>
              <a:rPr lang="en-US" sz="2400" dirty="0" err="1">
                <a:latin typeface="Times New Roman" panose="02020603050405020304" pitchFamily="18" charset="0"/>
                <a:cs typeface="Times New Roman" panose="02020603050405020304" pitchFamily="18" charset="0"/>
              </a:rPr>
              <a:t>possibile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parlare</a:t>
            </a:r>
            <a:r>
              <a:rPr lang="en-US" sz="2400" dirty="0">
                <a:latin typeface="Times New Roman" panose="02020603050405020304" pitchFamily="18" charset="0"/>
                <a:cs typeface="Times New Roman" panose="02020603050405020304" pitchFamily="18" charset="0"/>
              </a:rPr>
              <a:t> di </a:t>
            </a:r>
            <a:r>
              <a:rPr lang="en-US" sz="2400" b="1" dirty="0" err="1">
                <a:latin typeface="Times New Roman" panose="02020603050405020304" pitchFamily="18" charset="0"/>
                <a:cs typeface="Times New Roman" panose="02020603050405020304" pitchFamily="18" charset="0"/>
              </a:rPr>
              <a:t>universalità</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della</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cura</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e </a:t>
            </a:r>
            <a:r>
              <a:rPr lang="en-US" sz="2400" dirty="0" err="1">
                <a:latin typeface="Times New Roman" panose="02020603050405020304" pitchFamily="18" charset="0"/>
                <a:cs typeface="Times New Roman" panose="02020603050405020304" pitchFamily="18" charset="0"/>
              </a:rPr>
              <a:t>ciò</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consente</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rompere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confini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morali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quali</a:t>
            </a:r>
            <a:r>
              <a:rPr lang="en-US" sz="2400" dirty="0">
                <a:latin typeface="Times New Roman" panose="02020603050405020304" pitchFamily="18" charset="0"/>
                <a:cs typeface="Times New Roman" panose="02020603050405020304" pitchFamily="18" charset="0"/>
              </a:rPr>
              <a:t> è </a:t>
            </a:r>
            <a:r>
              <a:rPr lang="en-US" sz="2400" dirty="0" err="1">
                <a:latin typeface="Times New Roman" panose="02020603050405020304" pitchFamily="18" charset="0"/>
                <a:cs typeface="Times New Roman" panose="02020603050405020304" pitchFamily="18" charset="0"/>
              </a:rPr>
              <a:t>stata</a:t>
            </a:r>
            <a:r>
              <a:rPr lang="en-US" sz="2400" dirty="0">
                <a:latin typeface="Times New Roman" panose="02020603050405020304" pitchFamily="18" charset="0"/>
                <a:cs typeface="Times New Roman" panose="02020603050405020304" pitchFamily="18" charset="0"/>
              </a:rPr>
              <a:t> fin qui </a:t>
            </a:r>
            <a:r>
              <a:rPr lang="en-US" sz="2400" dirty="0" err="1">
                <a:latin typeface="Times New Roman" panose="02020603050405020304" pitchFamily="18" charset="0"/>
                <a:cs typeface="Times New Roman" panose="02020603050405020304" pitchFamily="18" charset="0"/>
              </a:rPr>
              <a:t>relegata</a:t>
            </a:r>
            <a:r>
              <a:rPr lang="en-US" sz="2400" dirty="0">
                <a:latin typeface="Times New Roman" panose="02020603050405020304" pitchFamily="18" charset="0"/>
                <a:cs typeface="Times New Roman" panose="02020603050405020304" pitchFamily="18" charset="0"/>
              </a:rPr>
              <a:t>.</a:t>
            </a:r>
          </a:p>
          <a:p>
            <a:pPr marL="0" indent="0" algn="just">
              <a:lnSpc>
                <a:spcPct val="100000"/>
              </a:lnSpc>
              <a:spcAft>
                <a:spcPts val="800"/>
              </a:spcAft>
              <a:buNone/>
            </a:pPr>
            <a:r>
              <a:rPr lang="en-US" sz="2400" dirty="0" err="1">
                <a:latin typeface="Times New Roman" panose="02020603050405020304" pitchFamily="18" charset="0"/>
                <a:cs typeface="Times New Roman" panose="02020603050405020304" pitchFamily="18" charset="0"/>
              </a:rPr>
              <a:t>Trovarsi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nella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situazione</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avere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bisogno</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cura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significa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essere</a:t>
            </a:r>
            <a:r>
              <a:rPr lang="en-US" sz="2400" dirty="0">
                <a:latin typeface="Times New Roman" panose="02020603050405020304" pitchFamily="18" charset="0"/>
                <a:cs typeface="Times New Roman" panose="02020603050405020304" pitchFamily="18" charset="0"/>
              </a:rPr>
              <a:t> in una </a:t>
            </a:r>
            <a:r>
              <a:rPr lang="en-US" sz="2400" dirty="0" err="1">
                <a:latin typeface="Times New Roman" panose="02020603050405020304" pitchFamily="18" charset="0"/>
                <a:cs typeface="Times New Roman" panose="02020603050405020304" pitchFamily="18" charset="0"/>
              </a:rPr>
              <a:t>posizione</a:t>
            </a:r>
            <a:r>
              <a:rPr lang="en-US" sz="2400" dirty="0">
                <a:latin typeface="Times New Roman" panose="02020603050405020304" pitchFamily="18" charset="0"/>
                <a:cs typeface="Times New Roman" panose="02020603050405020304" pitchFamily="18" charset="0"/>
              </a:rPr>
              <a:t> di </a:t>
            </a:r>
            <a:r>
              <a:rPr lang="en-US" sz="2400" dirty="0" err="1">
                <a:latin typeface="Times New Roman" panose="02020603050405020304" pitchFamily="18" charset="0"/>
                <a:cs typeface="Times New Roman" panose="02020603050405020304" pitchFamily="18" charset="0"/>
              </a:rPr>
              <a:t>vulnerabilità</a:t>
            </a:r>
            <a:r>
              <a:rPr lang="en-US" sz="2400" dirty="0">
                <a:latin typeface="Times New Roman" panose="02020603050405020304" pitchFamily="18" charset="0"/>
                <a:cs typeface="Times New Roman" panose="02020603050405020304" pitchFamily="18" charset="0"/>
              </a:rPr>
              <a:t>. </a:t>
            </a:r>
          </a:p>
          <a:p>
            <a:pPr marL="0" indent="0" algn="just">
              <a:lnSpc>
                <a:spcPct val="100000"/>
              </a:lnSpc>
              <a:spcAft>
                <a:spcPts val="800"/>
              </a:spcAft>
              <a:buNone/>
            </a:pPr>
            <a:r>
              <a:rPr lang="en-US" sz="2400" dirty="0">
                <a:latin typeface="Times New Roman" panose="02020603050405020304" pitchFamily="18" charset="0"/>
                <a:cs typeface="Times New Roman" panose="02020603050405020304" pitchFamily="18" charset="0"/>
              </a:rPr>
              <a:t>È </a:t>
            </a:r>
            <a:r>
              <a:rPr lang="en-US" sz="2400" dirty="0" err="1">
                <a:latin typeface="Times New Roman" panose="02020603050405020304" pitchFamily="18" charset="0"/>
                <a:cs typeface="Times New Roman" panose="02020603050405020304" pitchFamily="18" charset="0"/>
              </a:rPr>
              <a:t>su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questo</a:t>
            </a:r>
            <a:r>
              <a:rPr lang="en-US" sz="2400" dirty="0">
                <a:latin typeface="Times New Roman" panose="02020603050405020304" pitchFamily="18" charset="0"/>
                <a:cs typeface="Times New Roman" panose="02020603050405020304" pitchFamily="18" charset="0"/>
              </a:rPr>
              <a:t> punto </a:t>
            </a:r>
            <a:r>
              <a:rPr lang="en-US" sz="2400" dirty="0" err="1">
                <a:latin typeface="Times New Roman" panose="02020603050405020304" pitchFamily="18" charset="0"/>
                <a:cs typeface="Times New Roman" panose="02020603050405020304" pitchFamily="18" charset="0"/>
              </a:rPr>
              <a:t>che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a:t>
            </a:r>
            <a:r>
              <a:rPr lang="en-US" sz="2400" dirty="0">
                <a:latin typeface="Times New Roman" panose="02020603050405020304" pitchFamily="18" charset="0"/>
                <a:cs typeface="Times New Roman" panose="02020603050405020304" pitchFamily="18" charset="0"/>
              </a:rPr>
              <a:t> pone </a:t>
            </a:r>
            <a:r>
              <a:rPr lang="en-US" sz="2400" dirty="0" err="1">
                <a:latin typeface="Times New Roman" panose="02020603050405020304" pitchFamily="18" charset="0"/>
                <a:cs typeface="Times New Roman" panose="02020603050405020304" pitchFamily="18" charset="0"/>
              </a:rPr>
              <a:t>l’accento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sullo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svincolare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l’etica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della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cura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dall’identificazione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esclusiva</a:t>
            </a:r>
            <a:r>
              <a:rPr lang="en-US" sz="2400" dirty="0">
                <a:latin typeface="Times New Roman" panose="02020603050405020304" pitchFamily="18" charset="0"/>
                <a:cs typeface="Times New Roman" panose="02020603050405020304" pitchFamily="18" charset="0"/>
              </a:rPr>
              <a:t> con una </a:t>
            </a:r>
            <a:r>
              <a:rPr lang="en-US" sz="2400" dirty="0" err="1">
                <a:latin typeface="Times New Roman" panose="02020603050405020304" pitchFamily="18" charset="0"/>
                <a:cs typeface="Times New Roman" panose="02020603050405020304" pitchFamily="18" charset="0"/>
              </a:rPr>
              <a:t>moralità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femminile</a:t>
            </a:r>
            <a:r>
              <a:rPr lang="en-US" sz="2400" dirty="0">
                <a:latin typeface="Times New Roman" panose="02020603050405020304" pitchFamily="18" charset="0"/>
                <a:cs typeface="Times New Roman" panose="02020603050405020304" pitchFamily="18" charset="0"/>
              </a:rPr>
              <a:t>.</a:t>
            </a:r>
          </a:p>
          <a:p>
            <a:endParaRPr lang="en-US" dirty="0"/>
          </a:p>
        </p:txBody>
      </p:sp>
      <p:grpSp>
        <p:nvGrpSpPr>
          <p:cNvPr id="18" name="Group 17">
            <a:extLst>
              <a:ext uri="{FF2B5EF4-FFF2-40B4-BE49-F238E27FC236}">
                <a16:creationId xmlns:a16="http://schemas.microsoft.com/office/drawing/2014/main" id="{0F7E20FF-7DA6-46B7-AB0E-E6CBFDD0729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9" name="Oval 18">
              <a:extLst>
                <a:ext uri="{FF2B5EF4-FFF2-40B4-BE49-F238E27FC236}">
                  <a16:creationId xmlns:a16="http://schemas.microsoft.com/office/drawing/2014/main" id="{6BE624B6-B9F4-4C3F-9F6E-2182D90EC5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0" name="Oval 19">
              <a:extLst>
                <a:ext uri="{FF2B5EF4-FFF2-40B4-BE49-F238E27FC236}">
                  <a16:creationId xmlns:a16="http://schemas.microsoft.com/office/drawing/2014/main" id="{8710C23B-B5E1-45A6-80F6-55643AC62B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8058B046-308F-4733-B60B-C41118D03C3F}"/>
              </a:ext>
            </a:extLst>
          </p:cNvPr>
          <p:cNvSpPr>
            <a:spLocks noGrp="1"/>
          </p:cNvSpPr>
          <p:nvPr>
            <p:ph type="sldNum" sz="quarter" idx="12"/>
          </p:nvPr>
        </p:nvSpPr>
        <p:spPr>
          <a:xfrm>
            <a:off x="11311128" y="6272784"/>
            <a:ext cx="640080" cy="365125"/>
          </a:xfrm>
        </p:spPr>
        <p:txBody>
          <a:bodyPr vert="horz" lIns="91440" tIns="45720" rIns="91440" bIns="45720" rtlCol="0" anchor="ctr">
            <a:normAutofit/>
          </a:bodyPr>
          <a:lstStyle/>
          <a:p>
            <a:pPr defTabSz="914400">
              <a:spcAft>
                <a:spcPts val="600"/>
              </a:spcAft>
            </a:pPr>
            <a:fld id="{4FAB73BC-B049-4115-A692-8D63A059BFB8}" type="slidenum">
              <a:rPr lang="en-US" smtClean="0"/>
              <a:pPr defTabSz="914400">
                <a:spcAft>
                  <a:spcPts val="600"/>
                </a:spcAft>
              </a:pPr>
              <a:t>30</a:t>
            </a:fld>
            <a:endParaRPr lang="en-US"/>
          </a:p>
        </p:txBody>
      </p:sp>
    </p:spTree>
    <p:extLst>
      <p:ext uri="{BB962C8B-B14F-4D97-AF65-F5344CB8AC3E}">
        <p14:creationId xmlns:p14="http://schemas.microsoft.com/office/powerpoint/2010/main" val="4244107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wipe(down)">
                                      <p:cBhvr>
                                        <p:cTn id="19" dur="500"/>
                                        <p:tgtEl>
                                          <p:spTgt spid="5">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Effect transition="in" filter="wipe(down)">
                                      <p:cBhvr>
                                        <p:cTn id="24" dur="500"/>
                                        <p:tgtEl>
                                          <p:spTgt spid="5">
                                            <p:txEl>
                                              <p:pRg st="1" end="1"/>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5">
                                            <p:txEl>
                                              <p:pRg st="2" end="2"/>
                                            </p:txEl>
                                          </p:spTgt>
                                        </p:tgtEl>
                                        <p:attrNameLst>
                                          <p:attrName>style.visibility</p:attrName>
                                        </p:attrNameLst>
                                      </p:cBhvr>
                                      <p:to>
                                        <p:strVal val="visible"/>
                                      </p:to>
                                    </p:set>
                                    <p:animEffect transition="in" filter="wipe(down)">
                                      <p:cBhvr>
                                        <p:cTn id="29"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D851B4-9BAF-4DDF-974B-2974CC8B7E1D}"/>
              </a:ext>
            </a:extLst>
          </p:cNvPr>
          <p:cNvSpPr>
            <a:spLocks noGrp="1"/>
          </p:cNvSpPr>
          <p:nvPr>
            <p:ph type="title"/>
          </p:nvPr>
        </p:nvSpPr>
        <p:spPr>
          <a:xfrm>
            <a:off x="8750808" y="2861441"/>
            <a:ext cx="3200400" cy="1737360"/>
          </a:xfrm>
        </p:spPr>
        <p:txBody>
          <a:bodyPr>
            <a:normAutofit fontScale="90000"/>
          </a:bodyPr>
          <a:lstStyle/>
          <a:p>
            <a:pPr algn="ctr"/>
            <a:r>
              <a:rPr lang="it-IT" sz="4000" dirty="0"/>
              <a:t>MOTIVAZIONI ALLA CURA</a:t>
            </a:r>
            <a:br>
              <a:rPr lang="it-IT" sz="4000" dirty="0"/>
            </a:br>
            <a:r>
              <a:rPr lang="it-IT" sz="4000" dirty="0"/>
              <a:t>…</a:t>
            </a:r>
            <a:br>
              <a:rPr lang="it-IT" sz="4000" dirty="0"/>
            </a:br>
            <a:br>
              <a:rPr lang="it-IT" sz="4000" dirty="0"/>
            </a:br>
            <a:r>
              <a:rPr lang="it-IT" sz="3600" dirty="0"/>
              <a:t>un secondo aspetto</a:t>
            </a:r>
            <a:endParaRPr lang="it-IT" sz="4000" dirty="0"/>
          </a:p>
        </p:txBody>
      </p:sp>
      <p:sp>
        <p:nvSpPr>
          <p:cNvPr id="5" name="Segnaposto contenuto 4">
            <a:extLst>
              <a:ext uri="{FF2B5EF4-FFF2-40B4-BE49-F238E27FC236}">
                <a16:creationId xmlns:a16="http://schemas.microsoft.com/office/drawing/2014/main" id="{D40CDCE1-F9FA-4AE6-BCE0-1F82B771E333}"/>
              </a:ext>
            </a:extLst>
          </p:cNvPr>
          <p:cNvSpPr>
            <a:spLocks noGrp="1"/>
          </p:cNvSpPr>
          <p:nvPr>
            <p:ph idx="1"/>
          </p:nvPr>
        </p:nvSpPr>
        <p:spPr>
          <a:xfrm>
            <a:off x="525517" y="1000342"/>
            <a:ext cx="7273159" cy="6272049"/>
          </a:xfrm>
        </p:spPr>
        <p:txBody>
          <a:bodyPr>
            <a:normAutofit/>
          </a:bodyPr>
          <a:lstStyle/>
          <a:p>
            <a:pPr marL="0" indent="0" algn="just">
              <a:lnSpc>
                <a:spcPct val="150000"/>
              </a:lnSpc>
              <a:spcAft>
                <a:spcPts val="800"/>
              </a:spcAft>
              <a:buNone/>
            </a:pPr>
            <a:r>
              <a:rPr lang="it-IT" dirty="0">
                <a:latin typeface="Times New Roman" panose="02020603050405020304" pitchFamily="18" charset="0"/>
                <a:ea typeface="Calibri" panose="020F0502020204030204" pitchFamily="34" charset="0"/>
                <a:cs typeface="Times New Roman" panose="02020603050405020304" pitchFamily="18" charset="0"/>
              </a:rPr>
              <a:t>La cura non è solo un principio morale, ma è anche lavoro, impegno capillare e concreto che implica (oltre al coinvolgimento emotivo dei soggetti) la </a:t>
            </a:r>
            <a:r>
              <a:rPr lang="it-IT" b="1" i="1" dirty="0">
                <a:latin typeface="Times New Roman" panose="02020603050405020304" pitchFamily="18" charset="0"/>
                <a:ea typeface="Calibri" panose="020F0502020204030204" pitchFamily="34" charset="0"/>
                <a:cs typeface="Times New Roman" panose="02020603050405020304" pitchFamily="18" charset="0"/>
              </a:rPr>
              <a:t>capacità di mettersi in gioco nella molteplicità delle situazioni in cui essi si trovano ad agire e la volontà di ottenere risultati</a:t>
            </a:r>
            <a:r>
              <a:rPr lang="it-IT" dirty="0">
                <a:latin typeface="Times New Roman" panose="02020603050405020304" pitchFamily="18" charset="0"/>
                <a:ea typeface="Calibri" panose="020F0502020204030204" pitchFamily="34" charset="0"/>
                <a:cs typeface="Times New Roman" panose="02020603050405020304" pitchFamily="18" charset="0"/>
              </a:rPr>
              <a:t>. </a:t>
            </a:r>
            <a:endParaRPr lang="it-IT"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Aft>
                <a:spcPts val="800"/>
              </a:spcAft>
              <a:buNone/>
            </a:pPr>
            <a:r>
              <a:rPr lang="it-IT" dirty="0">
                <a:latin typeface="Times New Roman" panose="02020603050405020304" pitchFamily="18" charset="0"/>
                <a:ea typeface="Calibri" panose="020F0502020204030204" pitchFamily="34" charset="0"/>
                <a:cs typeface="Times New Roman" panose="02020603050405020304" pitchFamily="18" charset="0"/>
              </a:rPr>
              <a:t>La cura è quel qualcosa tra cognizione e passione che è seguita da un fare, si conclude nell’azione. </a:t>
            </a:r>
          </a:p>
          <a:p>
            <a:pPr marL="0" indent="0" algn="just">
              <a:lnSpc>
                <a:spcPct val="150000"/>
              </a:lnSpc>
              <a:spcAft>
                <a:spcPts val="800"/>
              </a:spcAft>
              <a:buNone/>
            </a:pPr>
            <a:r>
              <a:rPr lang="it-IT" dirty="0">
                <a:latin typeface="Times New Roman" panose="02020603050405020304" pitchFamily="18" charset="0"/>
                <a:ea typeface="Calibri" panose="020F0502020204030204" pitchFamily="34" charset="0"/>
                <a:cs typeface="Times New Roman" panose="02020603050405020304" pitchFamily="18" charset="0"/>
              </a:rPr>
              <a:t>Curarsi di qualcosa significa starci attenti, preoccuparsene ma allo stesso tempo essere pronti a fare, passare all’azione.</a:t>
            </a:r>
            <a:endParaRPr lang="it-IT"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
        <p:nvSpPr>
          <p:cNvPr id="4" name="Segnaposto numero diapositiva 3">
            <a:extLst>
              <a:ext uri="{FF2B5EF4-FFF2-40B4-BE49-F238E27FC236}">
                <a16:creationId xmlns:a16="http://schemas.microsoft.com/office/drawing/2014/main" id="{8058B046-308F-4733-B60B-C41118D03C3F}"/>
              </a:ext>
            </a:extLst>
          </p:cNvPr>
          <p:cNvSpPr>
            <a:spLocks noGrp="1"/>
          </p:cNvSpPr>
          <p:nvPr>
            <p:ph type="sldNum" sz="quarter" idx="12"/>
          </p:nvPr>
        </p:nvSpPr>
        <p:spPr/>
        <p:txBody>
          <a:bodyPr/>
          <a:lstStyle/>
          <a:p>
            <a:fld id="{4FAB73BC-B049-4115-A692-8D63A059BFB8}" type="slidenum">
              <a:rPr lang="en-US" smtClean="0"/>
              <a:t>31</a:t>
            </a:fld>
            <a:endParaRPr lang="en-US" dirty="0"/>
          </a:p>
        </p:txBody>
      </p:sp>
    </p:spTree>
    <p:extLst>
      <p:ext uri="{BB962C8B-B14F-4D97-AF65-F5344CB8AC3E}">
        <p14:creationId xmlns:p14="http://schemas.microsoft.com/office/powerpoint/2010/main" val="172042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animEffect transition="in" filter="fade">
                                      <p:cBhvr>
                                        <p:cTn id="19" dur="1000"/>
                                        <p:tgtEl>
                                          <p:spTgt spid="5">
                                            <p:txEl>
                                              <p:pRg st="1" end="1"/>
                                            </p:txEl>
                                          </p:spTgt>
                                        </p:tgtEl>
                                      </p:cBhvr>
                                    </p:animEffect>
                                    <p:anim calcmode="lin" valueType="num">
                                      <p:cBhvr>
                                        <p:cTn id="20"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5">
                                            <p:txEl>
                                              <p:pRg st="2" end="2"/>
                                            </p:txEl>
                                          </p:spTgt>
                                        </p:tgtEl>
                                        <p:attrNameLst>
                                          <p:attrName>style.visibility</p:attrName>
                                        </p:attrNameLst>
                                      </p:cBhvr>
                                      <p:to>
                                        <p:strVal val="visible"/>
                                      </p:to>
                                    </p:set>
                                    <p:animEffect transition="in" filter="fade">
                                      <p:cBhvr>
                                        <p:cTn id="26" dur="1000"/>
                                        <p:tgtEl>
                                          <p:spTgt spid="5">
                                            <p:txEl>
                                              <p:pRg st="2" end="2"/>
                                            </p:txEl>
                                          </p:spTgt>
                                        </p:tgtEl>
                                      </p:cBhvr>
                                    </p:animEffect>
                                    <p:anim calcmode="lin" valueType="num">
                                      <p:cBhvr>
                                        <p:cTn id="27"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49875-4D4F-4AFB-8B86-3A1C377B45E6}"/>
              </a:ext>
            </a:extLst>
          </p:cNvPr>
          <p:cNvSpPr>
            <a:spLocks noGrp="1"/>
          </p:cNvSpPr>
          <p:nvPr>
            <p:ph type="title"/>
          </p:nvPr>
        </p:nvSpPr>
        <p:spPr>
          <a:xfrm>
            <a:off x="1069848" y="484632"/>
            <a:ext cx="10058400" cy="1609344"/>
          </a:xfrm>
        </p:spPr>
        <p:txBody>
          <a:bodyPr/>
          <a:lstStyle/>
          <a:p>
            <a:r>
              <a:rPr lang="it-IT"/>
              <a:t>Distinzioni terminologiche</a:t>
            </a:r>
            <a:endParaRPr lang="it-IT" dirty="0"/>
          </a:p>
        </p:txBody>
      </p:sp>
      <p:sp>
        <p:nvSpPr>
          <p:cNvPr id="3" name="Segnaposto contenuto 2">
            <a:extLst>
              <a:ext uri="{FF2B5EF4-FFF2-40B4-BE49-F238E27FC236}">
                <a16:creationId xmlns:a16="http://schemas.microsoft.com/office/drawing/2014/main" id="{1316C452-2CEA-49B4-A7E9-6A2A96749853}"/>
              </a:ext>
            </a:extLst>
          </p:cNvPr>
          <p:cNvSpPr>
            <a:spLocks noGrp="1"/>
          </p:cNvSpPr>
          <p:nvPr>
            <p:ph idx="1"/>
          </p:nvPr>
        </p:nvSpPr>
        <p:spPr>
          <a:xfrm>
            <a:off x="1069848" y="2121408"/>
            <a:ext cx="10058400" cy="4376374"/>
          </a:xfrm>
        </p:spPr>
        <p:txBody>
          <a:bodyPr>
            <a:noAutofit/>
          </a:bodyPr>
          <a:lstStyle/>
          <a:p>
            <a:pPr marL="0" indent="0" algn="just">
              <a:lnSpc>
                <a:spcPct val="100000"/>
              </a:lnSpc>
              <a:buNone/>
            </a:pPr>
            <a:r>
              <a:rPr lang="it-IT" sz="2200" dirty="0">
                <a:latin typeface="Times New Roman" panose="02020603050405020304" pitchFamily="18" charset="0"/>
                <a:cs typeface="Times New Roman" panose="02020603050405020304" pitchFamily="18" charset="0"/>
              </a:rPr>
              <a:t>Joan Tronto scandisce le diversi fasi della cura, ponendo l’accento su:</a:t>
            </a:r>
          </a:p>
          <a:p>
            <a:pPr algn="just">
              <a:lnSpc>
                <a:spcPct val="100000"/>
              </a:lnSpc>
            </a:pPr>
            <a:r>
              <a:rPr lang="it-IT" sz="2200" b="1" i="1" dirty="0" err="1">
                <a:latin typeface="Times New Roman" panose="02020603050405020304" pitchFamily="18" charset="0"/>
                <a:cs typeface="Times New Roman" panose="02020603050405020304" pitchFamily="18" charset="0"/>
              </a:rPr>
              <a:t>Caring</a:t>
            </a:r>
            <a:r>
              <a:rPr lang="it-IT" sz="2200" b="1" i="1" dirty="0">
                <a:latin typeface="Times New Roman" panose="02020603050405020304" pitchFamily="18" charset="0"/>
                <a:cs typeface="Times New Roman" panose="02020603050405020304" pitchFamily="18" charset="0"/>
              </a:rPr>
              <a:t> </a:t>
            </a:r>
            <a:r>
              <a:rPr lang="it-IT" sz="2200" b="1" i="1" dirty="0" err="1">
                <a:latin typeface="Times New Roman" panose="02020603050405020304" pitchFamily="18" charset="0"/>
                <a:cs typeface="Times New Roman" panose="02020603050405020304" pitchFamily="18" charset="0"/>
              </a:rPr>
              <a:t>about</a:t>
            </a:r>
            <a:r>
              <a:rPr lang="it-IT" sz="2200" dirty="0">
                <a:latin typeface="Times New Roman" panose="02020603050405020304" pitchFamily="18" charset="0"/>
                <a:cs typeface="Times New Roman" panose="02020603050405020304" pitchFamily="18" charset="0"/>
              </a:rPr>
              <a:t>: momento della necessità di rispondere al bisogno dell’altro;</a:t>
            </a:r>
          </a:p>
          <a:p>
            <a:pPr algn="just">
              <a:lnSpc>
                <a:spcPct val="100000"/>
              </a:lnSpc>
            </a:pPr>
            <a:r>
              <a:rPr lang="it-IT" sz="2200" b="1" i="1" dirty="0" err="1">
                <a:latin typeface="Times New Roman" panose="02020603050405020304" pitchFamily="18" charset="0"/>
                <a:cs typeface="Times New Roman" panose="02020603050405020304" pitchFamily="18" charset="0"/>
              </a:rPr>
              <a:t>Taking</a:t>
            </a:r>
            <a:r>
              <a:rPr lang="it-IT" sz="2200" b="1" i="1" dirty="0">
                <a:latin typeface="Times New Roman" panose="02020603050405020304" pitchFamily="18" charset="0"/>
                <a:cs typeface="Times New Roman" panose="02020603050405020304" pitchFamily="18" charset="0"/>
              </a:rPr>
              <a:t> care of</a:t>
            </a:r>
            <a:r>
              <a:rPr lang="it-IT" sz="2200" dirty="0">
                <a:latin typeface="Times New Roman" panose="02020603050405020304" pitchFamily="18" charset="0"/>
                <a:cs typeface="Times New Roman" panose="02020603050405020304" pitchFamily="18" charset="0"/>
              </a:rPr>
              <a:t>: attenzione di responsabilità;</a:t>
            </a:r>
          </a:p>
          <a:p>
            <a:pPr algn="just">
              <a:lnSpc>
                <a:spcPct val="100000"/>
              </a:lnSpc>
            </a:pPr>
            <a:r>
              <a:rPr lang="it-IT" sz="2200" b="1" i="1" dirty="0">
                <a:latin typeface="Times New Roman" panose="02020603050405020304" pitchFamily="18" charset="0"/>
                <a:cs typeface="Times New Roman" panose="02020603050405020304" pitchFamily="18" charset="0"/>
              </a:rPr>
              <a:t>Care-giving</a:t>
            </a:r>
            <a:r>
              <a:rPr lang="it-IT" sz="2200" dirty="0">
                <a:latin typeface="Times New Roman" panose="02020603050405020304" pitchFamily="18" charset="0"/>
                <a:cs typeface="Times New Roman" panose="02020603050405020304" pitchFamily="18" charset="0"/>
              </a:rPr>
              <a:t>: momento attivo e operativo del «prestare cura».</a:t>
            </a:r>
            <a:endParaRPr lang="it-IT" sz="2200" b="1" i="1" dirty="0">
              <a:latin typeface="Times New Roman" panose="02020603050405020304" pitchFamily="18" charset="0"/>
              <a:cs typeface="Times New Roman" panose="02020603050405020304" pitchFamily="18" charset="0"/>
            </a:endParaRPr>
          </a:p>
          <a:p>
            <a:pPr marL="0" indent="0" algn="just">
              <a:lnSpc>
                <a:spcPct val="100000"/>
              </a:lnSpc>
              <a:buNone/>
            </a:pPr>
            <a:r>
              <a:rPr lang="it-IT" sz="2200" dirty="0">
                <a:latin typeface="Times New Roman" panose="02020603050405020304" pitchFamily="18" charset="0"/>
                <a:cs typeface="Times New Roman" panose="02020603050405020304" pitchFamily="18" charset="0"/>
              </a:rPr>
              <a:t>Emerge la centralità della dimensione </a:t>
            </a:r>
            <a:r>
              <a:rPr lang="it-IT" sz="2200" b="1" dirty="0">
                <a:latin typeface="Times New Roman" panose="02020603050405020304" pitchFamily="18" charset="0"/>
                <a:cs typeface="Times New Roman" panose="02020603050405020304" pitchFamily="18" charset="0"/>
              </a:rPr>
              <a:t>pratica </a:t>
            </a:r>
            <a:r>
              <a:rPr lang="it-IT" sz="2200" dirty="0">
                <a:latin typeface="Times New Roman" panose="02020603050405020304" pitchFamily="18" charset="0"/>
                <a:cs typeface="Times New Roman" panose="02020603050405020304" pitchFamily="18" charset="0"/>
              </a:rPr>
              <a:t>e </a:t>
            </a:r>
            <a:r>
              <a:rPr lang="it-IT" sz="2200" b="1" dirty="0">
                <a:latin typeface="Times New Roman" panose="02020603050405020304" pitchFamily="18" charset="0"/>
                <a:cs typeface="Times New Roman" panose="02020603050405020304" pitchFamily="18" charset="0"/>
              </a:rPr>
              <a:t>attiva </a:t>
            </a:r>
            <a:r>
              <a:rPr lang="it-IT" sz="2200" dirty="0">
                <a:latin typeface="Times New Roman" panose="02020603050405020304" pitchFamily="18" charset="0"/>
                <a:cs typeface="Times New Roman" panose="02020603050405020304" pitchFamily="18" charset="0"/>
              </a:rPr>
              <a:t>del «lavoro di cura»: implica la capacità del soggetto di calarsi nell’esperienza, di tradurre in azione le proprie cognizioni e convinzioni, di dare prova delle proprie scelte morali.</a:t>
            </a:r>
          </a:p>
          <a:p>
            <a:pPr marL="0" indent="0" algn="just">
              <a:lnSpc>
                <a:spcPct val="100000"/>
              </a:lnSpc>
              <a:buNone/>
            </a:pPr>
            <a:r>
              <a:rPr lang="it-IT" sz="2200" dirty="0">
                <a:latin typeface="Times New Roman" panose="02020603050405020304" pitchFamily="18" charset="0"/>
                <a:cs typeface="Times New Roman" panose="02020603050405020304" pitchFamily="18" charset="0"/>
              </a:rPr>
              <a:t>Riabilitare la cura significa svincolare l’attività di cura sia da ogni riduzionismo assistenziale, sia dal rischio di paternalismo.</a:t>
            </a:r>
          </a:p>
        </p:txBody>
      </p:sp>
      <p:sp>
        <p:nvSpPr>
          <p:cNvPr id="4" name="Segnaposto numero diapositiva 3">
            <a:extLst>
              <a:ext uri="{FF2B5EF4-FFF2-40B4-BE49-F238E27FC236}">
                <a16:creationId xmlns:a16="http://schemas.microsoft.com/office/drawing/2014/main" id="{214FC309-6C62-4E3D-A06B-931F2AB77518}"/>
              </a:ext>
            </a:extLst>
          </p:cNvPr>
          <p:cNvSpPr>
            <a:spLocks noGrp="1"/>
          </p:cNvSpPr>
          <p:nvPr>
            <p:ph type="sldNum" sz="quarter" idx="12"/>
          </p:nvPr>
        </p:nvSpPr>
        <p:spPr>
          <a:xfrm>
            <a:off x="11311128" y="6272784"/>
            <a:ext cx="640080" cy="365125"/>
          </a:xfrm>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32</a:t>
            </a:fld>
            <a:endParaRPr kumimoji="0" lang="en-US" sz="1400" b="1" i="0" u="none" strike="noStrike" kern="1200" cap="none" spc="0" normalizeH="0" baseline="0" noProof="0" dirty="0">
              <a:ln>
                <a:noFill/>
              </a:ln>
              <a:solidFill>
                <a:srgbClr val="FFFFFF"/>
              </a:solidFill>
              <a:effectLst/>
              <a:uLnTx/>
              <a:uFillTx/>
              <a:latin typeface="Rockwell Condensed" panose="02060603050405020104"/>
              <a:ea typeface="+mn-ea"/>
              <a:cs typeface="+mn-cs"/>
            </a:endParaRPr>
          </a:p>
        </p:txBody>
      </p:sp>
    </p:spTree>
    <p:extLst>
      <p:ext uri="{BB962C8B-B14F-4D97-AF65-F5344CB8AC3E}">
        <p14:creationId xmlns:p14="http://schemas.microsoft.com/office/powerpoint/2010/main" val="28525614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itolo 1">
            <a:extLst>
              <a:ext uri="{FF2B5EF4-FFF2-40B4-BE49-F238E27FC236}">
                <a16:creationId xmlns:a16="http://schemas.microsoft.com/office/drawing/2014/main" id="{494F5E85-E518-42C3-AAD4-0953DD769AF7}"/>
              </a:ext>
            </a:extLst>
          </p:cNvPr>
          <p:cNvSpPr>
            <a:spLocks noGrp="1"/>
          </p:cNvSpPr>
          <p:nvPr>
            <p:ph type="title"/>
          </p:nvPr>
        </p:nvSpPr>
        <p:spPr>
          <a:xfrm>
            <a:off x="8479777" y="639763"/>
            <a:ext cx="3349954" cy="5177377"/>
          </a:xfrm>
          <a:ln>
            <a:noFill/>
          </a:ln>
        </p:spPr>
        <p:txBody>
          <a:bodyPr>
            <a:normAutofit/>
          </a:bodyPr>
          <a:lstStyle/>
          <a:p>
            <a:pPr algn="ctr"/>
            <a:r>
              <a:rPr lang="it-IT" sz="4000" dirty="0"/>
              <a:t>Distinzioni terminologiche</a:t>
            </a:r>
          </a:p>
        </p:txBody>
      </p:sp>
      <p:grpSp>
        <p:nvGrpSpPr>
          <p:cNvPr id="23" name="Group 17">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9" name="Oval 18">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0" name="Oval 19">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3832C104-6C6C-428E-8BF4-18A56B3C3BC3}"/>
              </a:ext>
            </a:extLst>
          </p:cNvPr>
          <p:cNvSpPr>
            <a:spLocks noGrp="1"/>
          </p:cNvSpPr>
          <p:nvPr>
            <p:ph type="sldNum" sz="quarter" idx="12"/>
          </p:nvPr>
        </p:nvSpPr>
        <p:spPr>
          <a:xfrm>
            <a:off x="11311128" y="6272784"/>
            <a:ext cx="640080" cy="365125"/>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33</a:t>
            </a:fld>
            <a:endParaRPr kumimoji="0" lang="en-US" sz="1400" b="1" i="0" u="none" strike="noStrike" kern="1200" cap="none" spc="0" normalizeH="0" baseline="0" noProof="0">
              <a:ln>
                <a:noFill/>
              </a:ln>
              <a:solidFill>
                <a:srgbClr val="FFFFFF"/>
              </a:solidFill>
              <a:effectLst/>
              <a:uLnTx/>
              <a:uFillTx/>
              <a:latin typeface="Rockwell Condensed" panose="02060603050405020104"/>
              <a:ea typeface="+mn-ea"/>
              <a:cs typeface="+mn-cs"/>
            </a:endParaRPr>
          </a:p>
        </p:txBody>
      </p:sp>
      <p:sp>
        <p:nvSpPr>
          <p:cNvPr id="10" name="Segnaposto contenuto 2">
            <a:extLst>
              <a:ext uri="{FF2B5EF4-FFF2-40B4-BE49-F238E27FC236}">
                <a16:creationId xmlns:a16="http://schemas.microsoft.com/office/drawing/2014/main" id="{3B569AA2-42AE-4AAF-A960-75B43037EDD3}"/>
              </a:ext>
            </a:extLst>
          </p:cNvPr>
          <p:cNvSpPr>
            <a:spLocks noGrp="1"/>
          </p:cNvSpPr>
          <p:nvPr>
            <p:ph idx="1"/>
          </p:nvPr>
        </p:nvSpPr>
        <p:spPr>
          <a:xfrm>
            <a:off x="402803" y="1053860"/>
            <a:ext cx="7111773" cy="5633021"/>
          </a:xfrm>
        </p:spPr>
        <p:txBody>
          <a:bodyPr>
            <a:normAutofit/>
          </a:bodyPr>
          <a:lstStyle/>
          <a:p>
            <a:pPr marL="0" indent="0" algn="just">
              <a:lnSpc>
                <a:spcPct val="100000"/>
              </a:lnSpc>
              <a:buNone/>
            </a:pPr>
            <a:r>
              <a:rPr lang="it-IT" sz="2400" dirty="0">
                <a:latin typeface="Times New Roman" panose="02020603050405020304" pitchFamily="18" charset="0"/>
                <a:cs typeface="Times New Roman" panose="02020603050405020304" pitchFamily="18" charset="0"/>
              </a:rPr>
              <a:t>Liberare la cura da ogni visione riduttiva e marginale significa riconoscerla come dimensione </a:t>
            </a:r>
            <a:r>
              <a:rPr lang="it-IT" sz="2400" b="1" dirty="0">
                <a:latin typeface="Times New Roman" panose="02020603050405020304" pitchFamily="18" charset="0"/>
                <a:cs typeface="Times New Roman" panose="02020603050405020304" pitchFamily="18" charset="0"/>
              </a:rPr>
              <a:t>universale </a:t>
            </a:r>
            <a:r>
              <a:rPr lang="it-IT" sz="2400" dirty="0">
                <a:latin typeface="Times New Roman" panose="02020603050405020304" pitchFamily="18" charset="0"/>
                <a:cs typeface="Times New Roman" panose="02020603050405020304" pitchFamily="18" charset="0"/>
              </a:rPr>
              <a:t>e </a:t>
            </a:r>
            <a:r>
              <a:rPr lang="it-IT" sz="2400" b="1" dirty="0">
                <a:latin typeface="Times New Roman" panose="02020603050405020304" pitchFamily="18" charset="0"/>
                <a:cs typeface="Times New Roman" panose="02020603050405020304" pitchFamily="18" charset="0"/>
              </a:rPr>
              <a:t>quotidiana </a:t>
            </a:r>
            <a:r>
              <a:rPr lang="it-IT" sz="2400" dirty="0">
                <a:latin typeface="Times New Roman" panose="02020603050405020304" pitchFamily="18" charset="0"/>
                <a:cs typeface="Times New Roman" panose="02020603050405020304" pitchFamily="18" charset="0"/>
              </a:rPr>
              <a:t>allo stesso tempo: è la manifestazione per il </a:t>
            </a:r>
            <a:r>
              <a:rPr lang="it-IT" sz="2400" b="1" dirty="0">
                <a:latin typeface="Times New Roman" panose="02020603050405020304" pitchFamily="18" charset="0"/>
                <a:cs typeface="Times New Roman" panose="02020603050405020304" pitchFamily="18" charset="0"/>
              </a:rPr>
              <a:t>particolare</a:t>
            </a:r>
            <a:r>
              <a:rPr lang="it-IT" sz="2400" dirty="0">
                <a:latin typeface="Times New Roman" panose="02020603050405020304" pitchFamily="18" charset="0"/>
                <a:cs typeface="Times New Roman" panose="02020603050405020304" pitchFamily="18" charset="0"/>
              </a:rPr>
              <a:t> che consente di dare importanza a ciò che solitamente viene trascurato.</a:t>
            </a:r>
          </a:p>
          <a:p>
            <a:pPr marL="0" indent="0" algn="just">
              <a:lnSpc>
                <a:spcPct val="100000"/>
              </a:lnSpc>
              <a:buNone/>
            </a:pPr>
            <a:r>
              <a:rPr lang="it-IT" sz="2400" dirty="0">
                <a:latin typeface="Times New Roman" panose="02020603050405020304" pitchFamily="18" charset="0"/>
                <a:cs typeface="Times New Roman" panose="02020603050405020304" pitchFamily="18" charset="0"/>
              </a:rPr>
              <a:t>L’etica della cura è </a:t>
            </a:r>
            <a:r>
              <a:rPr lang="it-IT" sz="2400" b="1" dirty="0">
                <a:latin typeface="Times New Roman" panose="02020603050405020304" pitchFamily="18" charset="0"/>
                <a:cs typeface="Times New Roman" panose="02020603050405020304" pitchFamily="18" charset="0"/>
              </a:rPr>
              <a:t>concreta</a:t>
            </a:r>
            <a:r>
              <a:rPr lang="it-IT" sz="2400" dirty="0">
                <a:latin typeface="Times New Roman" panose="02020603050405020304" pitchFamily="18" charset="0"/>
                <a:cs typeface="Times New Roman" panose="02020603050405020304" pitchFamily="18" charset="0"/>
              </a:rPr>
              <a:t>, </a:t>
            </a:r>
            <a:r>
              <a:rPr lang="it-IT" sz="2400" b="1" dirty="0">
                <a:latin typeface="Times New Roman" panose="02020603050405020304" pitchFamily="18" charset="0"/>
                <a:cs typeface="Times New Roman" panose="02020603050405020304" pitchFamily="18" charset="0"/>
              </a:rPr>
              <a:t>contingente</a:t>
            </a:r>
            <a:r>
              <a:rPr lang="it-IT" sz="2400" dirty="0">
                <a:latin typeface="Times New Roman" panose="02020603050405020304" pitchFamily="18" charset="0"/>
                <a:cs typeface="Times New Roman" panose="02020603050405020304" pitchFamily="18" charset="0"/>
              </a:rPr>
              <a:t> e </a:t>
            </a:r>
            <a:r>
              <a:rPr lang="it-IT" sz="2400" b="1" dirty="0">
                <a:latin typeface="Times New Roman" panose="02020603050405020304" pitchFamily="18" charset="0"/>
                <a:cs typeface="Times New Roman" panose="02020603050405020304" pitchFamily="18" charset="0"/>
              </a:rPr>
              <a:t>contestuale.</a:t>
            </a:r>
          </a:p>
          <a:p>
            <a:pPr marL="0" indent="0" algn="just">
              <a:lnSpc>
                <a:spcPct val="100000"/>
              </a:lnSpc>
              <a:buNone/>
            </a:pPr>
            <a:r>
              <a:rPr lang="it-IT" sz="2400" dirty="0">
                <a:latin typeface="Times New Roman" panose="02020603050405020304" pitchFamily="18" charset="0"/>
                <a:cs typeface="Times New Roman" panose="02020603050405020304" pitchFamily="18" charset="0"/>
              </a:rPr>
              <a:t>Pone l’accento sull’</a:t>
            </a:r>
            <a:r>
              <a:rPr lang="it-IT" sz="2400" b="1" dirty="0">
                <a:latin typeface="Times New Roman" panose="02020603050405020304" pitchFamily="18" charset="0"/>
                <a:cs typeface="Times New Roman" panose="02020603050405020304" pitchFamily="18" charset="0"/>
              </a:rPr>
              <a:t>universalità del bisogno di cura</a:t>
            </a:r>
            <a:r>
              <a:rPr lang="it-IT" sz="2400" dirty="0">
                <a:latin typeface="Times New Roman" panose="02020603050405020304" pitchFamily="18" charset="0"/>
                <a:cs typeface="Times New Roman" panose="02020603050405020304" pitchFamily="18" charset="0"/>
              </a:rPr>
              <a:t>, fondato sulla condizione di </a:t>
            </a:r>
            <a:r>
              <a:rPr lang="it-IT" sz="2400" b="1" dirty="0">
                <a:latin typeface="Times New Roman" panose="02020603050405020304" pitchFamily="18" charset="0"/>
                <a:cs typeface="Times New Roman" panose="02020603050405020304" pitchFamily="18" charset="0"/>
              </a:rPr>
              <a:t>vulnerabilità dell’umano</a:t>
            </a:r>
            <a:r>
              <a:rPr lang="it-IT" sz="2400" dirty="0">
                <a:latin typeface="Times New Roman" panose="02020603050405020304" pitchFamily="18" charset="0"/>
                <a:cs typeface="Times New Roman" panose="02020603050405020304" pitchFamily="18" charset="0"/>
              </a:rPr>
              <a:t> e sul </a:t>
            </a:r>
            <a:r>
              <a:rPr lang="it-IT" sz="2400" b="1" dirty="0">
                <a:latin typeface="Times New Roman" panose="02020603050405020304" pitchFamily="18" charset="0"/>
                <a:cs typeface="Times New Roman" panose="02020603050405020304" pitchFamily="18" charset="0"/>
              </a:rPr>
              <a:t>valore dell’interdipendenza</a:t>
            </a:r>
            <a:r>
              <a:rPr lang="it-IT" sz="2400" dirty="0">
                <a:latin typeface="Times New Roman" panose="02020603050405020304" pitchFamily="18" charset="0"/>
                <a:cs typeface="Times New Roman" panose="02020603050405020304" pitchFamily="18" charset="0"/>
              </a:rPr>
              <a:t>.</a:t>
            </a:r>
          </a:p>
          <a:p>
            <a:pPr marL="0" indent="0" algn="just">
              <a:lnSpc>
                <a:spcPct val="100000"/>
              </a:lnSpc>
              <a:buNone/>
            </a:pPr>
            <a:r>
              <a:rPr lang="it-IT" sz="2400" dirty="0">
                <a:latin typeface="Times New Roman" panose="02020603050405020304" pitchFamily="18" charset="0"/>
                <a:cs typeface="Times New Roman" panose="02020603050405020304" pitchFamily="18" charset="0"/>
              </a:rPr>
              <a:t>Ciò richiede di ripensare il soggetto, di configurare un soggetto che è allo stesso tempo relazione e singolare, concreto ed empatico, attento all’altro.</a:t>
            </a:r>
          </a:p>
        </p:txBody>
      </p:sp>
    </p:spTree>
    <p:extLst>
      <p:ext uri="{BB962C8B-B14F-4D97-AF65-F5344CB8AC3E}">
        <p14:creationId xmlns:p14="http://schemas.microsoft.com/office/powerpoint/2010/main" val="34868041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49875-4D4F-4AFB-8B86-3A1C377B45E6}"/>
              </a:ext>
            </a:extLst>
          </p:cNvPr>
          <p:cNvSpPr>
            <a:spLocks noGrp="1"/>
          </p:cNvSpPr>
          <p:nvPr>
            <p:ph type="title"/>
          </p:nvPr>
        </p:nvSpPr>
        <p:spPr/>
        <p:txBody>
          <a:bodyPr/>
          <a:lstStyle/>
          <a:p>
            <a:r>
              <a:rPr lang="it-IT" dirty="0"/>
              <a:t>Cura come dono, cura come amore</a:t>
            </a:r>
          </a:p>
        </p:txBody>
      </p:sp>
      <p:sp>
        <p:nvSpPr>
          <p:cNvPr id="3" name="Segnaposto contenuto 2">
            <a:extLst>
              <a:ext uri="{FF2B5EF4-FFF2-40B4-BE49-F238E27FC236}">
                <a16:creationId xmlns:a16="http://schemas.microsoft.com/office/drawing/2014/main" id="{1316C452-2CEA-49B4-A7E9-6A2A96749853}"/>
              </a:ext>
            </a:extLst>
          </p:cNvPr>
          <p:cNvSpPr>
            <a:spLocks noGrp="1"/>
          </p:cNvSpPr>
          <p:nvPr>
            <p:ph idx="1"/>
          </p:nvPr>
        </p:nvSpPr>
        <p:spPr>
          <a:xfrm>
            <a:off x="1066800" y="1956371"/>
            <a:ext cx="10058400" cy="4516501"/>
          </a:xfrm>
        </p:spPr>
        <p:txBody>
          <a:bodyPr>
            <a:normAutofit fontScale="92500" lnSpcReduction="10000"/>
          </a:bodyPr>
          <a:lstStyle/>
          <a:p>
            <a:pPr marL="0" indent="0" algn="just">
              <a:lnSpc>
                <a:spcPct val="110000"/>
              </a:lnSpc>
              <a:buNone/>
            </a:pPr>
            <a:r>
              <a:rPr lang="it-IT" sz="2200" dirty="0">
                <a:latin typeface="Times New Roman" panose="02020603050405020304" pitchFamily="18" charset="0"/>
                <a:cs typeface="Times New Roman" panose="02020603050405020304" pitchFamily="18" charset="0"/>
              </a:rPr>
              <a:t>La cura rappresenta l’epifania per eccellenza del dono, in quanto tende a preservare e ricreare il valore del legame, il tessuto di relazioni, affetti, appartenenze.</a:t>
            </a:r>
          </a:p>
          <a:p>
            <a:pPr marL="0" indent="0" algn="just">
              <a:lnSpc>
                <a:spcPct val="110000"/>
              </a:lnSpc>
              <a:buNone/>
            </a:pPr>
            <a:r>
              <a:rPr lang="it-IT" sz="2200" dirty="0">
                <a:latin typeface="Times New Roman" panose="02020603050405020304" pitchFamily="18" charset="0"/>
                <a:cs typeface="Times New Roman" panose="02020603050405020304" pitchFamily="18" charset="0"/>
              </a:rPr>
              <a:t>L’affinità tra cura e dono consiste in quella capacità di </a:t>
            </a:r>
            <a:r>
              <a:rPr lang="it-IT" sz="2200" b="1" dirty="0">
                <a:latin typeface="Times New Roman" panose="02020603050405020304" pitchFamily="18" charset="0"/>
                <a:cs typeface="Times New Roman" panose="02020603050405020304" pitchFamily="18" charset="0"/>
              </a:rPr>
              <a:t>eccedenza</a:t>
            </a:r>
            <a:r>
              <a:rPr lang="it-IT" sz="2200" dirty="0">
                <a:latin typeface="Times New Roman" panose="02020603050405020304" pitchFamily="18" charset="0"/>
                <a:cs typeface="Times New Roman" panose="02020603050405020304" pitchFamily="18" charset="0"/>
              </a:rPr>
              <a:t> che rompe la logica equilibrata di una reciprocità simmetrica per aprire all’asimmetria della relazione.</a:t>
            </a:r>
          </a:p>
          <a:p>
            <a:pPr marL="0" indent="0" algn="just">
              <a:lnSpc>
                <a:spcPct val="110000"/>
              </a:lnSpc>
              <a:buNone/>
            </a:pPr>
            <a:r>
              <a:rPr lang="it-IT" sz="2200" dirty="0">
                <a:latin typeface="Times New Roman" panose="02020603050405020304" pitchFamily="18" charset="0"/>
                <a:cs typeface="Times New Roman" panose="02020603050405020304" pitchFamily="18" charset="0"/>
              </a:rPr>
              <a:t>C’è sempre una </a:t>
            </a:r>
            <a:r>
              <a:rPr lang="it-IT" sz="2200" b="1" dirty="0">
                <a:latin typeface="Times New Roman" panose="02020603050405020304" pitchFamily="18" charset="0"/>
                <a:cs typeface="Times New Roman" panose="02020603050405020304" pitchFamily="18" charset="0"/>
              </a:rPr>
              <a:t>motivazione intrinseca</a:t>
            </a:r>
            <a:r>
              <a:rPr lang="it-IT" sz="2200" dirty="0">
                <a:latin typeface="Times New Roman" panose="02020603050405020304" pitchFamily="18" charset="0"/>
                <a:cs typeface="Times New Roman" panose="02020603050405020304" pitchFamily="18" charset="0"/>
              </a:rPr>
              <a:t> che inspira il lavoro di cura: consiste nel riconoscere di essere costitutivamente in debito verso gli altri, a partire dal dono originario che è la nascita.</a:t>
            </a:r>
          </a:p>
          <a:p>
            <a:pPr marL="0" indent="0" algn="just">
              <a:lnSpc>
                <a:spcPct val="110000"/>
              </a:lnSpc>
              <a:buNone/>
            </a:pPr>
            <a:r>
              <a:rPr lang="it-IT" sz="2200" dirty="0">
                <a:latin typeface="Times New Roman" panose="02020603050405020304" pitchFamily="18" charset="0"/>
                <a:cs typeface="Times New Roman" panose="02020603050405020304" pitchFamily="18" charset="0"/>
              </a:rPr>
              <a:t>Non basta però ricondurre la cura ad una generica disposizione affettiva, è necessario rendere ragione di quell’eccedenza che la caratterizza, ricorrendo al lessico dell’</a:t>
            </a:r>
            <a:r>
              <a:rPr lang="it-IT" sz="2200" b="1" dirty="0">
                <a:latin typeface="Times New Roman" panose="02020603050405020304" pitchFamily="18" charset="0"/>
                <a:cs typeface="Times New Roman" panose="02020603050405020304" pitchFamily="18" charset="0"/>
              </a:rPr>
              <a:t>amore</a:t>
            </a:r>
            <a:r>
              <a:rPr lang="it-IT" sz="2200" dirty="0">
                <a:latin typeface="Times New Roman" panose="02020603050405020304" pitchFamily="18" charset="0"/>
                <a:cs typeface="Times New Roman" panose="02020603050405020304" pitchFamily="18" charset="0"/>
              </a:rPr>
              <a:t>.</a:t>
            </a:r>
          </a:p>
          <a:p>
            <a:pPr marL="0" indent="0" algn="just">
              <a:lnSpc>
                <a:spcPct val="110000"/>
              </a:lnSpc>
              <a:buNone/>
            </a:pPr>
            <a:r>
              <a:rPr lang="it-IT" sz="2200" dirty="0">
                <a:latin typeface="Times New Roman" panose="02020603050405020304" pitchFamily="18" charset="0"/>
                <a:cs typeface="Times New Roman" panose="02020603050405020304" pitchFamily="18" charset="0"/>
              </a:rPr>
              <a:t>Ritorna il concetto di </a:t>
            </a:r>
            <a:r>
              <a:rPr lang="it-IT" sz="2200" b="1" dirty="0">
                <a:latin typeface="Times New Roman" panose="02020603050405020304" pitchFamily="18" charset="0"/>
                <a:cs typeface="Times New Roman" panose="02020603050405020304" pitchFamily="18" charset="0"/>
              </a:rPr>
              <a:t>agape</a:t>
            </a:r>
            <a:r>
              <a:rPr lang="it-IT" sz="2200" dirty="0">
                <a:latin typeface="Times New Roman" panose="02020603050405020304" pitchFamily="18" charset="0"/>
                <a:cs typeface="Times New Roman" panose="02020603050405020304" pitchFamily="18" charset="0"/>
              </a:rPr>
              <a:t>: l’amore è la quintessenza della passione per l’altro nella quale si fondono la più alta realizzazione di sé e l’apertura all’altro da sé.</a:t>
            </a:r>
          </a:p>
          <a:p>
            <a:pPr marL="0" indent="0" algn="just">
              <a:lnSpc>
                <a:spcPct val="110000"/>
              </a:lnSpc>
              <a:buNone/>
            </a:pPr>
            <a:r>
              <a:rPr lang="it-IT" sz="2200" dirty="0">
                <a:latin typeface="Times New Roman" panose="02020603050405020304" pitchFamily="18" charset="0"/>
                <a:cs typeface="Times New Roman" panose="02020603050405020304" pitchFamily="18" charset="0"/>
              </a:rPr>
              <a:t>Quando la relazione di cura appare priva della qualità dell’agape ricade nel puro assistenzialismo, producendo un sostanziale depotenziamento del soggetto stesso.</a:t>
            </a:r>
          </a:p>
          <a:p>
            <a:pPr marL="0" indent="0" algn="just">
              <a:lnSpc>
                <a:spcPct val="110000"/>
              </a:lnSpc>
              <a:buNone/>
            </a:pPr>
            <a:endParaRPr lang="it-IT" sz="2200"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214FC309-6C62-4E3D-A06B-931F2AB77518}"/>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34</a:t>
            </a:fld>
            <a:endParaRPr kumimoji="0" lang="en-US" sz="1400" b="1" i="0" u="none" strike="noStrike" kern="1200" cap="none" spc="0" normalizeH="0" baseline="0" noProof="0" dirty="0">
              <a:ln>
                <a:noFill/>
              </a:ln>
              <a:solidFill>
                <a:srgbClr val="FFFFFF"/>
              </a:solidFill>
              <a:effectLst/>
              <a:uLnTx/>
              <a:uFillTx/>
              <a:latin typeface="Rockwell Condensed" panose="02060603050405020104"/>
              <a:ea typeface="+mn-ea"/>
              <a:cs typeface="+mn-cs"/>
            </a:endParaRPr>
          </a:p>
        </p:txBody>
      </p:sp>
    </p:spTree>
    <p:extLst>
      <p:ext uri="{BB962C8B-B14F-4D97-AF65-F5344CB8AC3E}">
        <p14:creationId xmlns:p14="http://schemas.microsoft.com/office/powerpoint/2010/main" val="9182615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DA90C30-B990-4CCA-B584-40F864DA3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4527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3" name="Segnaposto contenuto 2">
            <a:extLst>
              <a:ext uri="{FF2B5EF4-FFF2-40B4-BE49-F238E27FC236}">
                <a16:creationId xmlns:a16="http://schemas.microsoft.com/office/drawing/2014/main" id="{1316C452-2CEA-49B4-A7E9-6A2A96749853}"/>
              </a:ext>
            </a:extLst>
          </p:cNvPr>
          <p:cNvSpPr>
            <a:spLocks noGrp="1"/>
          </p:cNvSpPr>
          <p:nvPr>
            <p:ph idx="1"/>
          </p:nvPr>
        </p:nvSpPr>
        <p:spPr>
          <a:xfrm>
            <a:off x="400714" y="1160858"/>
            <a:ext cx="6743845" cy="4536281"/>
          </a:xfrm>
        </p:spPr>
        <p:txBody>
          <a:bodyPr>
            <a:noAutofit/>
          </a:bodyPr>
          <a:lstStyle/>
          <a:p>
            <a:pPr marL="0" indent="0" algn="just">
              <a:lnSpc>
                <a:spcPct val="100000"/>
              </a:lnSpc>
              <a:buNone/>
            </a:pPr>
            <a:r>
              <a:rPr lang="it-IT" sz="2400" dirty="0">
                <a:latin typeface="Times New Roman" panose="02020603050405020304" pitchFamily="18" charset="0"/>
                <a:cs typeface="Times New Roman" panose="02020603050405020304" pitchFamily="18" charset="0"/>
              </a:rPr>
              <a:t>La cura è forse il dono per eccellenza delle donne: si configura come la scelta libera e volontaria di un soggetto che è capace di coniugare </a:t>
            </a:r>
            <a:r>
              <a:rPr lang="it-IT" sz="2400" b="1" dirty="0">
                <a:latin typeface="Times New Roman" panose="02020603050405020304" pitchFamily="18" charset="0"/>
                <a:cs typeface="Times New Roman" panose="02020603050405020304" pitchFamily="18" charset="0"/>
              </a:rPr>
              <a:t>autonomia</a:t>
            </a:r>
            <a:r>
              <a:rPr lang="it-IT" sz="2400" dirty="0">
                <a:latin typeface="Times New Roman" panose="02020603050405020304" pitchFamily="18" charset="0"/>
                <a:cs typeface="Times New Roman" panose="02020603050405020304" pitchFamily="18" charset="0"/>
              </a:rPr>
              <a:t> e </a:t>
            </a:r>
            <a:r>
              <a:rPr lang="it-IT" sz="2400" b="1" dirty="0">
                <a:latin typeface="Times New Roman" panose="02020603050405020304" pitchFamily="18" charset="0"/>
                <a:cs typeface="Times New Roman" panose="02020603050405020304" pitchFamily="18" charset="0"/>
              </a:rPr>
              <a:t>dipendenza</a:t>
            </a:r>
            <a:r>
              <a:rPr lang="it-IT" sz="2400" dirty="0">
                <a:latin typeface="Times New Roman" panose="02020603050405020304" pitchFamily="18" charset="0"/>
                <a:cs typeface="Times New Roman" panose="02020603050405020304" pitchFamily="18" charset="0"/>
              </a:rPr>
              <a:t>, </a:t>
            </a:r>
            <a:r>
              <a:rPr lang="it-IT" sz="2400" b="1" dirty="0">
                <a:latin typeface="Times New Roman" panose="02020603050405020304" pitchFamily="18" charset="0"/>
                <a:cs typeface="Times New Roman" panose="02020603050405020304" pitchFamily="18" charset="0"/>
              </a:rPr>
              <a:t>libertà </a:t>
            </a:r>
            <a:r>
              <a:rPr lang="it-IT" sz="2400" dirty="0">
                <a:latin typeface="Times New Roman" panose="02020603050405020304" pitchFamily="18" charset="0"/>
                <a:cs typeface="Times New Roman" panose="02020603050405020304" pitchFamily="18" charset="0"/>
              </a:rPr>
              <a:t>e </a:t>
            </a:r>
            <a:r>
              <a:rPr lang="it-IT" sz="2400" b="1" dirty="0">
                <a:latin typeface="Times New Roman" panose="02020603050405020304" pitchFamily="18" charset="0"/>
                <a:cs typeface="Times New Roman" panose="02020603050405020304" pitchFamily="18" charset="0"/>
              </a:rPr>
              <a:t>relazione</a:t>
            </a:r>
            <a:r>
              <a:rPr lang="it-IT" sz="2400" dirty="0">
                <a:latin typeface="Times New Roman" panose="02020603050405020304" pitchFamily="18" charset="0"/>
                <a:cs typeface="Times New Roman" panose="02020603050405020304" pitchFamily="18" charset="0"/>
              </a:rPr>
              <a:t>.</a:t>
            </a:r>
          </a:p>
          <a:p>
            <a:pPr marL="0" indent="0" algn="just">
              <a:lnSpc>
                <a:spcPct val="100000"/>
              </a:lnSpc>
              <a:buNone/>
            </a:pPr>
            <a:r>
              <a:rPr lang="it-IT" sz="2400" dirty="0">
                <a:latin typeface="Times New Roman" panose="02020603050405020304" pitchFamily="18" charset="0"/>
                <a:cs typeface="Times New Roman" panose="02020603050405020304" pitchFamily="18" charset="0"/>
              </a:rPr>
              <a:t>È probabile che le donne possano avere un accesso privilegiato all’attenzione e alla sollecitudine verso l’altro, purché siano capaci di disalienare la cura e di assumerla liberamente a partire dal riconoscimento del suo valore universale.</a:t>
            </a:r>
          </a:p>
          <a:p>
            <a:pPr marL="0" indent="0" algn="just">
              <a:lnSpc>
                <a:spcPct val="100000"/>
              </a:lnSpc>
              <a:buNone/>
            </a:pPr>
            <a:r>
              <a:rPr lang="it-IT" sz="2400" dirty="0">
                <a:latin typeface="Times New Roman" panose="02020603050405020304" pitchFamily="18" charset="0"/>
                <a:cs typeface="Times New Roman" panose="02020603050405020304" pitchFamily="18" charset="0"/>
              </a:rPr>
              <a:t>Possono trasformare la loro tradizionale condizione di soggette alla cura e al dono agendo attivamente e intenzionalmente come soggetti di cura e di dono.</a:t>
            </a:r>
          </a:p>
        </p:txBody>
      </p:sp>
      <p:pic>
        <p:nvPicPr>
          <p:cNvPr id="8" name="Graphic 7">
            <a:extLst>
              <a:ext uri="{FF2B5EF4-FFF2-40B4-BE49-F238E27FC236}">
                <a16:creationId xmlns:a16="http://schemas.microsoft.com/office/drawing/2014/main" id="{CFF47794-1371-4CBC-8B32-480A98F2663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03460" y="1595727"/>
            <a:ext cx="3369177" cy="3369177"/>
          </a:xfrm>
          <a:prstGeom prst="rect">
            <a:avLst/>
          </a:prstGeom>
        </p:spPr>
      </p:pic>
      <p:grpSp>
        <p:nvGrpSpPr>
          <p:cNvPr id="13" name="Group 12">
            <a:extLst>
              <a:ext uri="{FF2B5EF4-FFF2-40B4-BE49-F238E27FC236}">
                <a16:creationId xmlns:a16="http://schemas.microsoft.com/office/drawing/2014/main" id="{D060B936-2771-48DC-842C-14EE9318E3E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4" name="Oval 13">
              <a:extLst>
                <a:ext uri="{FF2B5EF4-FFF2-40B4-BE49-F238E27FC236}">
                  <a16:creationId xmlns:a16="http://schemas.microsoft.com/office/drawing/2014/main" id="{DB4EC8B4-4BB2-45C2-A68A-28E36AC10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6">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5" name="Oval 14">
              <a:extLst>
                <a:ext uri="{FF2B5EF4-FFF2-40B4-BE49-F238E27FC236}">
                  <a16:creationId xmlns:a16="http://schemas.microsoft.com/office/drawing/2014/main" id="{1431D296-F8F1-41C3-A211-E83E243C5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214FC309-6C62-4E3D-A06B-931F2AB77518}"/>
              </a:ext>
            </a:extLst>
          </p:cNvPr>
          <p:cNvSpPr>
            <a:spLocks noGrp="1"/>
          </p:cNvSpPr>
          <p:nvPr>
            <p:ph type="sldNum" sz="quarter" idx="12"/>
          </p:nvPr>
        </p:nvSpPr>
        <p:spPr>
          <a:xfrm>
            <a:off x="11311128" y="6272784"/>
            <a:ext cx="640080" cy="365125"/>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35</a:t>
            </a:fld>
            <a:endParaRPr kumimoji="0" lang="en-US" sz="1400" b="1" i="0" u="none" strike="noStrike" kern="1200" cap="none" spc="0" normalizeH="0" baseline="0" noProof="0">
              <a:ln>
                <a:noFill/>
              </a:ln>
              <a:solidFill>
                <a:srgbClr val="FFFFFF"/>
              </a:solidFill>
              <a:effectLst/>
              <a:uLnTx/>
              <a:uFillTx/>
              <a:latin typeface="Rockwell Condensed" panose="02060603050405020104"/>
              <a:ea typeface="+mn-ea"/>
              <a:cs typeface="+mn-cs"/>
            </a:endParaRPr>
          </a:p>
        </p:txBody>
      </p:sp>
    </p:spTree>
    <p:extLst>
      <p:ext uri="{BB962C8B-B14F-4D97-AF65-F5344CB8AC3E}">
        <p14:creationId xmlns:p14="http://schemas.microsoft.com/office/powerpoint/2010/main" val="1625261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720773-901A-40B8-8E1A-290A5CBB41E0}"/>
              </a:ext>
            </a:extLst>
          </p:cNvPr>
          <p:cNvSpPr>
            <a:spLocks noGrp="1"/>
          </p:cNvSpPr>
          <p:nvPr>
            <p:ph type="title"/>
          </p:nvPr>
        </p:nvSpPr>
        <p:spPr/>
        <p:txBody>
          <a:bodyPr/>
          <a:lstStyle/>
          <a:p>
            <a:pPr algn="ctr"/>
            <a:r>
              <a:rPr lang="it-IT" dirty="0"/>
              <a:t>bibliografia</a:t>
            </a:r>
          </a:p>
        </p:txBody>
      </p:sp>
      <p:sp>
        <p:nvSpPr>
          <p:cNvPr id="3" name="Segnaposto contenuto 2">
            <a:extLst>
              <a:ext uri="{FF2B5EF4-FFF2-40B4-BE49-F238E27FC236}">
                <a16:creationId xmlns:a16="http://schemas.microsoft.com/office/drawing/2014/main" id="{7E30C835-44BA-47FE-8A7D-3B61AD72C105}"/>
              </a:ext>
            </a:extLst>
          </p:cNvPr>
          <p:cNvSpPr>
            <a:spLocks noGrp="1"/>
          </p:cNvSpPr>
          <p:nvPr>
            <p:ph idx="1"/>
          </p:nvPr>
        </p:nvSpPr>
        <p:spPr>
          <a:xfrm>
            <a:off x="1066800" y="1858172"/>
            <a:ext cx="10058400" cy="4515196"/>
          </a:xfrm>
        </p:spPr>
        <p:txBody>
          <a:bodyPr>
            <a:noAutofit/>
          </a:bodyPr>
          <a:lstStyle/>
          <a:p>
            <a:pPr algn="just">
              <a:lnSpc>
                <a:spcPct val="100000"/>
              </a:lnSpc>
            </a:pPr>
            <a:r>
              <a:rPr lang="it-IT" sz="2400" dirty="0" err="1">
                <a:latin typeface="Times New Roman" panose="02020603050405020304" pitchFamily="18" charset="0"/>
                <a:cs typeface="Times New Roman" panose="02020603050405020304" pitchFamily="18" charset="0"/>
              </a:rPr>
              <a:t>Araùjo</a:t>
            </a:r>
            <a:r>
              <a:rPr lang="it-IT" sz="2400" dirty="0">
                <a:latin typeface="Times New Roman" panose="02020603050405020304" pitchFamily="18" charset="0"/>
                <a:cs typeface="Times New Roman" panose="02020603050405020304" pitchFamily="18" charset="0"/>
              </a:rPr>
              <a:t> V., Cataldi S., Iorio G., </a:t>
            </a:r>
            <a:r>
              <a:rPr lang="it-IT" sz="2400" i="1" dirty="0">
                <a:latin typeface="Times New Roman" panose="02020603050405020304" pitchFamily="18" charset="0"/>
                <a:cs typeface="Times New Roman" panose="02020603050405020304" pitchFamily="18" charset="0"/>
              </a:rPr>
              <a:t>L’amore al tempo della globalizzazione. Verso un nuovo concetto sociologico</a:t>
            </a:r>
            <a:r>
              <a:rPr lang="it-IT" sz="2400" dirty="0">
                <a:latin typeface="Times New Roman" panose="02020603050405020304" pitchFamily="18" charset="0"/>
                <a:cs typeface="Times New Roman" panose="02020603050405020304" pitchFamily="18" charset="0"/>
              </a:rPr>
              <a:t>, Roma, Città Nuova, 2015;</a:t>
            </a:r>
          </a:p>
          <a:p>
            <a:pPr algn="just">
              <a:lnSpc>
                <a:spcPct val="100000"/>
              </a:lnSpc>
            </a:pPr>
            <a:r>
              <a:rPr lang="it-IT" sz="2400" dirty="0">
                <a:latin typeface="Times New Roman" panose="02020603050405020304" pitchFamily="18" charset="0"/>
                <a:cs typeface="Times New Roman" panose="02020603050405020304" pitchFamily="18" charset="0"/>
              </a:rPr>
              <a:t>Gui L., «Agape Social Work and social promotion», in </a:t>
            </a:r>
            <a:r>
              <a:rPr lang="it-IT" sz="2400" i="1" dirty="0">
                <a:latin typeface="Times New Roman" panose="02020603050405020304" pitchFamily="18" charset="0"/>
                <a:cs typeface="Times New Roman" panose="02020603050405020304" pitchFamily="18" charset="0"/>
              </a:rPr>
              <a:t>Sociologia</a:t>
            </a:r>
            <a:r>
              <a:rPr lang="it-IT" sz="2400" dirty="0">
                <a:latin typeface="Times New Roman" panose="02020603050405020304" pitchFamily="18" charset="0"/>
                <a:cs typeface="Times New Roman" panose="02020603050405020304" pitchFamily="18" charset="0"/>
              </a:rPr>
              <a:t> </a:t>
            </a:r>
            <a:r>
              <a:rPr lang="it-IT" sz="2400" i="1" dirty="0">
                <a:latin typeface="Times New Roman" panose="02020603050405020304" pitchFamily="18" charset="0"/>
                <a:cs typeface="Times New Roman" panose="02020603050405020304" pitchFamily="18" charset="0"/>
              </a:rPr>
              <a:t>n.1/2019, Rivista quadrimestrale di Scienze Storiche e Sociali</a:t>
            </a:r>
            <a:r>
              <a:rPr lang="it-IT" sz="2400" dirty="0">
                <a:latin typeface="Times New Roman" panose="02020603050405020304" pitchFamily="18" charset="0"/>
                <a:cs typeface="Times New Roman" panose="02020603050405020304" pitchFamily="18" charset="0"/>
              </a:rPr>
              <a:t>, 2019;</a:t>
            </a:r>
          </a:p>
          <a:p>
            <a:pPr algn="just">
              <a:lnSpc>
                <a:spcPct val="100000"/>
              </a:lnSpc>
            </a:pPr>
            <a:r>
              <a:rPr lang="it-IT" sz="2400" dirty="0">
                <a:latin typeface="Times New Roman" panose="02020603050405020304" pitchFamily="18" charset="0"/>
                <a:cs typeface="Times New Roman" panose="02020603050405020304" pitchFamily="18" charset="0"/>
              </a:rPr>
              <a:t>Gui L., «Servizio sociale e </a:t>
            </a:r>
            <a:r>
              <a:rPr lang="it-IT" sz="2400" dirty="0" err="1">
                <a:latin typeface="Times New Roman" panose="02020603050405020304" pitchFamily="18" charset="0"/>
                <a:cs typeface="Times New Roman" panose="02020603050405020304" pitchFamily="18" charset="0"/>
              </a:rPr>
              <a:t>generatività</a:t>
            </a:r>
            <a:r>
              <a:rPr lang="it-IT" sz="2400" dirty="0">
                <a:latin typeface="Times New Roman" panose="02020603050405020304" pitchFamily="18" charset="0"/>
                <a:cs typeface="Times New Roman" panose="02020603050405020304" pitchFamily="18" charset="0"/>
              </a:rPr>
              <a:t>», in </a:t>
            </a:r>
            <a:r>
              <a:rPr lang="it-IT" sz="2400" i="1" dirty="0">
                <a:latin typeface="Times New Roman" panose="02020603050405020304" pitchFamily="18" charset="0"/>
                <a:cs typeface="Times New Roman" panose="02020603050405020304" pitchFamily="18" charset="0"/>
              </a:rPr>
              <a:t>la Rivista delle Politiche Sociali/</a:t>
            </a:r>
            <a:r>
              <a:rPr lang="it-IT" sz="2400" i="1" dirty="0" err="1">
                <a:latin typeface="Times New Roman" panose="02020603050405020304" pitchFamily="18" charset="0"/>
                <a:cs typeface="Times New Roman" panose="02020603050405020304" pitchFamily="18" charset="0"/>
              </a:rPr>
              <a:t>Italian</a:t>
            </a:r>
            <a:r>
              <a:rPr lang="it-IT" sz="2400" i="1" dirty="0">
                <a:latin typeface="Times New Roman" panose="02020603050405020304" pitchFamily="18" charset="0"/>
                <a:cs typeface="Times New Roman" panose="02020603050405020304" pitchFamily="18" charset="0"/>
              </a:rPr>
              <a:t> Journal of Social Policy</a:t>
            </a:r>
            <a:r>
              <a:rPr lang="it-IT" sz="2400" dirty="0">
                <a:latin typeface="Times New Roman" panose="02020603050405020304" pitchFamily="18" charset="0"/>
                <a:cs typeface="Times New Roman" panose="02020603050405020304" pitchFamily="18" charset="0"/>
              </a:rPr>
              <a:t>, n.1/2017;</a:t>
            </a:r>
          </a:p>
          <a:p>
            <a:pPr algn="just">
              <a:lnSpc>
                <a:spcPct val="100000"/>
              </a:lnSpc>
            </a:pPr>
            <a:r>
              <a:rPr lang="it-IT" sz="2400" dirty="0">
                <a:latin typeface="Times New Roman" panose="02020603050405020304" pitchFamily="18" charset="0"/>
                <a:cs typeface="Times New Roman" panose="02020603050405020304" pitchFamily="18" charset="0"/>
              </a:rPr>
              <a:t>Pulcini E., «La cura è un dono?», in Vaughan G., </a:t>
            </a:r>
            <a:r>
              <a:rPr lang="it-IT" sz="2400" i="1" dirty="0">
                <a:latin typeface="Times New Roman" panose="02020603050405020304" pitchFamily="18" charset="0"/>
                <a:cs typeface="Times New Roman" panose="02020603050405020304" pitchFamily="18" charset="0"/>
              </a:rPr>
              <a:t>Le radici materne dell’economia del dono</a:t>
            </a:r>
            <a:r>
              <a:rPr lang="it-IT" sz="2400" dirty="0">
                <a:latin typeface="Times New Roman" panose="02020603050405020304" pitchFamily="18" charset="0"/>
                <a:cs typeface="Times New Roman" panose="02020603050405020304" pitchFamily="18" charset="0"/>
              </a:rPr>
              <a:t>, </a:t>
            </a:r>
            <a:r>
              <a:rPr lang="it-IT" sz="2400" dirty="0" err="1">
                <a:latin typeface="Times New Roman" panose="02020603050405020304" pitchFamily="18" charset="0"/>
                <a:cs typeface="Times New Roman" panose="02020603050405020304" pitchFamily="18" charset="0"/>
              </a:rPr>
              <a:t>VandA.epublishing</a:t>
            </a:r>
            <a:r>
              <a:rPr lang="it-IT" sz="2400" dirty="0">
                <a:latin typeface="Times New Roman" panose="02020603050405020304" pitchFamily="18" charset="0"/>
                <a:cs typeface="Times New Roman" panose="02020603050405020304" pitchFamily="18" charset="0"/>
              </a:rPr>
              <a:t>, Milano, 2017;</a:t>
            </a:r>
          </a:p>
          <a:p>
            <a:pPr algn="just">
              <a:lnSpc>
                <a:spcPct val="100000"/>
              </a:lnSpc>
            </a:pPr>
            <a:r>
              <a:rPr lang="it-IT" sz="2400" dirty="0">
                <a:latin typeface="Times New Roman" panose="02020603050405020304" pitchFamily="18" charset="0"/>
                <a:cs typeface="Times New Roman" panose="02020603050405020304" pitchFamily="18" charset="0"/>
              </a:rPr>
              <a:t>Zancan E. (fondazione), </a:t>
            </a:r>
            <a:r>
              <a:rPr lang="it-IT" sz="2400" i="1" dirty="0">
                <a:latin typeface="Times New Roman" panose="02020603050405020304" pitchFamily="18" charset="0"/>
                <a:cs typeface="Times New Roman" panose="02020603050405020304" pitchFamily="18" charset="0"/>
              </a:rPr>
              <a:t>Welfare generativo. Responsabilizzare, rendere, rigenerare</a:t>
            </a:r>
            <a:r>
              <a:rPr lang="it-IT" sz="2400" dirty="0">
                <a:latin typeface="Times New Roman" panose="02020603050405020304" pitchFamily="18" charset="0"/>
                <a:cs typeface="Times New Roman" panose="02020603050405020304" pitchFamily="18" charset="0"/>
              </a:rPr>
              <a:t>, La lotta alla povertà, Rapporto 2014.</a:t>
            </a:r>
          </a:p>
          <a:p>
            <a:pPr algn="just">
              <a:lnSpc>
                <a:spcPct val="100000"/>
              </a:lnSpc>
            </a:pPr>
            <a:endParaRPr lang="it-IT" sz="2400" dirty="0">
              <a:latin typeface="Times New Roman" panose="02020603050405020304" pitchFamily="18" charset="0"/>
              <a:cs typeface="Times New Roman" panose="02020603050405020304" pitchFamily="18" charset="0"/>
            </a:endParaRPr>
          </a:p>
        </p:txBody>
      </p:sp>
      <p:sp>
        <p:nvSpPr>
          <p:cNvPr id="4" name="Segnaposto numero diapositiva 3">
            <a:extLst>
              <a:ext uri="{FF2B5EF4-FFF2-40B4-BE49-F238E27FC236}">
                <a16:creationId xmlns:a16="http://schemas.microsoft.com/office/drawing/2014/main" id="{707E6299-6790-4B55-87B9-B0B7BD47B75E}"/>
              </a:ext>
            </a:extLst>
          </p:cNvPr>
          <p:cNvSpPr>
            <a:spLocks noGrp="1"/>
          </p:cNvSpPr>
          <p:nvPr>
            <p:ph type="sldNum" sz="quarter" idx="12"/>
          </p:nvPr>
        </p:nvSpPr>
        <p:spPr/>
        <p:txBody>
          <a:bodyPr/>
          <a:lstStyle/>
          <a:p>
            <a:fld id="{4FAB73BC-B049-4115-A692-8D63A059BFB8}" type="slidenum">
              <a:rPr lang="en-US" smtClean="0"/>
              <a:t>36</a:t>
            </a:fld>
            <a:endParaRPr lang="en-US" dirty="0"/>
          </a:p>
        </p:txBody>
      </p:sp>
    </p:spTree>
    <p:extLst>
      <p:ext uri="{BB962C8B-B14F-4D97-AF65-F5344CB8AC3E}">
        <p14:creationId xmlns:p14="http://schemas.microsoft.com/office/powerpoint/2010/main" val="11382887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4DA90C30-B990-4CCA-B584-40F864DA3A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545274"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a:extLst>
              <a:ext uri="{FF2B5EF4-FFF2-40B4-BE49-F238E27FC236}">
                <a16:creationId xmlns:a16="http://schemas.microsoft.com/office/drawing/2014/main" id="{42E54147-2776-4C1C-A57B-2555C3D301E7}"/>
              </a:ext>
            </a:extLst>
          </p:cNvPr>
          <p:cNvSpPr>
            <a:spLocks noGrp="1"/>
          </p:cNvSpPr>
          <p:nvPr>
            <p:ph idx="1"/>
          </p:nvPr>
        </p:nvSpPr>
        <p:spPr>
          <a:xfrm>
            <a:off x="400714" y="955964"/>
            <a:ext cx="6743845" cy="5902036"/>
          </a:xfrm>
        </p:spPr>
        <p:txBody>
          <a:bodyPr>
            <a:normAutofit/>
          </a:bodyPr>
          <a:lstStyle/>
          <a:p>
            <a:pPr marL="0" indent="0" algn="just">
              <a:lnSpc>
                <a:spcPct val="150000"/>
              </a:lnSpc>
              <a:buNone/>
            </a:pPr>
            <a:r>
              <a:rPr lang="it-IT" sz="2400" dirty="0">
                <a:latin typeface="Times New Roman" panose="02020603050405020304" pitchFamily="18" charset="0"/>
                <a:cs typeface="Times New Roman" panose="02020603050405020304" pitchFamily="18" charset="0"/>
              </a:rPr>
              <a:t>L’atteggiamento agapico, per attivarsi, non parte dal presupposto che l’altro ricambi il gesto. </a:t>
            </a:r>
          </a:p>
          <a:p>
            <a:pPr marL="0" indent="0" algn="just">
              <a:lnSpc>
                <a:spcPct val="150000"/>
              </a:lnSpc>
              <a:buNone/>
            </a:pPr>
            <a:r>
              <a:rPr lang="it-IT" sz="2400" dirty="0">
                <a:latin typeface="Times New Roman" panose="02020603050405020304" pitchFamily="18" charset="0"/>
                <a:cs typeface="Times New Roman" panose="02020603050405020304" pitchFamily="18" charset="0"/>
              </a:rPr>
              <a:t>L’agape ama anche il tipo ingrato, che non desidera di essere amato, che non vuole rendere l’amore ricevuto o non lo sopporta.</a:t>
            </a:r>
          </a:p>
          <a:p>
            <a:pPr marL="0" indent="0" algn="just">
              <a:lnSpc>
                <a:spcPct val="150000"/>
              </a:lnSpc>
              <a:buNone/>
            </a:pPr>
            <a:r>
              <a:rPr lang="it-IT" sz="2400" dirty="0">
                <a:latin typeface="Times New Roman" panose="02020603050405020304" pitchFamily="18" charset="0"/>
                <a:cs typeface="Times New Roman" panose="02020603050405020304" pitchFamily="18" charset="0"/>
              </a:rPr>
              <a:t>L’</a:t>
            </a:r>
            <a:r>
              <a:rPr lang="it-IT" sz="2400" b="1" dirty="0">
                <a:latin typeface="Times New Roman" panose="02020603050405020304" pitchFamily="18" charset="0"/>
                <a:cs typeface="Times New Roman" panose="02020603050405020304" pitchFamily="18" charset="0"/>
              </a:rPr>
              <a:t>anonimo</a:t>
            </a:r>
            <a:r>
              <a:rPr lang="it-IT" sz="2400" dirty="0">
                <a:latin typeface="Times New Roman" panose="02020603050405020304" pitchFamily="18" charset="0"/>
                <a:cs typeface="Times New Roman" panose="02020603050405020304" pitchFamily="18" charset="0"/>
              </a:rPr>
              <a:t>, l’</a:t>
            </a:r>
            <a:r>
              <a:rPr lang="it-IT" sz="2400" b="1" dirty="0">
                <a:latin typeface="Times New Roman" panose="02020603050405020304" pitchFamily="18" charset="0"/>
                <a:cs typeface="Times New Roman" panose="02020603050405020304" pitchFamily="18" charset="0"/>
              </a:rPr>
              <a:t>ostile</a:t>
            </a:r>
            <a:r>
              <a:rPr lang="it-IT" sz="2400" dirty="0">
                <a:latin typeface="Times New Roman" panose="02020603050405020304" pitchFamily="18" charset="0"/>
                <a:cs typeface="Times New Roman" panose="02020603050405020304" pitchFamily="18" charset="0"/>
              </a:rPr>
              <a:t>, l’</a:t>
            </a:r>
            <a:r>
              <a:rPr lang="it-IT" sz="2400" b="1" dirty="0">
                <a:latin typeface="Times New Roman" panose="02020603050405020304" pitchFamily="18" charset="0"/>
                <a:cs typeface="Times New Roman" panose="02020603050405020304" pitchFamily="18" charset="0"/>
              </a:rPr>
              <a:t>ingrato</a:t>
            </a:r>
            <a:r>
              <a:rPr lang="it-IT" sz="2400" dirty="0">
                <a:latin typeface="Times New Roman" panose="02020603050405020304" pitchFamily="18" charset="0"/>
                <a:cs typeface="Times New Roman" panose="02020603050405020304" pitchFamily="18" charset="0"/>
              </a:rPr>
              <a:t> sono tre tipi che non annullano l’agape: essa può esistere senza il ritorno di reciprocità.</a:t>
            </a:r>
          </a:p>
        </p:txBody>
      </p:sp>
      <p:pic>
        <p:nvPicPr>
          <p:cNvPr id="8" name="Immagine 7" descr="Immagine che contiene clipart&#10;&#10;Descrizione generata automaticamente">
            <a:extLst>
              <a:ext uri="{FF2B5EF4-FFF2-40B4-BE49-F238E27FC236}">
                <a16:creationId xmlns:a16="http://schemas.microsoft.com/office/drawing/2014/main" id="{9DF29C42-2E53-4409-A561-4D21DFA96D8F}"/>
              </a:ext>
            </a:extLst>
          </p:cNvPr>
          <p:cNvPicPr>
            <a:picLocks noChangeAspect="1"/>
          </p:cNvPicPr>
          <p:nvPr/>
        </p:nvPicPr>
        <p:blipFill>
          <a:blip r:embed="rId4"/>
          <a:stretch>
            <a:fillRect/>
          </a:stretch>
        </p:blipFill>
        <p:spPr>
          <a:xfrm>
            <a:off x="8203460" y="2800208"/>
            <a:ext cx="3369177" cy="960215"/>
          </a:xfrm>
          <a:prstGeom prst="rect">
            <a:avLst/>
          </a:prstGeom>
        </p:spPr>
      </p:pic>
      <p:grpSp>
        <p:nvGrpSpPr>
          <p:cNvPr id="35" name="Group 34">
            <a:extLst>
              <a:ext uri="{FF2B5EF4-FFF2-40B4-BE49-F238E27FC236}">
                <a16:creationId xmlns:a16="http://schemas.microsoft.com/office/drawing/2014/main" id="{D060B936-2771-48DC-842C-14EE9318E3E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36" name="Oval 35">
              <a:extLst>
                <a:ext uri="{FF2B5EF4-FFF2-40B4-BE49-F238E27FC236}">
                  <a16:creationId xmlns:a16="http://schemas.microsoft.com/office/drawing/2014/main" id="{DB4EC8B4-4BB2-45C2-A68A-28E36AC10E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5">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7" name="Oval 36">
              <a:extLst>
                <a:ext uri="{FF2B5EF4-FFF2-40B4-BE49-F238E27FC236}">
                  <a16:creationId xmlns:a16="http://schemas.microsoft.com/office/drawing/2014/main" id="{1431D296-F8F1-41C3-A211-E83E243C5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01EA0366-5203-4D9C-8EDB-1A5B548BCE82}"/>
              </a:ext>
            </a:extLst>
          </p:cNvPr>
          <p:cNvSpPr>
            <a:spLocks noGrp="1"/>
          </p:cNvSpPr>
          <p:nvPr>
            <p:ph type="sldNum" sz="quarter" idx="12"/>
          </p:nvPr>
        </p:nvSpPr>
        <p:spPr>
          <a:xfrm>
            <a:off x="11311128" y="6272784"/>
            <a:ext cx="640080" cy="365125"/>
          </a:xfrm>
        </p:spPr>
        <p:txBody>
          <a:bodyPr>
            <a:normAutofit/>
          </a:bodyPr>
          <a:lstStyle/>
          <a:p>
            <a:pPr marL="0" marR="0" lvl="0" indent="0" defTabSz="457200" rtl="0" eaLnBrk="1" fontAlgn="auto" latinLnBrk="0" hangingPunct="1">
              <a:spcBef>
                <a:spcPts val="0"/>
              </a:spcBef>
              <a:spcAft>
                <a:spcPts val="600"/>
              </a:spcAft>
              <a:buClrTx/>
              <a:buSzTx/>
              <a:buFontTx/>
              <a:buNone/>
              <a:tabLst/>
              <a:defRPr/>
            </a:pPr>
            <a:fld id="{4FAB73BC-B049-4115-A692-8D63A059BFB8}" type="slidenum">
              <a:rPr kumimoji="0" lang="en-US" b="1" i="0" u="none" strike="noStrike" kern="1200" cap="none" spc="0" normalizeH="0" baseline="0" noProof="0" smtClean="0">
                <a:ln>
                  <a:noFill/>
                </a:ln>
                <a:effectLst/>
                <a:uLnTx/>
                <a:uFillTx/>
                <a:latin typeface="Rockwell Condensed" panose="02060603050405020104"/>
                <a:ea typeface="+mn-ea"/>
                <a:cs typeface="+mn-cs"/>
              </a:rPr>
              <a:pPr marL="0" marR="0" lvl="0" indent="0" defTabSz="457200" rtl="0" eaLnBrk="1" fontAlgn="auto" latinLnBrk="0" hangingPunct="1">
                <a:spcBef>
                  <a:spcPts val="0"/>
                </a:spcBef>
                <a:spcAft>
                  <a:spcPts val="600"/>
                </a:spcAft>
                <a:buClrTx/>
                <a:buSzTx/>
                <a:buFontTx/>
                <a:buNone/>
                <a:tabLst/>
                <a:defRPr/>
              </a:pPr>
              <a:t>4</a:t>
            </a:fld>
            <a:endParaRPr kumimoji="0" lang="en-US" b="1" i="0" u="none" strike="noStrike" kern="1200" cap="none" spc="0" normalizeH="0" baseline="0" noProof="0">
              <a:ln>
                <a:noFill/>
              </a:ln>
              <a:effectLst/>
              <a:uLnTx/>
              <a:uFillTx/>
              <a:latin typeface="Rockwell Condensed" panose="02060603050405020104"/>
              <a:ea typeface="+mn-ea"/>
              <a:cs typeface="+mn-cs"/>
            </a:endParaRPr>
          </a:p>
        </p:txBody>
      </p:sp>
    </p:spTree>
    <p:extLst>
      <p:ext uri="{BB962C8B-B14F-4D97-AF65-F5344CB8AC3E}">
        <p14:creationId xmlns:p14="http://schemas.microsoft.com/office/powerpoint/2010/main" val="37141797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59" name="Oval 58">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66" name="Oval 59">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01EA0366-5203-4D9C-8EDB-1A5B548BCE82}"/>
              </a:ext>
            </a:extLst>
          </p:cNvPr>
          <p:cNvSpPr>
            <a:spLocks noGrp="1"/>
          </p:cNvSpPr>
          <p:nvPr>
            <p:ph type="sldNum" sz="quarter" idx="12"/>
          </p:nvPr>
        </p:nvSpPr>
        <p:spPr>
          <a:xfrm>
            <a:off x="11311128" y="6272784"/>
            <a:ext cx="640080" cy="365125"/>
          </a:xfrm>
        </p:spPr>
        <p:txBody>
          <a:bodyPr>
            <a:normAutofit/>
          </a:bodyPr>
          <a:lstStyle/>
          <a:p>
            <a:pPr marL="0" marR="0" lvl="0" indent="0" defTabSz="457200" rtl="0" eaLnBrk="1" fontAlgn="auto" latinLnBrk="0" hangingPunct="1">
              <a:spcBef>
                <a:spcPts val="0"/>
              </a:spcBef>
              <a:spcAft>
                <a:spcPts val="600"/>
              </a:spcAft>
              <a:buClrTx/>
              <a:buSzTx/>
              <a:buFontTx/>
              <a:buNone/>
              <a:tabLst/>
              <a:defRPr/>
            </a:pPr>
            <a:fld id="{4FAB73BC-B049-4115-A692-8D63A059BFB8}" type="slidenum">
              <a:rPr kumimoji="0" lang="en-US" b="1" i="0" u="none" strike="noStrike" kern="1200" cap="none" spc="0" normalizeH="0" baseline="0" noProof="0" smtClean="0">
                <a:ln>
                  <a:noFill/>
                </a:ln>
                <a:effectLst/>
                <a:uLnTx/>
                <a:uFillTx/>
                <a:latin typeface="Rockwell Condensed" panose="02060603050405020104"/>
                <a:ea typeface="+mn-ea"/>
                <a:cs typeface="+mn-cs"/>
              </a:rPr>
              <a:pPr marL="0" marR="0" lvl="0" indent="0" defTabSz="457200" rtl="0" eaLnBrk="1" fontAlgn="auto" latinLnBrk="0" hangingPunct="1">
                <a:spcBef>
                  <a:spcPts val="0"/>
                </a:spcBef>
                <a:spcAft>
                  <a:spcPts val="600"/>
                </a:spcAft>
                <a:buClrTx/>
                <a:buSzTx/>
                <a:buFontTx/>
                <a:buNone/>
                <a:tabLst/>
                <a:defRPr/>
              </a:pPr>
              <a:t>5</a:t>
            </a:fld>
            <a:endParaRPr kumimoji="0" lang="en-US" b="1" i="0" u="none" strike="noStrike" kern="1200" cap="none" spc="0" normalizeH="0" baseline="0" noProof="0">
              <a:ln>
                <a:noFill/>
              </a:ln>
              <a:effectLst/>
              <a:uLnTx/>
              <a:uFillTx/>
              <a:latin typeface="Rockwell Condensed" panose="02060603050405020104"/>
              <a:ea typeface="+mn-ea"/>
              <a:cs typeface="+mn-cs"/>
            </a:endParaRPr>
          </a:p>
        </p:txBody>
      </p:sp>
      <p:graphicFrame>
        <p:nvGraphicFramePr>
          <p:cNvPr id="6" name="Segnaposto contenuto 2">
            <a:extLst>
              <a:ext uri="{FF2B5EF4-FFF2-40B4-BE49-F238E27FC236}">
                <a16:creationId xmlns:a16="http://schemas.microsoft.com/office/drawing/2014/main" id="{CED528CB-CD74-493E-9091-1431A094F8BD}"/>
              </a:ext>
            </a:extLst>
          </p:cNvPr>
          <p:cNvGraphicFramePr>
            <a:graphicFrameLocks noGrp="1"/>
          </p:cNvGraphicFramePr>
          <p:nvPr>
            <p:ph idx="1"/>
            <p:extLst>
              <p:ext uri="{D42A27DB-BD31-4B8C-83A1-F6EECF244321}">
                <p14:modId xmlns:p14="http://schemas.microsoft.com/office/powerpoint/2010/main" val="108147313"/>
              </p:ext>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124727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itolo 1">
            <a:extLst>
              <a:ext uri="{FF2B5EF4-FFF2-40B4-BE49-F238E27FC236}">
                <a16:creationId xmlns:a16="http://schemas.microsoft.com/office/drawing/2014/main" id="{494F5E85-E518-42C3-AAD4-0953DD769AF7}"/>
              </a:ext>
            </a:extLst>
          </p:cNvPr>
          <p:cNvSpPr>
            <a:spLocks noGrp="1"/>
          </p:cNvSpPr>
          <p:nvPr>
            <p:ph type="title"/>
          </p:nvPr>
        </p:nvSpPr>
        <p:spPr>
          <a:xfrm>
            <a:off x="8479777" y="639763"/>
            <a:ext cx="3046073" cy="5177377"/>
          </a:xfrm>
          <a:ln>
            <a:noFill/>
          </a:ln>
        </p:spPr>
        <p:txBody>
          <a:bodyPr>
            <a:normAutofit/>
          </a:bodyPr>
          <a:lstStyle/>
          <a:p>
            <a:pPr algn="ctr"/>
            <a:r>
              <a:rPr lang="it-IT" dirty="0"/>
              <a:t>È possibile l’agape nel social work?</a:t>
            </a:r>
            <a:endParaRPr lang="it-IT" sz="4000" dirty="0"/>
          </a:p>
        </p:txBody>
      </p:sp>
      <p:grpSp>
        <p:nvGrpSpPr>
          <p:cNvPr id="23" name="Group 17">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9" name="Oval 18">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0" name="Oval 19">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3832C104-6C6C-428E-8BF4-18A56B3C3BC3}"/>
              </a:ext>
            </a:extLst>
          </p:cNvPr>
          <p:cNvSpPr>
            <a:spLocks noGrp="1"/>
          </p:cNvSpPr>
          <p:nvPr>
            <p:ph type="sldNum" sz="quarter" idx="12"/>
          </p:nvPr>
        </p:nvSpPr>
        <p:spPr>
          <a:xfrm>
            <a:off x="11311128" y="6272784"/>
            <a:ext cx="640080" cy="365125"/>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6</a:t>
            </a:fld>
            <a:endParaRPr kumimoji="0" lang="en-US" sz="1400" b="1" i="0" u="none" strike="noStrike" kern="1200" cap="none" spc="0" normalizeH="0" baseline="0" noProof="0">
              <a:ln>
                <a:noFill/>
              </a:ln>
              <a:solidFill>
                <a:srgbClr val="FFFFFF"/>
              </a:solidFill>
              <a:effectLst/>
              <a:uLnTx/>
              <a:uFillTx/>
              <a:latin typeface="Rockwell Condensed" panose="02060603050405020104"/>
              <a:ea typeface="+mn-ea"/>
              <a:cs typeface="+mn-cs"/>
            </a:endParaRPr>
          </a:p>
        </p:txBody>
      </p:sp>
      <p:graphicFrame>
        <p:nvGraphicFramePr>
          <p:cNvPr id="7" name="Segnaposto contenuto 6">
            <a:extLst>
              <a:ext uri="{FF2B5EF4-FFF2-40B4-BE49-F238E27FC236}">
                <a16:creationId xmlns:a16="http://schemas.microsoft.com/office/drawing/2014/main" id="{AF017D59-B751-42AB-86D7-4C2F4D8875A3}"/>
              </a:ext>
            </a:extLst>
          </p:cNvPr>
          <p:cNvGraphicFramePr>
            <a:graphicFrameLocks noGrp="1"/>
          </p:cNvGraphicFramePr>
          <p:nvPr>
            <p:ph idx="1"/>
            <p:extLst>
              <p:ext uri="{D42A27DB-BD31-4B8C-83A1-F6EECF244321}">
                <p14:modId xmlns:p14="http://schemas.microsoft.com/office/powerpoint/2010/main" val="2176138869"/>
              </p:ext>
            </p:extLst>
          </p:nvPr>
        </p:nvGraphicFramePr>
        <p:xfrm>
          <a:off x="951722" y="242597"/>
          <a:ext cx="5868956" cy="63953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5" name="Elemento grafico 4" descr="Lampadina e ingranaggio">
            <a:extLst>
              <a:ext uri="{FF2B5EF4-FFF2-40B4-BE49-F238E27FC236}">
                <a16:creationId xmlns:a16="http://schemas.microsoft.com/office/drawing/2014/main" id="{A4D1D4DA-C61F-40D8-8F6D-4DE801C1C364}"/>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556954" y="4965969"/>
            <a:ext cx="914400" cy="914400"/>
          </a:xfrm>
          <a:prstGeom prst="rect">
            <a:avLst/>
          </a:prstGeom>
        </p:spPr>
      </p:pic>
    </p:spTree>
    <p:extLst>
      <p:ext uri="{BB962C8B-B14F-4D97-AF65-F5344CB8AC3E}">
        <p14:creationId xmlns:p14="http://schemas.microsoft.com/office/powerpoint/2010/main" val="3162046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itolo 1">
            <a:extLst>
              <a:ext uri="{FF2B5EF4-FFF2-40B4-BE49-F238E27FC236}">
                <a16:creationId xmlns:a16="http://schemas.microsoft.com/office/drawing/2014/main" id="{494F5E85-E518-42C3-AAD4-0953DD769AF7}"/>
              </a:ext>
            </a:extLst>
          </p:cNvPr>
          <p:cNvSpPr>
            <a:spLocks noGrp="1"/>
          </p:cNvSpPr>
          <p:nvPr>
            <p:ph type="title"/>
          </p:nvPr>
        </p:nvSpPr>
        <p:spPr>
          <a:xfrm>
            <a:off x="8434590" y="0"/>
            <a:ext cx="3620278" cy="3023119"/>
          </a:xfrm>
          <a:ln>
            <a:noFill/>
          </a:ln>
        </p:spPr>
        <p:txBody>
          <a:bodyPr>
            <a:normAutofit/>
          </a:bodyPr>
          <a:lstStyle/>
          <a:p>
            <a:r>
              <a:rPr lang="it-IT" dirty="0"/>
              <a:t>Generatività</a:t>
            </a:r>
            <a:endParaRPr lang="it-IT" sz="4000" dirty="0"/>
          </a:p>
        </p:txBody>
      </p:sp>
      <p:grpSp>
        <p:nvGrpSpPr>
          <p:cNvPr id="23" name="Group 17">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9" name="Oval 18">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0" name="Oval 19">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4" name="Segnaposto numero diapositiva 3">
            <a:extLst>
              <a:ext uri="{FF2B5EF4-FFF2-40B4-BE49-F238E27FC236}">
                <a16:creationId xmlns:a16="http://schemas.microsoft.com/office/drawing/2014/main" id="{3832C104-6C6C-428E-8BF4-18A56B3C3BC3}"/>
              </a:ext>
            </a:extLst>
          </p:cNvPr>
          <p:cNvSpPr>
            <a:spLocks noGrp="1"/>
          </p:cNvSpPr>
          <p:nvPr>
            <p:ph type="sldNum" sz="quarter" idx="12"/>
          </p:nvPr>
        </p:nvSpPr>
        <p:spPr>
          <a:xfrm>
            <a:off x="11311128" y="6272784"/>
            <a:ext cx="640080" cy="365125"/>
          </a:xfrm>
        </p:spPr>
        <p:txBody>
          <a:bodyPr>
            <a:normAutofit/>
          </a:bodyPr>
          <a:lstStyle/>
          <a:p>
            <a:pPr marL="0" marR="0" lvl="0" indent="0" algn="ct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400" b="1" i="0" u="none" strike="noStrike" kern="1200" cap="none" spc="0" normalizeH="0" baseline="0" noProof="0" smtClean="0">
                <a:ln>
                  <a:noFill/>
                </a:ln>
                <a:solidFill>
                  <a:srgbClr val="FFFFFF"/>
                </a:solidFill>
                <a:effectLst/>
                <a:uLnTx/>
                <a:uFillTx/>
                <a:latin typeface="Rockwell Condensed" panose="02060603050405020104"/>
                <a:ea typeface="+mn-ea"/>
                <a:cs typeface="+mn-cs"/>
              </a:rPr>
              <a:pPr marL="0" marR="0" lvl="0" indent="0" algn="ctr" defTabSz="457200" rtl="0" eaLnBrk="1" fontAlgn="auto" latinLnBrk="0" hangingPunct="1">
                <a:lnSpc>
                  <a:spcPct val="100000"/>
                </a:lnSpc>
                <a:spcBef>
                  <a:spcPts val="0"/>
                </a:spcBef>
                <a:spcAft>
                  <a:spcPts val="600"/>
                </a:spcAft>
                <a:buClrTx/>
                <a:buSzTx/>
                <a:buFontTx/>
                <a:buNone/>
                <a:tabLst/>
                <a:defRPr/>
              </a:pPr>
              <a:t>7</a:t>
            </a:fld>
            <a:endParaRPr kumimoji="0" lang="en-US" sz="1400" b="1" i="0" u="none" strike="noStrike" kern="1200" cap="none" spc="0" normalizeH="0" baseline="0" noProof="0">
              <a:ln>
                <a:noFill/>
              </a:ln>
              <a:solidFill>
                <a:srgbClr val="FFFFFF"/>
              </a:solidFill>
              <a:effectLst/>
              <a:uLnTx/>
              <a:uFillTx/>
              <a:latin typeface="Rockwell Condensed" panose="02060603050405020104"/>
              <a:ea typeface="+mn-ea"/>
              <a:cs typeface="+mn-cs"/>
            </a:endParaRPr>
          </a:p>
        </p:txBody>
      </p:sp>
      <p:graphicFrame>
        <p:nvGraphicFramePr>
          <p:cNvPr id="6" name="Segnaposto contenuto 5">
            <a:extLst>
              <a:ext uri="{FF2B5EF4-FFF2-40B4-BE49-F238E27FC236}">
                <a16:creationId xmlns:a16="http://schemas.microsoft.com/office/drawing/2014/main" id="{7D041132-80CB-4CEF-AF9C-F2C7875B82E6}"/>
              </a:ext>
            </a:extLst>
          </p:cNvPr>
          <p:cNvGraphicFramePr>
            <a:graphicFrameLocks noGrp="1"/>
          </p:cNvGraphicFramePr>
          <p:nvPr>
            <p:ph idx="1"/>
            <p:extLst>
              <p:ext uri="{D42A27DB-BD31-4B8C-83A1-F6EECF244321}">
                <p14:modId xmlns:p14="http://schemas.microsoft.com/office/powerpoint/2010/main" val="406098381"/>
              </p:ext>
            </p:extLst>
          </p:nvPr>
        </p:nvGraphicFramePr>
        <p:xfrm>
          <a:off x="528673" y="200311"/>
          <a:ext cx="6974564" cy="645737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pic>
        <p:nvPicPr>
          <p:cNvPr id="10" name="Elemento grafico 9" descr="Brindisi">
            <a:extLst>
              <a:ext uri="{FF2B5EF4-FFF2-40B4-BE49-F238E27FC236}">
                <a16:creationId xmlns:a16="http://schemas.microsoft.com/office/drawing/2014/main" id="{721BEDAD-A73D-4A71-9F64-4CA5F9DDDC1C}"/>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9143109" y="4069514"/>
            <a:ext cx="1742090" cy="1742090"/>
          </a:xfrm>
          <a:prstGeom prst="rect">
            <a:avLst/>
          </a:prstGeom>
        </p:spPr>
      </p:pic>
      <p:sp>
        <p:nvSpPr>
          <p:cNvPr id="3" name="CasellaDiTesto 2">
            <a:extLst>
              <a:ext uri="{FF2B5EF4-FFF2-40B4-BE49-F238E27FC236}">
                <a16:creationId xmlns:a16="http://schemas.microsoft.com/office/drawing/2014/main" id="{FFAA0A41-3611-4C05-A9B0-2B5305DBF1DA}"/>
              </a:ext>
            </a:extLst>
          </p:cNvPr>
          <p:cNvSpPr txBox="1"/>
          <p:nvPr/>
        </p:nvSpPr>
        <p:spPr>
          <a:xfrm>
            <a:off x="8649478" y="2556588"/>
            <a:ext cx="2948473" cy="1015663"/>
          </a:xfrm>
          <a:prstGeom prst="rect">
            <a:avLst/>
          </a:prstGeom>
          <a:noFill/>
        </p:spPr>
        <p:txBody>
          <a:bodyPr wrap="square" rtlCol="0">
            <a:spAutoFit/>
          </a:bodyPr>
          <a:lstStyle/>
          <a:p>
            <a:pPr algn="ctr"/>
            <a:r>
              <a:rPr lang="it-IT" sz="2000" dirty="0">
                <a:latin typeface="Times New Roman" panose="02020603050405020304" pitchFamily="18" charset="0"/>
                <a:cs typeface="Times New Roman" panose="02020603050405020304" pitchFamily="18" charset="0"/>
              </a:rPr>
              <a:t>«Interazione che implica i soggetti in reciproche responsabilità…»</a:t>
            </a:r>
          </a:p>
        </p:txBody>
      </p:sp>
    </p:spTree>
    <p:extLst>
      <p:ext uri="{BB962C8B-B14F-4D97-AF65-F5344CB8AC3E}">
        <p14:creationId xmlns:p14="http://schemas.microsoft.com/office/powerpoint/2010/main" val="31662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olo 7">
            <a:extLst>
              <a:ext uri="{FF2B5EF4-FFF2-40B4-BE49-F238E27FC236}">
                <a16:creationId xmlns:a16="http://schemas.microsoft.com/office/drawing/2014/main" id="{15DBE944-57B5-42D4-B7A7-467AA7552BA9}"/>
              </a:ext>
            </a:extLst>
          </p:cNvPr>
          <p:cNvSpPr>
            <a:spLocks noGrp="1"/>
          </p:cNvSpPr>
          <p:nvPr>
            <p:ph type="title"/>
          </p:nvPr>
        </p:nvSpPr>
        <p:spPr>
          <a:xfrm>
            <a:off x="8838889" y="121297"/>
            <a:ext cx="3200400" cy="939592"/>
          </a:xfrm>
        </p:spPr>
        <p:txBody>
          <a:bodyPr>
            <a:normAutofit fontScale="90000"/>
          </a:bodyPr>
          <a:lstStyle/>
          <a:p>
            <a:r>
              <a:rPr lang="it-IT" sz="4000" dirty="0"/>
              <a:t>Agire agapico</a:t>
            </a:r>
          </a:p>
        </p:txBody>
      </p:sp>
      <p:graphicFrame>
        <p:nvGraphicFramePr>
          <p:cNvPr id="11" name="Segnaposto contenuto 10">
            <a:extLst>
              <a:ext uri="{FF2B5EF4-FFF2-40B4-BE49-F238E27FC236}">
                <a16:creationId xmlns:a16="http://schemas.microsoft.com/office/drawing/2014/main" id="{2EF24197-8277-47E3-AA87-25C9A20F6298}"/>
              </a:ext>
            </a:extLst>
          </p:cNvPr>
          <p:cNvGraphicFramePr>
            <a:graphicFrameLocks noGrp="1"/>
          </p:cNvGraphicFramePr>
          <p:nvPr>
            <p:ph idx="1"/>
            <p:extLst>
              <p:ext uri="{D42A27DB-BD31-4B8C-83A1-F6EECF244321}">
                <p14:modId xmlns:p14="http://schemas.microsoft.com/office/powerpoint/2010/main" val="3287373284"/>
              </p:ext>
            </p:extLst>
          </p:nvPr>
        </p:nvGraphicFramePr>
        <p:xfrm>
          <a:off x="-289251" y="244956"/>
          <a:ext cx="12481251"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a:extLst>
              <a:ext uri="{FF2B5EF4-FFF2-40B4-BE49-F238E27FC236}">
                <a16:creationId xmlns:a16="http://schemas.microsoft.com/office/drawing/2014/main" id="{5236A08D-BD3C-49F4-BAC2-CCB7133ADBC9}"/>
              </a:ext>
            </a:extLst>
          </p:cNvPr>
          <p:cNvSpPr>
            <a:spLocks noGrp="1"/>
          </p:cNvSpPr>
          <p:nvPr>
            <p:ph type="sldNum" sz="quarter" idx="12"/>
          </p:nvPr>
        </p:nvSpPr>
        <p:spPr/>
        <p:txBody>
          <a:bodyPr/>
          <a:lstStyle/>
          <a:p>
            <a:fld id="{4FAB73BC-B049-4115-A692-8D63A059BFB8}" type="slidenum">
              <a:rPr lang="en-US" smtClean="0"/>
              <a:t>8</a:t>
            </a:fld>
            <a:endParaRPr lang="en-US" dirty="0"/>
          </a:p>
        </p:txBody>
      </p:sp>
      <p:pic>
        <p:nvPicPr>
          <p:cNvPr id="12" name="Immagine 11">
            <a:extLst>
              <a:ext uri="{FF2B5EF4-FFF2-40B4-BE49-F238E27FC236}">
                <a16:creationId xmlns:a16="http://schemas.microsoft.com/office/drawing/2014/main" id="{DBDF3A54-37AD-4D19-AFA7-411D5C04CD09}"/>
              </a:ext>
            </a:extLst>
          </p:cNvPr>
          <p:cNvPicPr>
            <a:picLocks noChangeAspect="1"/>
          </p:cNvPicPr>
          <p:nvPr/>
        </p:nvPicPr>
        <p:blipFill>
          <a:blip r:embed="rId7"/>
          <a:stretch>
            <a:fillRect/>
          </a:stretch>
        </p:blipFill>
        <p:spPr>
          <a:xfrm>
            <a:off x="589377" y="3968614"/>
            <a:ext cx="152413" cy="152413"/>
          </a:xfrm>
          <a:prstGeom prst="rect">
            <a:avLst/>
          </a:prstGeom>
        </p:spPr>
      </p:pic>
      <p:pic>
        <p:nvPicPr>
          <p:cNvPr id="14" name="Elemento grafico 13" descr="Gruppo">
            <a:extLst>
              <a:ext uri="{FF2B5EF4-FFF2-40B4-BE49-F238E27FC236}">
                <a16:creationId xmlns:a16="http://schemas.microsoft.com/office/drawing/2014/main" id="{099ED10D-A80C-4CDC-B6D5-62BC884A2890}"/>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842865" y="489856"/>
            <a:ext cx="1592424" cy="1592424"/>
          </a:xfrm>
          <a:prstGeom prst="rect">
            <a:avLst/>
          </a:prstGeom>
        </p:spPr>
      </p:pic>
    </p:spTree>
    <p:extLst>
      <p:ext uri="{BB962C8B-B14F-4D97-AF65-F5344CB8AC3E}">
        <p14:creationId xmlns:p14="http://schemas.microsoft.com/office/powerpoint/2010/main" val="3947951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009DD9B-5EE2-4C0D-8B2B-351C8C1022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a:extLst>
              <a:ext uri="{FF2B5EF4-FFF2-40B4-BE49-F238E27FC236}">
                <a16:creationId xmlns:a16="http://schemas.microsoft.com/office/drawing/2014/main" id="{2F24B92D-B6B0-474F-AF26-EA9A14A58458}"/>
              </a:ext>
            </a:extLst>
          </p:cNvPr>
          <p:cNvSpPr>
            <a:spLocks noGrp="1"/>
          </p:cNvSpPr>
          <p:nvPr>
            <p:ph type="title"/>
          </p:nvPr>
        </p:nvSpPr>
        <p:spPr>
          <a:xfrm>
            <a:off x="1069848" y="484632"/>
            <a:ext cx="10058400" cy="1609344"/>
          </a:xfrm>
        </p:spPr>
        <p:txBody>
          <a:bodyPr>
            <a:normAutofit/>
          </a:bodyPr>
          <a:lstStyle/>
          <a:p>
            <a:pPr algn="ctr"/>
            <a:r>
              <a:rPr lang="it-IT" dirty="0"/>
              <a:t>AGAPE COME INTERPENETRAZIONE DEI SOGGETTI</a:t>
            </a:r>
          </a:p>
        </p:txBody>
      </p:sp>
      <p:sp>
        <p:nvSpPr>
          <p:cNvPr id="3" name="Segnaposto contenuto 2">
            <a:extLst>
              <a:ext uri="{FF2B5EF4-FFF2-40B4-BE49-F238E27FC236}">
                <a16:creationId xmlns:a16="http://schemas.microsoft.com/office/drawing/2014/main" id="{D1BF6550-39A7-4A08-8DDF-4F92BE764559}"/>
              </a:ext>
            </a:extLst>
          </p:cNvPr>
          <p:cNvSpPr>
            <a:spLocks noGrp="1"/>
          </p:cNvSpPr>
          <p:nvPr>
            <p:ph idx="1"/>
          </p:nvPr>
        </p:nvSpPr>
        <p:spPr>
          <a:xfrm>
            <a:off x="1069848" y="2521581"/>
            <a:ext cx="10058400" cy="3851787"/>
          </a:xfrm>
        </p:spPr>
        <p:txBody>
          <a:bodyPr>
            <a:normAutofit/>
          </a:bodyPr>
          <a:lstStyle/>
          <a:p>
            <a:pPr marL="0" indent="0" algn="just">
              <a:buNone/>
            </a:pPr>
            <a:r>
              <a:rPr lang="it-IT" dirty="0">
                <a:latin typeface="Times New Roman" panose="02020603050405020304" pitchFamily="18" charset="0"/>
                <a:cs typeface="Times New Roman" panose="02020603050405020304" pitchFamily="18" charset="0"/>
              </a:rPr>
              <a:t>Ciascuno, nel momento in cui si rivolge al mondo dell’altro, va incontro a due processi:</a:t>
            </a:r>
          </a:p>
          <a:p>
            <a:pPr marL="0" indent="0" algn="just">
              <a:buNone/>
            </a:pPr>
            <a:endParaRPr lang="it-IT" dirty="0">
              <a:latin typeface="Times New Roman" panose="02020603050405020304" pitchFamily="18" charset="0"/>
              <a:cs typeface="Times New Roman" panose="02020603050405020304" pitchFamily="18" charset="0"/>
            </a:endParaRPr>
          </a:p>
          <a:p>
            <a:pPr marL="1005840" lvl="2" indent="-457200" algn="just">
              <a:buFont typeface="+mj-lt"/>
              <a:buAutoNum type="arabicPeriod"/>
            </a:pPr>
            <a:r>
              <a:rPr lang="it-IT" sz="2000" b="1" dirty="0">
                <a:latin typeface="Times New Roman" panose="02020603050405020304" pitchFamily="18" charset="0"/>
                <a:cs typeface="Times New Roman" panose="02020603050405020304" pitchFamily="18" charset="0"/>
              </a:rPr>
              <a:t>Autoriproduzione</a:t>
            </a:r>
          </a:p>
          <a:p>
            <a:pPr marL="1005840" lvl="2" indent="-457200" algn="just">
              <a:buFont typeface="+mj-lt"/>
              <a:buAutoNum type="arabicPeriod"/>
            </a:pPr>
            <a:r>
              <a:rPr lang="it-IT" sz="2000" b="1" dirty="0" err="1">
                <a:latin typeface="Times New Roman" panose="02020603050405020304" pitchFamily="18" charset="0"/>
                <a:cs typeface="Times New Roman" panose="02020603050405020304" pitchFamily="18" charset="0"/>
              </a:rPr>
              <a:t>Eteroriproduzione</a:t>
            </a:r>
            <a:endParaRPr lang="it-IT" sz="2000" b="1" dirty="0">
              <a:latin typeface="Times New Roman" panose="02020603050405020304" pitchFamily="18" charset="0"/>
              <a:cs typeface="Times New Roman" panose="02020603050405020304" pitchFamily="18" charset="0"/>
            </a:endParaRPr>
          </a:p>
          <a:p>
            <a:pPr marL="548640" lvl="2" indent="0" algn="just">
              <a:buNone/>
            </a:pPr>
            <a:endParaRPr lang="it-IT" sz="2000" b="1" dirty="0">
              <a:latin typeface="Times New Roman" panose="02020603050405020304" pitchFamily="18" charset="0"/>
              <a:cs typeface="Times New Roman" panose="02020603050405020304" pitchFamily="18" charset="0"/>
            </a:endParaRPr>
          </a:p>
          <a:p>
            <a:pPr marL="0" indent="0" algn="just">
              <a:buNone/>
            </a:pPr>
            <a:r>
              <a:rPr lang="it-IT" dirty="0">
                <a:latin typeface="Times New Roman" panose="02020603050405020304" pitchFamily="18" charset="0"/>
                <a:cs typeface="Times New Roman" panose="02020603050405020304" pitchFamily="18" charset="0"/>
              </a:rPr>
              <a:t>Questi due processi restano </a:t>
            </a:r>
            <a:r>
              <a:rPr lang="it-IT" i="1" dirty="0">
                <a:latin typeface="Times New Roman" panose="02020603050405020304" pitchFamily="18" charset="0"/>
                <a:cs typeface="Times New Roman" panose="02020603050405020304" pitchFamily="18" charset="0"/>
              </a:rPr>
              <a:t>separati</a:t>
            </a:r>
            <a:r>
              <a:rPr lang="it-IT" dirty="0">
                <a:latin typeface="Times New Roman" panose="02020603050405020304" pitchFamily="18" charset="0"/>
                <a:cs typeface="Times New Roman" panose="02020603050405020304" pitchFamily="18" charset="0"/>
              </a:rPr>
              <a:t>, ma vengono compiuti </a:t>
            </a:r>
            <a:r>
              <a:rPr lang="it-IT" i="1" dirty="0">
                <a:latin typeface="Times New Roman" panose="02020603050405020304" pitchFamily="18" charset="0"/>
                <a:cs typeface="Times New Roman" panose="02020603050405020304" pitchFamily="18" charset="0"/>
              </a:rPr>
              <a:t>contemporaneamente</a:t>
            </a:r>
            <a:r>
              <a:rPr lang="it-IT" dirty="0">
                <a:latin typeface="Times New Roman" panose="02020603050405020304" pitchFamily="18" charset="0"/>
                <a:cs typeface="Times New Roman" panose="02020603050405020304" pitchFamily="18" charset="0"/>
              </a:rPr>
              <a:t>. L’amore, con la sua azione determina il proprio soggetto e lo crea come oggetto particolare che prima del suo amore non esisteva; allo stesso tempo colui che ama è diverso da quello che era precedentemente.</a:t>
            </a:r>
          </a:p>
        </p:txBody>
      </p:sp>
      <p:sp>
        <p:nvSpPr>
          <p:cNvPr id="18" name="Oval 17">
            <a:extLst>
              <a:ext uri="{FF2B5EF4-FFF2-40B4-BE49-F238E27FC236}">
                <a16:creationId xmlns:a16="http://schemas.microsoft.com/office/drawing/2014/main" id="{49B7FFA5-14CB-4A4F-9BCC-CA3AA5D9D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0" name="Oval 19">
            <a:extLst>
              <a:ext uri="{FF2B5EF4-FFF2-40B4-BE49-F238E27FC236}">
                <a16:creationId xmlns:a16="http://schemas.microsoft.com/office/drawing/2014/main" id="{04E48745-7512-4EC2-9E20-9092D12150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5" name="Segnaposto numero diapositiva 4">
            <a:extLst>
              <a:ext uri="{FF2B5EF4-FFF2-40B4-BE49-F238E27FC236}">
                <a16:creationId xmlns:a16="http://schemas.microsoft.com/office/drawing/2014/main" id="{925328BD-56E8-4229-937C-5A9F6414B93E}"/>
              </a:ext>
            </a:extLst>
          </p:cNvPr>
          <p:cNvSpPr>
            <a:spLocks noGrp="1"/>
          </p:cNvSpPr>
          <p:nvPr>
            <p:ph type="sldNum" sz="quarter" idx="12"/>
          </p:nvPr>
        </p:nvSpPr>
        <p:spPr>
          <a:xfrm>
            <a:off x="11311128" y="6272784"/>
            <a:ext cx="640080" cy="365125"/>
          </a:xfrm>
        </p:spPr>
        <p:txBody>
          <a:bodyPr>
            <a:normAutofit/>
          </a:bodyPr>
          <a:lstStyle/>
          <a:p>
            <a:pPr>
              <a:spcAft>
                <a:spcPts val="600"/>
              </a:spcAft>
            </a:pPr>
            <a:fld id="{4FAB73BC-B049-4115-A692-8D63A059BFB8}" type="slidenum">
              <a:rPr lang="en-US" smtClean="0"/>
              <a:pPr>
                <a:spcAft>
                  <a:spcPts val="600"/>
                </a:spcAft>
              </a:pPr>
              <a:t>9</a:t>
            </a:fld>
            <a:endParaRPr lang="en-US"/>
          </a:p>
        </p:txBody>
      </p:sp>
      <p:sp>
        <p:nvSpPr>
          <p:cNvPr id="4" name="Freccia in su 3">
            <a:hlinkClick r:id="rId5" action="ppaction://hlinksldjump"/>
            <a:extLst>
              <a:ext uri="{FF2B5EF4-FFF2-40B4-BE49-F238E27FC236}">
                <a16:creationId xmlns:a16="http://schemas.microsoft.com/office/drawing/2014/main" id="{0659B505-FF9C-402D-BD01-6DF9BBFB9139}"/>
              </a:ext>
            </a:extLst>
          </p:cNvPr>
          <p:cNvSpPr/>
          <p:nvPr/>
        </p:nvSpPr>
        <p:spPr>
          <a:xfrm>
            <a:off x="10928412" y="6157281"/>
            <a:ext cx="287506" cy="53692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2893038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gno">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3807</Words>
  <Application>Microsoft Office PowerPoint</Application>
  <PresentationFormat>Widescreen</PresentationFormat>
  <Paragraphs>240</Paragraphs>
  <Slides>36</Slides>
  <Notes>1</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36</vt:i4>
      </vt:variant>
    </vt:vector>
  </HeadingPairs>
  <TitlesOfParts>
    <vt:vector size="43" baseType="lpstr">
      <vt:lpstr>Calibri</vt:lpstr>
      <vt:lpstr>Rockwell</vt:lpstr>
      <vt:lpstr>Rockwell Condensed</vt:lpstr>
      <vt:lpstr>Rockwell Extra Bold</vt:lpstr>
      <vt:lpstr>Times New Roman</vt:lpstr>
      <vt:lpstr>Wingdings</vt:lpstr>
      <vt:lpstr>Legno</vt:lpstr>
      <vt:lpstr>L’AGIRE AGAPICO NEL SOCIAL WORK</vt:lpstr>
      <vt:lpstr>L’amore agape e il cristianesimo</vt:lpstr>
      <vt:lpstr>L’amore agape oggi</vt:lpstr>
      <vt:lpstr>Presentazione standard di PowerPoint</vt:lpstr>
      <vt:lpstr>Presentazione standard di PowerPoint</vt:lpstr>
      <vt:lpstr>È possibile l’agape nel social work?</vt:lpstr>
      <vt:lpstr>Generatività</vt:lpstr>
      <vt:lpstr>Agire agapico</vt:lpstr>
      <vt:lpstr>AGAPE COME INTERPENETRAZIONE DEI SOGGETTI</vt:lpstr>
      <vt:lpstr>5 dimensioni</vt:lpstr>
      <vt:lpstr>Presentazione standard di PowerPoint</vt:lpstr>
      <vt:lpstr>quale nesso rintracciare con l’azione nei servizi sociali?</vt:lpstr>
      <vt:lpstr>Una prima esplorazione tra Social Workers e Users </vt:lpstr>
      <vt:lpstr>Una prima esplorazione tra Social Workers e Users </vt:lpstr>
      <vt:lpstr>Sei proposizioni agapiche</vt:lpstr>
      <vt:lpstr>Sei proposizioni agapiche</vt:lpstr>
      <vt:lpstr>Risultati </vt:lpstr>
      <vt:lpstr>Presentazione standard di PowerPoint</vt:lpstr>
      <vt:lpstr>Presentazione standard di PowerPoint</vt:lpstr>
      <vt:lpstr>Presentazione standard di PowerPoint</vt:lpstr>
      <vt:lpstr>Presentazione standard di PowerPoint</vt:lpstr>
      <vt:lpstr>LA CURA è un dono</vt:lpstr>
      <vt:lpstr>La cura è ciò che donano le donne?</vt:lpstr>
      <vt:lpstr>Presentazione standard di PowerPoint</vt:lpstr>
      <vt:lpstr>Riabilitare la cura</vt:lpstr>
      <vt:lpstr>Presentazione standard di PowerPoint</vt:lpstr>
      <vt:lpstr>MOTIVAZIONI ALLA CURA</vt:lpstr>
      <vt:lpstr>Vulnerabilità e fragilità</vt:lpstr>
      <vt:lpstr>MOTIVAZIONI ALLA CURA</vt:lpstr>
      <vt:lpstr>MOTIVAZIONI ALLA CURA</vt:lpstr>
      <vt:lpstr>MOTIVAZIONI ALLA CURA …  un secondo aspetto</vt:lpstr>
      <vt:lpstr>Distinzioni terminologiche</vt:lpstr>
      <vt:lpstr>Distinzioni terminologiche</vt:lpstr>
      <vt:lpstr>Cura come dono, cura come amore</vt:lpstr>
      <vt:lpstr>Presentazione standard di PowerPoint</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L’AGIRE AGAPICO NEL SOCIAL WORK</dc:title>
  <dc:creator>Alina Andries</dc:creator>
  <cp:lastModifiedBy>Alina Andries</cp:lastModifiedBy>
  <cp:revision>4</cp:revision>
  <dcterms:created xsi:type="dcterms:W3CDTF">2019-05-06T18:32:48Z</dcterms:created>
  <dcterms:modified xsi:type="dcterms:W3CDTF">2019-05-07T07:12:25Z</dcterms:modified>
</cp:coreProperties>
</file>