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sldIdLst>
    <p:sldId id="256" r:id="rId3"/>
    <p:sldId id="274" r:id="rId4"/>
    <p:sldId id="271" r:id="rId5"/>
    <p:sldId id="329" r:id="rId6"/>
    <p:sldId id="354" r:id="rId7"/>
    <p:sldId id="355" r:id="rId8"/>
    <p:sldId id="356" r:id="rId9"/>
    <p:sldId id="357" r:id="rId10"/>
    <p:sldId id="358" r:id="rId11"/>
    <p:sldId id="359" r:id="rId12"/>
    <p:sldId id="330" r:id="rId13"/>
    <p:sldId id="331" r:id="rId14"/>
    <p:sldId id="328" r:id="rId15"/>
    <p:sldId id="333" r:id="rId16"/>
    <p:sldId id="334" r:id="rId17"/>
    <p:sldId id="335" r:id="rId18"/>
    <p:sldId id="336" r:id="rId19"/>
    <p:sldId id="337" r:id="rId20"/>
    <p:sldId id="338" r:id="rId21"/>
    <p:sldId id="339" r:id="rId22"/>
    <p:sldId id="340" r:id="rId23"/>
    <p:sldId id="341" r:id="rId24"/>
    <p:sldId id="342" r:id="rId25"/>
    <p:sldId id="343" r:id="rId26"/>
    <p:sldId id="344" r:id="rId27"/>
    <p:sldId id="345" r:id="rId28"/>
    <p:sldId id="346" r:id="rId29"/>
    <p:sldId id="347" r:id="rId30"/>
    <p:sldId id="348" r:id="rId31"/>
    <p:sldId id="349" r:id="rId32"/>
    <p:sldId id="350" r:id="rId33"/>
    <p:sldId id="351" r:id="rId34"/>
    <p:sldId id="352" r:id="rId35"/>
    <p:sldId id="353" r:id="rId3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11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66B3"/>
    <a:srgbClr val="F1E3FF"/>
    <a:srgbClr val="E4C9FF"/>
    <a:srgbClr val="CC99FF"/>
    <a:srgbClr val="CCCCFF"/>
    <a:srgbClr val="99CCFF"/>
    <a:srgbClr val="6699FF"/>
    <a:srgbClr val="53BE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671" autoAdjust="0"/>
    <p:restoredTop sz="97662" autoAdjust="0"/>
  </p:normalViewPr>
  <p:slideViewPr>
    <p:cSldViewPr>
      <p:cViewPr varScale="1">
        <p:scale>
          <a:sx n="111" d="100"/>
          <a:sy n="111" d="100"/>
        </p:scale>
        <p:origin x="1560" y="84"/>
      </p:cViewPr>
      <p:guideLst>
        <p:guide orient="horz" pos="1104"/>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manualLayout>
          <c:layoutTarget val="inner"/>
          <c:xMode val="edge"/>
          <c:yMode val="edge"/>
          <c:x val="5.6686199108832325E-2"/>
          <c:y val="0.11225974157076521"/>
          <c:w val="0.92198635780992488"/>
          <c:h val="0.81384615384615389"/>
        </c:manualLayout>
      </c:layout>
      <c:scatterChart>
        <c:scatterStyle val="smoothMarker"/>
        <c:varyColors val="0"/>
        <c:ser>
          <c:idx val="0"/>
          <c:order val="0"/>
          <c:tx>
            <c:strRef>
              <c:f>Sheet1!$F$3</c:f>
              <c:strCache>
                <c:ptCount val="1"/>
                <c:pt idx="0">
                  <c:v>p(x)</c:v>
                </c:pt>
              </c:strCache>
            </c:strRef>
          </c:tx>
          <c:spPr>
            <a:ln w="19050" cap="rnd">
              <a:solidFill>
                <a:schemeClr val="tx1"/>
              </a:solidFill>
              <a:round/>
            </a:ln>
            <a:effectLst/>
          </c:spPr>
          <c:marker>
            <c:symbol val="none"/>
          </c:marker>
          <c:xVal>
            <c:numRef>
              <c:f>Sheet1!$E$4:$E$104</c:f>
              <c:numCache>
                <c:formatCode>General</c:formatCode>
                <c:ptCount val="101"/>
                <c:pt idx="0">
                  <c:v>0</c:v>
                </c:pt>
                <c:pt idx="1">
                  <c:v>0.1</c:v>
                </c:pt>
                <c:pt idx="2">
                  <c:v>0.2</c:v>
                </c:pt>
                <c:pt idx="3">
                  <c:v>0.3</c:v>
                </c:pt>
                <c:pt idx="4">
                  <c:v>0.4</c:v>
                </c:pt>
                <c:pt idx="5">
                  <c:v>0.5</c:v>
                </c:pt>
                <c:pt idx="6">
                  <c:v>0.6</c:v>
                </c:pt>
                <c:pt idx="7">
                  <c:v>0.7</c:v>
                </c:pt>
                <c:pt idx="8">
                  <c:v>0.8</c:v>
                </c:pt>
                <c:pt idx="9">
                  <c:v>0.9</c:v>
                </c:pt>
                <c:pt idx="10">
                  <c:v>1</c:v>
                </c:pt>
                <c:pt idx="11">
                  <c:v>1.1000000000000001</c:v>
                </c:pt>
                <c:pt idx="12">
                  <c:v>1.2</c:v>
                </c:pt>
                <c:pt idx="13">
                  <c:v>1.3</c:v>
                </c:pt>
                <c:pt idx="14">
                  <c:v>1.4</c:v>
                </c:pt>
                <c:pt idx="15">
                  <c:v>1.5</c:v>
                </c:pt>
                <c:pt idx="16">
                  <c:v>1.6</c:v>
                </c:pt>
                <c:pt idx="17">
                  <c:v>1.7</c:v>
                </c:pt>
                <c:pt idx="18">
                  <c:v>1.8</c:v>
                </c:pt>
                <c:pt idx="19">
                  <c:v>1.9</c:v>
                </c:pt>
                <c:pt idx="20">
                  <c:v>2</c:v>
                </c:pt>
                <c:pt idx="21">
                  <c:v>2.1</c:v>
                </c:pt>
                <c:pt idx="22">
                  <c:v>2.2000000000000002</c:v>
                </c:pt>
                <c:pt idx="23">
                  <c:v>2.2999999999999998</c:v>
                </c:pt>
                <c:pt idx="24">
                  <c:v>2.4</c:v>
                </c:pt>
                <c:pt idx="25">
                  <c:v>2.5</c:v>
                </c:pt>
                <c:pt idx="26">
                  <c:v>2.6</c:v>
                </c:pt>
                <c:pt idx="27">
                  <c:v>2.7</c:v>
                </c:pt>
                <c:pt idx="28">
                  <c:v>2.8</c:v>
                </c:pt>
                <c:pt idx="29">
                  <c:v>2.9</c:v>
                </c:pt>
                <c:pt idx="30">
                  <c:v>3</c:v>
                </c:pt>
                <c:pt idx="31">
                  <c:v>3.1</c:v>
                </c:pt>
                <c:pt idx="32">
                  <c:v>3.2</c:v>
                </c:pt>
                <c:pt idx="33">
                  <c:v>3.3</c:v>
                </c:pt>
                <c:pt idx="34">
                  <c:v>3.4</c:v>
                </c:pt>
                <c:pt idx="35">
                  <c:v>3.5</c:v>
                </c:pt>
                <c:pt idx="36">
                  <c:v>3.6</c:v>
                </c:pt>
                <c:pt idx="37">
                  <c:v>3.7</c:v>
                </c:pt>
                <c:pt idx="38">
                  <c:v>3.8</c:v>
                </c:pt>
                <c:pt idx="39">
                  <c:v>3.9</c:v>
                </c:pt>
                <c:pt idx="40">
                  <c:v>4</c:v>
                </c:pt>
                <c:pt idx="41">
                  <c:v>4.0999999999999996</c:v>
                </c:pt>
                <c:pt idx="42">
                  <c:v>4.2</c:v>
                </c:pt>
                <c:pt idx="43">
                  <c:v>4.3</c:v>
                </c:pt>
                <c:pt idx="44">
                  <c:v>4.4000000000000004</c:v>
                </c:pt>
                <c:pt idx="45">
                  <c:v>4.5</c:v>
                </c:pt>
                <c:pt idx="46">
                  <c:v>4.5999999999999996</c:v>
                </c:pt>
                <c:pt idx="47">
                  <c:v>4.7</c:v>
                </c:pt>
                <c:pt idx="48">
                  <c:v>4.8</c:v>
                </c:pt>
                <c:pt idx="49">
                  <c:v>4.9000000000000004</c:v>
                </c:pt>
                <c:pt idx="50">
                  <c:v>5</c:v>
                </c:pt>
                <c:pt idx="51">
                  <c:v>5.0999999999999996</c:v>
                </c:pt>
                <c:pt idx="52">
                  <c:v>5.2</c:v>
                </c:pt>
                <c:pt idx="53">
                  <c:v>5.3</c:v>
                </c:pt>
                <c:pt idx="54">
                  <c:v>5.4</c:v>
                </c:pt>
                <c:pt idx="55">
                  <c:v>5.5</c:v>
                </c:pt>
                <c:pt idx="56">
                  <c:v>5.6</c:v>
                </c:pt>
                <c:pt idx="57">
                  <c:v>5.7</c:v>
                </c:pt>
                <c:pt idx="58">
                  <c:v>5.8</c:v>
                </c:pt>
                <c:pt idx="59">
                  <c:v>5.9</c:v>
                </c:pt>
                <c:pt idx="60">
                  <c:v>6</c:v>
                </c:pt>
                <c:pt idx="61">
                  <c:v>6.1</c:v>
                </c:pt>
                <c:pt idx="62">
                  <c:v>6.2</c:v>
                </c:pt>
                <c:pt idx="63">
                  <c:v>6.3</c:v>
                </c:pt>
                <c:pt idx="64">
                  <c:v>6.4</c:v>
                </c:pt>
                <c:pt idx="65">
                  <c:v>6.5</c:v>
                </c:pt>
                <c:pt idx="66">
                  <c:v>6.6</c:v>
                </c:pt>
                <c:pt idx="67">
                  <c:v>6.7</c:v>
                </c:pt>
                <c:pt idx="68">
                  <c:v>6.8</c:v>
                </c:pt>
                <c:pt idx="69">
                  <c:v>6.9</c:v>
                </c:pt>
                <c:pt idx="70">
                  <c:v>7</c:v>
                </c:pt>
                <c:pt idx="71">
                  <c:v>7.1</c:v>
                </c:pt>
                <c:pt idx="72">
                  <c:v>7.2</c:v>
                </c:pt>
                <c:pt idx="73">
                  <c:v>7.3</c:v>
                </c:pt>
                <c:pt idx="74">
                  <c:v>7.4</c:v>
                </c:pt>
                <c:pt idx="75">
                  <c:v>7.5</c:v>
                </c:pt>
                <c:pt idx="76">
                  <c:v>7.6</c:v>
                </c:pt>
                <c:pt idx="77">
                  <c:v>7.7</c:v>
                </c:pt>
                <c:pt idx="78">
                  <c:v>7.8</c:v>
                </c:pt>
                <c:pt idx="79">
                  <c:v>7.9</c:v>
                </c:pt>
                <c:pt idx="80">
                  <c:v>8</c:v>
                </c:pt>
                <c:pt idx="81">
                  <c:v>8.1</c:v>
                </c:pt>
                <c:pt idx="82">
                  <c:v>8.1999999999999993</c:v>
                </c:pt>
                <c:pt idx="83">
                  <c:v>8.3000000000000007</c:v>
                </c:pt>
                <c:pt idx="84">
                  <c:v>8.4</c:v>
                </c:pt>
                <c:pt idx="85">
                  <c:v>8.5</c:v>
                </c:pt>
                <c:pt idx="86">
                  <c:v>8.6</c:v>
                </c:pt>
                <c:pt idx="87">
                  <c:v>8.6999999999999993</c:v>
                </c:pt>
                <c:pt idx="88">
                  <c:v>8.8000000000000007</c:v>
                </c:pt>
                <c:pt idx="89">
                  <c:v>8.9</c:v>
                </c:pt>
                <c:pt idx="90">
                  <c:v>9</c:v>
                </c:pt>
                <c:pt idx="91">
                  <c:v>9.1</c:v>
                </c:pt>
                <c:pt idx="92">
                  <c:v>9.1999999999999993</c:v>
                </c:pt>
                <c:pt idx="93">
                  <c:v>9.3000000000000007</c:v>
                </c:pt>
                <c:pt idx="94">
                  <c:v>9.4</c:v>
                </c:pt>
                <c:pt idx="95">
                  <c:v>9.5</c:v>
                </c:pt>
                <c:pt idx="96">
                  <c:v>9.6</c:v>
                </c:pt>
                <c:pt idx="97">
                  <c:v>9.6999999999999993</c:v>
                </c:pt>
                <c:pt idx="98">
                  <c:v>9.8000000000000007</c:v>
                </c:pt>
                <c:pt idx="99">
                  <c:v>9.9</c:v>
                </c:pt>
                <c:pt idx="100">
                  <c:v>10</c:v>
                </c:pt>
              </c:numCache>
            </c:numRef>
          </c:xVal>
          <c:yVal>
            <c:numRef>
              <c:f>Sheet1!$F$4:$F$104</c:f>
              <c:numCache>
                <c:formatCode>General</c:formatCode>
                <c:ptCount val="101"/>
                <c:pt idx="0">
                  <c:v>10</c:v>
                </c:pt>
                <c:pt idx="1">
                  <c:v>9.0909090909090899</c:v>
                </c:pt>
                <c:pt idx="2">
                  <c:v>8.3333333333333339</c:v>
                </c:pt>
                <c:pt idx="3">
                  <c:v>7.6923076923076916</c:v>
                </c:pt>
                <c:pt idx="4">
                  <c:v>7.1428571428571432</c:v>
                </c:pt>
                <c:pt idx="5">
                  <c:v>6.666666666666667</c:v>
                </c:pt>
                <c:pt idx="6">
                  <c:v>6.25</c:v>
                </c:pt>
                <c:pt idx="7">
                  <c:v>5.882352941176471</c:v>
                </c:pt>
                <c:pt idx="8">
                  <c:v>5.5555555555555554</c:v>
                </c:pt>
                <c:pt idx="9">
                  <c:v>5.2631578947368425</c:v>
                </c:pt>
                <c:pt idx="10">
                  <c:v>5</c:v>
                </c:pt>
                <c:pt idx="11">
                  <c:v>4.7619047619047619</c:v>
                </c:pt>
                <c:pt idx="12">
                  <c:v>4.545454545454545</c:v>
                </c:pt>
                <c:pt idx="13">
                  <c:v>4.3478260869565224</c:v>
                </c:pt>
                <c:pt idx="14">
                  <c:v>4.166666666666667</c:v>
                </c:pt>
                <c:pt idx="15">
                  <c:v>4</c:v>
                </c:pt>
                <c:pt idx="16">
                  <c:v>3.8461538461538458</c:v>
                </c:pt>
                <c:pt idx="17">
                  <c:v>3.7037037037037033</c:v>
                </c:pt>
                <c:pt idx="18">
                  <c:v>3.5714285714285716</c:v>
                </c:pt>
                <c:pt idx="19">
                  <c:v>3.4482758620689657</c:v>
                </c:pt>
                <c:pt idx="20">
                  <c:v>3.3333333333333335</c:v>
                </c:pt>
                <c:pt idx="21">
                  <c:v>3.225806451612903</c:v>
                </c:pt>
                <c:pt idx="22">
                  <c:v>3.125</c:v>
                </c:pt>
                <c:pt idx="23">
                  <c:v>3.0303030303030303</c:v>
                </c:pt>
                <c:pt idx="24">
                  <c:v>2.9411764705882355</c:v>
                </c:pt>
                <c:pt idx="25">
                  <c:v>2.8571428571428572</c:v>
                </c:pt>
                <c:pt idx="26">
                  <c:v>2.7777777777777777</c:v>
                </c:pt>
                <c:pt idx="27">
                  <c:v>2.7027027027027026</c:v>
                </c:pt>
                <c:pt idx="28">
                  <c:v>2.6315789473684212</c:v>
                </c:pt>
                <c:pt idx="29">
                  <c:v>2.5641025641025643</c:v>
                </c:pt>
                <c:pt idx="30">
                  <c:v>2.5</c:v>
                </c:pt>
                <c:pt idx="31">
                  <c:v>2.4390243902439028</c:v>
                </c:pt>
                <c:pt idx="32">
                  <c:v>2.3809523809523809</c:v>
                </c:pt>
                <c:pt idx="33">
                  <c:v>2.3255813953488373</c:v>
                </c:pt>
                <c:pt idx="34">
                  <c:v>2.2727272727272725</c:v>
                </c:pt>
                <c:pt idx="35">
                  <c:v>2.2222222222222223</c:v>
                </c:pt>
                <c:pt idx="36">
                  <c:v>2.1739130434782612</c:v>
                </c:pt>
                <c:pt idx="37">
                  <c:v>2.1276595744680851</c:v>
                </c:pt>
                <c:pt idx="38">
                  <c:v>2.0833333333333335</c:v>
                </c:pt>
                <c:pt idx="39">
                  <c:v>2.0408163265306123</c:v>
                </c:pt>
                <c:pt idx="40">
                  <c:v>2</c:v>
                </c:pt>
                <c:pt idx="41">
                  <c:v>1.9607843137254903</c:v>
                </c:pt>
                <c:pt idx="42">
                  <c:v>1.9230769230769229</c:v>
                </c:pt>
                <c:pt idx="43">
                  <c:v>1.8867924528301887</c:v>
                </c:pt>
                <c:pt idx="44">
                  <c:v>1.8518518518518516</c:v>
                </c:pt>
                <c:pt idx="45">
                  <c:v>1.8181818181818181</c:v>
                </c:pt>
                <c:pt idx="46">
                  <c:v>1.7857142857142858</c:v>
                </c:pt>
                <c:pt idx="47">
                  <c:v>1.7543859649122806</c:v>
                </c:pt>
                <c:pt idx="48">
                  <c:v>1.7241379310344829</c:v>
                </c:pt>
                <c:pt idx="49">
                  <c:v>1.6949152542372881</c:v>
                </c:pt>
                <c:pt idx="50">
                  <c:v>1.6666666666666667</c:v>
                </c:pt>
                <c:pt idx="51">
                  <c:v>1.639344262295082</c:v>
                </c:pt>
                <c:pt idx="52">
                  <c:v>1.6129032258064515</c:v>
                </c:pt>
                <c:pt idx="53">
                  <c:v>1.5873015873015874</c:v>
                </c:pt>
                <c:pt idx="54">
                  <c:v>1.5625</c:v>
                </c:pt>
                <c:pt idx="55">
                  <c:v>1.5384615384615385</c:v>
                </c:pt>
                <c:pt idx="56">
                  <c:v>1.5151515151515151</c:v>
                </c:pt>
                <c:pt idx="57">
                  <c:v>1.4925373134328357</c:v>
                </c:pt>
                <c:pt idx="58">
                  <c:v>1.4705882352941178</c:v>
                </c:pt>
                <c:pt idx="59">
                  <c:v>1.4492753623188406</c:v>
                </c:pt>
                <c:pt idx="60">
                  <c:v>1.4285714285714286</c:v>
                </c:pt>
                <c:pt idx="61">
                  <c:v>1.4084507042253522</c:v>
                </c:pt>
                <c:pt idx="62">
                  <c:v>1.3888888888888888</c:v>
                </c:pt>
                <c:pt idx="63">
                  <c:v>1.3698630136986301</c:v>
                </c:pt>
                <c:pt idx="64">
                  <c:v>1.3513513513513513</c:v>
                </c:pt>
                <c:pt idx="65">
                  <c:v>1.3333333333333333</c:v>
                </c:pt>
                <c:pt idx="66">
                  <c:v>1.3157894736842106</c:v>
                </c:pt>
                <c:pt idx="67">
                  <c:v>1.2987012987012987</c:v>
                </c:pt>
                <c:pt idx="68">
                  <c:v>1.2820512820512822</c:v>
                </c:pt>
                <c:pt idx="69">
                  <c:v>1.2658227848101264</c:v>
                </c:pt>
                <c:pt idx="70">
                  <c:v>1.25</c:v>
                </c:pt>
                <c:pt idx="71">
                  <c:v>1.2345679012345681</c:v>
                </c:pt>
                <c:pt idx="72">
                  <c:v>1.2195121951219514</c:v>
                </c:pt>
                <c:pt idx="73">
                  <c:v>1.2048192771084336</c:v>
                </c:pt>
                <c:pt idx="74">
                  <c:v>1.1904761904761905</c:v>
                </c:pt>
                <c:pt idx="75">
                  <c:v>1.1764705882352942</c:v>
                </c:pt>
                <c:pt idx="76">
                  <c:v>1.1627906976744187</c:v>
                </c:pt>
                <c:pt idx="77">
                  <c:v>1.149425287356322</c:v>
                </c:pt>
                <c:pt idx="78">
                  <c:v>1.1363636363636362</c:v>
                </c:pt>
                <c:pt idx="79">
                  <c:v>1.1235955056179774</c:v>
                </c:pt>
                <c:pt idx="80">
                  <c:v>1.1111111111111112</c:v>
                </c:pt>
                <c:pt idx="81">
                  <c:v>1.098901098901099</c:v>
                </c:pt>
                <c:pt idx="82">
                  <c:v>1.0869565217391306</c:v>
                </c:pt>
                <c:pt idx="83">
                  <c:v>1.075268817204301</c:v>
                </c:pt>
                <c:pt idx="84">
                  <c:v>1.0638297872340425</c:v>
                </c:pt>
                <c:pt idx="85">
                  <c:v>1.0526315789473684</c:v>
                </c:pt>
                <c:pt idx="86">
                  <c:v>1.0416666666666667</c:v>
                </c:pt>
                <c:pt idx="87">
                  <c:v>1.0309278350515465</c:v>
                </c:pt>
                <c:pt idx="88">
                  <c:v>1.0204081632653061</c:v>
                </c:pt>
                <c:pt idx="89">
                  <c:v>1.0101010101010102</c:v>
                </c:pt>
                <c:pt idx="90">
                  <c:v>1</c:v>
                </c:pt>
                <c:pt idx="91">
                  <c:v>0.99009900990099009</c:v>
                </c:pt>
                <c:pt idx="92">
                  <c:v>0.98039215686274517</c:v>
                </c:pt>
                <c:pt idx="93">
                  <c:v>0.97087378640776689</c:v>
                </c:pt>
                <c:pt idx="94">
                  <c:v>0.96153846153846145</c:v>
                </c:pt>
                <c:pt idx="95">
                  <c:v>0.95238095238095233</c:v>
                </c:pt>
                <c:pt idx="96">
                  <c:v>0.94339622641509435</c:v>
                </c:pt>
                <c:pt idx="97">
                  <c:v>0.93457943925233655</c:v>
                </c:pt>
                <c:pt idx="98">
                  <c:v>0.92592592592592582</c:v>
                </c:pt>
                <c:pt idx="99">
                  <c:v>0.9174311926605504</c:v>
                </c:pt>
                <c:pt idx="100">
                  <c:v>0.90909090909090906</c:v>
                </c:pt>
              </c:numCache>
            </c:numRef>
          </c:yVal>
          <c:smooth val="1"/>
          <c:extLst>
            <c:ext xmlns:c16="http://schemas.microsoft.com/office/drawing/2014/chart" uri="{C3380CC4-5D6E-409C-BE32-E72D297353CC}">
              <c16:uniqueId val="{00000000-4E39-48E7-831B-0D829DAD909C}"/>
            </c:ext>
          </c:extLst>
        </c:ser>
        <c:dLbls>
          <c:showLegendKey val="0"/>
          <c:showVal val="0"/>
          <c:showCatName val="0"/>
          <c:showSerName val="0"/>
          <c:showPercent val="0"/>
          <c:showBubbleSize val="0"/>
        </c:dLbls>
        <c:axId val="673661408"/>
        <c:axId val="673662192"/>
      </c:scatterChart>
      <c:valAx>
        <c:axId val="673661408"/>
        <c:scaling>
          <c:orientation val="minMax"/>
          <c:max val="1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673662192"/>
        <c:crosses val="autoZero"/>
        <c:crossBetween val="midCat"/>
      </c:valAx>
      <c:valAx>
        <c:axId val="67366219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673661408"/>
        <c:crosses val="autoZero"/>
        <c:crossBetween val="midCat"/>
      </c:valAx>
      <c:spPr>
        <a:solidFill>
          <a:srgbClr val="FFFFFF"/>
        </a:solidFill>
        <a:ln>
          <a:noFill/>
        </a:ln>
        <a:effectLst/>
      </c:spPr>
    </c:plotArea>
    <c:plotVisOnly val="1"/>
    <c:dispBlanksAs val="gap"/>
    <c:showDLblsOverMax val="0"/>
  </c:chart>
  <c:spPr>
    <a:noFill/>
    <a:ln>
      <a:solidFill>
        <a:srgbClr val="FFFFFF"/>
      </a:solidFill>
    </a:ln>
    <a:effectLst/>
  </c:spPr>
  <c:txPr>
    <a:bodyPr/>
    <a:lstStyle/>
    <a:p>
      <a:pPr>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manualLayout>
          <c:layoutTarget val="inner"/>
          <c:xMode val="edge"/>
          <c:yMode val="edge"/>
          <c:x val="5.6686199108832325E-2"/>
          <c:y val="0.11225974157076521"/>
          <c:w val="0.92198635780992488"/>
          <c:h val="0.81384615384615389"/>
        </c:manualLayout>
      </c:layout>
      <c:scatterChart>
        <c:scatterStyle val="smoothMarker"/>
        <c:varyColors val="0"/>
        <c:ser>
          <c:idx val="0"/>
          <c:order val="0"/>
          <c:tx>
            <c:strRef>
              <c:f>Sheet1!$F$3</c:f>
              <c:strCache>
                <c:ptCount val="1"/>
                <c:pt idx="0">
                  <c:v>p(x)</c:v>
                </c:pt>
              </c:strCache>
            </c:strRef>
          </c:tx>
          <c:spPr>
            <a:ln w="19050" cap="rnd">
              <a:solidFill>
                <a:schemeClr val="tx1"/>
              </a:solidFill>
              <a:round/>
            </a:ln>
            <a:effectLst/>
          </c:spPr>
          <c:marker>
            <c:symbol val="none"/>
          </c:marker>
          <c:xVal>
            <c:numRef>
              <c:f>Sheet1!$E$4:$E$104</c:f>
              <c:numCache>
                <c:formatCode>General</c:formatCode>
                <c:ptCount val="101"/>
                <c:pt idx="0">
                  <c:v>0</c:v>
                </c:pt>
                <c:pt idx="1">
                  <c:v>0.1</c:v>
                </c:pt>
                <c:pt idx="2">
                  <c:v>0.2</c:v>
                </c:pt>
                <c:pt idx="3">
                  <c:v>0.3</c:v>
                </c:pt>
                <c:pt idx="4">
                  <c:v>0.4</c:v>
                </c:pt>
                <c:pt idx="5">
                  <c:v>0.5</c:v>
                </c:pt>
                <c:pt idx="6">
                  <c:v>0.6</c:v>
                </c:pt>
                <c:pt idx="7">
                  <c:v>0.7</c:v>
                </c:pt>
                <c:pt idx="8">
                  <c:v>0.8</c:v>
                </c:pt>
                <c:pt idx="9">
                  <c:v>0.9</c:v>
                </c:pt>
                <c:pt idx="10">
                  <c:v>1</c:v>
                </c:pt>
                <c:pt idx="11">
                  <c:v>1.1000000000000001</c:v>
                </c:pt>
                <c:pt idx="12">
                  <c:v>1.2</c:v>
                </c:pt>
                <c:pt idx="13">
                  <c:v>1.3</c:v>
                </c:pt>
                <c:pt idx="14">
                  <c:v>1.4</c:v>
                </c:pt>
                <c:pt idx="15">
                  <c:v>1.5</c:v>
                </c:pt>
                <c:pt idx="16">
                  <c:v>1.6</c:v>
                </c:pt>
                <c:pt idx="17">
                  <c:v>1.7</c:v>
                </c:pt>
                <c:pt idx="18">
                  <c:v>1.8</c:v>
                </c:pt>
                <c:pt idx="19">
                  <c:v>1.9</c:v>
                </c:pt>
                <c:pt idx="20">
                  <c:v>2</c:v>
                </c:pt>
                <c:pt idx="21">
                  <c:v>2.1</c:v>
                </c:pt>
                <c:pt idx="22">
                  <c:v>2.2000000000000002</c:v>
                </c:pt>
                <c:pt idx="23">
                  <c:v>2.2999999999999998</c:v>
                </c:pt>
                <c:pt idx="24">
                  <c:v>2.4</c:v>
                </c:pt>
                <c:pt idx="25">
                  <c:v>2.5</c:v>
                </c:pt>
                <c:pt idx="26">
                  <c:v>2.6</c:v>
                </c:pt>
                <c:pt idx="27">
                  <c:v>2.7</c:v>
                </c:pt>
                <c:pt idx="28">
                  <c:v>2.8</c:v>
                </c:pt>
                <c:pt idx="29">
                  <c:v>2.9</c:v>
                </c:pt>
                <c:pt idx="30">
                  <c:v>3</c:v>
                </c:pt>
                <c:pt idx="31">
                  <c:v>3.1</c:v>
                </c:pt>
                <c:pt idx="32">
                  <c:v>3.2</c:v>
                </c:pt>
                <c:pt idx="33">
                  <c:v>3.3</c:v>
                </c:pt>
                <c:pt idx="34">
                  <c:v>3.4</c:v>
                </c:pt>
                <c:pt idx="35">
                  <c:v>3.5</c:v>
                </c:pt>
                <c:pt idx="36">
                  <c:v>3.6</c:v>
                </c:pt>
                <c:pt idx="37">
                  <c:v>3.7</c:v>
                </c:pt>
                <c:pt idx="38">
                  <c:v>3.8</c:v>
                </c:pt>
                <c:pt idx="39">
                  <c:v>3.9</c:v>
                </c:pt>
                <c:pt idx="40">
                  <c:v>4</c:v>
                </c:pt>
                <c:pt idx="41">
                  <c:v>4.0999999999999996</c:v>
                </c:pt>
                <c:pt idx="42">
                  <c:v>4.2</c:v>
                </c:pt>
                <c:pt idx="43">
                  <c:v>4.3</c:v>
                </c:pt>
                <c:pt idx="44">
                  <c:v>4.4000000000000004</c:v>
                </c:pt>
                <c:pt idx="45">
                  <c:v>4.5</c:v>
                </c:pt>
                <c:pt idx="46">
                  <c:v>4.5999999999999996</c:v>
                </c:pt>
                <c:pt idx="47">
                  <c:v>4.7</c:v>
                </c:pt>
                <c:pt idx="48">
                  <c:v>4.8</c:v>
                </c:pt>
                <c:pt idx="49">
                  <c:v>4.9000000000000004</c:v>
                </c:pt>
                <c:pt idx="50">
                  <c:v>5</c:v>
                </c:pt>
                <c:pt idx="51">
                  <c:v>5.0999999999999996</c:v>
                </c:pt>
                <c:pt idx="52">
                  <c:v>5.2</c:v>
                </c:pt>
                <c:pt idx="53">
                  <c:v>5.3</c:v>
                </c:pt>
                <c:pt idx="54">
                  <c:v>5.4</c:v>
                </c:pt>
                <c:pt idx="55">
                  <c:v>5.5</c:v>
                </c:pt>
                <c:pt idx="56">
                  <c:v>5.6</c:v>
                </c:pt>
                <c:pt idx="57">
                  <c:v>5.7</c:v>
                </c:pt>
                <c:pt idx="58">
                  <c:v>5.8</c:v>
                </c:pt>
                <c:pt idx="59">
                  <c:v>5.9</c:v>
                </c:pt>
                <c:pt idx="60">
                  <c:v>6</c:v>
                </c:pt>
                <c:pt idx="61">
                  <c:v>6.1</c:v>
                </c:pt>
                <c:pt idx="62">
                  <c:v>6.2</c:v>
                </c:pt>
                <c:pt idx="63">
                  <c:v>6.3</c:v>
                </c:pt>
                <c:pt idx="64">
                  <c:v>6.4</c:v>
                </c:pt>
                <c:pt idx="65">
                  <c:v>6.5</c:v>
                </c:pt>
                <c:pt idx="66">
                  <c:v>6.6</c:v>
                </c:pt>
                <c:pt idx="67">
                  <c:v>6.7</c:v>
                </c:pt>
                <c:pt idx="68">
                  <c:v>6.8</c:v>
                </c:pt>
                <c:pt idx="69">
                  <c:v>6.9</c:v>
                </c:pt>
                <c:pt idx="70">
                  <c:v>7</c:v>
                </c:pt>
                <c:pt idx="71">
                  <c:v>7.1</c:v>
                </c:pt>
                <c:pt idx="72">
                  <c:v>7.2</c:v>
                </c:pt>
                <c:pt idx="73">
                  <c:v>7.3</c:v>
                </c:pt>
                <c:pt idx="74">
                  <c:v>7.4</c:v>
                </c:pt>
                <c:pt idx="75">
                  <c:v>7.5</c:v>
                </c:pt>
                <c:pt idx="76">
                  <c:v>7.6</c:v>
                </c:pt>
                <c:pt idx="77">
                  <c:v>7.7</c:v>
                </c:pt>
                <c:pt idx="78">
                  <c:v>7.8</c:v>
                </c:pt>
                <c:pt idx="79">
                  <c:v>7.9</c:v>
                </c:pt>
                <c:pt idx="80">
                  <c:v>8</c:v>
                </c:pt>
                <c:pt idx="81">
                  <c:v>8.1</c:v>
                </c:pt>
                <c:pt idx="82">
                  <c:v>8.1999999999999993</c:v>
                </c:pt>
                <c:pt idx="83">
                  <c:v>8.3000000000000007</c:v>
                </c:pt>
                <c:pt idx="84">
                  <c:v>8.4</c:v>
                </c:pt>
                <c:pt idx="85">
                  <c:v>8.5</c:v>
                </c:pt>
                <c:pt idx="86">
                  <c:v>8.6</c:v>
                </c:pt>
                <c:pt idx="87">
                  <c:v>8.6999999999999993</c:v>
                </c:pt>
                <c:pt idx="88">
                  <c:v>8.8000000000000007</c:v>
                </c:pt>
                <c:pt idx="89">
                  <c:v>8.9</c:v>
                </c:pt>
                <c:pt idx="90">
                  <c:v>9</c:v>
                </c:pt>
                <c:pt idx="91">
                  <c:v>9.1</c:v>
                </c:pt>
                <c:pt idx="92">
                  <c:v>9.1999999999999993</c:v>
                </c:pt>
                <c:pt idx="93">
                  <c:v>9.3000000000000007</c:v>
                </c:pt>
                <c:pt idx="94">
                  <c:v>9.4</c:v>
                </c:pt>
                <c:pt idx="95">
                  <c:v>9.5</c:v>
                </c:pt>
                <c:pt idx="96">
                  <c:v>9.6</c:v>
                </c:pt>
                <c:pt idx="97">
                  <c:v>9.6999999999999993</c:v>
                </c:pt>
                <c:pt idx="98">
                  <c:v>9.8000000000000007</c:v>
                </c:pt>
                <c:pt idx="99">
                  <c:v>9.9</c:v>
                </c:pt>
                <c:pt idx="100">
                  <c:v>10</c:v>
                </c:pt>
              </c:numCache>
            </c:numRef>
          </c:xVal>
          <c:yVal>
            <c:numRef>
              <c:f>Sheet1!$F$4:$F$104</c:f>
              <c:numCache>
                <c:formatCode>General</c:formatCode>
                <c:ptCount val="101"/>
                <c:pt idx="0">
                  <c:v>10</c:v>
                </c:pt>
                <c:pt idx="1">
                  <c:v>9.0909090909090899</c:v>
                </c:pt>
                <c:pt idx="2">
                  <c:v>8.3333333333333339</c:v>
                </c:pt>
                <c:pt idx="3">
                  <c:v>7.6923076923076916</c:v>
                </c:pt>
                <c:pt idx="4">
                  <c:v>7.1428571428571432</c:v>
                </c:pt>
                <c:pt idx="5">
                  <c:v>6.666666666666667</c:v>
                </c:pt>
                <c:pt idx="6">
                  <c:v>6.25</c:v>
                </c:pt>
                <c:pt idx="7">
                  <c:v>5.882352941176471</c:v>
                </c:pt>
                <c:pt idx="8">
                  <c:v>5.5555555555555554</c:v>
                </c:pt>
                <c:pt idx="9">
                  <c:v>5.2631578947368425</c:v>
                </c:pt>
                <c:pt idx="10">
                  <c:v>5</c:v>
                </c:pt>
                <c:pt idx="11">
                  <c:v>4.7619047619047619</c:v>
                </c:pt>
                <c:pt idx="12">
                  <c:v>4.545454545454545</c:v>
                </c:pt>
                <c:pt idx="13">
                  <c:v>4.3478260869565224</c:v>
                </c:pt>
                <c:pt idx="14">
                  <c:v>4.166666666666667</c:v>
                </c:pt>
                <c:pt idx="15">
                  <c:v>4</c:v>
                </c:pt>
                <c:pt idx="16">
                  <c:v>3.8461538461538458</c:v>
                </c:pt>
                <c:pt idx="17">
                  <c:v>3.7037037037037033</c:v>
                </c:pt>
                <c:pt idx="18">
                  <c:v>3.5714285714285716</c:v>
                </c:pt>
                <c:pt idx="19">
                  <c:v>3.4482758620689657</c:v>
                </c:pt>
                <c:pt idx="20">
                  <c:v>3.3333333333333335</c:v>
                </c:pt>
                <c:pt idx="21">
                  <c:v>3.225806451612903</c:v>
                </c:pt>
                <c:pt idx="22">
                  <c:v>3.125</c:v>
                </c:pt>
                <c:pt idx="23">
                  <c:v>3.0303030303030303</c:v>
                </c:pt>
                <c:pt idx="24">
                  <c:v>2.9411764705882355</c:v>
                </c:pt>
                <c:pt idx="25">
                  <c:v>2.8571428571428572</c:v>
                </c:pt>
                <c:pt idx="26">
                  <c:v>2.7777777777777777</c:v>
                </c:pt>
                <c:pt idx="27">
                  <c:v>2.7027027027027026</c:v>
                </c:pt>
                <c:pt idx="28">
                  <c:v>2.6315789473684212</c:v>
                </c:pt>
                <c:pt idx="29">
                  <c:v>2.5641025641025643</c:v>
                </c:pt>
                <c:pt idx="30">
                  <c:v>2.5</c:v>
                </c:pt>
                <c:pt idx="31">
                  <c:v>2.4390243902439028</c:v>
                </c:pt>
                <c:pt idx="32">
                  <c:v>2.3809523809523809</c:v>
                </c:pt>
                <c:pt idx="33">
                  <c:v>2.3255813953488373</c:v>
                </c:pt>
                <c:pt idx="34">
                  <c:v>2.2727272727272725</c:v>
                </c:pt>
                <c:pt idx="35">
                  <c:v>2.2222222222222223</c:v>
                </c:pt>
                <c:pt idx="36">
                  <c:v>2.1739130434782612</c:v>
                </c:pt>
                <c:pt idx="37">
                  <c:v>2.1276595744680851</c:v>
                </c:pt>
                <c:pt idx="38">
                  <c:v>2.0833333333333335</c:v>
                </c:pt>
                <c:pt idx="39">
                  <c:v>2.0408163265306123</c:v>
                </c:pt>
                <c:pt idx="40">
                  <c:v>2</c:v>
                </c:pt>
                <c:pt idx="41">
                  <c:v>1.9607843137254903</c:v>
                </c:pt>
                <c:pt idx="42">
                  <c:v>1.9230769230769229</c:v>
                </c:pt>
                <c:pt idx="43">
                  <c:v>1.8867924528301887</c:v>
                </c:pt>
                <c:pt idx="44">
                  <c:v>1.8518518518518516</c:v>
                </c:pt>
                <c:pt idx="45">
                  <c:v>1.8181818181818181</c:v>
                </c:pt>
                <c:pt idx="46">
                  <c:v>1.7857142857142858</c:v>
                </c:pt>
                <c:pt idx="47">
                  <c:v>1.7543859649122806</c:v>
                </c:pt>
                <c:pt idx="48">
                  <c:v>1.7241379310344829</c:v>
                </c:pt>
                <c:pt idx="49">
                  <c:v>1.6949152542372881</c:v>
                </c:pt>
                <c:pt idx="50">
                  <c:v>1.6666666666666667</c:v>
                </c:pt>
                <c:pt idx="51">
                  <c:v>1.639344262295082</c:v>
                </c:pt>
                <c:pt idx="52">
                  <c:v>1.6129032258064515</c:v>
                </c:pt>
                <c:pt idx="53">
                  <c:v>1.5873015873015874</c:v>
                </c:pt>
                <c:pt idx="54">
                  <c:v>1.5625</c:v>
                </c:pt>
                <c:pt idx="55">
                  <c:v>1.5384615384615385</c:v>
                </c:pt>
                <c:pt idx="56">
                  <c:v>1.5151515151515151</c:v>
                </c:pt>
                <c:pt idx="57">
                  <c:v>1.4925373134328357</c:v>
                </c:pt>
                <c:pt idx="58">
                  <c:v>1.4705882352941178</c:v>
                </c:pt>
                <c:pt idx="59">
                  <c:v>1.4492753623188406</c:v>
                </c:pt>
                <c:pt idx="60">
                  <c:v>1.4285714285714286</c:v>
                </c:pt>
                <c:pt idx="61">
                  <c:v>1.4084507042253522</c:v>
                </c:pt>
                <c:pt idx="62">
                  <c:v>1.3888888888888888</c:v>
                </c:pt>
                <c:pt idx="63">
                  <c:v>1.3698630136986301</c:v>
                </c:pt>
                <c:pt idx="64">
                  <c:v>1.3513513513513513</c:v>
                </c:pt>
                <c:pt idx="65">
                  <c:v>1.3333333333333333</c:v>
                </c:pt>
                <c:pt idx="66">
                  <c:v>1.3157894736842106</c:v>
                </c:pt>
                <c:pt idx="67">
                  <c:v>1.2987012987012987</c:v>
                </c:pt>
                <c:pt idx="68">
                  <c:v>1.2820512820512822</c:v>
                </c:pt>
                <c:pt idx="69">
                  <c:v>1.2658227848101264</c:v>
                </c:pt>
                <c:pt idx="70">
                  <c:v>1.25</c:v>
                </c:pt>
                <c:pt idx="71">
                  <c:v>1.2345679012345681</c:v>
                </c:pt>
                <c:pt idx="72">
                  <c:v>1.2195121951219514</c:v>
                </c:pt>
                <c:pt idx="73">
                  <c:v>1.2048192771084336</c:v>
                </c:pt>
                <c:pt idx="74">
                  <c:v>1.1904761904761905</c:v>
                </c:pt>
                <c:pt idx="75">
                  <c:v>1.1764705882352942</c:v>
                </c:pt>
                <c:pt idx="76">
                  <c:v>1.1627906976744187</c:v>
                </c:pt>
                <c:pt idx="77">
                  <c:v>1.149425287356322</c:v>
                </c:pt>
                <c:pt idx="78">
                  <c:v>1.1363636363636362</c:v>
                </c:pt>
                <c:pt idx="79">
                  <c:v>1.1235955056179774</c:v>
                </c:pt>
                <c:pt idx="80">
                  <c:v>1.1111111111111112</c:v>
                </c:pt>
                <c:pt idx="81">
                  <c:v>1.098901098901099</c:v>
                </c:pt>
                <c:pt idx="82">
                  <c:v>1.0869565217391306</c:v>
                </c:pt>
                <c:pt idx="83">
                  <c:v>1.075268817204301</c:v>
                </c:pt>
                <c:pt idx="84">
                  <c:v>1.0638297872340425</c:v>
                </c:pt>
                <c:pt idx="85">
                  <c:v>1.0526315789473684</c:v>
                </c:pt>
                <c:pt idx="86">
                  <c:v>1.0416666666666667</c:v>
                </c:pt>
                <c:pt idx="87">
                  <c:v>1.0309278350515465</c:v>
                </c:pt>
                <c:pt idx="88">
                  <c:v>1.0204081632653061</c:v>
                </c:pt>
                <c:pt idx="89">
                  <c:v>1.0101010101010102</c:v>
                </c:pt>
                <c:pt idx="90">
                  <c:v>1</c:v>
                </c:pt>
                <c:pt idx="91">
                  <c:v>0.99009900990099009</c:v>
                </c:pt>
                <c:pt idx="92">
                  <c:v>0.98039215686274517</c:v>
                </c:pt>
                <c:pt idx="93">
                  <c:v>0.97087378640776689</c:v>
                </c:pt>
                <c:pt idx="94">
                  <c:v>0.96153846153846145</c:v>
                </c:pt>
                <c:pt idx="95">
                  <c:v>0.95238095238095233</c:v>
                </c:pt>
                <c:pt idx="96">
                  <c:v>0.94339622641509435</c:v>
                </c:pt>
                <c:pt idx="97">
                  <c:v>0.93457943925233655</c:v>
                </c:pt>
                <c:pt idx="98">
                  <c:v>0.92592592592592582</c:v>
                </c:pt>
                <c:pt idx="99">
                  <c:v>0.9174311926605504</c:v>
                </c:pt>
                <c:pt idx="100">
                  <c:v>0.90909090909090906</c:v>
                </c:pt>
              </c:numCache>
            </c:numRef>
          </c:yVal>
          <c:smooth val="1"/>
          <c:extLst>
            <c:ext xmlns:c16="http://schemas.microsoft.com/office/drawing/2014/chart" uri="{C3380CC4-5D6E-409C-BE32-E72D297353CC}">
              <c16:uniqueId val="{00000000-7DE5-4762-BB6B-43CBF036A37F}"/>
            </c:ext>
          </c:extLst>
        </c:ser>
        <c:dLbls>
          <c:showLegendKey val="0"/>
          <c:showVal val="0"/>
          <c:showCatName val="0"/>
          <c:showSerName val="0"/>
          <c:showPercent val="0"/>
          <c:showBubbleSize val="0"/>
        </c:dLbls>
        <c:axId val="381921896"/>
        <c:axId val="679953256"/>
      </c:scatterChart>
      <c:valAx>
        <c:axId val="381921896"/>
        <c:scaling>
          <c:orientation val="minMax"/>
          <c:max val="1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679953256"/>
        <c:crosses val="autoZero"/>
        <c:crossBetween val="midCat"/>
      </c:valAx>
      <c:valAx>
        <c:axId val="679953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381921896"/>
        <c:crosses val="autoZero"/>
        <c:crossBetween val="midCat"/>
      </c:valAx>
      <c:spPr>
        <a:solidFill>
          <a:srgbClr val="FFFFFF"/>
        </a:solidFill>
        <a:ln>
          <a:noFill/>
        </a:ln>
        <a:effectLst/>
      </c:spPr>
    </c:plotArea>
    <c:plotVisOnly val="1"/>
    <c:dispBlanksAs val="gap"/>
    <c:showDLblsOverMax val="0"/>
  </c:chart>
  <c:spPr>
    <a:noFill/>
    <a:ln>
      <a:solidFill>
        <a:srgbClr val="FFFFFF"/>
      </a:solidFill>
    </a:ln>
    <a:effectLst/>
  </c:spPr>
  <c:txPr>
    <a:bodyPr/>
    <a:lstStyle/>
    <a:p>
      <a:pPr>
        <a:defRPr/>
      </a:pPr>
      <a:endParaRPr lang="it-IT"/>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937203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849554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8135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983288" y="5562600"/>
            <a:ext cx="3048000" cy="366713"/>
          </a:xfrm>
          <a:prstGeom prst="rect">
            <a:avLst/>
          </a:prstGeom>
          <a:solidFill>
            <a:srgbClr val="38234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en-US" smtClean="0">
                <a:solidFill>
                  <a:srgbClr val="DDC5DF"/>
                </a:solidFill>
                <a:latin typeface="Avenir 65 Medium" pitchFamily="34" charset="0"/>
              </a:rPr>
              <a:t>Fernando &amp; Yvonn Quijano</a:t>
            </a:r>
          </a:p>
        </p:txBody>
      </p:sp>
      <p:sp>
        <p:nvSpPr>
          <p:cNvPr id="3" name="Text Box 12"/>
          <p:cNvSpPr txBox="1">
            <a:spLocks noChangeArrowheads="1"/>
          </p:cNvSpPr>
          <p:nvPr/>
        </p:nvSpPr>
        <p:spPr bwMode="auto">
          <a:xfrm>
            <a:off x="5867400" y="51816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en-US" b="1" smtClean="0">
                <a:solidFill>
                  <a:srgbClr val="A05DA5"/>
                </a:solidFill>
                <a:latin typeface="Arial" panose="020B0604020202020204" pitchFamily="34" charset="0"/>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495800" y="1524000"/>
            <a:ext cx="4191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eaLnBrk="1" hangingPunct="1">
              <a:buFontTx/>
              <a:buNone/>
              <a:defRPr/>
            </a:pPr>
            <a:r>
              <a:rPr lang="en-US" altLang="en-US" sz="4400" b="1" smtClean="0">
                <a:solidFill>
                  <a:srgbClr val="0066B3"/>
                </a:solidFill>
                <a:latin typeface="Palatino Linotype" panose="02040502050505030304" pitchFamily="18" charset="0"/>
              </a:rPr>
              <a:t>The Analysis</a:t>
            </a:r>
            <a:br>
              <a:rPr lang="en-US" altLang="en-US" sz="4400" b="1" smtClean="0">
                <a:solidFill>
                  <a:srgbClr val="0066B3"/>
                </a:solidFill>
                <a:latin typeface="Palatino Linotype" panose="02040502050505030304" pitchFamily="18" charset="0"/>
              </a:rPr>
            </a:br>
            <a:r>
              <a:rPr lang="en-US" altLang="en-US" sz="4400" b="1" smtClean="0">
                <a:solidFill>
                  <a:srgbClr val="0066B3"/>
                </a:solidFill>
                <a:latin typeface="Palatino Linotype" panose="02040502050505030304" pitchFamily="18" charset="0"/>
              </a:rPr>
              <a:t>of Competitive</a:t>
            </a:r>
            <a:br>
              <a:rPr lang="en-US" altLang="en-US" sz="4400" b="1" smtClean="0">
                <a:solidFill>
                  <a:srgbClr val="0066B3"/>
                </a:solidFill>
                <a:latin typeface="Palatino Linotype" panose="02040502050505030304" pitchFamily="18" charset="0"/>
              </a:rPr>
            </a:br>
            <a:r>
              <a:rPr lang="en-US" altLang="en-US" sz="4400" b="1" smtClean="0">
                <a:solidFill>
                  <a:srgbClr val="0066B3"/>
                </a:solidFill>
                <a:latin typeface="Palatino Linotype" panose="02040502050505030304" pitchFamily="18" charset="0"/>
              </a:rPr>
              <a:t>Markets</a:t>
            </a:r>
          </a:p>
        </p:txBody>
      </p:sp>
      <p:sp>
        <p:nvSpPr>
          <p:cNvPr id="6" name="Text Box 22"/>
          <p:cNvSpPr txBox="1">
            <a:spLocks noChangeArrowheads="1"/>
          </p:cNvSpPr>
          <p:nvPr/>
        </p:nvSpPr>
        <p:spPr bwMode="auto">
          <a:xfrm>
            <a:off x="3124200" y="381000"/>
            <a:ext cx="1371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lgn="r" eaLnBrk="1" hangingPunct="1">
              <a:spcBef>
                <a:spcPct val="50000"/>
              </a:spcBef>
              <a:buFontTx/>
              <a:buNone/>
              <a:defRPr/>
            </a:pPr>
            <a:r>
              <a:rPr lang="en-US" altLang="en-US" sz="6000" smtClean="0">
                <a:solidFill>
                  <a:srgbClr val="0066B3"/>
                </a:solidFill>
                <a:latin typeface="Palatino Linotype" panose="02040502050505030304" pitchFamily="18" charset="0"/>
              </a:rPr>
              <a:t>9</a:t>
            </a:r>
          </a:p>
        </p:txBody>
      </p:sp>
      <p:sp>
        <p:nvSpPr>
          <p:cNvPr id="7" name="Rectangle 23"/>
          <p:cNvSpPr>
            <a:spLocks noChangeArrowheads="1"/>
          </p:cNvSpPr>
          <p:nvPr/>
        </p:nvSpPr>
        <p:spPr bwMode="auto">
          <a:xfrm rot="16200000">
            <a:off x="2133600" y="14478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3200" smtClean="0">
                <a:solidFill>
                  <a:srgbClr val="0066B3"/>
                </a:solidFill>
                <a:latin typeface="Arial" panose="020B0604020202020204" pitchFamily="34" charset="0"/>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extLst>
      <p:ext uri="{BB962C8B-B14F-4D97-AF65-F5344CB8AC3E}">
        <p14:creationId xmlns:p14="http://schemas.microsoft.com/office/powerpoint/2010/main" val="236317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500"/>
                                        <p:tgtEl>
                                          <p:spTgt spid="2"/>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5454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96135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1083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67861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42989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5710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0949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920576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164851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12365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129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76950" cy="129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575701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91400" cy="487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86266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4201237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6651017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3503095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63370725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1507939"/>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453880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65942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200" b="1" smtClean="0">
                <a:solidFill>
                  <a:srgbClr val="382344"/>
                </a:solidFill>
                <a:latin typeface="Arial" panose="020B0604020202020204" pitchFamily="34" charset="0"/>
              </a:rPr>
              <a:t>2 of 35</a:t>
            </a:r>
          </a:p>
        </p:txBody>
      </p:sp>
      <p:sp>
        <p:nvSpPr>
          <p:cNvPr id="1028" name="Rectangle 59"/>
          <p:cNvSpPr>
            <a:spLocks noChangeArrowheads="1"/>
          </p:cNvSpPr>
          <p:nvPr/>
        </p:nvSpPr>
        <p:spPr bwMode="auto">
          <a:xfrm>
            <a:off x="381000" y="6553200"/>
            <a:ext cx="7162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400" smtClean="0">
                <a:solidFill>
                  <a:srgbClr val="382344"/>
                </a:solidFill>
                <a:latin typeface="Arial" panose="020B0604020202020204" pitchFamily="34" charset="0"/>
              </a:rPr>
              <a:t>© 2008 Prentice Hall Business Publishing  </a:t>
            </a:r>
            <a:r>
              <a:rPr lang="en-US" altLang="en-US" sz="1400" smtClean="0">
                <a:solidFill>
                  <a:srgbClr val="382344"/>
                </a:solidFill>
                <a:latin typeface="Arial" panose="020B0604020202020204" pitchFamily="34" charset="0"/>
                <a:cs typeface="Arial" panose="020B0604020202020204" pitchFamily="34" charset="0"/>
              </a:rPr>
              <a:t>•  Microeconomics  •  </a:t>
            </a:r>
            <a:r>
              <a:rPr lang="en-US" altLang="en-US" sz="1400" smtClean="0">
                <a:solidFill>
                  <a:srgbClr val="382344"/>
                </a:solidFill>
                <a:latin typeface="Arial" panose="020B0604020202020204" pitchFamily="34" charset="0"/>
              </a:rPr>
              <a:t>Robert S. Pindyck, 8e.</a:t>
            </a:r>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itchFamily="18" charset="0"/>
        </a:defRPr>
      </a:lvl2pPr>
      <a:lvl3pPr algn="l" rtl="0" eaLnBrk="0" fontAlgn="base" hangingPunct="0">
        <a:spcBef>
          <a:spcPct val="0"/>
        </a:spcBef>
        <a:spcAft>
          <a:spcPct val="0"/>
        </a:spcAft>
        <a:defRPr sz="4400" b="1">
          <a:solidFill>
            <a:srgbClr val="0066B3"/>
          </a:solidFill>
          <a:latin typeface="Palatino Linotype" pitchFamily="18" charset="0"/>
        </a:defRPr>
      </a:lvl3pPr>
      <a:lvl4pPr algn="l" rtl="0" eaLnBrk="0" fontAlgn="base" hangingPunct="0">
        <a:spcBef>
          <a:spcPct val="0"/>
        </a:spcBef>
        <a:spcAft>
          <a:spcPct val="0"/>
        </a:spcAft>
        <a:defRPr sz="4400" b="1">
          <a:solidFill>
            <a:srgbClr val="0066B3"/>
          </a:solidFill>
          <a:latin typeface="Palatino Linotype" pitchFamily="18" charset="0"/>
        </a:defRPr>
      </a:lvl4pPr>
      <a:lvl5pPr algn="l" rtl="0" eaLnBrk="0" fontAlgn="base" hangingPunct="0">
        <a:spcBef>
          <a:spcPct val="0"/>
        </a:spcBef>
        <a:spcAft>
          <a:spcPct val="0"/>
        </a:spcAft>
        <a:defRPr sz="4400" b="1">
          <a:solidFill>
            <a:srgbClr val="0066B3"/>
          </a:solidFill>
          <a:latin typeface="Palatino Linotype" pitchFamily="18" charset="0"/>
        </a:defRPr>
      </a:lvl5pPr>
      <a:lvl6pPr marL="457200" algn="l" rtl="0" fontAlgn="base">
        <a:spcBef>
          <a:spcPct val="0"/>
        </a:spcBef>
        <a:spcAft>
          <a:spcPct val="0"/>
        </a:spcAft>
        <a:defRPr sz="4400" b="1">
          <a:solidFill>
            <a:srgbClr val="0066B3"/>
          </a:solidFill>
          <a:latin typeface="Palatino Linotype" pitchFamily="18" charset="0"/>
        </a:defRPr>
      </a:lvl6pPr>
      <a:lvl7pPr marL="914400" algn="l" rtl="0" fontAlgn="base">
        <a:spcBef>
          <a:spcPct val="0"/>
        </a:spcBef>
        <a:spcAft>
          <a:spcPct val="0"/>
        </a:spcAft>
        <a:defRPr sz="4400" b="1">
          <a:solidFill>
            <a:srgbClr val="0066B3"/>
          </a:solidFill>
          <a:latin typeface="Palatino Linotype" pitchFamily="18" charset="0"/>
        </a:defRPr>
      </a:lvl7pPr>
      <a:lvl8pPr marL="1371600" algn="l" rtl="0" fontAlgn="base">
        <a:spcBef>
          <a:spcPct val="0"/>
        </a:spcBef>
        <a:spcAft>
          <a:spcPct val="0"/>
        </a:spcAft>
        <a:defRPr sz="4400" b="1">
          <a:solidFill>
            <a:srgbClr val="0066B3"/>
          </a:solidFill>
          <a:latin typeface="Palatino Linotype" pitchFamily="18" charset="0"/>
        </a:defRPr>
      </a:lvl8pPr>
      <a:lvl9pPr marL="1828800" algn="l" rtl="0" fontAlgn="base">
        <a:spcBef>
          <a:spcPct val="0"/>
        </a:spcBef>
        <a:spcAft>
          <a:spcPct val="0"/>
        </a:spcAft>
        <a:defRPr sz="4400" b="1">
          <a:solidFill>
            <a:srgbClr val="0066B3"/>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p:txBody>
      </p:sp>
      <p:sp>
        <p:nvSpPr>
          <p:cNvPr id="2052" name="Rectangle 12"/>
          <p:cNvSpPr>
            <a:spLocks noChangeArrowheads="1"/>
          </p:cNvSpPr>
          <p:nvPr/>
        </p:nvSpPr>
        <p:spPr bwMode="auto">
          <a:xfrm rot="-5400000">
            <a:off x="-2171700" y="3924300"/>
            <a:ext cx="472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Char char="•"/>
              <a:defRPr>
                <a:solidFill>
                  <a:schemeClr val="tx1"/>
                </a:solidFill>
                <a:latin typeface="Palatino" pitchFamily="2" charset="0"/>
              </a:defRPr>
            </a:lvl1pPr>
            <a:lvl2pPr marL="742950" indent="-285750">
              <a:buChar char="•"/>
              <a:defRPr>
                <a:solidFill>
                  <a:schemeClr val="tx1"/>
                </a:solidFill>
                <a:latin typeface="Palatino" pitchFamily="2" charset="0"/>
              </a:defRPr>
            </a:lvl2pPr>
            <a:lvl3pPr marL="1143000" indent="-228600">
              <a:buChar char="•"/>
              <a:defRPr>
                <a:solidFill>
                  <a:schemeClr val="tx1"/>
                </a:solidFill>
                <a:latin typeface="Palatino" pitchFamily="2" charset="0"/>
              </a:defRPr>
            </a:lvl3pPr>
            <a:lvl4pPr marL="1600200" indent="-228600">
              <a:buChar char="•"/>
              <a:defRPr>
                <a:solidFill>
                  <a:schemeClr val="tx1"/>
                </a:solidFill>
                <a:latin typeface="Palatino" pitchFamily="2" charset="0"/>
              </a:defRPr>
            </a:lvl4pPr>
            <a:lvl5pPr marL="2057400" indent="-228600">
              <a:buChar char="•"/>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buFontTx/>
              <a:buNone/>
              <a:defRPr/>
            </a:pPr>
            <a:r>
              <a:rPr lang="en-US" altLang="en-US" sz="1400" b="1" smtClean="0">
                <a:solidFill>
                  <a:srgbClr val="0066B3"/>
                </a:solidFill>
                <a:latin typeface="Arial" panose="020B0604020202020204" pitchFamily="34" charset="0"/>
              </a:rPr>
              <a:t>Chapter 9:  The Analysis of Competitive Markets</a:t>
            </a:r>
          </a:p>
        </p:txBody>
      </p:sp>
      <p:sp>
        <p:nvSpPr>
          <p:cNvPr id="1037" name="Rectangle 13"/>
          <p:cNvSpPr>
            <a:spLocks noChangeArrowheads="1"/>
          </p:cNvSpPr>
          <p:nvPr/>
        </p:nvSpPr>
        <p:spPr bwMode="auto">
          <a:xfrm>
            <a:off x="8382000" y="6516688"/>
            <a:ext cx="795338" cy="322262"/>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fld id="{D2D14BA6-F6FA-49A2-A1DD-FD2C8B90B55F}" type="slidenum">
              <a:rPr lang="en-US" altLang="en-US" sz="1200" b="1" smtClean="0">
                <a:solidFill>
                  <a:srgbClr val="382344"/>
                </a:solidFill>
                <a:latin typeface="Arial" panose="020B0604020202020204" pitchFamily="34" charset="0"/>
              </a:rPr>
              <a:pPr>
                <a:defRPr/>
              </a:pPr>
              <a:t>‹N›</a:t>
            </a:fld>
            <a:r>
              <a:rPr lang="en-US" altLang="en-US" sz="1200" b="1" smtClean="0">
                <a:solidFill>
                  <a:srgbClr val="382344"/>
                </a:solidFill>
                <a:latin typeface="Arial" panose="020B0604020202020204" pitchFamily="34" charset="0"/>
              </a:rPr>
              <a:t> of 28</a:t>
            </a:r>
          </a:p>
        </p:txBody>
      </p:sp>
      <p:sp>
        <p:nvSpPr>
          <p:cNvPr id="14" name="Rectangle 13"/>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buChar char="•"/>
              <a:defRPr>
                <a:solidFill>
                  <a:schemeClr val="tx1"/>
                </a:solidFill>
                <a:latin typeface="Palatino" pitchFamily="2" charset="0"/>
              </a:defRPr>
            </a:lvl6pPr>
            <a:lvl7pPr marL="2971800" indent="-228600" eaLnBrk="0" fontAlgn="base" hangingPunct="0">
              <a:spcBef>
                <a:spcPct val="0"/>
              </a:spcBef>
              <a:spcAft>
                <a:spcPct val="0"/>
              </a:spcAft>
              <a:buChar char="•"/>
              <a:defRPr>
                <a:solidFill>
                  <a:schemeClr val="tx1"/>
                </a:solidFill>
                <a:latin typeface="Palatino" pitchFamily="2" charset="0"/>
              </a:defRPr>
            </a:lvl7pPr>
            <a:lvl8pPr marL="3429000" indent="-228600" eaLnBrk="0" fontAlgn="base" hangingPunct="0">
              <a:spcBef>
                <a:spcPct val="0"/>
              </a:spcBef>
              <a:spcAft>
                <a:spcPct val="0"/>
              </a:spcAft>
              <a:buChar char="•"/>
              <a:defRPr>
                <a:solidFill>
                  <a:schemeClr val="tx1"/>
                </a:solidFill>
                <a:latin typeface="Palatino" pitchFamily="2" charset="0"/>
              </a:defRPr>
            </a:lvl8pPr>
            <a:lvl9pPr marL="3886200" indent="-228600" eaLnBrk="0" fontAlgn="base" hangingPunct="0">
              <a:spcBef>
                <a:spcPct val="0"/>
              </a:spcBef>
              <a:spcAft>
                <a:spcPct val="0"/>
              </a:spcAft>
              <a:buChar char="•"/>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cSld>
  <p:clrMap bg1="lt1" tx1="dk1" bg2="lt2" tx2="dk2" accent1="accent1" accent2="accent2" accent3="accent3" accent4="accent4" accent5="accent5" accent6="accent6" hlink="hlink" folHlink="folHlink"/>
  <p:sldLayoutIdLst>
    <p:sldLayoutId id="2147483807"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txStyles>
    <p:title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p:titleStyle>
    <p:bodyStyle>
      <a:lvl1pPr marL="342900" indent="-342900" algn="l" rtl="0" eaLnBrk="0" fontAlgn="base" hangingPunct="0">
        <a:spcBef>
          <a:spcPct val="20000"/>
        </a:spcBef>
        <a:spcAft>
          <a:spcPct val="0"/>
        </a:spcAft>
        <a:defRPr sz="2400">
          <a:solidFill>
            <a:srgbClr val="53BE95"/>
          </a:solidFill>
          <a:latin typeface="+mn-lt"/>
          <a:ea typeface="+mn-ea"/>
          <a:cs typeface="+mn-cs"/>
        </a:defRPr>
      </a:lvl1pPr>
      <a:lvl2pPr marL="742950" indent="-285750" algn="l" rtl="0" eaLnBrk="0" fontAlgn="base" hangingPunct="0">
        <a:spcBef>
          <a:spcPct val="20000"/>
        </a:spcBef>
        <a:spcAft>
          <a:spcPct val="0"/>
        </a:spcAft>
        <a:defRPr sz="2000" b="1" i="1">
          <a:solidFill>
            <a:srgbClr val="F7955A"/>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3" Type="http://schemas.openxmlformats.org/officeDocument/2006/relationships/image" Target="../media/image27.png"/><Relationship Id="rId7" Type="http://schemas.openxmlformats.org/officeDocument/2006/relationships/image" Target="../media/image30.png"/><Relationship Id="rId12" Type="http://schemas.openxmlformats.org/officeDocument/2006/relationships/image" Target="../media/image35.png"/><Relationship Id="rId2" Type="http://schemas.openxmlformats.org/officeDocument/2006/relationships/image" Target="../media/image26.png"/><Relationship Id="rId1" Type="http://schemas.openxmlformats.org/officeDocument/2006/relationships/slideLayout" Target="../slideLayouts/slideLayout23.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4.wmf"/><Relationship Id="rId15" Type="http://schemas.openxmlformats.org/officeDocument/2006/relationships/image" Target="../media/image38.png"/><Relationship Id="rId10" Type="http://schemas.openxmlformats.org/officeDocument/2006/relationships/image" Target="../media/image33.png"/><Relationship Id="rId4" Type="http://schemas.openxmlformats.org/officeDocument/2006/relationships/image" Target="../media/image28.png"/><Relationship Id="rId9" Type="http://schemas.openxmlformats.org/officeDocument/2006/relationships/image" Target="../media/image32.png"/><Relationship Id="rId14" Type="http://schemas.openxmlformats.org/officeDocument/2006/relationships/image" Target="../media/image37.png"/></Relationships>
</file>

<file path=ppt/slides/_rels/slide12.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9.png"/><Relationship Id="rId1" Type="http://schemas.openxmlformats.org/officeDocument/2006/relationships/slideLayout" Target="../slideLayouts/slideLayout23.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wmf"/><Relationship Id="rId10" Type="http://schemas.openxmlformats.org/officeDocument/2006/relationships/image" Target="../media/image46.png"/><Relationship Id="rId4" Type="http://schemas.openxmlformats.org/officeDocument/2006/relationships/image" Target="../media/image41.png"/><Relationship Id="rId9" Type="http://schemas.openxmlformats.org/officeDocument/2006/relationships/image" Target="../media/image45.png"/></Relationships>
</file>

<file path=ppt/slides/_rels/slide13.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3" Type="http://schemas.openxmlformats.org/officeDocument/2006/relationships/image" Target="../media/image50.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image" Target="../media/image49.png"/><Relationship Id="rId16" Type="http://schemas.openxmlformats.org/officeDocument/2006/relationships/image" Target="../media/image62.png"/><Relationship Id="rId1" Type="http://schemas.openxmlformats.org/officeDocument/2006/relationships/slideLayout" Target="../slideLayouts/slideLayout23.xml"/><Relationship Id="rId6" Type="http://schemas.openxmlformats.org/officeDocument/2006/relationships/image" Target="../media/image52.png"/><Relationship Id="rId11" Type="http://schemas.openxmlformats.org/officeDocument/2006/relationships/image" Target="../media/image57.png"/><Relationship Id="rId5" Type="http://schemas.openxmlformats.org/officeDocument/2006/relationships/image" Target="../media/image4.wmf"/><Relationship Id="rId15" Type="http://schemas.openxmlformats.org/officeDocument/2006/relationships/image" Target="../media/image61.png"/><Relationship Id="rId10" Type="http://schemas.openxmlformats.org/officeDocument/2006/relationships/image" Target="../media/image56.png"/><Relationship Id="rId4" Type="http://schemas.openxmlformats.org/officeDocument/2006/relationships/image" Target="../media/image51.png"/><Relationship Id="rId9" Type="http://schemas.openxmlformats.org/officeDocument/2006/relationships/image" Target="../media/image55.png"/><Relationship Id="rId14" Type="http://schemas.openxmlformats.org/officeDocument/2006/relationships/image" Target="../media/image60.png"/></Relationships>
</file>

<file path=ppt/slides/_rels/slide1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png"/><Relationship Id="rId3" Type="http://schemas.openxmlformats.org/officeDocument/2006/relationships/image" Target="../media/image64.png"/><Relationship Id="rId7" Type="http://schemas.openxmlformats.org/officeDocument/2006/relationships/image" Target="../media/image67.png"/><Relationship Id="rId12" Type="http://schemas.openxmlformats.org/officeDocument/2006/relationships/image" Target="../media/image72.png"/><Relationship Id="rId2" Type="http://schemas.openxmlformats.org/officeDocument/2006/relationships/image" Target="../media/image63.png"/><Relationship Id="rId1" Type="http://schemas.openxmlformats.org/officeDocument/2006/relationships/slideLayout" Target="../slideLayouts/slideLayout23.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4.wmf"/><Relationship Id="rId10" Type="http://schemas.openxmlformats.org/officeDocument/2006/relationships/image" Target="../media/image70.png"/><Relationship Id="rId4" Type="http://schemas.openxmlformats.org/officeDocument/2006/relationships/image" Target="../media/image65.png"/><Relationship Id="rId9" Type="http://schemas.openxmlformats.org/officeDocument/2006/relationships/image" Target="../media/image69.png"/></Relationships>
</file>

<file path=ppt/slides/_rels/slide16.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5.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74.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82.png"/><Relationship Id="rId5" Type="http://schemas.openxmlformats.org/officeDocument/2006/relationships/image" Target="../media/image77.png"/><Relationship Id="rId10" Type="http://schemas.openxmlformats.org/officeDocument/2006/relationships/image" Target="../media/image81.png"/><Relationship Id="rId4" Type="http://schemas.openxmlformats.org/officeDocument/2006/relationships/image" Target="../media/image76.png"/><Relationship Id="rId9" Type="http://schemas.openxmlformats.org/officeDocument/2006/relationships/image" Target="../media/image80.png"/><Relationship Id="rId14" Type="http://schemas.openxmlformats.org/officeDocument/2006/relationships/image" Target="../media/image85.png"/></Relationships>
</file>

<file path=ppt/slides/_rels/slide1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5.png"/><Relationship Id="rId3" Type="http://schemas.openxmlformats.org/officeDocument/2006/relationships/image" Target="../media/image86.png"/><Relationship Id="rId7" Type="http://schemas.openxmlformats.org/officeDocument/2006/relationships/image" Target="../media/image77.png"/><Relationship Id="rId12" Type="http://schemas.openxmlformats.org/officeDocument/2006/relationships/image" Target="../media/image83.png"/><Relationship Id="rId2" Type="http://schemas.openxmlformats.org/officeDocument/2006/relationships/image" Target="../media/image4.wmf"/><Relationship Id="rId1" Type="http://schemas.openxmlformats.org/officeDocument/2006/relationships/slideLayout" Target="../slideLayouts/slideLayout23.xml"/><Relationship Id="rId6" Type="http://schemas.openxmlformats.org/officeDocument/2006/relationships/image" Target="../media/image76.png"/><Relationship Id="rId11" Type="http://schemas.openxmlformats.org/officeDocument/2006/relationships/image" Target="../media/image82.png"/><Relationship Id="rId5" Type="http://schemas.openxmlformats.org/officeDocument/2006/relationships/image" Target="../media/image75.png"/><Relationship Id="rId10" Type="http://schemas.openxmlformats.org/officeDocument/2006/relationships/image" Target="../media/image81.png"/><Relationship Id="rId4" Type="http://schemas.openxmlformats.org/officeDocument/2006/relationships/image" Target="../media/image74.png"/><Relationship Id="rId9" Type="http://schemas.openxmlformats.org/officeDocument/2006/relationships/image" Target="../media/image80.png"/></Relationships>
</file>

<file path=ppt/slides/_rels/slide18.xml.rels><?xml version="1.0" encoding="UTF-8" standalone="yes"?>
<Relationships xmlns="http://schemas.openxmlformats.org/package/2006/relationships"><Relationship Id="rId8" Type="http://schemas.openxmlformats.org/officeDocument/2006/relationships/image" Target="../media/image92.png"/><Relationship Id="rId13" Type="http://schemas.openxmlformats.org/officeDocument/2006/relationships/image" Target="../media/image97.png"/><Relationship Id="rId3" Type="http://schemas.openxmlformats.org/officeDocument/2006/relationships/image" Target="../media/image88.png"/><Relationship Id="rId7" Type="http://schemas.openxmlformats.org/officeDocument/2006/relationships/image" Target="../media/image91.png"/><Relationship Id="rId12" Type="http://schemas.openxmlformats.org/officeDocument/2006/relationships/image" Target="../media/image96.png"/><Relationship Id="rId2" Type="http://schemas.openxmlformats.org/officeDocument/2006/relationships/image" Target="../media/image87.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95.png"/><Relationship Id="rId5" Type="http://schemas.openxmlformats.org/officeDocument/2006/relationships/image" Target="../media/image90.png"/><Relationship Id="rId10" Type="http://schemas.openxmlformats.org/officeDocument/2006/relationships/image" Target="../media/image94.png"/><Relationship Id="rId4" Type="http://schemas.openxmlformats.org/officeDocument/2006/relationships/image" Target="../media/image89.png"/><Relationship Id="rId9" Type="http://schemas.openxmlformats.org/officeDocument/2006/relationships/image" Target="../media/image93.png"/></Relationships>
</file>

<file path=ppt/slides/_rels/slide19.xml.rels><?xml version="1.0" encoding="UTF-8" standalone="yes"?>
<Relationships xmlns="http://schemas.openxmlformats.org/package/2006/relationships"><Relationship Id="rId8" Type="http://schemas.openxmlformats.org/officeDocument/2006/relationships/image" Target="../media/image103.png"/><Relationship Id="rId13" Type="http://schemas.openxmlformats.org/officeDocument/2006/relationships/image" Target="../media/image108.png"/><Relationship Id="rId3" Type="http://schemas.openxmlformats.org/officeDocument/2006/relationships/image" Target="../media/image99.png"/><Relationship Id="rId7" Type="http://schemas.openxmlformats.org/officeDocument/2006/relationships/image" Target="../media/image102.png"/><Relationship Id="rId12" Type="http://schemas.openxmlformats.org/officeDocument/2006/relationships/image" Target="../media/image107.png"/><Relationship Id="rId2" Type="http://schemas.openxmlformats.org/officeDocument/2006/relationships/image" Target="../media/image98.png"/><Relationship Id="rId1" Type="http://schemas.openxmlformats.org/officeDocument/2006/relationships/slideLayout" Target="../slideLayouts/slideLayout23.xml"/><Relationship Id="rId6" Type="http://schemas.openxmlformats.org/officeDocument/2006/relationships/image" Target="../media/image101.png"/><Relationship Id="rId11" Type="http://schemas.openxmlformats.org/officeDocument/2006/relationships/image" Target="../media/image106.png"/><Relationship Id="rId5" Type="http://schemas.openxmlformats.org/officeDocument/2006/relationships/image" Target="../media/image4.wmf"/><Relationship Id="rId10" Type="http://schemas.openxmlformats.org/officeDocument/2006/relationships/image" Target="../media/image105.png"/><Relationship Id="rId4" Type="http://schemas.openxmlformats.org/officeDocument/2006/relationships/image" Target="../media/image100.png"/><Relationship Id="rId9" Type="http://schemas.openxmlformats.org/officeDocument/2006/relationships/image" Target="../media/image104.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image" Target="../media/image119.png"/><Relationship Id="rId3" Type="http://schemas.openxmlformats.org/officeDocument/2006/relationships/image" Target="../media/image110.png"/><Relationship Id="rId7" Type="http://schemas.openxmlformats.org/officeDocument/2006/relationships/image" Target="../media/image113.png"/><Relationship Id="rId12" Type="http://schemas.openxmlformats.org/officeDocument/2006/relationships/image" Target="../media/image118.png"/><Relationship Id="rId2" Type="http://schemas.openxmlformats.org/officeDocument/2006/relationships/image" Target="../media/image109.png"/><Relationship Id="rId16" Type="http://schemas.openxmlformats.org/officeDocument/2006/relationships/image" Target="../media/image122.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117.png"/><Relationship Id="rId5" Type="http://schemas.openxmlformats.org/officeDocument/2006/relationships/image" Target="../media/image112.png"/><Relationship Id="rId15" Type="http://schemas.openxmlformats.org/officeDocument/2006/relationships/image" Target="../media/image121.png"/><Relationship Id="rId10" Type="http://schemas.openxmlformats.org/officeDocument/2006/relationships/image" Target="../media/image116.png"/><Relationship Id="rId4" Type="http://schemas.openxmlformats.org/officeDocument/2006/relationships/image" Target="../media/image111.png"/><Relationship Id="rId9" Type="http://schemas.openxmlformats.org/officeDocument/2006/relationships/image" Target="../media/image115.png"/><Relationship Id="rId14" Type="http://schemas.openxmlformats.org/officeDocument/2006/relationships/image" Target="../media/image120.png"/></Relationships>
</file>

<file path=ppt/slides/_rels/slide21.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4.wmf"/><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8" Type="http://schemas.openxmlformats.org/officeDocument/2006/relationships/image" Target="../media/image129.png"/><Relationship Id="rId13" Type="http://schemas.openxmlformats.org/officeDocument/2006/relationships/image" Target="../media/image134.png"/><Relationship Id="rId3" Type="http://schemas.openxmlformats.org/officeDocument/2006/relationships/image" Target="../media/image125.png"/><Relationship Id="rId7" Type="http://schemas.openxmlformats.org/officeDocument/2006/relationships/image" Target="../media/image128.png"/><Relationship Id="rId12" Type="http://schemas.openxmlformats.org/officeDocument/2006/relationships/image" Target="../media/image133.png"/><Relationship Id="rId2" Type="http://schemas.openxmlformats.org/officeDocument/2006/relationships/image" Target="../media/image124.png"/><Relationship Id="rId1" Type="http://schemas.openxmlformats.org/officeDocument/2006/relationships/slideLayout" Target="../slideLayouts/slideLayout23.xml"/><Relationship Id="rId6" Type="http://schemas.openxmlformats.org/officeDocument/2006/relationships/image" Target="../media/image127.png"/><Relationship Id="rId11" Type="http://schemas.openxmlformats.org/officeDocument/2006/relationships/image" Target="../media/image132.png"/><Relationship Id="rId5" Type="http://schemas.openxmlformats.org/officeDocument/2006/relationships/image" Target="../media/image4.wmf"/><Relationship Id="rId15" Type="http://schemas.openxmlformats.org/officeDocument/2006/relationships/image" Target="../media/image136.png"/><Relationship Id="rId10" Type="http://schemas.openxmlformats.org/officeDocument/2006/relationships/image" Target="../media/image131.png"/><Relationship Id="rId4" Type="http://schemas.openxmlformats.org/officeDocument/2006/relationships/image" Target="../media/image126.png"/><Relationship Id="rId9" Type="http://schemas.openxmlformats.org/officeDocument/2006/relationships/image" Target="../media/image130.png"/><Relationship Id="rId14" Type="http://schemas.openxmlformats.org/officeDocument/2006/relationships/image" Target="../media/image135.png"/></Relationships>
</file>

<file path=ppt/slides/_rels/slide23.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7.png"/><Relationship Id="rId3" Type="http://schemas.openxmlformats.org/officeDocument/2006/relationships/image" Target="../media/image138.png"/><Relationship Id="rId7" Type="http://schemas.openxmlformats.org/officeDocument/2006/relationships/image" Target="../media/image4.wmf"/><Relationship Id="rId12" Type="http://schemas.openxmlformats.org/officeDocument/2006/relationships/image" Target="../media/image146.png"/><Relationship Id="rId2" Type="http://schemas.openxmlformats.org/officeDocument/2006/relationships/image" Target="../media/image137.png"/><Relationship Id="rId1" Type="http://schemas.openxmlformats.org/officeDocument/2006/relationships/slideLayout" Target="../slideLayouts/slideLayout23.xml"/><Relationship Id="rId6" Type="http://schemas.openxmlformats.org/officeDocument/2006/relationships/image" Target="../media/image141.png"/><Relationship Id="rId11" Type="http://schemas.openxmlformats.org/officeDocument/2006/relationships/image" Target="../media/image145.png"/><Relationship Id="rId5" Type="http://schemas.openxmlformats.org/officeDocument/2006/relationships/image" Target="../media/image140.png"/><Relationship Id="rId15" Type="http://schemas.openxmlformats.org/officeDocument/2006/relationships/image" Target="../media/image149.png"/><Relationship Id="rId10" Type="http://schemas.openxmlformats.org/officeDocument/2006/relationships/image" Target="../media/image144.png"/><Relationship Id="rId4" Type="http://schemas.openxmlformats.org/officeDocument/2006/relationships/image" Target="../media/image139.png"/><Relationship Id="rId9" Type="http://schemas.openxmlformats.org/officeDocument/2006/relationships/image" Target="../media/image143.png"/><Relationship Id="rId14" Type="http://schemas.openxmlformats.org/officeDocument/2006/relationships/image" Target="../media/image148.png"/></Relationships>
</file>

<file path=ppt/slides/_rels/slide24.xml.rels><?xml version="1.0" encoding="UTF-8" standalone="yes"?>
<Relationships xmlns="http://schemas.openxmlformats.org/package/2006/relationships"><Relationship Id="rId8" Type="http://schemas.openxmlformats.org/officeDocument/2006/relationships/image" Target="../media/image155.png"/><Relationship Id="rId13" Type="http://schemas.openxmlformats.org/officeDocument/2006/relationships/image" Target="../media/image160.png"/><Relationship Id="rId3" Type="http://schemas.openxmlformats.org/officeDocument/2006/relationships/image" Target="../media/image151.png"/><Relationship Id="rId7" Type="http://schemas.openxmlformats.org/officeDocument/2006/relationships/image" Target="../media/image154.png"/><Relationship Id="rId12" Type="http://schemas.openxmlformats.org/officeDocument/2006/relationships/image" Target="../media/image159.png"/><Relationship Id="rId2" Type="http://schemas.openxmlformats.org/officeDocument/2006/relationships/image" Target="../media/image150.png"/><Relationship Id="rId16" Type="http://schemas.openxmlformats.org/officeDocument/2006/relationships/image" Target="../media/image163.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158.png"/><Relationship Id="rId5" Type="http://schemas.openxmlformats.org/officeDocument/2006/relationships/image" Target="../media/image153.png"/><Relationship Id="rId15" Type="http://schemas.openxmlformats.org/officeDocument/2006/relationships/image" Target="../media/image162.png"/><Relationship Id="rId10" Type="http://schemas.openxmlformats.org/officeDocument/2006/relationships/image" Target="../media/image157.png"/><Relationship Id="rId4" Type="http://schemas.openxmlformats.org/officeDocument/2006/relationships/image" Target="../media/image152.png"/><Relationship Id="rId9" Type="http://schemas.openxmlformats.org/officeDocument/2006/relationships/image" Target="../media/image156.png"/><Relationship Id="rId14" Type="http://schemas.openxmlformats.org/officeDocument/2006/relationships/image" Target="../media/image161.png"/></Relationships>
</file>

<file path=ppt/slides/_rels/slide25.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164.png"/><Relationship Id="rId7" Type="http://schemas.openxmlformats.org/officeDocument/2006/relationships/image" Target="../media/image168.png"/><Relationship Id="rId12" Type="http://schemas.openxmlformats.org/officeDocument/2006/relationships/image" Target="../media/image173.png"/><Relationship Id="rId2" Type="http://schemas.openxmlformats.org/officeDocument/2006/relationships/image" Target="../media/image4.wmf"/><Relationship Id="rId1" Type="http://schemas.openxmlformats.org/officeDocument/2006/relationships/slideLayout" Target="../slideLayouts/slideLayout23.xml"/><Relationship Id="rId6" Type="http://schemas.openxmlformats.org/officeDocument/2006/relationships/image" Target="../media/image167.png"/><Relationship Id="rId11" Type="http://schemas.openxmlformats.org/officeDocument/2006/relationships/image" Target="../media/image172.png"/><Relationship Id="rId5" Type="http://schemas.openxmlformats.org/officeDocument/2006/relationships/image" Target="../media/image166.png"/><Relationship Id="rId10" Type="http://schemas.openxmlformats.org/officeDocument/2006/relationships/image" Target="../media/image171.png"/><Relationship Id="rId4" Type="http://schemas.openxmlformats.org/officeDocument/2006/relationships/image" Target="../media/image165.png"/><Relationship Id="rId9" Type="http://schemas.openxmlformats.org/officeDocument/2006/relationships/image" Target="../media/image170.png"/></Relationships>
</file>

<file path=ppt/slides/_rels/slide26.xml.rels><?xml version="1.0" encoding="UTF-8" standalone="yes"?>
<Relationships xmlns="http://schemas.openxmlformats.org/package/2006/relationships"><Relationship Id="rId8" Type="http://schemas.openxmlformats.org/officeDocument/2006/relationships/image" Target="../media/image179.png"/><Relationship Id="rId13" Type="http://schemas.openxmlformats.org/officeDocument/2006/relationships/image" Target="../media/image184.png"/><Relationship Id="rId3" Type="http://schemas.openxmlformats.org/officeDocument/2006/relationships/image" Target="../media/image175.png"/><Relationship Id="rId7" Type="http://schemas.openxmlformats.org/officeDocument/2006/relationships/image" Target="../media/image178.png"/><Relationship Id="rId12" Type="http://schemas.openxmlformats.org/officeDocument/2006/relationships/image" Target="../media/image183.png"/><Relationship Id="rId2" Type="http://schemas.openxmlformats.org/officeDocument/2006/relationships/image" Target="../media/image174.png"/><Relationship Id="rId1" Type="http://schemas.openxmlformats.org/officeDocument/2006/relationships/slideLayout" Target="../slideLayouts/slideLayout23.xml"/><Relationship Id="rId6" Type="http://schemas.openxmlformats.org/officeDocument/2006/relationships/image" Target="../media/image177.png"/><Relationship Id="rId11" Type="http://schemas.openxmlformats.org/officeDocument/2006/relationships/image" Target="../media/image182.png"/><Relationship Id="rId5" Type="http://schemas.openxmlformats.org/officeDocument/2006/relationships/image" Target="../media/image4.wmf"/><Relationship Id="rId10" Type="http://schemas.openxmlformats.org/officeDocument/2006/relationships/image" Target="../media/image181.png"/><Relationship Id="rId4" Type="http://schemas.openxmlformats.org/officeDocument/2006/relationships/image" Target="../media/image176.png"/><Relationship Id="rId9" Type="http://schemas.openxmlformats.org/officeDocument/2006/relationships/image" Target="../media/image180.png"/></Relationships>
</file>

<file path=ppt/slides/_rels/slide27.xml.rels><?xml version="1.0" encoding="UTF-8" standalone="yes"?>
<Relationships xmlns="http://schemas.openxmlformats.org/package/2006/relationships"><Relationship Id="rId8" Type="http://schemas.openxmlformats.org/officeDocument/2006/relationships/image" Target="../media/image190.png"/><Relationship Id="rId13" Type="http://schemas.openxmlformats.org/officeDocument/2006/relationships/image" Target="../media/image195.png"/><Relationship Id="rId3" Type="http://schemas.openxmlformats.org/officeDocument/2006/relationships/image" Target="../media/image186.png"/><Relationship Id="rId7" Type="http://schemas.openxmlformats.org/officeDocument/2006/relationships/image" Target="../media/image189.png"/><Relationship Id="rId12" Type="http://schemas.openxmlformats.org/officeDocument/2006/relationships/image" Target="../media/image194.png"/><Relationship Id="rId17" Type="http://schemas.openxmlformats.org/officeDocument/2006/relationships/image" Target="../media/image199.png"/><Relationship Id="rId2" Type="http://schemas.openxmlformats.org/officeDocument/2006/relationships/image" Target="../media/image185.png"/><Relationship Id="rId16" Type="http://schemas.openxmlformats.org/officeDocument/2006/relationships/image" Target="../media/image198.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193.png"/><Relationship Id="rId5" Type="http://schemas.openxmlformats.org/officeDocument/2006/relationships/image" Target="../media/image188.png"/><Relationship Id="rId15" Type="http://schemas.openxmlformats.org/officeDocument/2006/relationships/image" Target="../media/image197.png"/><Relationship Id="rId10" Type="http://schemas.openxmlformats.org/officeDocument/2006/relationships/image" Target="../media/image192.png"/><Relationship Id="rId4" Type="http://schemas.openxmlformats.org/officeDocument/2006/relationships/image" Target="../media/image187.png"/><Relationship Id="rId9" Type="http://schemas.openxmlformats.org/officeDocument/2006/relationships/image" Target="../media/image191.png"/><Relationship Id="rId14" Type="http://schemas.openxmlformats.org/officeDocument/2006/relationships/image" Target="../media/image196.png"/></Relationships>
</file>

<file path=ppt/slides/_rels/slide28.xml.rels><?xml version="1.0" encoding="UTF-8" standalone="yes"?>
<Relationships xmlns="http://schemas.openxmlformats.org/package/2006/relationships"><Relationship Id="rId8" Type="http://schemas.openxmlformats.org/officeDocument/2006/relationships/image" Target="../media/image205.png"/><Relationship Id="rId3" Type="http://schemas.openxmlformats.org/officeDocument/2006/relationships/image" Target="../media/image200.png"/><Relationship Id="rId7" Type="http://schemas.openxmlformats.org/officeDocument/2006/relationships/image" Target="../media/image204.png"/><Relationship Id="rId2" Type="http://schemas.openxmlformats.org/officeDocument/2006/relationships/image" Target="../media/image4.wmf"/><Relationship Id="rId1" Type="http://schemas.openxmlformats.org/officeDocument/2006/relationships/slideLayout" Target="../slideLayouts/slideLayout23.xml"/><Relationship Id="rId6" Type="http://schemas.openxmlformats.org/officeDocument/2006/relationships/image" Target="../media/image203.png"/><Relationship Id="rId5" Type="http://schemas.openxmlformats.org/officeDocument/2006/relationships/image" Target="../media/image202.png"/><Relationship Id="rId10" Type="http://schemas.openxmlformats.org/officeDocument/2006/relationships/image" Target="../media/image207.png"/><Relationship Id="rId4" Type="http://schemas.openxmlformats.org/officeDocument/2006/relationships/image" Target="../media/image201.png"/><Relationship Id="rId9" Type="http://schemas.openxmlformats.org/officeDocument/2006/relationships/image" Target="../media/image206.png"/></Relationships>
</file>

<file path=ppt/slides/_rels/slide29.xml.rels><?xml version="1.0" encoding="UTF-8" standalone="yes"?>
<Relationships xmlns="http://schemas.openxmlformats.org/package/2006/relationships"><Relationship Id="rId8" Type="http://schemas.openxmlformats.org/officeDocument/2006/relationships/image" Target="../media/image202.png"/><Relationship Id="rId13" Type="http://schemas.openxmlformats.org/officeDocument/2006/relationships/image" Target="../media/image207.png"/><Relationship Id="rId3" Type="http://schemas.openxmlformats.org/officeDocument/2006/relationships/image" Target="../media/image209.png"/><Relationship Id="rId7" Type="http://schemas.openxmlformats.org/officeDocument/2006/relationships/image" Target="../media/image201.png"/><Relationship Id="rId12" Type="http://schemas.openxmlformats.org/officeDocument/2006/relationships/image" Target="../media/image206.png"/><Relationship Id="rId2" Type="http://schemas.openxmlformats.org/officeDocument/2006/relationships/image" Target="../media/image208.png"/><Relationship Id="rId16" Type="http://schemas.openxmlformats.org/officeDocument/2006/relationships/image" Target="../media/image214.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205.png"/><Relationship Id="rId5" Type="http://schemas.openxmlformats.org/officeDocument/2006/relationships/image" Target="../media/image211.png"/><Relationship Id="rId15" Type="http://schemas.openxmlformats.org/officeDocument/2006/relationships/image" Target="../media/image213.png"/><Relationship Id="rId10" Type="http://schemas.openxmlformats.org/officeDocument/2006/relationships/image" Target="../media/image204.png"/><Relationship Id="rId4" Type="http://schemas.openxmlformats.org/officeDocument/2006/relationships/image" Target="../media/image210.png"/><Relationship Id="rId9" Type="http://schemas.openxmlformats.org/officeDocument/2006/relationships/image" Target="../media/image203.png"/><Relationship Id="rId14" Type="http://schemas.openxmlformats.org/officeDocument/2006/relationships/image" Target="../media/image212.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wmf"/><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3.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image" Target="../media/image220.png"/><Relationship Id="rId13" Type="http://schemas.openxmlformats.org/officeDocument/2006/relationships/image" Target="../media/image225.png"/><Relationship Id="rId3" Type="http://schemas.openxmlformats.org/officeDocument/2006/relationships/image" Target="../media/image216.png"/><Relationship Id="rId7" Type="http://schemas.openxmlformats.org/officeDocument/2006/relationships/image" Target="../media/image219.png"/><Relationship Id="rId12" Type="http://schemas.openxmlformats.org/officeDocument/2006/relationships/image" Target="../media/image224.png"/><Relationship Id="rId2" Type="http://schemas.openxmlformats.org/officeDocument/2006/relationships/image" Target="../media/image215.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223.png"/><Relationship Id="rId5" Type="http://schemas.openxmlformats.org/officeDocument/2006/relationships/image" Target="../media/image218.png"/><Relationship Id="rId15" Type="http://schemas.openxmlformats.org/officeDocument/2006/relationships/image" Target="../media/image227.png"/><Relationship Id="rId10" Type="http://schemas.openxmlformats.org/officeDocument/2006/relationships/image" Target="../media/image222.png"/><Relationship Id="rId4" Type="http://schemas.openxmlformats.org/officeDocument/2006/relationships/image" Target="../media/image217.png"/><Relationship Id="rId9" Type="http://schemas.openxmlformats.org/officeDocument/2006/relationships/image" Target="../media/image221.png"/><Relationship Id="rId14" Type="http://schemas.openxmlformats.org/officeDocument/2006/relationships/image" Target="../media/image226.png"/></Relationships>
</file>

<file path=ppt/slides/_rels/slide31.xml.rels><?xml version="1.0" encoding="UTF-8" standalone="yes"?>
<Relationships xmlns="http://schemas.openxmlformats.org/package/2006/relationships"><Relationship Id="rId8" Type="http://schemas.openxmlformats.org/officeDocument/2006/relationships/image" Target="../media/image233.png"/><Relationship Id="rId13" Type="http://schemas.openxmlformats.org/officeDocument/2006/relationships/image" Target="../media/image238.png"/><Relationship Id="rId18" Type="http://schemas.openxmlformats.org/officeDocument/2006/relationships/image" Target="../media/image243.png"/><Relationship Id="rId3" Type="http://schemas.openxmlformats.org/officeDocument/2006/relationships/image" Target="../media/image228.png"/><Relationship Id="rId7" Type="http://schemas.openxmlformats.org/officeDocument/2006/relationships/image" Target="../media/image232.png"/><Relationship Id="rId12" Type="http://schemas.openxmlformats.org/officeDocument/2006/relationships/image" Target="../media/image237.png"/><Relationship Id="rId17" Type="http://schemas.openxmlformats.org/officeDocument/2006/relationships/image" Target="../media/image242.png"/><Relationship Id="rId2" Type="http://schemas.openxmlformats.org/officeDocument/2006/relationships/image" Target="../media/image4.wmf"/><Relationship Id="rId16" Type="http://schemas.openxmlformats.org/officeDocument/2006/relationships/image" Target="../media/image241.png"/><Relationship Id="rId1" Type="http://schemas.openxmlformats.org/officeDocument/2006/relationships/slideLayout" Target="../slideLayouts/slideLayout23.xml"/><Relationship Id="rId6" Type="http://schemas.openxmlformats.org/officeDocument/2006/relationships/image" Target="../media/image231.png"/><Relationship Id="rId11" Type="http://schemas.openxmlformats.org/officeDocument/2006/relationships/image" Target="../media/image236.png"/><Relationship Id="rId5" Type="http://schemas.openxmlformats.org/officeDocument/2006/relationships/image" Target="../media/image230.png"/><Relationship Id="rId15" Type="http://schemas.openxmlformats.org/officeDocument/2006/relationships/image" Target="../media/image240.png"/><Relationship Id="rId10" Type="http://schemas.openxmlformats.org/officeDocument/2006/relationships/image" Target="../media/image235.png"/><Relationship Id="rId4" Type="http://schemas.openxmlformats.org/officeDocument/2006/relationships/image" Target="../media/image229.png"/><Relationship Id="rId9" Type="http://schemas.openxmlformats.org/officeDocument/2006/relationships/image" Target="../media/image234.png"/><Relationship Id="rId14" Type="http://schemas.openxmlformats.org/officeDocument/2006/relationships/image" Target="../media/image239.png"/></Relationships>
</file>

<file path=ppt/slides/_rels/slide32.xml.rels><?xml version="1.0" encoding="UTF-8" standalone="yes"?>
<Relationships xmlns="http://schemas.openxmlformats.org/package/2006/relationships"><Relationship Id="rId8" Type="http://schemas.openxmlformats.org/officeDocument/2006/relationships/image" Target="../media/image249.png"/><Relationship Id="rId3" Type="http://schemas.openxmlformats.org/officeDocument/2006/relationships/image" Target="../media/image244.png"/><Relationship Id="rId7" Type="http://schemas.openxmlformats.org/officeDocument/2006/relationships/image" Target="../media/image248.png"/><Relationship Id="rId2" Type="http://schemas.openxmlformats.org/officeDocument/2006/relationships/image" Target="../media/image4.wmf"/><Relationship Id="rId1" Type="http://schemas.openxmlformats.org/officeDocument/2006/relationships/slideLayout" Target="../slideLayouts/slideLayout23.xml"/><Relationship Id="rId6" Type="http://schemas.openxmlformats.org/officeDocument/2006/relationships/image" Target="../media/image247.png"/><Relationship Id="rId5" Type="http://schemas.openxmlformats.org/officeDocument/2006/relationships/image" Target="../media/image246.png"/><Relationship Id="rId4" Type="http://schemas.openxmlformats.org/officeDocument/2006/relationships/image" Target="../media/image245.png"/><Relationship Id="rId9" Type="http://schemas.openxmlformats.org/officeDocument/2006/relationships/image" Target="../media/image250.png"/></Relationships>
</file>

<file path=ppt/slides/_rels/slide33.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image" Target="../media/image4.wmf"/><Relationship Id="rId1" Type="http://schemas.openxmlformats.org/officeDocument/2006/relationships/slideLayout" Target="../slideLayouts/slideLayout23.xml"/><Relationship Id="rId4" Type="http://schemas.openxmlformats.org/officeDocument/2006/relationships/image" Target="../media/image252.png"/></Relationships>
</file>

<file path=ppt/slides/_rels/slide34.xml.rels><?xml version="1.0" encoding="UTF-8" standalone="yes"?>
<Relationships xmlns="http://schemas.openxmlformats.org/package/2006/relationships"><Relationship Id="rId8" Type="http://schemas.openxmlformats.org/officeDocument/2006/relationships/image" Target="../media/image258.png"/><Relationship Id="rId13" Type="http://schemas.openxmlformats.org/officeDocument/2006/relationships/image" Target="../media/image263.png"/><Relationship Id="rId18" Type="http://schemas.openxmlformats.org/officeDocument/2006/relationships/image" Target="../media/image268.png"/><Relationship Id="rId3" Type="http://schemas.openxmlformats.org/officeDocument/2006/relationships/image" Target="../media/image254.png"/><Relationship Id="rId7" Type="http://schemas.openxmlformats.org/officeDocument/2006/relationships/image" Target="../media/image257.png"/><Relationship Id="rId12" Type="http://schemas.openxmlformats.org/officeDocument/2006/relationships/image" Target="../media/image262.png"/><Relationship Id="rId17" Type="http://schemas.openxmlformats.org/officeDocument/2006/relationships/image" Target="../media/image267.png"/><Relationship Id="rId2" Type="http://schemas.openxmlformats.org/officeDocument/2006/relationships/image" Target="../media/image253.png"/><Relationship Id="rId16" Type="http://schemas.openxmlformats.org/officeDocument/2006/relationships/image" Target="../media/image266.png"/><Relationship Id="rId1" Type="http://schemas.openxmlformats.org/officeDocument/2006/relationships/slideLayout" Target="../slideLayouts/slideLayout23.xml"/><Relationship Id="rId6" Type="http://schemas.openxmlformats.org/officeDocument/2006/relationships/image" Target="../media/image4.wmf"/><Relationship Id="rId11" Type="http://schemas.openxmlformats.org/officeDocument/2006/relationships/image" Target="../media/image261.png"/><Relationship Id="rId5" Type="http://schemas.openxmlformats.org/officeDocument/2006/relationships/image" Target="../media/image256.png"/><Relationship Id="rId15" Type="http://schemas.openxmlformats.org/officeDocument/2006/relationships/image" Target="../media/image265.png"/><Relationship Id="rId10" Type="http://schemas.openxmlformats.org/officeDocument/2006/relationships/image" Target="../media/image260.png"/><Relationship Id="rId4" Type="http://schemas.openxmlformats.org/officeDocument/2006/relationships/image" Target="../media/image255.png"/><Relationship Id="rId9" Type="http://schemas.openxmlformats.org/officeDocument/2006/relationships/image" Target="../media/image259.png"/><Relationship Id="rId14" Type="http://schemas.openxmlformats.org/officeDocument/2006/relationships/image" Target="../media/image264.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4.png"/><Relationship Id="rId3" Type="http://schemas.openxmlformats.org/officeDocument/2006/relationships/image" Target="../media/image4.wmf"/><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13.png"/><Relationship Id="rId1" Type="http://schemas.openxmlformats.org/officeDocument/2006/relationships/slideLayout" Target="../slideLayouts/slideLayout23.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7.png"/><Relationship Id="rId1" Type="http://schemas.openxmlformats.org/officeDocument/2006/relationships/slideLayout" Target="../slideLayouts/slideLayout23.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3.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ChangeArrowheads="1"/>
          </p:cNvSpPr>
          <p:nvPr/>
        </p:nvSpPr>
        <p:spPr bwMode="auto">
          <a:xfrm>
            <a:off x="5715000" y="5105400"/>
            <a:ext cx="3352800" cy="11430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indent="290513">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buFontTx/>
              <a:buAutoNum type="arabicPeriod"/>
            </a:pPr>
            <a:endParaRPr lang="en-GB"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p:cNvSpPr txBox="1"/>
              <p:nvPr/>
            </p:nvSpPr>
            <p:spPr>
              <a:xfrm>
                <a:off x="490537" y="3124200"/>
                <a:ext cx="8001000" cy="4081823"/>
              </a:xfrm>
              <a:prstGeom prst="rect">
                <a:avLst/>
              </a:prstGeom>
              <a:noFill/>
            </p:spPr>
            <p:txBody>
              <a:bodyPr wrap="square" rtlCol="0">
                <a:spAutoFit/>
              </a:bodyPr>
              <a:lstStyle/>
              <a:p>
                <a:r>
                  <a:rPr lang="en-GB" sz="2400" dirty="0" smtClean="0">
                    <a:latin typeface="Cambria Math" panose="02040503050406030204" pitchFamily="18" charset="0"/>
                    <a:ea typeface="Cambria Math" panose="02040503050406030204" pitchFamily="18" charset="0"/>
                  </a:rPr>
                  <a:t>The area in yellow represents the cost to produce quantity 8, i.e. </a:t>
                </a:r>
                <a14:m>
                  <m:oMath xmlns:m="http://schemas.openxmlformats.org/officeDocument/2006/math">
                    <m:nary>
                      <m:naryPr>
                        <m:ctrlPr>
                          <a:rPr lang="en-GB" sz="2400" i="1" smtClean="0">
                            <a:latin typeface="Cambria Math" panose="02040503050406030204" pitchFamily="18" charset="0"/>
                            <a:ea typeface="Cambria Math" panose="02040503050406030204" pitchFamily="18" charset="0"/>
                          </a:rPr>
                        </m:ctrlPr>
                      </m:naryPr>
                      <m:sub>
                        <m:r>
                          <m:rPr>
                            <m:brk m:alnAt="23"/>
                          </m:rPr>
                          <a:rPr lang="en-GB" sz="2400" b="0" i="1" smtClean="0">
                            <a:latin typeface="Cambria Math" panose="02040503050406030204" pitchFamily="18" charset="0"/>
                            <a:ea typeface="Cambria Math" panose="02040503050406030204" pitchFamily="18" charset="0"/>
                          </a:rPr>
                          <m:t>0</m:t>
                        </m:r>
                      </m:sub>
                      <m:sup>
                        <m:r>
                          <a:rPr lang="en-GB" sz="2400" b="0" i="1" smtClean="0">
                            <a:latin typeface="Cambria Math" panose="02040503050406030204" pitchFamily="18" charset="0"/>
                            <a:ea typeface="Cambria Math" panose="02040503050406030204" pitchFamily="18" charset="0"/>
                          </a:rPr>
                          <m:t>8</m:t>
                        </m:r>
                      </m:sup>
                      <m:e>
                        <m:sSup>
                          <m:sSupPr>
                            <m:ctrlPr>
                              <a:rPr lang="en-GB" sz="2400" b="0" i="1" smtClean="0">
                                <a:latin typeface="Cambria Math" panose="02040503050406030204" pitchFamily="18" charset="0"/>
                                <a:ea typeface="Cambria Math" panose="02040503050406030204" pitchFamily="18" charset="0"/>
                              </a:rPr>
                            </m:ctrlPr>
                          </m:sSupPr>
                          <m:e>
                            <m:r>
                              <a:rPr lang="en-GB" sz="2400" b="0" i="1" smtClean="0">
                                <a:latin typeface="Cambria Math" panose="02040503050406030204" pitchFamily="18" charset="0"/>
                                <a:ea typeface="Cambria Math" panose="02040503050406030204" pitchFamily="18" charset="0"/>
                              </a:rPr>
                              <m:t>𝑐</m:t>
                            </m:r>
                          </m:e>
                          <m:sup>
                            <m:r>
                              <a:rPr lang="en-GB" sz="2400" b="0" i="1" smtClean="0">
                                <a:latin typeface="Cambria Math" panose="02040503050406030204" pitchFamily="18" charset="0"/>
                                <a:ea typeface="Cambria Math" panose="02040503050406030204" pitchFamily="18" charset="0"/>
                              </a:rPr>
                              <m:t>′</m:t>
                            </m:r>
                          </m:sup>
                        </m:sSup>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𝑥</m:t>
                            </m:r>
                          </m:e>
                        </m:d>
                        <m:r>
                          <a:rPr lang="en-GB" sz="2400" b="0" i="1" smtClean="0">
                            <a:latin typeface="Cambria Math" panose="02040503050406030204" pitchFamily="18" charset="0"/>
                            <a:ea typeface="Cambria Math" panose="02040503050406030204" pitchFamily="18" charset="0"/>
                          </a:rPr>
                          <m:t>𝑑𝑥</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8</m:t>
                            </m:r>
                          </m:e>
                        </m:d>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0</m:t>
                            </m:r>
                          </m:e>
                        </m:d>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r>
                          <a:rPr lang="en-GB" sz="2400" b="0" i="1" smtClean="0">
                            <a:latin typeface="Cambria Math" panose="02040503050406030204" pitchFamily="18" charset="0"/>
                            <a:ea typeface="Cambria Math" panose="02040503050406030204" pitchFamily="18" charset="0"/>
                          </a:rPr>
                          <m:t>(8)</m:t>
                        </m:r>
                      </m:e>
                    </m:nary>
                  </m:oMath>
                </a14:m>
                <a:endParaRPr lang="en-GB" sz="2400" dirty="0" smtClean="0">
                  <a:latin typeface="Cambria Math" panose="02040503050406030204" pitchFamily="18" charset="0"/>
                  <a:ea typeface="Cambria Math" panose="02040503050406030204" pitchFamily="18" charset="0"/>
                </a:endParaRPr>
              </a:p>
              <a:p>
                <a:r>
                  <a:rPr lang="en-GB" sz="2400" dirty="0" smtClean="0">
                    <a:latin typeface="Cambria Math" panose="02040503050406030204" pitchFamily="18" charset="0"/>
                    <a:ea typeface="Cambria Math" panose="02040503050406030204" pitchFamily="18" charset="0"/>
                  </a:rPr>
                  <a:t>In general to produce </a:t>
                </a:r>
                <a14:m>
                  <m:oMath xmlns:m="http://schemas.openxmlformats.org/officeDocument/2006/math">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𝑥</m:t>
                        </m:r>
                      </m:e>
                      <m:sub>
                        <m:r>
                          <a:rPr lang="en-GB" sz="2400" b="0" i="1" smtClean="0">
                            <a:latin typeface="Cambria Math" panose="02040503050406030204" pitchFamily="18" charset="0"/>
                            <a:ea typeface="Cambria Math" panose="02040503050406030204" pitchFamily="18" charset="0"/>
                          </a:rPr>
                          <m:t>1</m:t>
                        </m:r>
                      </m:sub>
                    </m:sSub>
                  </m:oMath>
                </a14:m>
                <a:r>
                  <a:rPr lang="en-GB" sz="2400" dirty="0" smtClean="0">
                    <a:latin typeface="Cambria Math" panose="02040503050406030204" pitchFamily="18" charset="0"/>
                    <a:ea typeface="Cambria Math" panose="02040503050406030204" pitchFamily="18" charset="0"/>
                  </a:rPr>
                  <a:t> the cost is:</a:t>
                </a:r>
              </a:p>
              <a:p>
                <a:r>
                  <a:rPr lang="en-GB" sz="2400" dirty="0" smtClean="0">
                    <a:latin typeface="Cambria Math" panose="02040503050406030204" pitchFamily="18" charset="0"/>
                    <a:ea typeface="Cambria Math" panose="02040503050406030204" pitchFamily="18" charset="0"/>
                  </a:rPr>
                  <a:t> </a:t>
                </a:r>
                <a14:m>
                  <m:oMath xmlns:m="http://schemas.openxmlformats.org/officeDocument/2006/math">
                    <m:nary>
                      <m:naryPr>
                        <m:ctrlPr>
                          <a:rPr lang="en-GB" sz="2400" i="1" smtClean="0">
                            <a:latin typeface="Cambria Math" panose="02040503050406030204" pitchFamily="18" charset="0"/>
                            <a:ea typeface="Cambria Math" panose="02040503050406030204" pitchFamily="18" charset="0"/>
                          </a:rPr>
                        </m:ctrlPr>
                      </m:naryPr>
                      <m:sub>
                        <m:r>
                          <m:rPr>
                            <m:brk m:alnAt="23"/>
                          </m:rPr>
                          <a:rPr lang="en-GB" sz="2400" b="0" i="1" smtClean="0">
                            <a:latin typeface="Cambria Math" panose="02040503050406030204" pitchFamily="18" charset="0"/>
                            <a:ea typeface="Cambria Math" panose="02040503050406030204" pitchFamily="18" charset="0"/>
                          </a:rPr>
                          <m:t>0</m:t>
                        </m:r>
                      </m:sub>
                      <m:sup>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𝑥</m:t>
                            </m:r>
                          </m:e>
                          <m:sub>
                            <m:r>
                              <a:rPr lang="en-GB" sz="2400" b="0" i="1" smtClean="0">
                                <a:latin typeface="Cambria Math" panose="02040503050406030204" pitchFamily="18" charset="0"/>
                                <a:ea typeface="Cambria Math" panose="02040503050406030204" pitchFamily="18" charset="0"/>
                              </a:rPr>
                              <m:t>1</m:t>
                            </m:r>
                          </m:sub>
                        </m:sSub>
                      </m:sup>
                      <m:e>
                        <m:sSup>
                          <m:sSupPr>
                            <m:ctrlPr>
                              <a:rPr lang="en-GB" sz="2400" b="0" i="1" smtClean="0">
                                <a:latin typeface="Cambria Math" panose="02040503050406030204" pitchFamily="18" charset="0"/>
                                <a:ea typeface="Cambria Math" panose="02040503050406030204" pitchFamily="18" charset="0"/>
                              </a:rPr>
                            </m:ctrlPr>
                          </m:sSupPr>
                          <m:e>
                            <m:r>
                              <a:rPr lang="en-GB" sz="2400" b="0" i="1" smtClean="0">
                                <a:latin typeface="Cambria Math" panose="02040503050406030204" pitchFamily="18" charset="0"/>
                                <a:ea typeface="Cambria Math" panose="02040503050406030204" pitchFamily="18" charset="0"/>
                              </a:rPr>
                              <m:t>𝑐</m:t>
                            </m:r>
                          </m:e>
                          <m:sup>
                            <m:r>
                              <a:rPr lang="en-GB" sz="2400" b="0" i="1" smtClean="0">
                                <a:latin typeface="Cambria Math" panose="02040503050406030204" pitchFamily="18" charset="0"/>
                                <a:ea typeface="Cambria Math" panose="02040503050406030204" pitchFamily="18" charset="0"/>
                              </a:rPr>
                              <m:t>′</m:t>
                            </m:r>
                          </m:sup>
                        </m:sSup>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𝑥</m:t>
                            </m:r>
                          </m:e>
                        </m:d>
                        <m:r>
                          <a:rPr lang="en-GB" sz="2400" b="0" i="1" smtClean="0">
                            <a:latin typeface="Cambria Math" panose="02040503050406030204" pitchFamily="18" charset="0"/>
                            <a:ea typeface="Cambria Math" panose="02040503050406030204" pitchFamily="18" charset="0"/>
                          </a:rPr>
                          <m:t>𝑑𝑥</m:t>
                        </m:r>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d>
                          <m:dPr>
                            <m:ctrlPr>
                              <a:rPr lang="en-GB" sz="2400" b="0" i="1" smtClean="0">
                                <a:latin typeface="Cambria Math" panose="02040503050406030204" pitchFamily="18" charset="0"/>
                                <a:ea typeface="Cambria Math" panose="02040503050406030204" pitchFamily="18" charset="0"/>
                              </a:rPr>
                            </m:ctrlPr>
                          </m:dPr>
                          <m:e>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𝑥</m:t>
                                </m:r>
                              </m:e>
                              <m:sub>
                                <m:r>
                                  <a:rPr lang="en-GB" sz="2400" b="0" i="1" smtClean="0">
                                    <a:latin typeface="Cambria Math" panose="02040503050406030204" pitchFamily="18" charset="0"/>
                                    <a:ea typeface="Cambria Math" panose="02040503050406030204" pitchFamily="18" charset="0"/>
                                  </a:rPr>
                                  <m:t>1</m:t>
                                </m:r>
                              </m:sub>
                            </m:sSub>
                          </m:e>
                        </m:d>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0</m:t>
                            </m:r>
                          </m:e>
                        </m:d>
                        <m:r>
                          <a:rPr lang="en-GB" sz="2400" b="0" i="1" smtClean="0">
                            <a:latin typeface="Cambria Math" panose="02040503050406030204" pitchFamily="18" charset="0"/>
                            <a:ea typeface="Cambria Math" panose="02040503050406030204" pitchFamily="18" charset="0"/>
                          </a:rPr>
                          <m:t>=</m:t>
                        </m:r>
                        <m:r>
                          <a:rPr lang="en-GB" sz="2400" b="0" i="1" smtClean="0">
                            <a:latin typeface="Cambria Math" panose="02040503050406030204" pitchFamily="18" charset="0"/>
                            <a:ea typeface="Cambria Math" panose="02040503050406030204" pitchFamily="18" charset="0"/>
                          </a:rPr>
                          <m:t>𝑐</m:t>
                        </m:r>
                        <m:r>
                          <a:rPr lang="en-GB" sz="2400" b="0" i="1" smtClean="0">
                            <a:latin typeface="Cambria Math" panose="02040503050406030204" pitchFamily="18" charset="0"/>
                            <a:ea typeface="Cambria Math" panose="02040503050406030204" pitchFamily="18" charset="0"/>
                          </a:rPr>
                          <m:t>(</m:t>
                        </m:r>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𝑥</m:t>
                            </m:r>
                          </m:e>
                          <m:sub>
                            <m:r>
                              <a:rPr lang="en-GB" sz="2400" b="0" i="1" smtClean="0">
                                <a:latin typeface="Cambria Math" panose="02040503050406030204" pitchFamily="18" charset="0"/>
                                <a:ea typeface="Cambria Math" panose="02040503050406030204" pitchFamily="18" charset="0"/>
                              </a:rPr>
                              <m:t>1</m:t>
                            </m:r>
                          </m:sub>
                        </m:sSub>
                        <m:r>
                          <a:rPr lang="en-GB" sz="2400" b="0" i="1" smtClean="0">
                            <a:latin typeface="Cambria Math" panose="02040503050406030204" pitchFamily="18" charset="0"/>
                            <a:ea typeface="Cambria Math" panose="02040503050406030204" pitchFamily="18" charset="0"/>
                          </a:rPr>
                          <m:t>)</m:t>
                        </m:r>
                      </m:e>
                    </m:nary>
                  </m:oMath>
                </a14:m>
                <a:endParaRPr lang="en-GB" sz="2400" dirty="0" smtClean="0">
                  <a:latin typeface="Cambria Math" panose="02040503050406030204" pitchFamily="18" charset="0"/>
                  <a:ea typeface="Cambria Math" panose="02040503050406030204" pitchFamily="18" charset="0"/>
                </a:endParaRPr>
              </a:p>
              <a:p>
                <a:endParaRPr lang="en-GB" sz="2400" dirty="0" smtClean="0">
                  <a:latin typeface="Cambria Math" panose="02040503050406030204" pitchFamily="18" charset="0"/>
                  <a:ea typeface="Cambria Math" panose="02040503050406030204" pitchFamily="18" charset="0"/>
                </a:endParaRPr>
              </a:p>
              <a:p>
                <a:r>
                  <a:rPr lang="en-GB" sz="2400" dirty="0" smtClean="0">
                    <a:latin typeface="Cambria Math" panose="02040503050406030204" pitchFamily="18" charset="0"/>
                    <a:ea typeface="Cambria Math" panose="02040503050406030204" pitchFamily="18" charset="0"/>
                  </a:rPr>
                  <a:t>So profits are given by revenue minus cost, i.e. :</a:t>
                </a:r>
                <a:endParaRPr lang="en-GB" sz="2400" dirty="0">
                  <a:latin typeface="Cambria Math" panose="02040503050406030204" pitchFamily="18" charset="0"/>
                  <a:ea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GB" sz="2400" b="0" i="1" smtClean="0">
                          <a:latin typeface="Cambria Math" panose="02040503050406030204" pitchFamily="18" charset="0"/>
                          <a:ea typeface="Cambria Math" panose="02040503050406030204" pitchFamily="18" charset="0"/>
                        </a:rPr>
                        <m:t>𝑝𝑥</m:t>
                      </m:r>
                      <m:r>
                        <a:rPr lang="en-GB" sz="2400" b="0" i="1" smtClean="0">
                          <a:latin typeface="Cambria Math" panose="02040503050406030204" pitchFamily="18" charset="0"/>
                          <a:ea typeface="Cambria Math" panose="02040503050406030204" pitchFamily="18" charset="0"/>
                        </a:rPr>
                        <m:t>−</m:t>
                      </m:r>
                      <m:nary>
                        <m:naryPr>
                          <m:ctrlPr>
                            <a:rPr lang="en-GB" sz="2400" i="1" smtClean="0">
                              <a:latin typeface="Cambria Math" panose="02040503050406030204" pitchFamily="18" charset="0"/>
                              <a:ea typeface="Cambria Math" panose="02040503050406030204" pitchFamily="18" charset="0"/>
                            </a:rPr>
                          </m:ctrlPr>
                        </m:naryPr>
                        <m:sub>
                          <m:r>
                            <m:rPr>
                              <m:brk m:alnAt="23"/>
                            </m:rPr>
                            <a:rPr lang="en-GB" sz="2400" b="0" i="1" smtClean="0">
                              <a:latin typeface="Cambria Math" panose="02040503050406030204" pitchFamily="18" charset="0"/>
                              <a:ea typeface="Cambria Math" panose="02040503050406030204" pitchFamily="18" charset="0"/>
                            </a:rPr>
                            <m:t>0</m:t>
                          </m:r>
                        </m:sub>
                        <m:sup>
                          <m:sSub>
                            <m:sSubPr>
                              <m:ctrlPr>
                                <a:rPr lang="en-GB" sz="2400" b="0" i="1" smtClean="0">
                                  <a:latin typeface="Cambria Math" panose="02040503050406030204" pitchFamily="18" charset="0"/>
                                  <a:ea typeface="Cambria Math" panose="02040503050406030204" pitchFamily="18" charset="0"/>
                                </a:rPr>
                              </m:ctrlPr>
                            </m:sSubPr>
                            <m:e>
                              <m:r>
                                <a:rPr lang="en-GB" sz="2400" b="0" i="1" smtClean="0">
                                  <a:latin typeface="Cambria Math" panose="02040503050406030204" pitchFamily="18" charset="0"/>
                                  <a:ea typeface="Cambria Math" panose="02040503050406030204" pitchFamily="18" charset="0"/>
                                </a:rPr>
                                <m:t>𝑥</m:t>
                              </m:r>
                            </m:e>
                            <m:sub>
                              <m:r>
                                <a:rPr lang="en-GB" sz="2400" b="0" i="1" smtClean="0">
                                  <a:latin typeface="Cambria Math" panose="02040503050406030204" pitchFamily="18" charset="0"/>
                                  <a:ea typeface="Cambria Math" panose="02040503050406030204" pitchFamily="18" charset="0"/>
                                </a:rPr>
                                <m:t>1</m:t>
                              </m:r>
                            </m:sub>
                          </m:sSub>
                        </m:sup>
                        <m:e>
                          <m:sSup>
                            <m:sSupPr>
                              <m:ctrlPr>
                                <a:rPr lang="en-GB" sz="2400" b="0" i="1" smtClean="0">
                                  <a:latin typeface="Cambria Math" panose="02040503050406030204" pitchFamily="18" charset="0"/>
                                  <a:ea typeface="Cambria Math" panose="02040503050406030204" pitchFamily="18" charset="0"/>
                                </a:rPr>
                              </m:ctrlPr>
                            </m:sSupPr>
                            <m:e>
                              <m:r>
                                <a:rPr lang="en-GB" sz="2400" b="0" i="1" smtClean="0">
                                  <a:latin typeface="Cambria Math" panose="02040503050406030204" pitchFamily="18" charset="0"/>
                                  <a:ea typeface="Cambria Math" panose="02040503050406030204" pitchFamily="18" charset="0"/>
                                </a:rPr>
                                <m:t>𝑐</m:t>
                              </m:r>
                            </m:e>
                            <m:sup>
                              <m:r>
                                <a:rPr lang="en-GB" sz="2400" b="0" i="1" smtClean="0">
                                  <a:latin typeface="Cambria Math" panose="02040503050406030204" pitchFamily="18" charset="0"/>
                                  <a:ea typeface="Cambria Math" panose="02040503050406030204" pitchFamily="18" charset="0"/>
                                </a:rPr>
                                <m:t>′</m:t>
                              </m:r>
                            </m:sup>
                          </m:sSup>
                          <m:d>
                            <m:dPr>
                              <m:ctrlPr>
                                <a:rPr lang="en-GB" sz="2400" b="0" i="1" smtClean="0">
                                  <a:latin typeface="Cambria Math" panose="02040503050406030204" pitchFamily="18" charset="0"/>
                                  <a:ea typeface="Cambria Math" panose="02040503050406030204" pitchFamily="18" charset="0"/>
                                </a:rPr>
                              </m:ctrlPr>
                            </m:dPr>
                            <m:e>
                              <m:r>
                                <a:rPr lang="en-GB" sz="2400" b="0" i="1" smtClean="0">
                                  <a:latin typeface="Cambria Math" panose="02040503050406030204" pitchFamily="18" charset="0"/>
                                  <a:ea typeface="Cambria Math" panose="02040503050406030204" pitchFamily="18" charset="0"/>
                                </a:rPr>
                                <m:t>𝑥</m:t>
                              </m:r>
                            </m:e>
                          </m:d>
                          <m:r>
                            <a:rPr lang="en-GB" sz="2400" b="0" i="1" smtClean="0">
                              <a:latin typeface="Cambria Math" panose="02040503050406030204" pitchFamily="18" charset="0"/>
                              <a:ea typeface="Cambria Math" panose="02040503050406030204" pitchFamily="18" charset="0"/>
                            </a:rPr>
                            <m:t>𝑑𝑥</m:t>
                          </m:r>
                        </m:e>
                      </m:nary>
                    </m:oMath>
                  </m:oMathPara>
                </a14:m>
                <a:endParaRPr lang="en-GB" sz="2400" dirty="0">
                  <a:latin typeface="Cambria Math" panose="02040503050406030204" pitchFamily="18" charset="0"/>
                  <a:ea typeface="Cambria Math" panose="02040503050406030204" pitchFamily="18" charset="0"/>
                </a:endParaRPr>
              </a:p>
              <a:p>
                <a:endParaRPr lang="en-GB" sz="2400" dirty="0" smtClean="0">
                  <a:latin typeface="Cambria Math" panose="02040503050406030204" pitchFamily="18" charset="0"/>
                  <a:ea typeface="Cambria Math" panose="02040503050406030204" pitchFamily="18" charset="0"/>
                </a:endParaRPr>
              </a:p>
              <a:p>
                <a:endParaRPr lang="en-GB" sz="2400" dirty="0" smtClean="0">
                  <a:latin typeface="Cambria Math" panose="02040503050406030204" pitchFamily="18" charset="0"/>
                  <a:ea typeface="Cambria Math" panose="02040503050406030204" pitchFamily="18"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490537" y="3124200"/>
                <a:ext cx="8001000" cy="4081823"/>
              </a:xfrm>
              <a:prstGeom prst="rect">
                <a:avLst/>
              </a:prstGeom>
              <a:blipFill rotWithShape="0">
                <a:blip r:embed="rId2"/>
                <a:stretch>
                  <a:fillRect l="-1142" t="-1196"/>
                </a:stretch>
              </a:blipFill>
            </p:spPr>
            <p:txBody>
              <a:bodyPr/>
              <a:lstStyle/>
              <a:p>
                <a:r>
                  <a:rPr lang="en-GB">
                    <a:noFill/>
                  </a:rPr>
                  <a:t> </a:t>
                </a:r>
              </a:p>
            </p:txBody>
          </p:sp>
        </mc:Fallback>
      </mc:AlternateContent>
      <p:pic>
        <p:nvPicPr>
          <p:cNvPr id="7" name="Picture 6"/>
          <p:cNvPicPr>
            <a:picLocks noChangeAspect="1"/>
          </p:cNvPicPr>
          <p:nvPr/>
        </p:nvPicPr>
        <p:blipFill>
          <a:blip r:embed="rId3"/>
          <a:stretch>
            <a:fillRect/>
          </a:stretch>
        </p:blipFill>
        <p:spPr>
          <a:xfrm>
            <a:off x="2286000" y="304800"/>
            <a:ext cx="4495800" cy="2705100"/>
          </a:xfrm>
          <a:prstGeom prst="rect">
            <a:avLst/>
          </a:prstGeom>
        </p:spPr>
      </p:pic>
    </p:spTree>
    <p:extLst>
      <p:ext uri="{BB962C8B-B14F-4D97-AF65-F5344CB8AC3E}">
        <p14:creationId xmlns:p14="http://schemas.microsoft.com/office/powerpoint/2010/main" val="1534901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4134" name="Picture 38"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33" name="Picture 37"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32"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3"/>
          <p:cNvSpPr>
            <a:spLocks noGrp="1" noChangeArrowheads="1"/>
          </p:cNvSpPr>
          <p:nvPr>
            <p:ph type="title"/>
          </p:nvPr>
        </p:nvSpPr>
        <p:spPr>
          <a:xfrm>
            <a:off x="1371600" y="381000"/>
            <a:ext cx="7315200" cy="990600"/>
          </a:xfrm>
          <a:noFill/>
        </p:spPr>
        <p:txBody>
          <a:bodyPr/>
          <a:lstStyle/>
          <a:p>
            <a:pPr eaLnBrk="1" hangingPunct="1"/>
            <a:r>
              <a:rPr lang="en-US" altLang="en-US" sz="2000" b="0" smtClean="0"/>
              <a:t>EVALUATING THE GAINS AND LOSSES</a:t>
            </a:r>
            <a:br>
              <a:rPr lang="en-US" altLang="en-US" sz="2000" b="0" smtClean="0"/>
            </a:br>
            <a:r>
              <a:rPr lang="en-US" altLang="en-US" sz="2000" b="0" smtClean="0"/>
              <a:t>FROM GOVERNMENT POLICIES—</a:t>
            </a:r>
            <a:br>
              <a:rPr lang="en-US" altLang="en-US" sz="2000" b="0" smtClean="0"/>
            </a:br>
            <a:r>
              <a:rPr lang="en-US" altLang="en-US" sz="2000" b="0" smtClean="0"/>
              <a:t>CONSUMER AND PRODUCER SURPLUS</a:t>
            </a:r>
          </a:p>
        </p:txBody>
      </p:sp>
      <p:grpSp>
        <p:nvGrpSpPr>
          <p:cNvPr id="19462" name="Group 4"/>
          <p:cNvGrpSpPr>
            <a:grpSpLocks/>
          </p:cNvGrpSpPr>
          <p:nvPr/>
        </p:nvGrpSpPr>
        <p:grpSpPr bwMode="auto">
          <a:xfrm>
            <a:off x="457200" y="381000"/>
            <a:ext cx="8229600" cy="487363"/>
            <a:chOff x="288" y="240"/>
            <a:chExt cx="5184" cy="307"/>
          </a:xfrm>
        </p:grpSpPr>
        <p:sp>
          <p:nvSpPr>
            <p:cNvPr id="19480"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9.1</a:t>
              </a:r>
            </a:p>
          </p:txBody>
        </p:sp>
        <p:sp>
          <p:nvSpPr>
            <p:cNvPr id="19481"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44103" name="Rectangle 7"/>
          <p:cNvSpPr>
            <a:spLocks noGrp="1" noChangeArrowheads="1"/>
          </p:cNvSpPr>
          <p:nvPr>
            <p:ph type="body" idx="1"/>
          </p:nvPr>
        </p:nvSpPr>
        <p:spPr>
          <a:xfrm>
            <a:off x="381000" y="1447800"/>
            <a:ext cx="6781800" cy="511175"/>
          </a:xfrm>
          <a:noFill/>
        </p:spPr>
        <p:txBody>
          <a:bodyPr/>
          <a:lstStyle/>
          <a:p>
            <a:pPr eaLnBrk="1" hangingPunct="1"/>
            <a:r>
              <a:rPr lang="en-US" altLang="en-US" sz="2000" smtClean="0"/>
              <a:t>Application of Consumer and Producer Surplus</a:t>
            </a:r>
          </a:p>
        </p:txBody>
      </p:sp>
      <p:pic>
        <p:nvPicPr>
          <p:cNvPr id="19464"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4118" name="Text Box 22"/>
          <p:cNvSpPr txBox="1">
            <a:spLocks noChangeArrowheads="1"/>
          </p:cNvSpPr>
          <p:nvPr/>
        </p:nvSpPr>
        <p:spPr bwMode="auto">
          <a:xfrm>
            <a:off x="1371600" y="1981200"/>
            <a:ext cx="6477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600" b="1">
                <a:solidFill>
                  <a:schemeClr val="bg2"/>
                </a:solidFill>
                <a:latin typeface="Palatino" pitchFamily="2" charset="0"/>
              </a:rPr>
              <a:t>●</a:t>
            </a:r>
            <a:r>
              <a:rPr lang="en-US" altLang="en-US" sz="1600" b="1">
                <a:solidFill>
                  <a:srgbClr val="382344"/>
                </a:solidFill>
                <a:latin typeface="Palatino" pitchFamily="2" charset="0"/>
              </a:rPr>
              <a:t>	</a:t>
            </a:r>
            <a:r>
              <a:rPr lang="en-US" altLang="en-US" sz="1600" b="1">
                <a:solidFill>
                  <a:srgbClr val="382344"/>
                </a:solidFill>
              </a:rPr>
              <a:t>welfare effects    </a:t>
            </a:r>
            <a:r>
              <a:rPr lang="en-US" altLang="en-US" sz="1600">
                <a:solidFill>
                  <a:schemeClr val="tx1"/>
                </a:solidFill>
              </a:rPr>
              <a:t>Gains and losses to consumers and producers.</a:t>
            </a:r>
          </a:p>
        </p:txBody>
      </p:sp>
      <p:sp>
        <p:nvSpPr>
          <p:cNvPr id="644119" name="Rectangle 23"/>
          <p:cNvSpPr>
            <a:spLocks noChangeArrowheads="1"/>
          </p:cNvSpPr>
          <p:nvPr/>
        </p:nvSpPr>
        <p:spPr bwMode="auto">
          <a:xfrm>
            <a:off x="685800" y="3352800"/>
            <a:ext cx="26670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price of a good has been regulated to be no higher than </a:t>
            </a:r>
            <a:r>
              <a:rPr lang="en-US" altLang="en-US" sz="1400" i="1">
                <a:solidFill>
                  <a:schemeClr val="tx1"/>
                </a:solidFill>
              </a:rPr>
              <a:t>P</a:t>
            </a:r>
            <a:r>
              <a:rPr lang="en-US" altLang="en-US" sz="1400" baseline="-25000">
                <a:solidFill>
                  <a:schemeClr val="tx1"/>
                </a:solidFill>
              </a:rPr>
              <a:t>max</a:t>
            </a:r>
            <a:r>
              <a:rPr lang="en-US" altLang="en-US" sz="1400">
                <a:solidFill>
                  <a:schemeClr val="tx1"/>
                </a:solidFill>
              </a:rPr>
              <a:t>, which is below the market-clearing price </a:t>
            </a:r>
            <a:r>
              <a:rPr lang="en-US" altLang="en-US" sz="1400" i="1">
                <a:solidFill>
                  <a:schemeClr val="tx1"/>
                </a:solidFill>
              </a:rPr>
              <a:t>P</a:t>
            </a:r>
            <a:r>
              <a:rPr lang="en-US" altLang="en-US" sz="1400" baseline="-25000">
                <a:solidFill>
                  <a:schemeClr val="tx1"/>
                </a:solidFill>
              </a:rPr>
              <a:t>0</a:t>
            </a:r>
            <a:r>
              <a:rPr lang="en-US" altLang="en-US" sz="1400">
                <a:solidFill>
                  <a:schemeClr val="tx1"/>
                </a:solidFill>
              </a:rPr>
              <a:t>. </a:t>
            </a:r>
          </a:p>
          <a:p>
            <a:pPr eaLnBrk="1" hangingPunct="1">
              <a:spcAft>
                <a:spcPct val="20000"/>
              </a:spcAft>
            </a:pPr>
            <a:r>
              <a:rPr lang="en-US" altLang="en-US" sz="1400">
                <a:solidFill>
                  <a:schemeClr val="tx1"/>
                </a:solidFill>
              </a:rPr>
              <a:t>The gain to consumers is the difference between rectangle </a:t>
            </a:r>
            <a:r>
              <a:rPr lang="en-US" altLang="en-US" sz="1400" i="1">
                <a:solidFill>
                  <a:schemeClr val="tx1"/>
                </a:solidFill>
              </a:rPr>
              <a:t>A</a:t>
            </a:r>
            <a:r>
              <a:rPr lang="en-US" altLang="en-US" sz="1400">
                <a:solidFill>
                  <a:schemeClr val="tx1"/>
                </a:solidFill>
              </a:rPr>
              <a:t> and triangle </a:t>
            </a:r>
            <a:r>
              <a:rPr lang="en-US" altLang="en-US" sz="1400" i="1">
                <a:solidFill>
                  <a:schemeClr val="tx1"/>
                </a:solidFill>
              </a:rPr>
              <a:t>B</a:t>
            </a:r>
            <a:r>
              <a:rPr lang="en-US" altLang="en-US" sz="1400">
                <a:solidFill>
                  <a:schemeClr val="tx1"/>
                </a:solidFill>
              </a:rPr>
              <a:t>.</a:t>
            </a:r>
          </a:p>
          <a:p>
            <a:pPr eaLnBrk="1" hangingPunct="1">
              <a:spcAft>
                <a:spcPct val="20000"/>
              </a:spcAft>
            </a:pPr>
            <a:r>
              <a:rPr lang="en-US" altLang="en-US" sz="1400">
                <a:solidFill>
                  <a:schemeClr val="tx1"/>
                </a:solidFill>
              </a:rPr>
              <a:t>The loss to producers is the sum of rectangle </a:t>
            </a:r>
            <a:r>
              <a:rPr lang="en-US" altLang="en-US" sz="1400" i="1">
                <a:solidFill>
                  <a:schemeClr val="tx1"/>
                </a:solidFill>
              </a:rPr>
              <a:t>A</a:t>
            </a:r>
            <a:r>
              <a:rPr lang="en-US" altLang="en-US" sz="1400">
                <a:solidFill>
                  <a:schemeClr val="tx1"/>
                </a:solidFill>
              </a:rPr>
              <a:t> and triangle </a:t>
            </a:r>
            <a:r>
              <a:rPr lang="en-US" altLang="en-US" sz="1400" i="1">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Triangles </a:t>
            </a:r>
            <a:r>
              <a:rPr lang="en-US" altLang="en-US" sz="1400" i="1">
                <a:solidFill>
                  <a:schemeClr val="tx1"/>
                </a:solidFill>
              </a:rPr>
              <a:t>B</a:t>
            </a:r>
            <a:r>
              <a:rPr lang="en-US" altLang="en-US" sz="1400">
                <a:solidFill>
                  <a:schemeClr val="tx1"/>
                </a:solidFill>
              </a:rPr>
              <a:t> and </a:t>
            </a:r>
            <a:r>
              <a:rPr lang="en-US" altLang="en-US" sz="1400" i="1">
                <a:solidFill>
                  <a:schemeClr val="tx1"/>
                </a:solidFill>
              </a:rPr>
              <a:t>C</a:t>
            </a:r>
            <a:r>
              <a:rPr lang="en-US" altLang="en-US" sz="1400">
                <a:solidFill>
                  <a:schemeClr val="tx1"/>
                </a:solidFill>
              </a:rPr>
              <a:t> together measure the deadweight loss from price controls.</a:t>
            </a:r>
          </a:p>
        </p:txBody>
      </p:sp>
      <p:sp>
        <p:nvSpPr>
          <p:cNvPr id="644120" name="Rectangle 24"/>
          <p:cNvSpPr>
            <a:spLocks noChangeArrowheads="1"/>
          </p:cNvSpPr>
          <p:nvPr/>
        </p:nvSpPr>
        <p:spPr bwMode="auto">
          <a:xfrm>
            <a:off x="685800" y="2914650"/>
            <a:ext cx="26670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Change in Consumer and Producer Surplus from Price Controls</a:t>
            </a:r>
          </a:p>
        </p:txBody>
      </p:sp>
      <p:sp>
        <p:nvSpPr>
          <p:cNvPr id="644121" name="Rectangle 25"/>
          <p:cNvSpPr>
            <a:spLocks noChangeArrowheads="1"/>
          </p:cNvSpPr>
          <p:nvPr/>
        </p:nvSpPr>
        <p:spPr bwMode="auto">
          <a:xfrm>
            <a:off x="685800" y="2590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9.2</a:t>
            </a:r>
          </a:p>
        </p:txBody>
      </p:sp>
      <p:pic>
        <p:nvPicPr>
          <p:cNvPr id="644123" name="Picture 27"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4" name="Picture 28"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5" name="Picture 29"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6" name="Picture 30"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7" name="Picture 31"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8" name="Picture 32"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29" name="Picture 3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30" name="Picture 34"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31" name="Picture 35"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4135" name="Picture 39"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33800" y="2533650"/>
            <a:ext cx="48101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4136" name="Text Box 40"/>
          <p:cNvSpPr txBox="1">
            <a:spLocks noChangeArrowheads="1"/>
          </p:cNvSpPr>
          <p:nvPr/>
        </p:nvSpPr>
        <p:spPr bwMode="auto">
          <a:xfrm>
            <a:off x="5562600" y="2454275"/>
            <a:ext cx="327660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400" b="1">
                <a:solidFill>
                  <a:schemeClr val="bg2"/>
                </a:solidFill>
                <a:latin typeface="Palatino" pitchFamily="2" charset="0"/>
              </a:rPr>
              <a:t>●</a:t>
            </a:r>
            <a:r>
              <a:rPr lang="en-US" altLang="en-US" sz="1400" b="1">
                <a:solidFill>
                  <a:srgbClr val="382344"/>
                </a:solidFill>
                <a:latin typeface="Palatino" pitchFamily="2" charset="0"/>
              </a:rPr>
              <a:t>	</a:t>
            </a:r>
            <a:r>
              <a:rPr lang="en-US" altLang="en-US" sz="1400" b="1">
                <a:solidFill>
                  <a:srgbClr val="382344"/>
                </a:solidFill>
              </a:rPr>
              <a:t>deadweight loss    </a:t>
            </a:r>
            <a:r>
              <a:rPr lang="en-US" altLang="en-US" sz="1400">
                <a:solidFill>
                  <a:schemeClr val="tx1"/>
                </a:solidFill>
              </a:rPr>
              <a:t>Net loss of total (consumer plus producer) surplus.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4103">
                                            <p:txEl>
                                              <p:pRg st="0" end="0"/>
                                            </p:txEl>
                                          </p:spTgt>
                                        </p:tgtEl>
                                        <p:attrNameLst>
                                          <p:attrName>style.visibility</p:attrName>
                                        </p:attrNameLst>
                                      </p:cBhvr>
                                      <p:to>
                                        <p:strVal val="visible"/>
                                      </p:to>
                                    </p:set>
                                    <p:animEffect transition="in" filter="wipe(left)">
                                      <p:cBhvr>
                                        <p:cTn id="7" dur="500"/>
                                        <p:tgtEl>
                                          <p:spTgt spid="644103">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4118"/>
                                        </p:tgtEl>
                                        <p:attrNameLst>
                                          <p:attrName>style.visibility</p:attrName>
                                        </p:attrNameLst>
                                      </p:cBhvr>
                                      <p:to>
                                        <p:strVal val="visible"/>
                                      </p:to>
                                    </p:set>
                                    <p:animEffect transition="in" filter="wipe(left)">
                                      <p:cBhvr>
                                        <p:cTn id="11" dur="500"/>
                                        <p:tgtEl>
                                          <p:spTgt spid="64411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4121"/>
                                        </p:tgtEl>
                                        <p:attrNameLst>
                                          <p:attrName>style.visibility</p:attrName>
                                        </p:attrNameLst>
                                      </p:cBhvr>
                                      <p:to>
                                        <p:strVal val="visible"/>
                                      </p:to>
                                    </p:set>
                                    <p:animEffect transition="in" filter="wipe(left)">
                                      <p:cBhvr>
                                        <p:cTn id="15" dur="500"/>
                                        <p:tgtEl>
                                          <p:spTgt spid="644121"/>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44120"/>
                                        </p:tgtEl>
                                        <p:attrNameLst>
                                          <p:attrName>style.visibility</p:attrName>
                                        </p:attrNameLst>
                                      </p:cBhvr>
                                      <p:to>
                                        <p:strVal val="visible"/>
                                      </p:to>
                                    </p:set>
                                    <p:animEffect transition="in" filter="wipe(left)">
                                      <p:cBhvr>
                                        <p:cTn id="19" dur="500"/>
                                        <p:tgtEl>
                                          <p:spTgt spid="644120"/>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4119">
                                            <p:txEl>
                                              <p:pRg st="0" end="0"/>
                                            </p:txEl>
                                          </p:spTgt>
                                        </p:tgtEl>
                                        <p:attrNameLst>
                                          <p:attrName>style.visibility</p:attrName>
                                        </p:attrNameLst>
                                      </p:cBhvr>
                                      <p:to>
                                        <p:strVal val="visible"/>
                                      </p:to>
                                    </p:set>
                                    <p:animEffect transition="in" filter="wipe(left)">
                                      <p:cBhvr>
                                        <p:cTn id="23" dur="500"/>
                                        <p:tgtEl>
                                          <p:spTgt spid="644119">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644123"/>
                                        </p:tgtEl>
                                        <p:attrNameLst>
                                          <p:attrName>style.visibility</p:attrName>
                                        </p:attrNameLst>
                                      </p:cBhvr>
                                      <p:to>
                                        <p:strVal val="visible"/>
                                      </p:to>
                                    </p:set>
                                    <p:animEffect transition="in" filter="wipe(left)">
                                      <p:cBhvr>
                                        <p:cTn id="27" dur="500"/>
                                        <p:tgtEl>
                                          <p:spTgt spid="644123"/>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44124"/>
                                        </p:tgtEl>
                                        <p:attrNameLst>
                                          <p:attrName>style.visibility</p:attrName>
                                        </p:attrNameLst>
                                      </p:cBhvr>
                                      <p:to>
                                        <p:strVal val="visible"/>
                                      </p:to>
                                    </p:set>
                                    <p:animEffect transition="in" filter="wipe(left)">
                                      <p:cBhvr>
                                        <p:cTn id="31" dur="1000"/>
                                        <p:tgtEl>
                                          <p:spTgt spid="644124"/>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644125"/>
                                        </p:tgtEl>
                                        <p:attrNameLst>
                                          <p:attrName>style.visibility</p:attrName>
                                        </p:attrNameLst>
                                      </p:cBhvr>
                                      <p:to>
                                        <p:strVal val="visible"/>
                                      </p:to>
                                    </p:set>
                                    <p:animEffect transition="in" filter="wipe(left)">
                                      <p:cBhvr>
                                        <p:cTn id="35" dur="1000"/>
                                        <p:tgtEl>
                                          <p:spTgt spid="644125"/>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644126"/>
                                        </p:tgtEl>
                                        <p:attrNameLst>
                                          <p:attrName>style.visibility</p:attrName>
                                        </p:attrNameLst>
                                      </p:cBhvr>
                                      <p:to>
                                        <p:strVal val="visible"/>
                                      </p:to>
                                    </p:set>
                                    <p:animEffect transition="in" filter="wipe(left)">
                                      <p:cBhvr>
                                        <p:cTn id="39" dur="1000"/>
                                        <p:tgtEl>
                                          <p:spTgt spid="644126"/>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644127"/>
                                        </p:tgtEl>
                                        <p:attrNameLst>
                                          <p:attrName>style.visibility</p:attrName>
                                        </p:attrNameLst>
                                      </p:cBhvr>
                                      <p:to>
                                        <p:strVal val="visible"/>
                                      </p:to>
                                    </p:set>
                                    <p:animEffect transition="in" filter="wipe(left)">
                                      <p:cBhvr>
                                        <p:cTn id="43" dur="1000"/>
                                        <p:tgtEl>
                                          <p:spTgt spid="644127"/>
                                        </p:tgtEl>
                                      </p:cBhvr>
                                    </p:animEffect>
                                  </p:childTnLst>
                                </p:cTn>
                              </p:par>
                            </p:childTnLst>
                          </p:cTn>
                        </p:par>
                        <p:par>
                          <p:cTn id="44" fill="hold" nodeType="afterGroup">
                            <p:stCondLst>
                              <p:cond delay="7000"/>
                            </p:stCondLst>
                            <p:childTnLst>
                              <p:par>
                                <p:cTn id="45" presetID="22" presetClass="entr" presetSubtype="1" fill="hold" nodeType="afterEffect">
                                  <p:stCondLst>
                                    <p:cond delay="0"/>
                                  </p:stCondLst>
                                  <p:childTnLst>
                                    <p:set>
                                      <p:cBhvr>
                                        <p:cTn id="46" dur="1" fill="hold">
                                          <p:stCondLst>
                                            <p:cond delay="0"/>
                                          </p:stCondLst>
                                        </p:cTn>
                                        <p:tgtEl>
                                          <p:spTgt spid="644128"/>
                                        </p:tgtEl>
                                        <p:attrNameLst>
                                          <p:attrName>style.visibility</p:attrName>
                                        </p:attrNameLst>
                                      </p:cBhvr>
                                      <p:to>
                                        <p:strVal val="visible"/>
                                      </p:to>
                                    </p:set>
                                    <p:animEffect transition="in" filter="wipe(up)">
                                      <p:cBhvr>
                                        <p:cTn id="47" dur="1000"/>
                                        <p:tgtEl>
                                          <p:spTgt spid="644128"/>
                                        </p:tgtEl>
                                      </p:cBhvr>
                                    </p:animEffect>
                                  </p:childTnLst>
                                </p:cTn>
                              </p:par>
                            </p:childTnLst>
                          </p:cTn>
                        </p:par>
                        <p:par>
                          <p:cTn id="48" fill="hold" nodeType="afterGroup">
                            <p:stCondLst>
                              <p:cond delay="8000"/>
                            </p:stCondLst>
                            <p:childTnLst>
                              <p:par>
                                <p:cTn id="49" presetID="22" presetClass="entr" presetSubtype="1" fill="hold" nodeType="afterEffect">
                                  <p:stCondLst>
                                    <p:cond delay="0"/>
                                  </p:stCondLst>
                                  <p:childTnLst>
                                    <p:set>
                                      <p:cBhvr>
                                        <p:cTn id="50" dur="1" fill="hold">
                                          <p:stCondLst>
                                            <p:cond delay="0"/>
                                          </p:stCondLst>
                                        </p:cTn>
                                        <p:tgtEl>
                                          <p:spTgt spid="644129"/>
                                        </p:tgtEl>
                                        <p:attrNameLst>
                                          <p:attrName>style.visibility</p:attrName>
                                        </p:attrNameLst>
                                      </p:cBhvr>
                                      <p:to>
                                        <p:strVal val="visible"/>
                                      </p:to>
                                    </p:set>
                                    <p:animEffect transition="in" filter="wipe(up)">
                                      <p:cBhvr>
                                        <p:cTn id="51" dur="1000"/>
                                        <p:tgtEl>
                                          <p:spTgt spid="644129"/>
                                        </p:tgtEl>
                                      </p:cBhvr>
                                    </p:animEffect>
                                  </p:childTnLst>
                                </p:cTn>
                              </p:par>
                            </p:childTnLst>
                          </p:cTn>
                        </p:par>
                        <p:par>
                          <p:cTn id="52" fill="hold" nodeType="afterGroup">
                            <p:stCondLst>
                              <p:cond delay="9000"/>
                            </p:stCondLst>
                            <p:childTnLst>
                              <p:par>
                                <p:cTn id="53" presetID="22" presetClass="entr" presetSubtype="8" fill="hold" nodeType="afterEffect">
                                  <p:stCondLst>
                                    <p:cond delay="0"/>
                                  </p:stCondLst>
                                  <p:childTnLst>
                                    <p:set>
                                      <p:cBhvr>
                                        <p:cTn id="54" dur="1" fill="hold">
                                          <p:stCondLst>
                                            <p:cond delay="0"/>
                                          </p:stCondLst>
                                        </p:cTn>
                                        <p:tgtEl>
                                          <p:spTgt spid="644130"/>
                                        </p:tgtEl>
                                        <p:attrNameLst>
                                          <p:attrName>style.visibility</p:attrName>
                                        </p:attrNameLst>
                                      </p:cBhvr>
                                      <p:to>
                                        <p:strVal val="visible"/>
                                      </p:to>
                                    </p:set>
                                    <p:animEffect transition="in" filter="wipe(left)">
                                      <p:cBhvr>
                                        <p:cTn id="55" dur="1000"/>
                                        <p:tgtEl>
                                          <p:spTgt spid="644130"/>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644119">
                                            <p:txEl>
                                              <p:pRg st="1" end="1"/>
                                            </p:txEl>
                                          </p:spTgt>
                                        </p:tgtEl>
                                        <p:attrNameLst>
                                          <p:attrName>style.visibility</p:attrName>
                                        </p:attrNameLst>
                                      </p:cBhvr>
                                      <p:to>
                                        <p:strVal val="visible"/>
                                      </p:to>
                                    </p:set>
                                    <p:animEffect transition="in" filter="wipe(left)">
                                      <p:cBhvr>
                                        <p:cTn id="60" dur="500"/>
                                        <p:tgtEl>
                                          <p:spTgt spid="644119">
                                            <p:txEl>
                                              <p:pRg st="1" end="1"/>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644131"/>
                                        </p:tgtEl>
                                        <p:attrNameLst>
                                          <p:attrName>style.visibility</p:attrName>
                                        </p:attrNameLst>
                                      </p:cBhvr>
                                      <p:to>
                                        <p:strVal val="visible"/>
                                      </p:to>
                                    </p:set>
                                    <p:animEffect transition="in" filter="wipe(left)">
                                      <p:cBhvr>
                                        <p:cTn id="64" dur="1000"/>
                                        <p:tgtEl>
                                          <p:spTgt spid="644131"/>
                                        </p:tgtEl>
                                      </p:cBhvr>
                                    </p:animEffect>
                                  </p:childTnLst>
                                </p:cTn>
                              </p:par>
                            </p:childTnLst>
                          </p:cTn>
                        </p:par>
                        <p:par>
                          <p:cTn id="65" fill="hold" nodeType="afterGroup">
                            <p:stCondLst>
                              <p:cond delay="1500"/>
                            </p:stCondLst>
                            <p:childTnLst>
                              <p:par>
                                <p:cTn id="66" presetID="22" presetClass="entr" presetSubtype="8" fill="hold" nodeType="afterEffect">
                                  <p:stCondLst>
                                    <p:cond delay="0"/>
                                  </p:stCondLst>
                                  <p:childTnLst>
                                    <p:set>
                                      <p:cBhvr>
                                        <p:cTn id="67" dur="1" fill="hold">
                                          <p:stCondLst>
                                            <p:cond delay="0"/>
                                          </p:stCondLst>
                                        </p:cTn>
                                        <p:tgtEl>
                                          <p:spTgt spid="644132"/>
                                        </p:tgtEl>
                                        <p:attrNameLst>
                                          <p:attrName>style.visibility</p:attrName>
                                        </p:attrNameLst>
                                      </p:cBhvr>
                                      <p:to>
                                        <p:strVal val="visible"/>
                                      </p:to>
                                    </p:set>
                                    <p:animEffect transition="in" filter="wipe(left)">
                                      <p:cBhvr>
                                        <p:cTn id="68" dur="1000"/>
                                        <p:tgtEl>
                                          <p:spTgt spid="644132"/>
                                        </p:tgtEl>
                                      </p:cBhvr>
                                    </p:animEffect>
                                  </p:childTnLst>
                                </p:cTn>
                              </p:par>
                            </p:childTnLst>
                          </p:cTn>
                        </p:par>
                        <p:par>
                          <p:cTn id="69" fill="hold" nodeType="afterGroup">
                            <p:stCondLst>
                              <p:cond delay="2500"/>
                            </p:stCondLst>
                            <p:childTnLst>
                              <p:par>
                                <p:cTn id="70" presetID="22" presetClass="entr" presetSubtype="8" fill="hold" nodeType="afterEffect">
                                  <p:stCondLst>
                                    <p:cond delay="0"/>
                                  </p:stCondLst>
                                  <p:childTnLst>
                                    <p:set>
                                      <p:cBhvr>
                                        <p:cTn id="71" dur="1" fill="hold">
                                          <p:stCondLst>
                                            <p:cond delay="0"/>
                                          </p:stCondLst>
                                        </p:cTn>
                                        <p:tgtEl>
                                          <p:spTgt spid="644133"/>
                                        </p:tgtEl>
                                        <p:attrNameLst>
                                          <p:attrName>style.visibility</p:attrName>
                                        </p:attrNameLst>
                                      </p:cBhvr>
                                      <p:to>
                                        <p:strVal val="visible"/>
                                      </p:to>
                                    </p:set>
                                    <p:animEffect transition="in" filter="wipe(left)">
                                      <p:cBhvr>
                                        <p:cTn id="72" dur="1000"/>
                                        <p:tgtEl>
                                          <p:spTgt spid="644133"/>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644119">
                                            <p:txEl>
                                              <p:pRg st="2" end="2"/>
                                            </p:txEl>
                                          </p:spTgt>
                                        </p:tgtEl>
                                        <p:attrNameLst>
                                          <p:attrName>style.visibility</p:attrName>
                                        </p:attrNameLst>
                                      </p:cBhvr>
                                      <p:to>
                                        <p:strVal val="visible"/>
                                      </p:to>
                                    </p:set>
                                    <p:animEffect transition="in" filter="wipe(left)">
                                      <p:cBhvr>
                                        <p:cTn id="77" dur="500"/>
                                        <p:tgtEl>
                                          <p:spTgt spid="644119">
                                            <p:txEl>
                                              <p:pRg st="2" end="2"/>
                                            </p:txEl>
                                          </p:spTgt>
                                        </p:tgtEl>
                                      </p:cBhvr>
                                    </p:animEffect>
                                  </p:childTnLst>
                                </p:cTn>
                              </p:par>
                            </p:childTnLst>
                          </p:cTn>
                        </p:par>
                        <p:par>
                          <p:cTn id="78" fill="hold" nodeType="afterGroup">
                            <p:stCondLst>
                              <p:cond delay="500"/>
                            </p:stCondLst>
                            <p:childTnLst>
                              <p:par>
                                <p:cTn id="79" presetID="22" presetClass="entr" presetSubtype="8" fill="hold" nodeType="afterEffect">
                                  <p:stCondLst>
                                    <p:cond delay="0"/>
                                  </p:stCondLst>
                                  <p:childTnLst>
                                    <p:set>
                                      <p:cBhvr>
                                        <p:cTn id="80" dur="1" fill="hold">
                                          <p:stCondLst>
                                            <p:cond delay="0"/>
                                          </p:stCondLst>
                                        </p:cTn>
                                        <p:tgtEl>
                                          <p:spTgt spid="644134"/>
                                        </p:tgtEl>
                                        <p:attrNameLst>
                                          <p:attrName>style.visibility</p:attrName>
                                        </p:attrNameLst>
                                      </p:cBhvr>
                                      <p:to>
                                        <p:strVal val="visible"/>
                                      </p:to>
                                    </p:set>
                                    <p:animEffect transition="in" filter="wipe(left)">
                                      <p:cBhvr>
                                        <p:cTn id="81" dur="1000"/>
                                        <p:tgtEl>
                                          <p:spTgt spid="644134"/>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644119">
                                            <p:txEl>
                                              <p:pRg st="3" end="3"/>
                                            </p:txEl>
                                          </p:spTgt>
                                        </p:tgtEl>
                                        <p:attrNameLst>
                                          <p:attrName>style.visibility</p:attrName>
                                        </p:attrNameLst>
                                      </p:cBhvr>
                                      <p:to>
                                        <p:strVal val="visible"/>
                                      </p:to>
                                    </p:set>
                                    <p:animEffect transition="in" filter="wipe(left)">
                                      <p:cBhvr>
                                        <p:cTn id="86" dur="500"/>
                                        <p:tgtEl>
                                          <p:spTgt spid="644119">
                                            <p:txEl>
                                              <p:pRg st="3" end="3"/>
                                            </p:txEl>
                                          </p:spTgt>
                                        </p:tgtEl>
                                      </p:cBhvr>
                                    </p:animEffect>
                                  </p:childTnLst>
                                </p:cTn>
                              </p:par>
                            </p:childTnLst>
                          </p:cTn>
                        </p:par>
                        <p:par>
                          <p:cTn id="87" fill="hold" nodeType="afterGroup">
                            <p:stCondLst>
                              <p:cond delay="500"/>
                            </p:stCondLst>
                            <p:childTnLst>
                              <p:par>
                                <p:cTn id="88" presetID="22" presetClass="entr" presetSubtype="8" fill="hold" nodeType="afterEffect">
                                  <p:stCondLst>
                                    <p:cond delay="0"/>
                                  </p:stCondLst>
                                  <p:childTnLst>
                                    <p:set>
                                      <p:cBhvr>
                                        <p:cTn id="89" dur="1" fill="hold">
                                          <p:stCondLst>
                                            <p:cond delay="0"/>
                                          </p:stCondLst>
                                        </p:cTn>
                                        <p:tgtEl>
                                          <p:spTgt spid="644135"/>
                                        </p:tgtEl>
                                        <p:attrNameLst>
                                          <p:attrName>style.visibility</p:attrName>
                                        </p:attrNameLst>
                                      </p:cBhvr>
                                      <p:to>
                                        <p:strVal val="visible"/>
                                      </p:to>
                                    </p:set>
                                    <p:animEffect transition="in" filter="wipe(left)">
                                      <p:cBhvr>
                                        <p:cTn id="90" dur="1000"/>
                                        <p:tgtEl>
                                          <p:spTgt spid="644135"/>
                                        </p:tgtEl>
                                      </p:cBhvr>
                                    </p:animEffect>
                                  </p:childTnLst>
                                </p:cTn>
                              </p:par>
                            </p:childTnLst>
                          </p:cTn>
                        </p:par>
                        <p:par>
                          <p:cTn id="91" fill="hold" nodeType="afterGroup">
                            <p:stCondLst>
                              <p:cond delay="1500"/>
                            </p:stCondLst>
                            <p:childTnLst>
                              <p:par>
                                <p:cTn id="92" presetID="22" presetClass="entr" presetSubtype="8" fill="hold" grpId="0" nodeType="afterEffect">
                                  <p:stCondLst>
                                    <p:cond delay="0"/>
                                  </p:stCondLst>
                                  <p:childTnLst>
                                    <p:set>
                                      <p:cBhvr>
                                        <p:cTn id="93" dur="1" fill="hold">
                                          <p:stCondLst>
                                            <p:cond delay="0"/>
                                          </p:stCondLst>
                                        </p:cTn>
                                        <p:tgtEl>
                                          <p:spTgt spid="644136"/>
                                        </p:tgtEl>
                                        <p:attrNameLst>
                                          <p:attrName>style.visibility</p:attrName>
                                        </p:attrNameLst>
                                      </p:cBhvr>
                                      <p:to>
                                        <p:strVal val="visible"/>
                                      </p:to>
                                    </p:set>
                                    <p:animEffect transition="in" filter="wipe(left)">
                                      <p:cBhvr>
                                        <p:cTn id="94" dur="500"/>
                                        <p:tgtEl>
                                          <p:spTgt spid="644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103" grpId="0" build="p"/>
      <p:bldP spid="644118" grpId="0"/>
      <p:bldP spid="644119" grpId="0" build="p"/>
      <p:bldP spid="644120" grpId="0" animBg="1"/>
      <p:bldP spid="644121" grpId="0"/>
      <p:bldP spid="6441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57" name="Picture 37"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6" name="Picture 36"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4" name="Picture 34"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5"/>
          <p:cNvSpPr>
            <a:spLocks noGrp="1" noChangeArrowheads="1"/>
          </p:cNvSpPr>
          <p:nvPr>
            <p:ph type="title"/>
          </p:nvPr>
        </p:nvSpPr>
        <p:spPr>
          <a:xfrm>
            <a:off x="1371600" y="381000"/>
            <a:ext cx="7315200" cy="990600"/>
          </a:xfrm>
          <a:noFill/>
        </p:spPr>
        <p:txBody>
          <a:bodyPr/>
          <a:lstStyle/>
          <a:p>
            <a:pPr eaLnBrk="1" hangingPunct="1"/>
            <a:r>
              <a:rPr lang="en-US" altLang="en-US" sz="2000" b="0" smtClean="0"/>
              <a:t>EVALUATING THE GAINS AND LOSSES</a:t>
            </a:r>
            <a:br>
              <a:rPr lang="en-US" altLang="en-US" sz="2000" b="0" smtClean="0"/>
            </a:br>
            <a:r>
              <a:rPr lang="en-US" altLang="en-US" sz="2000" b="0" smtClean="0"/>
              <a:t>FROM GOVERNMENT POLICIES—</a:t>
            </a:r>
            <a:br>
              <a:rPr lang="en-US" altLang="en-US" sz="2000" b="0" smtClean="0"/>
            </a:br>
            <a:r>
              <a:rPr lang="en-US" altLang="en-US" sz="2000" b="0" smtClean="0"/>
              <a:t>CONSUMER AND PRODUCER SURPLUS</a:t>
            </a:r>
          </a:p>
        </p:txBody>
      </p:sp>
      <p:grpSp>
        <p:nvGrpSpPr>
          <p:cNvPr id="20486" name="Group 6"/>
          <p:cNvGrpSpPr>
            <a:grpSpLocks/>
          </p:cNvGrpSpPr>
          <p:nvPr/>
        </p:nvGrpSpPr>
        <p:grpSpPr bwMode="auto">
          <a:xfrm>
            <a:off x="457200" y="381000"/>
            <a:ext cx="8229600" cy="487363"/>
            <a:chOff x="288" y="240"/>
            <a:chExt cx="5184" cy="307"/>
          </a:xfrm>
        </p:grpSpPr>
        <p:sp>
          <p:nvSpPr>
            <p:cNvPr id="20499" name="Rectangle 7"/>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9.1</a:t>
              </a:r>
            </a:p>
          </p:txBody>
        </p:sp>
        <p:sp>
          <p:nvSpPr>
            <p:cNvPr id="20500" name="Line 8"/>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45129" name="Rectangle 9"/>
          <p:cNvSpPr>
            <a:spLocks noGrp="1" noChangeArrowheads="1"/>
          </p:cNvSpPr>
          <p:nvPr>
            <p:ph type="body" idx="1"/>
          </p:nvPr>
        </p:nvSpPr>
        <p:spPr>
          <a:xfrm>
            <a:off x="381000" y="1447800"/>
            <a:ext cx="6781800" cy="511175"/>
          </a:xfrm>
          <a:noFill/>
        </p:spPr>
        <p:txBody>
          <a:bodyPr/>
          <a:lstStyle/>
          <a:p>
            <a:pPr eaLnBrk="1" hangingPunct="1"/>
            <a:r>
              <a:rPr lang="en-US" altLang="en-US" sz="2000" smtClean="0"/>
              <a:t>Application of Consumer and Producer Surplus</a:t>
            </a:r>
          </a:p>
        </p:txBody>
      </p:sp>
      <p:pic>
        <p:nvPicPr>
          <p:cNvPr id="20488"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132" name="Rectangle 12"/>
          <p:cNvSpPr>
            <a:spLocks noChangeArrowheads="1"/>
          </p:cNvSpPr>
          <p:nvPr/>
        </p:nvSpPr>
        <p:spPr bwMode="auto">
          <a:xfrm>
            <a:off x="685800" y="2647950"/>
            <a:ext cx="2667000"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If demand is sufficiently inelastic, triangle </a:t>
            </a:r>
            <a:r>
              <a:rPr lang="en-US" altLang="en-US" sz="1400" i="1">
                <a:solidFill>
                  <a:schemeClr val="tx1"/>
                </a:solidFill>
              </a:rPr>
              <a:t>B</a:t>
            </a:r>
            <a:r>
              <a:rPr lang="en-US" altLang="en-US" sz="1400">
                <a:solidFill>
                  <a:schemeClr val="tx1"/>
                </a:solidFill>
              </a:rPr>
              <a:t> can be larger than rectangle </a:t>
            </a:r>
            <a:r>
              <a:rPr lang="en-US" altLang="en-US" sz="1400" i="1">
                <a:solidFill>
                  <a:schemeClr val="tx1"/>
                </a:solidFill>
              </a:rPr>
              <a:t>A</a:t>
            </a:r>
            <a:r>
              <a:rPr lang="en-US" altLang="en-US" sz="1400">
                <a:solidFill>
                  <a:schemeClr val="tx1"/>
                </a:solidFill>
              </a:rPr>
              <a:t>. In this case, consumers suffer a net loss from price controls.</a:t>
            </a:r>
          </a:p>
        </p:txBody>
      </p:sp>
      <p:sp>
        <p:nvSpPr>
          <p:cNvPr id="645133" name="Rectangle 13"/>
          <p:cNvSpPr>
            <a:spLocks noChangeArrowheads="1"/>
          </p:cNvSpPr>
          <p:nvPr/>
        </p:nvSpPr>
        <p:spPr bwMode="auto">
          <a:xfrm>
            <a:off x="685800" y="2209800"/>
            <a:ext cx="25146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Effect of Price Controls When Demand Is Inelastic</a:t>
            </a:r>
          </a:p>
        </p:txBody>
      </p:sp>
      <p:sp>
        <p:nvSpPr>
          <p:cNvPr id="645134" name="Rectangle 14"/>
          <p:cNvSpPr>
            <a:spLocks noChangeArrowheads="1"/>
          </p:cNvSpPr>
          <p:nvPr/>
        </p:nvSpPr>
        <p:spPr bwMode="auto">
          <a:xfrm>
            <a:off x="685800" y="18859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9.3</a:t>
            </a:r>
          </a:p>
        </p:txBody>
      </p:sp>
      <p:pic>
        <p:nvPicPr>
          <p:cNvPr id="645147" name="Picture 27"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48" name="Picture 28"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49" name="Picture 29"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0" name="Picture 30"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1" name="Picture 31"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2" name="Picture 32"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53" name="Picture 3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90925" y="1905000"/>
            <a:ext cx="4410075"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5129">
                                            <p:txEl>
                                              <p:pRg st="0" end="0"/>
                                            </p:txEl>
                                          </p:spTgt>
                                        </p:tgtEl>
                                        <p:attrNameLst>
                                          <p:attrName>style.visibility</p:attrName>
                                        </p:attrNameLst>
                                      </p:cBhvr>
                                      <p:to>
                                        <p:strVal val="visible"/>
                                      </p:to>
                                    </p:set>
                                    <p:animEffect transition="in" filter="wipe(left)">
                                      <p:cBhvr>
                                        <p:cTn id="7" dur="500"/>
                                        <p:tgtEl>
                                          <p:spTgt spid="64512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5134"/>
                                        </p:tgtEl>
                                        <p:attrNameLst>
                                          <p:attrName>style.visibility</p:attrName>
                                        </p:attrNameLst>
                                      </p:cBhvr>
                                      <p:to>
                                        <p:strVal val="visible"/>
                                      </p:to>
                                    </p:set>
                                    <p:animEffect transition="in" filter="wipe(left)">
                                      <p:cBhvr>
                                        <p:cTn id="11" dur="500"/>
                                        <p:tgtEl>
                                          <p:spTgt spid="64513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5133"/>
                                        </p:tgtEl>
                                        <p:attrNameLst>
                                          <p:attrName>style.visibility</p:attrName>
                                        </p:attrNameLst>
                                      </p:cBhvr>
                                      <p:to>
                                        <p:strVal val="visible"/>
                                      </p:to>
                                    </p:set>
                                    <p:animEffect transition="in" filter="wipe(left)">
                                      <p:cBhvr>
                                        <p:cTn id="15" dur="500"/>
                                        <p:tgtEl>
                                          <p:spTgt spid="64513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45132">
                                            <p:txEl>
                                              <p:pRg st="0" end="0"/>
                                            </p:txEl>
                                          </p:spTgt>
                                        </p:tgtEl>
                                        <p:attrNameLst>
                                          <p:attrName>style.visibility</p:attrName>
                                        </p:attrNameLst>
                                      </p:cBhvr>
                                      <p:to>
                                        <p:strVal val="visible"/>
                                      </p:to>
                                    </p:set>
                                    <p:animEffect transition="in" filter="wipe(left)">
                                      <p:cBhvr>
                                        <p:cTn id="19" dur="500"/>
                                        <p:tgtEl>
                                          <p:spTgt spid="645132">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45147"/>
                                        </p:tgtEl>
                                        <p:attrNameLst>
                                          <p:attrName>style.visibility</p:attrName>
                                        </p:attrNameLst>
                                      </p:cBhvr>
                                      <p:to>
                                        <p:strVal val="visible"/>
                                      </p:to>
                                    </p:set>
                                    <p:animEffect transition="in" filter="wipe(left)">
                                      <p:cBhvr>
                                        <p:cTn id="23" dur="500"/>
                                        <p:tgtEl>
                                          <p:spTgt spid="645147"/>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645148"/>
                                        </p:tgtEl>
                                        <p:attrNameLst>
                                          <p:attrName>style.visibility</p:attrName>
                                        </p:attrNameLst>
                                      </p:cBhvr>
                                      <p:to>
                                        <p:strVal val="visible"/>
                                      </p:to>
                                    </p:set>
                                    <p:animEffect transition="in" filter="wipe(up)">
                                      <p:cBhvr>
                                        <p:cTn id="27" dur="1000"/>
                                        <p:tgtEl>
                                          <p:spTgt spid="645148"/>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645149"/>
                                        </p:tgtEl>
                                        <p:attrNameLst>
                                          <p:attrName>style.visibility</p:attrName>
                                        </p:attrNameLst>
                                      </p:cBhvr>
                                      <p:to>
                                        <p:strVal val="visible"/>
                                      </p:to>
                                    </p:set>
                                    <p:animEffect transition="in" filter="wipe(left)">
                                      <p:cBhvr>
                                        <p:cTn id="31" dur="1000"/>
                                        <p:tgtEl>
                                          <p:spTgt spid="645149"/>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645150"/>
                                        </p:tgtEl>
                                        <p:attrNameLst>
                                          <p:attrName>style.visibility</p:attrName>
                                        </p:attrNameLst>
                                      </p:cBhvr>
                                      <p:to>
                                        <p:strVal val="visible"/>
                                      </p:to>
                                    </p:set>
                                    <p:animEffect transition="in" filter="wipe(left)">
                                      <p:cBhvr>
                                        <p:cTn id="35" dur="1000"/>
                                        <p:tgtEl>
                                          <p:spTgt spid="645150"/>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45151"/>
                                        </p:tgtEl>
                                        <p:attrNameLst>
                                          <p:attrName>style.visibility</p:attrName>
                                        </p:attrNameLst>
                                      </p:cBhvr>
                                      <p:to>
                                        <p:strVal val="visible"/>
                                      </p:to>
                                    </p:set>
                                    <p:animEffect transition="in" filter="wipe(left)">
                                      <p:cBhvr>
                                        <p:cTn id="39" dur="1000"/>
                                        <p:tgtEl>
                                          <p:spTgt spid="645151"/>
                                        </p:tgtEl>
                                      </p:cBhvr>
                                    </p:animEffect>
                                  </p:childTnLst>
                                </p:cTn>
                              </p:par>
                            </p:childTnLst>
                          </p:cTn>
                        </p:par>
                        <p:par>
                          <p:cTn id="40" fill="hold" nodeType="afterGroup">
                            <p:stCondLst>
                              <p:cond delay="6500"/>
                            </p:stCondLst>
                            <p:childTnLst>
                              <p:par>
                                <p:cTn id="41" presetID="22" presetClass="entr" presetSubtype="4" fill="hold" nodeType="afterEffect">
                                  <p:stCondLst>
                                    <p:cond delay="0"/>
                                  </p:stCondLst>
                                  <p:childTnLst>
                                    <p:set>
                                      <p:cBhvr>
                                        <p:cTn id="42" dur="1" fill="hold">
                                          <p:stCondLst>
                                            <p:cond delay="0"/>
                                          </p:stCondLst>
                                        </p:cTn>
                                        <p:tgtEl>
                                          <p:spTgt spid="645152"/>
                                        </p:tgtEl>
                                        <p:attrNameLst>
                                          <p:attrName>style.visibility</p:attrName>
                                        </p:attrNameLst>
                                      </p:cBhvr>
                                      <p:to>
                                        <p:strVal val="visible"/>
                                      </p:to>
                                    </p:set>
                                    <p:animEffect transition="in" filter="wipe(down)">
                                      <p:cBhvr>
                                        <p:cTn id="43" dur="1000"/>
                                        <p:tgtEl>
                                          <p:spTgt spid="645152"/>
                                        </p:tgtEl>
                                      </p:cBhvr>
                                    </p:animEffect>
                                  </p:childTnLst>
                                </p:cTn>
                              </p:par>
                            </p:childTnLst>
                          </p:cTn>
                        </p:par>
                        <p:par>
                          <p:cTn id="44" fill="hold" nodeType="afterGroup">
                            <p:stCondLst>
                              <p:cond delay="7500"/>
                            </p:stCondLst>
                            <p:childTnLst>
                              <p:par>
                                <p:cTn id="45" presetID="22" presetClass="entr" presetSubtype="4" fill="hold" nodeType="afterEffect">
                                  <p:stCondLst>
                                    <p:cond delay="0"/>
                                  </p:stCondLst>
                                  <p:childTnLst>
                                    <p:set>
                                      <p:cBhvr>
                                        <p:cTn id="46" dur="1" fill="hold">
                                          <p:stCondLst>
                                            <p:cond delay="0"/>
                                          </p:stCondLst>
                                        </p:cTn>
                                        <p:tgtEl>
                                          <p:spTgt spid="645153"/>
                                        </p:tgtEl>
                                        <p:attrNameLst>
                                          <p:attrName>style.visibility</p:attrName>
                                        </p:attrNameLst>
                                      </p:cBhvr>
                                      <p:to>
                                        <p:strVal val="visible"/>
                                      </p:to>
                                    </p:set>
                                    <p:animEffect transition="in" filter="wipe(down)">
                                      <p:cBhvr>
                                        <p:cTn id="47" dur="1000"/>
                                        <p:tgtEl>
                                          <p:spTgt spid="645153"/>
                                        </p:tgtEl>
                                      </p:cBhvr>
                                    </p:animEffect>
                                  </p:childTnLst>
                                </p:cTn>
                              </p:par>
                            </p:childTnLst>
                          </p:cTn>
                        </p:par>
                        <p:par>
                          <p:cTn id="48" fill="hold" nodeType="afterGroup">
                            <p:stCondLst>
                              <p:cond delay="8500"/>
                            </p:stCondLst>
                            <p:childTnLst>
                              <p:par>
                                <p:cTn id="49" presetID="22" presetClass="entr" presetSubtype="8" fill="hold" nodeType="afterEffect">
                                  <p:stCondLst>
                                    <p:cond delay="0"/>
                                  </p:stCondLst>
                                  <p:childTnLst>
                                    <p:set>
                                      <p:cBhvr>
                                        <p:cTn id="50" dur="1" fill="hold">
                                          <p:stCondLst>
                                            <p:cond delay="0"/>
                                          </p:stCondLst>
                                        </p:cTn>
                                        <p:tgtEl>
                                          <p:spTgt spid="645154"/>
                                        </p:tgtEl>
                                        <p:attrNameLst>
                                          <p:attrName>style.visibility</p:attrName>
                                        </p:attrNameLst>
                                      </p:cBhvr>
                                      <p:to>
                                        <p:strVal val="visible"/>
                                      </p:to>
                                    </p:set>
                                    <p:animEffect transition="in" filter="wipe(left)">
                                      <p:cBhvr>
                                        <p:cTn id="51" dur="1000"/>
                                        <p:tgtEl>
                                          <p:spTgt spid="645154"/>
                                        </p:tgtEl>
                                      </p:cBhvr>
                                    </p:animEffect>
                                  </p:childTnLst>
                                </p:cTn>
                              </p:par>
                            </p:childTnLst>
                          </p:cTn>
                        </p:par>
                        <p:par>
                          <p:cTn id="52" fill="hold" nodeType="afterGroup">
                            <p:stCondLst>
                              <p:cond delay="9500"/>
                            </p:stCondLst>
                            <p:childTnLst>
                              <p:par>
                                <p:cTn id="53" presetID="22" presetClass="entr" presetSubtype="8" fill="hold" nodeType="afterEffect">
                                  <p:stCondLst>
                                    <p:cond delay="0"/>
                                  </p:stCondLst>
                                  <p:childTnLst>
                                    <p:set>
                                      <p:cBhvr>
                                        <p:cTn id="54" dur="1" fill="hold">
                                          <p:stCondLst>
                                            <p:cond delay="0"/>
                                          </p:stCondLst>
                                        </p:cTn>
                                        <p:tgtEl>
                                          <p:spTgt spid="645156"/>
                                        </p:tgtEl>
                                        <p:attrNameLst>
                                          <p:attrName>style.visibility</p:attrName>
                                        </p:attrNameLst>
                                      </p:cBhvr>
                                      <p:to>
                                        <p:strVal val="visible"/>
                                      </p:to>
                                    </p:set>
                                    <p:animEffect transition="in" filter="wipe(left)">
                                      <p:cBhvr>
                                        <p:cTn id="55" dur="1000"/>
                                        <p:tgtEl>
                                          <p:spTgt spid="645156"/>
                                        </p:tgtEl>
                                      </p:cBhvr>
                                    </p:animEffect>
                                  </p:childTnLst>
                                </p:cTn>
                              </p:par>
                            </p:childTnLst>
                          </p:cTn>
                        </p:par>
                        <p:par>
                          <p:cTn id="56" fill="hold" nodeType="afterGroup">
                            <p:stCondLst>
                              <p:cond delay="10500"/>
                            </p:stCondLst>
                            <p:childTnLst>
                              <p:par>
                                <p:cTn id="57" presetID="22" presetClass="entr" presetSubtype="8" fill="hold" nodeType="afterEffect">
                                  <p:stCondLst>
                                    <p:cond delay="0"/>
                                  </p:stCondLst>
                                  <p:childTnLst>
                                    <p:set>
                                      <p:cBhvr>
                                        <p:cTn id="58" dur="1" fill="hold">
                                          <p:stCondLst>
                                            <p:cond delay="0"/>
                                          </p:stCondLst>
                                        </p:cTn>
                                        <p:tgtEl>
                                          <p:spTgt spid="645157"/>
                                        </p:tgtEl>
                                        <p:attrNameLst>
                                          <p:attrName>style.visibility</p:attrName>
                                        </p:attrNameLst>
                                      </p:cBhvr>
                                      <p:to>
                                        <p:strVal val="visible"/>
                                      </p:to>
                                    </p:set>
                                    <p:animEffect transition="in" filter="wipe(left)">
                                      <p:cBhvr>
                                        <p:cTn id="59" dur="1000"/>
                                        <p:tgtEl>
                                          <p:spTgt spid="645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29" grpId="0" build="p"/>
      <p:bldP spid="645132" grpId="0" build="p"/>
      <p:bldP spid="645133" grpId="0" animBg="1"/>
      <p:bldP spid="64513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5" name="Rectangle 7"/>
          <p:cNvSpPr>
            <a:spLocks noChangeArrowheads="1"/>
          </p:cNvSpPr>
          <p:nvPr/>
        </p:nvSpPr>
        <p:spPr bwMode="auto">
          <a:xfrm>
            <a:off x="714375" y="1447800"/>
            <a:ext cx="7972425" cy="5029200"/>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20514" name="Picture 34"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5" name="Picture 35"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6"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Rectangle 2"/>
          <p:cNvSpPr>
            <a:spLocks noGrp="1" noChangeArrowheads="1"/>
          </p:cNvSpPr>
          <p:nvPr>
            <p:ph type="title"/>
          </p:nvPr>
        </p:nvSpPr>
        <p:spPr>
          <a:xfrm>
            <a:off x="1371600" y="381000"/>
            <a:ext cx="7315200" cy="487363"/>
          </a:xfrm>
          <a:noFill/>
        </p:spPr>
        <p:txBody>
          <a:bodyPr/>
          <a:lstStyle/>
          <a:p>
            <a:pPr marL="495300" indent="-495300" eaLnBrk="1" hangingPunct="1"/>
            <a:r>
              <a:rPr lang="en-US" altLang="en-US" sz="1600" smtClean="0"/>
              <a:t>EVALUATING THE GAINS AND LOSSES FROM GOVERNMENT POLICIES—CONSUMER AND PRODUCER SURPLUS</a:t>
            </a:r>
          </a:p>
        </p:txBody>
      </p:sp>
      <p:grpSp>
        <p:nvGrpSpPr>
          <p:cNvPr id="21511" name="Group 3"/>
          <p:cNvGrpSpPr>
            <a:grpSpLocks/>
          </p:cNvGrpSpPr>
          <p:nvPr/>
        </p:nvGrpSpPr>
        <p:grpSpPr bwMode="auto">
          <a:xfrm>
            <a:off x="457200" y="381000"/>
            <a:ext cx="8229600" cy="487363"/>
            <a:chOff x="288" y="240"/>
            <a:chExt cx="5184" cy="307"/>
          </a:xfrm>
        </p:grpSpPr>
        <p:sp>
          <p:nvSpPr>
            <p:cNvPr id="2152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9.1</a:t>
              </a:r>
            </a:p>
          </p:txBody>
        </p:sp>
        <p:sp>
          <p:nvSpPr>
            <p:cNvPr id="2152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1512"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137" name="Rectangle 89"/>
          <p:cNvSpPr>
            <a:spLocks noChangeArrowheads="1"/>
          </p:cNvSpPr>
          <p:nvPr/>
        </p:nvSpPr>
        <p:spPr bwMode="auto">
          <a:xfrm>
            <a:off x="2438400" y="1524000"/>
            <a:ext cx="5943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Supply</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S</a:t>
            </a:r>
            <a:r>
              <a:rPr lang="en-US" altLang="en-US" sz="1400">
                <a:solidFill>
                  <a:schemeClr val="tx1"/>
                </a:solidFill>
              </a:rPr>
              <a:t> = 15.90 + 0.72</a:t>
            </a:r>
            <a:r>
              <a:rPr lang="en-US" altLang="en-US" sz="1400" i="1">
                <a:solidFill>
                  <a:schemeClr val="tx1"/>
                </a:solidFill>
              </a:rPr>
              <a:t>P</a:t>
            </a:r>
            <a:r>
              <a:rPr lang="en-US" altLang="en-US" sz="1400" i="1" baseline="-25000">
                <a:solidFill>
                  <a:schemeClr val="tx1"/>
                </a:solidFill>
              </a:rPr>
              <a:t>G</a:t>
            </a:r>
            <a:r>
              <a:rPr lang="en-US" altLang="en-US" sz="1400">
                <a:solidFill>
                  <a:schemeClr val="tx1"/>
                </a:solidFill>
              </a:rPr>
              <a:t> + 0.05</a:t>
            </a:r>
            <a:r>
              <a:rPr lang="en-US" altLang="en-US" sz="1400" i="1">
                <a:solidFill>
                  <a:schemeClr val="tx1"/>
                </a:solidFill>
              </a:rPr>
              <a:t>P</a:t>
            </a:r>
            <a:r>
              <a:rPr lang="en-US" altLang="en-US" sz="1400" i="1" baseline="-25000">
                <a:solidFill>
                  <a:schemeClr val="tx1"/>
                </a:solidFill>
              </a:rPr>
              <a:t>O</a:t>
            </a:r>
          </a:p>
          <a:p>
            <a:pPr algn="ctr" eaLnBrk="1" hangingPunct="1">
              <a:lnSpc>
                <a:spcPct val="90000"/>
              </a:lnSpc>
              <a:spcAft>
                <a:spcPct val="20000"/>
              </a:spcAft>
            </a:pPr>
            <a:r>
              <a:rPr lang="en-US" altLang="en-US" sz="1400" i="1">
                <a:solidFill>
                  <a:schemeClr val="tx1"/>
                </a:solidFill>
              </a:rPr>
              <a:t>Demand</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 = 0.02 − 0.18</a:t>
            </a:r>
            <a:r>
              <a:rPr lang="en-US" altLang="en-US" sz="1400" i="1">
                <a:solidFill>
                  <a:schemeClr val="tx1"/>
                </a:solidFill>
              </a:rPr>
              <a:t>P</a:t>
            </a:r>
            <a:r>
              <a:rPr lang="en-US" altLang="en-US" sz="1400" i="1" baseline="-25000">
                <a:solidFill>
                  <a:schemeClr val="tx1"/>
                </a:solidFill>
              </a:rPr>
              <a:t>G</a:t>
            </a:r>
            <a:r>
              <a:rPr lang="en-US" altLang="en-US" sz="1400">
                <a:solidFill>
                  <a:schemeClr val="tx1"/>
                </a:solidFill>
              </a:rPr>
              <a:t> + 0.69</a:t>
            </a:r>
            <a:r>
              <a:rPr lang="en-US" altLang="en-US" sz="1400" i="1">
                <a:solidFill>
                  <a:schemeClr val="tx1"/>
                </a:solidFill>
              </a:rPr>
              <a:t>P</a:t>
            </a:r>
            <a:r>
              <a:rPr lang="en-US" altLang="en-US" sz="1400" i="1" baseline="-25000">
                <a:solidFill>
                  <a:schemeClr val="tx1"/>
                </a:solidFill>
              </a:rPr>
              <a:t>O</a:t>
            </a:r>
          </a:p>
        </p:txBody>
      </p:sp>
      <p:pic>
        <p:nvPicPr>
          <p:cNvPr id="642139" name="Picture 91" descr="example_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375" y="9906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2140" name="Rectangle 92"/>
          <p:cNvSpPr>
            <a:spLocks noChangeArrowheads="1"/>
          </p:cNvSpPr>
          <p:nvPr/>
        </p:nvSpPr>
        <p:spPr bwMode="auto">
          <a:xfrm>
            <a:off x="762000" y="2590800"/>
            <a:ext cx="2209800"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market-clearing price of natural gas is $6.40 per mcf, and the (hypothetical) maximum allowable price is $3.00.  </a:t>
            </a:r>
          </a:p>
          <a:p>
            <a:pPr eaLnBrk="1" hangingPunct="1">
              <a:spcAft>
                <a:spcPct val="20000"/>
              </a:spcAft>
            </a:pPr>
            <a:r>
              <a:rPr lang="en-US" altLang="en-US" sz="1400">
                <a:solidFill>
                  <a:schemeClr val="tx1"/>
                </a:solidFill>
              </a:rPr>
              <a:t>A shortage of 29.1 − 20.6 = 8.5 Tcf results.</a:t>
            </a:r>
          </a:p>
          <a:p>
            <a:pPr eaLnBrk="1" hangingPunct="1">
              <a:spcAft>
                <a:spcPct val="20000"/>
              </a:spcAft>
            </a:pPr>
            <a:r>
              <a:rPr lang="en-US" altLang="en-US" sz="1400">
                <a:solidFill>
                  <a:schemeClr val="tx1"/>
                </a:solidFill>
              </a:rPr>
              <a:t>The gain to consumers is rectangle </a:t>
            </a:r>
            <a:r>
              <a:rPr lang="en-US" altLang="en-US" sz="1400" i="1">
                <a:solidFill>
                  <a:schemeClr val="tx1"/>
                </a:solidFill>
              </a:rPr>
              <a:t>A</a:t>
            </a:r>
            <a:r>
              <a:rPr lang="en-US" altLang="en-US" sz="1400">
                <a:solidFill>
                  <a:schemeClr val="tx1"/>
                </a:solidFill>
              </a:rPr>
              <a:t> minus triangle </a:t>
            </a:r>
            <a:r>
              <a:rPr lang="en-US" altLang="en-US" sz="1400" i="1">
                <a:solidFill>
                  <a:schemeClr val="tx1"/>
                </a:solidFill>
              </a:rPr>
              <a:t>B</a:t>
            </a:r>
            <a:r>
              <a:rPr lang="en-US" altLang="en-US" sz="1400">
                <a:solidFill>
                  <a:schemeClr val="tx1"/>
                </a:solidFill>
              </a:rPr>
              <a:t>, </a:t>
            </a:r>
          </a:p>
          <a:p>
            <a:pPr eaLnBrk="1" hangingPunct="1">
              <a:spcAft>
                <a:spcPct val="20000"/>
              </a:spcAft>
            </a:pPr>
            <a:r>
              <a:rPr lang="en-US" altLang="en-US" sz="1400">
                <a:solidFill>
                  <a:schemeClr val="tx1"/>
                </a:solidFill>
              </a:rPr>
              <a:t>and the loss to producers is rectangle </a:t>
            </a:r>
            <a:r>
              <a:rPr lang="en-US" altLang="en-US" sz="1400" i="1">
                <a:solidFill>
                  <a:schemeClr val="tx1"/>
                </a:solidFill>
              </a:rPr>
              <a:t>A</a:t>
            </a:r>
            <a:r>
              <a:rPr lang="en-US" altLang="en-US" sz="1400">
                <a:solidFill>
                  <a:schemeClr val="tx1"/>
                </a:solidFill>
              </a:rPr>
              <a:t> plus triangle </a:t>
            </a:r>
            <a:r>
              <a:rPr lang="en-US" altLang="en-US" sz="1400" i="1">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The deadweight loss is the sum of triangles </a:t>
            </a:r>
            <a:r>
              <a:rPr lang="en-US" altLang="en-US" sz="1400" i="1">
                <a:solidFill>
                  <a:schemeClr val="tx1"/>
                </a:solidFill>
              </a:rPr>
              <a:t>B</a:t>
            </a:r>
            <a:r>
              <a:rPr lang="en-US" altLang="en-US" sz="1400">
                <a:solidFill>
                  <a:schemeClr val="tx1"/>
                </a:solidFill>
              </a:rPr>
              <a:t> plus </a:t>
            </a:r>
            <a:r>
              <a:rPr lang="en-US" altLang="en-US" sz="1400" i="1">
                <a:solidFill>
                  <a:schemeClr val="tx1"/>
                </a:solidFill>
              </a:rPr>
              <a:t>C</a:t>
            </a:r>
            <a:r>
              <a:rPr lang="en-US" altLang="en-US" sz="1400">
                <a:solidFill>
                  <a:schemeClr val="tx1"/>
                </a:solidFill>
              </a:rPr>
              <a:t>.</a:t>
            </a:r>
          </a:p>
        </p:txBody>
      </p:sp>
      <p:sp>
        <p:nvSpPr>
          <p:cNvPr id="642141" name="Rectangle 93"/>
          <p:cNvSpPr>
            <a:spLocks noChangeArrowheads="1"/>
          </p:cNvSpPr>
          <p:nvPr/>
        </p:nvSpPr>
        <p:spPr bwMode="auto">
          <a:xfrm>
            <a:off x="838200" y="2152650"/>
            <a:ext cx="22098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Effects of Natural Gas Price Controls</a:t>
            </a:r>
          </a:p>
        </p:txBody>
      </p:sp>
      <p:sp>
        <p:nvSpPr>
          <p:cNvPr id="642142" name="Rectangle 94"/>
          <p:cNvSpPr>
            <a:spLocks noChangeArrowheads="1"/>
          </p:cNvSpPr>
          <p:nvPr/>
        </p:nvSpPr>
        <p:spPr bwMode="auto">
          <a:xfrm>
            <a:off x="838200" y="1828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9.4</a:t>
            </a:r>
          </a:p>
        </p:txBody>
      </p:sp>
      <p:pic>
        <p:nvPicPr>
          <p:cNvPr id="20506" name="Picture 26"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7" name="Picture 27"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8" name="Picture 28"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9" name="Picture 29"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0" name="Picture 30"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1" name="Picture 31"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2" name="Picture 32"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3" name="Picture 33"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7" name="Picture 37"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8" name="Picture 38"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0" y="2209800"/>
            <a:ext cx="5534025" cy="409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42139"/>
                                        </p:tgtEl>
                                        <p:attrNameLst>
                                          <p:attrName>style.visibility</p:attrName>
                                        </p:attrNameLst>
                                      </p:cBhvr>
                                      <p:to>
                                        <p:strVal val="visible"/>
                                      </p:to>
                                    </p:set>
                                    <p:animEffect transition="in" filter="wipe(left)">
                                      <p:cBhvr>
                                        <p:cTn id="7" dur="500"/>
                                        <p:tgtEl>
                                          <p:spTgt spid="64213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2055"/>
                                        </p:tgtEl>
                                        <p:attrNameLst>
                                          <p:attrName>style.visibility</p:attrName>
                                        </p:attrNameLst>
                                      </p:cBhvr>
                                      <p:to>
                                        <p:strVal val="visible"/>
                                      </p:to>
                                    </p:set>
                                    <p:animEffect transition="in" filter="fade">
                                      <p:cBhvr>
                                        <p:cTn id="11" dur="500"/>
                                        <p:tgtEl>
                                          <p:spTgt spid="64205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2137">
                                            <p:txEl>
                                              <p:pRg st="0" end="0"/>
                                            </p:txEl>
                                          </p:spTgt>
                                        </p:tgtEl>
                                        <p:attrNameLst>
                                          <p:attrName>style.visibility</p:attrName>
                                        </p:attrNameLst>
                                      </p:cBhvr>
                                      <p:to>
                                        <p:strVal val="visible"/>
                                      </p:to>
                                    </p:set>
                                    <p:animEffect transition="in" filter="wipe(left)">
                                      <p:cBhvr>
                                        <p:cTn id="15" dur="500"/>
                                        <p:tgtEl>
                                          <p:spTgt spid="642137">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42137">
                                            <p:txEl>
                                              <p:pRg st="1" end="1"/>
                                            </p:txEl>
                                          </p:spTgt>
                                        </p:tgtEl>
                                        <p:attrNameLst>
                                          <p:attrName>style.visibility</p:attrName>
                                        </p:attrNameLst>
                                      </p:cBhvr>
                                      <p:to>
                                        <p:strVal val="visible"/>
                                      </p:to>
                                    </p:set>
                                    <p:animEffect transition="in" filter="wipe(left)">
                                      <p:cBhvr>
                                        <p:cTn id="19" dur="500"/>
                                        <p:tgtEl>
                                          <p:spTgt spid="642137">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2142"/>
                                        </p:tgtEl>
                                        <p:attrNameLst>
                                          <p:attrName>style.visibility</p:attrName>
                                        </p:attrNameLst>
                                      </p:cBhvr>
                                      <p:to>
                                        <p:strVal val="visible"/>
                                      </p:to>
                                    </p:set>
                                    <p:animEffect transition="in" filter="wipe(left)">
                                      <p:cBhvr>
                                        <p:cTn id="23" dur="500"/>
                                        <p:tgtEl>
                                          <p:spTgt spid="642142"/>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42141"/>
                                        </p:tgtEl>
                                        <p:attrNameLst>
                                          <p:attrName>style.visibility</p:attrName>
                                        </p:attrNameLst>
                                      </p:cBhvr>
                                      <p:to>
                                        <p:strVal val="visible"/>
                                      </p:to>
                                    </p:set>
                                    <p:animEffect transition="in" filter="wipe(left)">
                                      <p:cBhvr>
                                        <p:cTn id="27" dur="500"/>
                                        <p:tgtEl>
                                          <p:spTgt spid="642141"/>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42140">
                                            <p:txEl>
                                              <p:pRg st="0" end="0"/>
                                            </p:txEl>
                                          </p:spTgt>
                                        </p:tgtEl>
                                        <p:attrNameLst>
                                          <p:attrName>style.visibility</p:attrName>
                                        </p:attrNameLst>
                                      </p:cBhvr>
                                      <p:to>
                                        <p:strVal val="visible"/>
                                      </p:to>
                                    </p:set>
                                    <p:animEffect transition="in" filter="wipe(left)">
                                      <p:cBhvr>
                                        <p:cTn id="31" dur="500"/>
                                        <p:tgtEl>
                                          <p:spTgt spid="642140">
                                            <p:txEl>
                                              <p:pRg st="0" end="0"/>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20506"/>
                                        </p:tgtEl>
                                        <p:attrNameLst>
                                          <p:attrName>style.visibility</p:attrName>
                                        </p:attrNameLst>
                                      </p:cBhvr>
                                      <p:to>
                                        <p:strVal val="visible"/>
                                      </p:to>
                                    </p:set>
                                    <p:animEffect transition="in" filter="wipe(left)">
                                      <p:cBhvr>
                                        <p:cTn id="35" dur="500"/>
                                        <p:tgtEl>
                                          <p:spTgt spid="20506"/>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20507"/>
                                        </p:tgtEl>
                                        <p:attrNameLst>
                                          <p:attrName>style.visibility</p:attrName>
                                        </p:attrNameLst>
                                      </p:cBhvr>
                                      <p:to>
                                        <p:strVal val="visible"/>
                                      </p:to>
                                    </p:set>
                                    <p:animEffect transition="in" filter="wipe(down)">
                                      <p:cBhvr>
                                        <p:cTn id="39" dur="1000"/>
                                        <p:tgtEl>
                                          <p:spTgt spid="20507"/>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20508"/>
                                        </p:tgtEl>
                                        <p:attrNameLst>
                                          <p:attrName>style.visibility</p:attrName>
                                        </p:attrNameLst>
                                      </p:cBhvr>
                                      <p:to>
                                        <p:strVal val="visible"/>
                                      </p:to>
                                    </p:set>
                                    <p:animEffect transition="in" filter="wipe(left)">
                                      <p:cBhvr>
                                        <p:cTn id="43" dur="1000"/>
                                        <p:tgtEl>
                                          <p:spTgt spid="20508"/>
                                        </p:tgtEl>
                                      </p:cBhvr>
                                    </p:animEffect>
                                  </p:childTnLst>
                                </p:cTn>
                              </p:par>
                            </p:childTnLst>
                          </p:cTn>
                        </p:par>
                        <p:par>
                          <p:cTn id="44" fill="hold" nodeType="afterGroup">
                            <p:stCondLst>
                              <p:cond delay="6000"/>
                            </p:stCondLst>
                            <p:childTnLst>
                              <p:par>
                                <p:cTn id="45" presetID="22" presetClass="entr" presetSubtype="2" fill="hold" nodeType="afterEffect">
                                  <p:stCondLst>
                                    <p:cond delay="0"/>
                                  </p:stCondLst>
                                  <p:childTnLst>
                                    <p:set>
                                      <p:cBhvr>
                                        <p:cTn id="46" dur="1" fill="hold">
                                          <p:stCondLst>
                                            <p:cond delay="0"/>
                                          </p:stCondLst>
                                        </p:cTn>
                                        <p:tgtEl>
                                          <p:spTgt spid="20517"/>
                                        </p:tgtEl>
                                        <p:attrNameLst>
                                          <p:attrName>style.visibility</p:attrName>
                                        </p:attrNameLst>
                                      </p:cBhvr>
                                      <p:to>
                                        <p:strVal val="visible"/>
                                      </p:to>
                                    </p:set>
                                    <p:animEffect transition="in" filter="wipe(right)">
                                      <p:cBhvr>
                                        <p:cTn id="47" dur="500"/>
                                        <p:tgtEl>
                                          <p:spTgt spid="20517"/>
                                        </p:tgtEl>
                                      </p:cBhvr>
                                    </p:animEffect>
                                  </p:childTnLst>
                                </p:cTn>
                              </p:par>
                            </p:childTnLst>
                          </p:cTn>
                        </p:par>
                        <p:par>
                          <p:cTn id="48" fill="hold" nodeType="afterGroup">
                            <p:stCondLst>
                              <p:cond delay="6500"/>
                            </p:stCondLst>
                            <p:childTnLst>
                              <p:par>
                                <p:cTn id="49" presetID="22" presetClass="entr" presetSubtype="8" fill="hold" nodeType="afterEffect">
                                  <p:stCondLst>
                                    <p:cond delay="0"/>
                                  </p:stCondLst>
                                  <p:childTnLst>
                                    <p:set>
                                      <p:cBhvr>
                                        <p:cTn id="50" dur="1" fill="hold">
                                          <p:stCondLst>
                                            <p:cond delay="0"/>
                                          </p:stCondLst>
                                        </p:cTn>
                                        <p:tgtEl>
                                          <p:spTgt spid="20509"/>
                                        </p:tgtEl>
                                        <p:attrNameLst>
                                          <p:attrName>style.visibility</p:attrName>
                                        </p:attrNameLst>
                                      </p:cBhvr>
                                      <p:to>
                                        <p:strVal val="visible"/>
                                      </p:to>
                                    </p:set>
                                    <p:animEffect transition="in" filter="wipe(left)">
                                      <p:cBhvr>
                                        <p:cTn id="51" dur="1000"/>
                                        <p:tgtEl>
                                          <p:spTgt spid="20509"/>
                                        </p:tgtEl>
                                      </p:cBhvr>
                                    </p:animEffect>
                                  </p:childTnLst>
                                </p:cTn>
                              </p:par>
                            </p:childTnLst>
                          </p:cTn>
                        </p:par>
                        <p:par>
                          <p:cTn id="52" fill="hold" nodeType="afterGroup">
                            <p:stCondLst>
                              <p:cond delay="7500"/>
                            </p:stCondLst>
                            <p:childTnLst>
                              <p:par>
                                <p:cTn id="53" presetID="22" presetClass="entr" presetSubtype="8" fill="hold" nodeType="afterEffect">
                                  <p:stCondLst>
                                    <p:cond delay="0"/>
                                  </p:stCondLst>
                                  <p:childTnLst>
                                    <p:set>
                                      <p:cBhvr>
                                        <p:cTn id="54" dur="1" fill="hold">
                                          <p:stCondLst>
                                            <p:cond delay="0"/>
                                          </p:stCondLst>
                                        </p:cTn>
                                        <p:tgtEl>
                                          <p:spTgt spid="20518"/>
                                        </p:tgtEl>
                                        <p:attrNameLst>
                                          <p:attrName>style.visibility</p:attrName>
                                        </p:attrNameLst>
                                      </p:cBhvr>
                                      <p:to>
                                        <p:strVal val="visible"/>
                                      </p:to>
                                    </p:set>
                                    <p:animEffect transition="in" filter="wipe(left)">
                                      <p:cBhvr>
                                        <p:cTn id="55" dur="500"/>
                                        <p:tgtEl>
                                          <p:spTgt spid="20518"/>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642140">
                                            <p:txEl>
                                              <p:pRg st="1" end="1"/>
                                            </p:txEl>
                                          </p:spTgt>
                                        </p:tgtEl>
                                        <p:attrNameLst>
                                          <p:attrName>style.visibility</p:attrName>
                                        </p:attrNameLst>
                                      </p:cBhvr>
                                      <p:to>
                                        <p:strVal val="visible"/>
                                      </p:to>
                                    </p:set>
                                    <p:animEffect transition="in" filter="wipe(left)">
                                      <p:cBhvr>
                                        <p:cTn id="60" dur="500"/>
                                        <p:tgtEl>
                                          <p:spTgt spid="642140">
                                            <p:txEl>
                                              <p:pRg st="1" end="1"/>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20510"/>
                                        </p:tgtEl>
                                        <p:attrNameLst>
                                          <p:attrName>style.visibility</p:attrName>
                                        </p:attrNameLst>
                                      </p:cBhvr>
                                      <p:to>
                                        <p:strVal val="visible"/>
                                      </p:to>
                                    </p:set>
                                    <p:animEffect transition="in" filter="wipe(left)">
                                      <p:cBhvr>
                                        <p:cTn id="64" dur="1000"/>
                                        <p:tgtEl>
                                          <p:spTgt spid="20510"/>
                                        </p:tgtEl>
                                      </p:cBhvr>
                                    </p:animEffect>
                                  </p:childTnLst>
                                </p:cTn>
                              </p:par>
                            </p:childTnLst>
                          </p:cTn>
                        </p:par>
                        <p:par>
                          <p:cTn id="65" fill="hold" nodeType="afterGroup">
                            <p:stCondLst>
                              <p:cond delay="1500"/>
                            </p:stCondLst>
                            <p:childTnLst>
                              <p:par>
                                <p:cTn id="66" presetID="22" presetClass="entr" presetSubtype="1" fill="hold" nodeType="afterEffect">
                                  <p:stCondLst>
                                    <p:cond delay="0"/>
                                  </p:stCondLst>
                                  <p:childTnLst>
                                    <p:set>
                                      <p:cBhvr>
                                        <p:cTn id="67" dur="1" fill="hold">
                                          <p:stCondLst>
                                            <p:cond delay="0"/>
                                          </p:stCondLst>
                                        </p:cTn>
                                        <p:tgtEl>
                                          <p:spTgt spid="20511"/>
                                        </p:tgtEl>
                                        <p:attrNameLst>
                                          <p:attrName>style.visibility</p:attrName>
                                        </p:attrNameLst>
                                      </p:cBhvr>
                                      <p:to>
                                        <p:strVal val="visible"/>
                                      </p:to>
                                    </p:set>
                                    <p:animEffect transition="in" filter="wipe(up)">
                                      <p:cBhvr>
                                        <p:cTn id="68" dur="1000"/>
                                        <p:tgtEl>
                                          <p:spTgt spid="20511"/>
                                        </p:tgtEl>
                                      </p:cBhvr>
                                    </p:animEffect>
                                  </p:childTnLst>
                                </p:cTn>
                              </p:par>
                            </p:childTnLst>
                          </p:cTn>
                        </p:par>
                        <p:par>
                          <p:cTn id="69" fill="hold" nodeType="afterGroup">
                            <p:stCondLst>
                              <p:cond delay="2500"/>
                            </p:stCondLst>
                            <p:childTnLst>
                              <p:par>
                                <p:cTn id="70" presetID="22" presetClass="entr" presetSubtype="4" fill="hold" nodeType="afterEffect">
                                  <p:stCondLst>
                                    <p:cond delay="0"/>
                                  </p:stCondLst>
                                  <p:childTnLst>
                                    <p:set>
                                      <p:cBhvr>
                                        <p:cTn id="71" dur="1" fill="hold">
                                          <p:stCondLst>
                                            <p:cond delay="0"/>
                                          </p:stCondLst>
                                        </p:cTn>
                                        <p:tgtEl>
                                          <p:spTgt spid="20512"/>
                                        </p:tgtEl>
                                        <p:attrNameLst>
                                          <p:attrName>style.visibility</p:attrName>
                                        </p:attrNameLst>
                                      </p:cBhvr>
                                      <p:to>
                                        <p:strVal val="visible"/>
                                      </p:to>
                                    </p:set>
                                    <p:animEffect transition="in" filter="wipe(down)">
                                      <p:cBhvr>
                                        <p:cTn id="72" dur="1000"/>
                                        <p:tgtEl>
                                          <p:spTgt spid="20512"/>
                                        </p:tgtEl>
                                      </p:cBhvr>
                                    </p:animEffect>
                                  </p:childTnLst>
                                </p:cTn>
                              </p:par>
                            </p:childTnLst>
                          </p:cTn>
                        </p:par>
                        <p:par>
                          <p:cTn id="73" fill="hold" nodeType="afterGroup">
                            <p:stCondLst>
                              <p:cond delay="3500"/>
                            </p:stCondLst>
                            <p:childTnLst>
                              <p:par>
                                <p:cTn id="74" presetID="22" presetClass="entr" presetSubtype="8" fill="hold" nodeType="afterEffect">
                                  <p:stCondLst>
                                    <p:cond delay="0"/>
                                  </p:stCondLst>
                                  <p:childTnLst>
                                    <p:set>
                                      <p:cBhvr>
                                        <p:cTn id="75" dur="1" fill="hold">
                                          <p:stCondLst>
                                            <p:cond delay="0"/>
                                          </p:stCondLst>
                                        </p:cTn>
                                        <p:tgtEl>
                                          <p:spTgt spid="20514"/>
                                        </p:tgtEl>
                                        <p:attrNameLst>
                                          <p:attrName>style.visibility</p:attrName>
                                        </p:attrNameLst>
                                      </p:cBhvr>
                                      <p:to>
                                        <p:strVal val="visible"/>
                                      </p:to>
                                    </p:set>
                                    <p:animEffect transition="in" filter="wipe(left)">
                                      <p:cBhvr>
                                        <p:cTn id="76" dur="1000"/>
                                        <p:tgtEl>
                                          <p:spTgt spid="20514"/>
                                        </p:tgtEl>
                                      </p:cBhvr>
                                    </p:animEffect>
                                  </p:childTnLst>
                                </p:cTn>
                              </p:par>
                            </p:childTnLst>
                          </p:cTn>
                        </p:par>
                        <p:par>
                          <p:cTn id="77" fill="hold" nodeType="afterGroup">
                            <p:stCondLst>
                              <p:cond delay="4500"/>
                            </p:stCondLst>
                            <p:childTnLst>
                              <p:par>
                                <p:cTn id="78" presetID="22" presetClass="entr" presetSubtype="8" fill="hold" nodeType="afterEffect">
                                  <p:stCondLst>
                                    <p:cond delay="0"/>
                                  </p:stCondLst>
                                  <p:childTnLst>
                                    <p:set>
                                      <p:cBhvr>
                                        <p:cTn id="79" dur="1" fill="hold">
                                          <p:stCondLst>
                                            <p:cond delay="0"/>
                                          </p:stCondLst>
                                        </p:cTn>
                                        <p:tgtEl>
                                          <p:spTgt spid="20513"/>
                                        </p:tgtEl>
                                        <p:attrNameLst>
                                          <p:attrName>style.visibility</p:attrName>
                                        </p:attrNameLst>
                                      </p:cBhvr>
                                      <p:to>
                                        <p:strVal val="visible"/>
                                      </p:to>
                                    </p:set>
                                    <p:animEffect transition="in" filter="wipe(left)">
                                      <p:cBhvr>
                                        <p:cTn id="80" dur="1000"/>
                                        <p:tgtEl>
                                          <p:spTgt spid="20513"/>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642140">
                                            <p:txEl>
                                              <p:pRg st="2" end="2"/>
                                            </p:txEl>
                                          </p:spTgt>
                                        </p:tgtEl>
                                        <p:attrNameLst>
                                          <p:attrName>style.visibility</p:attrName>
                                        </p:attrNameLst>
                                      </p:cBhvr>
                                      <p:to>
                                        <p:strVal val="visible"/>
                                      </p:to>
                                    </p:set>
                                    <p:animEffect transition="in" filter="wipe(left)">
                                      <p:cBhvr>
                                        <p:cTn id="85" dur="500"/>
                                        <p:tgtEl>
                                          <p:spTgt spid="642140">
                                            <p:txEl>
                                              <p:pRg st="2" end="2"/>
                                            </p:txEl>
                                          </p:spTgt>
                                        </p:tgtEl>
                                      </p:cBhvr>
                                    </p:animEffect>
                                  </p:childTnLst>
                                </p:cTn>
                              </p:par>
                            </p:childTnLst>
                          </p:cTn>
                        </p:par>
                        <p:par>
                          <p:cTn id="86" fill="hold" nodeType="afterGroup">
                            <p:stCondLst>
                              <p:cond delay="500"/>
                            </p:stCondLst>
                            <p:childTnLst>
                              <p:par>
                                <p:cTn id="87" presetID="22" presetClass="entr" presetSubtype="8" fill="hold" nodeType="afterEffect">
                                  <p:stCondLst>
                                    <p:cond delay="0"/>
                                  </p:stCondLst>
                                  <p:childTnLst>
                                    <p:set>
                                      <p:cBhvr>
                                        <p:cTn id="88" dur="1" fill="hold">
                                          <p:stCondLst>
                                            <p:cond delay="0"/>
                                          </p:stCondLst>
                                        </p:cTn>
                                        <p:tgtEl>
                                          <p:spTgt spid="20515"/>
                                        </p:tgtEl>
                                        <p:attrNameLst>
                                          <p:attrName>style.visibility</p:attrName>
                                        </p:attrNameLst>
                                      </p:cBhvr>
                                      <p:to>
                                        <p:strVal val="visible"/>
                                      </p:to>
                                    </p:set>
                                    <p:animEffect transition="in" filter="wipe(left)">
                                      <p:cBhvr>
                                        <p:cTn id="89" dur="1000"/>
                                        <p:tgtEl>
                                          <p:spTgt spid="20515"/>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642140">
                                            <p:txEl>
                                              <p:pRg st="3" end="3"/>
                                            </p:txEl>
                                          </p:spTgt>
                                        </p:tgtEl>
                                        <p:attrNameLst>
                                          <p:attrName>style.visibility</p:attrName>
                                        </p:attrNameLst>
                                      </p:cBhvr>
                                      <p:to>
                                        <p:strVal val="visible"/>
                                      </p:to>
                                    </p:set>
                                    <p:animEffect transition="in" filter="wipe(left)">
                                      <p:cBhvr>
                                        <p:cTn id="94" dur="500"/>
                                        <p:tgtEl>
                                          <p:spTgt spid="642140">
                                            <p:txEl>
                                              <p:pRg st="3" end="3"/>
                                            </p:txEl>
                                          </p:spTgt>
                                        </p:tgtEl>
                                      </p:cBhvr>
                                    </p:animEffect>
                                  </p:childTnLst>
                                </p:cTn>
                              </p:par>
                            </p:childTnLst>
                          </p:cTn>
                        </p:par>
                        <p:par>
                          <p:cTn id="95" fill="hold" nodeType="afterGroup">
                            <p:stCondLst>
                              <p:cond delay="500"/>
                            </p:stCondLst>
                            <p:childTnLst>
                              <p:par>
                                <p:cTn id="96" presetID="22" presetClass="entr" presetSubtype="8" fill="hold" nodeType="afterEffect">
                                  <p:stCondLst>
                                    <p:cond delay="0"/>
                                  </p:stCondLst>
                                  <p:childTnLst>
                                    <p:set>
                                      <p:cBhvr>
                                        <p:cTn id="97" dur="1" fill="hold">
                                          <p:stCondLst>
                                            <p:cond delay="0"/>
                                          </p:stCondLst>
                                        </p:cTn>
                                        <p:tgtEl>
                                          <p:spTgt spid="20516"/>
                                        </p:tgtEl>
                                        <p:attrNameLst>
                                          <p:attrName>style.visibility</p:attrName>
                                        </p:attrNameLst>
                                      </p:cBhvr>
                                      <p:to>
                                        <p:strVal val="visible"/>
                                      </p:to>
                                    </p:set>
                                    <p:animEffect transition="in" filter="wipe(left)">
                                      <p:cBhvr>
                                        <p:cTn id="98" dur="1000"/>
                                        <p:tgtEl>
                                          <p:spTgt spid="20516"/>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642140">
                                            <p:txEl>
                                              <p:pRg st="4" end="4"/>
                                            </p:txEl>
                                          </p:spTgt>
                                        </p:tgtEl>
                                        <p:attrNameLst>
                                          <p:attrName>style.visibility</p:attrName>
                                        </p:attrNameLst>
                                      </p:cBhvr>
                                      <p:to>
                                        <p:strVal val="visible"/>
                                      </p:to>
                                    </p:set>
                                    <p:animEffect transition="in" filter="wipe(left)">
                                      <p:cBhvr>
                                        <p:cTn id="103" dur="500"/>
                                        <p:tgtEl>
                                          <p:spTgt spid="64214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2055" grpId="0" animBg="1"/>
      <p:bldP spid="642137" grpId="0" build="p"/>
      <p:bldP spid="642140" grpId="0" build="p"/>
      <p:bldP spid="642141" grpId="0" animBg="1"/>
      <p:bldP spid="6421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171" name="Rectangle 3"/>
          <p:cNvSpPr>
            <a:spLocks noGrp="1" noChangeArrowheads="1"/>
          </p:cNvSpPr>
          <p:nvPr>
            <p:ph type="title"/>
          </p:nvPr>
        </p:nvSpPr>
        <p:spPr>
          <a:xfrm>
            <a:off x="1371600" y="381000"/>
            <a:ext cx="6019800" cy="457200"/>
          </a:xfrm>
          <a:noFill/>
        </p:spPr>
        <p:txBody>
          <a:bodyPr/>
          <a:lstStyle/>
          <a:p>
            <a:pPr eaLnBrk="1" hangingPunct="1"/>
            <a:r>
              <a:rPr lang="en-US" altLang="en-US" sz="2000" b="0" smtClean="0"/>
              <a:t>THE EFFICIENCY OF A COMPETITIVE MARKET</a:t>
            </a:r>
          </a:p>
        </p:txBody>
      </p:sp>
      <p:grpSp>
        <p:nvGrpSpPr>
          <p:cNvPr id="2" name="Group 4"/>
          <p:cNvGrpSpPr>
            <a:grpSpLocks/>
          </p:cNvGrpSpPr>
          <p:nvPr/>
        </p:nvGrpSpPr>
        <p:grpSpPr bwMode="auto">
          <a:xfrm>
            <a:off x="457200" y="381000"/>
            <a:ext cx="8229600" cy="487363"/>
            <a:chOff x="288" y="240"/>
            <a:chExt cx="5184" cy="307"/>
          </a:xfrm>
        </p:grpSpPr>
        <p:sp>
          <p:nvSpPr>
            <p:cNvPr id="22538"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9.2</a:t>
              </a:r>
            </a:p>
          </p:txBody>
        </p:sp>
        <p:sp>
          <p:nvSpPr>
            <p:cNvPr id="22539"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647175" name="Rectangle 7"/>
          <p:cNvSpPr>
            <a:spLocks noGrp="1" noChangeArrowheads="1"/>
          </p:cNvSpPr>
          <p:nvPr>
            <p:ph type="body" idx="1"/>
          </p:nvPr>
        </p:nvSpPr>
        <p:spPr>
          <a:xfrm>
            <a:off x="381000" y="1676400"/>
            <a:ext cx="5334000" cy="304800"/>
          </a:xfrm>
          <a:noFill/>
        </p:spPr>
        <p:txBody>
          <a:bodyPr/>
          <a:lstStyle/>
          <a:p>
            <a:pPr eaLnBrk="1" hangingPunct="1"/>
            <a:r>
              <a:rPr lang="en-US" altLang="en-US" sz="1800" b="1" smtClean="0">
                <a:solidFill>
                  <a:srgbClr val="0066B3"/>
                </a:solidFill>
              </a:rPr>
              <a:t>Market Failure</a:t>
            </a:r>
          </a:p>
        </p:txBody>
      </p:sp>
      <p:pic>
        <p:nvPicPr>
          <p:cNvPr id="647176"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7177" name="Rectangle 9"/>
          <p:cNvSpPr>
            <a:spLocks noChangeArrowheads="1"/>
          </p:cNvSpPr>
          <p:nvPr/>
        </p:nvSpPr>
        <p:spPr bwMode="auto">
          <a:xfrm>
            <a:off x="914400" y="3048000"/>
            <a:ext cx="7239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90513" indent="-290513">
              <a:spcBef>
                <a:spcPct val="20000"/>
              </a:spcBef>
              <a:defRPr sz="2400">
                <a:solidFill>
                  <a:srgbClr val="53BE95"/>
                </a:solidFill>
                <a:latin typeface="Arial" panose="020B0604020202020204" pitchFamily="34" charset="0"/>
              </a:defRPr>
            </a:lvl1pPr>
            <a:lvl2pPr marL="747713"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10000"/>
              </a:spcBef>
              <a:spcAft>
                <a:spcPct val="10000"/>
              </a:spcAft>
            </a:pPr>
            <a:r>
              <a:rPr lang="en-US" altLang="en-US" sz="1800">
                <a:solidFill>
                  <a:schemeClr val="tx1"/>
                </a:solidFill>
              </a:rPr>
              <a:t>There are two important instances in which market failure can occur:</a:t>
            </a:r>
          </a:p>
          <a:p>
            <a:pPr eaLnBrk="1" hangingPunct="1">
              <a:spcBef>
                <a:spcPct val="10000"/>
              </a:spcBef>
              <a:spcAft>
                <a:spcPct val="10000"/>
              </a:spcAft>
              <a:buFontTx/>
              <a:buAutoNum type="arabicPeriod"/>
            </a:pPr>
            <a:r>
              <a:rPr lang="en-US" altLang="en-US" sz="1800" b="1">
                <a:solidFill>
                  <a:schemeClr val="tx1"/>
                </a:solidFill>
              </a:rPr>
              <a:t> </a:t>
            </a:r>
            <a:r>
              <a:rPr lang="en-US" altLang="en-US" sz="1800">
                <a:solidFill>
                  <a:schemeClr val="tx1"/>
                </a:solidFill>
              </a:rPr>
              <a:t>Externalities</a:t>
            </a:r>
          </a:p>
          <a:p>
            <a:pPr eaLnBrk="1" hangingPunct="1">
              <a:spcBef>
                <a:spcPct val="10000"/>
              </a:spcBef>
              <a:spcAft>
                <a:spcPct val="10000"/>
              </a:spcAft>
              <a:buFontTx/>
              <a:buAutoNum type="arabicPeriod"/>
            </a:pPr>
            <a:r>
              <a:rPr lang="en-US" altLang="en-US" sz="1800" b="1">
                <a:solidFill>
                  <a:schemeClr val="tx1"/>
                </a:solidFill>
              </a:rPr>
              <a:t> </a:t>
            </a:r>
            <a:r>
              <a:rPr lang="en-US" altLang="en-US" sz="1800">
                <a:solidFill>
                  <a:schemeClr val="tx1"/>
                </a:solidFill>
              </a:rPr>
              <a:t>Lack of Information</a:t>
            </a:r>
          </a:p>
        </p:txBody>
      </p:sp>
      <p:sp>
        <p:nvSpPr>
          <p:cNvPr id="647188" name="Text Box 20"/>
          <p:cNvSpPr txBox="1">
            <a:spLocks noChangeArrowheads="1"/>
          </p:cNvSpPr>
          <p:nvPr/>
        </p:nvSpPr>
        <p:spPr bwMode="auto">
          <a:xfrm>
            <a:off x="914400" y="990600"/>
            <a:ext cx="6172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economic efficiency     </a:t>
            </a:r>
            <a:r>
              <a:rPr lang="en-US" altLang="en-US" sz="1800">
                <a:solidFill>
                  <a:schemeClr val="tx1"/>
                </a:solidFill>
              </a:rPr>
              <a:t>Maximization of aggregate consumer and producer surplus.</a:t>
            </a:r>
          </a:p>
        </p:txBody>
      </p:sp>
      <p:sp>
        <p:nvSpPr>
          <p:cNvPr id="647189" name="Text Box 21"/>
          <p:cNvSpPr txBox="1">
            <a:spLocks noChangeArrowheads="1"/>
          </p:cNvSpPr>
          <p:nvPr/>
        </p:nvSpPr>
        <p:spPr bwMode="auto">
          <a:xfrm>
            <a:off x="914400" y="2057400"/>
            <a:ext cx="6172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market failure    </a:t>
            </a:r>
            <a:r>
              <a:rPr lang="en-US" altLang="en-US" sz="1800">
                <a:solidFill>
                  <a:schemeClr val="tx1"/>
                </a:solidFill>
              </a:rPr>
              <a:t>Situation in which an unregulated competitive market is inefficient because prices fail to provide proper signals to consumers and producers.</a:t>
            </a:r>
          </a:p>
        </p:txBody>
      </p:sp>
      <p:sp>
        <p:nvSpPr>
          <p:cNvPr id="647191" name="Text Box 23"/>
          <p:cNvSpPr txBox="1">
            <a:spLocks noChangeArrowheads="1"/>
          </p:cNvSpPr>
          <p:nvPr/>
        </p:nvSpPr>
        <p:spPr bwMode="auto">
          <a:xfrm>
            <a:off x="914400" y="4191000"/>
            <a:ext cx="6172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externality    </a:t>
            </a:r>
            <a:r>
              <a:rPr lang="en-US" altLang="en-US" sz="1800">
                <a:solidFill>
                  <a:schemeClr val="tx1"/>
                </a:solidFill>
              </a:rPr>
              <a:t>Action taken by either a producer or a consumer which affects other producers or consumers but is not accounted for by the market price.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47176"/>
                                        </p:tgtEl>
                                        <p:attrNameLst>
                                          <p:attrName>style.visibility</p:attrName>
                                        </p:attrNameLst>
                                      </p:cBhvr>
                                      <p:to>
                                        <p:strVal val="visible"/>
                                      </p:to>
                                    </p:set>
                                    <p:animEffect transition="in" filter="fade">
                                      <p:cBhvr>
                                        <p:cTn id="11" dur="500"/>
                                        <p:tgtEl>
                                          <p:spTgt spid="64717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47171"/>
                                        </p:tgtEl>
                                        <p:attrNameLst>
                                          <p:attrName>style.visibility</p:attrName>
                                        </p:attrNameLst>
                                      </p:cBhvr>
                                      <p:to>
                                        <p:strVal val="visible"/>
                                      </p:to>
                                    </p:set>
                                    <p:animEffect transition="in" filter="wipe(left)">
                                      <p:cBhvr>
                                        <p:cTn id="15" dur="1000"/>
                                        <p:tgtEl>
                                          <p:spTgt spid="647171"/>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47188"/>
                                        </p:tgtEl>
                                        <p:attrNameLst>
                                          <p:attrName>style.visibility</p:attrName>
                                        </p:attrNameLst>
                                      </p:cBhvr>
                                      <p:to>
                                        <p:strVal val="visible"/>
                                      </p:to>
                                    </p:set>
                                    <p:animEffect transition="in" filter="wipe(left)">
                                      <p:cBhvr>
                                        <p:cTn id="19" dur="500"/>
                                        <p:tgtEl>
                                          <p:spTgt spid="6471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47175">
                                            <p:txEl>
                                              <p:pRg st="0" end="0"/>
                                            </p:txEl>
                                          </p:spTgt>
                                        </p:tgtEl>
                                        <p:attrNameLst>
                                          <p:attrName>style.visibility</p:attrName>
                                        </p:attrNameLst>
                                      </p:cBhvr>
                                      <p:to>
                                        <p:strVal val="visible"/>
                                      </p:to>
                                    </p:set>
                                    <p:animEffect transition="in" filter="wipe(left)">
                                      <p:cBhvr>
                                        <p:cTn id="24" dur="500"/>
                                        <p:tgtEl>
                                          <p:spTgt spid="647175">
                                            <p:txEl>
                                              <p:pRg st="0" end="0"/>
                                            </p:txEl>
                                          </p:spTgt>
                                        </p:tgtEl>
                                      </p:cBhvr>
                                    </p:animEffect>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47189"/>
                                        </p:tgtEl>
                                        <p:attrNameLst>
                                          <p:attrName>style.visibility</p:attrName>
                                        </p:attrNameLst>
                                      </p:cBhvr>
                                      <p:to>
                                        <p:strVal val="visible"/>
                                      </p:to>
                                    </p:set>
                                    <p:animEffect transition="in" filter="wipe(left)">
                                      <p:cBhvr>
                                        <p:cTn id="28" dur="500"/>
                                        <p:tgtEl>
                                          <p:spTgt spid="647189"/>
                                        </p:tgtEl>
                                      </p:cBhvr>
                                    </p:animEffect>
                                  </p:childTnLst>
                                </p:cTn>
                              </p:par>
                            </p:childTnLst>
                          </p:cTn>
                        </p:par>
                        <p:par>
                          <p:cTn id="29" fill="hold" nodeType="afterGroup">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647177">
                                            <p:txEl>
                                              <p:pRg st="0" end="0"/>
                                            </p:txEl>
                                          </p:spTgt>
                                        </p:tgtEl>
                                        <p:attrNameLst>
                                          <p:attrName>style.visibility</p:attrName>
                                        </p:attrNameLst>
                                      </p:cBhvr>
                                      <p:to>
                                        <p:strVal val="visible"/>
                                      </p:to>
                                    </p:set>
                                    <p:animEffect transition="in" filter="wipe(left)">
                                      <p:cBhvr>
                                        <p:cTn id="32" dur="500"/>
                                        <p:tgtEl>
                                          <p:spTgt spid="647177">
                                            <p:txEl>
                                              <p:pRg st="0" end="0"/>
                                            </p:txEl>
                                          </p:spTgt>
                                        </p:tgtEl>
                                      </p:cBhvr>
                                    </p:animEffect>
                                  </p:childTnLst>
                                </p:cTn>
                              </p:par>
                            </p:childTnLst>
                          </p:cTn>
                        </p:par>
                        <p:par>
                          <p:cTn id="33" fill="hold" nodeType="afterGroup">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647177">
                                            <p:txEl>
                                              <p:pRg st="1" end="1"/>
                                            </p:txEl>
                                          </p:spTgt>
                                        </p:tgtEl>
                                        <p:attrNameLst>
                                          <p:attrName>style.visibility</p:attrName>
                                        </p:attrNameLst>
                                      </p:cBhvr>
                                      <p:to>
                                        <p:strVal val="visible"/>
                                      </p:to>
                                    </p:set>
                                    <p:animEffect transition="in" filter="wipe(left)">
                                      <p:cBhvr>
                                        <p:cTn id="36" dur="500"/>
                                        <p:tgtEl>
                                          <p:spTgt spid="647177">
                                            <p:txEl>
                                              <p:pRg st="1" end="1"/>
                                            </p:txEl>
                                          </p:spTgt>
                                        </p:tgtEl>
                                      </p:cBhvr>
                                    </p:animEffect>
                                  </p:childTnLst>
                                </p:cTn>
                              </p:par>
                            </p:childTnLst>
                          </p:cTn>
                        </p:par>
                        <p:par>
                          <p:cTn id="37" fill="hold" nodeType="afterGroup">
                            <p:stCondLst>
                              <p:cond delay="2000"/>
                            </p:stCondLst>
                            <p:childTnLst>
                              <p:par>
                                <p:cTn id="38" presetID="22" presetClass="entr" presetSubtype="8" fill="hold" grpId="0" nodeType="afterEffect">
                                  <p:stCondLst>
                                    <p:cond delay="0"/>
                                  </p:stCondLst>
                                  <p:childTnLst>
                                    <p:set>
                                      <p:cBhvr>
                                        <p:cTn id="39" dur="1" fill="hold">
                                          <p:stCondLst>
                                            <p:cond delay="0"/>
                                          </p:stCondLst>
                                        </p:cTn>
                                        <p:tgtEl>
                                          <p:spTgt spid="647177">
                                            <p:txEl>
                                              <p:pRg st="2" end="2"/>
                                            </p:txEl>
                                          </p:spTgt>
                                        </p:tgtEl>
                                        <p:attrNameLst>
                                          <p:attrName>style.visibility</p:attrName>
                                        </p:attrNameLst>
                                      </p:cBhvr>
                                      <p:to>
                                        <p:strVal val="visible"/>
                                      </p:to>
                                    </p:set>
                                    <p:animEffect transition="in" filter="wipe(left)">
                                      <p:cBhvr>
                                        <p:cTn id="40" dur="500"/>
                                        <p:tgtEl>
                                          <p:spTgt spid="647177">
                                            <p:txEl>
                                              <p:pRg st="2" end="2"/>
                                            </p:txEl>
                                          </p:spTgt>
                                        </p:tgtEl>
                                      </p:cBhvr>
                                    </p:animEffect>
                                  </p:childTnLst>
                                </p:cTn>
                              </p:par>
                            </p:childTnLst>
                          </p:cTn>
                        </p:par>
                        <p:par>
                          <p:cTn id="41" fill="hold" nodeType="afterGroup">
                            <p:stCondLst>
                              <p:cond delay="2500"/>
                            </p:stCondLst>
                            <p:childTnLst>
                              <p:par>
                                <p:cTn id="42" presetID="22" presetClass="entr" presetSubtype="8" fill="hold" grpId="0" nodeType="afterEffect">
                                  <p:stCondLst>
                                    <p:cond delay="0"/>
                                  </p:stCondLst>
                                  <p:childTnLst>
                                    <p:set>
                                      <p:cBhvr>
                                        <p:cTn id="43" dur="1" fill="hold">
                                          <p:stCondLst>
                                            <p:cond delay="0"/>
                                          </p:stCondLst>
                                        </p:cTn>
                                        <p:tgtEl>
                                          <p:spTgt spid="647191"/>
                                        </p:tgtEl>
                                        <p:attrNameLst>
                                          <p:attrName>style.visibility</p:attrName>
                                        </p:attrNameLst>
                                      </p:cBhvr>
                                      <p:to>
                                        <p:strVal val="visible"/>
                                      </p:to>
                                    </p:set>
                                    <p:animEffect transition="in" filter="wipe(left)">
                                      <p:cBhvr>
                                        <p:cTn id="44" dur="500"/>
                                        <p:tgtEl>
                                          <p:spTgt spid="647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7171" grpId="0"/>
      <p:bldP spid="647175" grpId="0" build="p"/>
      <p:bldP spid="647177" grpId="0" build="p"/>
      <p:bldP spid="647188" grpId="0"/>
      <p:bldP spid="647189" grpId="0"/>
      <p:bldP spid="6471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8218" name="Picture 26"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6" name="Picture 24"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7" name="Picture 25"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2"/>
          <p:cNvSpPr>
            <a:spLocks noGrp="1" noChangeArrowheads="1"/>
          </p:cNvSpPr>
          <p:nvPr>
            <p:ph type="title"/>
          </p:nvPr>
        </p:nvSpPr>
        <p:spPr>
          <a:xfrm>
            <a:off x="1371600" y="381000"/>
            <a:ext cx="6019800" cy="457200"/>
          </a:xfrm>
          <a:noFill/>
        </p:spPr>
        <p:txBody>
          <a:bodyPr/>
          <a:lstStyle/>
          <a:p>
            <a:pPr eaLnBrk="1" hangingPunct="1"/>
            <a:r>
              <a:rPr lang="en-US" altLang="en-US" sz="2000" b="0" smtClean="0"/>
              <a:t>THE EFFICIENCY OF A COMPETITIVE MARKET</a:t>
            </a:r>
          </a:p>
        </p:txBody>
      </p:sp>
      <p:grpSp>
        <p:nvGrpSpPr>
          <p:cNvPr id="23558" name="Group 3"/>
          <p:cNvGrpSpPr>
            <a:grpSpLocks/>
          </p:cNvGrpSpPr>
          <p:nvPr/>
        </p:nvGrpSpPr>
        <p:grpSpPr bwMode="auto">
          <a:xfrm>
            <a:off x="457200" y="381000"/>
            <a:ext cx="8229600" cy="487363"/>
            <a:chOff x="288" y="240"/>
            <a:chExt cx="5184" cy="307"/>
          </a:xfrm>
        </p:grpSpPr>
        <p:sp>
          <p:nvSpPr>
            <p:cNvPr id="23571"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9.2</a:t>
              </a:r>
            </a:p>
          </p:txBody>
        </p:sp>
        <p:sp>
          <p:nvSpPr>
            <p:cNvPr id="23572"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3559"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8205" name="Rectangle 13"/>
          <p:cNvSpPr>
            <a:spLocks noChangeArrowheads="1"/>
          </p:cNvSpPr>
          <p:nvPr/>
        </p:nvSpPr>
        <p:spPr bwMode="auto">
          <a:xfrm>
            <a:off x="685800" y="2514600"/>
            <a:ext cx="25146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When price is regulated to be no lower than </a:t>
            </a:r>
            <a:r>
              <a:rPr lang="en-US" altLang="en-US" sz="1400" i="1">
                <a:solidFill>
                  <a:schemeClr val="tx1"/>
                </a:solidFill>
              </a:rPr>
              <a:t>P</a:t>
            </a:r>
            <a:r>
              <a:rPr lang="en-US" altLang="en-US" sz="1400" baseline="-25000">
                <a:solidFill>
                  <a:schemeClr val="tx1"/>
                </a:solidFill>
              </a:rPr>
              <a:t>2</a:t>
            </a:r>
            <a:r>
              <a:rPr lang="en-US" altLang="en-US" sz="1400">
                <a:solidFill>
                  <a:schemeClr val="tx1"/>
                </a:solidFill>
              </a:rPr>
              <a:t>, only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 will be demanded. </a:t>
            </a:r>
          </a:p>
          <a:p>
            <a:pPr eaLnBrk="1" hangingPunct="1">
              <a:spcAft>
                <a:spcPct val="20000"/>
              </a:spcAft>
            </a:pPr>
            <a:r>
              <a:rPr lang="en-US" altLang="en-US" sz="1400">
                <a:solidFill>
                  <a:schemeClr val="tx1"/>
                </a:solidFill>
              </a:rPr>
              <a:t>If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 is produced, the deadweight loss is given by triangles </a:t>
            </a:r>
            <a:r>
              <a:rPr lang="en-US" altLang="en-US" sz="1400" i="1">
                <a:solidFill>
                  <a:schemeClr val="tx1"/>
                </a:solidFill>
              </a:rPr>
              <a:t>B</a:t>
            </a:r>
            <a:r>
              <a:rPr lang="en-US" altLang="en-US" sz="1400">
                <a:solidFill>
                  <a:schemeClr val="tx1"/>
                </a:solidFill>
              </a:rPr>
              <a:t> and </a:t>
            </a:r>
            <a:r>
              <a:rPr lang="en-US" altLang="en-US" sz="1400" i="1">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At price </a:t>
            </a:r>
            <a:r>
              <a:rPr lang="en-US" altLang="en-US" sz="1400" i="1">
                <a:solidFill>
                  <a:schemeClr val="tx1"/>
                </a:solidFill>
              </a:rPr>
              <a:t>P</a:t>
            </a:r>
            <a:r>
              <a:rPr lang="en-US" altLang="en-US" sz="1400" baseline="-25000">
                <a:solidFill>
                  <a:schemeClr val="tx1"/>
                </a:solidFill>
              </a:rPr>
              <a:t>2</a:t>
            </a:r>
            <a:r>
              <a:rPr lang="en-US" altLang="en-US" sz="1400">
                <a:solidFill>
                  <a:schemeClr val="tx1"/>
                </a:solidFill>
              </a:rPr>
              <a:t>, producers would like to produce more than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 If they do, the deadweight loss will be even larger.</a:t>
            </a:r>
          </a:p>
        </p:txBody>
      </p:sp>
      <p:sp>
        <p:nvSpPr>
          <p:cNvPr id="648206" name="Rectangle 14"/>
          <p:cNvSpPr>
            <a:spLocks noChangeArrowheads="1"/>
          </p:cNvSpPr>
          <p:nvPr/>
        </p:nvSpPr>
        <p:spPr bwMode="auto">
          <a:xfrm>
            <a:off x="685800" y="2076450"/>
            <a:ext cx="25146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Welfare Loss When Price is Held Above Market-Clearing Level</a:t>
            </a:r>
          </a:p>
        </p:txBody>
      </p:sp>
      <p:sp>
        <p:nvSpPr>
          <p:cNvPr id="648207" name="Rectangle 15"/>
          <p:cNvSpPr>
            <a:spLocks noChangeArrowheads="1"/>
          </p:cNvSpPr>
          <p:nvPr/>
        </p:nvSpPr>
        <p:spPr bwMode="auto">
          <a:xfrm>
            <a:off x="6858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9.5</a:t>
            </a:r>
          </a:p>
        </p:txBody>
      </p:sp>
      <p:pic>
        <p:nvPicPr>
          <p:cNvPr id="648209" name="Picture 17"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0" name="Picture 18"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1" name="Picture 19"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2" name="Picture 20"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3" name="Picture 21"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4" name="Picture 22"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8215" name="Picture 2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9" name="Picture 21"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1752600"/>
            <a:ext cx="4067175" cy="346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8207"/>
                                        </p:tgtEl>
                                        <p:attrNameLst>
                                          <p:attrName>style.visibility</p:attrName>
                                        </p:attrNameLst>
                                      </p:cBhvr>
                                      <p:to>
                                        <p:strVal val="visible"/>
                                      </p:to>
                                    </p:set>
                                    <p:animEffect transition="in" filter="wipe(left)">
                                      <p:cBhvr>
                                        <p:cTn id="7" dur="500"/>
                                        <p:tgtEl>
                                          <p:spTgt spid="64820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8206"/>
                                        </p:tgtEl>
                                        <p:attrNameLst>
                                          <p:attrName>style.visibility</p:attrName>
                                        </p:attrNameLst>
                                      </p:cBhvr>
                                      <p:to>
                                        <p:strVal val="visible"/>
                                      </p:to>
                                    </p:set>
                                    <p:animEffect transition="in" filter="wipe(left)">
                                      <p:cBhvr>
                                        <p:cTn id="11" dur="500"/>
                                        <p:tgtEl>
                                          <p:spTgt spid="648206"/>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8209"/>
                                        </p:tgtEl>
                                        <p:attrNameLst>
                                          <p:attrName>style.visibility</p:attrName>
                                        </p:attrNameLst>
                                      </p:cBhvr>
                                      <p:to>
                                        <p:strVal val="visible"/>
                                      </p:to>
                                    </p:set>
                                    <p:animEffect transition="in" filter="wipe(left)">
                                      <p:cBhvr>
                                        <p:cTn id="15" dur="500"/>
                                        <p:tgtEl>
                                          <p:spTgt spid="648209"/>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48210"/>
                                        </p:tgtEl>
                                        <p:attrNameLst>
                                          <p:attrName>style.visibility</p:attrName>
                                        </p:attrNameLst>
                                      </p:cBhvr>
                                      <p:to>
                                        <p:strVal val="visible"/>
                                      </p:to>
                                    </p:set>
                                    <p:animEffect transition="in" filter="wipe(left)">
                                      <p:cBhvr>
                                        <p:cTn id="19" dur="1000"/>
                                        <p:tgtEl>
                                          <p:spTgt spid="648210"/>
                                        </p:tgtEl>
                                      </p:cBhvr>
                                    </p:animEffect>
                                  </p:childTnLst>
                                </p:cTn>
                              </p:par>
                            </p:childTnLst>
                          </p:cTn>
                        </p:par>
                        <p:par>
                          <p:cTn id="20" fill="hold" nodeType="afterGroup">
                            <p:stCondLst>
                              <p:cond delay="2500"/>
                            </p:stCondLst>
                            <p:childTnLst>
                              <p:par>
                                <p:cTn id="21" presetID="22" presetClass="entr" presetSubtype="8" fill="hold" nodeType="afterEffect">
                                  <p:stCondLst>
                                    <p:cond delay="0"/>
                                  </p:stCondLst>
                                  <p:childTnLst>
                                    <p:set>
                                      <p:cBhvr>
                                        <p:cTn id="22" dur="1" fill="hold">
                                          <p:stCondLst>
                                            <p:cond delay="0"/>
                                          </p:stCondLst>
                                        </p:cTn>
                                        <p:tgtEl>
                                          <p:spTgt spid="648211"/>
                                        </p:tgtEl>
                                        <p:attrNameLst>
                                          <p:attrName>style.visibility</p:attrName>
                                        </p:attrNameLst>
                                      </p:cBhvr>
                                      <p:to>
                                        <p:strVal val="visible"/>
                                      </p:to>
                                    </p:set>
                                    <p:animEffect transition="in" filter="wipe(left)">
                                      <p:cBhvr>
                                        <p:cTn id="23" dur="1000"/>
                                        <p:tgtEl>
                                          <p:spTgt spid="648211"/>
                                        </p:tgtEl>
                                      </p:cBhvr>
                                    </p:animEffect>
                                  </p:childTnLst>
                                </p:cTn>
                              </p:par>
                            </p:childTnLst>
                          </p:cTn>
                        </p:par>
                        <p:par>
                          <p:cTn id="24" fill="hold" nodeType="afterGroup">
                            <p:stCondLst>
                              <p:cond delay="3500"/>
                            </p:stCondLst>
                            <p:childTnLst>
                              <p:par>
                                <p:cTn id="25" presetID="22" presetClass="entr" presetSubtype="8" fill="hold" nodeType="afterEffect">
                                  <p:stCondLst>
                                    <p:cond delay="0"/>
                                  </p:stCondLst>
                                  <p:childTnLst>
                                    <p:set>
                                      <p:cBhvr>
                                        <p:cTn id="26" dur="1" fill="hold">
                                          <p:stCondLst>
                                            <p:cond delay="0"/>
                                          </p:stCondLst>
                                        </p:cTn>
                                        <p:tgtEl>
                                          <p:spTgt spid="648212"/>
                                        </p:tgtEl>
                                        <p:attrNameLst>
                                          <p:attrName>style.visibility</p:attrName>
                                        </p:attrNameLst>
                                      </p:cBhvr>
                                      <p:to>
                                        <p:strVal val="visible"/>
                                      </p:to>
                                    </p:set>
                                    <p:animEffect transition="in" filter="wipe(left)">
                                      <p:cBhvr>
                                        <p:cTn id="27" dur="1000"/>
                                        <p:tgtEl>
                                          <p:spTgt spid="648212"/>
                                        </p:tgtEl>
                                      </p:cBhvr>
                                    </p:animEffect>
                                  </p:childTnLst>
                                </p:cTn>
                              </p:par>
                            </p:childTnLst>
                          </p:cTn>
                        </p:par>
                        <p:par>
                          <p:cTn id="28" fill="hold" nodeType="afterGroup">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648205">
                                            <p:txEl>
                                              <p:pRg st="0" end="0"/>
                                            </p:txEl>
                                          </p:spTgt>
                                        </p:tgtEl>
                                        <p:attrNameLst>
                                          <p:attrName>style.visibility</p:attrName>
                                        </p:attrNameLst>
                                      </p:cBhvr>
                                      <p:to>
                                        <p:strVal val="visible"/>
                                      </p:to>
                                    </p:set>
                                    <p:animEffect transition="in" filter="wipe(left)">
                                      <p:cBhvr>
                                        <p:cTn id="31" dur="500"/>
                                        <p:tgtEl>
                                          <p:spTgt spid="648205">
                                            <p:txEl>
                                              <p:pRg st="0" end="0"/>
                                            </p:txEl>
                                          </p:spTgt>
                                        </p:tgtEl>
                                      </p:cBhvr>
                                    </p:animEffect>
                                  </p:childTnLst>
                                </p:cTn>
                              </p:par>
                            </p:childTnLst>
                          </p:cTn>
                        </p:par>
                        <p:par>
                          <p:cTn id="32" fill="hold" nodeType="afterGroup">
                            <p:stCondLst>
                              <p:cond delay="5000"/>
                            </p:stCondLst>
                            <p:childTnLst>
                              <p:par>
                                <p:cTn id="33" presetID="22" presetClass="entr" presetSubtype="8" fill="hold" nodeType="afterEffect">
                                  <p:stCondLst>
                                    <p:cond delay="0"/>
                                  </p:stCondLst>
                                  <p:childTnLst>
                                    <p:set>
                                      <p:cBhvr>
                                        <p:cTn id="34" dur="1" fill="hold">
                                          <p:stCondLst>
                                            <p:cond delay="0"/>
                                          </p:stCondLst>
                                        </p:cTn>
                                        <p:tgtEl>
                                          <p:spTgt spid="648213"/>
                                        </p:tgtEl>
                                        <p:attrNameLst>
                                          <p:attrName>style.visibility</p:attrName>
                                        </p:attrNameLst>
                                      </p:cBhvr>
                                      <p:to>
                                        <p:strVal val="visible"/>
                                      </p:to>
                                    </p:set>
                                    <p:animEffect transition="in" filter="wipe(left)">
                                      <p:cBhvr>
                                        <p:cTn id="35" dur="1000"/>
                                        <p:tgtEl>
                                          <p:spTgt spid="648213"/>
                                        </p:tgtEl>
                                      </p:cBhvr>
                                    </p:animEffect>
                                  </p:childTnLst>
                                </p:cTn>
                              </p:par>
                            </p:childTnLst>
                          </p:cTn>
                        </p:par>
                        <p:par>
                          <p:cTn id="36" fill="hold" nodeType="afterGroup">
                            <p:stCondLst>
                              <p:cond delay="6500"/>
                            </p:stCondLst>
                            <p:childTnLst>
                              <p:par>
                                <p:cTn id="37" presetID="22" presetClass="entr" presetSubtype="8" fill="hold" grpId="0" nodeType="afterEffect">
                                  <p:stCondLst>
                                    <p:cond delay="0"/>
                                  </p:stCondLst>
                                  <p:childTnLst>
                                    <p:set>
                                      <p:cBhvr>
                                        <p:cTn id="38" dur="1" fill="hold">
                                          <p:stCondLst>
                                            <p:cond delay="0"/>
                                          </p:stCondLst>
                                        </p:cTn>
                                        <p:tgtEl>
                                          <p:spTgt spid="648205">
                                            <p:txEl>
                                              <p:pRg st="1" end="1"/>
                                            </p:txEl>
                                          </p:spTgt>
                                        </p:tgtEl>
                                        <p:attrNameLst>
                                          <p:attrName>style.visibility</p:attrName>
                                        </p:attrNameLst>
                                      </p:cBhvr>
                                      <p:to>
                                        <p:strVal val="visible"/>
                                      </p:to>
                                    </p:set>
                                    <p:animEffect transition="in" filter="wipe(left)">
                                      <p:cBhvr>
                                        <p:cTn id="39" dur="500"/>
                                        <p:tgtEl>
                                          <p:spTgt spid="648205">
                                            <p:txEl>
                                              <p:pRg st="1" end="1"/>
                                            </p:txEl>
                                          </p:spTgt>
                                        </p:tgtEl>
                                      </p:cBhvr>
                                    </p:animEffect>
                                  </p:childTnLst>
                                </p:cTn>
                              </p:par>
                            </p:childTnLst>
                          </p:cTn>
                        </p:par>
                        <p:par>
                          <p:cTn id="40" fill="hold" nodeType="afterGroup">
                            <p:stCondLst>
                              <p:cond delay="7000"/>
                            </p:stCondLst>
                            <p:childTnLst>
                              <p:par>
                                <p:cTn id="41" presetID="22" presetClass="entr" presetSubtype="1" fill="hold" nodeType="afterEffect">
                                  <p:stCondLst>
                                    <p:cond delay="0"/>
                                  </p:stCondLst>
                                  <p:childTnLst>
                                    <p:set>
                                      <p:cBhvr>
                                        <p:cTn id="42" dur="1" fill="hold">
                                          <p:stCondLst>
                                            <p:cond delay="0"/>
                                          </p:stCondLst>
                                        </p:cTn>
                                        <p:tgtEl>
                                          <p:spTgt spid="648214"/>
                                        </p:tgtEl>
                                        <p:attrNameLst>
                                          <p:attrName>style.visibility</p:attrName>
                                        </p:attrNameLst>
                                      </p:cBhvr>
                                      <p:to>
                                        <p:strVal val="visible"/>
                                      </p:to>
                                    </p:set>
                                    <p:animEffect transition="in" filter="wipe(up)">
                                      <p:cBhvr>
                                        <p:cTn id="43" dur="1000"/>
                                        <p:tgtEl>
                                          <p:spTgt spid="648214"/>
                                        </p:tgtEl>
                                      </p:cBhvr>
                                    </p:animEffect>
                                  </p:childTnLst>
                                </p:cTn>
                              </p:par>
                            </p:childTnLst>
                          </p:cTn>
                        </p:par>
                        <p:par>
                          <p:cTn id="44" fill="hold" nodeType="afterGroup">
                            <p:stCondLst>
                              <p:cond delay="8000"/>
                            </p:stCondLst>
                            <p:childTnLst>
                              <p:par>
                                <p:cTn id="45" presetID="22" presetClass="entr" presetSubtype="8" fill="hold" nodeType="afterEffect">
                                  <p:stCondLst>
                                    <p:cond delay="0"/>
                                  </p:stCondLst>
                                  <p:childTnLst>
                                    <p:set>
                                      <p:cBhvr>
                                        <p:cTn id="46" dur="1" fill="hold">
                                          <p:stCondLst>
                                            <p:cond delay="0"/>
                                          </p:stCondLst>
                                        </p:cTn>
                                        <p:tgtEl>
                                          <p:spTgt spid="22549"/>
                                        </p:tgtEl>
                                        <p:attrNameLst>
                                          <p:attrName>style.visibility</p:attrName>
                                        </p:attrNameLst>
                                      </p:cBhvr>
                                      <p:to>
                                        <p:strVal val="visible"/>
                                      </p:to>
                                    </p:set>
                                    <p:animEffect transition="in" filter="wipe(left)">
                                      <p:cBhvr>
                                        <p:cTn id="47" dur="500"/>
                                        <p:tgtEl>
                                          <p:spTgt spid="22549"/>
                                        </p:tgtEl>
                                      </p:cBhvr>
                                    </p:animEffect>
                                  </p:childTnLst>
                                </p:cTn>
                              </p:par>
                            </p:childTnLst>
                          </p:cTn>
                        </p:par>
                        <p:par>
                          <p:cTn id="48" fill="hold" nodeType="afterGroup">
                            <p:stCondLst>
                              <p:cond delay="8500"/>
                            </p:stCondLst>
                            <p:childTnLst>
                              <p:par>
                                <p:cTn id="49" presetID="22" presetClass="entr" presetSubtype="4" fill="hold" nodeType="afterEffect">
                                  <p:stCondLst>
                                    <p:cond delay="0"/>
                                  </p:stCondLst>
                                  <p:childTnLst>
                                    <p:set>
                                      <p:cBhvr>
                                        <p:cTn id="50" dur="1" fill="hold">
                                          <p:stCondLst>
                                            <p:cond delay="0"/>
                                          </p:stCondLst>
                                        </p:cTn>
                                        <p:tgtEl>
                                          <p:spTgt spid="648218"/>
                                        </p:tgtEl>
                                        <p:attrNameLst>
                                          <p:attrName>style.visibility</p:attrName>
                                        </p:attrNameLst>
                                      </p:cBhvr>
                                      <p:to>
                                        <p:strVal val="visible"/>
                                      </p:to>
                                    </p:set>
                                    <p:animEffect transition="in" filter="wipe(down)">
                                      <p:cBhvr>
                                        <p:cTn id="51" dur="1000"/>
                                        <p:tgtEl>
                                          <p:spTgt spid="648218"/>
                                        </p:tgtEl>
                                      </p:cBhvr>
                                    </p:animEffect>
                                  </p:childTnLst>
                                </p:cTn>
                              </p:par>
                            </p:childTnLst>
                          </p:cTn>
                        </p:par>
                        <p:par>
                          <p:cTn id="52" fill="hold" nodeType="afterGroup">
                            <p:stCondLst>
                              <p:cond delay="9500"/>
                            </p:stCondLst>
                            <p:childTnLst>
                              <p:par>
                                <p:cTn id="53" presetID="22" presetClass="entr" presetSubtype="8" fill="hold" nodeType="afterEffect">
                                  <p:stCondLst>
                                    <p:cond delay="0"/>
                                  </p:stCondLst>
                                  <p:childTnLst>
                                    <p:set>
                                      <p:cBhvr>
                                        <p:cTn id="54" dur="1" fill="hold">
                                          <p:stCondLst>
                                            <p:cond delay="0"/>
                                          </p:stCondLst>
                                        </p:cTn>
                                        <p:tgtEl>
                                          <p:spTgt spid="648216"/>
                                        </p:tgtEl>
                                        <p:attrNameLst>
                                          <p:attrName>style.visibility</p:attrName>
                                        </p:attrNameLst>
                                      </p:cBhvr>
                                      <p:to>
                                        <p:strVal val="visible"/>
                                      </p:to>
                                    </p:set>
                                    <p:animEffect transition="in" filter="wipe(left)">
                                      <p:cBhvr>
                                        <p:cTn id="55" dur="500"/>
                                        <p:tgtEl>
                                          <p:spTgt spid="648216"/>
                                        </p:tgtEl>
                                      </p:cBhvr>
                                    </p:animEffect>
                                  </p:childTnLst>
                                </p:cTn>
                              </p:par>
                            </p:childTnLst>
                          </p:cTn>
                        </p:par>
                        <p:par>
                          <p:cTn id="56" fill="hold" nodeType="afterGroup">
                            <p:stCondLst>
                              <p:cond delay="10000"/>
                            </p:stCondLst>
                            <p:childTnLst>
                              <p:par>
                                <p:cTn id="57" presetID="22" presetClass="entr" presetSubtype="8" fill="hold" nodeType="afterEffect">
                                  <p:stCondLst>
                                    <p:cond delay="0"/>
                                  </p:stCondLst>
                                  <p:childTnLst>
                                    <p:set>
                                      <p:cBhvr>
                                        <p:cTn id="58" dur="1" fill="hold">
                                          <p:stCondLst>
                                            <p:cond delay="0"/>
                                          </p:stCondLst>
                                        </p:cTn>
                                        <p:tgtEl>
                                          <p:spTgt spid="648217"/>
                                        </p:tgtEl>
                                        <p:attrNameLst>
                                          <p:attrName>style.visibility</p:attrName>
                                        </p:attrNameLst>
                                      </p:cBhvr>
                                      <p:to>
                                        <p:strVal val="visible"/>
                                      </p:to>
                                    </p:set>
                                    <p:animEffect transition="in" filter="wipe(left)">
                                      <p:cBhvr>
                                        <p:cTn id="59" dur="500"/>
                                        <p:tgtEl>
                                          <p:spTgt spid="648217"/>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648205">
                                            <p:txEl>
                                              <p:pRg st="2" end="2"/>
                                            </p:txEl>
                                          </p:spTgt>
                                        </p:tgtEl>
                                        <p:attrNameLst>
                                          <p:attrName>style.visibility</p:attrName>
                                        </p:attrNameLst>
                                      </p:cBhvr>
                                      <p:to>
                                        <p:strVal val="visible"/>
                                      </p:to>
                                    </p:set>
                                    <p:animEffect transition="in" filter="wipe(left)">
                                      <p:cBhvr>
                                        <p:cTn id="64" dur="500"/>
                                        <p:tgtEl>
                                          <p:spTgt spid="648205">
                                            <p:txEl>
                                              <p:pRg st="2" end="2"/>
                                            </p:txEl>
                                          </p:spTgt>
                                        </p:tgtEl>
                                      </p:cBhvr>
                                    </p:animEffect>
                                  </p:childTnLst>
                                </p:cTn>
                              </p:par>
                            </p:childTnLst>
                          </p:cTn>
                        </p:par>
                        <p:par>
                          <p:cTn id="65" fill="hold" nodeType="afterGroup">
                            <p:stCondLst>
                              <p:cond delay="500"/>
                            </p:stCondLst>
                            <p:childTnLst>
                              <p:par>
                                <p:cTn id="66" presetID="22" presetClass="entr" presetSubtype="1" fill="hold" nodeType="afterEffect">
                                  <p:stCondLst>
                                    <p:cond delay="0"/>
                                  </p:stCondLst>
                                  <p:childTnLst>
                                    <p:set>
                                      <p:cBhvr>
                                        <p:cTn id="67" dur="1" fill="hold">
                                          <p:stCondLst>
                                            <p:cond delay="0"/>
                                          </p:stCondLst>
                                        </p:cTn>
                                        <p:tgtEl>
                                          <p:spTgt spid="648215"/>
                                        </p:tgtEl>
                                        <p:attrNameLst>
                                          <p:attrName>style.visibility</p:attrName>
                                        </p:attrNameLst>
                                      </p:cBhvr>
                                      <p:to>
                                        <p:strVal val="visible"/>
                                      </p:to>
                                    </p:set>
                                    <p:animEffect transition="in" filter="wipe(up)">
                                      <p:cBhvr>
                                        <p:cTn id="68" dur="1000"/>
                                        <p:tgtEl>
                                          <p:spTgt spid="6482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8205" grpId="0" build="p"/>
      <p:bldP spid="648206" grpId="0" animBg="1"/>
      <p:bldP spid="64820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ChangeArrowheads="1"/>
          </p:cNvSpPr>
          <p:nvPr/>
        </p:nvSpPr>
        <p:spPr bwMode="auto">
          <a:xfrm>
            <a:off x="685800" y="1447800"/>
            <a:ext cx="8201025" cy="4495800"/>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649255" name="Picture 39"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54" name="Picture 38"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53" name="Picture 37"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8" name="Picture 32"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3" name="Rectangle 6"/>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THE EFFICIENCY OF A COMPETITIVE MARKET</a:t>
            </a:r>
          </a:p>
        </p:txBody>
      </p:sp>
      <p:grpSp>
        <p:nvGrpSpPr>
          <p:cNvPr id="24584" name="Group 7"/>
          <p:cNvGrpSpPr>
            <a:grpSpLocks/>
          </p:cNvGrpSpPr>
          <p:nvPr/>
        </p:nvGrpSpPr>
        <p:grpSpPr bwMode="auto">
          <a:xfrm>
            <a:off x="457200" y="381000"/>
            <a:ext cx="8229600" cy="487363"/>
            <a:chOff x="288" y="240"/>
            <a:chExt cx="5184" cy="307"/>
          </a:xfrm>
        </p:grpSpPr>
        <p:sp>
          <p:nvSpPr>
            <p:cNvPr id="24598" name="Rectangle 8"/>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9.2</a:t>
              </a:r>
            </a:p>
          </p:txBody>
        </p:sp>
        <p:sp>
          <p:nvSpPr>
            <p:cNvPr id="24599" name="Line 9"/>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4585" name="Picture 1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72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9227" name="Rectangle 11"/>
          <p:cNvSpPr>
            <a:spLocks noChangeArrowheads="1"/>
          </p:cNvSpPr>
          <p:nvPr/>
        </p:nvSpPr>
        <p:spPr bwMode="auto">
          <a:xfrm>
            <a:off x="2133600" y="1752600"/>
            <a:ext cx="54864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Supply</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S</a:t>
            </a:r>
            <a:r>
              <a:rPr lang="en-US" altLang="en-US" sz="1400">
                <a:solidFill>
                  <a:schemeClr val="tx1"/>
                </a:solidFill>
              </a:rPr>
              <a:t> = 16,000 +  0.4</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Demand</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 = 32,000</a:t>
            </a:r>
            <a:r>
              <a:rPr lang="en-US" altLang="en-US" sz="1400">
                <a:solidFill>
                  <a:schemeClr val="tx1"/>
                </a:solidFill>
                <a:sym typeface="Symbol" panose="05050102010706020507" pitchFamily="18" charset="2"/>
              </a:rPr>
              <a:t>0.4</a:t>
            </a:r>
            <a:r>
              <a:rPr lang="en-US" altLang="en-US" sz="1400" i="1">
                <a:solidFill>
                  <a:schemeClr val="tx1"/>
                </a:solidFill>
              </a:rPr>
              <a:t>P</a:t>
            </a:r>
            <a:endParaRPr lang="en-US" altLang="en-US" sz="1400" i="1" baseline="-25000">
              <a:solidFill>
                <a:schemeClr val="tx1"/>
              </a:solidFill>
            </a:endParaRPr>
          </a:p>
        </p:txBody>
      </p:sp>
      <p:sp>
        <p:nvSpPr>
          <p:cNvPr id="649229" name="Rectangle 13"/>
          <p:cNvSpPr>
            <a:spLocks noChangeArrowheads="1"/>
          </p:cNvSpPr>
          <p:nvPr/>
        </p:nvSpPr>
        <p:spPr bwMode="auto">
          <a:xfrm>
            <a:off x="685800" y="2362200"/>
            <a:ext cx="2667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market-clearing price is $20,000; at this price, about 24,000 kidneys per year would be supplied. </a:t>
            </a:r>
          </a:p>
          <a:p>
            <a:pPr eaLnBrk="1" hangingPunct="1">
              <a:spcAft>
                <a:spcPct val="20000"/>
              </a:spcAft>
            </a:pPr>
            <a:r>
              <a:rPr lang="en-US" altLang="en-US" sz="1400">
                <a:solidFill>
                  <a:schemeClr val="tx1"/>
                </a:solidFill>
              </a:rPr>
              <a:t>The law effectively makes the price zero. About 16,000 kidneys per year are still donated; this constrained supply is shown as </a:t>
            </a:r>
            <a:r>
              <a:rPr lang="en-US" altLang="en-US" sz="1400" i="1">
                <a:solidFill>
                  <a:schemeClr val="tx1"/>
                </a:solidFill>
              </a:rPr>
              <a:t>S’</a:t>
            </a:r>
            <a:r>
              <a:rPr lang="en-US" altLang="en-US" sz="1400">
                <a:solidFill>
                  <a:schemeClr val="tx1"/>
                </a:solidFill>
              </a:rPr>
              <a:t>.</a:t>
            </a:r>
          </a:p>
          <a:p>
            <a:pPr eaLnBrk="1" hangingPunct="1">
              <a:spcAft>
                <a:spcPct val="20000"/>
              </a:spcAft>
            </a:pPr>
            <a:r>
              <a:rPr lang="en-US" altLang="en-US" sz="1400">
                <a:solidFill>
                  <a:schemeClr val="tx1"/>
                </a:solidFill>
              </a:rPr>
              <a:t>The loss to suppliers is given by rectangle </a:t>
            </a:r>
            <a:r>
              <a:rPr lang="en-US" altLang="en-US" sz="1400" i="1">
                <a:solidFill>
                  <a:schemeClr val="tx1"/>
                </a:solidFill>
              </a:rPr>
              <a:t>A</a:t>
            </a:r>
            <a:r>
              <a:rPr lang="en-US" altLang="en-US" sz="1400">
                <a:solidFill>
                  <a:schemeClr val="tx1"/>
                </a:solidFill>
              </a:rPr>
              <a:t> and triangle </a:t>
            </a:r>
            <a:r>
              <a:rPr lang="en-US" altLang="en-US" sz="1400" i="1">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If consumers received kidneys at no cost, their gain would be given by rectangle </a:t>
            </a:r>
            <a:r>
              <a:rPr lang="en-US" altLang="en-US" sz="1400" i="1">
                <a:solidFill>
                  <a:schemeClr val="tx1"/>
                </a:solidFill>
              </a:rPr>
              <a:t>A</a:t>
            </a:r>
            <a:r>
              <a:rPr lang="en-US" altLang="en-US" sz="1400">
                <a:solidFill>
                  <a:schemeClr val="tx1"/>
                </a:solidFill>
              </a:rPr>
              <a:t> less triangle </a:t>
            </a:r>
            <a:r>
              <a:rPr lang="en-US" altLang="en-US" sz="1400" i="1">
                <a:solidFill>
                  <a:schemeClr val="tx1"/>
                </a:solidFill>
              </a:rPr>
              <a:t>B</a:t>
            </a:r>
            <a:r>
              <a:rPr lang="en-US" altLang="en-US" sz="1400">
                <a:solidFill>
                  <a:schemeClr val="tx1"/>
                </a:solidFill>
              </a:rPr>
              <a:t>.</a:t>
            </a:r>
          </a:p>
        </p:txBody>
      </p:sp>
      <p:sp>
        <p:nvSpPr>
          <p:cNvPr id="649230" name="Rectangle 14"/>
          <p:cNvSpPr>
            <a:spLocks noChangeArrowheads="1"/>
          </p:cNvSpPr>
          <p:nvPr/>
        </p:nvSpPr>
        <p:spPr bwMode="auto">
          <a:xfrm>
            <a:off x="762000" y="1752600"/>
            <a:ext cx="2514600" cy="609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Market for Kidneys and the Effect of the National Organ Transplantation Act</a:t>
            </a:r>
          </a:p>
        </p:txBody>
      </p:sp>
      <p:sp>
        <p:nvSpPr>
          <p:cNvPr id="649231" name="Rectangle 15"/>
          <p:cNvSpPr>
            <a:spLocks noChangeArrowheads="1"/>
          </p:cNvSpPr>
          <p:nvPr/>
        </p:nvSpPr>
        <p:spPr bwMode="auto">
          <a:xfrm>
            <a:off x="7620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9.6</a:t>
            </a:r>
          </a:p>
        </p:txBody>
      </p:sp>
      <p:pic>
        <p:nvPicPr>
          <p:cNvPr id="649240" name="Picture 24" descr="example_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9906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2" name="Picture 26"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3" name="Picture 27"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4" name="Picture 28"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5" name="Picture 29"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9246" name="Picture 30"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6" name="Picture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80188" y="1114425"/>
            <a:ext cx="107315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77" name="Picture 25"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05200" y="2743200"/>
            <a:ext cx="5362575"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49240"/>
                                        </p:tgtEl>
                                        <p:attrNameLst>
                                          <p:attrName>style.visibility</p:attrName>
                                        </p:attrNameLst>
                                      </p:cBhvr>
                                      <p:to>
                                        <p:strVal val="visible"/>
                                      </p:to>
                                    </p:set>
                                    <p:animEffect transition="in" filter="wipe(left)">
                                      <p:cBhvr>
                                        <p:cTn id="7" dur="500"/>
                                        <p:tgtEl>
                                          <p:spTgt spid="64924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3576"/>
                                        </p:tgtEl>
                                        <p:attrNameLst>
                                          <p:attrName>style.visibility</p:attrName>
                                        </p:attrNameLst>
                                      </p:cBhvr>
                                      <p:to>
                                        <p:strVal val="visible"/>
                                      </p:to>
                                    </p:set>
                                    <p:animEffect transition="in" filter="fade">
                                      <p:cBhvr>
                                        <p:cTn id="11" dur="500"/>
                                        <p:tgtEl>
                                          <p:spTgt spid="23576"/>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49218"/>
                                        </p:tgtEl>
                                        <p:attrNameLst>
                                          <p:attrName>style.visibility</p:attrName>
                                        </p:attrNameLst>
                                      </p:cBhvr>
                                      <p:to>
                                        <p:strVal val="visible"/>
                                      </p:to>
                                    </p:set>
                                    <p:animEffect transition="in" filter="fade">
                                      <p:cBhvr>
                                        <p:cTn id="15" dur="500"/>
                                        <p:tgtEl>
                                          <p:spTgt spid="64921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49231"/>
                                        </p:tgtEl>
                                        <p:attrNameLst>
                                          <p:attrName>style.visibility</p:attrName>
                                        </p:attrNameLst>
                                      </p:cBhvr>
                                      <p:to>
                                        <p:strVal val="visible"/>
                                      </p:to>
                                    </p:set>
                                    <p:animEffect transition="in" filter="wipe(left)">
                                      <p:cBhvr>
                                        <p:cTn id="19" dur="500"/>
                                        <p:tgtEl>
                                          <p:spTgt spid="649231"/>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49230"/>
                                        </p:tgtEl>
                                        <p:attrNameLst>
                                          <p:attrName>style.visibility</p:attrName>
                                        </p:attrNameLst>
                                      </p:cBhvr>
                                      <p:to>
                                        <p:strVal val="visible"/>
                                      </p:to>
                                    </p:set>
                                    <p:animEffect transition="in" filter="wipe(left)">
                                      <p:cBhvr>
                                        <p:cTn id="23" dur="500"/>
                                        <p:tgtEl>
                                          <p:spTgt spid="649230"/>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49229">
                                            <p:txEl>
                                              <p:pRg st="0" end="0"/>
                                            </p:txEl>
                                          </p:spTgt>
                                        </p:tgtEl>
                                        <p:attrNameLst>
                                          <p:attrName>style.visibility</p:attrName>
                                        </p:attrNameLst>
                                      </p:cBhvr>
                                      <p:to>
                                        <p:strVal val="visible"/>
                                      </p:to>
                                    </p:set>
                                    <p:animEffect transition="in" filter="wipe(left)">
                                      <p:cBhvr>
                                        <p:cTn id="27" dur="500"/>
                                        <p:tgtEl>
                                          <p:spTgt spid="649229">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49227">
                                            <p:txEl>
                                              <p:pRg st="0" end="0"/>
                                            </p:txEl>
                                          </p:spTgt>
                                        </p:tgtEl>
                                        <p:attrNameLst>
                                          <p:attrName>style.visibility</p:attrName>
                                        </p:attrNameLst>
                                      </p:cBhvr>
                                      <p:to>
                                        <p:strVal val="visible"/>
                                      </p:to>
                                    </p:set>
                                    <p:animEffect transition="in" filter="wipe(left)">
                                      <p:cBhvr>
                                        <p:cTn id="31" dur="500"/>
                                        <p:tgtEl>
                                          <p:spTgt spid="649227">
                                            <p:txEl>
                                              <p:pRg st="0" end="0"/>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49227">
                                            <p:txEl>
                                              <p:pRg st="1" end="1"/>
                                            </p:txEl>
                                          </p:spTgt>
                                        </p:tgtEl>
                                        <p:attrNameLst>
                                          <p:attrName>style.visibility</p:attrName>
                                        </p:attrNameLst>
                                      </p:cBhvr>
                                      <p:to>
                                        <p:strVal val="visible"/>
                                      </p:to>
                                    </p:set>
                                    <p:animEffect transition="in" filter="wipe(left)">
                                      <p:cBhvr>
                                        <p:cTn id="35" dur="500"/>
                                        <p:tgtEl>
                                          <p:spTgt spid="649227">
                                            <p:txEl>
                                              <p:pRg st="1" end="1"/>
                                            </p:txEl>
                                          </p:spTgt>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649242"/>
                                        </p:tgtEl>
                                        <p:attrNameLst>
                                          <p:attrName>style.visibility</p:attrName>
                                        </p:attrNameLst>
                                      </p:cBhvr>
                                      <p:to>
                                        <p:strVal val="visible"/>
                                      </p:to>
                                    </p:set>
                                    <p:animEffect transition="in" filter="wipe(left)">
                                      <p:cBhvr>
                                        <p:cTn id="39" dur="500"/>
                                        <p:tgtEl>
                                          <p:spTgt spid="649242"/>
                                        </p:tgtEl>
                                      </p:cBhvr>
                                    </p:animEffect>
                                  </p:childTnLst>
                                </p:cTn>
                              </p:par>
                            </p:childTnLst>
                          </p:cTn>
                        </p:par>
                        <p:par>
                          <p:cTn id="40" fill="hold" nodeType="afterGroup">
                            <p:stCondLst>
                              <p:cond delay="4500"/>
                            </p:stCondLst>
                            <p:childTnLst>
                              <p:par>
                                <p:cTn id="41" presetID="22" presetClass="entr" presetSubtype="8" fill="hold" nodeType="afterEffect">
                                  <p:stCondLst>
                                    <p:cond delay="0"/>
                                  </p:stCondLst>
                                  <p:childTnLst>
                                    <p:set>
                                      <p:cBhvr>
                                        <p:cTn id="42" dur="1" fill="hold">
                                          <p:stCondLst>
                                            <p:cond delay="0"/>
                                          </p:stCondLst>
                                        </p:cTn>
                                        <p:tgtEl>
                                          <p:spTgt spid="649243"/>
                                        </p:tgtEl>
                                        <p:attrNameLst>
                                          <p:attrName>style.visibility</p:attrName>
                                        </p:attrNameLst>
                                      </p:cBhvr>
                                      <p:to>
                                        <p:strVal val="visible"/>
                                      </p:to>
                                    </p:set>
                                    <p:animEffect transition="in" filter="wipe(left)">
                                      <p:cBhvr>
                                        <p:cTn id="43" dur="1000"/>
                                        <p:tgtEl>
                                          <p:spTgt spid="649243"/>
                                        </p:tgtEl>
                                      </p:cBhvr>
                                    </p:animEffect>
                                  </p:childTnLst>
                                </p:cTn>
                              </p:par>
                            </p:childTnLst>
                          </p:cTn>
                        </p:par>
                        <p:par>
                          <p:cTn id="44" fill="hold" nodeType="afterGroup">
                            <p:stCondLst>
                              <p:cond delay="5500"/>
                            </p:stCondLst>
                            <p:childTnLst>
                              <p:par>
                                <p:cTn id="45" presetID="22" presetClass="entr" presetSubtype="8" fill="hold" nodeType="afterEffect">
                                  <p:stCondLst>
                                    <p:cond delay="0"/>
                                  </p:stCondLst>
                                  <p:childTnLst>
                                    <p:set>
                                      <p:cBhvr>
                                        <p:cTn id="46" dur="1" fill="hold">
                                          <p:stCondLst>
                                            <p:cond delay="0"/>
                                          </p:stCondLst>
                                        </p:cTn>
                                        <p:tgtEl>
                                          <p:spTgt spid="649244"/>
                                        </p:tgtEl>
                                        <p:attrNameLst>
                                          <p:attrName>style.visibility</p:attrName>
                                        </p:attrNameLst>
                                      </p:cBhvr>
                                      <p:to>
                                        <p:strVal val="visible"/>
                                      </p:to>
                                    </p:set>
                                    <p:animEffect transition="in" filter="wipe(left)">
                                      <p:cBhvr>
                                        <p:cTn id="47" dur="1000"/>
                                        <p:tgtEl>
                                          <p:spTgt spid="649244"/>
                                        </p:tgtEl>
                                      </p:cBhvr>
                                    </p:animEffect>
                                  </p:childTnLst>
                                </p:cTn>
                              </p:par>
                            </p:childTnLst>
                          </p:cTn>
                        </p:par>
                        <p:par>
                          <p:cTn id="48" fill="hold" nodeType="afterGroup">
                            <p:stCondLst>
                              <p:cond delay="6500"/>
                            </p:stCondLst>
                            <p:childTnLst>
                              <p:par>
                                <p:cTn id="49" presetID="22" presetClass="entr" presetSubtype="8" fill="hold" nodeType="afterEffect">
                                  <p:stCondLst>
                                    <p:cond delay="0"/>
                                  </p:stCondLst>
                                  <p:childTnLst>
                                    <p:set>
                                      <p:cBhvr>
                                        <p:cTn id="50" dur="1" fill="hold">
                                          <p:stCondLst>
                                            <p:cond delay="0"/>
                                          </p:stCondLst>
                                        </p:cTn>
                                        <p:tgtEl>
                                          <p:spTgt spid="649245"/>
                                        </p:tgtEl>
                                        <p:attrNameLst>
                                          <p:attrName>style.visibility</p:attrName>
                                        </p:attrNameLst>
                                      </p:cBhvr>
                                      <p:to>
                                        <p:strVal val="visible"/>
                                      </p:to>
                                    </p:set>
                                    <p:animEffect transition="in" filter="wipe(left)">
                                      <p:cBhvr>
                                        <p:cTn id="51" dur="1000"/>
                                        <p:tgtEl>
                                          <p:spTgt spid="649245"/>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649229">
                                            <p:txEl>
                                              <p:pRg st="1" end="1"/>
                                            </p:txEl>
                                          </p:spTgt>
                                        </p:tgtEl>
                                        <p:attrNameLst>
                                          <p:attrName>style.visibility</p:attrName>
                                        </p:attrNameLst>
                                      </p:cBhvr>
                                      <p:to>
                                        <p:strVal val="visible"/>
                                      </p:to>
                                    </p:set>
                                    <p:animEffect transition="in" filter="wipe(left)">
                                      <p:cBhvr>
                                        <p:cTn id="56" dur="500"/>
                                        <p:tgtEl>
                                          <p:spTgt spid="649229">
                                            <p:txEl>
                                              <p:pRg st="1" end="1"/>
                                            </p:txEl>
                                          </p:spTgt>
                                        </p:tgtEl>
                                      </p:cBhvr>
                                    </p:animEffect>
                                  </p:childTnLst>
                                </p:cTn>
                              </p:par>
                            </p:childTnLst>
                          </p:cTn>
                        </p:par>
                        <p:par>
                          <p:cTn id="57" fill="hold" nodeType="afterGroup">
                            <p:stCondLst>
                              <p:cond delay="500"/>
                            </p:stCondLst>
                            <p:childTnLst>
                              <p:par>
                                <p:cTn id="58" presetID="22" presetClass="entr" presetSubtype="4" fill="hold" nodeType="afterEffect">
                                  <p:stCondLst>
                                    <p:cond delay="0"/>
                                  </p:stCondLst>
                                  <p:childTnLst>
                                    <p:set>
                                      <p:cBhvr>
                                        <p:cTn id="59" dur="1" fill="hold">
                                          <p:stCondLst>
                                            <p:cond delay="0"/>
                                          </p:stCondLst>
                                        </p:cTn>
                                        <p:tgtEl>
                                          <p:spTgt spid="649246"/>
                                        </p:tgtEl>
                                        <p:attrNameLst>
                                          <p:attrName>style.visibility</p:attrName>
                                        </p:attrNameLst>
                                      </p:cBhvr>
                                      <p:to>
                                        <p:strVal val="visible"/>
                                      </p:to>
                                    </p:set>
                                    <p:animEffect transition="in" filter="wipe(down)">
                                      <p:cBhvr>
                                        <p:cTn id="60" dur="1000"/>
                                        <p:tgtEl>
                                          <p:spTgt spid="649246"/>
                                        </p:tgtEl>
                                      </p:cBhvr>
                                    </p:animEffect>
                                  </p:childTnLst>
                                </p:cTn>
                              </p:par>
                            </p:childTnLst>
                          </p:cTn>
                        </p:par>
                        <p:par>
                          <p:cTn id="61" fill="hold" nodeType="afterGroup">
                            <p:stCondLst>
                              <p:cond delay="1500"/>
                            </p:stCondLst>
                            <p:childTnLst>
                              <p:par>
                                <p:cTn id="62" presetID="22" presetClass="entr" presetSubtype="8" fill="hold" nodeType="afterEffect">
                                  <p:stCondLst>
                                    <p:cond delay="0"/>
                                  </p:stCondLst>
                                  <p:childTnLst>
                                    <p:set>
                                      <p:cBhvr>
                                        <p:cTn id="63" dur="1" fill="hold">
                                          <p:stCondLst>
                                            <p:cond delay="0"/>
                                          </p:stCondLst>
                                        </p:cTn>
                                        <p:tgtEl>
                                          <p:spTgt spid="23577"/>
                                        </p:tgtEl>
                                        <p:attrNameLst>
                                          <p:attrName>style.visibility</p:attrName>
                                        </p:attrNameLst>
                                      </p:cBhvr>
                                      <p:to>
                                        <p:strVal val="visible"/>
                                      </p:to>
                                    </p:set>
                                    <p:animEffect transition="in" filter="wipe(left)">
                                      <p:cBhvr>
                                        <p:cTn id="64" dur="500"/>
                                        <p:tgtEl>
                                          <p:spTgt spid="23577"/>
                                        </p:tgtEl>
                                      </p:cBhvr>
                                    </p:animEffect>
                                  </p:childTnLst>
                                </p:cTn>
                              </p:par>
                            </p:childTnLst>
                          </p:cTn>
                        </p:par>
                        <p:par>
                          <p:cTn id="65" fill="hold" nodeType="afterGroup">
                            <p:stCondLst>
                              <p:cond delay="2000"/>
                            </p:stCondLst>
                            <p:childTnLst>
                              <p:par>
                                <p:cTn id="66" presetID="22" presetClass="entr" presetSubtype="8" fill="hold" nodeType="afterEffect">
                                  <p:stCondLst>
                                    <p:cond delay="0"/>
                                  </p:stCondLst>
                                  <p:childTnLst>
                                    <p:set>
                                      <p:cBhvr>
                                        <p:cTn id="67" dur="1" fill="hold">
                                          <p:stCondLst>
                                            <p:cond delay="0"/>
                                          </p:stCondLst>
                                        </p:cTn>
                                        <p:tgtEl>
                                          <p:spTgt spid="649254"/>
                                        </p:tgtEl>
                                        <p:attrNameLst>
                                          <p:attrName>style.visibility</p:attrName>
                                        </p:attrNameLst>
                                      </p:cBhvr>
                                      <p:to>
                                        <p:strVal val="visible"/>
                                      </p:to>
                                    </p:set>
                                    <p:animEffect transition="in" filter="wipe(left)">
                                      <p:cBhvr>
                                        <p:cTn id="68" dur="1000"/>
                                        <p:tgtEl>
                                          <p:spTgt spid="649254"/>
                                        </p:tgtEl>
                                      </p:cBhvr>
                                    </p:animEffect>
                                  </p:childTnLst>
                                </p:cTn>
                              </p:par>
                            </p:childTnLst>
                          </p:cTn>
                        </p:par>
                        <p:par>
                          <p:cTn id="69" fill="hold" nodeType="afterGroup">
                            <p:stCondLst>
                              <p:cond delay="3000"/>
                            </p:stCondLst>
                            <p:childTnLst>
                              <p:par>
                                <p:cTn id="70" presetID="22" presetClass="entr" presetSubtype="8" fill="hold" nodeType="afterEffect">
                                  <p:stCondLst>
                                    <p:cond delay="0"/>
                                  </p:stCondLst>
                                  <p:childTnLst>
                                    <p:set>
                                      <p:cBhvr>
                                        <p:cTn id="71" dur="1" fill="hold">
                                          <p:stCondLst>
                                            <p:cond delay="0"/>
                                          </p:stCondLst>
                                        </p:cTn>
                                        <p:tgtEl>
                                          <p:spTgt spid="649255"/>
                                        </p:tgtEl>
                                        <p:attrNameLst>
                                          <p:attrName>style.visibility</p:attrName>
                                        </p:attrNameLst>
                                      </p:cBhvr>
                                      <p:to>
                                        <p:strVal val="visible"/>
                                      </p:to>
                                    </p:set>
                                    <p:animEffect transition="in" filter="wipe(left)">
                                      <p:cBhvr>
                                        <p:cTn id="72" dur="1000"/>
                                        <p:tgtEl>
                                          <p:spTgt spid="649255"/>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649229">
                                            <p:txEl>
                                              <p:pRg st="2" end="2"/>
                                            </p:txEl>
                                          </p:spTgt>
                                        </p:tgtEl>
                                        <p:attrNameLst>
                                          <p:attrName>style.visibility</p:attrName>
                                        </p:attrNameLst>
                                      </p:cBhvr>
                                      <p:to>
                                        <p:strVal val="visible"/>
                                      </p:to>
                                    </p:set>
                                    <p:animEffect transition="in" filter="wipe(left)">
                                      <p:cBhvr>
                                        <p:cTn id="77" dur="500"/>
                                        <p:tgtEl>
                                          <p:spTgt spid="649229">
                                            <p:txEl>
                                              <p:pRg st="2" end="2"/>
                                            </p:txEl>
                                          </p:spTgt>
                                        </p:tgtEl>
                                      </p:cBhvr>
                                    </p:animEffect>
                                  </p:childTnLst>
                                </p:cTn>
                              </p:par>
                            </p:childTnLst>
                          </p:cTn>
                        </p:par>
                        <p:par>
                          <p:cTn id="78" fill="hold" nodeType="afterGroup">
                            <p:stCondLst>
                              <p:cond delay="500"/>
                            </p:stCondLst>
                            <p:childTnLst>
                              <p:par>
                                <p:cTn id="79" presetID="22" presetClass="entr" presetSubtype="8" fill="hold" nodeType="afterEffect">
                                  <p:stCondLst>
                                    <p:cond delay="0"/>
                                  </p:stCondLst>
                                  <p:childTnLst>
                                    <p:set>
                                      <p:cBhvr>
                                        <p:cTn id="80" dur="1" fill="hold">
                                          <p:stCondLst>
                                            <p:cond delay="0"/>
                                          </p:stCondLst>
                                        </p:cTn>
                                        <p:tgtEl>
                                          <p:spTgt spid="649248"/>
                                        </p:tgtEl>
                                        <p:attrNameLst>
                                          <p:attrName>style.visibility</p:attrName>
                                        </p:attrNameLst>
                                      </p:cBhvr>
                                      <p:to>
                                        <p:strVal val="visible"/>
                                      </p:to>
                                    </p:set>
                                    <p:animEffect transition="in" filter="wipe(left)">
                                      <p:cBhvr>
                                        <p:cTn id="81" dur="500"/>
                                        <p:tgtEl>
                                          <p:spTgt spid="649248"/>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649229">
                                            <p:txEl>
                                              <p:pRg st="3" end="3"/>
                                            </p:txEl>
                                          </p:spTgt>
                                        </p:tgtEl>
                                        <p:attrNameLst>
                                          <p:attrName>style.visibility</p:attrName>
                                        </p:attrNameLst>
                                      </p:cBhvr>
                                      <p:to>
                                        <p:strVal val="visible"/>
                                      </p:to>
                                    </p:set>
                                    <p:animEffect transition="in" filter="wipe(left)">
                                      <p:cBhvr>
                                        <p:cTn id="86" dur="500"/>
                                        <p:tgtEl>
                                          <p:spTgt spid="649229">
                                            <p:txEl>
                                              <p:pRg st="3" end="3"/>
                                            </p:txEl>
                                          </p:spTgt>
                                        </p:tgtEl>
                                      </p:cBhvr>
                                    </p:animEffect>
                                  </p:childTnLst>
                                </p:cTn>
                              </p:par>
                            </p:childTnLst>
                          </p:cTn>
                        </p:par>
                        <p:par>
                          <p:cTn id="87" fill="hold" nodeType="afterGroup">
                            <p:stCondLst>
                              <p:cond delay="500"/>
                            </p:stCondLst>
                            <p:childTnLst>
                              <p:par>
                                <p:cTn id="88" presetID="22" presetClass="entr" presetSubtype="8" fill="hold" nodeType="afterEffect">
                                  <p:stCondLst>
                                    <p:cond delay="0"/>
                                  </p:stCondLst>
                                  <p:childTnLst>
                                    <p:set>
                                      <p:cBhvr>
                                        <p:cTn id="89" dur="1" fill="hold">
                                          <p:stCondLst>
                                            <p:cond delay="0"/>
                                          </p:stCondLst>
                                        </p:cTn>
                                        <p:tgtEl>
                                          <p:spTgt spid="649253"/>
                                        </p:tgtEl>
                                        <p:attrNameLst>
                                          <p:attrName>style.visibility</p:attrName>
                                        </p:attrNameLst>
                                      </p:cBhvr>
                                      <p:to>
                                        <p:strVal val="visible"/>
                                      </p:to>
                                    </p:set>
                                    <p:animEffect transition="in" filter="wipe(left)">
                                      <p:cBhvr>
                                        <p:cTn id="90" dur="500"/>
                                        <p:tgtEl>
                                          <p:spTgt spid="649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18" grpId="0" animBg="1"/>
      <p:bldP spid="649227" grpId="0" build="p"/>
      <p:bldP spid="649229" grpId="0" build="p"/>
      <p:bldP spid="649230" grpId="0" animBg="1"/>
      <p:bldP spid="64923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700088" y="1425575"/>
            <a:ext cx="8201025" cy="50514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25603" name="Rectangle 3"/>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THE EFFICIENCY OF A COMPETITIVE MARKET</a:t>
            </a:r>
          </a:p>
        </p:txBody>
      </p:sp>
      <p:grpSp>
        <p:nvGrpSpPr>
          <p:cNvPr id="25604" name="Group 4"/>
          <p:cNvGrpSpPr>
            <a:grpSpLocks/>
          </p:cNvGrpSpPr>
          <p:nvPr/>
        </p:nvGrpSpPr>
        <p:grpSpPr bwMode="auto">
          <a:xfrm>
            <a:off x="457200" y="381000"/>
            <a:ext cx="8229600" cy="487363"/>
            <a:chOff x="288" y="240"/>
            <a:chExt cx="5184" cy="307"/>
          </a:xfrm>
        </p:grpSpPr>
        <p:sp>
          <p:nvSpPr>
            <p:cNvPr id="25622"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9.2</a:t>
              </a:r>
            </a:p>
          </p:txBody>
        </p:sp>
        <p:sp>
          <p:nvSpPr>
            <p:cNvPr id="25623"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5"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6" name="Rectangle 8"/>
          <p:cNvSpPr>
            <a:spLocks noChangeArrowheads="1"/>
          </p:cNvSpPr>
          <p:nvPr/>
        </p:nvSpPr>
        <p:spPr bwMode="auto">
          <a:xfrm>
            <a:off x="3581400" y="1752600"/>
            <a:ext cx="495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Supply</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S</a:t>
            </a:r>
            <a:r>
              <a:rPr lang="en-US" altLang="en-US" sz="1400">
                <a:solidFill>
                  <a:schemeClr val="tx1"/>
                </a:solidFill>
              </a:rPr>
              <a:t> = 16,000 + 0.4</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Demand</a:t>
            </a:r>
            <a:r>
              <a:rPr lang="en-US" altLang="en-US" sz="1400">
                <a:solidFill>
                  <a:schemeClr val="tx1"/>
                </a:solidFill>
              </a:rPr>
              <a:t>: </a:t>
            </a: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 = 32,000</a:t>
            </a:r>
            <a:r>
              <a:rPr lang="en-US" altLang="en-US" sz="1400">
                <a:solidFill>
                  <a:schemeClr val="tx1"/>
                </a:solidFill>
                <a:sym typeface="Symbol" panose="05050102010706020507" pitchFamily="18" charset="2"/>
              </a:rPr>
              <a:t>0.4</a:t>
            </a:r>
            <a:r>
              <a:rPr lang="en-US" altLang="en-US" sz="1400" i="1">
                <a:solidFill>
                  <a:schemeClr val="tx1"/>
                </a:solidFill>
              </a:rPr>
              <a:t>P</a:t>
            </a:r>
            <a:endParaRPr lang="en-US" altLang="en-US" sz="1400" i="1" baseline="-25000">
              <a:solidFill>
                <a:schemeClr val="tx1"/>
              </a:solidFill>
            </a:endParaRPr>
          </a:p>
        </p:txBody>
      </p:sp>
      <p:sp>
        <p:nvSpPr>
          <p:cNvPr id="650249" name="Rectangle 9"/>
          <p:cNvSpPr>
            <a:spLocks noChangeArrowheads="1"/>
          </p:cNvSpPr>
          <p:nvPr/>
        </p:nvSpPr>
        <p:spPr bwMode="auto">
          <a:xfrm>
            <a:off x="762000" y="2667000"/>
            <a:ext cx="2514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In practice, kidneys are often rationed on the basis of willingness to pay, and many recipients pay most or all of the $40,000 price that clears the market when supply is constrained. </a:t>
            </a:r>
          </a:p>
          <a:p>
            <a:pPr eaLnBrk="1" hangingPunct="1">
              <a:spcAft>
                <a:spcPct val="20000"/>
              </a:spcAft>
            </a:pPr>
            <a:r>
              <a:rPr lang="en-US" altLang="en-US" sz="1400">
                <a:solidFill>
                  <a:schemeClr val="tx1"/>
                </a:solidFill>
              </a:rPr>
              <a:t>Rectangles </a:t>
            </a:r>
            <a:r>
              <a:rPr lang="en-US" altLang="en-US" sz="1400" i="1">
                <a:solidFill>
                  <a:schemeClr val="tx1"/>
                </a:solidFill>
              </a:rPr>
              <a:t>A</a:t>
            </a:r>
            <a:r>
              <a:rPr lang="en-US" altLang="en-US" sz="1400">
                <a:solidFill>
                  <a:schemeClr val="tx1"/>
                </a:solidFill>
              </a:rPr>
              <a:t> and </a:t>
            </a:r>
            <a:r>
              <a:rPr lang="en-US" altLang="en-US" sz="1400" i="1">
                <a:solidFill>
                  <a:schemeClr val="tx1"/>
                </a:solidFill>
              </a:rPr>
              <a:t>D</a:t>
            </a:r>
            <a:r>
              <a:rPr lang="en-US" altLang="en-US" sz="1400">
                <a:solidFill>
                  <a:schemeClr val="tx1"/>
                </a:solidFill>
              </a:rPr>
              <a:t> measure the total value of kidneys when supply is constrained.</a:t>
            </a:r>
          </a:p>
        </p:txBody>
      </p:sp>
      <p:sp>
        <p:nvSpPr>
          <p:cNvPr id="25608" name="Rectangle 10"/>
          <p:cNvSpPr>
            <a:spLocks noChangeArrowheads="1"/>
          </p:cNvSpPr>
          <p:nvPr/>
        </p:nvSpPr>
        <p:spPr bwMode="auto">
          <a:xfrm>
            <a:off x="838200" y="2057400"/>
            <a:ext cx="2514600" cy="609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Market for Kidneys and the Effect of the National Organ Transplantation Act (continued)</a:t>
            </a:r>
          </a:p>
        </p:txBody>
      </p:sp>
      <p:sp>
        <p:nvSpPr>
          <p:cNvPr id="25609" name="Rectangle 11"/>
          <p:cNvSpPr>
            <a:spLocks noChangeArrowheads="1"/>
          </p:cNvSpPr>
          <p:nvPr/>
        </p:nvSpPr>
        <p:spPr bwMode="auto">
          <a:xfrm>
            <a:off x="8382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9.6</a:t>
            </a:r>
          </a:p>
        </p:txBody>
      </p:sp>
      <p:pic>
        <p:nvPicPr>
          <p:cNvPr id="25610" name="Picture 14" descr="example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11" name="Group 25"/>
          <p:cNvGrpSpPr>
            <a:grpSpLocks/>
          </p:cNvGrpSpPr>
          <p:nvPr/>
        </p:nvGrpSpPr>
        <p:grpSpPr bwMode="auto">
          <a:xfrm>
            <a:off x="3505200" y="2743200"/>
            <a:ext cx="5362575" cy="3009900"/>
            <a:chOff x="2208" y="1728"/>
            <a:chExt cx="3378" cy="1896"/>
          </a:xfrm>
        </p:grpSpPr>
        <p:pic>
          <p:nvPicPr>
            <p:cNvPr id="25612" name="Picture 39"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3" name="Picture 38"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37"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5" name="Picture 32"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6" name="Picture 26"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7" name="Picture 27"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8" name="Picture 28"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9" name="Picture 29"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0" name="Picture 30"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1" name="Picture 24"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08" y="1728"/>
              <a:ext cx="3378" cy="1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0249">
                                            <p:txEl>
                                              <p:pRg st="0" end="0"/>
                                            </p:txEl>
                                          </p:spTgt>
                                        </p:tgtEl>
                                        <p:attrNameLst>
                                          <p:attrName>style.visibility</p:attrName>
                                        </p:attrNameLst>
                                      </p:cBhvr>
                                      <p:to>
                                        <p:strVal val="visible"/>
                                      </p:to>
                                    </p:set>
                                    <p:animEffect transition="in" filter="wipe(left)">
                                      <p:cBhvr>
                                        <p:cTn id="7" dur="500"/>
                                        <p:tgtEl>
                                          <p:spTgt spid="65024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50249">
                                            <p:txEl>
                                              <p:pRg st="1" end="1"/>
                                            </p:txEl>
                                          </p:spTgt>
                                        </p:tgtEl>
                                        <p:attrNameLst>
                                          <p:attrName>style.visibility</p:attrName>
                                        </p:attrNameLst>
                                      </p:cBhvr>
                                      <p:to>
                                        <p:strVal val="visible"/>
                                      </p:to>
                                    </p:set>
                                    <p:animEffect transition="in" filter="wipe(left)">
                                      <p:cBhvr>
                                        <p:cTn id="12" dur="500"/>
                                        <p:tgtEl>
                                          <p:spTgt spid="65024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1289" name="Picture 25"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90" name="Picture 26"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91" name="Picture 27"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92" name="Picture 28"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1266" name="Rectangle 2"/>
          <p:cNvSpPr>
            <a:spLocks noGrp="1" noChangeArrowheads="1"/>
          </p:cNvSpPr>
          <p:nvPr>
            <p:ph type="title"/>
          </p:nvPr>
        </p:nvSpPr>
        <p:spPr>
          <a:xfrm>
            <a:off x="1371600" y="381000"/>
            <a:ext cx="6019800" cy="457200"/>
          </a:xfrm>
          <a:noFill/>
        </p:spPr>
        <p:txBody>
          <a:bodyPr/>
          <a:lstStyle/>
          <a:p>
            <a:pPr eaLnBrk="1" hangingPunct="1"/>
            <a:r>
              <a:rPr lang="en-US" altLang="en-US" sz="2000" b="0" smtClean="0"/>
              <a:t>MINIMUM PRICES</a:t>
            </a:r>
          </a:p>
        </p:txBody>
      </p:sp>
      <p:grpSp>
        <p:nvGrpSpPr>
          <p:cNvPr id="2" name="Group 3"/>
          <p:cNvGrpSpPr>
            <a:grpSpLocks/>
          </p:cNvGrpSpPr>
          <p:nvPr/>
        </p:nvGrpSpPr>
        <p:grpSpPr bwMode="auto">
          <a:xfrm>
            <a:off x="457200" y="381000"/>
            <a:ext cx="8229600" cy="487363"/>
            <a:chOff x="288" y="240"/>
            <a:chExt cx="5184" cy="307"/>
          </a:xfrm>
        </p:grpSpPr>
        <p:sp>
          <p:nvSpPr>
            <p:cNvPr id="2664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9.3</a:t>
              </a:r>
            </a:p>
          </p:txBody>
        </p:sp>
        <p:sp>
          <p:nvSpPr>
            <p:cNvPr id="2664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5127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1277" name="Rectangle 13"/>
          <p:cNvSpPr>
            <a:spLocks noChangeArrowheads="1"/>
          </p:cNvSpPr>
          <p:nvPr/>
        </p:nvSpPr>
        <p:spPr bwMode="auto">
          <a:xfrm>
            <a:off x="685800" y="2590800"/>
            <a:ext cx="28956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Price is regulated to be no lower than </a:t>
            </a:r>
            <a:r>
              <a:rPr lang="en-US" altLang="en-US" sz="1400" i="1">
                <a:solidFill>
                  <a:schemeClr val="tx1"/>
                </a:solidFill>
              </a:rPr>
              <a:t>P</a:t>
            </a:r>
            <a:r>
              <a:rPr lang="en-US" altLang="en-US" sz="1400" baseline="-25000">
                <a:solidFill>
                  <a:schemeClr val="tx1"/>
                </a:solidFill>
              </a:rPr>
              <a:t>min</a:t>
            </a:r>
            <a:r>
              <a:rPr lang="en-US" altLang="en-US" sz="1400">
                <a:solidFill>
                  <a:schemeClr val="tx1"/>
                </a:solidFill>
              </a:rPr>
              <a:t>. </a:t>
            </a:r>
          </a:p>
          <a:p>
            <a:pPr eaLnBrk="1" hangingPunct="1">
              <a:spcAft>
                <a:spcPct val="20000"/>
              </a:spcAft>
            </a:pPr>
            <a:r>
              <a:rPr lang="en-US" altLang="en-US" sz="1400">
                <a:solidFill>
                  <a:schemeClr val="tx1"/>
                </a:solidFill>
              </a:rPr>
              <a:t>Producers would like to supply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a:t>
            </a:r>
          </a:p>
          <a:p>
            <a:pPr eaLnBrk="1" hangingPunct="1">
              <a:spcAft>
                <a:spcPct val="20000"/>
              </a:spcAft>
            </a:pPr>
            <a:r>
              <a:rPr lang="en-US" altLang="en-US" sz="1400">
                <a:solidFill>
                  <a:schemeClr val="tx1"/>
                </a:solidFill>
              </a:rPr>
              <a:t>but consumers will buy only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a:t>
            </a:r>
          </a:p>
          <a:p>
            <a:pPr eaLnBrk="1" hangingPunct="1">
              <a:spcAft>
                <a:spcPct val="20000"/>
              </a:spcAft>
            </a:pPr>
            <a:r>
              <a:rPr lang="en-US" altLang="en-US" sz="1400">
                <a:solidFill>
                  <a:schemeClr val="tx1"/>
                </a:solidFill>
              </a:rPr>
              <a:t>If producers indeed produce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the amount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 </a:t>
            </a:r>
            <a:r>
              <a:rPr lang="en-US" altLang="en-US" sz="1400" i="1">
                <a:solidFill>
                  <a:schemeClr val="tx1"/>
                </a:solidFill>
              </a:rPr>
              <a:t>Q</a:t>
            </a:r>
            <a:r>
              <a:rPr lang="en-US" altLang="en-US" sz="1400" baseline="-25000">
                <a:solidFill>
                  <a:schemeClr val="tx1"/>
                </a:solidFill>
              </a:rPr>
              <a:t>3 </a:t>
            </a:r>
            <a:r>
              <a:rPr lang="en-US" altLang="en-US" sz="1400">
                <a:solidFill>
                  <a:schemeClr val="tx1"/>
                </a:solidFill>
              </a:rPr>
              <a:t>will go unsold and the change in producer surplus will be </a:t>
            </a:r>
            <a:r>
              <a:rPr lang="en-US" altLang="en-US" sz="1400" i="1">
                <a:solidFill>
                  <a:schemeClr val="tx1"/>
                </a:solidFill>
              </a:rPr>
              <a:t>A</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 In this case, producers as a group may be worse off.</a:t>
            </a:r>
          </a:p>
        </p:txBody>
      </p:sp>
      <p:sp>
        <p:nvSpPr>
          <p:cNvPr id="651278" name="Rectangle 14"/>
          <p:cNvSpPr>
            <a:spLocks noChangeArrowheads="1"/>
          </p:cNvSpPr>
          <p:nvPr/>
        </p:nvSpPr>
        <p:spPr bwMode="auto">
          <a:xfrm>
            <a:off x="685800" y="2228850"/>
            <a:ext cx="2819400"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Minimum</a:t>
            </a:r>
          </a:p>
        </p:txBody>
      </p:sp>
      <p:sp>
        <p:nvSpPr>
          <p:cNvPr id="651279" name="Rectangle 15"/>
          <p:cNvSpPr>
            <a:spLocks noChangeArrowheads="1"/>
          </p:cNvSpPr>
          <p:nvPr/>
        </p:nvSpPr>
        <p:spPr bwMode="auto">
          <a:xfrm>
            <a:off x="685800" y="1905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9.7</a:t>
            </a:r>
          </a:p>
        </p:txBody>
      </p:sp>
      <p:pic>
        <p:nvPicPr>
          <p:cNvPr id="651281" name="Picture 17"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82" name="Picture 18"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83" name="Picture 19"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84" name="Picture 20"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86" name="Picture 22"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87" name="Picture 2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1293" name="Picture 29"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1905000"/>
            <a:ext cx="4991100" cy="355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51271"/>
                                        </p:tgtEl>
                                        <p:attrNameLst>
                                          <p:attrName>style.visibility</p:attrName>
                                        </p:attrNameLst>
                                      </p:cBhvr>
                                      <p:to>
                                        <p:strVal val="visible"/>
                                      </p:to>
                                    </p:set>
                                    <p:animEffect transition="in" filter="fade">
                                      <p:cBhvr>
                                        <p:cTn id="11" dur="500"/>
                                        <p:tgtEl>
                                          <p:spTgt spid="65127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1266"/>
                                        </p:tgtEl>
                                        <p:attrNameLst>
                                          <p:attrName>style.visibility</p:attrName>
                                        </p:attrNameLst>
                                      </p:cBhvr>
                                      <p:to>
                                        <p:strVal val="visible"/>
                                      </p:to>
                                    </p:set>
                                    <p:animEffect transition="in" filter="wipe(left)">
                                      <p:cBhvr>
                                        <p:cTn id="15" dur="1000"/>
                                        <p:tgtEl>
                                          <p:spTgt spid="651266"/>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51279"/>
                                        </p:tgtEl>
                                        <p:attrNameLst>
                                          <p:attrName>style.visibility</p:attrName>
                                        </p:attrNameLst>
                                      </p:cBhvr>
                                      <p:to>
                                        <p:strVal val="visible"/>
                                      </p:to>
                                    </p:set>
                                    <p:animEffect transition="in" filter="wipe(left)">
                                      <p:cBhvr>
                                        <p:cTn id="19" dur="500"/>
                                        <p:tgtEl>
                                          <p:spTgt spid="651279"/>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51278"/>
                                        </p:tgtEl>
                                        <p:attrNameLst>
                                          <p:attrName>style.visibility</p:attrName>
                                        </p:attrNameLst>
                                      </p:cBhvr>
                                      <p:to>
                                        <p:strVal val="visible"/>
                                      </p:to>
                                    </p:set>
                                    <p:animEffect transition="in" filter="wipe(left)">
                                      <p:cBhvr>
                                        <p:cTn id="23" dur="500"/>
                                        <p:tgtEl>
                                          <p:spTgt spid="651278"/>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51281"/>
                                        </p:tgtEl>
                                        <p:attrNameLst>
                                          <p:attrName>style.visibility</p:attrName>
                                        </p:attrNameLst>
                                      </p:cBhvr>
                                      <p:to>
                                        <p:strVal val="visible"/>
                                      </p:to>
                                    </p:set>
                                    <p:animEffect transition="in" filter="wipe(left)">
                                      <p:cBhvr>
                                        <p:cTn id="27" dur="500"/>
                                        <p:tgtEl>
                                          <p:spTgt spid="651281"/>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651282"/>
                                        </p:tgtEl>
                                        <p:attrNameLst>
                                          <p:attrName>style.visibility</p:attrName>
                                        </p:attrNameLst>
                                      </p:cBhvr>
                                      <p:to>
                                        <p:strVal val="visible"/>
                                      </p:to>
                                    </p:set>
                                    <p:animEffect transition="in" filter="wipe(left)">
                                      <p:cBhvr>
                                        <p:cTn id="31" dur="1000"/>
                                        <p:tgtEl>
                                          <p:spTgt spid="651282"/>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651283"/>
                                        </p:tgtEl>
                                        <p:attrNameLst>
                                          <p:attrName>style.visibility</p:attrName>
                                        </p:attrNameLst>
                                      </p:cBhvr>
                                      <p:to>
                                        <p:strVal val="visible"/>
                                      </p:to>
                                    </p:set>
                                    <p:animEffect transition="in" filter="wipe(left)">
                                      <p:cBhvr>
                                        <p:cTn id="35" dur="1000"/>
                                        <p:tgtEl>
                                          <p:spTgt spid="651283"/>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51284"/>
                                        </p:tgtEl>
                                        <p:attrNameLst>
                                          <p:attrName>style.visibility</p:attrName>
                                        </p:attrNameLst>
                                      </p:cBhvr>
                                      <p:to>
                                        <p:strVal val="visible"/>
                                      </p:to>
                                    </p:set>
                                    <p:animEffect transition="in" filter="wipe(left)">
                                      <p:cBhvr>
                                        <p:cTn id="39" dur="1000"/>
                                        <p:tgtEl>
                                          <p:spTgt spid="651284"/>
                                        </p:tgtEl>
                                      </p:cBhvr>
                                    </p:animEffect>
                                  </p:childTnLst>
                                </p:cTn>
                              </p:par>
                            </p:childTnLst>
                          </p:cTn>
                        </p:par>
                        <p:par>
                          <p:cTn id="40" fill="hold" nodeType="afterGroup">
                            <p:stCondLst>
                              <p:cond delay="6500"/>
                            </p:stCondLst>
                            <p:childTnLst>
                              <p:par>
                                <p:cTn id="41" presetID="22" presetClass="entr" presetSubtype="8" fill="hold" grpId="0" nodeType="afterEffect">
                                  <p:stCondLst>
                                    <p:cond delay="0"/>
                                  </p:stCondLst>
                                  <p:childTnLst>
                                    <p:set>
                                      <p:cBhvr>
                                        <p:cTn id="42" dur="1" fill="hold">
                                          <p:stCondLst>
                                            <p:cond delay="0"/>
                                          </p:stCondLst>
                                        </p:cTn>
                                        <p:tgtEl>
                                          <p:spTgt spid="651277">
                                            <p:txEl>
                                              <p:pRg st="0" end="0"/>
                                            </p:txEl>
                                          </p:spTgt>
                                        </p:tgtEl>
                                        <p:attrNameLst>
                                          <p:attrName>style.visibility</p:attrName>
                                        </p:attrNameLst>
                                      </p:cBhvr>
                                      <p:to>
                                        <p:strVal val="visible"/>
                                      </p:to>
                                    </p:set>
                                    <p:animEffect transition="in" filter="wipe(left)">
                                      <p:cBhvr>
                                        <p:cTn id="43" dur="500"/>
                                        <p:tgtEl>
                                          <p:spTgt spid="651277">
                                            <p:txEl>
                                              <p:pRg st="0" end="0"/>
                                            </p:txEl>
                                          </p:spTgt>
                                        </p:tgtEl>
                                      </p:cBhvr>
                                    </p:animEffect>
                                  </p:childTnLst>
                                </p:cTn>
                              </p:par>
                            </p:childTnLst>
                          </p:cTn>
                        </p:par>
                        <p:par>
                          <p:cTn id="44" fill="hold" nodeType="afterGroup">
                            <p:stCondLst>
                              <p:cond delay="7000"/>
                            </p:stCondLst>
                            <p:childTnLst>
                              <p:par>
                                <p:cTn id="45" presetID="22" presetClass="entr" presetSubtype="8" fill="hold" nodeType="afterEffect">
                                  <p:stCondLst>
                                    <p:cond delay="0"/>
                                  </p:stCondLst>
                                  <p:childTnLst>
                                    <p:set>
                                      <p:cBhvr>
                                        <p:cTn id="46" dur="1" fill="hold">
                                          <p:stCondLst>
                                            <p:cond delay="0"/>
                                          </p:stCondLst>
                                        </p:cTn>
                                        <p:tgtEl>
                                          <p:spTgt spid="651293"/>
                                        </p:tgtEl>
                                        <p:attrNameLst>
                                          <p:attrName>style.visibility</p:attrName>
                                        </p:attrNameLst>
                                      </p:cBhvr>
                                      <p:to>
                                        <p:strVal val="visible"/>
                                      </p:to>
                                    </p:set>
                                    <p:animEffect transition="in" filter="wipe(left)">
                                      <p:cBhvr>
                                        <p:cTn id="47" dur="2000"/>
                                        <p:tgtEl>
                                          <p:spTgt spid="65129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51277">
                                            <p:txEl>
                                              <p:pRg st="1" end="1"/>
                                            </p:txEl>
                                          </p:spTgt>
                                        </p:tgtEl>
                                        <p:attrNameLst>
                                          <p:attrName>style.visibility</p:attrName>
                                        </p:attrNameLst>
                                      </p:cBhvr>
                                      <p:to>
                                        <p:strVal val="visible"/>
                                      </p:to>
                                    </p:set>
                                    <p:animEffect transition="in" filter="wipe(left)">
                                      <p:cBhvr>
                                        <p:cTn id="52" dur="500"/>
                                        <p:tgtEl>
                                          <p:spTgt spid="651277">
                                            <p:txEl>
                                              <p:pRg st="1" end="1"/>
                                            </p:txEl>
                                          </p:spTgt>
                                        </p:tgtEl>
                                      </p:cBhvr>
                                    </p:animEffect>
                                  </p:childTnLst>
                                </p:cTn>
                              </p:par>
                            </p:childTnLst>
                          </p:cTn>
                        </p:par>
                        <p:par>
                          <p:cTn id="53" fill="hold" nodeType="afterGroup">
                            <p:stCondLst>
                              <p:cond delay="500"/>
                            </p:stCondLst>
                            <p:childTnLst>
                              <p:par>
                                <p:cTn id="54" presetID="22" presetClass="entr" presetSubtype="1" fill="hold" nodeType="afterEffect">
                                  <p:stCondLst>
                                    <p:cond delay="0"/>
                                  </p:stCondLst>
                                  <p:childTnLst>
                                    <p:set>
                                      <p:cBhvr>
                                        <p:cTn id="55" dur="1" fill="hold">
                                          <p:stCondLst>
                                            <p:cond delay="0"/>
                                          </p:stCondLst>
                                        </p:cTn>
                                        <p:tgtEl>
                                          <p:spTgt spid="651286"/>
                                        </p:tgtEl>
                                        <p:attrNameLst>
                                          <p:attrName>style.visibility</p:attrName>
                                        </p:attrNameLst>
                                      </p:cBhvr>
                                      <p:to>
                                        <p:strVal val="visible"/>
                                      </p:to>
                                    </p:set>
                                    <p:animEffect transition="in" filter="wipe(up)">
                                      <p:cBhvr>
                                        <p:cTn id="56" dur="1000"/>
                                        <p:tgtEl>
                                          <p:spTgt spid="651286"/>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651277">
                                            <p:txEl>
                                              <p:pRg st="2" end="2"/>
                                            </p:txEl>
                                          </p:spTgt>
                                        </p:tgtEl>
                                        <p:attrNameLst>
                                          <p:attrName>style.visibility</p:attrName>
                                        </p:attrNameLst>
                                      </p:cBhvr>
                                      <p:to>
                                        <p:strVal val="visible"/>
                                      </p:to>
                                    </p:set>
                                    <p:animEffect transition="in" filter="wipe(left)">
                                      <p:cBhvr>
                                        <p:cTn id="61" dur="500"/>
                                        <p:tgtEl>
                                          <p:spTgt spid="651277">
                                            <p:txEl>
                                              <p:pRg st="2" end="2"/>
                                            </p:txEl>
                                          </p:spTgt>
                                        </p:tgtEl>
                                      </p:cBhvr>
                                    </p:animEffect>
                                  </p:childTnLst>
                                </p:cTn>
                              </p:par>
                            </p:childTnLst>
                          </p:cTn>
                        </p:par>
                        <p:par>
                          <p:cTn id="62" fill="hold" nodeType="afterGroup">
                            <p:stCondLst>
                              <p:cond delay="500"/>
                            </p:stCondLst>
                            <p:childTnLst>
                              <p:par>
                                <p:cTn id="63" presetID="22" presetClass="entr" presetSubtype="1" fill="hold" nodeType="afterEffect">
                                  <p:stCondLst>
                                    <p:cond delay="0"/>
                                  </p:stCondLst>
                                  <p:childTnLst>
                                    <p:set>
                                      <p:cBhvr>
                                        <p:cTn id="64" dur="1" fill="hold">
                                          <p:stCondLst>
                                            <p:cond delay="0"/>
                                          </p:stCondLst>
                                        </p:cTn>
                                        <p:tgtEl>
                                          <p:spTgt spid="651287"/>
                                        </p:tgtEl>
                                        <p:attrNameLst>
                                          <p:attrName>style.visibility</p:attrName>
                                        </p:attrNameLst>
                                      </p:cBhvr>
                                      <p:to>
                                        <p:strVal val="visible"/>
                                      </p:to>
                                    </p:set>
                                    <p:animEffect transition="in" filter="wipe(up)">
                                      <p:cBhvr>
                                        <p:cTn id="65" dur="500"/>
                                        <p:tgtEl>
                                          <p:spTgt spid="651287"/>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651277">
                                            <p:txEl>
                                              <p:pRg st="3" end="3"/>
                                            </p:txEl>
                                          </p:spTgt>
                                        </p:tgtEl>
                                        <p:attrNameLst>
                                          <p:attrName>style.visibility</p:attrName>
                                        </p:attrNameLst>
                                      </p:cBhvr>
                                      <p:to>
                                        <p:strVal val="visible"/>
                                      </p:to>
                                    </p:set>
                                    <p:animEffect transition="in" filter="wipe(left)">
                                      <p:cBhvr>
                                        <p:cTn id="70" dur="500"/>
                                        <p:tgtEl>
                                          <p:spTgt spid="651277">
                                            <p:txEl>
                                              <p:pRg st="3" end="3"/>
                                            </p:txEl>
                                          </p:spTgt>
                                        </p:tgtEl>
                                      </p:cBhvr>
                                    </p:animEffect>
                                  </p:childTnLst>
                                </p:cTn>
                              </p:par>
                            </p:childTnLst>
                          </p:cTn>
                        </p:par>
                        <p:par>
                          <p:cTn id="71" fill="hold" nodeType="afterGroup">
                            <p:stCondLst>
                              <p:cond delay="500"/>
                            </p:stCondLst>
                            <p:childTnLst>
                              <p:par>
                                <p:cTn id="72" presetID="22" presetClass="entr" presetSubtype="4" fill="hold" nodeType="afterEffect">
                                  <p:stCondLst>
                                    <p:cond delay="0"/>
                                  </p:stCondLst>
                                  <p:childTnLst>
                                    <p:set>
                                      <p:cBhvr>
                                        <p:cTn id="73" dur="1" fill="hold">
                                          <p:stCondLst>
                                            <p:cond delay="0"/>
                                          </p:stCondLst>
                                        </p:cTn>
                                        <p:tgtEl>
                                          <p:spTgt spid="651289"/>
                                        </p:tgtEl>
                                        <p:attrNameLst>
                                          <p:attrName>style.visibility</p:attrName>
                                        </p:attrNameLst>
                                      </p:cBhvr>
                                      <p:to>
                                        <p:strVal val="visible"/>
                                      </p:to>
                                    </p:set>
                                    <p:animEffect transition="in" filter="wipe(down)">
                                      <p:cBhvr>
                                        <p:cTn id="74" dur="1000"/>
                                        <p:tgtEl>
                                          <p:spTgt spid="651289"/>
                                        </p:tgtEl>
                                      </p:cBhvr>
                                    </p:animEffect>
                                  </p:childTnLst>
                                </p:cTn>
                              </p:par>
                            </p:childTnLst>
                          </p:cTn>
                        </p:par>
                        <p:par>
                          <p:cTn id="75" fill="hold" nodeType="afterGroup">
                            <p:stCondLst>
                              <p:cond delay="1500"/>
                            </p:stCondLst>
                            <p:childTnLst>
                              <p:par>
                                <p:cTn id="76" presetID="22" presetClass="entr" presetSubtype="4" fill="hold" nodeType="afterEffect">
                                  <p:stCondLst>
                                    <p:cond delay="0"/>
                                  </p:stCondLst>
                                  <p:childTnLst>
                                    <p:set>
                                      <p:cBhvr>
                                        <p:cTn id="77" dur="1" fill="hold">
                                          <p:stCondLst>
                                            <p:cond delay="0"/>
                                          </p:stCondLst>
                                        </p:cTn>
                                        <p:tgtEl>
                                          <p:spTgt spid="651290"/>
                                        </p:tgtEl>
                                        <p:attrNameLst>
                                          <p:attrName>style.visibility</p:attrName>
                                        </p:attrNameLst>
                                      </p:cBhvr>
                                      <p:to>
                                        <p:strVal val="visible"/>
                                      </p:to>
                                    </p:set>
                                    <p:animEffect transition="in" filter="wipe(down)">
                                      <p:cBhvr>
                                        <p:cTn id="78" dur="1000"/>
                                        <p:tgtEl>
                                          <p:spTgt spid="651290"/>
                                        </p:tgtEl>
                                      </p:cBhvr>
                                    </p:animEffect>
                                  </p:childTnLst>
                                </p:cTn>
                              </p:par>
                            </p:childTnLst>
                          </p:cTn>
                        </p:par>
                        <p:par>
                          <p:cTn id="79" fill="hold" nodeType="afterGroup">
                            <p:stCondLst>
                              <p:cond delay="2500"/>
                            </p:stCondLst>
                            <p:childTnLst>
                              <p:par>
                                <p:cTn id="80" presetID="22" presetClass="entr" presetSubtype="4" fill="hold" nodeType="afterEffect">
                                  <p:stCondLst>
                                    <p:cond delay="0"/>
                                  </p:stCondLst>
                                  <p:childTnLst>
                                    <p:set>
                                      <p:cBhvr>
                                        <p:cTn id="81" dur="1" fill="hold">
                                          <p:stCondLst>
                                            <p:cond delay="0"/>
                                          </p:stCondLst>
                                        </p:cTn>
                                        <p:tgtEl>
                                          <p:spTgt spid="651291"/>
                                        </p:tgtEl>
                                        <p:attrNameLst>
                                          <p:attrName>style.visibility</p:attrName>
                                        </p:attrNameLst>
                                      </p:cBhvr>
                                      <p:to>
                                        <p:strVal val="visible"/>
                                      </p:to>
                                    </p:set>
                                    <p:animEffect transition="in" filter="wipe(down)">
                                      <p:cBhvr>
                                        <p:cTn id="82" dur="1000"/>
                                        <p:tgtEl>
                                          <p:spTgt spid="651291"/>
                                        </p:tgtEl>
                                      </p:cBhvr>
                                    </p:animEffect>
                                  </p:childTnLst>
                                </p:cTn>
                              </p:par>
                            </p:childTnLst>
                          </p:cTn>
                        </p:par>
                        <p:par>
                          <p:cTn id="83" fill="hold" nodeType="afterGroup">
                            <p:stCondLst>
                              <p:cond delay="3500"/>
                            </p:stCondLst>
                            <p:childTnLst>
                              <p:par>
                                <p:cTn id="84" presetID="22" presetClass="entr" presetSubtype="4" fill="hold" nodeType="afterEffect">
                                  <p:stCondLst>
                                    <p:cond delay="0"/>
                                  </p:stCondLst>
                                  <p:childTnLst>
                                    <p:set>
                                      <p:cBhvr>
                                        <p:cTn id="85" dur="1" fill="hold">
                                          <p:stCondLst>
                                            <p:cond delay="0"/>
                                          </p:stCondLst>
                                        </p:cTn>
                                        <p:tgtEl>
                                          <p:spTgt spid="651292"/>
                                        </p:tgtEl>
                                        <p:attrNameLst>
                                          <p:attrName>style.visibility</p:attrName>
                                        </p:attrNameLst>
                                      </p:cBhvr>
                                      <p:to>
                                        <p:strVal val="visible"/>
                                      </p:to>
                                    </p:set>
                                    <p:animEffect transition="in" filter="wipe(down)">
                                      <p:cBhvr>
                                        <p:cTn id="86" dur="1000"/>
                                        <p:tgtEl>
                                          <p:spTgt spid="651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1266" grpId="0"/>
      <p:bldP spid="651277" grpId="0" build="p"/>
      <p:bldP spid="651278" grpId="0" animBg="1"/>
      <p:bldP spid="6512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2322" name="Picture 34"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23" name="Picture 35"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24"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Rectangle 6"/>
          <p:cNvSpPr>
            <a:spLocks noGrp="1" noChangeArrowheads="1"/>
          </p:cNvSpPr>
          <p:nvPr>
            <p:ph type="title"/>
          </p:nvPr>
        </p:nvSpPr>
        <p:spPr>
          <a:xfrm>
            <a:off x="1371600" y="381000"/>
            <a:ext cx="6019800" cy="457200"/>
          </a:xfrm>
          <a:noFill/>
        </p:spPr>
        <p:txBody>
          <a:bodyPr/>
          <a:lstStyle/>
          <a:p>
            <a:pPr eaLnBrk="1" hangingPunct="1"/>
            <a:r>
              <a:rPr lang="en-US" altLang="en-US" sz="2000" b="0" smtClean="0"/>
              <a:t>MINIMUM PRICES</a:t>
            </a:r>
          </a:p>
        </p:txBody>
      </p:sp>
      <p:grpSp>
        <p:nvGrpSpPr>
          <p:cNvPr id="27654" name="Group 7"/>
          <p:cNvGrpSpPr>
            <a:grpSpLocks/>
          </p:cNvGrpSpPr>
          <p:nvPr/>
        </p:nvGrpSpPr>
        <p:grpSpPr bwMode="auto">
          <a:xfrm>
            <a:off x="457200" y="381000"/>
            <a:ext cx="8229600" cy="487363"/>
            <a:chOff x="288" y="240"/>
            <a:chExt cx="5184" cy="307"/>
          </a:xfrm>
        </p:grpSpPr>
        <p:sp>
          <p:nvSpPr>
            <p:cNvPr id="27667" name="Rectangle 8"/>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9.3</a:t>
              </a:r>
            </a:p>
          </p:txBody>
        </p:sp>
        <p:sp>
          <p:nvSpPr>
            <p:cNvPr id="27668" name="Line 9"/>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7655"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2299" name="Rectangle 11"/>
          <p:cNvSpPr>
            <a:spLocks noChangeArrowheads="1"/>
          </p:cNvSpPr>
          <p:nvPr/>
        </p:nvSpPr>
        <p:spPr bwMode="auto">
          <a:xfrm>
            <a:off x="685800" y="2514600"/>
            <a:ext cx="28956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Although the market-clearing wage is </a:t>
            </a:r>
            <a:r>
              <a:rPr lang="en-US" altLang="en-US" sz="1400" i="1">
                <a:solidFill>
                  <a:schemeClr val="tx1"/>
                </a:solidFill>
              </a:rPr>
              <a:t>w</a:t>
            </a:r>
            <a:r>
              <a:rPr lang="en-US" altLang="en-US" sz="1400" baseline="-25000">
                <a:solidFill>
                  <a:schemeClr val="tx1"/>
                </a:solidFill>
              </a:rPr>
              <a:t>0</a:t>
            </a:r>
            <a:r>
              <a:rPr lang="en-US" altLang="en-US" sz="1400">
                <a:solidFill>
                  <a:schemeClr val="tx1"/>
                </a:solidFill>
              </a:rPr>
              <a:t>, </a:t>
            </a:r>
          </a:p>
          <a:p>
            <a:pPr eaLnBrk="1" hangingPunct="1">
              <a:spcAft>
                <a:spcPct val="20000"/>
              </a:spcAft>
            </a:pPr>
            <a:r>
              <a:rPr lang="en-US" altLang="en-US" sz="1400">
                <a:solidFill>
                  <a:schemeClr val="tx1"/>
                </a:solidFill>
              </a:rPr>
              <a:t>firms are not allowed to pay less than </a:t>
            </a:r>
            <a:r>
              <a:rPr lang="en-US" altLang="en-US" sz="1400" i="1">
                <a:solidFill>
                  <a:schemeClr val="tx1"/>
                </a:solidFill>
              </a:rPr>
              <a:t>w</a:t>
            </a:r>
            <a:r>
              <a:rPr lang="en-US" altLang="en-US" sz="1400" baseline="-25000">
                <a:solidFill>
                  <a:schemeClr val="tx1"/>
                </a:solidFill>
              </a:rPr>
              <a:t>min</a:t>
            </a:r>
            <a:r>
              <a:rPr lang="en-US" altLang="en-US" sz="1400">
                <a:solidFill>
                  <a:schemeClr val="tx1"/>
                </a:solidFill>
              </a:rPr>
              <a:t>.</a:t>
            </a:r>
          </a:p>
          <a:p>
            <a:pPr eaLnBrk="1" hangingPunct="1">
              <a:spcAft>
                <a:spcPct val="20000"/>
              </a:spcAft>
            </a:pPr>
            <a:r>
              <a:rPr lang="en-US" altLang="en-US" sz="1400">
                <a:solidFill>
                  <a:schemeClr val="tx1"/>
                </a:solidFill>
              </a:rPr>
              <a:t>This results in unemployment of an amount </a:t>
            </a:r>
            <a:r>
              <a:rPr lang="en-US" altLang="en-US" sz="1400" i="1">
                <a:solidFill>
                  <a:schemeClr val="tx1"/>
                </a:solidFill>
              </a:rPr>
              <a:t>L</a:t>
            </a:r>
            <a:r>
              <a:rPr lang="en-US" altLang="en-US" sz="1400" baseline="-25000">
                <a:solidFill>
                  <a:schemeClr val="tx1"/>
                </a:solidFill>
              </a:rPr>
              <a:t>2</a:t>
            </a:r>
            <a:r>
              <a:rPr lang="en-US" altLang="en-US" sz="1400">
                <a:solidFill>
                  <a:schemeClr val="tx1"/>
                </a:solidFill>
              </a:rPr>
              <a:t> − </a:t>
            </a:r>
            <a:r>
              <a:rPr lang="en-US" altLang="en-US" sz="1400" i="1">
                <a:solidFill>
                  <a:schemeClr val="tx1"/>
                </a:solidFill>
              </a:rPr>
              <a:t>L</a:t>
            </a:r>
            <a:r>
              <a:rPr lang="en-US" altLang="en-US" sz="1400" baseline="-25000">
                <a:solidFill>
                  <a:schemeClr val="tx1"/>
                </a:solidFill>
              </a:rPr>
              <a:t>1</a:t>
            </a:r>
          </a:p>
          <a:p>
            <a:pPr eaLnBrk="1" hangingPunct="1">
              <a:spcAft>
                <a:spcPct val="20000"/>
              </a:spcAft>
            </a:pPr>
            <a:r>
              <a:rPr lang="en-US" altLang="en-US" sz="1400">
                <a:solidFill>
                  <a:schemeClr val="tx1"/>
                </a:solidFill>
              </a:rPr>
              <a:t>and a deadweight loss given by triangles </a:t>
            </a:r>
            <a:r>
              <a:rPr lang="en-US" altLang="en-US" sz="1400" i="1">
                <a:solidFill>
                  <a:schemeClr val="tx1"/>
                </a:solidFill>
              </a:rPr>
              <a:t>B</a:t>
            </a:r>
            <a:r>
              <a:rPr lang="en-US" altLang="en-US" sz="1400">
                <a:solidFill>
                  <a:schemeClr val="tx1"/>
                </a:solidFill>
              </a:rPr>
              <a:t> and </a:t>
            </a:r>
            <a:r>
              <a:rPr lang="en-US" altLang="en-US" sz="1400" i="1">
                <a:solidFill>
                  <a:schemeClr val="tx1"/>
                </a:solidFill>
              </a:rPr>
              <a:t>C</a:t>
            </a:r>
            <a:r>
              <a:rPr lang="en-US" altLang="en-US" sz="1400">
                <a:solidFill>
                  <a:schemeClr val="tx1"/>
                </a:solidFill>
              </a:rPr>
              <a:t>.</a:t>
            </a:r>
          </a:p>
        </p:txBody>
      </p:sp>
      <p:sp>
        <p:nvSpPr>
          <p:cNvPr id="652300" name="Rectangle 12"/>
          <p:cNvSpPr>
            <a:spLocks noChangeArrowheads="1"/>
          </p:cNvSpPr>
          <p:nvPr/>
        </p:nvSpPr>
        <p:spPr bwMode="auto">
          <a:xfrm>
            <a:off x="685800" y="2228850"/>
            <a:ext cx="2590800"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Minimum Wage</a:t>
            </a:r>
          </a:p>
        </p:txBody>
      </p:sp>
      <p:sp>
        <p:nvSpPr>
          <p:cNvPr id="652301" name="Rectangle 13"/>
          <p:cNvSpPr>
            <a:spLocks noChangeArrowheads="1"/>
          </p:cNvSpPr>
          <p:nvPr/>
        </p:nvSpPr>
        <p:spPr bwMode="auto">
          <a:xfrm>
            <a:off x="685800" y="1905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9.8</a:t>
            </a:r>
          </a:p>
        </p:txBody>
      </p:sp>
      <p:pic>
        <p:nvPicPr>
          <p:cNvPr id="652309" name="Picture 21"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10" name="Picture 22"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11" name="Picture 23"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12" name="Picture 24"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14" name="Picture 26"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19" name="Picture 31"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20" name="Picture 32"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2321" name="Picture 33"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86200" y="1828800"/>
            <a:ext cx="3895725"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2301"/>
                                        </p:tgtEl>
                                        <p:attrNameLst>
                                          <p:attrName>style.visibility</p:attrName>
                                        </p:attrNameLst>
                                      </p:cBhvr>
                                      <p:to>
                                        <p:strVal val="visible"/>
                                      </p:to>
                                    </p:set>
                                    <p:animEffect transition="in" filter="wipe(left)">
                                      <p:cBhvr>
                                        <p:cTn id="7" dur="500"/>
                                        <p:tgtEl>
                                          <p:spTgt spid="65230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2300"/>
                                        </p:tgtEl>
                                        <p:attrNameLst>
                                          <p:attrName>style.visibility</p:attrName>
                                        </p:attrNameLst>
                                      </p:cBhvr>
                                      <p:to>
                                        <p:strVal val="visible"/>
                                      </p:to>
                                    </p:set>
                                    <p:animEffect transition="in" filter="wipe(left)">
                                      <p:cBhvr>
                                        <p:cTn id="11" dur="500"/>
                                        <p:tgtEl>
                                          <p:spTgt spid="65230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2299">
                                            <p:txEl>
                                              <p:pRg st="0" end="0"/>
                                            </p:txEl>
                                          </p:spTgt>
                                        </p:tgtEl>
                                        <p:attrNameLst>
                                          <p:attrName>style.visibility</p:attrName>
                                        </p:attrNameLst>
                                      </p:cBhvr>
                                      <p:to>
                                        <p:strVal val="visible"/>
                                      </p:to>
                                    </p:set>
                                    <p:animEffect transition="in" filter="wipe(left)">
                                      <p:cBhvr>
                                        <p:cTn id="15" dur="500"/>
                                        <p:tgtEl>
                                          <p:spTgt spid="652299">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52309"/>
                                        </p:tgtEl>
                                        <p:attrNameLst>
                                          <p:attrName>style.visibility</p:attrName>
                                        </p:attrNameLst>
                                      </p:cBhvr>
                                      <p:to>
                                        <p:strVal val="visible"/>
                                      </p:to>
                                    </p:set>
                                    <p:animEffect transition="in" filter="wipe(left)">
                                      <p:cBhvr>
                                        <p:cTn id="19" dur="500"/>
                                        <p:tgtEl>
                                          <p:spTgt spid="652309"/>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52310"/>
                                        </p:tgtEl>
                                        <p:attrNameLst>
                                          <p:attrName>style.visibility</p:attrName>
                                        </p:attrNameLst>
                                      </p:cBhvr>
                                      <p:to>
                                        <p:strVal val="visible"/>
                                      </p:to>
                                    </p:set>
                                    <p:animEffect transition="in" filter="wipe(left)">
                                      <p:cBhvr>
                                        <p:cTn id="23" dur="1000"/>
                                        <p:tgtEl>
                                          <p:spTgt spid="652310"/>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52311"/>
                                        </p:tgtEl>
                                        <p:attrNameLst>
                                          <p:attrName>style.visibility</p:attrName>
                                        </p:attrNameLst>
                                      </p:cBhvr>
                                      <p:to>
                                        <p:strVal val="visible"/>
                                      </p:to>
                                    </p:set>
                                    <p:animEffect transition="in" filter="wipe(left)">
                                      <p:cBhvr>
                                        <p:cTn id="27" dur="1000"/>
                                        <p:tgtEl>
                                          <p:spTgt spid="652311"/>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652312"/>
                                        </p:tgtEl>
                                        <p:attrNameLst>
                                          <p:attrName>style.visibility</p:attrName>
                                        </p:attrNameLst>
                                      </p:cBhvr>
                                      <p:to>
                                        <p:strVal val="visible"/>
                                      </p:to>
                                    </p:set>
                                    <p:animEffect transition="in" filter="wipe(left)">
                                      <p:cBhvr>
                                        <p:cTn id="31" dur="1000"/>
                                        <p:tgtEl>
                                          <p:spTgt spid="65231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652299">
                                            <p:txEl>
                                              <p:pRg st="1" end="1"/>
                                            </p:txEl>
                                          </p:spTgt>
                                        </p:tgtEl>
                                        <p:attrNameLst>
                                          <p:attrName>style.visibility</p:attrName>
                                        </p:attrNameLst>
                                      </p:cBhvr>
                                      <p:to>
                                        <p:strVal val="visible"/>
                                      </p:to>
                                    </p:set>
                                    <p:animEffect transition="in" filter="wipe(left)">
                                      <p:cBhvr>
                                        <p:cTn id="36" dur="500"/>
                                        <p:tgtEl>
                                          <p:spTgt spid="652299">
                                            <p:txEl>
                                              <p:pRg st="1" end="1"/>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652314"/>
                                        </p:tgtEl>
                                        <p:attrNameLst>
                                          <p:attrName>style.visibility</p:attrName>
                                        </p:attrNameLst>
                                      </p:cBhvr>
                                      <p:to>
                                        <p:strVal val="visible"/>
                                      </p:to>
                                    </p:set>
                                    <p:animEffect transition="in" filter="wipe(left)">
                                      <p:cBhvr>
                                        <p:cTn id="40" dur="2000"/>
                                        <p:tgtEl>
                                          <p:spTgt spid="65231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652299">
                                            <p:txEl>
                                              <p:pRg st="2" end="2"/>
                                            </p:txEl>
                                          </p:spTgt>
                                        </p:tgtEl>
                                        <p:attrNameLst>
                                          <p:attrName>style.visibility</p:attrName>
                                        </p:attrNameLst>
                                      </p:cBhvr>
                                      <p:to>
                                        <p:strVal val="visible"/>
                                      </p:to>
                                    </p:set>
                                    <p:animEffect transition="in" filter="wipe(left)">
                                      <p:cBhvr>
                                        <p:cTn id="45" dur="500"/>
                                        <p:tgtEl>
                                          <p:spTgt spid="652299">
                                            <p:txEl>
                                              <p:pRg st="2" end="2"/>
                                            </p:txEl>
                                          </p:spTgt>
                                        </p:tgtEl>
                                      </p:cBhvr>
                                    </p:animEffect>
                                  </p:childTnLst>
                                </p:cTn>
                              </p:par>
                            </p:childTnLst>
                          </p:cTn>
                        </p:par>
                        <p:par>
                          <p:cTn id="46" fill="hold" nodeType="afterGroup">
                            <p:stCondLst>
                              <p:cond delay="500"/>
                            </p:stCondLst>
                            <p:childTnLst>
                              <p:par>
                                <p:cTn id="47" presetID="22" presetClass="entr" presetSubtype="1" fill="hold" nodeType="afterEffect">
                                  <p:stCondLst>
                                    <p:cond delay="0"/>
                                  </p:stCondLst>
                                  <p:childTnLst>
                                    <p:set>
                                      <p:cBhvr>
                                        <p:cTn id="48" dur="1" fill="hold">
                                          <p:stCondLst>
                                            <p:cond delay="0"/>
                                          </p:stCondLst>
                                        </p:cTn>
                                        <p:tgtEl>
                                          <p:spTgt spid="652319"/>
                                        </p:tgtEl>
                                        <p:attrNameLst>
                                          <p:attrName>style.visibility</p:attrName>
                                        </p:attrNameLst>
                                      </p:cBhvr>
                                      <p:to>
                                        <p:strVal val="visible"/>
                                      </p:to>
                                    </p:set>
                                    <p:animEffect transition="in" filter="wipe(up)">
                                      <p:cBhvr>
                                        <p:cTn id="49" dur="1000"/>
                                        <p:tgtEl>
                                          <p:spTgt spid="652319"/>
                                        </p:tgtEl>
                                      </p:cBhvr>
                                    </p:animEffect>
                                  </p:childTnLst>
                                </p:cTn>
                              </p:par>
                            </p:childTnLst>
                          </p:cTn>
                        </p:par>
                        <p:par>
                          <p:cTn id="50" fill="hold" nodeType="afterGroup">
                            <p:stCondLst>
                              <p:cond delay="1500"/>
                            </p:stCondLst>
                            <p:childTnLst>
                              <p:par>
                                <p:cTn id="51" presetID="22" presetClass="entr" presetSubtype="1" fill="hold" nodeType="afterEffect">
                                  <p:stCondLst>
                                    <p:cond delay="0"/>
                                  </p:stCondLst>
                                  <p:childTnLst>
                                    <p:set>
                                      <p:cBhvr>
                                        <p:cTn id="52" dur="1" fill="hold">
                                          <p:stCondLst>
                                            <p:cond delay="0"/>
                                          </p:stCondLst>
                                        </p:cTn>
                                        <p:tgtEl>
                                          <p:spTgt spid="652320"/>
                                        </p:tgtEl>
                                        <p:attrNameLst>
                                          <p:attrName>style.visibility</p:attrName>
                                        </p:attrNameLst>
                                      </p:cBhvr>
                                      <p:to>
                                        <p:strVal val="visible"/>
                                      </p:to>
                                    </p:set>
                                    <p:animEffect transition="in" filter="wipe(up)">
                                      <p:cBhvr>
                                        <p:cTn id="53" dur="1000"/>
                                        <p:tgtEl>
                                          <p:spTgt spid="652320"/>
                                        </p:tgtEl>
                                      </p:cBhvr>
                                    </p:animEffect>
                                  </p:childTnLst>
                                </p:cTn>
                              </p:par>
                            </p:childTnLst>
                          </p:cTn>
                        </p:par>
                        <p:par>
                          <p:cTn id="54" fill="hold" nodeType="afterGroup">
                            <p:stCondLst>
                              <p:cond delay="2500"/>
                            </p:stCondLst>
                            <p:childTnLst>
                              <p:par>
                                <p:cTn id="55" presetID="22" presetClass="entr" presetSubtype="8" fill="hold" nodeType="afterEffect">
                                  <p:stCondLst>
                                    <p:cond delay="0"/>
                                  </p:stCondLst>
                                  <p:childTnLst>
                                    <p:set>
                                      <p:cBhvr>
                                        <p:cTn id="56" dur="1" fill="hold">
                                          <p:stCondLst>
                                            <p:cond delay="0"/>
                                          </p:stCondLst>
                                        </p:cTn>
                                        <p:tgtEl>
                                          <p:spTgt spid="652321"/>
                                        </p:tgtEl>
                                        <p:attrNameLst>
                                          <p:attrName>style.visibility</p:attrName>
                                        </p:attrNameLst>
                                      </p:cBhvr>
                                      <p:to>
                                        <p:strVal val="visible"/>
                                      </p:to>
                                    </p:set>
                                    <p:animEffect transition="in" filter="wipe(left)">
                                      <p:cBhvr>
                                        <p:cTn id="57" dur="1000"/>
                                        <p:tgtEl>
                                          <p:spTgt spid="65232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652299">
                                            <p:txEl>
                                              <p:pRg st="3" end="3"/>
                                            </p:txEl>
                                          </p:spTgt>
                                        </p:tgtEl>
                                        <p:attrNameLst>
                                          <p:attrName>style.visibility</p:attrName>
                                        </p:attrNameLst>
                                      </p:cBhvr>
                                      <p:to>
                                        <p:strVal val="visible"/>
                                      </p:to>
                                    </p:set>
                                    <p:animEffect transition="in" filter="wipe(left)">
                                      <p:cBhvr>
                                        <p:cTn id="62" dur="500"/>
                                        <p:tgtEl>
                                          <p:spTgt spid="652299">
                                            <p:txEl>
                                              <p:pRg st="3" end="3"/>
                                            </p:txEl>
                                          </p:spTgt>
                                        </p:tgtEl>
                                      </p:cBhvr>
                                    </p:animEffect>
                                  </p:childTnLst>
                                </p:cTn>
                              </p:par>
                            </p:childTnLst>
                          </p:cTn>
                        </p:par>
                        <p:par>
                          <p:cTn id="63" fill="hold" nodeType="afterGroup">
                            <p:stCondLst>
                              <p:cond delay="500"/>
                            </p:stCondLst>
                            <p:childTnLst>
                              <p:par>
                                <p:cTn id="64" presetID="22" presetClass="entr" presetSubtype="4" fill="hold" nodeType="afterEffect">
                                  <p:stCondLst>
                                    <p:cond delay="0"/>
                                  </p:stCondLst>
                                  <p:childTnLst>
                                    <p:set>
                                      <p:cBhvr>
                                        <p:cTn id="65" dur="1" fill="hold">
                                          <p:stCondLst>
                                            <p:cond delay="0"/>
                                          </p:stCondLst>
                                        </p:cTn>
                                        <p:tgtEl>
                                          <p:spTgt spid="652322"/>
                                        </p:tgtEl>
                                        <p:attrNameLst>
                                          <p:attrName>style.visibility</p:attrName>
                                        </p:attrNameLst>
                                      </p:cBhvr>
                                      <p:to>
                                        <p:strVal val="visible"/>
                                      </p:to>
                                    </p:set>
                                    <p:animEffect transition="in" filter="wipe(down)">
                                      <p:cBhvr>
                                        <p:cTn id="66" dur="1000"/>
                                        <p:tgtEl>
                                          <p:spTgt spid="652322"/>
                                        </p:tgtEl>
                                      </p:cBhvr>
                                    </p:animEffect>
                                  </p:childTnLst>
                                </p:cTn>
                              </p:par>
                            </p:childTnLst>
                          </p:cTn>
                        </p:par>
                        <p:par>
                          <p:cTn id="67" fill="hold" nodeType="afterGroup">
                            <p:stCondLst>
                              <p:cond delay="1500"/>
                            </p:stCondLst>
                            <p:childTnLst>
                              <p:par>
                                <p:cTn id="68" presetID="22" presetClass="entr" presetSubtype="4" fill="hold" nodeType="afterEffect">
                                  <p:stCondLst>
                                    <p:cond delay="0"/>
                                  </p:stCondLst>
                                  <p:childTnLst>
                                    <p:set>
                                      <p:cBhvr>
                                        <p:cTn id="69" dur="1" fill="hold">
                                          <p:stCondLst>
                                            <p:cond delay="0"/>
                                          </p:stCondLst>
                                        </p:cTn>
                                        <p:tgtEl>
                                          <p:spTgt spid="652323"/>
                                        </p:tgtEl>
                                        <p:attrNameLst>
                                          <p:attrName>style.visibility</p:attrName>
                                        </p:attrNameLst>
                                      </p:cBhvr>
                                      <p:to>
                                        <p:strVal val="visible"/>
                                      </p:to>
                                    </p:set>
                                    <p:animEffect transition="in" filter="wipe(down)">
                                      <p:cBhvr>
                                        <p:cTn id="70" dur="1000"/>
                                        <p:tgtEl>
                                          <p:spTgt spid="652323"/>
                                        </p:tgtEl>
                                      </p:cBhvr>
                                    </p:animEffect>
                                  </p:childTnLst>
                                </p:cTn>
                              </p:par>
                            </p:childTnLst>
                          </p:cTn>
                        </p:par>
                        <p:par>
                          <p:cTn id="71" fill="hold" nodeType="afterGroup">
                            <p:stCondLst>
                              <p:cond delay="2500"/>
                            </p:stCondLst>
                            <p:childTnLst>
                              <p:par>
                                <p:cTn id="72" presetID="22" presetClass="entr" presetSubtype="4" fill="hold" nodeType="afterEffect">
                                  <p:stCondLst>
                                    <p:cond delay="0"/>
                                  </p:stCondLst>
                                  <p:childTnLst>
                                    <p:set>
                                      <p:cBhvr>
                                        <p:cTn id="73" dur="1" fill="hold">
                                          <p:stCondLst>
                                            <p:cond delay="0"/>
                                          </p:stCondLst>
                                        </p:cTn>
                                        <p:tgtEl>
                                          <p:spTgt spid="652324"/>
                                        </p:tgtEl>
                                        <p:attrNameLst>
                                          <p:attrName>style.visibility</p:attrName>
                                        </p:attrNameLst>
                                      </p:cBhvr>
                                      <p:to>
                                        <p:strVal val="visible"/>
                                      </p:to>
                                    </p:set>
                                    <p:animEffect transition="in" filter="wipe(down)">
                                      <p:cBhvr>
                                        <p:cTn id="74" dur="1000"/>
                                        <p:tgtEl>
                                          <p:spTgt spid="652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2299" grpId="0" build="p"/>
      <p:bldP spid="652300" grpId="0" animBg="1"/>
      <p:bldP spid="65230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3914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2000" b="1">
                <a:solidFill>
                  <a:srgbClr val="A05DA5"/>
                </a:solidFill>
              </a:rPr>
              <a:t>CHAPTER 9 OUTLINE</a:t>
            </a:r>
          </a:p>
        </p:txBody>
      </p:sp>
      <p:sp>
        <p:nvSpPr>
          <p:cNvPr id="584748" name="Rectangle 44"/>
          <p:cNvSpPr>
            <a:spLocks noChangeArrowheads="1"/>
          </p:cNvSpPr>
          <p:nvPr/>
        </p:nvSpPr>
        <p:spPr bwMode="auto">
          <a:xfrm>
            <a:off x="1295400" y="1431925"/>
            <a:ext cx="5562600" cy="361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508000" indent="-5080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Aft>
                <a:spcPct val="20000"/>
              </a:spcAft>
            </a:pPr>
            <a:r>
              <a:rPr lang="en-US" altLang="en-US" sz="2000">
                <a:solidFill>
                  <a:schemeClr val="tx1"/>
                </a:solidFill>
              </a:rPr>
              <a:t>9.1 	Evaluating the Gains and Losses from Government Policies—Consumer and Producer Surplus</a:t>
            </a:r>
          </a:p>
          <a:p>
            <a:pPr eaLnBrk="1" hangingPunct="1">
              <a:lnSpc>
                <a:spcPct val="120000"/>
              </a:lnSpc>
              <a:spcAft>
                <a:spcPct val="20000"/>
              </a:spcAft>
            </a:pPr>
            <a:r>
              <a:rPr lang="en-US" altLang="en-US" sz="2000">
                <a:solidFill>
                  <a:schemeClr val="tx1"/>
                </a:solidFill>
              </a:rPr>
              <a:t>9.2	The Efficiency of a Competitive Market</a:t>
            </a:r>
          </a:p>
          <a:p>
            <a:pPr eaLnBrk="1" hangingPunct="1">
              <a:lnSpc>
                <a:spcPct val="120000"/>
              </a:lnSpc>
              <a:spcAft>
                <a:spcPct val="20000"/>
              </a:spcAft>
            </a:pPr>
            <a:r>
              <a:rPr lang="en-US" altLang="en-US" sz="2000">
                <a:solidFill>
                  <a:schemeClr val="tx1"/>
                </a:solidFill>
              </a:rPr>
              <a:t>9.3	Minimum Prices</a:t>
            </a:r>
          </a:p>
          <a:p>
            <a:pPr eaLnBrk="1" hangingPunct="1">
              <a:lnSpc>
                <a:spcPct val="120000"/>
              </a:lnSpc>
              <a:spcAft>
                <a:spcPct val="20000"/>
              </a:spcAft>
            </a:pPr>
            <a:r>
              <a:rPr lang="en-US" altLang="en-US" sz="2000">
                <a:solidFill>
                  <a:schemeClr val="tx1"/>
                </a:solidFill>
              </a:rPr>
              <a:t>9.4	Price Supports and Production Quotas</a:t>
            </a:r>
          </a:p>
          <a:p>
            <a:pPr eaLnBrk="1" hangingPunct="1">
              <a:lnSpc>
                <a:spcPct val="120000"/>
              </a:lnSpc>
              <a:spcAft>
                <a:spcPct val="20000"/>
              </a:spcAft>
            </a:pPr>
            <a:r>
              <a:rPr lang="en-US" altLang="en-US" sz="2000">
                <a:solidFill>
                  <a:schemeClr val="tx1"/>
                </a:solidFill>
              </a:rPr>
              <a:t>9.5	Import Quotas and Tariffs</a:t>
            </a:r>
          </a:p>
          <a:p>
            <a:pPr eaLnBrk="1" hangingPunct="1">
              <a:lnSpc>
                <a:spcPct val="120000"/>
              </a:lnSpc>
              <a:spcAft>
                <a:spcPct val="20000"/>
              </a:spcAft>
            </a:pPr>
            <a:r>
              <a:rPr lang="en-US" altLang="en-US" sz="2000">
                <a:solidFill>
                  <a:schemeClr val="tx1"/>
                </a:solidFill>
              </a:rPr>
              <a:t>9.6	The Impact of a Tax or Subsidy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84748">
                                            <p:txEl>
                                              <p:pRg st="4" end="4"/>
                                            </p:txEl>
                                          </p:spTgt>
                                        </p:tgtEl>
                                        <p:attrNameLst>
                                          <p:attrName>style.visibility</p:attrName>
                                        </p:attrNameLst>
                                      </p:cBhvr>
                                      <p:to>
                                        <p:strVal val="visible"/>
                                      </p:to>
                                    </p:set>
                                    <p:animEffect transition="in" filter="wipe(left)">
                                      <p:cBhvr>
                                        <p:cTn id="31" dur="500"/>
                                        <p:tgtEl>
                                          <p:spTgt spid="58474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84748">
                                            <p:txEl>
                                              <p:pRg st="5" end="5"/>
                                            </p:txEl>
                                          </p:spTgt>
                                        </p:tgtEl>
                                        <p:attrNameLst>
                                          <p:attrName>style.visibility</p:attrName>
                                        </p:attrNameLst>
                                      </p:cBhvr>
                                      <p:to>
                                        <p:strVal val="visible"/>
                                      </p:to>
                                    </p:set>
                                    <p:animEffect transition="in" filter="wipe(left)">
                                      <p:cBhvr>
                                        <p:cTn id="35" dur="500"/>
                                        <p:tgtEl>
                                          <p:spTgt spid="58474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314" name="Rectangle 2"/>
          <p:cNvSpPr>
            <a:spLocks noChangeArrowheads="1"/>
          </p:cNvSpPr>
          <p:nvPr/>
        </p:nvSpPr>
        <p:spPr bwMode="auto">
          <a:xfrm>
            <a:off x="685800" y="1447800"/>
            <a:ext cx="8201025" cy="50514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653352" name="Picture 40"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51" name="Picture 39"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50" name="Picture 38"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49" name="Picture 37"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9" name="Rectangle 7"/>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MINIMUM PRICES</a:t>
            </a:r>
          </a:p>
        </p:txBody>
      </p:sp>
      <p:grpSp>
        <p:nvGrpSpPr>
          <p:cNvPr id="28680" name="Group 8"/>
          <p:cNvGrpSpPr>
            <a:grpSpLocks/>
          </p:cNvGrpSpPr>
          <p:nvPr/>
        </p:nvGrpSpPr>
        <p:grpSpPr bwMode="auto">
          <a:xfrm>
            <a:off x="457200" y="381000"/>
            <a:ext cx="8229600" cy="487363"/>
            <a:chOff x="288" y="240"/>
            <a:chExt cx="5184" cy="307"/>
          </a:xfrm>
        </p:grpSpPr>
        <p:sp>
          <p:nvSpPr>
            <p:cNvPr id="28695" name="Rectangle 9"/>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9.3</a:t>
              </a:r>
            </a:p>
          </p:txBody>
        </p:sp>
        <p:sp>
          <p:nvSpPr>
            <p:cNvPr id="28696" name="Line 10"/>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8681"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3325" name="Rectangle 13"/>
          <p:cNvSpPr>
            <a:spLocks noChangeArrowheads="1"/>
          </p:cNvSpPr>
          <p:nvPr/>
        </p:nvSpPr>
        <p:spPr bwMode="auto">
          <a:xfrm>
            <a:off x="762000" y="2438400"/>
            <a:ext cx="29718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At price </a:t>
            </a:r>
            <a:r>
              <a:rPr lang="en-US" altLang="en-US" sz="1400" i="1">
                <a:solidFill>
                  <a:schemeClr val="tx1"/>
                </a:solidFill>
              </a:rPr>
              <a:t>P</a:t>
            </a:r>
            <a:r>
              <a:rPr lang="en-US" altLang="en-US" sz="1400" baseline="-25000">
                <a:solidFill>
                  <a:schemeClr val="tx1"/>
                </a:solidFill>
              </a:rPr>
              <a:t>min</a:t>
            </a:r>
            <a:r>
              <a:rPr lang="en-US" altLang="en-US" sz="1400">
                <a:solidFill>
                  <a:schemeClr val="tx1"/>
                </a:solidFill>
              </a:rPr>
              <a:t>, airlines would like to supply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well above the quantity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that consumers will buy. </a:t>
            </a:r>
          </a:p>
          <a:p>
            <a:pPr eaLnBrk="1" hangingPunct="1">
              <a:spcAft>
                <a:spcPct val="20000"/>
              </a:spcAft>
            </a:pPr>
            <a:r>
              <a:rPr lang="en-US" altLang="en-US" sz="1400">
                <a:solidFill>
                  <a:schemeClr val="tx1"/>
                </a:solidFill>
              </a:rPr>
              <a:t>Here they supply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 Trapezoid </a:t>
            </a:r>
            <a:r>
              <a:rPr lang="en-US" altLang="en-US" sz="1400" i="1">
                <a:solidFill>
                  <a:schemeClr val="tx1"/>
                </a:solidFill>
              </a:rPr>
              <a:t>D</a:t>
            </a:r>
            <a:r>
              <a:rPr lang="en-US" altLang="en-US" sz="1400">
                <a:solidFill>
                  <a:schemeClr val="tx1"/>
                </a:solidFill>
              </a:rPr>
              <a:t> is the cost of unsold output.</a:t>
            </a:r>
          </a:p>
          <a:p>
            <a:pPr eaLnBrk="1" hangingPunct="1">
              <a:spcAft>
                <a:spcPct val="20000"/>
              </a:spcAft>
            </a:pPr>
            <a:r>
              <a:rPr lang="en-US" altLang="en-US" sz="1400">
                <a:solidFill>
                  <a:schemeClr val="tx1"/>
                </a:solidFill>
              </a:rPr>
              <a:t>Airline profits may have been lower as a result of regulation because triangle </a:t>
            </a:r>
            <a:r>
              <a:rPr lang="en-US" altLang="en-US" sz="1400" i="1">
                <a:solidFill>
                  <a:schemeClr val="tx1"/>
                </a:solidFill>
              </a:rPr>
              <a:t>C</a:t>
            </a:r>
            <a:r>
              <a:rPr lang="en-US" altLang="en-US" sz="1400">
                <a:solidFill>
                  <a:schemeClr val="tx1"/>
                </a:solidFill>
              </a:rPr>
              <a:t> and trapezoid </a:t>
            </a:r>
            <a:r>
              <a:rPr lang="en-US" altLang="en-US" sz="1400" i="1">
                <a:solidFill>
                  <a:schemeClr val="tx1"/>
                </a:solidFill>
              </a:rPr>
              <a:t>D</a:t>
            </a:r>
            <a:r>
              <a:rPr lang="en-US" altLang="en-US" sz="1400">
                <a:solidFill>
                  <a:schemeClr val="tx1"/>
                </a:solidFill>
              </a:rPr>
              <a:t> can together exceed rectangle </a:t>
            </a:r>
            <a:r>
              <a:rPr lang="en-US" altLang="en-US" sz="1400" i="1">
                <a:solidFill>
                  <a:schemeClr val="tx1"/>
                </a:solidFill>
              </a:rPr>
              <a:t>A</a:t>
            </a:r>
            <a:r>
              <a:rPr lang="en-US" altLang="en-US" sz="1400">
                <a:solidFill>
                  <a:schemeClr val="tx1"/>
                </a:solidFill>
              </a:rPr>
              <a:t>.</a:t>
            </a:r>
          </a:p>
          <a:p>
            <a:pPr eaLnBrk="1" hangingPunct="1">
              <a:spcAft>
                <a:spcPct val="20000"/>
              </a:spcAft>
            </a:pPr>
            <a:r>
              <a:rPr lang="en-US" altLang="en-US" sz="1400">
                <a:solidFill>
                  <a:schemeClr val="tx1"/>
                </a:solidFill>
              </a:rPr>
              <a:t>In addition, consumers lose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a:t>
            </a:r>
          </a:p>
        </p:txBody>
      </p:sp>
      <p:sp>
        <p:nvSpPr>
          <p:cNvPr id="653326" name="Rectangle 14"/>
          <p:cNvSpPr>
            <a:spLocks noChangeArrowheads="1"/>
          </p:cNvSpPr>
          <p:nvPr/>
        </p:nvSpPr>
        <p:spPr bwMode="auto">
          <a:xfrm>
            <a:off x="838200" y="2057400"/>
            <a:ext cx="2819400" cy="3810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Effect of Airline Regulation by the Civil Aeronautics Board</a:t>
            </a:r>
          </a:p>
        </p:txBody>
      </p:sp>
      <p:sp>
        <p:nvSpPr>
          <p:cNvPr id="653327" name="Rectangle 15"/>
          <p:cNvSpPr>
            <a:spLocks noChangeArrowheads="1"/>
          </p:cNvSpPr>
          <p:nvPr/>
        </p:nvSpPr>
        <p:spPr bwMode="auto">
          <a:xfrm>
            <a:off x="8382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9.9</a:t>
            </a:r>
          </a:p>
        </p:txBody>
      </p:sp>
      <p:pic>
        <p:nvPicPr>
          <p:cNvPr id="653335" name="Picture 23" descr="example_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9906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38" name="Picture 26"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39" name="Picture 27"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40" name="Picture 28"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45" name="Picture 33"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47" name="Picture 35"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3348" name="Picture 36"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3" name="Picture 25"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4" name="Picture 26"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75" name="Picture 27"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86200" y="1752600"/>
            <a:ext cx="4905375"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53335"/>
                                        </p:tgtEl>
                                        <p:attrNameLst>
                                          <p:attrName>style.visibility</p:attrName>
                                        </p:attrNameLst>
                                      </p:cBhvr>
                                      <p:to>
                                        <p:strVal val="visible"/>
                                      </p:to>
                                    </p:set>
                                    <p:animEffect transition="in" filter="wipe(left)">
                                      <p:cBhvr>
                                        <p:cTn id="7" dur="500"/>
                                        <p:tgtEl>
                                          <p:spTgt spid="65333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53314"/>
                                        </p:tgtEl>
                                        <p:attrNameLst>
                                          <p:attrName>style.visibility</p:attrName>
                                        </p:attrNameLst>
                                      </p:cBhvr>
                                      <p:to>
                                        <p:strVal val="visible"/>
                                      </p:to>
                                    </p:set>
                                    <p:animEffect transition="in" filter="fade">
                                      <p:cBhvr>
                                        <p:cTn id="11" dur="500"/>
                                        <p:tgtEl>
                                          <p:spTgt spid="65331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3327"/>
                                        </p:tgtEl>
                                        <p:attrNameLst>
                                          <p:attrName>style.visibility</p:attrName>
                                        </p:attrNameLst>
                                      </p:cBhvr>
                                      <p:to>
                                        <p:strVal val="visible"/>
                                      </p:to>
                                    </p:set>
                                    <p:animEffect transition="in" filter="wipe(left)">
                                      <p:cBhvr>
                                        <p:cTn id="15" dur="500"/>
                                        <p:tgtEl>
                                          <p:spTgt spid="65332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3326"/>
                                        </p:tgtEl>
                                        <p:attrNameLst>
                                          <p:attrName>style.visibility</p:attrName>
                                        </p:attrNameLst>
                                      </p:cBhvr>
                                      <p:to>
                                        <p:strVal val="visible"/>
                                      </p:to>
                                    </p:set>
                                    <p:animEffect transition="in" filter="wipe(left)">
                                      <p:cBhvr>
                                        <p:cTn id="19" dur="500"/>
                                        <p:tgtEl>
                                          <p:spTgt spid="653326"/>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53338"/>
                                        </p:tgtEl>
                                        <p:attrNameLst>
                                          <p:attrName>style.visibility</p:attrName>
                                        </p:attrNameLst>
                                      </p:cBhvr>
                                      <p:to>
                                        <p:strVal val="visible"/>
                                      </p:to>
                                    </p:set>
                                    <p:animEffect transition="in" filter="wipe(left)">
                                      <p:cBhvr>
                                        <p:cTn id="23" dur="500"/>
                                        <p:tgtEl>
                                          <p:spTgt spid="653338"/>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653339"/>
                                        </p:tgtEl>
                                        <p:attrNameLst>
                                          <p:attrName>style.visibility</p:attrName>
                                        </p:attrNameLst>
                                      </p:cBhvr>
                                      <p:to>
                                        <p:strVal val="visible"/>
                                      </p:to>
                                    </p:set>
                                    <p:animEffect transition="in" filter="wipe(left)">
                                      <p:cBhvr>
                                        <p:cTn id="27" dur="1000"/>
                                        <p:tgtEl>
                                          <p:spTgt spid="653339"/>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653340"/>
                                        </p:tgtEl>
                                        <p:attrNameLst>
                                          <p:attrName>style.visibility</p:attrName>
                                        </p:attrNameLst>
                                      </p:cBhvr>
                                      <p:to>
                                        <p:strVal val="visible"/>
                                      </p:to>
                                    </p:set>
                                    <p:animEffect transition="in" filter="wipe(left)">
                                      <p:cBhvr>
                                        <p:cTn id="31" dur="1000"/>
                                        <p:tgtEl>
                                          <p:spTgt spid="653340"/>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27674"/>
                                        </p:tgtEl>
                                        <p:attrNameLst>
                                          <p:attrName>style.visibility</p:attrName>
                                        </p:attrNameLst>
                                      </p:cBhvr>
                                      <p:to>
                                        <p:strVal val="visible"/>
                                      </p:to>
                                    </p:set>
                                    <p:animEffect transition="in" filter="wipe(left)">
                                      <p:cBhvr>
                                        <p:cTn id="35" dur="1000"/>
                                        <p:tgtEl>
                                          <p:spTgt spid="27674"/>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27673"/>
                                        </p:tgtEl>
                                        <p:attrNameLst>
                                          <p:attrName>style.visibility</p:attrName>
                                        </p:attrNameLst>
                                      </p:cBhvr>
                                      <p:to>
                                        <p:strVal val="visible"/>
                                      </p:to>
                                    </p:set>
                                    <p:animEffect transition="in" filter="wipe(left)">
                                      <p:cBhvr>
                                        <p:cTn id="39" dur="1000"/>
                                        <p:tgtEl>
                                          <p:spTgt spid="27673"/>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nodeType="clickEffect">
                                  <p:stCondLst>
                                    <p:cond delay="0"/>
                                  </p:stCondLst>
                                  <p:childTnLst>
                                    <p:set>
                                      <p:cBhvr>
                                        <p:cTn id="43" dur="1" fill="hold">
                                          <p:stCondLst>
                                            <p:cond delay="0"/>
                                          </p:stCondLst>
                                        </p:cTn>
                                        <p:tgtEl>
                                          <p:spTgt spid="27675"/>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653325">
                                            <p:txEl>
                                              <p:pRg st="0" end="0"/>
                                            </p:txEl>
                                          </p:spTgt>
                                        </p:tgtEl>
                                        <p:attrNameLst>
                                          <p:attrName>style.visibility</p:attrName>
                                        </p:attrNameLst>
                                      </p:cBhvr>
                                      <p:to>
                                        <p:strVal val="visible"/>
                                      </p:to>
                                    </p:set>
                                    <p:animEffect transition="in" filter="wipe(left)">
                                      <p:cBhvr>
                                        <p:cTn id="48" dur="500"/>
                                        <p:tgtEl>
                                          <p:spTgt spid="653325">
                                            <p:txEl>
                                              <p:pRg st="0" end="0"/>
                                            </p:txEl>
                                          </p:spTgt>
                                        </p:tgtEl>
                                      </p:cBhvr>
                                    </p:animEffect>
                                  </p:childTnLst>
                                </p:cTn>
                              </p:par>
                            </p:childTnLst>
                          </p:cTn>
                        </p:par>
                        <p:par>
                          <p:cTn id="49" fill="hold" nodeType="afterGroup">
                            <p:stCondLst>
                              <p:cond delay="500"/>
                            </p:stCondLst>
                            <p:childTnLst>
                              <p:par>
                                <p:cTn id="50" presetID="22" presetClass="entr" presetSubtype="1" fill="hold" nodeType="afterEffect">
                                  <p:stCondLst>
                                    <p:cond delay="0"/>
                                  </p:stCondLst>
                                  <p:childTnLst>
                                    <p:set>
                                      <p:cBhvr>
                                        <p:cTn id="51" dur="1" fill="hold">
                                          <p:stCondLst>
                                            <p:cond delay="0"/>
                                          </p:stCondLst>
                                        </p:cTn>
                                        <p:tgtEl>
                                          <p:spTgt spid="653345"/>
                                        </p:tgtEl>
                                        <p:attrNameLst>
                                          <p:attrName>style.visibility</p:attrName>
                                        </p:attrNameLst>
                                      </p:cBhvr>
                                      <p:to>
                                        <p:strVal val="visible"/>
                                      </p:to>
                                    </p:set>
                                    <p:animEffect transition="in" filter="wipe(up)">
                                      <p:cBhvr>
                                        <p:cTn id="52" dur="1000"/>
                                        <p:tgtEl>
                                          <p:spTgt spid="653345"/>
                                        </p:tgtEl>
                                      </p:cBhvr>
                                    </p:animEffect>
                                  </p:childTnLst>
                                </p:cTn>
                              </p:par>
                            </p:childTnLst>
                          </p:cTn>
                        </p:par>
                        <p:par>
                          <p:cTn id="53" fill="hold" nodeType="afterGroup">
                            <p:stCondLst>
                              <p:cond delay="1500"/>
                            </p:stCondLst>
                            <p:childTnLst>
                              <p:par>
                                <p:cTn id="54" presetID="22" presetClass="entr" presetSubtype="1" fill="hold" nodeType="afterEffect">
                                  <p:stCondLst>
                                    <p:cond delay="0"/>
                                  </p:stCondLst>
                                  <p:childTnLst>
                                    <p:set>
                                      <p:cBhvr>
                                        <p:cTn id="55" dur="1" fill="hold">
                                          <p:stCondLst>
                                            <p:cond delay="0"/>
                                          </p:stCondLst>
                                        </p:cTn>
                                        <p:tgtEl>
                                          <p:spTgt spid="653347"/>
                                        </p:tgtEl>
                                        <p:attrNameLst>
                                          <p:attrName>style.visibility</p:attrName>
                                        </p:attrNameLst>
                                      </p:cBhvr>
                                      <p:to>
                                        <p:strVal val="visible"/>
                                      </p:to>
                                    </p:set>
                                    <p:animEffect transition="in" filter="wipe(up)">
                                      <p:cBhvr>
                                        <p:cTn id="56" dur="1000"/>
                                        <p:tgtEl>
                                          <p:spTgt spid="653347"/>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653325">
                                            <p:txEl>
                                              <p:pRg st="1" end="1"/>
                                            </p:txEl>
                                          </p:spTgt>
                                        </p:tgtEl>
                                        <p:attrNameLst>
                                          <p:attrName>style.visibility</p:attrName>
                                        </p:attrNameLst>
                                      </p:cBhvr>
                                      <p:to>
                                        <p:strVal val="visible"/>
                                      </p:to>
                                    </p:set>
                                    <p:animEffect transition="in" filter="wipe(left)">
                                      <p:cBhvr>
                                        <p:cTn id="61" dur="500"/>
                                        <p:tgtEl>
                                          <p:spTgt spid="653325">
                                            <p:txEl>
                                              <p:pRg st="1" end="1"/>
                                            </p:txEl>
                                          </p:spTgt>
                                        </p:tgtEl>
                                      </p:cBhvr>
                                    </p:animEffect>
                                  </p:childTnLst>
                                </p:cTn>
                              </p:par>
                            </p:childTnLst>
                          </p:cTn>
                        </p:par>
                        <p:par>
                          <p:cTn id="62" fill="hold" nodeType="afterGroup">
                            <p:stCondLst>
                              <p:cond delay="500"/>
                            </p:stCondLst>
                            <p:childTnLst>
                              <p:par>
                                <p:cTn id="63" presetID="22" presetClass="entr" presetSubtype="1" fill="hold" nodeType="afterEffect">
                                  <p:stCondLst>
                                    <p:cond delay="0"/>
                                  </p:stCondLst>
                                  <p:childTnLst>
                                    <p:set>
                                      <p:cBhvr>
                                        <p:cTn id="64" dur="1" fill="hold">
                                          <p:stCondLst>
                                            <p:cond delay="0"/>
                                          </p:stCondLst>
                                        </p:cTn>
                                        <p:tgtEl>
                                          <p:spTgt spid="653348"/>
                                        </p:tgtEl>
                                        <p:attrNameLst>
                                          <p:attrName>style.visibility</p:attrName>
                                        </p:attrNameLst>
                                      </p:cBhvr>
                                      <p:to>
                                        <p:strVal val="visible"/>
                                      </p:to>
                                    </p:set>
                                    <p:animEffect transition="in" filter="wipe(up)">
                                      <p:cBhvr>
                                        <p:cTn id="65" dur="2000"/>
                                        <p:tgtEl>
                                          <p:spTgt spid="653348"/>
                                        </p:tgtEl>
                                      </p:cBhvr>
                                    </p:animEffect>
                                  </p:childTnLst>
                                </p:cTn>
                              </p:par>
                            </p:childTnLst>
                          </p:cTn>
                        </p:par>
                        <p:par>
                          <p:cTn id="66" fill="hold" nodeType="afterGroup">
                            <p:stCondLst>
                              <p:cond delay="2500"/>
                            </p:stCondLst>
                            <p:childTnLst>
                              <p:par>
                                <p:cTn id="67" presetID="22" presetClass="entr" presetSubtype="4" fill="hold" nodeType="afterEffect">
                                  <p:stCondLst>
                                    <p:cond delay="0"/>
                                  </p:stCondLst>
                                  <p:childTnLst>
                                    <p:set>
                                      <p:cBhvr>
                                        <p:cTn id="68" dur="1" fill="hold">
                                          <p:stCondLst>
                                            <p:cond delay="0"/>
                                          </p:stCondLst>
                                        </p:cTn>
                                        <p:tgtEl>
                                          <p:spTgt spid="653349"/>
                                        </p:tgtEl>
                                        <p:attrNameLst>
                                          <p:attrName>style.visibility</p:attrName>
                                        </p:attrNameLst>
                                      </p:cBhvr>
                                      <p:to>
                                        <p:strVal val="visible"/>
                                      </p:to>
                                    </p:set>
                                    <p:animEffect transition="in" filter="wipe(down)">
                                      <p:cBhvr>
                                        <p:cTn id="69" dur="2000"/>
                                        <p:tgtEl>
                                          <p:spTgt spid="653349"/>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653325">
                                            <p:txEl>
                                              <p:pRg st="2" end="2"/>
                                            </p:txEl>
                                          </p:spTgt>
                                        </p:tgtEl>
                                        <p:attrNameLst>
                                          <p:attrName>style.visibility</p:attrName>
                                        </p:attrNameLst>
                                      </p:cBhvr>
                                      <p:to>
                                        <p:strVal val="visible"/>
                                      </p:to>
                                    </p:set>
                                    <p:animEffect transition="in" filter="wipe(left)">
                                      <p:cBhvr>
                                        <p:cTn id="74" dur="500"/>
                                        <p:tgtEl>
                                          <p:spTgt spid="653325">
                                            <p:txEl>
                                              <p:pRg st="2" end="2"/>
                                            </p:txEl>
                                          </p:spTgt>
                                        </p:tgtEl>
                                      </p:cBhvr>
                                    </p:animEffect>
                                  </p:childTnLst>
                                </p:cTn>
                              </p:par>
                            </p:childTnLst>
                          </p:cTn>
                        </p:par>
                        <p:par>
                          <p:cTn id="75" fill="hold" nodeType="afterGroup">
                            <p:stCondLst>
                              <p:cond delay="500"/>
                            </p:stCondLst>
                            <p:childTnLst>
                              <p:par>
                                <p:cTn id="76" presetID="22" presetClass="entr" presetSubtype="4" fill="hold" nodeType="afterEffect">
                                  <p:stCondLst>
                                    <p:cond delay="0"/>
                                  </p:stCondLst>
                                  <p:childTnLst>
                                    <p:set>
                                      <p:cBhvr>
                                        <p:cTn id="77" dur="1" fill="hold">
                                          <p:stCondLst>
                                            <p:cond delay="0"/>
                                          </p:stCondLst>
                                        </p:cTn>
                                        <p:tgtEl>
                                          <p:spTgt spid="653350"/>
                                        </p:tgtEl>
                                        <p:attrNameLst>
                                          <p:attrName>style.visibility</p:attrName>
                                        </p:attrNameLst>
                                      </p:cBhvr>
                                      <p:to>
                                        <p:strVal val="visible"/>
                                      </p:to>
                                    </p:set>
                                    <p:animEffect transition="in" filter="wipe(down)">
                                      <p:cBhvr>
                                        <p:cTn id="78" dur="1000"/>
                                        <p:tgtEl>
                                          <p:spTgt spid="653350"/>
                                        </p:tgtEl>
                                      </p:cBhvr>
                                    </p:animEffect>
                                  </p:childTnLst>
                                </p:cTn>
                              </p:par>
                            </p:childTnLst>
                          </p:cTn>
                        </p:par>
                        <p:par>
                          <p:cTn id="79" fill="hold" nodeType="afterGroup">
                            <p:stCondLst>
                              <p:cond delay="1500"/>
                            </p:stCondLst>
                            <p:childTnLst>
                              <p:par>
                                <p:cTn id="80" presetID="22" presetClass="entr" presetSubtype="4" fill="hold" nodeType="afterEffect">
                                  <p:stCondLst>
                                    <p:cond delay="0"/>
                                  </p:stCondLst>
                                  <p:childTnLst>
                                    <p:set>
                                      <p:cBhvr>
                                        <p:cTn id="81" dur="1" fill="hold">
                                          <p:stCondLst>
                                            <p:cond delay="0"/>
                                          </p:stCondLst>
                                        </p:cTn>
                                        <p:tgtEl>
                                          <p:spTgt spid="653351"/>
                                        </p:tgtEl>
                                        <p:attrNameLst>
                                          <p:attrName>style.visibility</p:attrName>
                                        </p:attrNameLst>
                                      </p:cBhvr>
                                      <p:to>
                                        <p:strVal val="visible"/>
                                      </p:to>
                                    </p:set>
                                    <p:animEffect transition="in" filter="wipe(down)">
                                      <p:cBhvr>
                                        <p:cTn id="82" dur="1000"/>
                                        <p:tgtEl>
                                          <p:spTgt spid="653351"/>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653325">
                                            <p:txEl>
                                              <p:pRg st="3" end="3"/>
                                            </p:txEl>
                                          </p:spTgt>
                                        </p:tgtEl>
                                        <p:attrNameLst>
                                          <p:attrName>style.visibility</p:attrName>
                                        </p:attrNameLst>
                                      </p:cBhvr>
                                      <p:to>
                                        <p:strVal val="visible"/>
                                      </p:to>
                                    </p:set>
                                    <p:animEffect transition="in" filter="wipe(left)">
                                      <p:cBhvr>
                                        <p:cTn id="87" dur="500"/>
                                        <p:tgtEl>
                                          <p:spTgt spid="653325">
                                            <p:txEl>
                                              <p:pRg st="3" end="3"/>
                                            </p:txEl>
                                          </p:spTgt>
                                        </p:tgtEl>
                                      </p:cBhvr>
                                    </p:animEffect>
                                  </p:childTnLst>
                                </p:cTn>
                              </p:par>
                            </p:childTnLst>
                          </p:cTn>
                        </p:par>
                        <p:par>
                          <p:cTn id="88" fill="hold" nodeType="afterGroup">
                            <p:stCondLst>
                              <p:cond delay="500"/>
                            </p:stCondLst>
                            <p:childTnLst>
                              <p:par>
                                <p:cTn id="89" presetID="22" presetClass="entr" presetSubtype="4" fill="hold" nodeType="afterEffect">
                                  <p:stCondLst>
                                    <p:cond delay="0"/>
                                  </p:stCondLst>
                                  <p:childTnLst>
                                    <p:set>
                                      <p:cBhvr>
                                        <p:cTn id="90" dur="1" fill="hold">
                                          <p:stCondLst>
                                            <p:cond delay="0"/>
                                          </p:stCondLst>
                                        </p:cTn>
                                        <p:tgtEl>
                                          <p:spTgt spid="653352"/>
                                        </p:tgtEl>
                                        <p:attrNameLst>
                                          <p:attrName>style.visibility</p:attrName>
                                        </p:attrNameLst>
                                      </p:cBhvr>
                                      <p:to>
                                        <p:strVal val="visible"/>
                                      </p:to>
                                    </p:set>
                                    <p:animEffect transition="in" filter="wipe(down)">
                                      <p:cBhvr>
                                        <p:cTn id="91" dur="1000"/>
                                        <p:tgtEl>
                                          <p:spTgt spid="65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3314" grpId="0" animBg="1"/>
      <p:bldP spid="653325" grpId="0" build="p"/>
      <p:bldP spid="653326" grpId="0" animBg="1"/>
      <p:bldP spid="6533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685800" y="1447800"/>
            <a:ext cx="8201025" cy="50514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29699" name="Rectangle 7"/>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MINIMUM PRICES</a:t>
            </a:r>
          </a:p>
        </p:txBody>
      </p:sp>
      <p:grpSp>
        <p:nvGrpSpPr>
          <p:cNvPr id="29700" name="Group 8"/>
          <p:cNvGrpSpPr>
            <a:grpSpLocks/>
          </p:cNvGrpSpPr>
          <p:nvPr/>
        </p:nvGrpSpPr>
        <p:grpSpPr bwMode="auto">
          <a:xfrm>
            <a:off x="457200" y="381000"/>
            <a:ext cx="8229600" cy="487363"/>
            <a:chOff x="288" y="240"/>
            <a:chExt cx="5184" cy="307"/>
          </a:xfrm>
        </p:grpSpPr>
        <p:sp>
          <p:nvSpPr>
            <p:cNvPr id="29780" name="Rectangle 9"/>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9.3</a:t>
              </a:r>
            </a:p>
          </p:txBody>
        </p:sp>
        <p:sp>
          <p:nvSpPr>
            <p:cNvPr id="29781" name="Line 10"/>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9701"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8759" name="Group 87"/>
          <p:cNvGraphicFramePr>
            <a:graphicFrameLocks noGrp="1"/>
          </p:cNvGraphicFramePr>
          <p:nvPr/>
        </p:nvGraphicFramePr>
        <p:xfrm>
          <a:off x="838200" y="1828800"/>
          <a:ext cx="7924800" cy="2987675"/>
        </p:xfrm>
        <a:graphic>
          <a:graphicData uri="http://schemas.openxmlformats.org/drawingml/2006/table">
            <a:tbl>
              <a:tblPr/>
              <a:tblGrid>
                <a:gridCol w="2209800">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762000">
                  <a:extLst>
                    <a:ext uri="{9D8B030D-6E8A-4147-A177-3AD203B41FA5}">
                      <a16:colId xmlns:a16="http://schemas.microsoft.com/office/drawing/2014/main" val="20002"/>
                    </a:ext>
                  </a:extLst>
                </a:gridCol>
                <a:gridCol w="8382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182563">
                  <a:extLst>
                    <a:ext uri="{9D8B030D-6E8A-4147-A177-3AD203B41FA5}">
                      <a16:colId xmlns:a16="http://schemas.microsoft.com/office/drawing/2014/main" val="20005"/>
                    </a:ext>
                  </a:extLst>
                </a:gridCol>
                <a:gridCol w="808037">
                  <a:extLst>
                    <a:ext uri="{9D8B030D-6E8A-4147-A177-3AD203B41FA5}">
                      <a16:colId xmlns:a16="http://schemas.microsoft.com/office/drawing/2014/main" val="20006"/>
                    </a:ext>
                  </a:extLst>
                </a:gridCol>
                <a:gridCol w="838200">
                  <a:extLst>
                    <a:ext uri="{9D8B030D-6E8A-4147-A177-3AD203B41FA5}">
                      <a16:colId xmlns:a16="http://schemas.microsoft.com/office/drawing/2014/main" val="20007"/>
                    </a:ext>
                  </a:extLst>
                </a:gridCol>
                <a:gridCol w="838200">
                  <a:extLst>
                    <a:ext uri="{9D8B030D-6E8A-4147-A177-3AD203B41FA5}">
                      <a16:colId xmlns:a16="http://schemas.microsoft.com/office/drawing/2014/main" val="20008"/>
                    </a:ext>
                  </a:extLst>
                </a:gridCol>
              </a:tblGrid>
              <a:tr h="304800">
                <a:tc gridSpan="9">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400" b="1" i="0" u="none" strike="noStrike" cap="none" normalizeH="0" baseline="0" smtClean="0">
                          <a:ln>
                            <a:noFill/>
                          </a:ln>
                          <a:solidFill>
                            <a:schemeClr val="bg1"/>
                          </a:solidFill>
                          <a:effectLst/>
                          <a:latin typeface="Arial" panose="020B0604020202020204" pitchFamily="34" charset="0"/>
                        </a:rPr>
                        <a:t>TABLE 9.1  Airline Industry Data</a:t>
                      </a:r>
                    </a:p>
                  </a:txBody>
                  <a:tcPr anchor="ct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99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381000">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en-US" sz="1600" b="1" i="0" u="none" strike="noStrike" cap="none" normalizeH="0" baseline="0" smtClean="0">
                        <a:ln>
                          <a:noFill/>
                        </a:ln>
                        <a:solidFill>
                          <a:schemeClr val="tx1"/>
                        </a:solidFill>
                        <a:effectLst/>
                        <a:latin typeface="Arial" panose="020B0604020202020204" pitchFamily="34" charset="0"/>
                      </a:endParaRPr>
                    </a:p>
                  </a:txBody>
                  <a:tcPr horzOverflow="overflow">
                    <a:lnL w="1905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1975</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1980</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1985</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1990</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1995</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2000</a:t>
                      </a:r>
                    </a:p>
                  </a:txBody>
                  <a:tcPr horzOverflow="overflow">
                    <a:lnL>
                      <a:noFill/>
                    </a:lnL>
                    <a:lnR>
                      <a:noFill/>
                    </a:lnR>
                    <a:lnT w="1905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2005</a:t>
                      </a:r>
                    </a:p>
                  </a:txBody>
                  <a:tcPr horzOverflow="overflow">
                    <a:lnL>
                      <a:noFill/>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1"/>
                  </a:ext>
                </a:extLst>
              </a:tr>
              <a:tr h="312738">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 Number of Carriers</a:t>
                      </a:r>
                    </a:p>
                  </a:txBody>
                  <a:tcPr anchor="ctr" horzOverflow="overflow">
                    <a:lnL w="19050" cap="flat" cmpd="sng" algn="ctr">
                      <a:solidFill>
                        <a:schemeClr val="tx1"/>
                      </a:solidFill>
                      <a:prstDash val="solid"/>
                      <a:round/>
                      <a:headEnd type="none" w="med" len="med"/>
                      <a:tailEnd type="none" w="med" len="med"/>
                    </a:lnL>
                    <a:lnR>
                      <a:noFill/>
                    </a:lnR>
                    <a:lnT>
                      <a:noFill/>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36</a:t>
                      </a:r>
                    </a:p>
                  </a:txBody>
                  <a:tcPr anchor="ctr" horzOverflow="overflow">
                    <a:lnL>
                      <a:noFill/>
                    </a:lnL>
                    <a:lnR>
                      <a:noFill/>
                    </a:lnR>
                    <a:lnT>
                      <a:noFill/>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63</a:t>
                      </a:r>
                    </a:p>
                  </a:txBody>
                  <a:tcPr anchor="ctr" horzOverflow="overflow">
                    <a:lnL>
                      <a:noFill/>
                    </a:lnL>
                    <a:lnR>
                      <a:noFill/>
                    </a:lnR>
                    <a:lnT>
                      <a:noFill/>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102</a:t>
                      </a:r>
                    </a:p>
                  </a:txBody>
                  <a:tcPr anchor="ctr" horzOverflow="overflow">
                    <a:lnL>
                      <a:noFill/>
                    </a:lnL>
                    <a:lnR>
                      <a:noFill/>
                    </a:lnR>
                    <a:lnT>
                      <a:noFill/>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lvl1pPr marL="381000" indent="-381000"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70</a:t>
                      </a:r>
                    </a:p>
                  </a:txBody>
                  <a:tcPr anchor="ct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marL="381000" indent="-381000"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96</a:t>
                      </a:r>
                    </a:p>
                  </a:txBody>
                  <a:tcPr anchor="ct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81000" indent="-381000"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94</a:t>
                      </a:r>
                    </a:p>
                  </a:txBody>
                  <a:tcPr anchor="ct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81000" indent="-381000"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80</a:t>
                      </a:r>
                    </a:p>
                  </a:txBody>
                  <a:tcPr anchor="ctr" horzOverflow="overflow">
                    <a:lnL>
                      <a:noFill/>
                    </a:lnL>
                    <a:lnR w="19050" cap="flat" cmpd="sng" algn="ctr">
                      <a:solidFill>
                        <a:schemeClr val="tx1"/>
                      </a:solidFill>
                      <a:prstDash val="solid"/>
                      <a:round/>
                      <a:headEnd type="none" w="med" len="med"/>
                      <a:tailEnd type="none" w="med" len="med"/>
                    </a:lnR>
                    <a:lnT>
                      <a:noFill/>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2"/>
                  </a:ext>
                </a:extLst>
              </a:tr>
              <a:tr h="312738">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Passenger Load Factor (%)</a:t>
                      </a:r>
                    </a:p>
                  </a:txBody>
                  <a:tcPr anchor="ctr" horzOverflow="overflow">
                    <a:lnL w="19050" cap="flat" cmpd="sng" algn="ctr">
                      <a:solidFill>
                        <a:schemeClr val="tx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54</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58</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61</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62</a:t>
                      </a:r>
                    </a:p>
                  </a:txBody>
                  <a:tcPr anchor="ctr" horzOverflow="overflow">
                    <a:lnL>
                      <a:noFill/>
                    </a:lnL>
                    <a:lnR>
                      <a:noFill/>
                    </a:lnR>
                    <a:lnT w="1270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67</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72</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78</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3"/>
                  </a:ext>
                </a:extLst>
              </a:tr>
              <a:tr h="457200">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Passenger Mile Rate (Constant 1995 dollars)</a:t>
                      </a:r>
                    </a:p>
                  </a:txBody>
                  <a:tcPr anchor="ctr" horzOverflow="overflow">
                    <a:lnL w="19050" cap="flat" cmpd="sng" algn="ctr">
                      <a:solidFill>
                        <a:schemeClr val="tx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.218</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.210</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.165</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.150</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.129</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.118</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.092</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4"/>
                  </a:ext>
                </a:extLst>
              </a:tr>
              <a:tr h="304800">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Real Cost Index (1995 = 100)</a:t>
                      </a:r>
                    </a:p>
                  </a:txBody>
                  <a:tcPr anchor="ctr" horzOverflow="overflow">
                    <a:lnL w="19050" cap="flat" cmpd="sng" algn="ctr">
                      <a:solidFill>
                        <a:schemeClr val="tx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101</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122</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111</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109</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100</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101</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93</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5"/>
                  </a:ext>
                </a:extLst>
              </a:tr>
              <a:tr h="457200">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Real  Fuel Cost Index (1995 = 100)</a:t>
                      </a:r>
                    </a:p>
                  </a:txBody>
                  <a:tcPr anchor="ctr" horzOverflow="overflow">
                    <a:lnL w="19050" cap="flat" cmpd="sng" algn="ctr">
                      <a:solidFill>
                        <a:schemeClr val="tx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249</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300</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204</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163</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100</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125</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237</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6"/>
                  </a:ext>
                </a:extLst>
              </a:tr>
              <a:tr h="457200">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anose="020B0604020202020204" pitchFamily="34" charset="0"/>
                        </a:rPr>
                        <a:t>Real Cost Index Corrected for Fuel Cost Changes</a:t>
                      </a:r>
                    </a:p>
                  </a:txBody>
                  <a:tcPr anchor="ctr" horzOverflow="overflow">
                    <a:lnL w="19050" cap="flat" cmpd="sng" algn="ctr">
                      <a:solidFill>
                        <a:schemeClr val="tx1"/>
                      </a:solidFill>
                      <a:prstDash val="solid"/>
                      <a:round/>
                      <a:headEnd type="none" w="med" len="med"/>
                      <a:tailEnd type="none" w="med" len="med"/>
                    </a:lnL>
                    <a:lnR>
                      <a:noFill/>
                    </a:lnR>
                    <a:lnT w="19050" cap="flat" cmpd="sng" algn="ctr">
                      <a:solidFill>
                        <a:schemeClr val="bg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71</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73</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88</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gridSpan="2">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rPr>
                        <a:t>95</a:t>
                      </a:r>
                    </a:p>
                  </a:txBody>
                  <a:tcPr anchor="ctr" horzOverflow="overflow">
                    <a:lnL>
                      <a:noFill/>
                    </a:lnL>
                    <a:lnR>
                      <a:noFill/>
                    </a:lnR>
                    <a:lnT w="19050" cap="flat" cmpd="sng" algn="ctr">
                      <a:solidFill>
                        <a:schemeClr val="bg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100</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96</a:t>
                      </a:r>
                    </a:p>
                  </a:txBody>
                  <a:tcPr anchor="ctr" horzOverflow="overflow">
                    <a:lnL>
                      <a:noFill/>
                    </a:lnL>
                    <a:lnR>
                      <a:noFill/>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000">
                          <a:solidFill>
                            <a:srgbClr val="53BE95"/>
                          </a:solidFill>
                          <a:latin typeface="Arial" panose="020B0604020202020204" pitchFamily="34" charset="0"/>
                        </a:defRPr>
                      </a:lvl1pPr>
                      <a:lvl2pPr marL="742950" indent="-285750" eaLnBrk="0" hangingPunct="0">
                        <a:spcBef>
                          <a:spcPct val="20000"/>
                        </a:spcBef>
                        <a:defRPr b="1" i="1">
                          <a:solidFill>
                            <a:srgbClr val="F7955A"/>
                          </a:solidFill>
                          <a:latin typeface="Arial" panose="020B0604020202020204" pitchFamily="34" charset="0"/>
                        </a:defRPr>
                      </a:lvl2pPr>
                      <a:lvl3pPr marL="1143000" indent="-228600" eaLnBrk="0" hangingPunct="0">
                        <a:spcBef>
                          <a:spcPct val="20000"/>
                        </a:spcBef>
                        <a:defRPr sz="2000">
                          <a:solidFill>
                            <a:schemeClr val="tx1"/>
                          </a:solidFill>
                          <a:latin typeface="Arial" panose="020B0604020202020204" pitchFamily="34" charset="0"/>
                        </a:defRPr>
                      </a:lvl3pPr>
                      <a:lvl4pPr marL="1600200" indent="-228600" eaLnBrk="0" hangingPunct="0">
                        <a:spcBef>
                          <a:spcPct val="20000"/>
                        </a:spcBef>
                        <a:defRPr>
                          <a:solidFill>
                            <a:schemeClr val="tx1"/>
                          </a:solidFill>
                          <a:latin typeface="Arial" panose="020B0604020202020204" pitchFamily="34" charset="0"/>
                        </a:defRPr>
                      </a:lvl4pPr>
                      <a:lvl5pPr marL="2057400" indent="-228600" eaLnBrk="0" hangingPunct="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400" b="0" i="0" u="none" strike="noStrike" cap="none" normalizeH="0" baseline="0" smtClean="0">
                          <a:ln>
                            <a:noFill/>
                          </a:ln>
                          <a:solidFill>
                            <a:schemeClr val="tx1"/>
                          </a:solidFill>
                          <a:effectLst/>
                          <a:latin typeface="Arial" panose="020B0604020202020204" pitchFamily="34" charset="0"/>
                          <a:cs typeface="Arial" panose="020B0604020202020204" pitchFamily="34" charset="0"/>
                          <a:sym typeface="Symbol" panose="05050102010706020507" pitchFamily="18" charset="2"/>
                        </a:rPr>
                        <a:t>67</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7"/>
                  </a:ext>
                </a:extLst>
              </a:tr>
            </a:tbl>
          </a:graphicData>
        </a:graphic>
      </p:graphicFrame>
      <p:sp>
        <p:nvSpPr>
          <p:cNvPr id="654976" name="Text Box 640"/>
          <p:cNvSpPr txBox="1">
            <a:spLocks noChangeArrowheads="1"/>
          </p:cNvSpPr>
          <p:nvPr/>
        </p:nvSpPr>
        <p:spPr bwMode="auto">
          <a:xfrm>
            <a:off x="838200" y="4876800"/>
            <a:ext cx="78486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600">
                <a:solidFill>
                  <a:schemeClr val="tx1"/>
                </a:solidFill>
              </a:rPr>
              <a:t>By 1981, the airline industry had been completely deregulated. Since that time, many new airlines have begun service, others have gone out of business, and price competition has become much more intense.  Because airlines have no control over oil prices, it is more informative to examine a “corrected” real cost index which removes the effects of changing fuel costs.</a:t>
            </a:r>
          </a:p>
        </p:txBody>
      </p:sp>
      <p:pic>
        <p:nvPicPr>
          <p:cNvPr id="29779" name="Picture 641" descr="example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906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afterEffect">
                                  <p:stCondLst>
                                    <p:cond delay="0"/>
                                  </p:stCondLst>
                                  <p:childTnLst>
                                    <p:set>
                                      <p:cBhvr>
                                        <p:cTn id="6" dur="1" fill="hold">
                                          <p:stCondLst>
                                            <p:cond delay="0"/>
                                          </p:stCondLst>
                                        </p:cTn>
                                        <p:tgtEl>
                                          <p:spTgt spid="28759"/>
                                        </p:tgtEl>
                                        <p:attrNameLst>
                                          <p:attrName>style.visibility</p:attrName>
                                        </p:attrNameLst>
                                      </p:cBhvr>
                                      <p:to>
                                        <p:strVal val="visible"/>
                                      </p:to>
                                    </p:set>
                                    <p:animEffect transition="in" filter="blinds(horizontal)">
                                      <p:cBhvr>
                                        <p:cTn id="7" dur="500"/>
                                        <p:tgtEl>
                                          <p:spTgt spid="2875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4976"/>
                                        </p:tgtEl>
                                        <p:attrNameLst>
                                          <p:attrName>style.visibility</p:attrName>
                                        </p:attrNameLst>
                                      </p:cBhvr>
                                      <p:to>
                                        <p:strVal val="visible"/>
                                      </p:to>
                                    </p:set>
                                    <p:animEffect transition="in" filter="wipe(left)">
                                      <p:cBhvr>
                                        <p:cTn id="11" dur="500"/>
                                        <p:tgtEl>
                                          <p:spTgt spid="6549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497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94" name="Picture 34"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5" name="Picture 35"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6"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66" name="Rectangle 6"/>
          <p:cNvSpPr>
            <a:spLocks noGrp="1" noChangeArrowheads="1"/>
          </p:cNvSpPr>
          <p:nvPr>
            <p:ph type="title"/>
          </p:nvPr>
        </p:nvSpPr>
        <p:spPr>
          <a:xfrm>
            <a:off x="1371600" y="381000"/>
            <a:ext cx="6019800" cy="457200"/>
          </a:xfrm>
          <a:noFill/>
        </p:spPr>
        <p:txBody>
          <a:bodyPr/>
          <a:lstStyle/>
          <a:p>
            <a:pPr eaLnBrk="1" hangingPunct="1"/>
            <a:r>
              <a:rPr lang="en-US" altLang="en-US" sz="2000" b="0" smtClean="0"/>
              <a:t>PRICE SUPPORTS AND PRODUCTION QUOTAS</a:t>
            </a:r>
          </a:p>
        </p:txBody>
      </p:sp>
      <p:grpSp>
        <p:nvGrpSpPr>
          <p:cNvPr id="2" name="Group 7"/>
          <p:cNvGrpSpPr>
            <a:grpSpLocks/>
          </p:cNvGrpSpPr>
          <p:nvPr/>
        </p:nvGrpSpPr>
        <p:grpSpPr bwMode="auto">
          <a:xfrm>
            <a:off x="457200" y="381000"/>
            <a:ext cx="8229600" cy="487363"/>
            <a:chOff x="288" y="240"/>
            <a:chExt cx="5184" cy="307"/>
          </a:xfrm>
        </p:grpSpPr>
        <p:sp>
          <p:nvSpPr>
            <p:cNvPr id="30744" name="Rectangle 8"/>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9.4</a:t>
              </a:r>
            </a:p>
          </p:txBody>
        </p:sp>
        <p:sp>
          <p:nvSpPr>
            <p:cNvPr id="30745" name="Line 9"/>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55370"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71" name="Rectangle 11"/>
          <p:cNvSpPr>
            <a:spLocks noChangeArrowheads="1"/>
          </p:cNvSpPr>
          <p:nvPr/>
        </p:nvSpPr>
        <p:spPr bwMode="auto">
          <a:xfrm>
            <a:off x="671513" y="2895600"/>
            <a:ext cx="28956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To maintain a price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above the market-clearing price </a:t>
            </a:r>
            <a:r>
              <a:rPr lang="en-US" altLang="en-US" sz="1400" i="1">
                <a:solidFill>
                  <a:schemeClr val="tx1"/>
                </a:solidFill>
              </a:rPr>
              <a:t>P</a:t>
            </a:r>
            <a:r>
              <a:rPr lang="en-US" altLang="en-US" sz="1400" baseline="-25000">
                <a:solidFill>
                  <a:schemeClr val="tx1"/>
                </a:solidFill>
              </a:rPr>
              <a:t>0</a:t>
            </a:r>
            <a:r>
              <a:rPr lang="en-US" altLang="en-US" sz="1400">
                <a:solidFill>
                  <a:schemeClr val="tx1"/>
                </a:solidFill>
              </a:rPr>
              <a:t>, the government buys a quantity </a:t>
            </a:r>
            <a:r>
              <a:rPr lang="en-US" altLang="en-US" sz="1400" i="1">
                <a:solidFill>
                  <a:schemeClr val="tx1"/>
                </a:solidFill>
              </a:rPr>
              <a:t>Q</a:t>
            </a:r>
            <a:r>
              <a:rPr lang="en-US" altLang="en-US" sz="1400" i="1" baseline="-25000">
                <a:solidFill>
                  <a:schemeClr val="tx1"/>
                </a:solidFill>
              </a:rPr>
              <a:t>g</a:t>
            </a:r>
            <a:r>
              <a:rPr lang="en-US" altLang="en-US" sz="1400">
                <a:solidFill>
                  <a:schemeClr val="tx1"/>
                </a:solidFill>
              </a:rPr>
              <a:t>.</a:t>
            </a:r>
          </a:p>
          <a:p>
            <a:pPr eaLnBrk="1" hangingPunct="1">
              <a:spcAft>
                <a:spcPct val="20000"/>
              </a:spcAft>
            </a:pPr>
            <a:r>
              <a:rPr lang="en-US" altLang="en-US" sz="1400">
                <a:solidFill>
                  <a:schemeClr val="tx1"/>
                </a:solidFill>
              </a:rPr>
              <a:t>The gain to producers is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 </a:t>
            </a:r>
            <a:r>
              <a:rPr lang="en-US" altLang="en-US" sz="1400" i="1">
                <a:solidFill>
                  <a:schemeClr val="tx1"/>
                </a:solidFill>
              </a:rPr>
              <a:t>D</a:t>
            </a:r>
            <a:r>
              <a:rPr lang="en-US" altLang="en-US" sz="1400">
                <a:solidFill>
                  <a:schemeClr val="tx1"/>
                </a:solidFill>
              </a:rPr>
              <a:t>.  The loss to consumers is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a:t>
            </a:r>
          </a:p>
          <a:p>
            <a:pPr eaLnBrk="1" hangingPunct="1">
              <a:spcAft>
                <a:spcPct val="20000"/>
              </a:spcAft>
            </a:pPr>
            <a:r>
              <a:rPr lang="en-US" altLang="en-US" sz="1400">
                <a:solidFill>
                  <a:schemeClr val="tx1"/>
                </a:solidFill>
              </a:rPr>
              <a:t>The cost to the government is the speckled rectangle, the area of which is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a:t>
            </a:r>
          </a:p>
        </p:txBody>
      </p:sp>
      <p:sp>
        <p:nvSpPr>
          <p:cNvPr id="655372" name="Rectangle 12"/>
          <p:cNvSpPr>
            <a:spLocks noChangeArrowheads="1"/>
          </p:cNvSpPr>
          <p:nvPr/>
        </p:nvSpPr>
        <p:spPr bwMode="auto">
          <a:xfrm>
            <a:off x="685800" y="2578100"/>
            <a:ext cx="2819400"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Supports</a:t>
            </a:r>
          </a:p>
        </p:txBody>
      </p:sp>
      <p:sp>
        <p:nvSpPr>
          <p:cNvPr id="655373" name="Rectangle 13"/>
          <p:cNvSpPr>
            <a:spLocks noChangeArrowheads="1"/>
          </p:cNvSpPr>
          <p:nvPr/>
        </p:nvSpPr>
        <p:spPr bwMode="auto">
          <a:xfrm>
            <a:off x="685800" y="22542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9.10</a:t>
            </a:r>
          </a:p>
        </p:txBody>
      </p:sp>
      <p:sp>
        <p:nvSpPr>
          <p:cNvPr id="655381" name="Text Box 21"/>
          <p:cNvSpPr txBox="1">
            <a:spLocks noChangeArrowheads="1"/>
          </p:cNvSpPr>
          <p:nvPr/>
        </p:nvSpPr>
        <p:spPr bwMode="auto">
          <a:xfrm>
            <a:off x="914400" y="1370013"/>
            <a:ext cx="63246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price support    </a:t>
            </a:r>
            <a:r>
              <a:rPr lang="en-US" altLang="en-US" sz="1800">
                <a:solidFill>
                  <a:schemeClr val="tx1"/>
                </a:solidFill>
              </a:rPr>
              <a:t>Price set by government above free-market level and maintained by governmental purchases of excess supply.</a:t>
            </a:r>
          </a:p>
        </p:txBody>
      </p:sp>
      <p:pic>
        <p:nvPicPr>
          <p:cNvPr id="655383" name="Picture 23"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4" name="Picture 24"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5" name="Picture 25"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6" name="Picture 26"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88" name="Picture 28"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1" name="Picture 31"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2" name="Picture 32"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3" name="Picture 33"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7" name="Picture 37"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33800"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8" name="Picture 38"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24275" y="2206625"/>
            <a:ext cx="47339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399" name="Rectangle 39"/>
          <p:cNvSpPr>
            <a:spLocks noChangeArrowheads="1"/>
          </p:cNvSpPr>
          <p:nvPr/>
        </p:nvSpPr>
        <p:spPr bwMode="auto">
          <a:xfrm>
            <a:off x="762000" y="6064250"/>
            <a:ext cx="7848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1600">
                <a:solidFill>
                  <a:schemeClr val="tx1"/>
                </a:solidFill>
              </a:rPr>
              <a:t>Total change in welfare:  ΔCS + ΔPS − Cost to Govt. = </a:t>
            </a:r>
            <a:r>
              <a:rPr lang="en-US" altLang="en-US" sz="1600" i="1">
                <a:solidFill>
                  <a:schemeClr val="tx1"/>
                </a:solidFill>
              </a:rPr>
              <a:t>D</a:t>
            </a:r>
            <a:r>
              <a:rPr lang="en-US" altLang="en-US" sz="1600">
                <a:solidFill>
                  <a:schemeClr val="tx1"/>
                </a:solidFill>
              </a:rPr>
              <a:t> − (</a:t>
            </a:r>
            <a:r>
              <a:rPr lang="en-US" altLang="en-US" sz="1600" i="1">
                <a:solidFill>
                  <a:schemeClr val="tx1"/>
                </a:solidFill>
              </a:rPr>
              <a:t>Q</a:t>
            </a:r>
            <a:r>
              <a:rPr lang="en-US" altLang="en-US" sz="1600" baseline="-25000">
                <a:solidFill>
                  <a:schemeClr val="tx1"/>
                </a:solidFill>
              </a:rPr>
              <a:t>2</a:t>
            </a:r>
            <a:r>
              <a:rPr lang="en-US" altLang="en-US" sz="1600">
                <a:solidFill>
                  <a:schemeClr val="tx1"/>
                </a:solidFill>
              </a:rPr>
              <a:t> − </a:t>
            </a:r>
            <a:r>
              <a:rPr lang="en-US" altLang="en-US" sz="1600" i="1">
                <a:solidFill>
                  <a:schemeClr val="tx1"/>
                </a:solidFill>
              </a:rPr>
              <a:t>Q</a:t>
            </a:r>
            <a:r>
              <a:rPr lang="en-US" altLang="en-US" sz="1600" baseline="-25000">
                <a:solidFill>
                  <a:schemeClr val="tx1"/>
                </a:solidFill>
              </a:rPr>
              <a:t>1</a:t>
            </a:r>
            <a:r>
              <a:rPr lang="en-US" altLang="en-US" sz="1600">
                <a:solidFill>
                  <a:schemeClr val="tx1"/>
                </a:solidFill>
              </a:rPr>
              <a:t>)</a:t>
            </a:r>
            <a:r>
              <a:rPr lang="en-US" altLang="en-US" sz="1600" i="1">
                <a:solidFill>
                  <a:schemeClr val="tx1"/>
                </a:solidFill>
              </a:rPr>
              <a:t>P</a:t>
            </a:r>
            <a:r>
              <a:rPr lang="en-US" altLang="en-US" sz="1600" baseline="-25000">
                <a:solidFill>
                  <a:schemeClr val="tx1"/>
                </a:solidFill>
              </a:rPr>
              <a:t>s</a:t>
            </a:r>
          </a:p>
        </p:txBody>
      </p:sp>
      <p:sp>
        <p:nvSpPr>
          <p:cNvPr id="655400" name="Rectangle 40"/>
          <p:cNvSpPr>
            <a:spLocks noGrp="1" noChangeArrowheads="1"/>
          </p:cNvSpPr>
          <p:nvPr>
            <p:ph type="body" idx="1"/>
          </p:nvPr>
        </p:nvSpPr>
        <p:spPr>
          <a:xfrm>
            <a:off x="381000" y="990600"/>
            <a:ext cx="5334000" cy="457200"/>
          </a:xfrm>
          <a:noFill/>
        </p:spPr>
        <p:txBody>
          <a:bodyPr/>
          <a:lstStyle/>
          <a:p>
            <a:pPr eaLnBrk="1" hangingPunct="1">
              <a:lnSpc>
                <a:spcPct val="90000"/>
              </a:lnSpc>
            </a:pPr>
            <a:r>
              <a:rPr lang="en-US" altLang="en-US" sz="2000" smtClean="0"/>
              <a:t>Price Supports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55370"/>
                                        </p:tgtEl>
                                        <p:attrNameLst>
                                          <p:attrName>style.visibility</p:attrName>
                                        </p:attrNameLst>
                                      </p:cBhvr>
                                      <p:to>
                                        <p:strVal val="visible"/>
                                      </p:to>
                                    </p:set>
                                    <p:animEffect transition="in" filter="fade">
                                      <p:cBhvr>
                                        <p:cTn id="11" dur="500"/>
                                        <p:tgtEl>
                                          <p:spTgt spid="65537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366"/>
                                        </p:tgtEl>
                                        <p:attrNameLst>
                                          <p:attrName>style.visibility</p:attrName>
                                        </p:attrNameLst>
                                      </p:cBhvr>
                                      <p:to>
                                        <p:strVal val="visible"/>
                                      </p:to>
                                    </p:set>
                                    <p:animEffect transition="in" filter="wipe(left)">
                                      <p:cBhvr>
                                        <p:cTn id="15" dur="1000"/>
                                        <p:tgtEl>
                                          <p:spTgt spid="655366"/>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55400">
                                            <p:txEl>
                                              <p:pRg st="0" end="0"/>
                                            </p:txEl>
                                          </p:spTgt>
                                        </p:tgtEl>
                                        <p:attrNameLst>
                                          <p:attrName>style.visibility</p:attrName>
                                        </p:attrNameLst>
                                      </p:cBhvr>
                                      <p:to>
                                        <p:strVal val="visible"/>
                                      </p:to>
                                    </p:set>
                                    <p:animEffect transition="in" filter="wipe(left)">
                                      <p:cBhvr>
                                        <p:cTn id="19" dur="500"/>
                                        <p:tgtEl>
                                          <p:spTgt spid="655400">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55381"/>
                                        </p:tgtEl>
                                        <p:attrNameLst>
                                          <p:attrName>style.visibility</p:attrName>
                                        </p:attrNameLst>
                                      </p:cBhvr>
                                      <p:to>
                                        <p:strVal val="visible"/>
                                      </p:to>
                                    </p:set>
                                    <p:animEffect transition="in" filter="wipe(left)">
                                      <p:cBhvr>
                                        <p:cTn id="23" dur="500"/>
                                        <p:tgtEl>
                                          <p:spTgt spid="655381"/>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55373"/>
                                        </p:tgtEl>
                                        <p:attrNameLst>
                                          <p:attrName>style.visibility</p:attrName>
                                        </p:attrNameLst>
                                      </p:cBhvr>
                                      <p:to>
                                        <p:strVal val="visible"/>
                                      </p:to>
                                    </p:set>
                                    <p:animEffect transition="in" filter="wipe(left)">
                                      <p:cBhvr>
                                        <p:cTn id="27" dur="500"/>
                                        <p:tgtEl>
                                          <p:spTgt spid="655373"/>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655372"/>
                                        </p:tgtEl>
                                        <p:attrNameLst>
                                          <p:attrName>style.visibility</p:attrName>
                                        </p:attrNameLst>
                                      </p:cBhvr>
                                      <p:to>
                                        <p:strVal val="visible"/>
                                      </p:to>
                                    </p:set>
                                    <p:animEffect transition="in" filter="wipe(left)">
                                      <p:cBhvr>
                                        <p:cTn id="31" dur="500"/>
                                        <p:tgtEl>
                                          <p:spTgt spid="655372"/>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655371">
                                            <p:txEl>
                                              <p:pRg st="0" end="0"/>
                                            </p:txEl>
                                          </p:spTgt>
                                        </p:tgtEl>
                                        <p:attrNameLst>
                                          <p:attrName>style.visibility</p:attrName>
                                        </p:attrNameLst>
                                      </p:cBhvr>
                                      <p:to>
                                        <p:strVal val="visible"/>
                                      </p:to>
                                    </p:set>
                                    <p:animEffect transition="in" filter="wipe(left)">
                                      <p:cBhvr>
                                        <p:cTn id="35" dur="500"/>
                                        <p:tgtEl>
                                          <p:spTgt spid="655371">
                                            <p:txEl>
                                              <p:pRg st="0" end="0"/>
                                            </p:txEl>
                                          </p:spTgt>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655383"/>
                                        </p:tgtEl>
                                        <p:attrNameLst>
                                          <p:attrName>style.visibility</p:attrName>
                                        </p:attrNameLst>
                                      </p:cBhvr>
                                      <p:to>
                                        <p:strVal val="visible"/>
                                      </p:to>
                                    </p:set>
                                    <p:animEffect transition="in" filter="wipe(left)">
                                      <p:cBhvr>
                                        <p:cTn id="39" dur="500"/>
                                        <p:tgtEl>
                                          <p:spTgt spid="655383"/>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655384"/>
                                        </p:tgtEl>
                                        <p:attrNameLst>
                                          <p:attrName>style.visibility</p:attrName>
                                        </p:attrNameLst>
                                      </p:cBhvr>
                                      <p:to>
                                        <p:strVal val="visible"/>
                                      </p:to>
                                    </p:set>
                                    <p:animEffect transition="in" filter="wipe(left)">
                                      <p:cBhvr>
                                        <p:cTn id="43" dur="1000"/>
                                        <p:tgtEl>
                                          <p:spTgt spid="655384"/>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655385"/>
                                        </p:tgtEl>
                                        <p:attrNameLst>
                                          <p:attrName>style.visibility</p:attrName>
                                        </p:attrNameLst>
                                      </p:cBhvr>
                                      <p:to>
                                        <p:strVal val="visible"/>
                                      </p:to>
                                    </p:set>
                                    <p:animEffect transition="in" filter="wipe(left)">
                                      <p:cBhvr>
                                        <p:cTn id="47" dur="1000"/>
                                        <p:tgtEl>
                                          <p:spTgt spid="655385"/>
                                        </p:tgtEl>
                                      </p:cBhvr>
                                    </p:animEffect>
                                  </p:childTnLst>
                                </p:cTn>
                              </p:par>
                            </p:childTnLst>
                          </p:cTn>
                        </p:par>
                        <p:par>
                          <p:cTn id="48" fill="hold" nodeType="afterGroup">
                            <p:stCondLst>
                              <p:cond delay="7000"/>
                            </p:stCondLst>
                            <p:childTnLst>
                              <p:par>
                                <p:cTn id="49" presetID="22" presetClass="entr" presetSubtype="8" fill="hold" nodeType="afterEffect">
                                  <p:stCondLst>
                                    <p:cond delay="0"/>
                                  </p:stCondLst>
                                  <p:childTnLst>
                                    <p:set>
                                      <p:cBhvr>
                                        <p:cTn id="50" dur="1" fill="hold">
                                          <p:stCondLst>
                                            <p:cond delay="0"/>
                                          </p:stCondLst>
                                        </p:cTn>
                                        <p:tgtEl>
                                          <p:spTgt spid="655386"/>
                                        </p:tgtEl>
                                        <p:attrNameLst>
                                          <p:attrName>style.visibility</p:attrName>
                                        </p:attrNameLst>
                                      </p:cBhvr>
                                      <p:to>
                                        <p:strVal val="visible"/>
                                      </p:to>
                                    </p:set>
                                    <p:animEffect transition="in" filter="wipe(left)">
                                      <p:cBhvr>
                                        <p:cTn id="51" dur="1000"/>
                                        <p:tgtEl>
                                          <p:spTgt spid="655386"/>
                                        </p:tgtEl>
                                      </p:cBhvr>
                                    </p:animEffect>
                                  </p:childTnLst>
                                </p:cTn>
                              </p:par>
                            </p:childTnLst>
                          </p:cTn>
                        </p:par>
                        <p:par>
                          <p:cTn id="52" fill="hold" nodeType="afterGroup">
                            <p:stCondLst>
                              <p:cond delay="8000"/>
                            </p:stCondLst>
                            <p:childTnLst>
                              <p:par>
                                <p:cTn id="53" presetID="22" presetClass="entr" presetSubtype="8" fill="hold" nodeType="afterEffect">
                                  <p:stCondLst>
                                    <p:cond delay="0"/>
                                  </p:stCondLst>
                                  <p:childTnLst>
                                    <p:set>
                                      <p:cBhvr>
                                        <p:cTn id="54" dur="1" fill="hold">
                                          <p:stCondLst>
                                            <p:cond delay="0"/>
                                          </p:stCondLst>
                                        </p:cTn>
                                        <p:tgtEl>
                                          <p:spTgt spid="655388"/>
                                        </p:tgtEl>
                                        <p:attrNameLst>
                                          <p:attrName>style.visibility</p:attrName>
                                        </p:attrNameLst>
                                      </p:cBhvr>
                                      <p:to>
                                        <p:strVal val="visible"/>
                                      </p:to>
                                    </p:set>
                                    <p:animEffect transition="in" filter="wipe(left)">
                                      <p:cBhvr>
                                        <p:cTn id="55" dur="1000"/>
                                        <p:tgtEl>
                                          <p:spTgt spid="655388"/>
                                        </p:tgtEl>
                                      </p:cBhvr>
                                    </p:animEffect>
                                  </p:childTnLst>
                                </p:cTn>
                              </p:par>
                            </p:childTnLst>
                          </p:cTn>
                        </p:par>
                        <p:par>
                          <p:cTn id="56" fill="hold" nodeType="afterGroup">
                            <p:stCondLst>
                              <p:cond delay="9000"/>
                            </p:stCondLst>
                            <p:childTnLst>
                              <p:par>
                                <p:cTn id="57" presetID="22" presetClass="entr" presetSubtype="8" fill="hold" nodeType="afterEffect">
                                  <p:stCondLst>
                                    <p:cond delay="0"/>
                                  </p:stCondLst>
                                  <p:childTnLst>
                                    <p:set>
                                      <p:cBhvr>
                                        <p:cTn id="58" dur="1" fill="hold">
                                          <p:stCondLst>
                                            <p:cond delay="0"/>
                                          </p:stCondLst>
                                        </p:cTn>
                                        <p:tgtEl>
                                          <p:spTgt spid="655391"/>
                                        </p:tgtEl>
                                        <p:attrNameLst>
                                          <p:attrName>style.visibility</p:attrName>
                                        </p:attrNameLst>
                                      </p:cBhvr>
                                      <p:to>
                                        <p:strVal val="visible"/>
                                      </p:to>
                                    </p:set>
                                    <p:animEffect transition="in" filter="wipe(left)">
                                      <p:cBhvr>
                                        <p:cTn id="59" dur="1000"/>
                                        <p:tgtEl>
                                          <p:spTgt spid="655391"/>
                                        </p:tgtEl>
                                      </p:cBhvr>
                                    </p:animEffect>
                                  </p:childTnLst>
                                </p:cTn>
                              </p:par>
                            </p:childTnLst>
                          </p:cTn>
                        </p:par>
                        <p:par>
                          <p:cTn id="60" fill="hold" nodeType="afterGroup">
                            <p:stCondLst>
                              <p:cond delay="10000"/>
                            </p:stCondLst>
                            <p:childTnLst>
                              <p:par>
                                <p:cTn id="61" presetID="22" presetClass="entr" presetSubtype="1" fill="hold" nodeType="afterEffect">
                                  <p:stCondLst>
                                    <p:cond delay="0"/>
                                  </p:stCondLst>
                                  <p:childTnLst>
                                    <p:set>
                                      <p:cBhvr>
                                        <p:cTn id="62" dur="1" fill="hold">
                                          <p:stCondLst>
                                            <p:cond delay="0"/>
                                          </p:stCondLst>
                                        </p:cTn>
                                        <p:tgtEl>
                                          <p:spTgt spid="655392"/>
                                        </p:tgtEl>
                                        <p:attrNameLst>
                                          <p:attrName>style.visibility</p:attrName>
                                        </p:attrNameLst>
                                      </p:cBhvr>
                                      <p:to>
                                        <p:strVal val="visible"/>
                                      </p:to>
                                    </p:set>
                                    <p:animEffect transition="in" filter="wipe(up)">
                                      <p:cBhvr>
                                        <p:cTn id="63" dur="1000"/>
                                        <p:tgtEl>
                                          <p:spTgt spid="655392"/>
                                        </p:tgtEl>
                                      </p:cBhvr>
                                    </p:animEffect>
                                  </p:childTnLst>
                                </p:cTn>
                              </p:par>
                            </p:childTnLst>
                          </p:cTn>
                        </p:par>
                        <p:par>
                          <p:cTn id="64" fill="hold" nodeType="afterGroup">
                            <p:stCondLst>
                              <p:cond delay="11000"/>
                            </p:stCondLst>
                            <p:childTnLst>
                              <p:par>
                                <p:cTn id="65" presetID="22" presetClass="entr" presetSubtype="8" fill="hold" nodeType="afterEffect">
                                  <p:stCondLst>
                                    <p:cond delay="0"/>
                                  </p:stCondLst>
                                  <p:childTnLst>
                                    <p:set>
                                      <p:cBhvr>
                                        <p:cTn id="66" dur="1" fill="hold">
                                          <p:stCondLst>
                                            <p:cond delay="0"/>
                                          </p:stCondLst>
                                        </p:cTn>
                                        <p:tgtEl>
                                          <p:spTgt spid="655393"/>
                                        </p:tgtEl>
                                        <p:attrNameLst>
                                          <p:attrName>style.visibility</p:attrName>
                                        </p:attrNameLst>
                                      </p:cBhvr>
                                      <p:to>
                                        <p:strVal val="visible"/>
                                      </p:to>
                                    </p:set>
                                    <p:animEffect transition="in" filter="wipe(left)">
                                      <p:cBhvr>
                                        <p:cTn id="67" dur="1000"/>
                                        <p:tgtEl>
                                          <p:spTgt spid="655393"/>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655371">
                                            <p:txEl>
                                              <p:pRg st="1" end="1"/>
                                            </p:txEl>
                                          </p:spTgt>
                                        </p:tgtEl>
                                        <p:attrNameLst>
                                          <p:attrName>style.visibility</p:attrName>
                                        </p:attrNameLst>
                                      </p:cBhvr>
                                      <p:to>
                                        <p:strVal val="visible"/>
                                      </p:to>
                                    </p:set>
                                    <p:animEffect transition="in" filter="wipe(left)">
                                      <p:cBhvr>
                                        <p:cTn id="72" dur="500"/>
                                        <p:tgtEl>
                                          <p:spTgt spid="655371">
                                            <p:txEl>
                                              <p:pRg st="1" end="1"/>
                                            </p:txEl>
                                          </p:spTgt>
                                        </p:tgtEl>
                                      </p:cBhvr>
                                    </p:animEffect>
                                  </p:childTnLst>
                                </p:cTn>
                              </p:par>
                            </p:childTnLst>
                          </p:cTn>
                        </p:par>
                        <p:par>
                          <p:cTn id="73" fill="hold" nodeType="afterGroup">
                            <p:stCondLst>
                              <p:cond delay="500"/>
                            </p:stCondLst>
                            <p:childTnLst>
                              <p:par>
                                <p:cTn id="74" presetID="22" presetClass="entr" presetSubtype="4" fill="hold" nodeType="afterEffect">
                                  <p:stCondLst>
                                    <p:cond delay="0"/>
                                  </p:stCondLst>
                                  <p:childTnLst>
                                    <p:set>
                                      <p:cBhvr>
                                        <p:cTn id="75" dur="1" fill="hold">
                                          <p:stCondLst>
                                            <p:cond delay="0"/>
                                          </p:stCondLst>
                                        </p:cTn>
                                        <p:tgtEl>
                                          <p:spTgt spid="655394"/>
                                        </p:tgtEl>
                                        <p:attrNameLst>
                                          <p:attrName>style.visibility</p:attrName>
                                        </p:attrNameLst>
                                      </p:cBhvr>
                                      <p:to>
                                        <p:strVal val="visible"/>
                                      </p:to>
                                    </p:set>
                                    <p:animEffect transition="in" filter="wipe(down)">
                                      <p:cBhvr>
                                        <p:cTn id="76" dur="1000"/>
                                        <p:tgtEl>
                                          <p:spTgt spid="655394"/>
                                        </p:tgtEl>
                                      </p:cBhvr>
                                    </p:animEffect>
                                  </p:childTnLst>
                                </p:cTn>
                              </p:par>
                            </p:childTnLst>
                          </p:cTn>
                        </p:par>
                        <p:par>
                          <p:cTn id="77" fill="hold" nodeType="afterGroup">
                            <p:stCondLst>
                              <p:cond delay="1500"/>
                            </p:stCondLst>
                            <p:childTnLst>
                              <p:par>
                                <p:cTn id="78" presetID="22" presetClass="entr" presetSubtype="4" fill="hold" nodeType="afterEffect">
                                  <p:stCondLst>
                                    <p:cond delay="0"/>
                                  </p:stCondLst>
                                  <p:childTnLst>
                                    <p:set>
                                      <p:cBhvr>
                                        <p:cTn id="79" dur="1" fill="hold">
                                          <p:stCondLst>
                                            <p:cond delay="0"/>
                                          </p:stCondLst>
                                        </p:cTn>
                                        <p:tgtEl>
                                          <p:spTgt spid="655395"/>
                                        </p:tgtEl>
                                        <p:attrNameLst>
                                          <p:attrName>style.visibility</p:attrName>
                                        </p:attrNameLst>
                                      </p:cBhvr>
                                      <p:to>
                                        <p:strVal val="visible"/>
                                      </p:to>
                                    </p:set>
                                    <p:animEffect transition="in" filter="wipe(down)">
                                      <p:cBhvr>
                                        <p:cTn id="80" dur="1000"/>
                                        <p:tgtEl>
                                          <p:spTgt spid="655395"/>
                                        </p:tgtEl>
                                      </p:cBhvr>
                                    </p:animEffect>
                                  </p:childTnLst>
                                </p:cTn>
                              </p:par>
                            </p:childTnLst>
                          </p:cTn>
                        </p:par>
                        <p:par>
                          <p:cTn id="81" fill="hold" nodeType="afterGroup">
                            <p:stCondLst>
                              <p:cond delay="2500"/>
                            </p:stCondLst>
                            <p:childTnLst>
                              <p:par>
                                <p:cTn id="82" presetID="22" presetClass="entr" presetSubtype="4" fill="hold" nodeType="afterEffect">
                                  <p:stCondLst>
                                    <p:cond delay="0"/>
                                  </p:stCondLst>
                                  <p:childTnLst>
                                    <p:set>
                                      <p:cBhvr>
                                        <p:cTn id="83" dur="1" fill="hold">
                                          <p:stCondLst>
                                            <p:cond delay="0"/>
                                          </p:stCondLst>
                                        </p:cTn>
                                        <p:tgtEl>
                                          <p:spTgt spid="655396"/>
                                        </p:tgtEl>
                                        <p:attrNameLst>
                                          <p:attrName>style.visibility</p:attrName>
                                        </p:attrNameLst>
                                      </p:cBhvr>
                                      <p:to>
                                        <p:strVal val="visible"/>
                                      </p:to>
                                    </p:set>
                                    <p:animEffect transition="in" filter="wipe(down)">
                                      <p:cBhvr>
                                        <p:cTn id="84" dur="1000"/>
                                        <p:tgtEl>
                                          <p:spTgt spid="655396"/>
                                        </p:tgtEl>
                                      </p:cBhvr>
                                    </p:animEffect>
                                  </p:childTnLst>
                                </p:cTn>
                              </p:par>
                            </p:childTnLst>
                          </p:cTn>
                        </p:par>
                      </p:childTnLst>
                    </p:cTn>
                  </p:par>
                  <p:par>
                    <p:cTn id="85" fill="hold" nodeType="clickPar">
                      <p:stCondLst>
                        <p:cond delay="indefinite"/>
                      </p:stCondLst>
                      <p:childTnLst>
                        <p:par>
                          <p:cTn id="86" fill="hold" nodeType="withGroup">
                            <p:stCondLst>
                              <p:cond delay="0"/>
                            </p:stCondLst>
                            <p:childTnLst>
                              <p:par>
                                <p:cTn id="87" presetID="22" presetClass="entr" presetSubtype="8" fill="hold" grpId="0" nodeType="clickEffect">
                                  <p:stCondLst>
                                    <p:cond delay="0"/>
                                  </p:stCondLst>
                                  <p:childTnLst>
                                    <p:set>
                                      <p:cBhvr>
                                        <p:cTn id="88" dur="1" fill="hold">
                                          <p:stCondLst>
                                            <p:cond delay="0"/>
                                          </p:stCondLst>
                                        </p:cTn>
                                        <p:tgtEl>
                                          <p:spTgt spid="655371">
                                            <p:txEl>
                                              <p:pRg st="2" end="2"/>
                                            </p:txEl>
                                          </p:spTgt>
                                        </p:tgtEl>
                                        <p:attrNameLst>
                                          <p:attrName>style.visibility</p:attrName>
                                        </p:attrNameLst>
                                      </p:cBhvr>
                                      <p:to>
                                        <p:strVal val="visible"/>
                                      </p:to>
                                    </p:set>
                                    <p:animEffect transition="in" filter="wipe(left)">
                                      <p:cBhvr>
                                        <p:cTn id="89" dur="500"/>
                                        <p:tgtEl>
                                          <p:spTgt spid="655371">
                                            <p:txEl>
                                              <p:pRg st="2" end="2"/>
                                            </p:txEl>
                                          </p:spTgt>
                                        </p:tgtEl>
                                      </p:cBhvr>
                                    </p:animEffect>
                                  </p:childTnLst>
                                </p:cTn>
                              </p:par>
                            </p:childTnLst>
                          </p:cTn>
                        </p:par>
                        <p:par>
                          <p:cTn id="90" fill="hold" nodeType="afterGroup">
                            <p:stCondLst>
                              <p:cond delay="500"/>
                            </p:stCondLst>
                            <p:childTnLst>
                              <p:par>
                                <p:cTn id="91" presetID="22" presetClass="entr" presetSubtype="1" fill="hold" nodeType="afterEffect">
                                  <p:stCondLst>
                                    <p:cond delay="0"/>
                                  </p:stCondLst>
                                  <p:childTnLst>
                                    <p:set>
                                      <p:cBhvr>
                                        <p:cTn id="92" dur="1" fill="hold">
                                          <p:stCondLst>
                                            <p:cond delay="0"/>
                                          </p:stCondLst>
                                        </p:cTn>
                                        <p:tgtEl>
                                          <p:spTgt spid="655397"/>
                                        </p:tgtEl>
                                        <p:attrNameLst>
                                          <p:attrName>style.visibility</p:attrName>
                                        </p:attrNameLst>
                                      </p:cBhvr>
                                      <p:to>
                                        <p:strVal val="visible"/>
                                      </p:to>
                                    </p:set>
                                    <p:animEffect transition="in" filter="wipe(up)">
                                      <p:cBhvr>
                                        <p:cTn id="93" dur="1000"/>
                                        <p:tgtEl>
                                          <p:spTgt spid="655397"/>
                                        </p:tgtEl>
                                      </p:cBhvr>
                                    </p:animEffect>
                                  </p:childTnLst>
                                </p:cTn>
                              </p:par>
                            </p:childTnLst>
                          </p:cTn>
                        </p:par>
                        <p:par>
                          <p:cTn id="94" fill="hold" nodeType="afterGroup">
                            <p:stCondLst>
                              <p:cond delay="1500"/>
                            </p:stCondLst>
                            <p:childTnLst>
                              <p:par>
                                <p:cTn id="95" presetID="22" presetClass="entr" presetSubtype="4" fill="hold" nodeType="afterEffect">
                                  <p:stCondLst>
                                    <p:cond delay="0"/>
                                  </p:stCondLst>
                                  <p:childTnLst>
                                    <p:set>
                                      <p:cBhvr>
                                        <p:cTn id="96" dur="1" fill="hold">
                                          <p:stCondLst>
                                            <p:cond delay="0"/>
                                          </p:stCondLst>
                                        </p:cTn>
                                        <p:tgtEl>
                                          <p:spTgt spid="655398"/>
                                        </p:tgtEl>
                                        <p:attrNameLst>
                                          <p:attrName>style.visibility</p:attrName>
                                        </p:attrNameLst>
                                      </p:cBhvr>
                                      <p:to>
                                        <p:strVal val="visible"/>
                                      </p:to>
                                    </p:set>
                                    <p:animEffect transition="in" filter="wipe(down)">
                                      <p:cBhvr>
                                        <p:cTn id="97" dur="2000"/>
                                        <p:tgtEl>
                                          <p:spTgt spid="655398"/>
                                        </p:tgtEl>
                                      </p:cBhvr>
                                    </p:animEffect>
                                  </p:childTnLst>
                                </p:cTn>
                              </p:par>
                            </p:childTnLst>
                          </p:cTn>
                        </p:par>
                        <p:par>
                          <p:cTn id="98" fill="hold" nodeType="afterGroup">
                            <p:stCondLst>
                              <p:cond delay="4000"/>
                            </p:stCondLst>
                            <p:childTnLst>
                              <p:par>
                                <p:cTn id="99" presetID="22" presetClass="entr" presetSubtype="8" fill="hold" grpId="0" nodeType="afterEffect">
                                  <p:stCondLst>
                                    <p:cond delay="0"/>
                                  </p:stCondLst>
                                  <p:childTnLst>
                                    <p:set>
                                      <p:cBhvr>
                                        <p:cTn id="100" dur="1" fill="hold">
                                          <p:stCondLst>
                                            <p:cond delay="0"/>
                                          </p:stCondLst>
                                        </p:cTn>
                                        <p:tgtEl>
                                          <p:spTgt spid="655399"/>
                                        </p:tgtEl>
                                        <p:attrNameLst>
                                          <p:attrName>style.visibility</p:attrName>
                                        </p:attrNameLst>
                                      </p:cBhvr>
                                      <p:to>
                                        <p:strVal val="visible"/>
                                      </p:to>
                                    </p:set>
                                    <p:animEffect transition="in" filter="wipe(left)">
                                      <p:cBhvr>
                                        <p:cTn id="101" dur="500"/>
                                        <p:tgtEl>
                                          <p:spTgt spid="655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66" grpId="0"/>
      <p:bldP spid="655371" grpId="0" build="p"/>
      <p:bldP spid="655372" grpId="0" animBg="1"/>
      <p:bldP spid="655373" grpId="0"/>
      <p:bldP spid="655381" grpId="0"/>
      <p:bldP spid="655399" grpId="0"/>
      <p:bldP spid="655400"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8" name="Picture 28"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22" name="Picture 38"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9" name="Picture 35"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20" name="Picture 36"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21" name="Picture 37"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Rectangle 5"/>
          <p:cNvSpPr>
            <a:spLocks noGrp="1" noChangeArrowheads="1"/>
          </p:cNvSpPr>
          <p:nvPr>
            <p:ph type="title"/>
          </p:nvPr>
        </p:nvSpPr>
        <p:spPr>
          <a:xfrm>
            <a:off x="1371600" y="381000"/>
            <a:ext cx="6019800" cy="457200"/>
          </a:xfrm>
          <a:noFill/>
        </p:spPr>
        <p:txBody>
          <a:bodyPr/>
          <a:lstStyle/>
          <a:p>
            <a:pPr eaLnBrk="1" hangingPunct="1"/>
            <a:r>
              <a:rPr lang="en-US" altLang="en-US" sz="2000" b="0" smtClean="0"/>
              <a:t>PRICE SUPPORTS AND PRODUCTION QUOTAS</a:t>
            </a:r>
          </a:p>
        </p:txBody>
      </p:sp>
      <p:grpSp>
        <p:nvGrpSpPr>
          <p:cNvPr id="31752" name="Group 6"/>
          <p:cNvGrpSpPr>
            <a:grpSpLocks/>
          </p:cNvGrpSpPr>
          <p:nvPr/>
        </p:nvGrpSpPr>
        <p:grpSpPr bwMode="auto">
          <a:xfrm>
            <a:off x="457200" y="381000"/>
            <a:ext cx="8229600" cy="487363"/>
            <a:chOff x="288" y="240"/>
            <a:chExt cx="5184" cy="307"/>
          </a:xfrm>
        </p:grpSpPr>
        <p:sp>
          <p:nvSpPr>
            <p:cNvPr id="31769" name="Rectangle 7"/>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9.4</a:t>
              </a:r>
            </a:p>
          </p:txBody>
        </p:sp>
        <p:sp>
          <p:nvSpPr>
            <p:cNvPr id="31770" name="Line 8"/>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1753"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6394" name="Rectangle 10"/>
          <p:cNvSpPr>
            <a:spLocks noChangeArrowheads="1"/>
          </p:cNvSpPr>
          <p:nvPr/>
        </p:nvSpPr>
        <p:spPr bwMode="auto">
          <a:xfrm>
            <a:off x="685800" y="1828800"/>
            <a:ext cx="30480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To maintain a price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above the market-clearing price </a:t>
            </a:r>
            <a:r>
              <a:rPr lang="en-US" altLang="en-US" sz="1400" i="1">
                <a:solidFill>
                  <a:schemeClr val="tx1"/>
                </a:solidFill>
              </a:rPr>
              <a:t>P</a:t>
            </a:r>
            <a:r>
              <a:rPr lang="en-US" altLang="en-US" sz="1400" baseline="-25000">
                <a:solidFill>
                  <a:schemeClr val="tx1"/>
                </a:solidFill>
              </a:rPr>
              <a:t>0</a:t>
            </a:r>
            <a:r>
              <a:rPr lang="en-US" altLang="en-US" sz="1400">
                <a:solidFill>
                  <a:schemeClr val="tx1"/>
                </a:solidFill>
              </a:rPr>
              <a:t>, the government can restrict supply to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either by imposing production quotas (as with taxicab medallions) or by giving producers a financial incentive to reduce output (as with acreage limitations in agriculture).</a:t>
            </a:r>
          </a:p>
          <a:p>
            <a:pPr eaLnBrk="1" hangingPunct="1">
              <a:spcAft>
                <a:spcPct val="20000"/>
              </a:spcAft>
            </a:pPr>
            <a:r>
              <a:rPr lang="en-US" altLang="en-US" sz="1400">
                <a:solidFill>
                  <a:schemeClr val="tx1"/>
                </a:solidFill>
              </a:rPr>
              <a:t>For an incentive to work, it must be at least as large as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 which would be the additional profit earned by planting, given the higher price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The cost to the government is therefore at least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a:t>
            </a:r>
          </a:p>
        </p:txBody>
      </p:sp>
      <p:sp>
        <p:nvSpPr>
          <p:cNvPr id="656395" name="Rectangle 11"/>
          <p:cNvSpPr>
            <a:spLocks noChangeArrowheads="1"/>
          </p:cNvSpPr>
          <p:nvPr/>
        </p:nvSpPr>
        <p:spPr bwMode="auto">
          <a:xfrm>
            <a:off x="685800" y="1557338"/>
            <a:ext cx="2819400"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Supply Restrictions</a:t>
            </a:r>
          </a:p>
        </p:txBody>
      </p:sp>
      <p:sp>
        <p:nvSpPr>
          <p:cNvPr id="656396" name="Rectangle 12"/>
          <p:cNvSpPr>
            <a:spLocks noChangeArrowheads="1"/>
          </p:cNvSpPr>
          <p:nvPr/>
        </p:nvSpPr>
        <p:spPr bwMode="auto">
          <a:xfrm>
            <a:off x="685800" y="1233488"/>
            <a:ext cx="1066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9.11</a:t>
            </a:r>
          </a:p>
        </p:txBody>
      </p:sp>
      <p:sp>
        <p:nvSpPr>
          <p:cNvPr id="656408" name="Rectangle 24"/>
          <p:cNvSpPr>
            <a:spLocks noChangeArrowheads="1"/>
          </p:cNvSpPr>
          <p:nvPr/>
        </p:nvSpPr>
        <p:spPr bwMode="auto">
          <a:xfrm>
            <a:off x="685800" y="5835650"/>
            <a:ext cx="5486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600">
                <a:solidFill>
                  <a:schemeClr val="tx1"/>
                </a:solidFill>
              </a:rPr>
              <a:t>ΔWelfare = −</a:t>
            </a:r>
            <a:r>
              <a:rPr lang="en-US" altLang="en-US" sz="1600" i="1">
                <a:solidFill>
                  <a:schemeClr val="tx1"/>
                </a:solidFill>
              </a:rPr>
              <a:t>A</a:t>
            </a:r>
            <a:r>
              <a:rPr lang="en-US" altLang="en-US" sz="1600">
                <a:solidFill>
                  <a:schemeClr val="tx1"/>
                </a:solidFill>
              </a:rPr>
              <a:t> − </a:t>
            </a:r>
            <a:r>
              <a:rPr lang="en-US" altLang="en-US" sz="1600" i="1">
                <a:solidFill>
                  <a:schemeClr val="tx1"/>
                </a:solidFill>
              </a:rPr>
              <a:t>B</a:t>
            </a:r>
            <a:r>
              <a:rPr lang="en-US" altLang="en-US" sz="1600">
                <a:solidFill>
                  <a:schemeClr val="tx1"/>
                </a:solidFill>
              </a:rPr>
              <a:t> + </a:t>
            </a:r>
            <a:r>
              <a:rPr lang="en-US" altLang="en-US" sz="1600" i="1">
                <a:solidFill>
                  <a:schemeClr val="tx1"/>
                </a:solidFill>
              </a:rPr>
              <a:t>A</a:t>
            </a:r>
            <a:r>
              <a:rPr lang="en-US" altLang="en-US" sz="1600">
                <a:solidFill>
                  <a:schemeClr val="tx1"/>
                </a:solidFill>
              </a:rPr>
              <a:t> + </a:t>
            </a:r>
            <a:r>
              <a:rPr lang="en-US" altLang="en-US" sz="1600" i="1">
                <a:solidFill>
                  <a:schemeClr val="tx1"/>
                </a:solidFill>
              </a:rPr>
              <a:t>B</a:t>
            </a:r>
            <a:r>
              <a:rPr lang="en-US" altLang="en-US" sz="1600">
                <a:solidFill>
                  <a:schemeClr val="tx1"/>
                </a:solidFill>
              </a:rPr>
              <a:t> + </a:t>
            </a:r>
            <a:r>
              <a:rPr lang="en-US" altLang="en-US" sz="1600" i="1">
                <a:solidFill>
                  <a:schemeClr val="tx1"/>
                </a:solidFill>
              </a:rPr>
              <a:t>D</a:t>
            </a:r>
            <a:r>
              <a:rPr lang="en-US" altLang="en-US" sz="1600">
                <a:solidFill>
                  <a:schemeClr val="tx1"/>
                </a:solidFill>
              </a:rPr>
              <a:t> − </a:t>
            </a:r>
            <a:r>
              <a:rPr lang="en-US" altLang="en-US" sz="1600" i="1">
                <a:solidFill>
                  <a:schemeClr val="tx1"/>
                </a:solidFill>
              </a:rPr>
              <a:t>B</a:t>
            </a:r>
            <a:r>
              <a:rPr lang="en-US" altLang="en-US" sz="1600">
                <a:solidFill>
                  <a:schemeClr val="tx1"/>
                </a:solidFill>
              </a:rPr>
              <a:t> − </a:t>
            </a:r>
            <a:r>
              <a:rPr lang="en-US" altLang="en-US" sz="1600" i="1">
                <a:solidFill>
                  <a:schemeClr val="tx1"/>
                </a:solidFill>
              </a:rPr>
              <a:t>C</a:t>
            </a:r>
            <a:r>
              <a:rPr lang="en-US" altLang="en-US" sz="1600">
                <a:solidFill>
                  <a:schemeClr val="tx1"/>
                </a:solidFill>
              </a:rPr>
              <a:t> − </a:t>
            </a:r>
            <a:r>
              <a:rPr lang="en-US" altLang="en-US" sz="1600" i="1">
                <a:solidFill>
                  <a:schemeClr val="tx1"/>
                </a:solidFill>
              </a:rPr>
              <a:t>D</a:t>
            </a:r>
            <a:r>
              <a:rPr lang="en-US" altLang="en-US" sz="1600">
                <a:solidFill>
                  <a:schemeClr val="tx1"/>
                </a:solidFill>
              </a:rPr>
              <a:t> = −</a:t>
            </a:r>
            <a:r>
              <a:rPr lang="en-US" altLang="en-US" sz="1600" i="1">
                <a:solidFill>
                  <a:schemeClr val="tx1"/>
                </a:solidFill>
              </a:rPr>
              <a:t>B</a:t>
            </a:r>
            <a:r>
              <a:rPr lang="en-US" altLang="en-US" sz="1600">
                <a:solidFill>
                  <a:schemeClr val="tx1"/>
                </a:solidFill>
              </a:rPr>
              <a:t> − </a:t>
            </a:r>
            <a:r>
              <a:rPr lang="en-US" altLang="en-US" sz="1600" i="1">
                <a:solidFill>
                  <a:schemeClr val="tx1"/>
                </a:solidFill>
              </a:rPr>
              <a:t>C</a:t>
            </a:r>
            <a:endParaRPr lang="en-US" altLang="en-US" sz="1600" i="1" baseline="-25000">
              <a:solidFill>
                <a:schemeClr val="tx1"/>
              </a:solidFill>
            </a:endParaRPr>
          </a:p>
        </p:txBody>
      </p:sp>
      <p:sp>
        <p:nvSpPr>
          <p:cNvPr id="656409" name="Rectangle 25"/>
          <p:cNvSpPr>
            <a:spLocks noGrp="1" noChangeArrowheads="1"/>
          </p:cNvSpPr>
          <p:nvPr>
            <p:ph type="body" idx="1"/>
          </p:nvPr>
        </p:nvSpPr>
        <p:spPr>
          <a:xfrm>
            <a:off x="381000" y="990600"/>
            <a:ext cx="5334000" cy="381000"/>
          </a:xfrm>
          <a:noFill/>
        </p:spPr>
        <p:txBody>
          <a:bodyPr/>
          <a:lstStyle/>
          <a:p>
            <a:pPr eaLnBrk="1" hangingPunct="1">
              <a:lnSpc>
                <a:spcPct val="90000"/>
              </a:lnSpc>
            </a:pPr>
            <a:r>
              <a:rPr lang="en-US" altLang="en-US" sz="2000" smtClean="0"/>
              <a:t>Production Quotas</a:t>
            </a:r>
          </a:p>
        </p:txBody>
      </p:sp>
      <p:sp>
        <p:nvSpPr>
          <p:cNvPr id="656411" name="Rectangle 27"/>
          <p:cNvSpPr>
            <a:spLocks noChangeArrowheads="1"/>
          </p:cNvSpPr>
          <p:nvPr/>
        </p:nvSpPr>
        <p:spPr bwMode="auto">
          <a:xfrm>
            <a:off x="685800" y="5181600"/>
            <a:ext cx="3200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600">
                <a:solidFill>
                  <a:schemeClr val="tx1"/>
                </a:solidFill>
              </a:rPr>
              <a:t>ΔCS = −</a:t>
            </a:r>
            <a:r>
              <a:rPr lang="en-US" altLang="en-US" sz="1600" i="1">
                <a:solidFill>
                  <a:schemeClr val="tx1"/>
                </a:solidFill>
              </a:rPr>
              <a:t>A</a:t>
            </a:r>
            <a:r>
              <a:rPr lang="en-US" altLang="en-US" sz="1600">
                <a:solidFill>
                  <a:schemeClr val="tx1"/>
                </a:solidFill>
              </a:rPr>
              <a:t> − </a:t>
            </a:r>
            <a:r>
              <a:rPr lang="en-US" altLang="en-US" sz="1600" i="1">
                <a:solidFill>
                  <a:schemeClr val="tx1"/>
                </a:solidFill>
              </a:rPr>
              <a:t>B</a:t>
            </a:r>
            <a:endParaRPr lang="en-US" altLang="en-US" sz="1600" i="1" baseline="-25000">
              <a:solidFill>
                <a:schemeClr val="tx1"/>
              </a:solidFill>
            </a:endParaRPr>
          </a:p>
        </p:txBody>
      </p:sp>
      <p:sp>
        <p:nvSpPr>
          <p:cNvPr id="656412" name="Rectangle 28"/>
          <p:cNvSpPr>
            <a:spLocks noChangeArrowheads="1"/>
          </p:cNvSpPr>
          <p:nvPr/>
        </p:nvSpPr>
        <p:spPr bwMode="auto">
          <a:xfrm>
            <a:off x="685800" y="5486400"/>
            <a:ext cx="7010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600">
                <a:solidFill>
                  <a:schemeClr val="tx1"/>
                </a:solidFill>
              </a:rPr>
              <a:t>ΔPS = </a:t>
            </a:r>
            <a:r>
              <a:rPr lang="en-US" altLang="en-US" sz="1600" i="1">
                <a:solidFill>
                  <a:schemeClr val="tx1"/>
                </a:solidFill>
              </a:rPr>
              <a:t>A</a:t>
            </a:r>
            <a:r>
              <a:rPr lang="en-US" altLang="en-US" sz="1600">
                <a:solidFill>
                  <a:schemeClr val="tx1"/>
                </a:solidFill>
              </a:rPr>
              <a:t> − </a:t>
            </a:r>
            <a:r>
              <a:rPr lang="en-US" altLang="en-US" sz="1600" i="1">
                <a:solidFill>
                  <a:schemeClr val="tx1"/>
                </a:solidFill>
              </a:rPr>
              <a:t>C</a:t>
            </a:r>
            <a:r>
              <a:rPr lang="en-US" altLang="en-US" sz="1600">
                <a:solidFill>
                  <a:schemeClr val="tx1"/>
                </a:solidFill>
              </a:rPr>
              <a:t> + Payments for not producing</a:t>
            </a:r>
            <a:endParaRPr lang="en-US" altLang="en-US" sz="1600" i="1" baseline="-25000">
              <a:solidFill>
                <a:schemeClr val="tx1"/>
              </a:solidFill>
            </a:endParaRPr>
          </a:p>
        </p:txBody>
      </p:sp>
      <p:pic>
        <p:nvPicPr>
          <p:cNvPr id="656413" name="Picture 29"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4" name="Picture 30"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5" name="Picture 31"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6" name="Picture 32"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7" name="Picture 3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6418" name="Picture 34"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5" name="Picture 25"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7" name="Picture 27"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43350" y="1524000"/>
            <a:ext cx="4362450"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6409">
                                            <p:txEl>
                                              <p:pRg st="0" end="0"/>
                                            </p:txEl>
                                          </p:spTgt>
                                        </p:tgtEl>
                                        <p:attrNameLst>
                                          <p:attrName>style.visibility</p:attrName>
                                        </p:attrNameLst>
                                      </p:cBhvr>
                                      <p:to>
                                        <p:strVal val="visible"/>
                                      </p:to>
                                    </p:set>
                                    <p:animEffect transition="in" filter="wipe(left)">
                                      <p:cBhvr>
                                        <p:cTn id="7" dur="500"/>
                                        <p:tgtEl>
                                          <p:spTgt spid="656409">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6396"/>
                                        </p:tgtEl>
                                        <p:attrNameLst>
                                          <p:attrName>style.visibility</p:attrName>
                                        </p:attrNameLst>
                                      </p:cBhvr>
                                      <p:to>
                                        <p:strVal val="visible"/>
                                      </p:to>
                                    </p:set>
                                    <p:animEffect transition="in" filter="wipe(left)">
                                      <p:cBhvr>
                                        <p:cTn id="11" dur="500"/>
                                        <p:tgtEl>
                                          <p:spTgt spid="65639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6395"/>
                                        </p:tgtEl>
                                        <p:attrNameLst>
                                          <p:attrName>style.visibility</p:attrName>
                                        </p:attrNameLst>
                                      </p:cBhvr>
                                      <p:to>
                                        <p:strVal val="visible"/>
                                      </p:to>
                                    </p:set>
                                    <p:animEffect transition="in" filter="wipe(left)">
                                      <p:cBhvr>
                                        <p:cTn id="15" dur="500"/>
                                        <p:tgtEl>
                                          <p:spTgt spid="656395"/>
                                        </p:tgtEl>
                                      </p:cBhvr>
                                    </p:animEffect>
                                  </p:childTnLst>
                                </p:cTn>
                              </p:par>
                            </p:childTnLst>
                          </p:cTn>
                        </p:par>
                        <p:par>
                          <p:cTn id="16" fill="hold" nodeType="afterGroup">
                            <p:stCondLst>
                              <p:cond delay="3000"/>
                            </p:stCondLst>
                            <p:childTnLst>
                              <p:par>
                                <p:cTn id="17" presetID="22" presetClass="entr" presetSubtype="8" fill="hold" nodeType="afterEffect">
                                  <p:stCondLst>
                                    <p:cond delay="0"/>
                                  </p:stCondLst>
                                  <p:childTnLst>
                                    <p:set>
                                      <p:cBhvr>
                                        <p:cTn id="18" dur="1" fill="hold">
                                          <p:stCondLst>
                                            <p:cond delay="0"/>
                                          </p:stCondLst>
                                        </p:cTn>
                                        <p:tgtEl>
                                          <p:spTgt spid="656413"/>
                                        </p:tgtEl>
                                        <p:attrNameLst>
                                          <p:attrName>style.visibility</p:attrName>
                                        </p:attrNameLst>
                                      </p:cBhvr>
                                      <p:to>
                                        <p:strVal val="visible"/>
                                      </p:to>
                                    </p:set>
                                    <p:animEffect transition="in" filter="wipe(left)">
                                      <p:cBhvr>
                                        <p:cTn id="19" dur="500"/>
                                        <p:tgtEl>
                                          <p:spTgt spid="656413"/>
                                        </p:tgtEl>
                                      </p:cBhvr>
                                    </p:animEffect>
                                  </p:childTnLst>
                                </p:cTn>
                              </p:par>
                            </p:childTnLst>
                          </p:cTn>
                        </p:par>
                        <p:par>
                          <p:cTn id="20" fill="hold" nodeType="afterGroup">
                            <p:stCondLst>
                              <p:cond delay="3500"/>
                            </p:stCondLst>
                            <p:childTnLst>
                              <p:par>
                                <p:cTn id="21" presetID="22" presetClass="entr" presetSubtype="8" fill="hold" nodeType="afterEffect">
                                  <p:stCondLst>
                                    <p:cond delay="0"/>
                                  </p:stCondLst>
                                  <p:childTnLst>
                                    <p:set>
                                      <p:cBhvr>
                                        <p:cTn id="22" dur="1" fill="hold">
                                          <p:stCondLst>
                                            <p:cond delay="0"/>
                                          </p:stCondLst>
                                        </p:cTn>
                                        <p:tgtEl>
                                          <p:spTgt spid="656414"/>
                                        </p:tgtEl>
                                        <p:attrNameLst>
                                          <p:attrName>style.visibility</p:attrName>
                                        </p:attrNameLst>
                                      </p:cBhvr>
                                      <p:to>
                                        <p:strVal val="visible"/>
                                      </p:to>
                                    </p:set>
                                    <p:animEffect transition="in" filter="wipe(left)">
                                      <p:cBhvr>
                                        <p:cTn id="23" dur="1000"/>
                                        <p:tgtEl>
                                          <p:spTgt spid="656414"/>
                                        </p:tgtEl>
                                      </p:cBhvr>
                                    </p:animEffect>
                                  </p:childTnLst>
                                </p:cTn>
                              </p:par>
                            </p:childTnLst>
                          </p:cTn>
                        </p:par>
                        <p:par>
                          <p:cTn id="24" fill="hold" nodeType="afterGroup">
                            <p:stCondLst>
                              <p:cond delay="4500"/>
                            </p:stCondLst>
                            <p:childTnLst>
                              <p:par>
                                <p:cTn id="25" presetID="22" presetClass="entr" presetSubtype="8" fill="hold" nodeType="afterEffect">
                                  <p:stCondLst>
                                    <p:cond delay="0"/>
                                  </p:stCondLst>
                                  <p:childTnLst>
                                    <p:set>
                                      <p:cBhvr>
                                        <p:cTn id="26" dur="1" fill="hold">
                                          <p:stCondLst>
                                            <p:cond delay="0"/>
                                          </p:stCondLst>
                                        </p:cTn>
                                        <p:tgtEl>
                                          <p:spTgt spid="656415"/>
                                        </p:tgtEl>
                                        <p:attrNameLst>
                                          <p:attrName>style.visibility</p:attrName>
                                        </p:attrNameLst>
                                      </p:cBhvr>
                                      <p:to>
                                        <p:strVal val="visible"/>
                                      </p:to>
                                    </p:set>
                                    <p:animEffect transition="in" filter="wipe(left)">
                                      <p:cBhvr>
                                        <p:cTn id="27" dur="1000"/>
                                        <p:tgtEl>
                                          <p:spTgt spid="656415"/>
                                        </p:tgtEl>
                                      </p:cBhvr>
                                    </p:animEffect>
                                  </p:childTnLst>
                                </p:cTn>
                              </p:par>
                            </p:childTnLst>
                          </p:cTn>
                        </p:par>
                        <p:par>
                          <p:cTn id="28" fill="hold" nodeType="afterGroup">
                            <p:stCondLst>
                              <p:cond delay="5500"/>
                            </p:stCondLst>
                            <p:childTnLst>
                              <p:par>
                                <p:cTn id="29" presetID="22" presetClass="entr" presetSubtype="8" fill="hold" nodeType="afterEffect">
                                  <p:stCondLst>
                                    <p:cond delay="0"/>
                                  </p:stCondLst>
                                  <p:childTnLst>
                                    <p:set>
                                      <p:cBhvr>
                                        <p:cTn id="30" dur="1" fill="hold">
                                          <p:stCondLst>
                                            <p:cond delay="0"/>
                                          </p:stCondLst>
                                        </p:cTn>
                                        <p:tgtEl>
                                          <p:spTgt spid="656416"/>
                                        </p:tgtEl>
                                        <p:attrNameLst>
                                          <p:attrName>style.visibility</p:attrName>
                                        </p:attrNameLst>
                                      </p:cBhvr>
                                      <p:to>
                                        <p:strVal val="visible"/>
                                      </p:to>
                                    </p:set>
                                    <p:animEffect transition="in" filter="wipe(left)">
                                      <p:cBhvr>
                                        <p:cTn id="31" dur="1000"/>
                                        <p:tgtEl>
                                          <p:spTgt spid="656416"/>
                                        </p:tgtEl>
                                      </p:cBhvr>
                                    </p:animEffect>
                                  </p:childTnLst>
                                </p:cTn>
                              </p:par>
                              <p:par>
                                <p:cTn id="32" presetID="1" presetClass="entr" presetSubtype="0" fill="hold" nodeType="withEffect">
                                  <p:stCondLst>
                                    <p:cond delay="0"/>
                                  </p:stCondLst>
                                  <p:childTnLst>
                                    <p:set>
                                      <p:cBhvr>
                                        <p:cTn id="33" dur="1" fill="hold">
                                          <p:stCondLst>
                                            <p:cond delay="0"/>
                                          </p:stCondLst>
                                        </p:cTn>
                                        <p:tgtEl>
                                          <p:spTgt spid="30747"/>
                                        </p:tgtEl>
                                        <p:attrNameLst>
                                          <p:attrName>style.visibility</p:attrName>
                                        </p:attrNameLst>
                                      </p:cBhvr>
                                      <p:to>
                                        <p:strVal val="visible"/>
                                      </p:to>
                                    </p:set>
                                  </p:childTnLst>
                                </p:cTn>
                              </p:par>
                            </p:childTnLst>
                          </p:cTn>
                        </p:par>
                        <p:par>
                          <p:cTn id="34" fill="hold" nodeType="afterGroup">
                            <p:stCondLst>
                              <p:cond delay="6500"/>
                            </p:stCondLst>
                            <p:childTnLst>
                              <p:par>
                                <p:cTn id="35" presetID="22" presetClass="entr" presetSubtype="8" fill="hold" nodeType="afterEffect">
                                  <p:stCondLst>
                                    <p:cond delay="0"/>
                                  </p:stCondLst>
                                  <p:childTnLst>
                                    <p:set>
                                      <p:cBhvr>
                                        <p:cTn id="36" dur="1" fill="hold">
                                          <p:stCondLst>
                                            <p:cond delay="0"/>
                                          </p:stCondLst>
                                        </p:cTn>
                                        <p:tgtEl>
                                          <p:spTgt spid="656417"/>
                                        </p:tgtEl>
                                        <p:attrNameLst>
                                          <p:attrName>style.visibility</p:attrName>
                                        </p:attrNameLst>
                                      </p:cBhvr>
                                      <p:to>
                                        <p:strVal val="visible"/>
                                      </p:to>
                                    </p:set>
                                    <p:animEffect transition="in" filter="wipe(left)">
                                      <p:cBhvr>
                                        <p:cTn id="37" dur="1000"/>
                                        <p:tgtEl>
                                          <p:spTgt spid="656417"/>
                                        </p:tgtEl>
                                      </p:cBhvr>
                                    </p:animEffect>
                                  </p:childTnLst>
                                </p:cTn>
                              </p:par>
                            </p:childTnLst>
                          </p:cTn>
                        </p:par>
                        <p:par>
                          <p:cTn id="38" fill="hold" nodeType="afterGroup">
                            <p:stCondLst>
                              <p:cond delay="7500"/>
                            </p:stCondLst>
                            <p:childTnLst>
                              <p:par>
                                <p:cTn id="39" presetID="22" presetClass="entr" presetSubtype="8" fill="hold" grpId="0" nodeType="afterEffect">
                                  <p:stCondLst>
                                    <p:cond delay="0"/>
                                  </p:stCondLst>
                                  <p:childTnLst>
                                    <p:set>
                                      <p:cBhvr>
                                        <p:cTn id="40" dur="1" fill="hold">
                                          <p:stCondLst>
                                            <p:cond delay="0"/>
                                          </p:stCondLst>
                                        </p:cTn>
                                        <p:tgtEl>
                                          <p:spTgt spid="656394">
                                            <p:txEl>
                                              <p:pRg st="0" end="0"/>
                                            </p:txEl>
                                          </p:spTgt>
                                        </p:tgtEl>
                                        <p:attrNameLst>
                                          <p:attrName>style.visibility</p:attrName>
                                        </p:attrNameLst>
                                      </p:cBhvr>
                                      <p:to>
                                        <p:strVal val="visible"/>
                                      </p:to>
                                    </p:set>
                                    <p:animEffect transition="in" filter="wipe(left)">
                                      <p:cBhvr>
                                        <p:cTn id="41" dur="500"/>
                                        <p:tgtEl>
                                          <p:spTgt spid="656394">
                                            <p:txEl>
                                              <p:pRg st="0" end="0"/>
                                            </p:txEl>
                                          </p:spTgt>
                                        </p:tgtEl>
                                      </p:cBhvr>
                                    </p:animEffect>
                                  </p:childTnLst>
                                </p:cTn>
                              </p:par>
                            </p:childTnLst>
                          </p:cTn>
                        </p:par>
                        <p:par>
                          <p:cTn id="42" fill="hold" nodeType="afterGroup">
                            <p:stCondLst>
                              <p:cond delay="8000"/>
                            </p:stCondLst>
                            <p:childTnLst>
                              <p:par>
                                <p:cTn id="43" presetID="22" presetClass="entr" presetSubtype="4" fill="hold" nodeType="afterEffect">
                                  <p:stCondLst>
                                    <p:cond delay="0"/>
                                  </p:stCondLst>
                                  <p:childTnLst>
                                    <p:set>
                                      <p:cBhvr>
                                        <p:cTn id="44" dur="1" fill="hold">
                                          <p:stCondLst>
                                            <p:cond delay="0"/>
                                          </p:stCondLst>
                                        </p:cTn>
                                        <p:tgtEl>
                                          <p:spTgt spid="656418"/>
                                        </p:tgtEl>
                                        <p:attrNameLst>
                                          <p:attrName>style.visibility</p:attrName>
                                        </p:attrNameLst>
                                      </p:cBhvr>
                                      <p:to>
                                        <p:strVal val="visible"/>
                                      </p:to>
                                    </p:set>
                                    <p:animEffect transition="in" filter="wipe(down)">
                                      <p:cBhvr>
                                        <p:cTn id="45" dur="2000"/>
                                        <p:tgtEl>
                                          <p:spTgt spid="656418"/>
                                        </p:tgtEl>
                                      </p:cBhvr>
                                    </p:animEffect>
                                  </p:childTnLst>
                                </p:cTn>
                              </p:par>
                            </p:childTnLst>
                          </p:cTn>
                        </p:par>
                        <p:par>
                          <p:cTn id="46" fill="hold" nodeType="afterGroup">
                            <p:stCondLst>
                              <p:cond delay="10000"/>
                            </p:stCondLst>
                            <p:childTnLst>
                              <p:par>
                                <p:cTn id="47" presetID="1" presetClass="entr" presetSubtype="0" fill="hold" nodeType="afterEffect">
                                  <p:stCondLst>
                                    <p:cond delay="0"/>
                                  </p:stCondLst>
                                  <p:childTnLst>
                                    <p:set>
                                      <p:cBhvr>
                                        <p:cTn id="48" dur="1" fill="hold">
                                          <p:stCondLst>
                                            <p:cond delay="0"/>
                                          </p:stCondLst>
                                        </p:cTn>
                                        <p:tgtEl>
                                          <p:spTgt spid="30745"/>
                                        </p:tgtEl>
                                        <p:attrNameLst>
                                          <p:attrName>style.visibility</p:attrName>
                                        </p:attrNameLst>
                                      </p:cBhvr>
                                      <p:to>
                                        <p:strVal val="visible"/>
                                      </p:to>
                                    </p:set>
                                  </p:childTnLst>
                                </p:cTn>
                              </p:par>
                            </p:childTnLst>
                          </p:cTn>
                        </p:par>
                        <p:par>
                          <p:cTn id="49" fill="hold" nodeType="afterGroup">
                            <p:stCondLst>
                              <p:cond delay="10000"/>
                            </p:stCondLst>
                            <p:childTnLst>
                              <p:par>
                                <p:cTn id="50" presetID="22" presetClass="entr" presetSubtype="1" fill="hold" nodeType="afterEffect">
                                  <p:stCondLst>
                                    <p:cond delay="0"/>
                                  </p:stCondLst>
                                  <p:childTnLst>
                                    <p:set>
                                      <p:cBhvr>
                                        <p:cTn id="51" dur="1" fill="hold">
                                          <p:stCondLst>
                                            <p:cond delay="0"/>
                                          </p:stCondLst>
                                        </p:cTn>
                                        <p:tgtEl>
                                          <p:spTgt spid="30748"/>
                                        </p:tgtEl>
                                        <p:attrNameLst>
                                          <p:attrName>style.visibility</p:attrName>
                                        </p:attrNameLst>
                                      </p:cBhvr>
                                      <p:to>
                                        <p:strVal val="visible"/>
                                      </p:to>
                                    </p:set>
                                    <p:animEffect transition="in" filter="wipe(up)">
                                      <p:cBhvr>
                                        <p:cTn id="52" dur="1000"/>
                                        <p:tgtEl>
                                          <p:spTgt spid="30748"/>
                                        </p:tgtEl>
                                      </p:cBhvr>
                                    </p:animEffect>
                                  </p:childTnLst>
                                </p:cTn>
                              </p:par>
                            </p:childTnLst>
                          </p:cTn>
                        </p:par>
                        <p:par>
                          <p:cTn id="53" fill="hold" nodeType="afterGroup">
                            <p:stCondLst>
                              <p:cond delay="11000"/>
                            </p:stCondLst>
                            <p:childTnLst>
                              <p:par>
                                <p:cTn id="54" presetID="22" presetClass="entr" presetSubtype="4" fill="hold" nodeType="afterEffect">
                                  <p:stCondLst>
                                    <p:cond delay="0"/>
                                  </p:stCondLst>
                                  <p:childTnLst>
                                    <p:set>
                                      <p:cBhvr>
                                        <p:cTn id="55" dur="1" fill="hold">
                                          <p:stCondLst>
                                            <p:cond delay="0"/>
                                          </p:stCondLst>
                                        </p:cTn>
                                        <p:tgtEl>
                                          <p:spTgt spid="656419"/>
                                        </p:tgtEl>
                                        <p:attrNameLst>
                                          <p:attrName>style.visibility</p:attrName>
                                        </p:attrNameLst>
                                      </p:cBhvr>
                                      <p:to>
                                        <p:strVal val="visible"/>
                                      </p:to>
                                    </p:set>
                                    <p:animEffect transition="in" filter="wipe(down)">
                                      <p:cBhvr>
                                        <p:cTn id="56" dur="1000"/>
                                        <p:tgtEl>
                                          <p:spTgt spid="656419"/>
                                        </p:tgtEl>
                                      </p:cBhvr>
                                    </p:animEffect>
                                  </p:childTnLst>
                                </p:cTn>
                              </p:par>
                            </p:childTnLst>
                          </p:cTn>
                        </p:par>
                        <p:par>
                          <p:cTn id="57" fill="hold" nodeType="afterGroup">
                            <p:stCondLst>
                              <p:cond delay="12000"/>
                            </p:stCondLst>
                            <p:childTnLst>
                              <p:par>
                                <p:cTn id="58" presetID="22" presetClass="entr" presetSubtype="4" fill="hold" nodeType="afterEffect">
                                  <p:stCondLst>
                                    <p:cond delay="0"/>
                                  </p:stCondLst>
                                  <p:childTnLst>
                                    <p:set>
                                      <p:cBhvr>
                                        <p:cTn id="59" dur="1" fill="hold">
                                          <p:stCondLst>
                                            <p:cond delay="0"/>
                                          </p:stCondLst>
                                        </p:cTn>
                                        <p:tgtEl>
                                          <p:spTgt spid="656420"/>
                                        </p:tgtEl>
                                        <p:attrNameLst>
                                          <p:attrName>style.visibility</p:attrName>
                                        </p:attrNameLst>
                                      </p:cBhvr>
                                      <p:to>
                                        <p:strVal val="visible"/>
                                      </p:to>
                                    </p:set>
                                    <p:animEffect transition="in" filter="wipe(down)">
                                      <p:cBhvr>
                                        <p:cTn id="60" dur="1000"/>
                                        <p:tgtEl>
                                          <p:spTgt spid="656420"/>
                                        </p:tgtEl>
                                      </p:cBhvr>
                                    </p:animEffect>
                                  </p:childTnLst>
                                </p:cTn>
                              </p:par>
                            </p:childTnLst>
                          </p:cTn>
                        </p:par>
                        <p:par>
                          <p:cTn id="61" fill="hold" nodeType="afterGroup">
                            <p:stCondLst>
                              <p:cond delay="13000"/>
                            </p:stCondLst>
                            <p:childTnLst>
                              <p:par>
                                <p:cTn id="62" presetID="22" presetClass="entr" presetSubtype="4" fill="hold" nodeType="afterEffect">
                                  <p:stCondLst>
                                    <p:cond delay="0"/>
                                  </p:stCondLst>
                                  <p:childTnLst>
                                    <p:set>
                                      <p:cBhvr>
                                        <p:cTn id="63" dur="1" fill="hold">
                                          <p:stCondLst>
                                            <p:cond delay="0"/>
                                          </p:stCondLst>
                                        </p:cTn>
                                        <p:tgtEl>
                                          <p:spTgt spid="656421"/>
                                        </p:tgtEl>
                                        <p:attrNameLst>
                                          <p:attrName>style.visibility</p:attrName>
                                        </p:attrNameLst>
                                      </p:cBhvr>
                                      <p:to>
                                        <p:strVal val="visible"/>
                                      </p:to>
                                    </p:set>
                                    <p:animEffect transition="in" filter="wipe(down)">
                                      <p:cBhvr>
                                        <p:cTn id="64" dur="1000"/>
                                        <p:tgtEl>
                                          <p:spTgt spid="656421"/>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656394">
                                            <p:txEl>
                                              <p:pRg st="1" end="1"/>
                                            </p:txEl>
                                          </p:spTgt>
                                        </p:tgtEl>
                                        <p:attrNameLst>
                                          <p:attrName>style.visibility</p:attrName>
                                        </p:attrNameLst>
                                      </p:cBhvr>
                                      <p:to>
                                        <p:strVal val="visible"/>
                                      </p:to>
                                    </p:set>
                                    <p:animEffect transition="in" filter="wipe(left)">
                                      <p:cBhvr>
                                        <p:cTn id="69" dur="500"/>
                                        <p:tgtEl>
                                          <p:spTgt spid="656394">
                                            <p:txEl>
                                              <p:pRg st="1" end="1"/>
                                            </p:txEl>
                                          </p:spTgt>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656411"/>
                                        </p:tgtEl>
                                        <p:attrNameLst>
                                          <p:attrName>style.visibility</p:attrName>
                                        </p:attrNameLst>
                                      </p:cBhvr>
                                      <p:to>
                                        <p:strVal val="visible"/>
                                      </p:to>
                                    </p:set>
                                    <p:animEffect transition="in" filter="wipe(left)">
                                      <p:cBhvr>
                                        <p:cTn id="74" dur="500"/>
                                        <p:tgtEl>
                                          <p:spTgt spid="656411"/>
                                        </p:tgtEl>
                                      </p:cBhvr>
                                    </p:animEffect>
                                  </p:childTnLst>
                                </p:cTn>
                              </p:par>
                            </p:childTnLst>
                          </p:cTn>
                        </p:par>
                        <p:par>
                          <p:cTn id="75" fill="hold" nodeType="afterGroup">
                            <p:stCondLst>
                              <p:cond delay="500"/>
                            </p:stCondLst>
                            <p:childTnLst>
                              <p:par>
                                <p:cTn id="76" presetID="22" presetClass="entr" presetSubtype="4" fill="hold" nodeType="afterEffect">
                                  <p:stCondLst>
                                    <p:cond delay="0"/>
                                  </p:stCondLst>
                                  <p:childTnLst>
                                    <p:set>
                                      <p:cBhvr>
                                        <p:cTn id="77" dur="1" fill="hold">
                                          <p:stCondLst>
                                            <p:cond delay="0"/>
                                          </p:stCondLst>
                                        </p:cTn>
                                        <p:tgtEl>
                                          <p:spTgt spid="656422"/>
                                        </p:tgtEl>
                                        <p:attrNameLst>
                                          <p:attrName>style.visibility</p:attrName>
                                        </p:attrNameLst>
                                      </p:cBhvr>
                                      <p:to>
                                        <p:strVal val="visible"/>
                                      </p:to>
                                    </p:set>
                                    <p:animEffect transition="in" filter="wipe(down)">
                                      <p:cBhvr>
                                        <p:cTn id="78" dur="1000"/>
                                        <p:tgtEl>
                                          <p:spTgt spid="656422"/>
                                        </p:tgtEl>
                                      </p:cBhvr>
                                    </p:animEffect>
                                  </p:childTnLst>
                                </p:cTn>
                              </p:par>
                            </p:childTnLst>
                          </p:cTn>
                        </p:par>
                        <p:par>
                          <p:cTn id="79" fill="hold" nodeType="afterGroup">
                            <p:stCondLst>
                              <p:cond delay="1500"/>
                            </p:stCondLst>
                            <p:childTnLst>
                              <p:par>
                                <p:cTn id="80" presetID="22" presetClass="entr" presetSubtype="8" fill="hold" grpId="0" nodeType="afterEffect">
                                  <p:stCondLst>
                                    <p:cond delay="0"/>
                                  </p:stCondLst>
                                  <p:childTnLst>
                                    <p:set>
                                      <p:cBhvr>
                                        <p:cTn id="81" dur="1" fill="hold">
                                          <p:stCondLst>
                                            <p:cond delay="0"/>
                                          </p:stCondLst>
                                        </p:cTn>
                                        <p:tgtEl>
                                          <p:spTgt spid="656412"/>
                                        </p:tgtEl>
                                        <p:attrNameLst>
                                          <p:attrName>style.visibility</p:attrName>
                                        </p:attrNameLst>
                                      </p:cBhvr>
                                      <p:to>
                                        <p:strVal val="visible"/>
                                      </p:to>
                                    </p:set>
                                    <p:animEffect transition="in" filter="wipe(left)">
                                      <p:cBhvr>
                                        <p:cTn id="82" dur="500"/>
                                        <p:tgtEl>
                                          <p:spTgt spid="656412"/>
                                        </p:tgtEl>
                                      </p:cBhvr>
                                    </p:animEffect>
                                  </p:childTnLst>
                                </p:cTn>
                              </p:par>
                            </p:childTnLst>
                          </p:cTn>
                        </p:par>
                        <p:par>
                          <p:cTn id="83" fill="hold" nodeType="afterGroup">
                            <p:stCondLst>
                              <p:cond delay="2000"/>
                            </p:stCondLst>
                            <p:childTnLst>
                              <p:par>
                                <p:cTn id="84" presetID="22" presetClass="entr" presetSubtype="8" fill="hold" grpId="0" nodeType="afterEffect">
                                  <p:stCondLst>
                                    <p:cond delay="0"/>
                                  </p:stCondLst>
                                  <p:childTnLst>
                                    <p:set>
                                      <p:cBhvr>
                                        <p:cTn id="85" dur="1" fill="hold">
                                          <p:stCondLst>
                                            <p:cond delay="0"/>
                                          </p:stCondLst>
                                        </p:cTn>
                                        <p:tgtEl>
                                          <p:spTgt spid="656408"/>
                                        </p:tgtEl>
                                        <p:attrNameLst>
                                          <p:attrName>style.visibility</p:attrName>
                                        </p:attrNameLst>
                                      </p:cBhvr>
                                      <p:to>
                                        <p:strVal val="visible"/>
                                      </p:to>
                                    </p:set>
                                    <p:animEffect transition="in" filter="wipe(left)">
                                      <p:cBhvr>
                                        <p:cTn id="86" dur="500"/>
                                        <p:tgtEl>
                                          <p:spTgt spid="6564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394" grpId="0" build="p"/>
      <p:bldP spid="656395" grpId="0" animBg="1"/>
      <p:bldP spid="656396" grpId="0"/>
      <p:bldP spid="656408" grpId="0"/>
      <p:bldP spid="656409" grpId="0" build="p"/>
      <p:bldP spid="656411" grpId="0"/>
      <p:bldP spid="6564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7410"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657445" name="Picture 37"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160020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43" name="Picture 35"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44"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42" name="Picture 34"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5" name="Rectangle 7"/>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PRICE SUPPORTS AND PRODUCTION QUOTAS</a:t>
            </a:r>
          </a:p>
        </p:txBody>
      </p:sp>
      <p:grpSp>
        <p:nvGrpSpPr>
          <p:cNvPr id="32776" name="Group 8"/>
          <p:cNvGrpSpPr>
            <a:grpSpLocks/>
          </p:cNvGrpSpPr>
          <p:nvPr/>
        </p:nvGrpSpPr>
        <p:grpSpPr bwMode="auto">
          <a:xfrm>
            <a:off x="457200" y="381000"/>
            <a:ext cx="8229600" cy="487363"/>
            <a:chOff x="288" y="240"/>
            <a:chExt cx="5184" cy="307"/>
          </a:xfrm>
        </p:grpSpPr>
        <p:sp>
          <p:nvSpPr>
            <p:cNvPr id="32793" name="Rectangle 9"/>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9.4</a:t>
              </a:r>
            </a:p>
          </p:txBody>
        </p:sp>
        <p:sp>
          <p:nvSpPr>
            <p:cNvPr id="32794" name="Line 10"/>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2777"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7420" name="Rectangle 12"/>
          <p:cNvSpPr>
            <a:spLocks noChangeArrowheads="1"/>
          </p:cNvSpPr>
          <p:nvPr/>
        </p:nvSpPr>
        <p:spPr bwMode="auto">
          <a:xfrm>
            <a:off x="2590800" y="13716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1981 Supply</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S</a:t>
            </a:r>
            <a:r>
              <a:rPr lang="en-US" altLang="en-US" sz="1400">
                <a:solidFill>
                  <a:schemeClr val="tx1"/>
                </a:solidFill>
              </a:rPr>
              <a:t> = 1800 + 240</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1981 Demand</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D</a:t>
            </a:r>
            <a:r>
              <a:rPr lang="en-US" altLang="en-US" sz="1400">
                <a:solidFill>
                  <a:schemeClr val="tx1"/>
                </a:solidFill>
              </a:rPr>
              <a:t> = 3550 </a:t>
            </a:r>
            <a:r>
              <a:rPr lang="en-US" altLang="en-US" sz="1400">
                <a:solidFill>
                  <a:schemeClr val="tx1"/>
                </a:solidFill>
                <a:sym typeface="Symbol" panose="05050102010706020507" pitchFamily="18" charset="2"/>
              </a:rPr>
              <a:t> 266</a:t>
            </a:r>
            <a:r>
              <a:rPr lang="en-US" altLang="en-US" sz="1400" i="1">
                <a:solidFill>
                  <a:schemeClr val="tx1"/>
                </a:solidFill>
              </a:rPr>
              <a:t>P</a:t>
            </a:r>
            <a:endParaRPr lang="en-US" altLang="en-US" sz="1400" i="1" baseline="-25000">
              <a:solidFill>
                <a:schemeClr val="tx1"/>
              </a:solidFill>
            </a:endParaRPr>
          </a:p>
        </p:txBody>
      </p:sp>
      <p:sp>
        <p:nvSpPr>
          <p:cNvPr id="657421" name="Rectangle 13"/>
          <p:cNvSpPr>
            <a:spLocks noChangeArrowheads="1"/>
          </p:cNvSpPr>
          <p:nvPr/>
        </p:nvSpPr>
        <p:spPr bwMode="auto">
          <a:xfrm>
            <a:off x="762000" y="3124200"/>
            <a:ext cx="20574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To increase the price to $3.70, the government must buy a quantity of wheat </a:t>
            </a:r>
            <a:r>
              <a:rPr lang="en-US" altLang="en-US" sz="1400" i="1">
                <a:solidFill>
                  <a:schemeClr val="tx1"/>
                </a:solidFill>
              </a:rPr>
              <a:t>Q</a:t>
            </a:r>
            <a:r>
              <a:rPr lang="en-US" altLang="en-US" sz="1400" i="1" baseline="-25000">
                <a:solidFill>
                  <a:schemeClr val="tx1"/>
                </a:solidFill>
              </a:rPr>
              <a:t>g</a:t>
            </a:r>
            <a:r>
              <a:rPr lang="en-US" altLang="en-US" sz="1400">
                <a:solidFill>
                  <a:schemeClr val="tx1"/>
                </a:solidFill>
              </a:rPr>
              <a:t>.</a:t>
            </a:r>
          </a:p>
          <a:p>
            <a:pPr eaLnBrk="1" hangingPunct="1">
              <a:spcAft>
                <a:spcPct val="20000"/>
              </a:spcAft>
            </a:pPr>
            <a:r>
              <a:rPr lang="en-US" altLang="en-US" sz="1400">
                <a:solidFill>
                  <a:schemeClr val="tx1"/>
                </a:solidFill>
              </a:rPr>
              <a:t>By buying 122 million bushels of wheat, the government increased the market-clearing price from $3.46 per bushel to $3.70.</a:t>
            </a:r>
          </a:p>
        </p:txBody>
      </p:sp>
      <p:sp>
        <p:nvSpPr>
          <p:cNvPr id="657422" name="Rectangle 14"/>
          <p:cNvSpPr>
            <a:spLocks noChangeArrowheads="1"/>
          </p:cNvSpPr>
          <p:nvPr/>
        </p:nvSpPr>
        <p:spPr bwMode="auto">
          <a:xfrm>
            <a:off x="838200" y="2819400"/>
            <a:ext cx="19812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Wheat Market in 1981</a:t>
            </a:r>
          </a:p>
        </p:txBody>
      </p:sp>
      <p:sp>
        <p:nvSpPr>
          <p:cNvPr id="657423" name="Rectangle 15"/>
          <p:cNvSpPr>
            <a:spLocks noChangeArrowheads="1"/>
          </p:cNvSpPr>
          <p:nvPr/>
        </p:nvSpPr>
        <p:spPr bwMode="auto">
          <a:xfrm>
            <a:off x="838200" y="2514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9.12</a:t>
            </a:r>
          </a:p>
        </p:txBody>
      </p:sp>
      <p:pic>
        <p:nvPicPr>
          <p:cNvPr id="657431" name="Picture 23" descr="example_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7432" name="Rectangle 24"/>
          <p:cNvSpPr>
            <a:spLocks noChangeArrowheads="1"/>
          </p:cNvSpPr>
          <p:nvPr/>
        </p:nvSpPr>
        <p:spPr bwMode="auto">
          <a:xfrm>
            <a:off x="2895600" y="4572000"/>
            <a:ext cx="60960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5000"/>
              </a:lnSpc>
              <a:spcAft>
                <a:spcPct val="20000"/>
              </a:spcAft>
            </a:pPr>
            <a:r>
              <a:rPr lang="en-US" altLang="en-US" sz="1400" i="1">
                <a:solidFill>
                  <a:schemeClr val="tx1"/>
                </a:solidFill>
              </a:rPr>
              <a:t>1981 Total demand</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DT</a:t>
            </a:r>
            <a:r>
              <a:rPr lang="en-US" altLang="en-US" sz="1400">
                <a:solidFill>
                  <a:schemeClr val="tx1"/>
                </a:solidFill>
              </a:rPr>
              <a:t> = 3550 </a:t>
            </a:r>
            <a:r>
              <a:rPr lang="en-US" altLang="en-US" sz="1400">
                <a:solidFill>
                  <a:schemeClr val="tx1"/>
                </a:solidFill>
                <a:sym typeface="Symbol" panose="05050102010706020507" pitchFamily="18" charset="2"/>
              </a:rPr>
              <a:t> 266</a:t>
            </a:r>
            <a:r>
              <a:rPr lang="en-US" altLang="en-US" sz="1400" i="1">
                <a:solidFill>
                  <a:schemeClr val="tx1"/>
                </a:solidFill>
              </a:rPr>
              <a:t>P + Q</a:t>
            </a:r>
            <a:r>
              <a:rPr lang="en-US" altLang="en-US" sz="1400" i="1" baseline="-25000">
                <a:solidFill>
                  <a:schemeClr val="tx1"/>
                </a:solidFill>
              </a:rPr>
              <a:t>g</a:t>
            </a:r>
          </a:p>
          <a:p>
            <a:pPr eaLnBrk="1" hangingPunct="1">
              <a:lnSpc>
                <a:spcPct val="85000"/>
              </a:lnSpc>
              <a:spcAft>
                <a:spcPct val="20000"/>
              </a:spcAft>
            </a:pPr>
            <a:r>
              <a:rPr lang="en-US" altLang="en-US" sz="1400" i="1">
                <a:solidFill>
                  <a:schemeClr val="tx1"/>
                </a:solidFill>
              </a:rPr>
              <a:t>Q</a:t>
            </a:r>
            <a:r>
              <a:rPr lang="en-US" altLang="en-US" sz="1400" i="1" baseline="-25000">
                <a:solidFill>
                  <a:schemeClr val="tx1"/>
                </a:solidFill>
              </a:rPr>
              <a:t>g</a:t>
            </a:r>
            <a:r>
              <a:rPr lang="en-US" altLang="en-US" sz="1400" i="1">
                <a:solidFill>
                  <a:schemeClr val="tx1"/>
                </a:solidFill>
              </a:rPr>
              <a:t>= </a:t>
            </a:r>
            <a:r>
              <a:rPr lang="en-US" altLang="en-US" sz="1400">
                <a:solidFill>
                  <a:schemeClr val="tx1"/>
                </a:solidFill>
              </a:rPr>
              <a:t>506</a:t>
            </a:r>
            <a:r>
              <a:rPr lang="en-US" altLang="en-US" sz="1400" i="1">
                <a:solidFill>
                  <a:schemeClr val="tx1"/>
                </a:solidFill>
              </a:rPr>
              <a:t>P </a:t>
            </a:r>
            <a:r>
              <a:rPr lang="en-US" altLang="en-US" sz="1400">
                <a:solidFill>
                  <a:schemeClr val="tx1"/>
                </a:solidFill>
              </a:rPr>
              <a:t> </a:t>
            </a:r>
            <a:r>
              <a:rPr lang="en-US" altLang="en-US" sz="1400">
                <a:solidFill>
                  <a:schemeClr val="tx1"/>
                </a:solidFill>
                <a:sym typeface="Symbol" panose="05050102010706020507" pitchFamily="18" charset="2"/>
              </a:rPr>
              <a:t> 1750</a:t>
            </a:r>
            <a:endParaRPr lang="en-US" altLang="en-US" sz="1400" i="1" baseline="-25000">
              <a:solidFill>
                <a:schemeClr val="tx1"/>
              </a:solidFill>
            </a:endParaRPr>
          </a:p>
          <a:p>
            <a:pPr eaLnBrk="1" hangingPunct="1">
              <a:lnSpc>
                <a:spcPct val="85000"/>
              </a:lnSpc>
              <a:spcAft>
                <a:spcPct val="20000"/>
              </a:spcAft>
            </a:pPr>
            <a:r>
              <a:rPr lang="en-US" altLang="en-US" sz="1400" i="1">
                <a:solidFill>
                  <a:schemeClr val="tx1"/>
                </a:solidFill>
              </a:rPr>
              <a:t>Q</a:t>
            </a:r>
            <a:r>
              <a:rPr lang="en-US" altLang="en-US" sz="1400" i="1" baseline="-25000">
                <a:solidFill>
                  <a:schemeClr val="tx1"/>
                </a:solidFill>
              </a:rPr>
              <a:t>g</a:t>
            </a:r>
            <a:r>
              <a:rPr lang="en-US" altLang="en-US" sz="1400" i="1">
                <a:solidFill>
                  <a:schemeClr val="tx1"/>
                </a:solidFill>
              </a:rPr>
              <a:t>= (</a:t>
            </a:r>
            <a:r>
              <a:rPr lang="en-US" altLang="en-US" sz="1400">
                <a:solidFill>
                  <a:schemeClr val="tx1"/>
                </a:solidFill>
              </a:rPr>
              <a:t>506)(3.70) </a:t>
            </a:r>
            <a:r>
              <a:rPr lang="en-US" altLang="en-US" sz="1400">
                <a:solidFill>
                  <a:schemeClr val="tx1"/>
                </a:solidFill>
                <a:sym typeface="Symbol" panose="05050102010706020507" pitchFamily="18" charset="2"/>
              </a:rPr>
              <a:t> 1750 = 122 million bushels</a:t>
            </a:r>
          </a:p>
          <a:p>
            <a:pPr eaLnBrk="1" hangingPunct="1">
              <a:lnSpc>
                <a:spcPct val="85000"/>
              </a:lnSpc>
              <a:spcAft>
                <a:spcPct val="20000"/>
              </a:spcAft>
            </a:pPr>
            <a:r>
              <a:rPr lang="en-US" altLang="en-US" sz="1400">
                <a:solidFill>
                  <a:schemeClr val="tx1"/>
                </a:solidFill>
                <a:sym typeface="Symbol" panose="05050102010706020507" pitchFamily="18" charset="2"/>
              </a:rPr>
              <a:t>Loss to consumers = </a:t>
            </a:r>
            <a:r>
              <a:rPr lang="en-US" altLang="en-US" sz="1400" i="1">
                <a:solidFill>
                  <a:schemeClr val="tx1"/>
                </a:solidFill>
                <a:sym typeface="Symbol" panose="05050102010706020507" pitchFamily="18" charset="2"/>
              </a:rPr>
              <a:t>A</a:t>
            </a:r>
            <a:r>
              <a:rPr lang="en-US" altLang="en-US" sz="1400">
                <a:solidFill>
                  <a:schemeClr val="tx1"/>
                </a:solidFill>
                <a:sym typeface="Symbol" panose="05050102010706020507" pitchFamily="18" charset="2"/>
              </a:rPr>
              <a:t> + </a:t>
            </a:r>
            <a:r>
              <a:rPr lang="en-US" altLang="en-US" sz="1400" i="1">
                <a:solidFill>
                  <a:schemeClr val="tx1"/>
                </a:solidFill>
                <a:sym typeface="Symbol" panose="05050102010706020507" pitchFamily="18" charset="2"/>
              </a:rPr>
              <a:t>B</a:t>
            </a:r>
            <a:r>
              <a:rPr lang="en-US" altLang="en-US" sz="1400">
                <a:solidFill>
                  <a:schemeClr val="tx1"/>
                </a:solidFill>
                <a:sym typeface="Symbol" panose="05050102010706020507" pitchFamily="18" charset="2"/>
              </a:rPr>
              <a:t> = $624 million</a:t>
            </a:r>
          </a:p>
          <a:p>
            <a:pPr eaLnBrk="1" hangingPunct="1">
              <a:lnSpc>
                <a:spcPct val="85000"/>
              </a:lnSpc>
              <a:spcAft>
                <a:spcPct val="20000"/>
              </a:spcAft>
            </a:pPr>
            <a:r>
              <a:rPr lang="en-US" altLang="en-US" sz="1400">
                <a:solidFill>
                  <a:schemeClr val="tx1"/>
                </a:solidFill>
                <a:sym typeface="Symbol" panose="05050102010706020507" pitchFamily="18" charset="2"/>
              </a:rPr>
              <a:t>Cost to the government = $3.70 x 122 million = $451.4 million</a:t>
            </a:r>
          </a:p>
          <a:p>
            <a:pPr eaLnBrk="1" hangingPunct="1">
              <a:lnSpc>
                <a:spcPct val="85000"/>
              </a:lnSpc>
              <a:spcAft>
                <a:spcPct val="20000"/>
              </a:spcAft>
            </a:pPr>
            <a:r>
              <a:rPr lang="en-US" altLang="en-US" sz="1400">
                <a:solidFill>
                  <a:schemeClr val="tx1"/>
                </a:solidFill>
                <a:sym typeface="Symbol" panose="05050102010706020507" pitchFamily="18" charset="2"/>
              </a:rPr>
              <a:t>Total cost of the program = $624 million + $451.4 million = $1075 million</a:t>
            </a:r>
          </a:p>
          <a:p>
            <a:pPr eaLnBrk="1" hangingPunct="1">
              <a:lnSpc>
                <a:spcPct val="85000"/>
              </a:lnSpc>
              <a:spcAft>
                <a:spcPct val="20000"/>
              </a:spcAft>
            </a:pPr>
            <a:r>
              <a:rPr lang="en-US" altLang="en-US" sz="1400">
                <a:solidFill>
                  <a:schemeClr val="tx1"/>
                </a:solidFill>
                <a:sym typeface="Symbol" panose="05050102010706020507" pitchFamily="18" charset="2"/>
              </a:rPr>
              <a:t>Gain to producers = </a:t>
            </a:r>
            <a:r>
              <a:rPr lang="en-US" altLang="en-US" sz="1400" i="1">
                <a:solidFill>
                  <a:schemeClr val="tx1"/>
                </a:solidFill>
                <a:sym typeface="Symbol" panose="05050102010706020507" pitchFamily="18" charset="2"/>
              </a:rPr>
              <a:t>A</a:t>
            </a:r>
            <a:r>
              <a:rPr lang="en-US" altLang="en-US" sz="1400">
                <a:solidFill>
                  <a:schemeClr val="tx1"/>
                </a:solidFill>
                <a:sym typeface="Symbol" panose="05050102010706020507" pitchFamily="18" charset="2"/>
              </a:rPr>
              <a:t> + </a:t>
            </a:r>
            <a:r>
              <a:rPr lang="en-US" altLang="en-US" sz="1400" i="1">
                <a:solidFill>
                  <a:schemeClr val="tx1"/>
                </a:solidFill>
                <a:sym typeface="Symbol" panose="05050102010706020507" pitchFamily="18" charset="2"/>
              </a:rPr>
              <a:t>B</a:t>
            </a:r>
            <a:r>
              <a:rPr lang="en-US" altLang="en-US" sz="1400">
                <a:solidFill>
                  <a:schemeClr val="tx1"/>
                </a:solidFill>
                <a:sym typeface="Symbol" panose="05050102010706020507" pitchFamily="18" charset="2"/>
              </a:rPr>
              <a:t> + </a:t>
            </a:r>
            <a:r>
              <a:rPr lang="en-US" altLang="en-US" sz="1400" i="1">
                <a:solidFill>
                  <a:schemeClr val="tx1"/>
                </a:solidFill>
                <a:sym typeface="Symbol" panose="05050102010706020507" pitchFamily="18" charset="2"/>
              </a:rPr>
              <a:t>C</a:t>
            </a:r>
            <a:r>
              <a:rPr lang="en-US" altLang="en-US" sz="1400">
                <a:solidFill>
                  <a:schemeClr val="tx1"/>
                </a:solidFill>
                <a:sym typeface="Symbol" panose="05050102010706020507" pitchFamily="18" charset="2"/>
              </a:rPr>
              <a:t> = $638 million</a:t>
            </a:r>
          </a:p>
          <a:p>
            <a:pPr eaLnBrk="1" hangingPunct="1">
              <a:lnSpc>
                <a:spcPct val="85000"/>
              </a:lnSpc>
              <a:spcAft>
                <a:spcPct val="20000"/>
              </a:spcAft>
            </a:pPr>
            <a:endParaRPr lang="en-US" altLang="en-US" sz="1400" i="1" baseline="-25000">
              <a:solidFill>
                <a:schemeClr val="tx1"/>
              </a:solidFill>
            </a:endParaRPr>
          </a:p>
        </p:txBody>
      </p:sp>
      <p:pic>
        <p:nvPicPr>
          <p:cNvPr id="657435" name="Picture 27"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36" name="Picture 28"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37" name="Picture 29"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38" name="Picture 30"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39" name="Picture 31"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40" name="Picture 32"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41" name="Picture 33"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1" name="Picture 2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2000" y="1339850"/>
            <a:ext cx="1676400"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72" name="Picture 28"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95600" y="1619250"/>
            <a:ext cx="5867400" cy="299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57431"/>
                                        </p:tgtEl>
                                        <p:attrNameLst>
                                          <p:attrName>style.visibility</p:attrName>
                                        </p:attrNameLst>
                                      </p:cBhvr>
                                      <p:to>
                                        <p:strVal val="visible"/>
                                      </p:to>
                                    </p:set>
                                    <p:animEffect transition="in" filter="wipe(left)">
                                      <p:cBhvr>
                                        <p:cTn id="7" dur="500"/>
                                        <p:tgtEl>
                                          <p:spTgt spid="657431"/>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1771"/>
                                        </p:tgtEl>
                                        <p:attrNameLst>
                                          <p:attrName>style.visibility</p:attrName>
                                        </p:attrNameLst>
                                      </p:cBhvr>
                                      <p:to>
                                        <p:strVal val="visible"/>
                                      </p:to>
                                    </p:set>
                                    <p:animEffect transition="in" filter="fade">
                                      <p:cBhvr>
                                        <p:cTn id="11" dur="500"/>
                                        <p:tgtEl>
                                          <p:spTgt spid="31771"/>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57410"/>
                                        </p:tgtEl>
                                        <p:attrNameLst>
                                          <p:attrName>style.visibility</p:attrName>
                                        </p:attrNameLst>
                                      </p:cBhvr>
                                      <p:to>
                                        <p:strVal val="visible"/>
                                      </p:to>
                                    </p:set>
                                    <p:animEffect transition="in" filter="fade">
                                      <p:cBhvr>
                                        <p:cTn id="15" dur="500"/>
                                        <p:tgtEl>
                                          <p:spTgt spid="6574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7420">
                                            <p:txEl>
                                              <p:pRg st="0" end="0"/>
                                            </p:txEl>
                                          </p:spTgt>
                                        </p:tgtEl>
                                        <p:attrNameLst>
                                          <p:attrName>style.visibility</p:attrName>
                                        </p:attrNameLst>
                                      </p:cBhvr>
                                      <p:to>
                                        <p:strVal val="visible"/>
                                      </p:to>
                                    </p:set>
                                    <p:animEffect transition="in" filter="wipe(left)">
                                      <p:cBhvr>
                                        <p:cTn id="19" dur="500"/>
                                        <p:tgtEl>
                                          <p:spTgt spid="657420">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57420">
                                            <p:txEl>
                                              <p:pRg st="1" end="1"/>
                                            </p:txEl>
                                          </p:spTgt>
                                        </p:tgtEl>
                                        <p:attrNameLst>
                                          <p:attrName>style.visibility</p:attrName>
                                        </p:attrNameLst>
                                      </p:cBhvr>
                                      <p:to>
                                        <p:strVal val="visible"/>
                                      </p:to>
                                    </p:set>
                                    <p:animEffect transition="in" filter="wipe(left)">
                                      <p:cBhvr>
                                        <p:cTn id="23" dur="500"/>
                                        <p:tgtEl>
                                          <p:spTgt spid="657420">
                                            <p:txEl>
                                              <p:pRg st="1" end="1"/>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57423"/>
                                        </p:tgtEl>
                                        <p:attrNameLst>
                                          <p:attrName>style.visibility</p:attrName>
                                        </p:attrNameLst>
                                      </p:cBhvr>
                                      <p:to>
                                        <p:strVal val="visible"/>
                                      </p:to>
                                    </p:set>
                                    <p:animEffect transition="in" filter="wipe(left)">
                                      <p:cBhvr>
                                        <p:cTn id="27" dur="500"/>
                                        <p:tgtEl>
                                          <p:spTgt spid="657423"/>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57422"/>
                                        </p:tgtEl>
                                        <p:attrNameLst>
                                          <p:attrName>style.visibility</p:attrName>
                                        </p:attrNameLst>
                                      </p:cBhvr>
                                      <p:to>
                                        <p:strVal val="visible"/>
                                      </p:to>
                                    </p:set>
                                    <p:animEffect transition="in" filter="wipe(left)">
                                      <p:cBhvr>
                                        <p:cTn id="31" dur="500"/>
                                        <p:tgtEl>
                                          <p:spTgt spid="657422"/>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657421">
                                            <p:txEl>
                                              <p:pRg st="0" end="0"/>
                                            </p:txEl>
                                          </p:spTgt>
                                        </p:tgtEl>
                                        <p:attrNameLst>
                                          <p:attrName>style.visibility</p:attrName>
                                        </p:attrNameLst>
                                      </p:cBhvr>
                                      <p:to>
                                        <p:strVal val="visible"/>
                                      </p:to>
                                    </p:set>
                                    <p:animEffect transition="in" filter="wipe(left)">
                                      <p:cBhvr>
                                        <p:cTn id="35" dur="500"/>
                                        <p:tgtEl>
                                          <p:spTgt spid="657421">
                                            <p:txEl>
                                              <p:pRg st="0" end="0"/>
                                            </p:txEl>
                                          </p:spTgt>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31772"/>
                                        </p:tgtEl>
                                        <p:attrNameLst>
                                          <p:attrName>style.visibility</p:attrName>
                                        </p:attrNameLst>
                                      </p:cBhvr>
                                      <p:to>
                                        <p:strVal val="visible"/>
                                      </p:to>
                                    </p:set>
                                    <p:animEffect transition="in" filter="wipe(left)">
                                      <p:cBhvr>
                                        <p:cTn id="39" dur="500"/>
                                        <p:tgtEl>
                                          <p:spTgt spid="31772"/>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657435"/>
                                        </p:tgtEl>
                                        <p:attrNameLst>
                                          <p:attrName>style.visibility</p:attrName>
                                        </p:attrNameLst>
                                      </p:cBhvr>
                                      <p:to>
                                        <p:strVal val="visible"/>
                                      </p:to>
                                    </p:set>
                                    <p:animEffect transition="in" filter="wipe(left)">
                                      <p:cBhvr>
                                        <p:cTn id="43" dur="1000"/>
                                        <p:tgtEl>
                                          <p:spTgt spid="657435"/>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657436"/>
                                        </p:tgtEl>
                                        <p:attrNameLst>
                                          <p:attrName>style.visibility</p:attrName>
                                        </p:attrNameLst>
                                      </p:cBhvr>
                                      <p:to>
                                        <p:strVal val="visible"/>
                                      </p:to>
                                    </p:set>
                                    <p:animEffect transition="in" filter="wipe(left)">
                                      <p:cBhvr>
                                        <p:cTn id="47" dur="1000"/>
                                        <p:tgtEl>
                                          <p:spTgt spid="657436"/>
                                        </p:tgtEl>
                                      </p:cBhvr>
                                    </p:animEffect>
                                  </p:childTnLst>
                                </p:cTn>
                              </p:par>
                            </p:childTnLst>
                          </p:cTn>
                        </p:par>
                        <p:par>
                          <p:cTn id="48" fill="hold" nodeType="afterGroup">
                            <p:stCondLst>
                              <p:cond delay="7000"/>
                            </p:stCondLst>
                            <p:childTnLst>
                              <p:par>
                                <p:cTn id="49" presetID="22" presetClass="entr" presetSubtype="8" fill="hold" nodeType="afterEffect">
                                  <p:stCondLst>
                                    <p:cond delay="0"/>
                                  </p:stCondLst>
                                  <p:childTnLst>
                                    <p:set>
                                      <p:cBhvr>
                                        <p:cTn id="50" dur="1" fill="hold">
                                          <p:stCondLst>
                                            <p:cond delay="0"/>
                                          </p:stCondLst>
                                        </p:cTn>
                                        <p:tgtEl>
                                          <p:spTgt spid="657437"/>
                                        </p:tgtEl>
                                        <p:attrNameLst>
                                          <p:attrName>style.visibility</p:attrName>
                                        </p:attrNameLst>
                                      </p:cBhvr>
                                      <p:to>
                                        <p:strVal val="visible"/>
                                      </p:to>
                                    </p:set>
                                    <p:animEffect transition="in" filter="wipe(left)">
                                      <p:cBhvr>
                                        <p:cTn id="51" dur="1000"/>
                                        <p:tgtEl>
                                          <p:spTgt spid="657437"/>
                                        </p:tgtEl>
                                      </p:cBhvr>
                                    </p:animEffect>
                                  </p:childTnLst>
                                </p:cTn>
                              </p:par>
                            </p:childTnLst>
                          </p:cTn>
                        </p:par>
                        <p:par>
                          <p:cTn id="52" fill="hold" nodeType="afterGroup">
                            <p:stCondLst>
                              <p:cond delay="8000"/>
                            </p:stCondLst>
                            <p:childTnLst>
                              <p:par>
                                <p:cTn id="53" presetID="22" presetClass="entr" presetSubtype="8" fill="hold" grpId="0" nodeType="afterEffect">
                                  <p:stCondLst>
                                    <p:cond delay="0"/>
                                  </p:stCondLst>
                                  <p:childTnLst>
                                    <p:set>
                                      <p:cBhvr>
                                        <p:cTn id="54" dur="1" fill="hold">
                                          <p:stCondLst>
                                            <p:cond delay="0"/>
                                          </p:stCondLst>
                                        </p:cTn>
                                        <p:tgtEl>
                                          <p:spTgt spid="657421">
                                            <p:txEl>
                                              <p:pRg st="1" end="1"/>
                                            </p:txEl>
                                          </p:spTgt>
                                        </p:tgtEl>
                                        <p:attrNameLst>
                                          <p:attrName>style.visibility</p:attrName>
                                        </p:attrNameLst>
                                      </p:cBhvr>
                                      <p:to>
                                        <p:strVal val="visible"/>
                                      </p:to>
                                    </p:set>
                                    <p:animEffect transition="in" filter="wipe(left)">
                                      <p:cBhvr>
                                        <p:cTn id="55" dur="500"/>
                                        <p:tgtEl>
                                          <p:spTgt spid="657421">
                                            <p:txEl>
                                              <p:pRg st="1" end="1"/>
                                            </p:txEl>
                                          </p:spTgt>
                                        </p:tgtEl>
                                      </p:cBhvr>
                                    </p:animEffect>
                                  </p:childTnLst>
                                </p:cTn>
                              </p:par>
                            </p:childTnLst>
                          </p:cTn>
                        </p:par>
                        <p:par>
                          <p:cTn id="56" fill="hold" nodeType="afterGroup">
                            <p:stCondLst>
                              <p:cond delay="8500"/>
                            </p:stCondLst>
                            <p:childTnLst>
                              <p:par>
                                <p:cTn id="57" presetID="22" presetClass="entr" presetSubtype="8" fill="hold" nodeType="afterEffect">
                                  <p:stCondLst>
                                    <p:cond delay="0"/>
                                  </p:stCondLst>
                                  <p:childTnLst>
                                    <p:set>
                                      <p:cBhvr>
                                        <p:cTn id="58" dur="1" fill="hold">
                                          <p:stCondLst>
                                            <p:cond delay="0"/>
                                          </p:stCondLst>
                                        </p:cTn>
                                        <p:tgtEl>
                                          <p:spTgt spid="657438"/>
                                        </p:tgtEl>
                                        <p:attrNameLst>
                                          <p:attrName>style.visibility</p:attrName>
                                        </p:attrNameLst>
                                      </p:cBhvr>
                                      <p:to>
                                        <p:strVal val="visible"/>
                                      </p:to>
                                    </p:set>
                                    <p:animEffect transition="in" filter="wipe(left)">
                                      <p:cBhvr>
                                        <p:cTn id="59" dur="2000"/>
                                        <p:tgtEl>
                                          <p:spTgt spid="657438"/>
                                        </p:tgtEl>
                                      </p:cBhvr>
                                    </p:animEffect>
                                  </p:childTnLst>
                                </p:cTn>
                              </p:par>
                            </p:childTnLst>
                          </p:cTn>
                        </p:par>
                        <p:par>
                          <p:cTn id="60" fill="hold" nodeType="afterGroup">
                            <p:stCondLst>
                              <p:cond delay="10500"/>
                            </p:stCondLst>
                            <p:childTnLst>
                              <p:par>
                                <p:cTn id="61" presetID="22" presetClass="entr" presetSubtype="8" fill="hold" nodeType="afterEffect">
                                  <p:stCondLst>
                                    <p:cond delay="0"/>
                                  </p:stCondLst>
                                  <p:childTnLst>
                                    <p:set>
                                      <p:cBhvr>
                                        <p:cTn id="62" dur="1" fill="hold">
                                          <p:stCondLst>
                                            <p:cond delay="0"/>
                                          </p:stCondLst>
                                        </p:cTn>
                                        <p:tgtEl>
                                          <p:spTgt spid="657442"/>
                                        </p:tgtEl>
                                        <p:attrNameLst>
                                          <p:attrName>style.visibility</p:attrName>
                                        </p:attrNameLst>
                                      </p:cBhvr>
                                      <p:to>
                                        <p:strVal val="visible"/>
                                      </p:to>
                                    </p:set>
                                    <p:animEffect transition="in" filter="wipe(left)">
                                      <p:cBhvr>
                                        <p:cTn id="63" dur="1000"/>
                                        <p:tgtEl>
                                          <p:spTgt spid="657442"/>
                                        </p:tgtEl>
                                      </p:cBhvr>
                                    </p:animEffect>
                                  </p:childTnLst>
                                </p:cTn>
                              </p:par>
                            </p:childTnLst>
                          </p:cTn>
                        </p:par>
                        <p:par>
                          <p:cTn id="64" fill="hold" nodeType="afterGroup">
                            <p:stCondLst>
                              <p:cond delay="11500"/>
                            </p:stCondLst>
                            <p:childTnLst>
                              <p:par>
                                <p:cTn id="65" presetID="22" presetClass="entr" presetSubtype="1" fill="hold" nodeType="afterEffect">
                                  <p:stCondLst>
                                    <p:cond delay="0"/>
                                  </p:stCondLst>
                                  <p:childTnLst>
                                    <p:set>
                                      <p:cBhvr>
                                        <p:cTn id="66" dur="1" fill="hold">
                                          <p:stCondLst>
                                            <p:cond delay="0"/>
                                          </p:stCondLst>
                                        </p:cTn>
                                        <p:tgtEl>
                                          <p:spTgt spid="657439"/>
                                        </p:tgtEl>
                                        <p:attrNameLst>
                                          <p:attrName>style.visibility</p:attrName>
                                        </p:attrNameLst>
                                      </p:cBhvr>
                                      <p:to>
                                        <p:strVal val="visible"/>
                                      </p:to>
                                    </p:set>
                                    <p:animEffect transition="in" filter="wipe(up)">
                                      <p:cBhvr>
                                        <p:cTn id="67" dur="1000"/>
                                        <p:tgtEl>
                                          <p:spTgt spid="657439"/>
                                        </p:tgtEl>
                                      </p:cBhvr>
                                    </p:animEffect>
                                  </p:childTnLst>
                                </p:cTn>
                              </p:par>
                            </p:childTnLst>
                          </p:cTn>
                        </p:par>
                        <p:par>
                          <p:cTn id="68" fill="hold" nodeType="afterGroup">
                            <p:stCondLst>
                              <p:cond delay="12500"/>
                            </p:stCondLst>
                            <p:childTnLst>
                              <p:par>
                                <p:cTn id="69" presetID="22" presetClass="entr" presetSubtype="1" fill="hold" nodeType="afterEffect">
                                  <p:stCondLst>
                                    <p:cond delay="0"/>
                                  </p:stCondLst>
                                  <p:childTnLst>
                                    <p:set>
                                      <p:cBhvr>
                                        <p:cTn id="70" dur="1" fill="hold">
                                          <p:stCondLst>
                                            <p:cond delay="0"/>
                                          </p:stCondLst>
                                        </p:cTn>
                                        <p:tgtEl>
                                          <p:spTgt spid="657440"/>
                                        </p:tgtEl>
                                        <p:attrNameLst>
                                          <p:attrName>style.visibility</p:attrName>
                                        </p:attrNameLst>
                                      </p:cBhvr>
                                      <p:to>
                                        <p:strVal val="visible"/>
                                      </p:to>
                                    </p:set>
                                    <p:animEffect transition="in" filter="wipe(up)">
                                      <p:cBhvr>
                                        <p:cTn id="71" dur="1000"/>
                                        <p:tgtEl>
                                          <p:spTgt spid="657440"/>
                                        </p:tgtEl>
                                      </p:cBhvr>
                                    </p:animEffect>
                                  </p:childTnLst>
                                </p:cTn>
                              </p:par>
                            </p:childTnLst>
                          </p:cTn>
                        </p:par>
                        <p:par>
                          <p:cTn id="72" fill="hold" nodeType="afterGroup">
                            <p:stCondLst>
                              <p:cond delay="13500"/>
                            </p:stCondLst>
                            <p:childTnLst>
                              <p:par>
                                <p:cTn id="73" presetID="22" presetClass="entr" presetSubtype="8" fill="hold" nodeType="afterEffect">
                                  <p:stCondLst>
                                    <p:cond delay="0"/>
                                  </p:stCondLst>
                                  <p:childTnLst>
                                    <p:set>
                                      <p:cBhvr>
                                        <p:cTn id="74" dur="1" fill="hold">
                                          <p:stCondLst>
                                            <p:cond delay="0"/>
                                          </p:stCondLst>
                                        </p:cTn>
                                        <p:tgtEl>
                                          <p:spTgt spid="657441"/>
                                        </p:tgtEl>
                                        <p:attrNameLst>
                                          <p:attrName>style.visibility</p:attrName>
                                        </p:attrNameLst>
                                      </p:cBhvr>
                                      <p:to>
                                        <p:strVal val="visible"/>
                                      </p:to>
                                    </p:set>
                                    <p:animEffect transition="in" filter="wipe(left)">
                                      <p:cBhvr>
                                        <p:cTn id="75" dur="500"/>
                                        <p:tgtEl>
                                          <p:spTgt spid="657441"/>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657432">
                                            <p:txEl>
                                              <p:pRg st="0" end="0"/>
                                            </p:txEl>
                                          </p:spTgt>
                                        </p:tgtEl>
                                        <p:attrNameLst>
                                          <p:attrName>style.visibility</p:attrName>
                                        </p:attrNameLst>
                                      </p:cBhvr>
                                      <p:to>
                                        <p:strVal val="visible"/>
                                      </p:to>
                                    </p:set>
                                    <p:animEffect transition="in" filter="wipe(left)">
                                      <p:cBhvr>
                                        <p:cTn id="80" dur="500"/>
                                        <p:tgtEl>
                                          <p:spTgt spid="657432">
                                            <p:txEl>
                                              <p:pRg st="0" end="0"/>
                                            </p:txEl>
                                          </p:spTgt>
                                        </p:tgtEl>
                                      </p:cBhvr>
                                    </p:animEffect>
                                  </p:childTnLst>
                                </p:cTn>
                              </p:par>
                            </p:childTnLst>
                          </p:cTn>
                        </p:par>
                        <p:par>
                          <p:cTn id="81" fill="hold" nodeType="afterGroup">
                            <p:stCondLst>
                              <p:cond delay="500"/>
                            </p:stCondLst>
                            <p:childTnLst>
                              <p:par>
                                <p:cTn id="82" presetID="22" presetClass="entr" presetSubtype="8" fill="hold" grpId="0" nodeType="afterEffect">
                                  <p:stCondLst>
                                    <p:cond delay="0"/>
                                  </p:stCondLst>
                                  <p:childTnLst>
                                    <p:set>
                                      <p:cBhvr>
                                        <p:cTn id="83" dur="1" fill="hold">
                                          <p:stCondLst>
                                            <p:cond delay="0"/>
                                          </p:stCondLst>
                                        </p:cTn>
                                        <p:tgtEl>
                                          <p:spTgt spid="657432">
                                            <p:txEl>
                                              <p:pRg st="1" end="1"/>
                                            </p:txEl>
                                          </p:spTgt>
                                        </p:tgtEl>
                                        <p:attrNameLst>
                                          <p:attrName>style.visibility</p:attrName>
                                        </p:attrNameLst>
                                      </p:cBhvr>
                                      <p:to>
                                        <p:strVal val="visible"/>
                                      </p:to>
                                    </p:set>
                                    <p:animEffect transition="in" filter="wipe(left)">
                                      <p:cBhvr>
                                        <p:cTn id="84" dur="500"/>
                                        <p:tgtEl>
                                          <p:spTgt spid="657432">
                                            <p:txEl>
                                              <p:pRg st="1" end="1"/>
                                            </p:txEl>
                                          </p:spTgt>
                                        </p:tgtEl>
                                      </p:cBhvr>
                                    </p:animEffect>
                                  </p:childTnLst>
                                </p:cTn>
                              </p:par>
                            </p:childTnLst>
                          </p:cTn>
                        </p:par>
                        <p:par>
                          <p:cTn id="85" fill="hold" nodeType="afterGroup">
                            <p:stCondLst>
                              <p:cond delay="1000"/>
                            </p:stCondLst>
                            <p:childTnLst>
                              <p:par>
                                <p:cTn id="86" presetID="22" presetClass="entr" presetSubtype="8" fill="hold" grpId="0" nodeType="afterEffect">
                                  <p:stCondLst>
                                    <p:cond delay="0"/>
                                  </p:stCondLst>
                                  <p:childTnLst>
                                    <p:set>
                                      <p:cBhvr>
                                        <p:cTn id="87" dur="1" fill="hold">
                                          <p:stCondLst>
                                            <p:cond delay="0"/>
                                          </p:stCondLst>
                                        </p:cTn>
                                        <p:tgtEl>
                                          <p:spTgt spid="657432">
                                            <p:txEl>
                                              <p:pRg st="2" end="2"/>
                                            </p:txEl>
                                          </p:spTgt>
                                        </p:tgtEl>
                                        <p:attrNameLst>
                                          <p:attrName>style.visibility</p:attrName>
                                        </p:attrNameLst>
                                      </p:cBhvr>
                                      <p:to>
                                        <p:strVal val="visible"/>
                                      </p:to>
                                    </p:set>
                                    <p:animEffect transition="in" filter="wipe(left)">
                                      <p:cBhvr>
                                        <p:cTn id="88" dur="500"/>
                                        <p:tgtEl>
                                          <p:spTgt spid="657432">
                                            <p:txEl>
                                              <p:pRg st="2" end="2"/>
                                            </p:txEl>
                                          </p:spTgt>
                                        </p:tgtEl>
                                      </p:cBhvr>
                                    </p:animEffect>
                                  </p:childTnLst>
                                </p:cTn>
                              </p:par>
                            </p:childTnLst>
                          </p:cTn>
                        </p:par>
                        <p:par>
                          <p:cTn id="89" fill="hold" nodeType="afterGroup">
                            <p:stCondLst>
                              <p:cond delay="1500"/>
                            </p:stCondLst>
                            <p:childTnLst>
                              <p:par>
                                <p:cTn id="90" presetID="22" presetClass="entr" presetSubtype="8" fill="hold" grpId="0" nodeType="afterEffect">
                                  <p:stCondLst>
                                    <p:cond delay="0"/>
                                  </p:stCondLst>
                                  <p:childTnLst>
                                    <p:set>
                                      <p:cBhvr>
                                        <p:cTn id="91" dur="1" fill="hold">
                                          <p:stCondLst>
                                            <p:cond delay="0"/>
                                          </p:stCondLst>
                                        </p:cTn>
                                        <p:tgtEl>
                                          <p:spTgt spid="657432">
                                            <p:txEl>
                                              <p:pRg st="3" end="3"/>
                                            </p:txEl>
                                          </p:spTgt>
                                        </p:tgtEl>
                                        <p:attrNameLst>
                                          <p:attrName>style.visibility</p:attrName>
                                        </p:attrNameLst>
                                      </p:cBhvr>
                                      <p:to>
                                        <p:strVal val="visible"/>
                                      </p:to>
                                    </p:set>
                                    <p:animEffect transition="in" filter="wipe(left)">
                                      <p:cBhvr>
                                        <p:cTn id="92" dur="500"/>
                                        <p:tgtEl>
                                          <p:spTgt spid="657432">
                                            <p:txEl>
                                              <p:pRg st="3" end="3"/>
                                            </p:txEl>
                                          </p:spTgt>
                                        </p:tgtEl>
                                      </p:cBhvr>
                                    </p:animEffect>
                                  </p:childTnLst>
                                </p:cTn>
                              </p:par>
                            </p:childTnLst>
                          </p:cTn>
                        </p:par>
                        <p:par>
                          <p:cTn id="93" fill="hold" nodeType="afterGroup">
                            <p:stCondLst>
                              <p:cond delay="2000"/>
                            </p:stCondLst>
                            <p:childTnLst>
                              <p:par>
                                <p:cTn id="94" presetID="22" presetClass="entr" presetSubtype="8" fill="hold" nodeType="afterEffect">
                                  <p:stCondLst>
                                    <p:cond delay="0"/>
                                  </p:stCondLst>
                                  <p:childTnLst>
                                    <p:set>
                                      <p:cBhvr>
                                        <p:cTn id="95" dur="1" fill="hold">
                                          <p:stCondLst>
                                            <p:cond delay="0"/>
                                          </p:stCondLst>
                                        </p:cTn>
                                        <p:tgtEl>
                                          <p:spTgt spid="657443"/>
                                        </p:tgtEl>
                                        <p:attrNameLst>
                                          <p:attrName>style.visibility</p:attrName>
                                        </p:attrNameLst>
                                      </p:cBhvr>
                                      <p:to>
                                        <p:strVal val="visible"/>
                                      </p:to>
                                    </p:set>
                                    <p:animEffect transition="in" filter="wipe(left)">
                                      <p:cBhvr>
                                        <p:cTn id="96" dur="1000"/>
                                        <p:tgtEl>
                                          <p:spTgt spid="657443"/>
                                        </p:tgtEl>
                                      </p:cBhvr>
                                    </p:animEffect>
                                  </p:childTnLst>
                                </p:cTn>
                              </p:par>
                            </p:childTnLst>
                          </p:cTn>
                        </p:par>
                        <p:par>
                          <p:cTn id="97" fill="hold" nodeType="afterGroup">
                            <p:stCondLst>
                              <p:cond delay="3000"/>
                            </p:stCondLst>
                            <p:childTnLst>
                              <p:par>
                                <p:cTn id="98" presetID="22" presetClass="entr" presetSubtype="8" fill="hold" nodeType="afterEffect">
                                  <p:stCondLst>
                                    <p:cond delay="0"/>
                                  </p:stCondLst>
                                  <p:childTnLst>
                                    <p:set>
                                      <p:cBhvr>
                                        <p:cTn id="99" dur="1" fill="hold">
                                          <p:stCondLst>
                                            <p:cond delay="0"/>
                                          </p:stCondLst>
                                        </p:cTn>
                                        <p:tgtEl>
                                          <p:spTgt spid="657444"/>
                                        </p:tgtEl>
                                        <p:attrNameLst>
                                          <p:attrName>style.visibility</p:attrName>
                                        </p:attrNameLst>
                                      </p:cBhvr>
                                      <p:to>
                                        <p:strVal val="visible"/>
                                      </p:to>
                                    </p:set>
                                    <p:animEffect transition="in" filter="wipe(left)">
                                      <p:cBhvr>
                                        <p:cTn id="100" dur="1000"/>
                                        <p:tgtEl>
                                          <p:spTgt spid="657444"/>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657432">
                                            <p:txEl>
                                              <p:pRg st="4" end="4"/>
                                            </p:txEl>
                                          </p:spTgt>
                                        </p:tgtEl>
                                        <p:attrNameLst>
                                          <p:attrName>style.visibility</p:attrName>
                                        </p:attrNameLst>
                                      </p:cBhvr>
                                      <p:to>
                                        <p:strVal val="visible"/>
                                      </p:to>
                                    </p:set>
                                    <p:animEffect transition="in" filter="wipe(left)">
                                      <p:cBhvr>
                                        <p:cTn id="105" dur="500"/>
                                        <p:tgtEl>
                                          <p:spTgt spid="657432">
                                            <p:txEl>
                                              <p:pRg st="4" end="4"/>
                                            </p:txEl>
                                          </p:spTgt>
                                        </p:tgtEl>
                                      </p:cBhvr>
                                    </p:animEffect>
                                  </p:childTnLst>
                                </p:cTn>
                              </p:par>
                            </p:childTnLst>
                          </p:cTn>
                        </p:par>
                        <p:par>
                          <p:cTn id="106" fill="hold" nodeType="afterGroup">
                            <p:stCondLst>
                              <p:cond delay="500"/>
                            </p:stCondLst>
                            <p:childTnLst>
                              <p:par>
                                <p:cTn id="107" presetID="22" presetClass="entr" presetSubtype="8" fill="hold" grpId="0" nodeType="afterEffect">
                                  <p:stCondLst>
                                    <p:cond delay="0"/>
                                  </p:stCondLst>
                                  <p:childTnLst>
                                    <p:set>
                                      <p:cBhvr>
                                        <p:cTn id="108" dur="1" fill="hold">
                                          <p:stCondLst>
                                            <p:cond delay="0"/>
                                          </p:stCondLst>
                                        </p:cTn>
                                        <p:tgtEl>
                                          <p:spTgt spid="657432">
                                            <p:txEl>
                                              <p:pRg st="5" end="5"/>
                                            </p:txEl>
                                          </p:spTgt>
                                        </p:tgtEl>
                                        <p:attrNameLst>
                                          <p:attrName>style.visibility</p:attrName>
                                        </p:attrNameLst>
                                      </p:cBhvr>
                                      <p:to>
                                        <p:strVal val="visible"/>
                                      </p:to>
                                    </p:set>
                                    <p:animEffect transition="in" filter="wipe(left)">
                                      <p:cBhvr>
                                        <p:cTn id="109" dur="500"/>
                                        <p:tgtEl>
                                          <p:spTgt spid="657432">
                                            <p:txEl>
                                              <p:pRg st="5" end="5"/>
                                            </p:txEl>
                                          </p:spTgt>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657432">
                                            <p:txEl>
                                              <p:pRg st="6" end="6"/>
                                            </p:txEl>
                                          </p:spTgt>
                                        </p:tgtEl>
                                        <p:attrNameLst>
                                          <p:attrName>style.visibility</p:attrName>
                                        </p:attrNameLst>
                                      </p:cBhvr>
                                      <p:to>
                                        <p:strVal val="visible"/>
                                      </p:to>
                                    </p:set>
                                    <p:animEffect transition="in" filter="wipe(left)">
                                      <p:cBhvr>
                                        <p:cTn id="114" dur="500"/>
                                        <p:tgtEl>
                                          <p:spTgt spid="657432">
                                            <p:txEl>
                                              <p:pRg st="6" end="6"/>
                                            </p:txEl>
                                          </p:spTgt>
                                        </p:tgtEl>
                                      </p:cBhvr>
                                    </p:animEffect>
                                  </p:childTnLst>
                                </p:cTn>
                              </p:par>
                            </p:childTnLst>
                          </p:cTn>
                        </p:par>
                        <p:par>
                          <p:cTn id="115" fill="hold" nodeType="afterGroup">
                            <p:stCondLst>
                              <p:cond delay="500"/>
                            </p:stCondLst>
                            <p:childTnLst>
                              <p:par>
                                <p:cTn id="116" presetID="22" presetClass="entr" presetSubtype="8" fill="hold" nodeType="afterEffect">
                                  <p:stCondLst>
                                    <p:cond delay="0"/>
                                  </p:stCondLst>
                                  <p:childTnLst>
                                    <p:set>
                                      <p:cBhvr>
                                        <p:cTn id="117" dur="1" fill="hold">
                                          <p:stCondLst>
                                            <p:cond delay="0"/>
                                          </p:stCondLst>
                                        </p:cTn>
                                        <p:tgtEl>
                                          <p:spTgt spid="657445"/>
                                        </p:tgtEl>
                                        <p:attrNameLst>
                                          <p:attrName>style.visibility</p:attrName>
                                        </p:attrNameLst>
                                      </p:cBhvr>
                                      <p:to>
                                        <p:strVal val="visible"/>
                                      </p:to>
                                    </p:set>
                                    <p:animEffect transition="in" filter="wipe(left)">
                                      <p:cBhvr>
                                        <p:cTn id="118" dur="1000"/>
                                        <p:tgtEl>
                                          <p:spTgt spid="657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7410" grpId="0" animBg="1"/>
      <p:bldP spid="657420" grpId="0" build="p"/>
      <p:bldP spid="657421" grpId="0" build="p"/>
      <p:bldP spid="657422" grpId="0" animBg="1"/>
      <p:bldP spid="657423" grpId="0"/>
      <p:bldP spid="65743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33795" name="Rectangle 7"/>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PRICE SUPPORTS AND PRODUCTION QUOTAS</a:t>
            </a:r>
          </a:p>
        </p:txBody>
      </p:sp>
      <p:grpSp>
        <p:nvGrpSpPr>
          <p:cNvPr id="33796" name="Group 8"/>
          <p:cNvGrpSpPr>
            <a:grpSpLocks/>
          </p:cNvGrpSpPr>
          <p:nvPr/>
        </p:nvGrpSpPr>
        <p:grpSpPr bwMode="auto">
          <a:xfrm>
            <a:off x="457200" y="381000"/>
            <a:ext cx="8229600" cy="487363"/>
            <a:chOff x="288" y="240"/>
            <a:chExt cx="5184" cy="307"/>
          </a:xfrm>
        </p:grpSpPr>
        <p:sp>
          <p:nvSpPr>
            <p:cNvPr id="33813" name="Rectangle 9"/>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9.4</a:t>
              </a:r>
            </a:p>
          </p:txBody>
        </p:sp>
        <p:sp>
          <p:nvSpPr>
            <p:cNvPr id="33814" name="Line 10"/>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3797"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8444" name="Rectangle 12"/>
          <p:cNvSpPr>
            <a:spLocks noChangeArrowheads="1"/>
          </p:cNvSpPr>
          <p:nvPr/>
        </p:nvSpPr>
        <p:spPr bwMode="auto">
          <a:xfrm>
            <a:off x="2590800" y="13716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1985 Supply</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S</a:t>
            </a:r>
            <a:r>
              <a:rPr lang="en-US" altLang="en-US" sz="1400">
                <a:solidFill>
                  <a:schemeClr val="tx1"/>
                </a:solidFill>
              </a:rPr>
              <a:t> = 1800 + 240</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1985 Demand</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D</a:t>
            </a:r>
            <a:r>
              <a:rPr lang="en-US" altLang="en-US" sz="1400">
                <a:solidFill>
                  <a:schemeClr val="tx1"/>
                </a:solidFill>
              </a:rPr>
              <a:t> = 2580 </a:t>
            </a:r>
            <a:r>
              <a:rPr lang="en-US" altLang="en-US" sz="1400">
                <a:solidFill>
                  <a:schemeClr val="tx1"/>
                </a:solidFill>
                <a:sym typeface="Symbol" panose="05050102010706020507" pitchFamily="18" charset="2"/>
              </a:rPr>
              <a:t> 194</a:t>
            </a:r>
            <a:r>
              <a:rPr lang="en-US" altLang="en-US" sz="1400" i="1">
                <a:solidFill>
                  <a:schemeClr val="tx1"/>
                </a:solidFill>
              </a:rPr>
              <a:t>P</a:t>
            </a:r>
            <a:endParaRPr lang="en-US" altLang="en-US" sz="1400" i="1" baseline="-25000">
              <a:solidFill>
                <a:schemeClr val="tx1"/>
              </a:solidFill>
            </a:endParaRPr>
          </a:p>
        </p:txBody>
      </p:sp>
      <p:sp>
        <p:nvSpPr>
          <p:cNvPr id="658445" name="Rectangle 13"/>
          <p:cNvSpPr>
            <a:spLocks noChangeArrowheads="1"/>
          </p:cNvSpPr>
          <p:nvPr/>
        </p:nvSpPr>
        <p:spPr bwMode="auto">
          <a:xfrm>
            <a:off x="762000" y="2057400"/>
            <a:ext cx="21336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In 1985, the demand for wheat was much lower than in 1981, because the market-clearing price was only $1.80.</a:t>
            </a:r>
          </a:p>
          <a:p>
            <a:pPr eaLnBrk="1" hangingPunct="1">
              <a:spcAft>
                <a:spcPct val="20000"/>
              </a:spcAft>
            </a:pPr>
            <a:r>
              <a:rPr lang="en-US" altLang="en-US" sz="1400">
                <a:solidFill>
                  <a:schemeClr val="tx1"/>
                </a:solidFill>
              </a:rPr>
              <a:t>To increase the price to $3.20, the government bought 466 million bushels and also imposed a production quota of 2425 million bushels.</a:t>
            </a:r>
          </a:p>
        </p:txBody>
      </p:sp>
      <p:sp>
        <p:nvSpPr>
          <p:cNvPr id="658446" name="Rectangle 14"/>
          <p:cNvSpPr>
            <a:spLocks noChangeArrowheads="1"/>
          </p:cNvSpPr>
          <p:nvPr/>
        </p:nvSpPr>
        <p:spPr bwMode="auto">
          <a:xfrm>
            <a:off x="838200" y="1752600"/>
            <a:ext cx="19812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Wheat Market in 1985</a:t>
            </a:r>
          </a:p>
        </p:txBody>
      </p:sp>
      <p:sp>
        <p:nvSpPr>
          <p:cNvPr id="658447" name="Rectangle 15"/>
          <p:cNvSpPr>
            <a:spLocks noChangeArrowheads="1"/>
          </p:cNvSpPr>
          <p:nvPr/>
        </p:nvSpPr>
        <p:spPr bwMode="auto">
          <a:xfrm>
            <a:off x="8382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9.13</a:t>
            </a:r>
          </a:p>
        </p:txBody>
      </p:sp>
      <p:sp>
        <p:nvSpPr>
          <p:cNvPr id="658449" name="Rectangle 17"/>
          <p:cNvSpPr>
            <a:spLocks noChangeArrowheads="1"/>
          </p:cNvSpPr>
          <p:nvPr/>
        </p:nvSpPr>
        <p:spPr bwMode="auto">
          <a:xfrm>
            <a:off x="2895600" y="5334000"/>
            <a:ext cx="5943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5000"/>
              </a:lnSpc>
              <a:spcAft>
                <a:spcPct val="20000"/>
              </a:spcAft>
            </a:pPr>
            <a:r>
              <a:rPr lang="en-US" altLang="en-US" sz="1400">
                <a:solidFill>
                  <a:schemeClr val="tx1"/>
                </a:solidFill>
              </a:rPr>
              <a:t>2425  = 2580 </a:t>
            </a:r>
            <a:r>
              <a:rPr lang="en-US" altLang="en-US" sz="1400">
                <a:solidFill>
                  <a:schemeClr val="tx1"/>
                </a:solidFill>
                <a:sym typeface="Symbol" panose="05050102010706020507" pitchFamily="18" charset="2"/>
              </a:rPr>
              <a:t> 194</a:t>
            </a:r>
            <a:r>
              <a:rPr lang="en-US" altLang="en-US" sz="1400" i="1">
                <a:solidFill>
                  <a:schemeClr val="tx1"/>
                </a:solidFill>
              </a:rPr>
              <a:t>P + Q</a:t>
            </a:r>
            <a:r>
              <a:rPr lang="en-US" altLang="en-US" sz="1400" i="1" baseline="-25000">
                <a:solidFill>
                  <a:schemeClr val="tx1"/>
                </a:solidFill>
              </a:rPr>
              <a:t>g</a:t>
            </a:r>
          </a:p>
          <a:p>
            <a:pPr eaLnBrk="1" hangingPunct="1">
              <a:lnSpc>
                <a:spcPct val="85000"/>
              </a:lnSpc>
              <a:spcAft>
                <a:spcPct val="20000"/>
              </a:spcAft>
            </a:pPr>
            <a:r>
              <a:rPr lang="en-US" altLang="en-US" sz="1400" i="1">
                <a:solidFill>
                  <a:schemeClr val="tx1"/>
                </a:solidFill>
              </a:rPr>
              <a:t>Q</a:t>
            </a:r>
            <a:r>
              <a:rPr lang="en-US" altLang="en-US" sz="1400" i="1" baseline="-25000">
                <a:solidFill>
                  <a:schemeClr val="tx1"/>
                </a:solidFill>
              </a:rPr>
              <a:t>g</a:t>
            </a:r>
            <a:r>
              <a:rPr lang="en-US" altLang="en-US" sz="1400" i="1">
                <a:solidFill>
                  <a:schemeClr val="tx1"/>
                </a:solidFill>
              </a:rPr>
              <a:t>= </a:t>
            </a:r>
            <a:r>
              <a:rPr lang="en-US" altLang="en-US" sz="1400">
                <a:solidFill>
                  <a:schemeClr val="tx1"/>
                </a:solidFill>
                <a:sym typeface="Symbol" panose="05050102010706020507" pitchFamily="18" charset="2"/>
              </a:rPr>
              <a:t>155 + 194</a:t>
            </a:r>
            <a:r>
              <a:rPr lang="en-US" altLang="en-US" sz="1400" i="1">
                <a:solidFill>
                  <a:schemeClr val="tx1"/>
                </a:solidFill>
                <a:sym typeface="Symbol" panose="05050102010706020507" pitchFamily="18" charset="2"/>
              </a:rPr>
              <a:t>P</a:t>
            </a:r>
            <a:endParaRPr lang="en-US" altLang="en-US" sz="1400" i="1" baseline="-25000">
              <a:solidFill>
                <a:schemeClr val="tx1"/>
              </a:solidFill>
            </a:endParaRPr>
          </a:p>
          <a:p>
            <a:pPr eaLnBrk="1" hangingPunct="1">
              <a:lnSpc>
                <a:spcPct val="85000"/>
              </a:lnSpc>
              <a:spcAft>
                <a:spcPct val="20000"/>
              </a:spcAft>
            </a:pPr>
            <a:r>
              <a:rPr lang="en-US" altLang="en-US" sz="1400" i="1">
                <a:solidFill>
                  <a:schemeClr val="tx1"/>
                </a:solidFill>
              </a:rPr>
              <a:t>Q</a:t>
            </a:r>
            <a:r>
              <a:rPr lang="en-US" altLang="en-US" sz="1400" i="1" baseline="-25000">
                <a:solidFill>
                  <a:schemeClr val="tx1"/>
                </a:solidFill>
              </a:rPr>
              <a:t>g</a:t>
            </a:r>
            <a:r>
              <a:rPr lang="en-US" altLang="en-US" sz="1400" i="1">
                <a:solidFill>
                  <a:schemeClr val="tx1"/>
                </a:solidFill>
              </a:rPr>
              <a:t>= </a:t>
            </a:r>
            <a:r>
              <a:rPr lang="en-US" altLang="en-US" sz="1400">
                <a:solidFill>
                  <a:schemeClr val="tx1"/>
                </a:solidFill>
                <a:sym typeface="Symbol" panose="05050102010706020507" pitchFamily="18" charset="2"/>
              </a:rPr>
              <a:t>155 + 194($3.20) = 466 million bushels</a:t>
            </a:r>
            <a:endParaRPr lang="en-US" altLang="en-US" sz="1400" i="1" baseline="-25000">
              <a:solidFill>
                <a:schemeClr val="tx1"/>
              </a:solidFill>
            </a:endParaRPr>
          </a:p>
          <a:p>
            <a:pPr eaLnBrk="1" hangingPunct="1">
              <a:lnSpc>
                <a:spcPct val="85000"/>
              </a:lnSpc>
              <a:spcAft>
                <a:spcPct val="20000"/>
              </a:spcAft>
            </a:pPr>
            <a:r>
              <a:rPr lang="en-US" altLang="en-US" sz="1400">
                <a:solidFill>
                  <a:schemeClr val="tx1"/>
                </a:solidFill>
                <a:sym typeface="Symbol" panose="05050102010706020507" pitchFamily="18" charset="2"/>
              </a:rPr>
              <a:t>Cost to the government = ($3.20)(466) = $1491 million</a:t>
            </a:r>
            <a:endParaRPr lang="en-US" altLang="en-US" sz="1400" i="1" baseline="-25000">
              <a:solidFill>
                <a:schemeClr val="tx1"/>
              </a:solidFill>
            </a:endParaRPr>
          </a:p>
        </p:txBody>
      </p:sp>
      <p:pic>
        <p:nvPicPr>
          <p:cNvPr id="33803" name="Picture 26" descr="example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1" name="Picture 29"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2" name="Picture 30"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3" name="Picture 31"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4" name="Picture 32"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5" name="Picture 33"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6" name="Picture 34"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67" name="Picture 35"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1" name="Picture 23"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92" name="Picture 24"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71800" y="1905000"/>
            <a:ext cx="57912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58444">
                                            <p:txEl>
                                              <p:pRg st="0" end="0"/>
                                            </p:txEl>
                                          </p:spTgt>
                                        </p:tgtEl>
                                        <p:attrNameLst>
                                          <p:attrName>style.visibility</p:attrName>
                                        </p:attrNameLst>
                                      </p:cBhvr>
                                      <p:to>
                                        <p:strVal val="visible"/>
                                      </p:to>
                                    </p:set>
                                    <p:animEffect transition="in" filter="wipe(left)">
                                      <p:cBhvr>
                                        <p:cTn id="7" dur="500"/>
                                        <p:tgtEl>
                                          <p:spTgt spid="65844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8444">
                                            <p:txEl>
                                              <p:pRg st="1" end="1"/>
                                            </p:txEl>
                                          </p:spTgt>
                                        </p:tgtEl>
                                        <p:attrNameLst>
                                          <p:attrName>style.visibility</p:attrName>
                                        </p:attrNameLst>
                                      </p:cBhvr>
                                      <p:to>
                                        <p:strVal val="visible"/>
                                      </p:to>
                                    </p:set>
                                    <p:animEffect transition="in" filter="wipe(left)">
                                      <p:cBhvr>
                                        <p:cTn id="11" dur="500"/>
                                        <p:tgtEl>
                                          <p:spTgt spid="658444">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8447"/>
                                        </p:tgtEl>
                                        <p:attrNameLst>
                                          <p:attrName>style.visibility</p:attrName>
                                        </p:attrNameLst>
                                      </p:cBhvr>
                                      <p:to>
                                        <p:strVal val="visible"/>
                                      </p:to>
                                    </p:set>
                                    <p:animEffect transition="in" filter="wipe(left)">
                                      <p:cBhvr>
                                        <p:cTn id="15" dur="500"/>
                                        <p:tgtEl>
                                          <p:spTgt spid="65844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8446"/>
                                        </p:tgtEl>
                                        <p:attrNameLst>
                                          <p:attrName>style.visibility</p:attrName>
                                        </p:attrNameLst>
                                      </p:cBhvr>
                                      <p:to>
                                        <p:strVal val="visible"/>
                                      </p:to>
                                    </p:set>
                                    <p:animEffect transition="in" filter="wipe(left)">
                                      <p:cBhvr>
                                        <p:cTn id="19" dur="500"/>
                                        <p:tgtEl>
                                          <p:spTgt spid="658446"/>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58445">
                                            <p:txEl>
                                              <p:pRg st="0" end="0"/>
                                            </p:txEl>
                                          </p:spTgt>
                                        </p:tgtEl>
                                        <p:attrNameLst>
                                          <p:attrName>style.visibility</p:attrName>
                                        </p:attrNameLst>
                                      </p:cBhvr>
                                      <p:to>
                                        <p:strVal val="visible"/>
                                      </p:to>
                                    </p:set>
                                    <p:animEffect transition="in" filter="wipe(left)">
                                      <p:cBhvr>
                                        <p:cTn id="23" dur="500"/>
                                        <p:tgtEl>
                                          <p:spTgt spid="658445">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2791"/>
                                        </p:tgtEl>
                                        <p:attrNameLst>
                                          <p:attrName>style.visibility</p:attrName>
                                        </p:attrNameLst>
                                      </p:cBhvr>
                                      <p:to>
                                        <p:strVal val="visible"/>
                                      </p:to>
                                    </p:set>
                                    <p:animEffect transition="in" filter="wipe(left)">
                                      <p:cBhvr>
                                        <p:cTn id="27" dur="500"/>
                                        <p:tgtEl>
                                          <p:spTgt spid="32791"/>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58461"/>
                                        </p:tgtEl>
                                        <p:attrNameLst>
                                          <p:attrName>style.visibility</p:attrName>
                                        </p:attrNameLst>
                                      </p:cBhvr>
                                      <p:to>
                                        <p:strVal val="visible"/>
                                      </p:to>
                                    </p:set>
                                    <p:animEffect transition="in" filter="wipe(left)">
                                      <p:cBhvr>
                                        <p:cTn id="31" dur="1000"/>
                                        <p:tgtEl>
                                          <p:spTgt spid="658461"/>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658462"/>
                                        </p:tgtEl>
                                        <p:attrNameLst>
                                          <p:attrName>style.visibility</p:attrName>
                                        </p:attrNameLst>
                                      </p:cBhvr>
                                      <p:to>
                                        <p:strVal val="visible"/>
                                      </p:to>
                                    </p:set>
                                    <p:animEffect transition="in" filter="wipe(left)">
                                      <p:cBhvr>
                                        <p:cTn id="35" dur="1000"/>
                                        <p:tgtEl>
                                          <p:spTgt spid="658462"/>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658463"/>
                                        </p:tgtEl>
                                        <p:attrNameLst>
                                          <p:attrName>style.visibility</p:attrName>
                                        </p:attrNameLst>
                                      </p:cBhvr>
                                      <p:to>
                                        <p:strVal val="visible"/>
                                      </p:to>
                                    </p:set>
                                    <p:animEffect transition="in" filter="wipe(left)">
                                      <p:cBhvr>
                                        <p:cTn id="39" dur="1000"/>
                                        <p:tgtEl>
                                          <p:spTgt spid="658463"/>
                                        </p:tgtEl>
                                      </p:cBhvr>
                                    </p:animEffect>
                                  </p:childTnLst>
                                </p:cTn>
                              </p:par>
                            </p:childTnLst>
                          </p:cTn>
                        </p:par>
                        <p:par>
                          <p:cTn id="40" fill="hold" nodeType="afterGroup">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658445">
                                            <p:txEl>
                                              <p:pRg st="1" end="1"/>
                                            </p:txEl>
                                          </p:spTgt>
                                        </p:tgtEl>
                                        <p:attrNameLst>
                                          <p:attrName>style.visibility</p:attrName>
                                        </p:attrNameLst>
                                      </p:cBhvr>
                                      <p:to>
                                        <p:strVal val="visible"/>
                                      </p:to>
                                    </p:set>
                                    <p:animEffect transition="in" filter="wipe(left)">
                                      <p:cBhvr>
                                        <p:cTn id="43" dur="500"/>
                                        <p:tgtEl>
                                          <p:spTgt spid="658445">
                                            <p:txEl>
                                              <p:pRg st="1" end="1"/>
                                            </p:txEl>
                                          </p:spTgt>
                                        </p:tgtEl>
                                      </p:cBhvr>
                                    </p:animEffect>
                                  </p:childTnLst>
                                </p:cTn>
                              </p:par>
                            </p:childTnLst>
                          </p:cTn>
                        </p:par>
                        <p:par>
                          <p:cTn id="44" fill="hold" nodeType="afterGroup">
                            <p:stCondLst>
                              <p:cond delay="6500"/>
                            </p:stCondLst>
                            <p:childTnLst>
                              <p:par>
                                <p:cTn id="45" presetID="22" presetClass="entr" presetSubtype="8" fill="hold" nodeType="afterEffect">
                                  <p:stCondLst>
                                    <p:cond delay="0"/>
                                  </p:stCondLst>
                                  <p:childTnLst>
                                    <p:set>
                                      <p:cBhvr>
                                        <p:cTn id="46" dur="1" fill="hold">
                                          <p:stCondLst>
                                            <p:cond delay="0"/>
                                          </p:stCondLst>
                                        </p:cTn>
                                        <p:tgtEl>
                                          <p:spTgt spid="32792"/>
                                        </p:tgtEl>
                                        <p:attrNameLst>
                                          <p:attrName>style.visibility</p:attrName>
                                        </p:attrNameLst>
                                      </p:cBhvr>
                                      <p:to>
                                        <p:strVal val="visible"/>
                                      </p:to>
                                    </p:set>
                                    <p:animEffect transition="in" filter="wipe(left)">
                                      <p:cBhvr>
                                        <p:cTn id="47" dur="1000"/>
                                        <p:tgtEl>
                                          <p:spTgt spid="32792"/>
                                        </p:tgtEl>
                                      </p:cBhvr>
                                    </p:animEffect>
                                  </p:childTnLst>
                                </p:cTn>
                              </p:par>
                            </p:childTnLst>
                          </p:cTn>
                        </p:par>
                        <p:par>
                          <p:cTn id="48" fill="hold" nodeType="afterGroup">
                            <p:stCondLst>
                              <p:cond delay="7500"/>
                            </p:stCondLst>
                            <p:childTnLst>
                              <p:par>
                                <p:cTn id="49" presetID="22" presetClass="entr" presetSubtype="8" fill="hold" nodeType="afterEffect">
                                  <p:stCondLst>
                                    <p:cond delay="0"/>
                                  </p:stCondLst>
                                  <p:childTnLst>
                                    <p:set>
                                      <p:cBhvr>
                                        <p:cTn id="50" dur="1" fill="hold">
                                          <p:stCondLst>
                                            <p:cond delay="0"/>
                                          </p:stCondLst>
                                        </p:cTn>
                                        <p:tgtEl>
                                          <p:spTgt spid="658464"/>
                                        </p:tgtEl>
                                        <p:attrNameLst>
                                          <p:attrName>style.visibility</p:attrName>
                                        </p:attrNameLst>
                                      </p:cBhvr>
                                      <p:to>
                                        <p:strVal val="visible"/>
                                      </p:to>
                                    </p:set>
                                    <p:animEffect transition="in" filter="wipe(left)">
                                      <p:cBhvr>
                                        <p:cTn id="51" dur="2000"/>
                                        <p:tgtEl>
                                          <p:spTgt spid="658464"/>
                                        </p:tgtEl>
                                      </p:cBhvr>
                                    </p:animEffect>
                                  </p:childTnLst>
                                </p:cTn>
                              </p:par>
                            </p:childTnLst>
                          </p:cTn>
                        </p:par>
                        <p:par>
                          <p:cTn id="52" fill="hold" nodeType="afterGroup">
                            <p:stCondLst>
                              <p:cond delay="9500"/>
                            </p:stCondLst>
                            <p:childTnLst>
                              <p:par>
                                <p:cTn id="53" presetID="22" presetClass="entr" presetSubtype="1" fill="hold" nodeType="afterEffect">
                                  <p:stCondLst>
                                    <p:cond delay="0"/>
                                  </p:stCondLst>
                                  <p:childTnLst>
                                    <p:set>
                                      <p:cBhvr>
                                        <p:cTn id="54" dur="1" fill="hold">
                                          <p:stCondLst>
                                            <p:cond delay="0"/>
                                          </p:stCondLst>
                                        </p:cTn>
                                        <p:tgtEl>
                                          <p:spTgt spid="658465"/>
                                        </p:tgtEl>
                                        <p:attrNameLst>
                                          <p:attrName>style.visibility</p:attrName>
                                        </p:attrNameLst>
                                      </p:cBhvr>
                                      <p:to>
                                        <p:strVal val="visible"/>
                                      </p:to>
                                    </p:set>
                                    <p:animEffect transition="in" filter="wipe(up)">
                                      <p:cBhvr>
                                        <p:cTn id="55" dur="1000"/>
                                        <p:tgtEl>
                                          <p:spTgt spid="658465"/>
                                        </p:tgtEl>
                                      </p:cBhvr>
                                    </p:animEffect>
                                  </p:childTnLst>
                                </p:cTn>
                              </p:par>
                            </p:childTnLst>
                          </p:cTn>
                        </p:par>
                        <p:par>
                          <p:cTn id="56" fill="hold" nodeType="afterGroup">
                            <p:stCondLst>
                              <p:cond delay="10500"/>
                            </p:stCondLst>
                            <p:childTnLst>
                              <p:par>
                                <p:cTn id="57" presetID="22" presetClass="entr" presetSubtype="4" fill="hold" nodeType="afterEffect">
                                  <p:stCondLst>
                                    <p:cond delay="0"/>
                                  </p:stCondLst>
                                  <p:childTnLst>
                                    <p:set>
                                      <p:cBhvr>
                                        <p:cTn id="58" dur="1" fill="hold">
                                          <p:stCondLst>
                                            <p:cond delay="0"/>
                                          </p:stCondLst>
                                        </p:cTn>
                                        <p:tgtEl>
                                          <p:spTgt spid="658466"/>
                                        </p:tgtEl>
                                        <p:attrNameLst>
                                          <p:attrName>style.visibility</p:attrName>
                                        </p:attrNameLst>
                                      </p:cBhvr>
                                      <p:to>
                                        <p:strVal val="visible"/>
                                      </p:to>
                                    </p:set>
                                    <p:animEffect transition="in" filter="wipe(down)">
                                      <p:cBhvr>
                                        <p:cTn id="59" dur="1000"/>
                                        <p:tgtEl>
                                          <p:spTgt spid="658466"/>
                                        </p:tgtEl>
                                      </p:cBhvr>
                                    </p:animEffect>
                                  </p:childTnLst>
                                </p:cTn>
                              </p:par>
                            </p:childTnLst>
                          </p:cTn>
                        </p:par>
                        <p:par>
                          <p:cTn id="60" fill="hold" nodeType="afterGroup">
                            <p:stCondLst>
                              <p:cond delay="11500"/>
                            </p:stCondLst>
                            <p:childTnLst>
                              <p:par>
                                <p:cTn id="61" presetID="22" presetClass="entr" presetSubtype="8" fill="hold" nodeType="afterEffect">
                                  <p:stCondLst>
                                    <p:cond delay="0"/>
                                  </p:stCondLst>
                                  <p:childTnLst>
                                    <p:set>
                                      <p:cBhvr>
                                        <p:cTn id="62" dur="1" fill="hold">
                                          <p:stCondLst>
                                            <p:cond delay="0"/>
                                          </p:stCondLst>
                                        </p:cTn>
                                        <p:tgtEl>
                                          <p:spTgt spid="658467"/>
                                        </p:tgtEl>
                                        <p:attrNameLst>
                                          <p:attrName>style.visibility</p:attrName>
                                        </p:attrNameLst>
                                      </p:cBhvr>
                                      <p:to>
                                        <p:strVal val="visible"/>
                                      </p:to>
                                    </p:set>
                                    <p:animEffect transition="in" filter="wipe(left)">
                                      <p:cBhvr>
                                        <p:cTn id="63" dur="1000"/>
                                        <p:tgtEl>
                                          <p:spTgt spid="658467"/>
                                        </p:tgtEl>
                                      </p:cBhvr>
                                    </p:animEffect>
                                  </p:childTnLst>
                                </p:cTn>
                              </p:par>
                            </p:childTnLst>
                          </p:cTn>
                        </p:par>
                        <p:par>
                          <p:cTn id="64" fill="hold" nodeType="afterGroup">
                            <p:stCondLst>
                              <p:cond delay="12500"/>
                            </p:stCondLst>
                            <p:childTnLst>
                              <p:par>
                                <p:cTn id="65" presetID="22" presetClass="entr" presetSubtype="8" fill="hold" grpId="0" nodeType="afterEffect">
                                  <p:stCondLst>
                                    <p:cond delay="0"/>
                                  </p:stCondLst>
                                  <p:childTnLst>
                                    <p:set>
                                      <p:cBhvr>
                                        <p:cTn id="66" dur="1" fill="hold">
                                          <p:stCondLst>
                                            <p:cond delay="0"/>
                                          </p:stCondLst>
                                        </p:cTn>
                                        <p:tgtEl>
                                          <p:spTgt spid="658449">
                                            <p:txEl>
                                              <p:pRg st="0" end="0"/>
                                            </p:txEl>
                                          </p:spTgt>
                                        </p:tgtEl>
                                        <p:attrNameLst>
                                          <p:attrName>style.visibility</p:attrName>
                                        </p:attrNameLst>
                                      </p:cBhvr>
                                      <p:to>
                                        <p:strVal val="visible"/>
                                      </p:to>
                                    </p:set>
                                    <p:animEffect transition="in" filter="wipe(left)">
                                      <p:cBhvr>
                                        <p:cTn id="67" dur="500"/>
                                        <p:tgtEl>
                                          <p:spTgt spid="658449">
                                            <p:txEl>
                                              <p:pRg st="0" end="0"/>
                                            </p:txEl>
                                          </p:spTgt>
                                        </p:tgtEl>
                                      </p:cBhvr>
                                    </p:animEffect>
                                  </p:childTnLst>
                                </p:cTn>
                              </p:par>
                            </p:childTnLst>
                          </p:cTn>
                        </p:par>
                        <p:par>
                          <p:cTn id="68" fill="hold" nodeType="afterGroup">
                            <p:stCondLst>
                              <p:cond delay="13000"/>
                            </p:stCondLst>
                            <p:childTnLst>
                              <p:par>
                                <p:cTn id="69" presetID="22" presetClass="entr" presetSubtype="8" fill="hold" grpId="0" nodeType="afterEffect">
                                  <p:stCondLst>
                                    <p:cond delay="0"/>
                                  </p:stCondLst>
                                  <p:childTnLst>
                                    <p:set>
                                      <p:cBhvr>
                                        <p:cTn id="70" dur="1" fill="hold">
                                          <p:stCondLst>
                                            <p:cond delay="0"/>
                                          </p:stCondLst>
                                        </p:cTn>
                                        <p:tgtEl>
                                          <p:spTgt spid="658449">
                                            <p:txEl>
                                              <p:pRg st="1" end="1"/>
                                            </p:txEl>
                                          </p:spTgt>
                                        </p:tgtEl>
                                        <p:attrNameLst>
                                          <p:attrName>style.visibility</p:attrName>
                                        </p:attrNameLst>
                                      </p:cBhvr>
                                      <p:to>
                                        <p:strVal val="visible"/>
                                      </p:to>
                                    </p:set>
                                    <p:animEffect transition="in" filter="wipe(left)">
                                      <p:cBhvr>
                                        <p:cTn id="71" dur="500"/>
                                        <p:tgtEl>
                                          <p:spTgt spid="658449">
                                            <p:txEl>
                                              <p:pRg st="1" end="1"/>
                                            </p:txEl>
                                          </p:spTgt>
                                        </p:tgtEl>
                                      </p:cBhvr>
                                    </p:animEffect>
                                  </p:childTnLst>
                                </p:cTn>
                              </p:par>
                            </p:childTnLst>
                          </p:cTn>
                        </p:par>
                        <p:par>
                          <p:cTn id="72" fill="hold" nodeType="afterGroup">
                            <p:stCondLst>
                              <p:cond delay="13500"/>
                            </p:stCondLst>
                            <p:childTnLst>
                              <p:par>
                                <p:cTn id="73" presetID="22" presetClass="entr" presetSubtype="8" fill="hold" grpId="0" nodeType="afterEffect">
                                  <p:stCondLst>
                                    <p:cond delay="0"/>
                                  </p:stCondLst>
                                  <p:childTnLst>
                                    <p:set>
                                      <p:cBhvr>
                                        <p:cTn id="74" dur="1" fill="hold">
                                          <p:stCondLst>
                                            <p:cond delay="0"/>
                                          </p:stCondLst>
                                        </p:cTn>
                                        <p:tgtEl>
                                          <p:spTgt spid="658449">
                                            <p:txEl>
                                              <p:pRg st="2" end="2"/>
                                            </p:txEl>
                                          </p:spTgt>
                                        </p:tgtEl>
                                        <p:attrNameLst>
                                          <p:attrName>style.visibility</p:attrName>
                                        </p:attrNameLst>
                                      </p:cBhvr>
                                      <p:to>
                                        <p:strVal val="visible"/>
                                      </p:to>
                                    </p:set>
                                    <p:animEffect transition="in" filter="wipe(left)">
                                      <p:cBhvr>
                                        <p:cTn id="75" dur="500"/>
                                        <p:tgtEl>
                                          <p:spTgt spid="658449">
                                            <p:txEl>
                                              <p:pRg st="2" end="2"/>
                                            </p:txEl>
                                          </p:spTgt>
                                        </p:tgtEl>
                                      </p:cBhvr>
                                    </p:animEffect>
                                  </p:childTnLst>
                                </p:cTn>
                              </p:par>
                            </p:childTnLst>
                          </p:cTn>
                        </p:par>
                        <p:par>
                          <p:cTn id="76" fill="hold" nodeType="afterGroup">
                            <p:stCondLst>
                              <p:cond delay="14000"/>
                            </p:stCondLst>
                            <p:childTnLst>
                              <p:par>
                                <p:cTn id="77" presetID="22" presetClass="entr" presetSubtype="8" fill="hold" grpId="0" nodeType="afterEffect">
                                  <p:stCondLst>
                                    <p:cond delay="0"/>
                                  </p:stCondLst>
                                  <p:childTnLst>
                                    <p:set>
                                      <p:cBhvr>
                                        <p:cTn id="78" dur="1" fill="hold">
                                          <p:stCondLst>
                                            <p:cond delay="0"/>
                                          </p:stCondLst>
                                        </p:cTn>
                                        <p:tgtEl>
                                          <p:spTgt spid="658449">
                                            <p:txEl>
                                              <p:pRg st="3" end="3"/>
                                            </p:txEl>
                                          </p:spTgt>
                                        </p:tgtEl>
                                        <p:attrNameLst>
                                          <p:attrName>style.visibility</p:attrName>
                                        </p:attrNameLst>
                                      </p:cBhvr>
                                      <p:to>
                                        <p:strVal val="visible"/>
                                      </p:to>
                                    </p:set>
                                    <p:animEffect transition="in" filter="wipe(left)">
                                      <p:cBhvr>
                                        <p:cTn id="79" dur="500"/>
                                        <p:tgtEl>
                                          <p:spTgt spid="65844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44" grpId="0" build="p"/>
      <p:bldP spid="658445" grpId="0" build="p"/>
      <p:bldP spid="658446" grpId="0" animBg="1"/>
      <p:bldP spid="658447" grpId="0"/>
      <p:bldP spid="65844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9494" name="Picture 38"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95" name="Picture 39"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96" name="Picture 40"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9461" name="Rectangle 5"/>
          <p:cNvSpPr>
            <a:spLocks noGrp="1" noChangeArrowheads="1"/>
          </p:cNvSpPr>
          <p:nvPr>
            <p:ph type="title"/>
          </p:nvPr>
        </p:nvSpPr>
        <p:spPr>
          <a:xfrm>
            <a:off x="1371600" y="381000"/>
            <a:ext cx="6019800" cy="457200"/>
          </a:xfrm>
          <a:noFill/>
        </p:spPr>
        <p:txBody>
          <a:bodyPr/>
          <a:lstStyle/>
          <a:p>
            <a:pPr eaLnBrk="1" hangingPunct="1"/>
            <a:r>
              <a:rPr lang="en-US" altLang="en-US" sz="2000" b="0" smtClean="0"/>
              <a:t>IMPORT QUOTAS AND TARIFFS</a:t>
            </a:r>
          </a:p>
        </p:txBody>
      </p:sp>
      <p:grpSp>
        <p:nvGrpSpPr>
          <p:cNvPr id="2" name="Group 6"/>
          <p:cNvGrpSpPr>
            <a:grpSpLocks/>
          </p:cNvGrpSpPr>
          <p:nvPr/>
        </p:nvGrpSpPr>
        <p:grpSpPr bwMode="auto">
          <a:xfrm>
            <a:off x="457200" y="381000"/>
            <a:ext cx="8229600" cy="487363"/>
            <a:chOff x="288" y="240"/>
            <a:chExt cx="5184" cy="307"/>
          </a:xfrm>
        </p:grpSpPr>
        <p:sp>
          <p:nvSpPr>
            <p:cNvPr id="34837" name="Rectangle 7"/>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9.5</a:t>
              </a:r>
            </a:p>
          </p:txBody>
        </p:sp>
        <p:sp>
          <p:nvSpPr>
            <p:cNvPr id="34838" name="Line 8"/>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59465"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9466" name="Rectangle 10"/>
          <p:cNvSpPr>
            <a:spLocks noChangeArrowheads="1"/>
          </p:cNvSpPr>
          <p:nvPr/>
        </p:nvSpPr>
        <p:spPr bwMode="auto">
          <a:xfrm>
            <a:off x="685800" y="2895600"/>
            <a:ext cx="27432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In a free market, the domestic price equals the world price </a:t>
            </a:r>
            <a:r>
              <a:rPr lang="en-US" altLang="en-US" sz="1400" i="1">
                <a:solidFill>
                  <a:schemeClr val="tx1"/>
                </a:solidFill>
              </a:rPr>
              <a:t>P</a:t>
            </a:r>
            <a:r>
              <a:rPr lang="en-US" altLang="en-US" sz="1400" i="1" baseline="-25000">
                <a:solidFill>
                  <a:schemeClr val="tx1"/>
                </a:solidFill>
              </a:rPr>
              <a:t>w</a:t>
            </a:r>
            <a:r>
              <a:rPr lang="en-US" altLang="en-US" sz="1400">
                <a:solidFill>
                  <a:schemeClr val="tx1"/>
                </a:solidFill>
              </a:rPr>
              <a:t>. </a:t>
            </a:r>
          </a:p>
          <a:p>
            <a:pPr eaLnBrk="1" hangingPunct="1">
              <a:spcAft>
                <a:spcPct val="20000"/>
              </a:spcAft>
            </a:pPr>
            <a:r>
              <a:rPr lang="en-US" altLang="en-US" sz="1400">
                <a:solidFill>
                  <a:schemeClr val="tx1"/>
                </a:solidFill>
              </a:rPr>
              <a:t>A total </a:t>
            </a:r>
            <a:r>
              <a:rPr lang="en-US" altLang="en-US" sz="1400" i="1">
                <a:solidFill>
                  <a:schemeClr val="tx1"/>
                </a:solidFill>
              </a:rPr>
              <a:t>Q</a:t>
            </a:r>
            <a:r>
              <a:rPr lang="en-US" altLang="en-US" sz="1400" i="1" baseline="-25000">
                <a:solidFill>
                  <a:schemeClr val="tx1"/>
                </a:solidFill>
              </a:rPr>
              <a:t>d</a:t>
            </a:r>
            <a:r>
              <a:rPr lang="en-US" altLang="en-US" sz="1400">
                <a:solidFill>
                  <a:schemeClr val="tx1"/>
                </a:solidFill>
              </a:rPr>
              <a:t> is consumed, of which </a:t>
            </a:r>
            <a:r>
              <a:rPr lang="en-US" altLang="en-US" sz="1400" i="1">
                <a:solidFill>
                  <a:schemeClr val="tx1"/>
                </a:solidFill>
              </a:rPr>
              <a:t>Q</a:t>
            </a:r>
            <a:r>
              <a:rPr lang="en-US" altLang="en-US" sz="1400" i="1" baseline="-25000">
                <a:solidFill>
                  <a:schemeClr val="tx1"/>
                </a:solidFill>
              </a:rPr>
              <a:t>s</a:t>
            </a:r>
            <a:r>
              <a:rPr lang="en-US" altLang="en-US" sz="1400">
                <a:solidFill>
                  <a:schemeClr val="tx1"/>
                </a:solidFill>
              </a:rPr>
              <a:t> is supplied domestically and the rest imported. </a:t>
            </a:r>
          </a:p>
          <a:p>
            <a:pPr eaLnBrk="1" hangingPunct="1">
              <a:spcAft>
                <a:spcPct val="20000"/>
              </a:spcAft>
            </a:pPr>
            <a:r>
              <a:rPr lang="en-US" altLang="en-US" sz="1400">
                <a:solidFill>
                  <a:schemeClr val="tx1"/>
                </a:solidFill>
              </a:rPr>
              <a:t>When imports are eliminated, the price is increased to </a:t>
            </a:r>
            <a:r>
              <a:rPr lang="en-US" altLang="en-US" sz="1400" i="1">
                <a:solidFill>
                  <a:schemeClr val="tx1"/>
                </a:solidFill>
              </a:rPr>
              <a:t>P</a:t>
            </a:r>
            <a:r>
              <a:rPr lang="en-US" altLang="en-US" sz="1400" baseline="-25000">
                <a:solidFill>
                  <a:schemeClr val="tx1"/>
                </a:solidFill>
              </a:rPr>
              <a:t>0</a:t>
            </a:r>
            <a:r>
              <a:rPr lang="en-US" altLang="en-US" sz="1400">
                <a:solidFill>
                  <a:schemeClr val="tx1"/>
                </a:solidFill>
              </a:rPr>
              <a:t>. </a:t>
            </a:r>
          </a:p>
          <a:p>
            <a:pPr eaLnBrk="1" hangingPunct="1">
              <a:spcAft>
                <a:spcPct val="20000"/>
              </a:spcAft>
            </a:pPr>
            <a:r>
              <a:rPr lang="en-US" altLang="en-US" sz="1400">
                <a:solidFill>
                  <a:schemeClr val="tx1"/>
                </a:solidFill>
              </a:rPr>
              <a:t>The gain to producers is trapezoid </a:t>
            </a:r>
            <a:r>
              <a:rPr lang="en-US" altLang="en-US" sz="1400" i="1">
                <a:solidFill>
                  <a:schemeClr val="tx1"/>
                </a:solidFill>
              </a:rPr>
              <a:t>A</a:t>
            </a:r>
            <a:r>
              <a:rPr lang="en-US" altLang="en-US" sz="1400">
                <a:solidFill>
                  <a:schemeClr val="tx1"/>
                </a:solidFill>
              </a:rPr>
              <a:t>. </a:t>
            </a:r>
          </a:p>
          <a:p>
            <a:pPr eaLnBrk="1" hangingPunct="1">
              <a:spcAft>
                <a:spcPct val="20000"/>
              </a:spcAft>
            </a:pPr>
            <a:r>
              <a:rPr lang="en-US" altLang="en-US" sz="1400">
                <a:solidFill>
                  <a:schemeClr val="tx1"/>
                </a:solidFill>
              </a:rPr>
              <a:t>The loss to consumers is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so the deadweight loss is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a:t>
            </a:r>
          </a:p>
        </p:txBody>
      </p:sp>
      <p:sp>
        <p:nvSpPr>
          <p:cNvPr id="659467" name="Rectangle 11"/>
          <p:cNvSpPr>
            <a:spLocks noChangeArrowheads="1"/>
          </p:cNvSpPr>
          <p:nvPr/>
        </p:nvSpPr>
        <p:spPr bwMode="auto">
          <a:xfrm>
            <a:off x="685800" y="2457450"/>
            <a:ext cx="28194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Import Tariff or Quota That Eliminates Imports</a:t>
            </a:r>
          </a:p>
        </p:txBody>
      </p:sp>
      <p:sp>
        <p:nvSpPr>
          <p:cNvPr id="659468" name="Rectangle 12"/>
          <p:cNvSpPr>
            <a:spLocks noChangeArrowheads="1"/>
          </p:cNvSpPr>
          <p:nvPr/>
        </p:nvSpPr>
        <p:spPr bwMode="auto">
          <a:xfrm>
            <a:off x="685800" y="2133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9.14</a:t>
            </a:r>
          </a:p>
        </p:txBody>
      </p:sp>
      <p:sp>
        <p:nvSpPr>
          <p:cNvPr id="659469" name="Text Box 13"/>
          <p:cNvSpPr txBox="1">
            <a:spLocks noChangeArrowheads="1"/>
          </p:cNvSpPr>
          <p:nvPr/>
        </p:nvSpPr>
        <p:spPr bwMode="auto">
          <a:xfrm>
            <a:off x="914400" y="942975"/>
            <a:ext cx="6324600"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05000"/>
              </a:lnSpc>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import quota    </a:t>
            </a:r>
            <a:r>
              <a:rPr lang="en-US" altLang="en-US" sz="1800">
                <a:solidFill>
                  <a:schemeClr val="tx1"/>
                </a:solidFill>
              </a:rPr>
              <a:t>Limit on the quantity of a good that can be imported.</a:t>
            </a:r>
          </a:p>
        </p:txBody>
      </p:sp>
      <p:sp>
        <p:nvSpPr>
          <p:cNvPr id="659483" name="Text Box 27"/>
          <p:cNvSpPr txBox="1">
            <a:spLocks noChangeArrowheads="1"/>
          </p:cNvSpPr>
          <p:nvPr/>
        </p:nvSpPr>
        <p:spPr bwMode="auto">
          <a:xfrm>
            <a:off x="914400" y="1600200"/>
            <a:ext cx="6324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tariff    </a:t>
            </a:r>
            <a:r>
              <a:rPr lang="en-US" altLang="en-US" sz="1800">
                <a:solidFill>
                  <a:schemeClr val="tx1"/>
                </a:solidFill>
              </a:rPr>
              <a:t>Tax on an imported good.</a:t>
            </a:r>
          </a:p>
        </p:txBody>
      </p:sp>
      <p:pic>
        <p:nvPicPr>
          <p:cNvPr id="659485" name="Picture 29"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86" name="Picture 30"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87" name="Picture 31"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88" name="Picture 32"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89" name="Picture 33"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90" name="Picture 34"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91" name="Picture 35"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92" name="Picture 36"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14775" y="2133600"/>
            <a:ext cx="43910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59465"/>
                                        </p:tgtEl>
                                        <p:attrNameLst>
                                          <p:attrName>style.visibility</p:attrName>
                                        </p:attrNameLst>
                                      </p:cBhvr>
                                      <p:to>
                                        <p:strVal val="visible"/>
                                      </p:to>
                                    </p:set>
                                    <p:animEffect transition="in" filter="fade">
                                      <p:cBhvr>
                                        <p:cTn id="11" dur="500"/>
                                        <p:tgtEl>
                                          <p:spTgt spid="65946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9461"/>
                                        </p:tgtEl>
                                        <p:attrNameLst>
                                          <p:attrName>style.visibility</p:attrName>
                                        </p:attrNameLst>
                                      </p:cBhvr>
                                      <p:to>
                                        <p:strVal val="visible"/>
                                      </p:to>
                                    </p:set>
                                    <p:animEffect transition="in" filter="wipe(left)">
                                      <p:cBhvr>
                                        <p:cTn id="15" dur="1000"/>
                                        <p:tgtEl>
                                          <p:spTgt spid="659461"/>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59469"/>
                                        </p:tgtEl>
                                        <p:attrNameLst>
                                          <p:attrName>style.visibility</p:attrName>
                                        </p:attrNameLst>
                                      </p:cBhvr>
                                      <p:to>
                                        <p:strVal val="visible"/>
                                      </p:to>
                                    </p:set>
                                    <p:animEffect transition="in" filter="wipe(left)">
                                      <p:cBhvr>
                                        <p:cTn id="19" dur="500"/>
                                        <p:tgtEl>
                                          <p:spTgt spid="659469"/>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59483"/>
                                        </p:tgtEl>
                                        <p:attrNameLst>
                                          <p:attrName>style.visibility</p:attrName>
                                        </p:attrNameLst>
                                      </p:cBhvr>
                                      <p:to>
                                        <p:strVal val="visible"/>
                                      </p:to>
                                    </p:set>
                                    <p:animEffect transition="in" filter="wipe(left)">
                                      <p:cBhvr>
                                        <p:cTn id="23" dur="500"/>
                                        <p:tgtEl>
                                          <p:spTgt spid="659483"/>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59468"/>
                                        </p:tgtEl>
                                        <p:attrNameLst>
                                          <p:attrName>style.visibility</p:attrName>
                                        </p:attrNameLst>
                                      </p:cBhvr>
                                      <p:to>
                                        <p:strVal val="visible"/>
                                      </p:to>
                                    </p:set>
                                    <p:animEffect transition="in" filter="wipe(left)">
                                      <p:cBhvr>
                                        <p:cTn id="27" dur="500"/>
                                        <p:tgtEl>
                                          <p:spTgt spid="659468"/>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659467"/>
                                        </p:tgtEl>
                                        <p:attrNameLst>
                                          <p:attrName>style.visibility</p:attrName>
                                        </p:attrNameLst>
                                      </p:cBhvr>
                                      <p:to>
                                        <p:strVal val="visible"/>
                                      </p:to>
                                    </p:set>
                                    <p:animEffect transition="in" filter="wipe(left)">
                                      <p:cBhvr>
                                        <p:cTn id="31" dur="500"/>
                                        <p:tgtEl>
                                          <p:spTgt spid="659467"/>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659466">
                                            <p:txEl>
                                              <p:pRg st="0" end="0"/>
                                            </p:txEl>
                                          </p:spTgt>
                                        </p:tgtEl>
                                        <p:attrNameLst>
                                          <p:attrName>style.visibility</p:attrName>
                                        </p:attrNameLst>
                                      </p:cBhvr>
                                      <p:to>
                                        <p:strVal val="visible"/>
                                      </p:to>
                                    </p:set>
                                    <p:animEffect transition="in" filter="wipe(left)">
                                      <p:cBhvr>
                                        <p:cTn id="35" dur="500"/>
                                        <p:tgtEl>
                                          <p:spTgt spid="659466">
                                            <p:txEl>
                                              <p:pRg st="0" end="0"/>
                                            </p:txEl>
                                          </p:spTgt>
                                        </p:tgtEl>
                                      </p:cBhvr>
                                    </p:animEffect>
                                  </p:childTnLst>
                                </p:cTn>
                              </p:par>
                            </p:childTnLst>
                          </p:cTn>
                        </p:par>
                        <p:par>
                          <p:cTn id="36" fill="hold" nodeType="afterGroup">
                            <p:stCondLst>
                              <p:cond delay="4500"/>
                            </p:stCondLst>
                            <p:childTnLst>
                              <p:par>
                                <p:cTn id="37" presetID="22" presetClass="entr" presetSubtype="8" fill="hold" nodeType="afterEffect">
                                  <p:stCondLst>
                                    <p:cond delay="0"/>
                                  </p:stCondLst>
                                  <p:childTnLst>
                                    <p:set>
                                      <p:cBhvr>
                                        <p:cTn id="38" dur="1" fill="hold">
                                          <p:stCondLst>
                                            <p:cond delay="0"/>
                                          </p:stCondLst>
                                        </p:cTn>
                                        <p:tgtEl>
                                          <p:spTgt spid="659485"/>
                                        </p:tgtEl>
                                        <p:attrNameLst>
                                          <p:attrName>style.visibility</p:attrName>
                                        </p:attrNameLst>
                                      </p:cBhvr>
                                      <p:to>
                                        <p:strVal val="visible"/>
                                      </p:to>
                                    </p:set>
                                    <p:animEffect transition="in" filter="wipe(left)">
                                      <p:cBhvr>
                                        <p:cTn id="39" dur="500"/>
                                        <p:tgtEl>
                                          <p:spTgt spid="659485"/>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659486"/>
                                        </p:tgtEl>
                                        <p:attrNameLst>
                                          <p:attrName>style.visibility</p:attrName>
                                        </p:attrNameLst>
                                      </p:cBhvr>
                                      <p:to>
                                        <p:strVal val="visible"/>
                                      </p:to>
                                    </p:set>
                                    <p:animEffect transition="in" filter="wipe(left)">
                                      <p:cBhvr>
                                        <p:cTn id="43" dur="1000"/>
                                        <p:tgtEl>
                                          <p:spTgt spid="659486"/>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659487"/>
                                        </p:tgtEl>
                                        <p:attrNameLst>
                                          <p:attrName>style.visibility</p:attrName>
                                        </p:attrNameLst>
                                      </p:cBhvr>
                                      <p:to>
                                        <p:strVal val="visible"/>
                                      </p:to>
                                    </p:set>
                                    <p:animEffect transition="in" filter="wipe(left)">
                                      <p:cBhvr>
                                        <p:cTn id="47" dur="1000"/>
                                        <p:tgtEl>
                                          <p:spTgt spid="659487"/>
                                        </p:tgtEl>
                                      </p:cBhvr>
                                    </p:animEffect>
                                  </p:childTnLst>
                                </p:cTn>
                              </p:par>
                            </p:childTnLst>
                          </p:cTn>
                        </p:par>
                        <p:par>
                          <p:cTn id="48" fill="hold" nodeType="afterGroup">
                            <p:stCondLst>
                              <p:cond delay="7000"/>
                            </p:stCondLst>
                            <p:childTnLst>
                              <p:par>
                                <p:cTn id="49" presetID="22" presetClass="entr" presetSubtype="8" fill="hold" nodeType="afterEffect">
                                  <p:stCondLst>
                                    <p:cond delay="0"/>
                                  </p:stCondLst>
                                  <p:childTnLst>
                                    <p:set>
                                      <p:cBhvr>
                                        <p:cTn id="50" dur="1" fill="hold">
                                          <p:stCondLst>
                                            <p:cond delay="0"/>
                                          </p:stCondLst>
                                        </p:cTn>
                                        <p:tgtEl>
                                          <p:spTgt spid="659488"/>
                                        </p:tgtEl>
                                        <p:attrNameLst>
                                          <p:attrName>style.visibility</p:attrName>
                                        </p:attrNameLst>
                                      </p:cBhvr>
                                      <p:to>
                                        <p:strVal val="visible"/>
                                      </p:to>
                                    </p:set>
                                    <p:animEffect transition="in" filter="wipe(left)">
                                      <p:cBhvr>
                                        <p:cTn id="51" dur="2000"/>
                                        <p:tgtEl>
                                          <p:spTgt spid="65948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659466">
                                            <p:txEl>
                                              <p:pRg st="1" end="1"/>
                                            </p:txEl>
                                          </p:spTgt>
                                        </p:tgtEl>
                                        <p:attrNameLst>
                                          <p:attrName>style.visibility</p:attrName>
                                        </p:attrNameLst>
                                      </p:cBhvr>
                                      <p:to>
                                        <p:strVal val="visible"/>
                                      </p:to>
                                    </p:set>
                                    <p:animEffect transition="in" filter="wipe(left)">
                                      <p:cBhvr>
                                        <p:cTn id="56" dur="500"/>
                                        <p:tgtEl>
                                          <p:spTgt spid="659466">
                                            <p:txEl>
                                              <p:pRg st="1" end="1"/>
                                            </p:txEl>
                                          </p:spTgt>
                                        </p:tgtEl>
                                      </p:cBhvr>
                                    </p:animEffect>
                                  </p:childTnLst>
                                </p:cTn>
                              </p:par>
                            </p:childTnLst>
                          </p:cTn>
                        </p:par>
                        <p:par>
                          <p:cTn id="57" fill="hold" nodeType="afterGroup">
                            <p:stCondLst>
                              <p:cond delay="500"/>
                            </p:stCondLst>
                            <p:childTnLst>
                              <p:par>
                                <p:cTn id="58" presetID="22" presetClass="entr" presetSubtype="1" fill="hold" nodeType="afterEffect">
                                  <p:stCondLst>
                                    <p:cond delay="0"/>
                                  </p:stCondLst>
                                  <p:childTnLst>
                                    <p:set>
                                      <p:cBhvr>
                                        <p:cTn id="59" dur="1" fill="hold">
                                          <p:stCondLst>
                                            <p:cond delay="0"/>
                                          </p:stCondLst>
                                        </p:cTn>
                                        <p:tgtEl>
                                          <p:spTgt spid="659489"/>
                                        </p:tgtEl>
                                        <p:attrNameLst>
                                          <p:attrName>style.visibility</p:attrName>
                                        </p:attrNameLst>
                                      </p:cBhvr>
                                      <p:to>
                                        <p:strVal val="visible"/>
                                      </p:to>
                                    </p:set>
                                    <p:animEffect transition="in" filter="wipe(up)">
                                      <p:cBhvr>
                                        <p:cTn id="60" dur="1000"/>
                                        <p:tgtEl>
                                          <p:spTgt spid="659489"/>
                                        </p:tgtEl>
                                      </p:cBhvr>
                                    </p:animEffect>
                                  </p:childTnLst>
                                </p:cTn>
                              </p:par>
                            </p:childTnLst>
                          </p:cTn>
                        </p:par>
                        <p:par>
                          <p:cTn id="61" fill="hold" nodeType="afterGroup">
                            <p:stCondLst>
                              <p:cond delay="1500"/>
                            </p:stCondLst>
                            <p:childTnLst>
                              <p:par>
                                <p:cTn id="62" presetID="22" presetClass="entr" presetSubtype="1" fill="hold" nodeType="afterEffect">
                                  <p:stCondLst>
                                    <p:cond delay="0"/>
                                  </p:stCondLst>
                                  <p:childTnLst>
                                    <p:set>
                                      <p:cBhvr>
                                        <p:cTn id="63" dur="1" fill="hold">
                                          <p:stCondLst>
                                            <p:cond delay="0"/>
                                          </p:stCondLst>
                                        </p:cTn>
                                        <p:tgtEl>
                                          <p:spTgt spid="659490"/>
                                        </p:tgtEl>
                                        <p:attrNameLst>
                                          <p:attrName>style.visibility</p:attrName>
                                        </p:attrNameLst>
                                      </p:cBhvr>
                                      <p:to>
                                        <p:strVal val="visible"/>
                                      </p:to>
                                    </p:set>
                                    <p:animEffect transition="in" filter="wipe(up)">
                                      <p:cBhvr>
                                        <p:cTn id="64" dur="1000"/>
                                        <p:tgtEl>
                                          <p:spTgt spid="659490"/>
                                        </p:tgtEl>
                                      </p:cBhvr>
                                    </p:animEffect>
                                  </p:childTnLst>
                                </p:cTn>
                              </p:par>
                            </p:childTnLst>
                          </p:cTn>
                        </p:par>
                        <p:par>
                          <p:cTn id="65" fill="hold" nodeType="afterGroup">
                            <p:stCondLst>
                              <p:cond delay="2500"/>
                            </p:stCondLst>
                            <p:childTnLst>
                              <p:par>
                                <p:cTn id="66" presetID="22" presetClass="entr" presetSubtype="8" fill="hold" nodeType="afterEffect">
                                  <p:stCondLst>
                                    <p:cond delay="0"/>
                                  </p:stCondLst>
                                  <p:childTnLst>
                                    <p:set>
                                      <p:cBhvr>
                                        <p:cTn id="67" dur="1" fill="hold">
                                          <p:stCondLst>
                                            <p:cond delay="0"/>
                                          </p:stCondLst>
                                        </p:cTn>
                                        <p:tgtEl>
                                          <p:spTgt spid="659491"/>
                                        </p:tgtEl>
                                        <p:attrNameLst>
                                          <p:attrName>style.visibility</p:attrName>
                                        </p:attrNameLst>
                                      </p:cBhvr>
                                      <p:to>
                                        <p:strVal val="visible"/>
                                      </p:to>
                                    </p:set>
                                    <p:animEffect transition="in" filter="wipe(left)">
                                      <p:cBhvr>
                                        <p:cTn id="68" dur="1000"/>
                                        <p:tgtEl>
                                          <p:spTgt spid="659491"/>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659466">
                                            <p:txEl>
                                              <p:pRg st="2" end="2"/>
                                            </p:txEl>
                                          </p:spTgt>
                                        </p:tgtEl>
                                        <p:attrNameLst>
                                          <p:attrName>style.visibility</p:attrName>
                                        </p:attrNameLst>
                                      </p:cBhvr>
                                      <p:to>
                                        <p:strVal val="visible"/>
                                      </p:to>
                                    </p:set>
                                    <p:animEffect transition="in" filter="wipe(left)">
                                      <p:cBhvr>
                                        <p:cTn id="73" dur="500"/>
                                        <p:tgtEl>
                                          <p:spTgt spid="659466">
                                            <p:txEl>
                                              <p:pRg st="2" end="2"/>
                                            </p:txEl>
                                          </p:spTgt>
                                        </p:tgtEl>
                                      </p:cBhvr>
                                    </p:animEffect>
                                  </p:childTnLst>
                                </p:cTn>
                              </p:par>
                            </p:childTnLst>
                          </p:cTn>
                        </p:par>
                        <p:par>
                          <p:cTn id="74" fill="hold" nodeType="afterGroup">
                            <p:stCondLst>
                              <p:cond delay="500"/>
                            </p:stCondLst>
                            <p:childTnLst>
                              <p:par>
                                <p:cTn id="75" presetID="22" presetClass="entr" presetSubtype="8" fill="hold" nodeType="afterEffect">
                                  <p:stCondLst>
                                    <p:cond delay="0"/>
                                  </p:stCondLst>
                                  <p:childTnLst>
                                    <p:set>
                                      <p:cBhvr>
                                        <p:cTn id="76" dur="1" fill="hold">
                                          <p:stCondLst>
                                            <p:cond delay="0"/>
                                          </p:stCondLst>
                                        </p:cTn>
                                        <p:tgtEl>
                                          <p:spTgt spid="659492"/>
                                        </p:tgtEl>
                                        <p:attrNameLst>
                                          <p:attrName>style.visibility</p:attrName>
                                        </p:attrNameLst>
                                      </p:cBhvr>
                                      <p:to>
                                        <p:strVal val="visible"/>
                                      </p:to>
                                    </p:set>
                                    <p:animEffect transition="in" filter="wipe(left)">
                                      <p:cBhvr>
                                        <p:cTn id="77" dur="1000"/>
                                        <p:tgtEl>
                                          <p:spTgt spid="659492"/>
                                        </p:tgtEl>
                                      </p:cBhvr>
                                    </p:animEffec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659466">
                                            <p:txEl>
                                              <p:pRg st="3" end="3"/>
                                            </p:txEl>
                                          </p:spTgt>
                                        </p:tgtEl>
                                        <p:attrNameLst>
                                          <p:attrName>style.visibility</p:attrName>
                                        </p:attrNameLst>
                                      </p:cBhvr>
                                      <p:to>
                                        <p:strVal val="visible"/>
                                      </p:to>
                                    </p:set>
                                    <p:animEffect transition="in" filter="wipe(left)">
                                      <p:cBhvr>
                                        <p:cTn id="82" dur="500"/>
                                        <p:tgtEl>
                                          <p:spTgt spid="659466">
                                            <p:txEl>
                                              <p:pRg st="3" end="3"/>
                                            </p:txEl>
                                          </p:spTgt>
                                        </p:tgtEl>
                                      </p:cBhvr>
                                    </p:animEffect>
                                  </p:childTnLst>
                                </p:cTn>
                              </p:par>
                            </p:childTnLst>
                          </p:cTn>
                        </p:par>
                        <p:par>
                          <p:cTn id="83" fill="hold" nodeType="afterGroup">
                            <p:stCondLst>
                              <p:cond delay="500"/>
                            </p:stCondLst>
                            <p:childTnLst>
                              <p:par>
                                <p:cTn id="84" presetID="22" presetClass="entr" presetSubtype="8" fill="hold" nodeType="afterEffect">
                                  <p:stCondLst>
                                    <p:cond delay="0"/>
                                  </p:stCondLst>
                                  <p:childTnLst>
                                    <p:set>
                                      <p:cBhvr>
                                        <p:cTn id="85" dur="1" fill="hold">
                                          <p:stCondLst>
                                            <p:cond delay="0"/>
                                          </p:stCondLst>
                                        </p:cTn>
                                        <p:tgtEl>
                                          <p:spTgt spid="659494"/>
                                        </p:tgtEl>
                                        <p:attrNameLst>
                                          <p:attrName>style.visibility</p:attrName>
                                        </p:attrNameLst>
                                      </p:cBhvr>
                                      <p:to>
                                        <p:strVal val="visible"/>
                                      </p:to>
                                    </p:set>
                                    <p:animEffect transition="in" filter="wipe(left)">
                                      <p:cBhvr>
                                        <p:cTn id="86" dur="1000"/>
                                        <p:tgtEl>
                                          <p:spTgt spid="659494"/>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659466">
                                            <p:txEl>
                                              <p:pRg st="4" end="4"/>
                                            </p:txEl>
                                          </p:spTgt>
                                        </p:tgtEl>
                                        <p:attrNameLst>
                                          <p:attrName>style.visibility</p:attrName>
                                        </p:attrNameLst>
                                      </p:cBhvr>
                                      <p:to>
                                        <p:strVal val="visible"/>
                                      </p:to>
                                    </p:set>
                                    <p:animEffect transition="in" filter="wipe(left)">
                                      <p:cBhvr>
                                        <p:cTn id="91" dur="500"/>
                                        <p:tgtEl>
                                          <p:spTgt spid="659466">
                                            <p:txEl>
                                              <p:pRg st="4" end="4"/>
                                            </p:txEl>
                                          </p:spTgt>
                                        </p:tgtEl>
                                      </p:cBhvr>
                                    </p:animEffect>
                                  </p:childTnLst>
                                </p:cTn>
                              </p:par>
                            </p:childTnLst>
                          </p:cTn>
                        </p:par>
                        <p:par>
                          <p:cTn id="92" fill="hold" nodeType="afterGroup">
                            <p:stCondLst>
                              <p:cond delay="500"/>
                            </p:stCondLst>
                            <p:childTnLst>
                              <p:par>
                                <p:cTn id="93" presetID="22" presetClass="entr" presetSubtype="8" fill="hold" nodeType="afterEffect">
                                  <p:stCondLst>
                                    <p:cond delay="0"/>
                                  </p:stCondLst>
                                  <p:childTnLst>
                                    <p:set>
                                      <p:cBhvr>
                                        <p:cTn id="94" dur="1" fill="hold">
                                          <p:stCondLst>
                                            <p:cond delay="0"/>
                                          </p:stCondLst>
                                        </p:cTn>
                                        <p:tgtEl>
                                          <p:spTgt spid="659495"/>
                                        </p:tgtEl>
                                        <p:attrNameLst>
                                          <p:attrName>style.visibility</p:attrName>
                                        </p:attrNameLst>
                                      </p:cBhvr>
                                      <p:to>
                                        <p:strVal val="visible"/>
                                      </p:to>
                                    </p:set>
                                    <p:animEffect transition="in" filter="wipe(left)">
                                      <p:cBhvr>
                                        <p:cTn id="95" dur="1000"/>
                                        <p:tgtEl>
                                          <p:spTgt spid="659495"/>
                                        </p:tgtEl>
                                      </p:cBhvr>
                                    </p:animEffect>
                                  </p:childTnLst>
                                </p:cTn>
                              </p:par>
                            </p:childTnLst>
                          </p:cTn>
                        </p:par>
                        <p:par>
                          <p:cTn id="96" fill="hold" nodeType="afterGroup">
                            <p:stCondLst>
                              <p:cond delay="1500"/>
                            </p:stCondLst>
                            <p:childTnLst>
                              <p:par>
                                <p:cTn id="97" presetID="22" presetClass="entr" presetSubtype="8" fill="hold" nodeType="afterEffect">
                                  <p:stCondLst>
                                    <p:cond delay="0"/>
                                  </p:stCondLst>
                                  <p:childTnLst>
                                    <p:set>
                                      <p:cBhvr>
                                        <p:cTn id="98" dur="1" fill="hold">
                                          <p:stCondLst>
                                            <p:cond delay="0"/>
                                          </p:stCondLst>
                                        </p:cTn>
                                        <p:tgtEl>
                                          <p:spTgt spid="659496"/>
                                        </p:tgtEl>
                                        <p:attrNameLst>
                                          <p:attrName>style.visibility</p:attrName>
                                        </p:attrNameLst>
                                      </p:cBhvr>
                                      <p:to>
                                        <p:strVal val="visible"/>
                                      </p:to>
                                    </p:set>
                                    <p:animEffect transition="in" filter="wipe(left)">
                                      <p:cBhvr>
                                        <p:cTn id="99" dur="1000"/>
                                        <p:tgtEl>
                                          <p:spTgt spid="6594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9461" grpId="0"/>
      <p:bldP spid="659466" grpId="0" build="p"/>
      <p:bldP spid="659467" grpId="0" animBg="1"/>
      <p:bldP spid="659468" grpId="0"/>
      <p:bldP spid="659469" grpId="0"/>
      <p:bldP spid="65948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48" name="Picture 32"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7" name="Picture 31"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6" name="Picture 30"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5" name="Picture 29"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0485" name="Rectangle 5"/>
          <p:cNvSpPr>
            <a:spLocks noGrp="1" noChangeArrowheads="1"/>
          </p:cNvSpPr>
          <p:nvPr>
            <p:ph type="title"/>
          </p:nvPr>
        </p:nvSpPr>
        <p:spPr>
          <a:xfrm>
            <a:off x="1371600" y="381000"/>
            <a:ext cx="6019800" cy="457200"/>
          </a:xfrm>
          <a:noFill/>
        </p:spPr>
        <p:txBody>
          <a:bodyPr/>
          <a:lstStyle/>
          <a:p>
            <a:pPr eaLnBrk="1" hangingPunct="1"/>
            <a:r>
              <a:rPr lang="en-US" altLang="en-US" sz="2000" b="0" smtClean="0"/>
              <a:t>IMPORT QUOTAS AND TARIFFS</a:t>
            </a:r>
          </a:p>
        </p:txBody>
      </p:sp>
      <p:grpSp>
        <p:nvGrpSpPr>
          <p:cNvPr id="2" name="Group 6"/>
          <p:cNvGrpSpPr>
            <a:grpSpLocks/>
          </p:cNvGrpSpPr>
          <p:nvPr/>
        </p:nvGrpSpPr>
        <p:grpSpPr bwMode="auto">
          <a:xfrm>
            <a:off x="457200" y="381000"/>
            <a:ext cx="8229600" cy="487363"/>
            <a:chOff x="288" y="240"/>
            <a:chExt cx="5184" cy="307"/>
          </a:xfrm>
        </p:grpSpPr>
        <p:sp>
          <p:nvSpPr>
            <p:cNvPr id="35863" name="Rectangle 7"/>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9.5</a:t>
              </a:r>
            </a:p>
          </p:txBody>
        </p:sp>
        <p:sp>
          <p:nvSpPr>
            <p:cNvPr id="35864" name="Line 8"/>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60489"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0490" name="Rectangle 10"/>
          <p:cNvSpPr>
            <a:spLocks noChangeArrowheads="1"/>
          </p:cNvSpPr>
          <p:nvPr/>
        </p:nvSpPr>
        <p:spPr bwMode="auto">
          <a:xfrm>
            <a:off x="685800" y="1905000"/>
            <a:ext cx="27432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When imports are reduced, the domestic price is increased from </a:t>
            </a:r>
            <a:r>
              <a:rPr lang="en-US" altLang="en-US" sz="1400" i="1">
                <a:solidFill>
                  <a:schemeClr val="tx1"/>
                </a:solidFill>
              </a:rPr>
              <a:t>P</a:t>
            </a:r>
            <a:r>
              <a:rPr lang="en-US" altLang="en-US" sz="1400" i="1" baseline="-25000">
                <a:solidFill>
                  <a:schemeClr val="tx1"/>
                </a:solidFill>
              </a:rPr>
              <a:t>w</a:t>
            </a:r>
            <a:r>
              <a:rPr lang="en-US" altLang="en-US" sz="1400">
                <a:solidFill>
                  <a:schemeClr val="tx1"/>
                </a:solidFill>
              </a:rPr>
              <a:t> to </a:t>
            </a:r>
            <a:r>
              <a:rPr lang="en-US" altLang="en-US" sz="1400" i="1">
                <a:solidFill>
                  <a:schemeClr val="tx1"/>
                </a:solidFill>
              </a:rPr>
              <a:t>P</a:t>
            </a:r>
            <a:r>
              <a:rPr lang="en-US" altLang="en-US" sz="1400">
                <a:solidFill>
                  <a:schemeClr val="tx1"/>
                </a:solidFill>
              </a:rPr>
              <a:t>*.</a:t>
            </a:r>
          </a:p>
          <a:p>
            <a:pPr eaLnBrk="1" hangingPunct="1">
              <a:spcAft>
                <a:spcPct val="20000"/>
              </a:spcAft>
            </a:pPr>
            <a:r>
              <a:rPr lang="en-US" altLang="en-US" sz="1400">
                <a:solidFill>
                  <a:schemeClr val="tx1"/>
                </a:solidFill>
              </a:rPr>
              <a:t>This can be achieved by a quota, or by a tariff </a:t>
            </a:r>
            <a:r>
              <a:rPr lang="en-US" altLang="en-US" sz="1400" i="1">
                <a:solidFill>
                  <a:schemeClr val="tx1"/>
                </a:solidFill>
              </a:rPr>
              <a:t>T</a:t>
            </a:r>
            <a:r>
              <a:rPr lang="en-US" altLang="en-US" sz="1400">
                <a:solidFill>
                  <a:schemeClr val="tx1"/>
                </a:solidFill>
              </a:rPr>
              <a:t> = </a:t>
            </a:r>
            <a:r>
              <a:rPr lang="en-US" altLang="en-US" sz="1400" i="1">
                <a:solidFill>
                  <a:schemeClr val="tx1"/>
                </a:solidFill>
              </a:rPr>
              <a:t>P</a:t>
            </a:r>
            <a:r>
              <a:rPr lang="en-US" altLang="en-US" sz="1400">
                <a:solidFill>
                  <a:schemeClr val="tx1"/>
                </a:solidFill>
              </a:rPr>
              <a:t>* − </a:t>
            </a:r>
            <a:r>
              <a:rPr lang="en-US" altLang="en-US" sz="1400" i="1">
                <a:solidFill>
                  <a:schemeClr val="tx1"/>
                </a:solidFill>
              </a:rPr>
              <a:t>P</a:t>
            </a:r>
            <a:r>
              <a:rPr lang="en-US" altLang="en-US" sz="1400" i="1" baseline="-25000">
                <a:solidFill>
                  <a:schemeClr val="tx1"/>
                </a:solidFill>
              </a:rPr>
              <a:t>w</a:t>
            </a:r>
            <a:r>
              <a:rPr lang="en-US" altLang="en-US" sz="1400">
                <a:solidFill>
                  <a:schemeClr val="tx1"/>
                </a:solidFill>
              </a:rPr>
              <a:t>. </a:t>
            </a:r>
          </a:p>
          <a:p>
            <a:pPr eaLnBrk="1" hangingPunct="1">
              <a:spcAft>
                <a:spcPct val="20000"/>
              </a:spcAft>
            </a:pPr>
            <a:r>
              <a:rPr lang="en-US" altLang="en-US" sz="1400">
                <a:solidFill>
                  <a:schemeClr val="tx1"/>
                </a:solidFill>
              </a:rPr>
              <a:t>Trapezoid </a:t>
            </a:r>
            <a:r>
              <a:rPr lang="en-US" altLang="en-US" sz="1400" i="1">
                <a:solidFill>
                  <a:schemeClr val="tx1"/>
                </a:solidFill>
              </a:rPr>
              <a:t>A</a:t>
            </a:r>
            <a:r>
              <a:rPr lang="en-US" altLang="en-US" sz="1400">
                <a:solidFill>
                  <a:schemeClr val="tx1"/>
                </a:solidFill>
              </a:rPr>
              <a:t> is again the gain to domestic producers.</a:t>
            </a:r>
          </a:p>
          <a:p>
            <a:pPr eaLnBrk="1" hangingPunct="1">
              <a:spcAft>
                <a:spcPct val="20000"/>
              </a:spcAft>
            </a:pPr>
            <a:r>
              <a:rPr lang="en-US" altLang="en-US" sz="1400">
                <a:solidFill>
                  <a:schemeClr val="tx1"/>
                </a:solidFill>
              </a:rPr>
              <a:t>The loss to consumers is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a:t>
            </a:r>
          </a:p>
          <a:p>
            <a:pPr eaLnBrk="1" hangingPunct="1">
              <a:spcAft>
                <a:spcPct val="20000"/>
              </a:spcAft>
            </a:pPr>
            <a:r>
              <a:rPr lang="en-US" altLang="en-US" sz="1400">
                <a:solidFill>
                  <a:schemeClr val="tx1"/>
                </a:solidFill>
              </a:rPr>
              <a:t>If a tariff is used, the government gains </a:t>
            </a:r>
            <a:r>
              <a:rPr lang="en-US" altLang="en-US" sz="1400" i="1">
                <a:solidFill>
                  <a:schemeClr val="tx1"/>
                </a:solidFill>
              </a:rPr>
              <a:t>D</a:t>
            </a:r>
            <a:r>
              <a:rPr lang="en-US" altLang="en-US" sz="1400">
                <a:solidFill>
                  <a:schemeClr val="tx1"/>
                </a:solidFill>
              </a:rPr>
              <a:t>, the revenue from the tariff.  The net domestic loss is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a:t>
            </a:r>
          </a:p>
          <a:p>
            <a:pPr eaLnBrk="1" hangingPunct="1">
              <a:spcAft>
                <a:spcPct val="20000"/>
              </a:spcAft>
            </a:pPr>
            <a:r>
              <a:rPr lang="en-US" altLang="en-US" sz="1400">
                <a:solidFill>
                  <a:schemeClr val="tx1"/>
                </a:solidFill>
              </a:rPr>
              <a:t>If a quota is used instead, rectangle </a:t>
            </a:r>
            <a:r>
              <a:rPr lang="en-US" altLang="en-US" sz="1400" i="1">
                <a:solidFill>
                  <a:schemeClr val="tx1"/>
                </a:solidFill>
              </a:rPr>
              <a:t>D</a:t>
            </a:r>
            <a:r>
              <a:rPr lang="en-US" altLang="en-US" sz="1400">
                <a:solidFill>
                  <a:schemeClr val="tx1"/>
                </a:solidFill>
              </a:rPr>
              <a:t> becomes part of the profits of foreign producers, and the net domestic loss is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a:t>
            </a:r>
          </a:p>
        </p:txBody>
      </p:sp>
      <p:sp>
        <p:nvSpPr>
          <p:cNvPr id="660491" name="Rectangle 11"/>
          <p:cNvSpPr>
            <a:spLocks noChangeArrowheads="1"/>
          </p:cNvSpPr>
          <p:nvPr/>
        </p:nvSpPr>
        <p:spPr bwMode="auto">
          <a:xfrm>
            <a:off x="685800" y="1466850"/>
            <a:ext cx="2819400"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Import Tariff or Quota (General Case)</a:t>
            </a:r>
          </a:p>
        </p:txBody>
      </p:sp>
      <p:sp>
        <p:nvSpPr>
          <p:cNvPr id="660492" name="Rectangle 12"/>
          <p:cNvSpPr>
            <a:spLocks noChangeArrowheads="1"/>
          </p:cNvSpPr>
          <p:nvPr/>
        </p:nvSpPr>
        <p:spPr bwMode="auto">
          <a:xfrm>
            <a:off x="685800" y="11430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9.15</a:t>
            </a:r>
          </a:p>
        </p:txBody>
      </p:sp>
      <p:pic>
        <p:nvPicPr>
          <p:cNvPr id="34836" name="Picture 20"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7" name="Picture 21"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8" name="Picture 22"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39" name="Picture 23"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0" name="Picture 24"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1" name="Picture 25"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2" name="Picture 26"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4" name="Picture 28"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9" name="Picture 33"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50" name="Picture 34"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51" name="Picture 35" descr="fig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62400" y="1752600"/>
            <a:ext cx="4953000"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60489"/>
                                        </p:tgtEl>
                                        <p:attrNameLst>
                                          <p:attrName>style.visibility</p:attrName>
                                        </p:attrNameLst>
                                      </p:cBhvr>
                                      <p:to>
                                        <p:strVal val="visible"/>
                                      </p:to>
                                    </p:set>
                                    <p:animEffect transition="in" filter="fade">
                                      <p:cBhvr>
                                        <p:cTn id="11" dur="500"/>
                                        <p:tgtEl>
                                          <p:spTgt spid="660489"/>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0485"/>
                                        </p:tgtEl>
                                        <p:attrNameLst>
                                          <p:attrName>style.visibility</p:attrName>
                                        </p:attrNameLst>
                                      </p:cBhvr>
                                      <p:to>
                                        <p:strVal val="visible"/>
                                      </p:to>
                                    </p:set>
                                    <p:animEffect transition="in" filter="wipe(left)">
                                      <p:cBhvr>
                                        <p:cTn id="15" dur="1000"/>
                                        <p:tgtEl>
                                          <p:spTgt spid="660485"/>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60492"/>
                                        </p:tgtEl>
                                        <p:attrNameLst>
                                          <p:attrName>style.visibility</p:attrName>
                                        </p:attrNameLst>
                                      </p:cBhvr>
                                      <p:to>
                                        <p:strVal val="visible"/>
                                      </p:to>
                                    </p:set>
                                    <p:animEffect transition="in" filter="wipe(left)">
                                      <p:cBhvr>
                                        <p:cTn id="19" dur="500"/>
                                        <p:tgtEl>
                                          <p:spTgt spid="660492"/>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60491"/>
                                        </p:tgtEl>
                                        <p:attrNameLst>
                                          <p:attrName>style.visibility</p:attrName>
                                        </p:attrNameLst>
                                      </p:cBhvr>
                                      <p:to>
                                        <p:strVal val="visible"/>
                                      </p:to>
                                    </p:set>
                                    <p:animEffect transition="in" filter="wipe(left)">
                                      <p:cBhvr>
                                        <p:cTn id="23" dur="500"/>
                                        <p:tgtEl>
                                          <p:spTgt spid="660491"/>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34836"/>
                                        </p:tgtEl>
                                        <p:attrNameLst>
                                          <p:attrName>style.visibility</p:attrName>
                                        </p:attrNameLst>
                                      </p:cBhvr>
                                      <p:to>
                                        <p:strVal val="visible"/>
                                      </p:to>
                                    </p:set>
                                    <p:animEffect transition="in" filter="wipe(left)">
                                      <p:cBhvr>
                                        <p:cTn id="27" dur="500"/>
                                        <p:tgtEl>
                                          <p:spTgt spid="34836"/>
                                        </p:tgtEl>
                                      </p:cBhvr>
                                    </p:animEffect>
                                  </p:childTnLst>
                                </p:cTn>
                              </p:par>
                            </p:childTnLst>
                          </p:cTn>
                        </p:par>
                        <p:par>
                          <p:cTn id="28" fill="hold" nodeType="afterGroup">
                            <p:stCondLst>
                              <p:cond delay="3500"/>
                            </p:stCondLst>
                            <p:childTnLst>
                              <p:par>
                                <p:cTn id="29" presetID="22" presetClass="entr" presetSubtype="4" fill="hold" nodeType="afterEffect">
                                  <p:stCondLst>
                                    <p:cond delay="0"/>
                                  </p:stCondLst>
                                  <p:childTnLst>
                                    <p:set>
                                      <p:cBhvr>
                                        <p:cTn id="30" dur="1" fill="hold">
                                          <p:stCondLst>
                                            <p:cond delay="0"/>
                                          </p:stCondLst>
                                        </p:cTn>
                                        <p:tgtEl>
                                          <p:spTgt spid="34837"/>
                                        </p:tgtEl>
                                        <p:attrNameLst>
                                          <p:attrName>style.visibility</p:attrName>
                                        </p:attrNameLst>
                                      </p:cBhvr>
                                      <p:to>
                                        <p:strVal val="visible"/>
                                      </p:to>
                                    </p:set>
                                    <p:animEffect transition="in" filter="wipe(down)">
                                      <p:cBhvr>
                                        <p:cTn id="31" dur="1000"/>
                                        <p:tgtEl>
                                          <p:spTgt spid="34837"/>
                                        </p:tgtEl>
                                      </p:cBhvr>
                                    </p:animEffect>
                                  </p:childTnLst>
                                </p:cTn>
                              </p:par>
                            </p:childTnLst>
                          </p:cTn>
                        </p:par>
                        <p:par>
                          <p:cTn id="32" fill="hold" nodeType="afterGroup">
                            <p:stCondLst>
                              <p:cond delay="4500"/>
                            </p:stCondLst>
                            <p:childTnLst>
                              <p:par>
                                <p:cTn id="33" presetID="22" presetClass="entr" presetSubtype="1" fill="hold" nodeType="afterEffect">
                                  <p:stCondLst>
                                    <p:cond delay="0"/>
                                  </p:stCondLst>
                                  <p:childTnLst>
                                    <p:set>
                                      <p:cBhvr>
                                        <p:cTn id="34" dur="1" fill="hold">
                                          <p:stCondLst>
                                            <p:cond delay="0"/>
                                          </p:stCondLst>
                                        </p:cTn>
                                        <p:tgtEl>
                                          <p:spTgt spid="34838"/>
                                        </p:tgtEl>
                                        <p:attrNameLst>
                                          <p:attrName>style.visibility</p:attrName>
                                        </p:attrNameLst>
                                      </p:cBhvr>
                                      <p:to>
                                        <p:strVal val="visible"/>
                                      </p:to>
                                    </p:set>
                                    <p:animEffect transition="in" filter="wipe(up)">
                                      <p:cBhvr>
                                        <p:cTn id="35" dur="1000"/>
                                        <p:tgtEl>
                                          <p:spTgt spid="34838"/>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34839"/>
                                        </p:tgtEl>
                                        <p:attrNameLst>
                                          <p:attrName>style.visibility</p:attrName>
                                        </p:attrNameLst>
                                      </p:cBhvr>
                                      <p:to>
                                        <p:strVal val="visible"/>
                                      </p:to>
                                    </p:set>
                                    <p:animEffect transition="in" filter="wipe(left)">
                                      <p:cBhvr>
                                        <p:cTn id="39" dur="1000"/>
                                        <p:tgtEl>
                                          <p:spTgt spid="34839"/>
                                        </p:tgtEl>
                                      </p:cBhvr>
                                    </p:animEffect>
                                  </p:childTnLst>
                                </p:cTn>
                              </p:par>
                            </p:childTnLst>
                          </p:cTn>
                        </p:par>
                        <p:par>
                          <p:cTn id="40" fill="hold" nodeType="afterGroup">
                            <p:stCondLst>
                              <p:cond delay="6500"/>
                            </p:stCondLst>
                            <p:childTnLst>
                              <p:par>
                                <p:cTn id="41" presetID="22" presetClass="entr" presetSubtype="1" fill="hold" nodeType="afterEffect">
                                  <p:stCondLst>
                                    <p:cond delay="0"/>
                                  </p:stCondLst>
                                  <p:childTnLst>
                                    <p:set>
                                      <p:cBhvr>
                                        <p:cTn id="42" dur="1" fill="hold">
                                          <p:stCondLst>
                                            <p:cond delay="0"/>
                                          </p:stCondLst>
                                        </p:cTn>
                                        <p:tgtEl>
                                          <p:spTgt spid="34840"/>
                                        </p:tgtEl>
                                        <p:attrNameLst>
                                          <p:attrName>style.visibility</p:attrName>
                                        </p:attrNameLst>
                                      </p:cBhvr>
                                      <p:to>
                                        <p:strVal val="visible"/>
                                      </p:to>
                                    </p:set>
                                    <p:animEffect transition="in" filter="wipe(up)">
                                      <p:cBhvr>
                                        <p:cTn id="43" dur="500"/>
                                        <p:tgtEl>
                                          <p:spTgt spid="34840"/>
                                        </p:tgtEl>
                                      </p:cBhvr>
                                    </p:animEffect>
                                  </p:childTnLst>
                                </p:cTn>
                              </p:par>
                            </p:childTnLst>
                          </p:cTn>
                        </p:par>
                        <p:par>
                          <p:cTn id="44" fill="hold" nodeType="afterGroup">
                            <p:stCondLst>
                              <p:cond delay="7000"/>
                            </p:stCondLst>
                            <p:childTnLst>
                              <p:par>
                                <p:cTn id="45" presetID="22" presetClass="entr" presetSubtype="1" fill="hold" nodeType="afterEffect">
                                  <p:stCondLst>
                                    <p:cond delay="0"/>
                                  </p:stCondLst>
                                  <p:childTnLst>
                                    <p:set>
                                      <p:cBhvr>
                                        <p:cTn id="46" dur="1" fill="hold">
                                          <p:stCondLst>
                                            <p:cond delay="0"/>
                                          </p:stCondLst>
                                        </p:cTn>
                                        <p:tgtEl>
                                          <p:spTgt spid="34841"/>
                                        </p:tgtEl>
                                        <p:attrNameLst>
                                          <p:attrName>style.visibility</p:attrName>
                                        </p:attrNameLst>
                                      </p:cBhvr>
                                      <p:to>
                                        <p:strVal val="visible"/>
                                      </p:to>
                                    </p:set>
                                    <p:animEffect transition="in" filter="wipe(up)">
                                      <p:cBhvr>
                                        <p:cTn id="47" dur="500"/>
                                        <p:tgtEl>
                                          <p:spTgt spid="34841"/>
                                        </p:tgtEl>
                                      </p:cBhvr>
                                    </p:animEffect>
                                  </p:childTnLst>
                                </p:cTn>
                              </p:par>
                            </p:childTnLst>
                          </p:cTn>
                        </p:par>
                        <p:par>
                          <p:cTn id="48" fill="hold" nodeType="afterGroup">
                            <p:stCondLst>
                              <p:cond delay="7500"/>
                            </p:stCondLst>
                            <p:childTnLst>
                              <p:par>
                                <p:cTn id="49" presetID="22" presetClass="entr" presetSubtype="8" fill="hold" grpId="0" nodeType="afterEffect">
                                  <p:stCondLst>
                                    <p:cond delay="0"/>
                                  </p:stCondLst>
                                  <p:childTnLst>
                                    <p:set>
                                      <p:cBhvr>
                                        <p:cTn id="50" dur="1" fill="hold">
                                          <p:stCondLst>
                                            <p:cond delay="0"/>
                                          </p:stCondLst>
                                        </p:cTn>
                                        <p:tgtEl>
                                          <p:spTgt spid="660490">
                                            <p:txEl>
                                              <p:pRg st="0" end="0"/>
                                            </p:txEl>
                                          </p:spTgt>
                                        </p:tgtEl>
                                        <p:attrNameLst>
                                          <p:attrName>style.visibility</p:attrName>
                                        </p:attrNameLst>
                                      </p:cBhvr>
                                      <p:to>
                                        <p:strVal val="visible"/>
                                      </p:to>
                                    </p:set>
                                    <p:animEffect transition="in" filter="wipe(left)">
                                      <p:cBhvr>
                                        <p:cTn id="51" dur="500"/>
                                        <p:tgtEl>
                                          <p:spTgt spid="660490">
                                            <p:txEl>
                                              <p:pRg st="0" end="0"/>
                                            </p:txEl>
                                          </p:spTgt>
                                        </p:tgtEl>
                                      </p:cBhvr>
                                    </p:animEffect>
                                  </p:childTnLst>
                                </p:cTn>
                              </p:par>
                            </p:childTnLst>
                          </p:cTn>
                        </p:par>
                        <p:par>
                          <p:cTn id="52" fill="hold" nodeType="afterGroup">
                            <p:stCondLst>
                              <p:cond delay="8000"/>
                            </p:stCondLst>
                            <p:childTnLst>
                              <p:par>
                                <p:cTn id="53" presetID="22" presetClass="entr" presetSubtype="8" fill="hold" nodeType="afterEffect">
                                  <p:stCondLst>
                                    <p:cond delay="0"/>
                                  </p:stCondLst>
                                  <p:childTnLst>
                                    <p:set>
                                      <p:cBhvr>
                                        <p:cTn id="54" dur="1" fill="hold">
                                          <p:stCondLst>
                                            <p:cond delay="0"/>
                                          </p:stCondLst>
                                        </p:cTn>
                                        <p:tgtEl>
                                          <p:spTgt spid="34842"/>
                                        </p:tgtEl>
                                        <p:attrNameLst>
                                          <p:attrName>style.visibility</p:attrName>
                                        </p:attrNameLst>
                                      </p:cBhvr>
                                      <p:to>
                                        <p:strVal val="visible"/>
                                      </p:to>
                                    </p:set>
                                    <p:animEffect transition="in" filter="wipe(left)">
                                      <p:cBhvr>
                                        <p:cTn id="55" dur="2000"/>
                                        <p:tgtEl>
                                          <p:spTgt spid="34842"/>
                                        </p:tgtEl>
                                      </p:cBhvr>
                                    </p:animEffect>
                                  </p:childTnLst>
                                </p:cTn>
                              </p:par>
                            </p:childTnLst>
                          </p:cTn>
                        </p:par>
                        <p:par>
                          <p:cTn id="56" fill="hold" nodeType="afterGroup">
                            <p:stCondLst>
                              <p:cond delay="10000"/>
                            </p:stCondLst>
                            <p:childTnLst>
                              <p:par>
                                <p:cTn id="57" presetID="22" presetClass="entr" presetSubtype="1" fill="hold" nodeType="afterEffect">
                                  <p:stCondLst>
                                    <p:cond delay="0"/>
                                  </p:stCondLst>
                                  <p:childTnLst>
                                    <p:set>
                                      <p:cBhvr>
                                        <p:cTn id="58" dur="1" fill="hold">
                                          <p:stCondLst>
                                            <p:cond delay="0"/>
                                          </p:stCondLst>
                                        </p:cTn>
                                        <p:tgtEl>
                                          <p:spTgt spid="34850"/>
                                        </p:tgtEl>
                                        <p:attrNameLst>
                                          <p:attrName>style.visibility</p:attrName>
                                        </p:attrNameLst>
                                      </p:cBhvr>
                                      <p:to>
                                        <p:strVal val="visible"/>
                                      </p:to>
                                    </p:set>
                                    <p:animEffect transition="in" filter="wipe(up)">
                                      <p:cBhvr>
                                        <p:cTn id="59" dur="1000"/>
                                        <p:tgtEl>
                                          <p:spTgt spid="34850"/>
                                        </p:tgtEl>
                                      </p:cBhvr>
                                    </p:animEffect>
                                  </p:childTnLst>
                                </p:cTn>
                              </p:par>
                            </p:childTnLst>
                          </p:cTn>
                        </p:par>
                        <p:par>
                          <p:cTn id="60" fill="hold" nodeType="afterGroup">
                            <p:stCondLst>
                              <p:cond delay="11000"/>
                            </p:stCondLst>
                            <p:childTnLst>
                              <p:par>
                                <p:cTn id="61" presetID="22" presetClass="entr" presetSubtype="1" fill="hold" nodeType="afterEffect">
                                  <p:stCondLst>
                                    <p:cond delay="0"/>
                                  </p:stCondLst>
                                  <p:childTnLst>
                                    <p:set>
                                      <p:cBhvr>
                                        <p:cTn id="62" dur="1" fill="hold">
                                          <p:stCondLst>
                                            <p:cond delay="0"/>
                                          </p:stCondLst>
                                        </p:cTn>
                                        <p:tgtEl>
                                          <p:spTgt spid="34851"/>
                                        </p:tgtEl>
                                        <p:attrNameLst>
                                          <p:attrName>style.visibility</p:attrName>
                                        </p:attrNameLst>
                                      </p:cBhvr>
                                      <p:to>
                                        <p:strVal val="visible"/>
                                      </p:to>
                                    </p:set>
                                    <p:animEffect transition="in" filter="wipe(up)">
                                      <p:cBhvr>
                                        <p:cTn id="63" dur="1000"/>
                                        <p:tgtEl>
                                          <p:spTgt spid="34851"/>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660490">
                                            <p:txEl>
                                              <p:pRg st="1" end="1"/>
                                            </p:txEl>
                                          </p:spTgt>
                                        </p:tgtEl>
                                        <p:attrNameLst>
                                          <p:attrName>style.visibility</p:attrName>
                                        </p:attrNameLst>
                                      </p:cBhvr>
                                      <p:to>
                                        <p:strVal val="visible"/>
                                      </p:to>
                                    </p:set>
                                    <p:animEffect transition="in" filter="wipe(left)">
                                      <p:cBhvr>
                                        <p:cTn id="68" dur="500"/>
                                        <p:tgtEl>
                                          <p:spTgt spid="660490">
                                            <p:txEl>
                                              <p:pRg st="1" end="1"/>
                                            </p:txEl>
                                          </p:spTgt>
                                        </p:tgtEl>
                                      </p:cBhvr>
                                    </p:animEffect>
                                  </p:childTnLst>
                                </p:cTn>
                              </p:par>
                            </p:childTnLst>
                          </p:cTn>
                        </p:par>
                        <p:par>
                          <p:cTn id="69" fill="hold" nodeType="afterGroup">
                            <p:stCondLst>
                              <p:cond delay="500"/>
                            </p:stCondLst>
                            <p:childTnLst>
                              <p:par>
                                <p:cTn id="70" presetID="22" presetClass="entr" presetSubtype="4" fill="hold" nodeType="afterEffect">
                                  <p:stCondLst>
                                    <p:cond delay="0"/>
                                  </p:stCondLst>
                                  <p:childTnLst>
                                    <p:set>
                                      <p:cBhvr>
                                        <p:cTn id="71" dur="1" fill="hold">
                                          <p:stCondLst>
                                            <p:cond delay="0"/>
                                          </p:stCondLst>
                                        </p:cTn>
                                        <p:tgtEl>
                                          <p:spTgt spid="34844"/>
                                        </p:tgtEl>
                                        <p:attrNameLst>
                                          <p:attrName>style.visibility</p:attrName>
                                        </p:attrNameLst>
                                      </p:cBhvr>
                                      <p:to>
                                        <p:strVal val="visible"/>
                                      </p:to>
                                    </p:set>
                                    <p:animEffect transition="in" filter="wipe(down)">
                                      <p:cBhvr>
                                        <p:cTn id="72" dur="1000"/>
                                        <p:tgtEl>
                                          <p:spTgt spid="34844"/>
                                        </p:tgtEl>
                                      </p:cBhvr>
                                    </p:animEffect>
                                  </p:childTnLst>
                                </p:cTn>
                              </p:par>
                            </p:childTnLst>
                          </p:cTn>
                        </p:par>
                      </p:childTnLst>
                    </p:cTn>
                  </p:par>
                  <p:par>
                    <p:cTn id="73" fill="hold" nodeType="clickPar">
                      <p:stCondLst>
                        <p:cond delay="indefinite"/>
                      </p:stCondLst>
                      <p:childTnLst>
                        <p:par>
                          <p:cTn id="74" fill="hold" nodeType="withGroup">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660490">
                                            <p:txEl>
                                              <p:pRg st="2" end="2"/>
                                            </p:txEl>
                                          </p:spTgt>
                                        </p:tgtEl>
                                        <p:attrNameLst>
                                          <p:attrName>style.visibility</p:attrName>
                                        </p:attrNameLst>
                                      </p:cBhvr>
                                      <p:to>
                                        <p:strVal val="visible"/>
                                      </p:to>
                                    </p:set>
                                    <p:animEffect transition="in" filter="wipe(left)">
                                      <p:cBhvr>
                                        <p:cTn id="77" dur="500"/>
                                        <p:tgtEl>
                                          <p:spTgt spid="660490">
                                            <p:txEl>
                                              <p:pRg st="2" end="2"/>
                                            </p:txEl>
                                          </p:spTgt>
                                        </p:tgtEl>
                                      </p:cBhvr>
                                    </p:animEffect>
                                  </p:childTnLst>
                                </p:cTn>
                              </p:par>
                            </p:childTnLst>
                          </p:cTn>
                        </p:par>
                        <p:par>
                          <p:cTn id="78" fill="hold" nodeType="afterGroup">
                            <p:stCondLst>
                              <p:cond delay="500"/>
                            </p:stCondLst>
                            <p:childTnLst>
                              <p:par>
                                <p:cTn id="79" presetID="22" presetClass="entr" presetSubtype="8" fill="hold" nodeType="afterEffect">
                                  <p:stCondLst>
                                    <p:cond delay="0"/>
                                  </p:stCondLst>
                                  <p:childTnLst>
                                    <p:set>
                                      <p:cBhvr>
                                        <p:cTn id="80" dur="1" fill="hold">
                                          <p:stCondLst>
                                            <p:cond delay="0"/>
                                          </p:stCondLst>
                                        </p:cTn>
                                        <p:tgtEl>
                                          <p:spTgt spid="34845"/>
                                        </p:tgtEl>
                                        <p:attrNameLst>
                                          <p:attrName>style.visibility</p:attrName>
                                        </p:attrNameLst>
                                      </p:cBhvr>
                                      <p:to>
                                        <p:strVal val="visible"/>
                                      </p:to>
                                    </p:set>
                                    <p:animEffect transition="in" filter="wipe(left)">
                                      <p:cBhvr>
                                        <p:cTn id="81" dur="2000"/>
                                        <p:tgtEl>
                                          <p:spTgt spid="34845"/>
                                        </p:tgtEl>
                                      </p:cBhvr>
                                    </p:animEffect>
                                  </p:childTnLst>
                                </p:cTn>
                              </p:par>
                            </p:childTnLst>
                          </p:cTn>
                        </p:par>
                        <p:par>
                          <p:cTn id="82" fill="hold" nodeType="afterGroup">
                            <p:stCondLst>
                              <p:cond delay="2500"/>
                            </p:stCondLst>
                            <p:childTnLst>
                              <p:par>
                                <p:cTn id="83" presetID="22" presetClass="entr" presetSubtype="8" fill="hold" grpId="0" nodeType="afterEffect">
                                  <p:stCondLst>
                                    <p:cond delay="0"/>
                                  </p:stCondLst>
                                  <p:childTnLst>
                                    <p:set>
                                      <p:cBhvr>
                                        <p:cTn id="84" dur="1" fill="hold">
                                          <p:stCondLst>
                                            <p:cond delay="0"/>
                                          </p:stCondLst>
                                        </p:cTn>
                                        <p:tgtEl>
                                          <p:spTgt spid="660490">
                                            <p:txEl>
                                              <p:pRg st="3" end="3"/>
                                            </p:txEl>
                                          </p:spTgt>
                                        </p:tgtEl>
                                        <p:attrNameLst>
                                          <p:attrName>style.visibility</p:attrName>
                                        </p:attrNameLst>
                                      </p:cBhvr>
                                      <p:to>
                                        <p:strVal val="visible"/>
                                      </p:to>
                                    </p:set>
                                    <p:animEffect transition="in" filter="wipe(left)">
                                      <p:cBhvr>
                                        <p:cTn id="85" dur="500"/>
                                        <p:tgtEl>
                                          <p:spTgt spid="660490">
                                            <p:txEl>
                                              <p:pRg st="3" end="3"/>
                                            </p:txEl>
                                          </p:spTgt>
                                        </p:tgtEl>
                                      </p:cBhvr>
                                    </p:animEffect>
                                  </p:childTnLst>
                                </p:cTn>
                              </p:par>
                            </p:childTnLst>
                          </p:cTn>
                        </p:par>
                        <p:par>
                          <p:cTn id="86" fill="hold" nodeType="afterGroup">
                            <p:stCondLst>
                              <p:cond delay="3000"/>
                            </p:stCondLst>
                            <p:childTnLst>
                              <p:par>
                                <p:cTn id="87" presetID="22" presetClass="entr" presetSubtype="4" fill="hold" nodeType="afterEffect">
                                  <p:stCondLst>
                                    <p:cond delay="0"/>
                                  </p:stCondLst>
                                  <p:childTnLst>
                                    <p:set>
                                      <p:cBhvr>
                                        <p:cTn id="88" dur="1" fill="hold">
                                          <p:stCondLst>
                                            <p:cond delay="0"/>
                                          </p:stCondLst>
                                        </p:cTn>
                                        <p:tgtEl>
                                          <p:spTgt spid="34846"/>
                                        </p:tgtEl>
                                        <p:attrNameLst>
                                          <p:attrName>style.visibility</p:attrName>
                                        </p:attrNameLst>
                                      </p:cBhvr>
                                      <p:to>
                                        <p:strVal val="visible"/>
                                      </p:to>
                                    </p:set>
                                    <p:animEffect transition="in" filter="wipe(down)">
                                      <p:cBhvr>
                                        <p:cTn id="89" dur="1000"/>
                                        <p:tgtEl>
                                          <p:spTgt spid="34846"/>
                                        </p:tgtEl>
                                      </p:cBhvr>
                                    </p:animEffect>
                                  </p:childTnLst>
                                </p:cTn>
                              </p:par>
                            </p:childTnLst>
                          </p:cTn>
                        </p:par>
                        <p:par>
                          <p:cTn id="90" fill="hold" nodeType="afterGroup">
                            <p:stCondLst>
                              <p:cond delay="4000"/>
                            </p:stCondLst>
                            <p:childTnLst>
                              <p:par>
                                <p:cTn id="91" presetID="22" presetClass="entr" presetSubtype="4" fill="hold" nodeType="afterEffect">
                                  <p:stCondLst>
                                    <p:cond delay="0"/>
                                  </p:stCondLst>
                                  <p:childTnLst>
                                    <p:set>
                                      <p:cBhvr>
                                        <p:cTn id="92" dur="1" fill="hold">
                                          <p:stCondLst>
                                            <p:cond delay="0"/>
                                          </p:stCondLst>
                                        </p:cTn>
                                        <p:tgtEl>
                                          <p:spTgt spid="34847"/>
                                        </p:tgtEl>
                                        <p:attrNameLst>
                                          <p:attrName>style.visibility</p:attrName>
                                        </p:attrNameLst>
                                      </p:cBhvr>
                                      <p:to>
                                        <p:strVal val="visible"/>
                                      </p:to>
                                    </p:set>
                                    <p:animEffect transition="in" filter="wipe(down)">
                                      <p:cBhvr>
                                        <p:cTn id="93" dur="1000"/>
                                        <p:tgtEl>
                                          <p:spTgt spid="34847"/>
                                        </p:tgtEl>
                                      </p:cBhvr>
                                    </p:animEffect>
                                  </p:childTnLst>
                                </p:cTn>
                              </p:par>
                            </p:childTnLst>
                          </p:cTn>
                        </p:par>
                        <p:par>
                          <p:cTn id="94" fill="hold" nodeType="afterGroup">
                            <p:stCondLst>
                              <p:cond delay="5000"/>
                            </p:stCondLst>
                            <p:childTnLst>
                              <p:par>
                                <p:cTn id="95" presetID="22" presetClass="entr" presetSubtype="4" fill="hold" nodeType="afterEffect">
                                  <p:stCondLst>
                                    <p:cond delay="0"/>
                                  </p:stCondLst>
                                  <p:childTnLst>
                                    <p:set>
                                      <p:cBhvr>
                                        <p:cTn id="96" dur="1" fill="hold">
                                          <p:stCondLst>
                                            <p:cond delay="0"/>
                                          </p:stCondLst>
                                        </p:cTn>
                                        <p:tgtEl>
                                          <p:spTgt spid="34848"/>
                                        </p:tgtEl>
                                        <p:attrNameLst>
                                          <p:attrName>style.visibility</p:attrName>
                                        </p:attrNameLst>
                                      </p:cBhvr>
                                      <p:to>
                                        <p:strVal val="visible"/>
                                      </p:to>
                                    </p:set>
                                    <p:animEffect transition="in" filter="wipe(down)">
                                      <p:cBhvr>
                                        <p:cTn id="97" dur="1000"/>
                                        <p:tgtEl>
                                          <p:spTgt spid="34848"/>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22" presetClass="entr" presetSubtype="8" fill="hold" grpId="0" nodeType="clickEffect">
                                  <p:stCondLst>
                                    <p:cond delay="0"/>
                                  </p:stCondLst>
                                  <p:childTnLst>
                                    <p:set>
                                      <p:cBhvr>
                                        <p:cTn id="101" dur="1" fill="hold">
                                          <p:stCondLst>
                                            <p:cond delay="0"/>
                                          </p:stCondLst>
                                        </p:cTn>
                                        <p:tgtEl>
                                          <p:spTgt spid="660490">
                                            <p:txEl>
                                              <p:pRg st="4" end="4"/>
                                            </p:txEl>
                                          </p:spTgt>
                                        </p:tgtEl>
                                        <p:attrNameLst>
                                          <p:attrName>style.visibility</p:attrName>
                                        </p:attrNameLst>
                                      </p:cBhvr>
                                      <p:to>
                                        <p:strVal val="visible"/>
                                      </p:to>
                                    </p:set>
                                    <p:animEffect transition="in" filter="wipe(left)">
                                      <p:cBhvr>
                                        <p:cTn id="102" dur="500"/>
                                        <p:tgtEl>
                                          <p:spTgt spid="660490">
                                            <p:txEl>
                                              <p:pRg st="4" end="4"/>
                                            </p:txEl>
                                          </p:spTgt>
                                        </p:tgtEl>
                                      </p:cBhvr>
                                    </p:animEffect>
                                  </p:childTnLst>
                                </p:cTn>
                              </p:par>
                            </p:childTnLst>
                          </p:cTn>
                        </p:par>
                      </p:childTnLst>
                    </p:cTn>
                  </p:par>
                  <p:par>
                    <p:cTn id="103" fill="hold" nodeType="clickPar">
                      <p:stCondLst>
                        <p:cond delay="indefinite"/>
                      </p:stCondLst>
                      <p:childTnLst>
                        <p:par>
                          <p:cTn id="104" fill="hold" nodeType="withGroup">
                            <p:stCondLst>
                              <p:cond delay="0"/>
                            </p:stCondLst>
                            <p:childTnLst>
                              <p:par>
                                <p:cTn id="105" presetID="22" presetClass="entr" presetSubtype="8" fill="hold" grpId="0" nodeType="clickEffect">
                                  <p:stCondLst>
                                    <p:cond delay="0"/>
                                  </p:stCondLst>
                                  <p:childTnLst>
                                    <p:set>
                                      <p:cBhvr>
                                        <p:cTn id="106" dur="1" fill="hold">
                                          <p:stCondLst>
                                            <p:cond delay="0"/>
                                          </p:stCondLst>
                                        </p:cTn>
                                        <p:tgtEl>
                                          <p:spTgt spid="660490">
                                            <p:txEl>
                                              <p:pRg st="5" end="5"/>
                                            </p:txEl>
                                          </p:spTgt>
                                        </p:tgtEl>
                                        <p:attrNameLst>
                                          <p:attrName>style.visibility</p:attrName>
                                        </p:attrNameLst>
                                      </p:cBhvr>
                                      <p:to>
                                        <p:strVal val="visible"/>
                                      </p:to>
                                    </p:set>
                                    <p:animEffect transition="in" filter="wipe(left)">
                                      <p:cBhvr>
                                        <p:cTn id="107" dur="500"/>
                                        <p:tgtEl>
                                          <p:spTgt spid="660490">
                                            <p:txEl>
                                              <p:pRg st="5" end="5"/>
                                            </p:txEl>
                                          </p:spTgt>
                                        </p:tgtEl>
                                      </p:cBhvr>
                                    </p:animEffect>
                                  </p:childTnLst>
                                </p:cTn>
                              </p:par>
                            </p:childTnLst>
                          </p:cTn>
                        </p:par>
                        <p:par>
                          <p:cTn id="108" fill="hold" nodeType="afterGroup">
                            <p:stCondLst>
                              <p:cond delay="500"/>
                            </p:stCondLst>
                            <p:childTnLst>
                              <p:par>
                                <p:cTn id="109" presetID="4" presetClass="entr" presetSubtype="32" fill="hold" nodeType="afterEffect">
                                  <p:stCondLst>
                                    <p:cond delay="0"/>
                                  </p:stCondLst>
                                  <p:childTnLst>
                                    <p:set>
                                      <p:cBhvr>
                                        <p:cTn id="110" dur="1" fill="hold">
                                          <p:stCondLst>
                                            <p:cond delay="0"/>
                                          </p:stCondLst>
                                        </p:cTn>
                                        <p:tgtEl>
                                          <p:spTgt spid="34849"/>
                                        </p:tgtEl>
                                        <p:attrNameLst>
                                          <p:attrName>style.visibility</p:attrName>
                                        </p:attrNameLst>
                                      </p:cBhvr>
                                      <p:to>
                                        <p:strVal val="visible"/>
                                      </p:to>
                                    </p:set>
                                    <p:animEffect transition="in" filter="box(out)">
                                      <p:cBhvr>
                                        <p:cTn id="111" dur="2000"/>
                                        <p:tgtEl>
                                          <p:spTgt spid="348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0485" grpId="0"/>
      <p:bldP spid="660490" grpId="0" build="p"/>
      <p:bldP spid="660491" grpId="0" animBg="1"/>
      <p:bldP spid="66049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506"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36867" name="Rectangle 7"/>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IMPORT QUOTAS AND TARIFFS</a:t>
            </a:r>
          </a:p>
        </p:txBody>
      </p:sp>
      <p:grpSp>
        <p:nvGrpSpPr>
          <p:cNvPr id="36868" name="Group 8"/>
          <p:cNvGrpSpPr>
            <a:grpSpLocks/>
          </p:cNvGrpSpPr>
          <p:nvPr/>
        </p:nvGrpSpPr>
        <p:grpSpPr bwMode="auto">
          <a:xfrm>
            <a:off x="457200" y="381000"/>
            <a:ext cx="8229600" cy="487363"/>
            <a:chOff x="288" y="240"/>
            <a:chExt cx="5184" cy="307"/>
          </a:xfrm>
        </p:grpSpPr>
        <p:sp>
          <p:nvSpPr>
            <p:cNvPr id="36882" name="Rectangle 9"/>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9.5</a:t>
              </a:r>
            </a:p>
          </p:txBody>
        </p:sp>
        <p:sp>
          <p:nvSpPr>
            <p:cNvPr id="36883" name="Line 10"/>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6869" name="Picture 1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72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1516" name="Rectangle 12"/>
          <p:cNvSpPr>
            <a:spLocks noChangeArrowheads="1"/>
          </p:cNvSpPr>
          <p:nvPr/>
        </p:nvSpPr>
        <p:spPr bwMode="auto">
          <a:xfrm>
            <a:off x="2590800" y="13716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U.S. supply</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S</a:t>
            </a:r>
            <a:r>
              <a:rPr lang="en-US" altLang="en-US" sz="1400">
                <a:solidFill>
                  <a:schemeClr val="tx1"/>
                </a:solidFill>
              </a:rPr>
              <a:t> = </a:t>
            </a:r>
            <a:r>
              <a:rPr lang="en-US" altLang="en-US" sz="1400">
                <a:solidFill>
                  <a:schemeClr val="tx1"/>
                </a:solidFill>
                <a:sym typeface="Symbol" panose="05050102010706020507" pitchFamily="18" charset="2"/>
              </a:rPr>
              <a:t></a:t>
            </a:r>
            <a:r>
              <a:rPr lang="en-US" altLang="en-US" sz="1400">
                <a:solidFill>
                  <a:schemeClr val="tx1"/>
                </a:solidFill>
              </a:rPr>
              <a:t> 7.48 + 0.84</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U.S. demand</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D</a:t>
            </a:r>
            <a:r>
              <a:rPr lang="en-US" altLang="en-US" sz="1400">
                <a:solidFill>
                  <a:schemeClr val="tx1"/>
                </a:solidFill>
              </a:rPr>
              <a:t> = 26.7 </a:t>
            </a:r>
            <a:r>
              <a:rPr lang="en-US" altLang="en-US" sz="1400">
                <a:solidFill>
                  <a:schemeClr val="tx1"/>
                </a:solidFill>
                <a:sym typeface="Symbol" panose="05050102010706020507" pitchFamily="18" charset="2"/>
              </a:rPr>
              <a:t> 0.23</a:t>
            </a:r>
            <a:r>
              <a:rPr lang="en-US" altLang="en-US" sz="1400" i="1">
                <a:solidFill>
                  <a:schemeClr val="tx1"/>
                </a:solidFill>
              </a:rPr>
              <a:t>P</a:t>
            </a:r>
          </a:p>
        </p:txBody>
      </p:sp>
      <p:sp>
        <p:nvSpPr>
          <p:cNvPr id="661517" name="Rectangle 13"/>
          <p:cNvSpPr>
            <a:spLocks noChangeArrowheads="1"/>
          </p:cNvSpPr>
          <p:nvPr/>
        </p:nvSpPr>
        <p:spPr bwMode="auto">
          <a:xfrm>
            <a:off x="762000" y="2057400"/>
            <a:ext cx="2362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At the world price of 12 cents per pound, about 23.9 billion pounds of sugar would have been consumed in the United States in 2005, of which all but 2.6 billion pounds would have been imported.</a:t>
            </a:r>
          </a:p>
          <a:p>
            <a:pPr eaLnBrk="1" hangingPunct="1">
              <a:spcAft>
                <a:spcPct val="20000"/>
              </a:spcAft>
            </a:pPr>
            <a:r>
              <a:rPr lang="en-US" altLang="en-US" sz="1400">
                <a:solidFill>
                  <a:schemeClr val="tx1"/>
                </a:solidFill>
              </a:rPr>
              <a:t>Restricting imports to 5.3 billion pounds caused the U.S. price to go up by 15 cents.</a:t>
            </a:r>
          </a:p>
        </p:txBody>
      </p:sp>
      <p:sp>
        <p:nvSpPr>
          <p:cNvPr id="661518" name="Rectangle 14"/>
          <p:cNvSpPr>
            <a:spLocks noChangeArrowheads="1"/>
          </p:cNvSpPr>
          <p:nvPr/>
        </p:nvSpPr>
        <p:spPr bwMode="auto">
          <a:xfrm>
            <a:off x="838200" y="1752600"/>
            <a:ext cx="2514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Sugar Quota in 2005</a:t>
            </a:r>
          </a:p>
        </p:txBody>
      </p:sp>
      <p:sp>
        <p:nvSpPr>
          <p:cNvPr id="661519" name="Rectangle 15"/>
          <p:cNvSpPr>
            <a:spLocks noChangeArrowheads="1"/>
          </p:cNvSpPr>
          <p:nvPr/>
        </p:nvSpPr>
        <p:spPr bwMode="auto">
          <a:xfrm>
            <a:off x="8382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9.16</a:t>
            </a:r>
          </a:p>
        </p:txBody>
      </p:sp>
      <p:pic>
        <p:nvPicPr>
          <p:cNvPr id="661530" name="Picture 26" descr="example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4" name="Picture 30"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5" name="Picture 31"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6" name="Picture 32"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7" name="Picture 33"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8" name="Picture 34"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39" name="Picture 35"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1540" name="Picture 36"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1530"/>
                                        </p:tgtEl>
                                        <p:attrNameLst>
                                          <p:attrName>style.visibility</p:attrName>
                                        </p:attrNameLst>
                                      </p:cBhvr>
                                      <p:to>
                                        <p:strVal val="visible"/>
                                      </p:to>
                                    </p:set>
                                    <p:animEffect transition="in" filter="wipe(left)">
                                      <p:cBhvr>
                                        <p:cTn id="7" dur="500"/>
                                        <p:tgtEl>
                                          <p:spTgt spid="66153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1506"/>
                                        </p:tgtEl>
                                        <p:attrNameLst>
                                          <p:attrName>style.visibility</p:attrName>
                                        </p:attrNameLst>
                                      </p:cBhvr>
                                      <p:to>
                                        <p:strVal val="visible"/>
                                      </p:to>
                                    </p:set>
                                    <p:animEffect transition="in" filter="fade">
                                      <p:cBhvr>
                                        <p:cTn id="11" dur="500"/>
                                        <p:tgtEl>
                                          <p:spTgt spid="661506"/>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661519"/>
                                        </p:tgtEl>
                                        <p:attrNameLst>
                                          <p:attrName>style.visibility</p:attrName>
                                        </p:attrNameLst>
                                      </p:cBhvr>
                                      <p:to>
                                        <p:strVal val="visible"/>
                                      </p:to>
                                    </p:set>
                                    <p:animEffect transition="in" filter="wipe(left)">
                                      <p:cBhvr>
                                        <p:cTn id="15" dur="500"/>
                                        <p:tgtEl>
                                          <p:spTgt spid="66151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61518"/>
                                        </p:tgtEl>
                                        <p:attrNameLst>
                                          <p:attrName>style.visibility</p:attrName>
                                        </p:attrNameLst>
                                      </p:cBhvr>
                                      <p:to>
                                        <p:strVal val="visible"/>
                                      </p:to>
                                    </p:set>
                                    <p:animEffect transition="in" filter="wipe(left)">
                                      <p:cBhvr>
                                        <p:cTn id="19" dur="500"/>
                                        <p:tgtEl>
                                          <p:spTgt spid="66151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61516">
                                            <p:txEl>
                                              <p:pRg st="0" end="0"/>
                                            </p:txEl>
                                          </p:spTgt>
                                        </p:tgtEl>
                                        <p:attrNameLst>
                                          <p:attrName>style.visibility</p:attrName>
                                        </p:attrNameLst>
                                      </p:cBhvr>
                                      <p:to>
                                        <p:strVal val="visible"/>
                                      </p:to>
                                    </p:set>
                                    <p:animEffect transition="in" filter="wipe(left)">
                                      <p:cBhvr>
                                        <p:cTn id="23" dur="500"/>
                                        <p:tgtEl>
                                          <p:spTgt spid="661516">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61516">
                                            <p:txEl>
                                              <p:pRg st="1" end="1"/>
                                            </p:txEl>
                                          </p:spTgt>
                                        </p:tgtEl>
                                        <p:attrNameLst>
                                          <p:attrName>style.visibility</p:attrName>
                                        </p:attrNameLst>
                                      </p:cBhvr>
                                      <p:to>
                                        <p:strVal val="visible"/>
                                      </p:to>
                                    </p:set>
                                    <p:animEffect transition="in" filter="wipe(left)">
                                      <p:cBhvr>
                                        <p:cTn id="27" dur="500"/>
                                        <p:tgtEl>
                                          <p:spTgt spid="661516">
                                            <p:txEl>
                                              <p:pRg st="1" end="1"/>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61517">
                                            <p:txEl>
                                              <p:pRg st="0" end="0"/>
                                            </p:txEl>
                                          </p:spTgt>
                                        </p:tgtEl>
                                        <p:attrNameLst>
                                          <p:attrName>style.visibility</p:attrName>
                                        </p:attrNameLst>
                                      </p:cBhvr>
                                      <p:to>
                                        <p:strVal val="visible"/>
                                      </p:to>
                                    </p:set>
                                    <p:animEffect transition="in" filter="wipe(left)">
                                      <p:cBhvr>
                                        <p:cTn id="31" dur="500"/>
                                        <p:tgtEl>
                                          <p:spTgt spid="661517">
                                            <p:txEl>
                                              <p:pRg st="0" end="0"/>
                                            </p:txEl>
                                          </p:spTgt>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661534"/>
                                        </p:tgtEl>
                                        <p:attrNameLst>
                                          <p:attrName>style.visibility</p:attrName>
                                        </p:attrNameLst>
                                      </p:cBhvr>
                                      <p:to>
                                        <p:strVal val="visible"/>
                                      </p:to>
                                    </p:set>
                                    <p:animEffect transition="in" filter="wipe(left)">
                                      <p:cBhvr>
                                        <p:cTn id="35" dur="500"/>
                                        <p:tgtEl>
                                          <p:spTgt spid="661534"/>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661535"/>
                                        </p:tgtEl>
                                        <p:attrNameLst>
                                          <p:attrName>style.visibility</p:attrName>
                                        </p:attrNameLst>
                                      </p:cBhvr>
                                      <p:to>
                                        <p:strVal val="visible"/>
                                      </p:to>
                                    </p:set>
                                    <p:animEffect transition="in" filter="wipe(left)">
                                      <p:cBhvr>
                                        <p:cTn id="39" dur="1000"/>
                                        <p:tgtEl>
                                          <p:spTgt spid="661535"/>
                                        </p:tgtEl>
                                      </p:cBhvr>
                                    </p:animEffect>
                                  </p:childTnLst>
                                </p:cTn>
                              </p:par>
                            </p:childTnLst>
                          </p:cTn>
                        </p:par>
                        <p:par>
                          <p:cTn id="40" fill="hold" nodeType="afterGroup">
                            <p:stCondLst>
                              <p:cond delay="5000"/>
                            </p:stCondLst>
                            <p:childTnLst>
                              <p:par>
                                <p:cTn id="41" presetID="22" presetClass="entr" presetSubtype="8" fill="hold" nodeType="afterEffect">
                                  <p:stCondLst>
                                    <p:cond delay="0"/>
                                  </p:stCondLst>
                                  <p:childTnLst>
                                    <p:set>
                                      <p:cBhvr>
                                        <p:cTn id="42" dur="1" fill="hold">
                                          <p:stCondLst>
                                            <p:cond delay="0"/>
                                          </p:stCondLst>
                                        </p:cTn>
                                        <p:tgtEl>
                                          <p:spTgt spid="661536"/>
                                        </p:tgtEl>
                                        <p:attrNameLst>
                                          <p:attrName>style.visibility</p:attrName>
                                        </p:attrNameLst>
                                      </p:cBhvr>
                                      <p:to>
                                        <p:strVal val="visible"/>
                                      </p:to>
                                    </p:set>
                                    <p:animEffect transition="in" filter="wipe(left)">
                                      <p:cBhvr>
                                        <p:cTn id="43" dur="1000"/>
                                        <p:tgtEl>
                                          <p:spTgt spid="661536"/>
                                        </p:tgtEl>
                                      </p:cBhvr>
                                    </p:animEffect>
                                  </p:childTnLst>
                                </p:cTn>
                              </p:par>
                            </p:childTnLst>
                          </p:cTn>
                        </p:par>
                        <p:par>
                          <p:cTn id="44" fill="hold" nodeType="afterGroup">
                            <p:stCondLst>
                              <p:cond delay="6000"/>
                            </p:stCondLst>
                            <p:childTnLst>
                              <p:par>
                                <p:cTn id="45" presetID="22" presetClass="entr" presetSubtype="8" fill="hold" nodeType="afterEffect">
                                  <p:stCondLst>
                                    <p:cond delay="0"/>
                                  </p:stCondLst>
                                  <p:childTnLst>
                                    <p:set>
                                      <p:cBhvr>
                                        <p:cTn id="46" dur="1" fill="hold">
                                          <p:stCondLst>
                                            <p:cond delay="0"/>
                                          </p:stCondLst>
                                        </p:cTn>
                                        <p:tgtEl>
                                          <p:spTgt spid="661537"/>
                                        </p:tgtEl>
                                        <p:attrNameLst>
                                          <p:attrName>style.visibility</p:attrName>
                                        </p:attrNameLst>
                                      </p:cBhvr>
                                      <p:to>
                                        <p:strVal val="visible"/>
                                      </p:to>
                                    </p:set>
                                    <p:animEffect transition="in" filter="wipe(left)">
                                      <p:cBhvr>
                                        <p:cTn id="47" dur="1000"/>
                                        <p:tgtEl>
                                          <p:spTgt spid="661537"/>
                                        </p:tgtEl>
                                      </p:cBhvr>
                                    </p:animEffect>
                                  </p:childTnLst>
                                </p:cTn>
                              </p:par>
                            </p:childTnLst>
                          </p:cTn>
                        </p:par>
                        <p:par>
                          <p:cTn id="48" fill="hold" nodeType="afterGroup">
                            <p:stCondLst>
                              <p:cond delay="7000"/>
                            </p:stCondLst>
                            <p:childTnLst>
                              <p:par>
                                <p:cTn id="49" presetID="22" presetClass="entr" presetSubtype="8" fill="hold" nodeType="afterEffect">
                                  <p:stCondLst>
                                    <p:cond delay="0"/>
                                  </p:stCondLst>
                                  <p:childTnLst>
                                    <p:set>
                                      <p:cBhvr>
                                        <p:cTn id="50" dur="1" fill="hold">
                                          <p:stCondLst>
                                            <p:cond delay="0"/>
                                          </p:stCondLst>
                                        </p:cTn>
                                        <p:tgtEl>
                                          <p:spTgt spid="661538"/>
                                        </p:tgtEl>
                                        <p:attrNameLst>
                                          <p:attrName>style.visibility</p:attrName>
                                        </p:attrNameLst>
                                      </p:cBhvr>
                                      <p:to>
                                        <p:strVal val="visible"/>
                                      </p:to>
                                    </p:set>
                                    <p:animEffect transition="in" filter="wipe(left)">
                                      <p:cBhvr>
                                        <p:cTn id="51" dur="1000"/>
                                        <p:tgtEl>
                                          <p:spTgt spid="661538"/>
                                        </p:tgtEl>
                                      </p:cBhvr>
                                    </p:animEffect>
                                  </p:childTnLst>
                                </p:cTn>
                              </p:par>
                            </p:childTnLst>
                          </p:cTn>
                        </p:par>
                        <p:par>
                          <p:cTn id="52" fill="hold" nodeType="afterGroup">
                            <p:stCondLst>
                              <p:cond delay="8000"/>
                            </p:stCondLst>
                            <p:childTnLst>
                              <p:par>
                                <p:cTn id="53" presetID="22" presetClass="entr" presetSubtype="8" fill="hold" nodeType="afterEffect">
                                  <p:stCondLst>
                                    <p:cond delay="0"/>
                                  </p:stCondLst>
                                  <p:childTnLst>
                                    <p:set>
                                      <p:cBhvr>
                                        <p:cTn id="54" dur="1" fill="hold">
                                          <p:stCondLst>
                                            <p:cond delay="0"/>
                                          </p:stCondLst>
                                        </p:cTn>
                                        <p:tgtEl>
                                          <p:spTgt spid="661539"/>
                                        </p:tgtEl>
                                        <p:attrNameLst>
                                          <p:attrName>style.visibility</p:attrName>
                                        </p:attrNameLst>
                                      </p:cBhvr>
                                      <p:to>
                                        <p:strVal val="visible"/>
                                      </p:to>
                                    </p:set>
                                    <p:animEffect transition="in" filter="wipe(left)">
                                      <p:cBhvr>
                                        <p:cTn id="55" dur="1000"/>
                                        <p:tgtEl>
                                          <p:spTgt spid="661539"/>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661517">
                                            <p:txEl>
                                              <p:pRg st="1" end="1"/>
                                            </p:txEl>
                                          </p:spTgt>
                                        </p:tgtEl>
                                        <p:attrNameLst>
                                          <p:attrName>style.visibility</p:attrName>
                                        </p:attrNameLst>
                                      </p:cBhvr>
                                      <p:to>
                                        <p:strVal val="visible"/>
                                      </p:to>
                                    </p:set>
                                    <p:animEffect transition="in" filter="wipe(left)">
                                      <p:cBhvr>
                                        <p:cTn id="60" dur="500"/>
                                        <p:tgtEl>
                                          <p:spTgt spid="661517">
                                            <p:txEl>
                                              <p:pRg st="1" end="1"/>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661540"/>
                                        </p:tgtEl>
                                        <p:attrNameLst>
                                          <p:attrName>style.visibility</p:attrName>
                                        </p:attrNameLst>
                                      </p:cBhvr>
                                      <p:to>
                                        <p:strVal val="visible"/>
                                      </p:to>
                                    </p:set>
                                    <p:animEffect transition="in" filter="wipe(left)">
                                      <p:cBhvr>
                                        <p:cTn id="64" dur="1000"/>
                                        <p:tgtEl>
                                          <p:spTgt spid="6615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1506" grpId="0" animBg="1"/>
      <p:bldP spid="661516" grpId="0" build="p"/>
      <p:bldP spid="661517" grpId="0" build="p"/>
      <p:bldP spid="6615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662548" name="Picture 20"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2549" name="Picture 21"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2550" name="Picture 22"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2551" name="Picture 23"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Rectangle 3"/>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IMPORT QUOTAS AND TARIFFS</a:t>
            </a:r>
          </a:p>
        </p:txBody>
      </p:sp>
      <p:grpSp>
        <p:nvGrpSpPr>
          <p:cNvPr id="37896" name="Group 4"/>
          <p:cNvGrpSpPr>
            <a:grpSpLocks/>
          </p:cNvGrpSpPr>
          <p:nvPr/>
        </p:nvGrpSpPr>
        <p:grpSpPr bwMode="auto">
          <a:xfrm>
            <a:off x="457200" y="381000"/>
            <a:ext cx="8229600" cy="487363"/>
            <a:chOff x="288" y="240"/>
            <a:chExt cx="5184" cy="307"/>
          </a:xfrm>
        </p:grpSpPr>
        <p:sp>
          <p:nvSpPr>
            <p:cNvPr id="37912"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9.5</a:t>
              </a:r>
            </a:p>
          </p:txBody>
        </p:sp>
        <p:sp>
          <p:nvSpPr>
            <p:cNvPr id="37913"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789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72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8" name="Rectangle 8"/>
          <p:cNvSpPr>
            <a:spLocks noChangeArrowheads="1"/>
          </p:cNvSpPr>
          <p:nvPr/>
        </p:nvSpPr>
        <p:spPr bwMode="auto">
          <a:xfrm>
            <a:off x="2590800" y="13716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400" i="1">
                <a:solidFill>
                  <a:schemeClr val="tx1"/>
                </a:solidFill>
              </a:rPr>
              <a:t>U.S. supply</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S</a:t>
            </a:r>
            <a:r>
              <a:rPr lang="en-US" altLang="en-US" sz="1400">
                <a:solidFill>
                  <a:schemeClr val="tx1"/>
                </a:solidFill>
              </a:rPr>
              <a:t> = </a:t>
            </a:r>
            <a:r>
              <a:rPr lang="en-US" altLang="en-US" sz="1400">
                <a:solidFill>
                  <a:schemeClr val="tx1"/>
                </a:solidFill>
                <a:sym typeface="Symbol" panose="05050102010706020507" pitchFamily="18" charset="2"/>
              </a:rPr>
              <a:t></a:t>
            </a:r>
            <a:r>
              <a:rPr lang="en-US" altLang="en-US" sz="1400">
                <a:solidFill>
                  <a:schemeClr val="tx1"/>
                </a:solidFill>
              </a:rPr>
              <a:t> 7.48 + 0.84</a:t>
            </a:r>
            <a:r>
              <a:rPr lang="en-US" altLang="en-US" sz="1400" i="1">
                <a:solidFill>
                  <a:schemeClr val="tx1"/>
                </a:solidFill>
              </a:rPr>
              <a:t>P</a:t>
            </a:r>
            <a:endParaRPr lang="en-US" altLang="en-US" sz="1400" i="1" baseline="-25000">
              <a:solidFill>
                <a:schemeClr val="tx1"/>
              </a:solidFill>
            </a:endParaRPr>
          </a:p>
          <a:p>
            <a:pPr algn="ctr" eaLnBrk="1" hangingPunct="1">
              <a:lnSpc>
                <a:spcPct val="90000"/>
              </a:lnSpc>
              <a:spcAft>
                <a:spcPct val="20000"/>
              </a:spcAft>
            </a:pPr>
            <a:r>
              <a:rPr lang="en-US" altLang="en-US" sz="1400" i="1">
                <a:solidFill>
                  <a:schemeClr val="tx1"/>
                </a:solidFill>
              </a:rPr>
              <a:t>U.S. demand</a:t>
            </a:r>
            <a:r>
              <a:rPr lang="en-US" altLang="en-US" sz="1400">
                <a:solidFill>
                  <a:schemeClr val="tx1"/>
                </a:solidFill>
              </a:rPr>
              <a:t>: </a:t>
            </a:r>
            <a:r>
              <a:rPr lang="en-US" altLang="en-US" sz="1400" i="1">
                <a:solidFill>
                  <a:schemeClr val="tx1"/>
                </a:solidFill>
              </a:rPr>
              <a:t>Q</a:t>
            </a:r>
            <a:r>
              <a:rPr lang="en-US" altLang="en-US" sz="1400" i="1" baseline="-25000">
                <a:solidFill>
                  <a:schemeClr val="tx1"/>
                </a:solidFill>
              </a:rPr>
              <a:t>D</a:t>
            </a:r>
            <a:r>
              <a:rPr lang="en-US" altLang="en-US" sz="1400">
                <a:solidFill>
                  <a:schemeClr val="tx1"/>
                </a:solidFill>
              </a:rPr>
              <a:t> = 26.7 </a:t>
            </a:r>
            <a:r>
              <a:rPr lang="en-US" altLang="en-US" sz="1400">
                <a:solidFill>
                  <a:schemeClr val="tx1"/>
                </a:solidFill>
                <a:sym typeface="Symbol" panose="05050102010706020507" pitchFamily="18" charset="2"/>
              </a:rPr>
              <a:t> 0.23</a:t>
            </a:r>
            <a:r>
              <a:rPr lang="en-US" altLang="en-US" sz="1400" i="1">
                <a:solidFill>
                  <a:schemeClr val="tx1"/>
                </a:solidFill>
              </a:rPr>
              <a:t>P</a:t>
            </a:r>
          </a:p>
        </p:txBody>
      </p:sp>
      <p:sp>
        <p:nvSpPr>
          <p:cNvPr id="662537" name="Rectangle 9"/>
          <p:cNvSpPr>
            <a:spLocks noChangeArrowheads="1"/>
          </p:cNvSpPr>
          <p:nvPr/>
        </p:nvSpPr>
        <p:spPr bwMode="auto">
          <a:xfrm>
            <a:off x="762000" y="2057400"/>
            <a:ext cx="23622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gain to domestic producers was trapezoid </a:t>
            </a:r>
            <a:r>
              <a:rPr lang="en-US" altLang="en-US" sz="1400" i="1">
                <a:solidFill>
                  <a:schemeClr val="tx1"/>
                </a:solidFill>
              </a:rPr>
              <a:t>A</a:t>
            </a:r>
            <a:r>
              <a:rPr lang="en-US" altLang="en-US" sz="1400">
                <a:solidFill>
                  <a:schemeClr val="tx1"/>
                </a:solidFill>
              </a:rPr>
              <a:t>, about $1.3 billion. </a:t>
            </a:r>
          </a:p>
          <a:p>
            <a:pPr eaLnBrk="1" hangingPunct="1">
              <a:spcAft>
                <a:spcPct val="20000"/>
              </a:spcAft>
            </a:pPr>
            <a:r>
              <a:rPr lang="en-US" altLang="en-US" sz="1400">
                <a:solidFill>
                  <a:schemeClr val="tx1"/>
                </a:solidFill>
              </a:rPr>
              <a:t>Rectangle </a:t>
            </a:r>
            <a:r>
              <a:rPr lang="en-US" altLang="en-US" sz="1400" i="1">
                <a:solidFill>
                  <a:schemeClr val="tx1"/>
                </a:solidFill>
              </a:rPr>
              <a:t>D</a:t>
            </a:r>
            <a:r>
              <a:rPr lang="en-US" altLang="en-US" sz="1400">
                <a:solidFill>
                  <a:schemeClr val="tx1"/>
                </a:solidFill>
              </a:rPr>
              <a:t>, $795 million, was a gain to those foreign producers who obtained quota allotments. </a:t>
            </a:r>
          </a:p>
          <a:p>
            <a:pPr eaLnBrk="1" hangingPunct="1">
              <a:spcAft>
                <a:spcPct val="20000"/>
              </a:spcAft>
            </a:pPr>
            <a:r>
              <a:rPr lang="en-US" altLang="en-US" sz="1400">
                <a:solidFill>
                  <a:schemeClr val="tx1"/>
                </a:solidFill>
              </a:rPr>
              <a:t>Triangles </a:t>
            </a:r>
            <a:r>
              <a:rPr lang="en-US" altLang="en-US" sz="1400" i="1">
                <a:solidFill>
                  <a:schemeClr val="tx1"/>
                </a:solidFill>
              </a:rPr>
              <a:t>B</a:t>
            </a:r>
            <a:r>
              <a:rPr lang="en-US" altLang="en-US" sz="1400">
                <a:solidFill>
                  <a:schemeClr val="tx1"/>
                </a:solidFill>
              </a:rPr>
              <a:t> and </a:t>
            </a:r>
            <a:r>
              <a:rPr lang="en-US" altLang="en-US" sz="1400" i="1">
                <a:solidFill>
                  <a:schemeClr val="tx1"/>
                </a:solidFill>
              </a:rPr>
              <a:t>C</a:t>
            </a:r>
            <a:r>
              <a:rPr lang="en-US" altLang="en-US" sz="1400">
                <a:solidFill>
                  <a:schemeClr val="tx1"/>
                </a:solidFill>
              </a:rPr>
              <a:t> represent the deadweight loss of about $1.2 billion.</a:t>
            </a:r>
          </a:p>
          <a:p>
            <a:pPr eaLnBrk="1" hangingPunct="1">
              <a:spcAft>
                <a:spcPct val="20000"/>
              </a:spcAft>
            </a:pPr>
            <a:r>
              <a:rPr lang="en-US" altLang="en-US" sz="1400">
                <a:solidFill>
                  <a:schemeClr val="tx1"/>
                </a:solidFill>
              </a:rPr>
              <a:t>The cost to consumers,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 + </a:t>
            </a:r>
            <a:r>
              <a:rPr lang="en-US" altLang="en-US" sz="1400" i="1">
                <a:solidFill>
                  <a:schemeClr val="tx1"/>
                </a:solidFill>
              </a:rPr>
              <a:t>D</a:t>
            </a:r>
            <a:r>
              <a:rPr lang="en-US" altLang="en-US" sz="1400">
                <a:solidFill>
                  <a:schemeClr val="tx1"/>
                </a:solidFill>
              </a:rPr>
              <a:t>, was about $3.3 billion.</a:t>
            </a:r>
          </a:p>
          <a:p>
            <a:pPr eaLnBrk="1" hangingPunct="1">
              <a:spcAft>
                <a:spcPct val="20000"/>
              </a:spcAft>
            </a:pPr>
            <a:endParaRPr lang="en-US" altLang="en-US" sz="1400">
              <a:solidFill>
                <a:schemeClr val="tx1"/>
              </a:solidFill>
            </a:endParaRPr>
          </a:p>
        </p:txBody>
      </p:sp>
      <p:sp>
        <p:nvSpPr>
          <p:cNvPr id="37900" name="Rectangle 10"/>
          <p:cNvSpPr>
            <a:spLocks noChangeArrowheads="1"/>
          </p:cNvSpPr>
          <p:nvPr/>
        </p:nvSpPr>
        <p:spPr bwMode="auto">
          <a:xfrm>
            <a:off x="838200" y="1752600"/>
            <a:ext cx="25146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Sugar Quota in 2005 (continued)</a:t>
            </a:r>
          </a:p>
        </p:txBody>
      </p:sp>
      <p:sp>
        <p:nvSpPr>
          <p:cNvPr id="37901" name="Rectangle 11"/>
          <p:cNvSpPr>
            <a:spLocks noChangeArrowheads="1"/>
          </p:cNvSpPr>
          <p:nvPr/>
        </p:nvSpPr>
        <p:spPr bwMode="auto">
          <a:xfrm>
            <a:off x="83820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9.16</a:t>
            </a:r>
          </a:p>
        </p:txBody>
      </p:sp>
      <p:pic>
        <p:nvPicPr>
          <p:cNvPr id="37902" name="Picture 13"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3" name="Picture 14"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4" name="Picture 15"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5" name="Picture 16"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6" name="Picture 17"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7" name="Picture 18"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8" name="Picture 19"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2552" name="Picture 24"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2553" name="Picture 25"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124200" y="1752600"/>
            <a:ext cx="5762625" cy="455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11" name="Picture 26" descr="example_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662552"/>
                                        </p:tgtEl>
                                        <p:attrNameLst>
                                          <p:attrName>style.visibility</p:attrName>
                                        </p:attrNameLst>
                                      </p:cBhvr>
                                      <p:to>
                                        <p:strVal val="visible"/>
                                      </p:to>
                                    </p:set>
                                    <p:animEffect transition="in" filter="wipe(up)">
                                      <p:cBhvr>
                                        <p:cTn id="7" dur="1000"/>
                                        <p:tgtEl>
                                          <p:spTgt spid="662552"/>
                                        </p:tgtEl>
                                      </p:cBhvr>
                                    </p:animEffect>
                                  </p:childTnLst>
                                </p:cTn>
                              </p:par>
                            </p:childTnLst>
                          </p:cTn>
                        </p:par>
                        <p:par>
                          <p:cTn id="8" fill="hold" nodeType="afterGroup">
                            <p:stCondLst>
                              <p:cond delay="1000"/>
                            </p:stCondLst>
                            <p:childTnLst>
                              <p:par>
                                <p:cTn id="9" presetID="22" presetClass="entr" presetSubtype="1" fill="hold" nodeType="afterEffect">
                                  <p:stCondLst>
                                    <p:cond delay="0"/>
                                  </p:stCondLst>
                                  <p:childTnLst>
                                    <p:set>
                                      <p:cBhvr>
                                        <p:cTn id="10" dur="1" fill="hold">
                                          <p:stCondLst>
                                            <p:cond delay="0"/>
                                          </p:stCondLst>
                                        </p:cTn>
                                        <p:tgtEl>
                                          <p:spTgt spid="662553"/>
                                        </p:tgtEl>
                                        <p:attrNameLst>
                                          <p:attrName>style.visibility</p:attrName>
                                        </p:attrNameLst>
                                      </p:cBhvr>
                                      <p:to>
                                        <p:strVal val="visible"/>
                                      </p:to>
                                    </p:set>
                                    <p:animEffect transition="in" filter="wipe(up)">
                                      <p:cBhvr>
                                        <p:cTn id="11" dur="1000"/>
                                        <p:tgtEl>
                                          <p:spTgt spid="662553"/>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62537">
                                            <p:txEl>
                                              <p:pRg st="0" end="0"/>
                                            </p:txEl>
                                          </p:spTgt>
                                        </p:tgtEl>
                                        <p:attrNameLst>
                                          <p:attrName>style.visibility</p:attrName>
                                        </p:attrNameLst>
                                      </p:cBhvr>
                                      <p:to>
                                        <p:strVal val="visible"/>
                                      </p:to>
                                    </p:set>
                                    <p:animEffect transition="in" filter="wipe(left)">
                                      <p:cBhvr>
                                        <p:cTn id="15" dur="500"/>
                                        <p:tgtEl>
                                          <p:spTgt spid="662537">
                                            <p:txEl>
                                              <p:pRg st="0" end="0"/>
                                            </p:txEl>
                                          </p:spTgt>
                                        </p:tgtEl>
                                      </p:cBhvr>
                                    </p:animEffect>
                                  </p:childTnLst>
                                </p:cTn>
                              </p:par>
                            </p:childTnLst>
                          </p:cTn>
                        </p:par>
                        <p:par>
                          <p:cTn id="16" fill="hold" nodeType="afterGroup">
                            <p:stCondLst>
                              <p:cond delay="2500"/>
                            </p:stCondLst>
                            <p:childTnLst>
                              <p:par>
                                <p:cTn id="17" presetID="22" presetClass="entr" presetSubtype="4" fill="hold" nodeType="afterEffect">
                                  <p:stCondLst>
                                    <p:cond delay="0"/>
                                  </p:stCondLst>
                                  <p:childTnLst>
                                    <p:set>
                                      <p:cBhvr>
                                        <p:cTn id="18" dur="1" fill="hold">
                                          <p:stCondLst>
                                            <p:cond delay="0"/>
                                          </p:stCondLst>
                                        </p:cTn>
                                        <p:tgtEl>
                                          <p:spTgt spid="662548"/>
                                        </p:tgtEl>
                                        <p:attrNameLst>
                                          <p:attrName>style.visibility</p:attrName>
                                        </p:attrNameLst>
                                      </p:cBhvr>
                                      <p:to>
                                        <p:strVal val="visible"/>
                                      </p:to>
                                    </p:set>
                                    <p:animEffect transition="in" filter="wipe(down)">
                                      <p:cBhvr>
                                        <p:cTn id="19" dur="1000"/>
                                        <p:tgtEl>
                                          <p:spTgt spid="662548"/>
                                        </p:tgtEl>
                                      </p:cBhvr>
                                    </p:animEffect>
                                  </p:childTnLst>
                                </p:cTn>
                              </p:par>
                            </p:childTnLst>
                          </p:cTn>
                        </p:par>
                        <p:par>
                          <p:cTn id="20" fill="hold" nodeType="afterGroup">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2537">
                                            <p:txEl>
                                              <p:pRg st="1" end="1"/>
                                            </p:txEl>
                                          </p:spTgt>
                                        </p:tgtEl>
                                        <p:attrNameLst>
                                          <p:attrName>style.visibility</p:attrName>
                                        </p:attrNameLst>
                                      </p:cBhvr>
                                      <p:to>
                                        <p:strVal val="visible"/>
                                      </p:to>
                                    </p:set>
                                    <p:animEffect transition="in" filter="wipe(left)">
                                      <p:cBhvr>
                                        <p:cTn id="23" dur="500"/>
                                        <p:tgtEl>
                                          <p:spTgt spid="662537">
                                            <p:txEl>
                                              <p:pRg st="1" end="1"/>
                                            </p:txEl>
                                          </p:spTgt>
                                        </p:tgtEl>
                                      </p:cBhvr>
                                    </p:animEffect>
                                  </p:childTnLst>
                                </p:cTn>
                              </p:par>
                            </p:childTnLst>
                          </p:cTn>
                        </p:par>
                        <p:par>
                          <p:cTn id="24" fill="hold" nodeType="afterGroup">
                            <p:stCondLst>
                              <p:cond delay="4000"/>
                            </p:stCondLst>
                            <p:childTnLst>
                              <p:par>
                                <p:cTn id="25" presetID="22" presetClass="entr" presetSubtype="4" fill="hold" nodeType="afterEffect">
                                  <p:stCondLst>
                                    <p:cond delay="0"/>
                                  </p:stCondLst>
                                  <p:childTnLst>
                                    <p:set>
                                      <p:cBhvr>
                                        <p:cTn id="26" dur="1" fill="hold">
                                          <p:stCondLst>
                                            <p:cond delay="0"/>
                                          </p:stCondLst>
                                        </p:cTn>
                                        <p:tgtEl>
                                          <p:spTgt spid="662549"/>
                                        </p:tgtEl>
                                        <p:attrNameLst>
                                          <p:attrName>style.visibility</p:attrName>
                                        </p:attrNameLst>
                                      </p:cBhvr>
                                      <p:to>
                                        <p:strVal val="visible"/>
                                      </p:to>
                                    </p:set>
                                    <p:animEffect transition="in" filter="wipe(down)">
                                      <p:cBhvr>
                                        <p:cTn id="27" dur="1000"/>
                                        <p:tgtEl>
                                          <p:spTgt spid="662549"/>
                                        </p:tgtEl>
                                      </p:cBhvr>
                                    </p:animEffect>
                                  </p:childTnLst>
                                </p:cTn>
                              </p:par>
                            </p:childTnLst>
                          </p:cTn>
                        </p:par>
                        <p:par>
                          <p:cTn id="28" fill="hold" nodeType="afterGroup">
                            <p:stCondLst>
                              <p:cond delay="5000"/>
                            </p:stCondLst>
                            <p:childTnLst>
                              <p:par>
                                <p:cTn id="29" presetID="22" presetClass="entr" presetSubtype="8" fill="hold" grpId="0" nodeType="afterEffect">
                                  <p:stCondLst>
                                    <p:cond delay="0"/>
                                  </p:stCondLst>
                                  <p:childTnLst>
                                    <p:set>
                                      <p:cBhvr>
                                        <p:cTn id="30" dur="1" fill="hold">
                                          <p:stCondLst>
                                            <p:cond delay="0"/>
                                          </p:stCondLst>
                                        </p:cTn>
                                        <p:tgtEl>
                                          <p:spTgt spid="662537">
                                            <p:txEl>
                                              <p:pRg st="2" end="2"/>
                                            </p:txEl>
                                          </p:spTgt>
                                        </p:tgtEl>
                                        <p:attrNameLst>
                                          <p:attrName>style.visibility</p:attrName>
                                        </p:attrNameLst>
                                      </p:cBhvr>
                                      <p:to>
                                        <p:strVal val="visible"/>
                                      </p:to>
                                    </p:set>
                                    <p:animEffect transition="in" filter="wipe(left)">
                                      <p:cBhvr>
                                        <p:cTn id="31" dur="500"/>
                                        <p:tgtEl>
                                          <p:spTgt spid="662537">
                                            <p:txEl>
                                              <p:pRg st="2" end="2"/>
                                            </p:txEl>
                                          </p:spTgt>
                                        </p:tgtEl>
                                      </p:cBhvr>
                                    </p:animEffect>
                                  </p:childTnLst>
                                </p:cTn>
                              </p:par>
                            </p:childTnLst>
                          </p:cTn>
                        </p:par>
                        <p:par>
                          <p:cTn id="32" fill="hold" nodeType="afterGroup">
                            <p:stCondLst>
                              <p:cond delay="5500"/>
                            </p:stCondLst>
                            <p:childTnLst>
                              <p:par>
                                <p:cTn id="33" presetID="22" presetClass="entr" presetSubtype="4" fill="hold" nodeType="afterEffect">
                                  <p:stCondLst>
                                    <p:cond delay="0"/>
                                  </p:stCondLst>
                                  <p:childTnLst>
                                    <p:set>
                                      <p:cBhvr>
                                        <p:cTn id="34" dur="1" fill="hold">
                                          <p:stCondLst>
                                            <p:cond delay="0"/>
                                          </p:stCondLst>
                                        </p:cTn>
                                        <p:tgtEl>
                                          <p:spTgt spid="662550"/>
                                        </p:tgtEl>
                                        <p:attrNameLst>
                                          <p:attrName>style.visibility</p:attrName>
                                        </p:attrNameLst>
                                      </p:cBhvr>
                                      <p:to>
                                        <p:strVal val="visible"/>
                                      </p:to>
                                    </p:set>
                                    <p:animEffect transition="in" filter="wipe(down)">
                                      <p:cBhvr>
                                        <p:cTn id="35" dur="1000"/>
                                        <p:tgtEl>
                                          <p:spTgt spid="662550"/>
                                        </p:tgtEl>
                                      </p:cBhvr>
                                    </p:animEffect>
                                  </p:childTnLst>
                                </p:cTn>
                              </p:par>
                            </p:childTnLst>
                          </p:cTn>
                        </p:par>
                        <p:par>
                          <p:cTn id="36" fill="hold" nodeType="afterGroup">
                            <p:stCondLst>
                              <p:cond delay="6500"/>
                            </p:stCondLst>
                            <p:childTnLst>
                              <p:par>
                                <p:cTn id="37" presetID="22" presetClass="entr" presetSubtype="4" fill="hold" nodeType="afterEffect">
                                  <p:stCondLst>
                                    <p:cond delay="0"/>
                                  </p:stCondLst>
                                  <p:childTnLst>
                                    <p:set>
                                      <p:cBhvr>
                                        <p:cTn id="38" dur="1" fill="hold">
                                          <p:stCondLst>
                                            <p:cond delay="0"/>
                                          </p:stCondLst>
                                        </p:cTn>
                                        <p:tgtEl>
                                          <p:spTgt spid="662551"/>
                                        </p:tgtEl>
                                        <p:attrNameLst>
                                          <p:attrName>style.visibility</p:attrName>
                                        </p:attrNameLst>
                                      </p:cBhvr>
                                      <p:to>
                                        <p:strVal val="visible"/>
                                      </p:to>
                                    </p:set>
                                    <p:animEffect transition="in" filter="wipe(down)">
                                      <p:cBhvr>
                                        <p:cTn id="39" dur="1000"/>
                                        <p:tgtEl>
                                          <p:spTgt spid="662551"/>
                                        </p:tgtEl>
                                      </p:cBhvr>
                                    </p:animEffect>
                                  </p:childTnLst>
                                </p:cTn>
                              </p:par>
                            </p:childTnLst>
                          </p:cTn>
                        </p:par>
                        <p:par>
                          <p:cTn id="40" fill="hold" nodeType="afterGroup">
                            <p:stCondLst>
                              <p:cond delay="7500"/>
                            </p:stCondLst>
                            <p:childTnLst>
                              <p:par>
                                <p:cTn id="41" presetID="22" presetClass="entr" presetSubtype="8" fill="hold" grpId="0" nodeType="afterEffect">
                                  <p:stCondLst>
                                    <p:cond delay="0"/>
                                  </p:stCondLst>
                                  <p:childTnLst>
                                    <p:set>
                                      <p:cBhvr>
                                        <p:cTn id="42" dur="1" fill="hold">
                                          <p:stCondLst>
                                            <p:cond delay="0"/>
                                          </p:stCondLst>
                                        </p:cTn>
                                        <p:tgtEl>
                                          <p:spTgt spid="662537">
                                            <p:txEl>
                                              <p:pRg st="3" end="3"/>
                                            </p:txEl>
                                          </p:spTgt>
                                        </p:tgtEl>
                                        <p:attrNameLst>
                                          <p:attrName>style.visibility</p:attrName>
                                        </p:attrNameLst>
                                      </p:cBhvr>
                                      <p:to>
                                        <p:strVal val="visible"/>
                                      </p:to>
                                    </p:set>
                                    <p:animEffect transition="in" filter="wipe(left)">
                                      <p:cBhvr>
                                        <p:cTn id="43" dur="500"/>
                                        <p:tgtEl>
                                          <p:spTgt spid="66253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253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8720" name="Picture 160"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8564" name="Rectangle 4"/>
          <p:cNvSpPr>
            <a:spLocks noGrp="1" noChangeArrowheads="1"/>
          </p:cNvSpPr>
          <p:nvPr>
            <p:ph type="title"/>
          </p:nvPr>
        </p:nvSpPr>
        <p:spPr>
          <a:xfrm>
            <a:off x="1371600" y="381000"/>
            <a:ext cx="7315200" cy="990600"/>
          </a:xfrm>
          <a:noFill/>
        </p:spPr>
        <p:txBody>
          <a:bodyPr/>
          <a:lstStyle/>
          <a:p>
            <a:pPr eaLnBrk="1" hangingPunct="1"/>
            <a:r>
              <a:rPr lang="en-US" altLang="en-US" sz="2000" b="0" smtClean="0"/>
              <a:t>EVALUATING THE GAINS AND LOSSES</a:t>
            </a:r>
            <a:br>
              <a:rPr lang="en-US" altLang="en-US" sz="2000" b="0" smtClean="0"/>
            </a:br>
            <a:r>
              <a:rPr lang="en-US" altLang="en-US" sz="2000" b="0" smtClean="0"/>
              <a:t>FROM GOVERNMENT POLICIES—</a:t>
            </a:r>
            <a:br>
              <a:rPr lang="en-US" altLang="en-US" sz="2000" b="0" smtClean="0"/>
            </a:br>
            <a:r>
              <a:rPr lang="en-US" altLang="en-US" sz="2000" b="0" smtClean="0"/>
              <a:t>CONSUMER AND PRODUCER SURPLUS</a:t>
            </a:r>
          </a:p>
        </p:txBody>
      </p:sp>
      <p:grpSp>
        <p:nvGrpSpPr>
          <p:cNvPr id="2" name="Group 5"/>
          <p:cNvGrpSpPr>
            <a:grpSpLocks/>
          </p:cNvGrpSpPr>
          <p:nvPr/>
        </p:nvGrpSpPr>
        <p:grpSpPr bwMode="auto">
          <a:xfrm>
            <a:off x="457200" y="381000"/>
            <a:ext cx="8229600" cy="487363"/>
            <a:chOff x="288" y="240"/>
            <a:chExt cx="5184" cy="307"/>
          </a:xfrm>
        </p:grpSpPr>
        <p:sp>
          <p:nvSpPr>
            <p:cNvPr id="1742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9.1</a:t>
              </a:r>
            </a:p>
          </p:txBody>
        </p:sp>
        <p:sp>
          <p:nvSpPr>
            <p:cNvPr id="1742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578612" name="Rectangle 52"/>
          <p:cNvSpPr>
            <a:spLocks noGrp="1" noChangeArrowheads="1"/>
          </p:cNvSpPr>
          <p:nvPr>
            <p:ph type="body" idx="1"/>
          </p:nvPr>
        </p:nvSpPr>
        <p:spPr>
          <a:xfrm>
            <a:off x="381000" y="1470025"/>
            <a:ext cx="5334000" cy="511175"/>
          </a:xfrm>
          <a:noFill/>
        </p:spPr>
        <p:txBody>
          <a:bodyPr/>
          <a:lstStyle/>
          <a:p>
            <a:pPr eaLnBrk="1" hangingPunct="1"/>
            <a:r>
              <a:rPr lang="en-US" altLang="en-US" sz="2000" smtClean="0"/>
              <a:t>Review of Consumer and Producer Surplus</a:t>
            </a:r>
          </a:p>
        </p:txBody>
      </p:sp>
      <p:pic>
        <p:nvPicPr>
          <p:cNvPr id="578707"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8710" name="Rectangle 150"/>
          <p:cNvSpPr>
            <a:spLocks noChangeArrowheads="1"/>
          </p:cNvSpPr>
          <p:nvPr/>
        </p:nvSpPr>
        <p:spPr bwMode="auto">
          <a:xfrm>
            <a:off x="685800" y="2590800"/>
            <a:ext cx="2438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Consumer </a:t>
            </a:r>
            <a:r>
              <a:rPr lang="en-US" altLang="en-US" sz="1400" i="1">
                <a:solidFill>
                  <a:schemeClr val="tx1"/>
                </a:solidFill>
              </a:rPr>
              <a:t>A</a:t>
            </a:r>
            <a:r>
              <a:rPr lang="en-US" altLang="en-US" sz="1400">
                <a:solidFill>
                  <a:schemeClr val="tx1"/>
                </a:solidFill>
              </a:rPr>
              <a:t> would pay $10 for a good whose market price is $5 and therefore enjoys a benefit of $5.</a:t>
            </a:r>
          </a:p>
          <a:p>
            <a:pPr eaLnBrk="1" hangingPunct="1">
              <a:spcAft>
                <a:spcPct val="20000"/>
              </a:spcAft>
            </a:pPr>
            <a:r>
              <a:rPr lang="en-US" altLang="en-US" sz="1400">
                <a:solidFill>
                  <a:schemeClr val="tx1"/>
                </a:solidFill>
              </a:rPr>
              <a:t>Consumer </a:t>
            </a:r>
            <a:r>
              <a:rPr lang="en-US" altLang="en-US" sz="1400" i="1">
                <a:solidFill>
                  <a:schemeClr val="tx1"/>
                </a:solidFill>
              </a:rPr>
              <a:t>B</a:t>
            </a:r>
            <a:r>
              <a:rPr lang="en-US" altLang="en-US" sz="1400">
                <a:solidFill>
                  <a:schemeClr val="tx1"/>
                </a:solidFill>
              </a:rPr>
              <a:t> enjoys a benefit of $2,</a:t>
            </a:r>
          </a:p>
          <a:p>
            <a:pPr eaLnBrk="1" hangingPunct="1">
              <a:spcAft>
                <a:spcPct val="20000"/>
              </a:spcAft>
            </a:pPr>
            <a:r>
              <a:rPr lang="en-US" altLang="en-US" sz="1400">
                <a:solidFill>
                  <a:schemeClr val="tx1"/>
                </a:solidFill>
              </a:rPr>
              <a:t>and Consumer </a:t>
            </a:r>
            <a:r>
              <a:rPr lang="en-US" altLang="en-US" sz="1400" i="1">
                <a:solidFill>
                  <a:schemeClr val="tx1"/>
                </a:solidFill>
              </a:rPr>
              <a:t>C</a:t>
            </a:r>
            <a:r>
              <a:rPr lang="en-US" altLang="en-US" sz="1400">
                <a:solidFill>
                  <a:schemeClr val="tx1"/>
                </a:solidFill>
              </a:rPr>
              <a:t>, who values the good at exactly the market price, enjoys no benefit.</a:t>
            </a:r>
          </a:p>
          <a:p>
            <a:pPr eaLnBrk="1" hangingPunct="1">
              <a:spcAft>
                <a:spcPct val="20000"/>
              </a:spcAft>
            </a:pPr>
            <a:r>
              <a:rPr lang="en-US" altLang="en-US" sz="1400">
                <a:solidFill>
                  <a:schemeClr val="tx1"/>
                </a:solidFill>
              </a:rPr>
              <a:t>Consumer surplus, which measures the total benefit to all consumers, is the yellow-shaded area between the demand curve and the market price.</a:t>
            </a:r>
          </a:p>
        </p:txBody>
      </p:sp>
      <p:sp>
        <p:nvSpPr>
          <p:cNvPr id="578711" name="Rectangle 151"/>
          <p:cNvSpPr>
            <a:spLocks noChangeArrowheads="1"/>
          </p:cNvSpPr>
          <p:nvPr/>
        </p:nvSpPr>
        <p:spPr bwMode="auto">
          <a:xfrm>
            <a:off x="685800" y="2152650"/>
            <a:ext cx="24384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Consumer and Producer Surplus</a:t>
            </a:r>
          </a:p>
        </p:txBody>
      </p:sp>
      <p:sp>
        <p:nvSpPr>
          <p:cNvPr id="578712" name="Rectangle 152"/>
          <p:cNvSpPr>
            <a:spLocks noChangeArrowheads="1"/>
          </p:cNvSpPr>
          <p:nvPr/>
        </p:nvSpPr>
        <p:spPr bwMode="auto">
          <a:xfrm>
            <a:off x="685800" y="1828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a:t>
            </a:r>
          </a:p>
        </p:txBody>
      </p:sp>
      <p:pic>
        <p:nvPicPr>
          <p:cNvPr id="578714" name="Picture 154"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15" name="Picture 155"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16" name="Picture 156"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17" name="Picture 157"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18" name="Picture 158"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19" name="Picture 159"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21" name="Picture 161"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8724" name="Picture 164"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81400" y="1895475"/>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10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578612">
                                            <p:txEl>
                                              <p:pRg st="0" end="0"/>
                                            </p:txEl>
                                          </p:spTgt>
                                        </p:tgtEl>
                                        <p:attrNameLst>
                                          <p:attrName>style.visibility</p:attrName>
                                        </p:attrNameLst>
                                      </p:cBhvr>
                                      <p:to>
                                        <p:strVal val="visible"/>
                                      </p:to>
                                    </p:set>
                                    <p:animEffect transition="in" filter="wipe(left)">
                                      <p:cBhvr>
                                        <p:cTn id="19" dur="500"/>
                                        <p:tgtEl>
                                          <p:spTgt spid="578612">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578712"/>
                                        </p:tgtEl>
                                        <p:attrNameLst>
                                          <p:attrName>style.visibility</p:attrName>
                                        </p:attrNameLst>
                                      </p:cBhvr>
                                      <p:to>
                                        <p:strVal val="visible"/>
                                      </p:to>
                                    </p:set>
                                    <p:animEffect transition="in" filter="wipe(left)">
                                      <p:cBhvr>
                                        <p:cTn id="23" dur="500"/>
                                        <p:tgtEl>
                                          <p:spTgt spid="578712"/>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578711"/>
                                        </p:tgtEl>
                                        <p:attrNameLst>
                                          <p:attrName>style.visibility</p:attrName>
                                        </p:attrNameLst>
                                      </p:cBhvr>
                                      <p:to>
                                        <p:strVal val="visible"/>
                                      </p:to>
                                    </p:set>
                                    <p:animEffect transition="in" filter="wipe(left)">
                                      <p:cBhvr>
                                        <p:cTn id="27" dur="500"/>
                                        <p:tgtEl>
                                          <p:spTgt spid="578711"/>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578714"/>
                                        </p:tgtEl>
                                        <p:attrNameLst>
                                          <p:attrName>style.visibility</p:attrName>
                                        </p:attrNameLst>
                                      </p:cBhvr>
                                      <p:to>
                                        <p:strVal val="visible"/>
                                      </p:to>
                                    </p:set>
                                    <p:animEffect transition="in" filter="wipe(left)">
                                      <p:cBhvr>
                                        <p:cTn id="31" dur="500"/>
                                        <p:tgtEl>
                                          <p:spTgt spid="578714"/>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578715"/>
                                        </p:tgtEl>
                                        <p:attrNameLst>
                                          <p:attrName>style.visibility</p:attrName>
                                        </p:attrNameLst>
                                      </p:cBhvr>
                                      <p:to>
                                        <p:strVal val="visible"/>
                                      </p:to>
                                    </p:set>
                                    <p:animEffect transition="in" filter="wipe(left)">
                                      <p:cBhvr>
                                        <p:cTn id="35" dur="1000"/>
                                        <p:tgtEl>
                                          <p:spTgt spid="578715"/>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578716"/>
                                        </p:tgtEl>
                                        <p:attrNameLst>
                                          <p:attrName>style.visibility</p:attrName>
                                        </p:attrNameLst>
                                      </p:cBhvr>
                                      <p:to>
                                        <p:strVal val="visible"/>
                                      </p:to>
                                    </p:set>
                                    <p:animEffect transition="in" filter="wipe(left)">
                                      <p:cBhvr>
                                        <p:cTn id="39" dur="1000"/>
                                        <p:tgtEl>
                                          <p:spTgt spid="578716"/>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578724"/>
                                        </p:tgtEl>
                                        <p:attrNameLst>
                                          <p:attrName>style.visibility</p:attrName>
                                        </p:attrNameLst>
                                      </p:cBhvr>
                                      <p:to>
                                        <p:strVal val="visible"/>
                                      </p:to>
                                    </p:set>
                                    <p:animEffect transition="in" filter="wipe(left)">
                                      <p:cBhvr>
                                        <p:cTn id="43" dur="1000"/>
                                        <p:tgtEl>
                                          <p:spTgt spid="578724"/>
                                        </p:tgtEl>
                                      </p:cBhvr>
                                    </p:animEffect>
                                  </p:childTnLst>
                                </p:cTn>
                              </p:par>
                            </p:childTnLst>
                          </p:cTn>
                        </p:par>
                        <p:par>
                          <p:cTn id="44" fill="hold" nodeType="afterGroup">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578710">
                                            <p:txEl>
                                              <p:pRg st="0" end="0"/>
                                            </p:txEl>
                                          </p:spTgt>
                                        </p:tgtEl>
                                        <p:attrNameLst>
                                          <p:attrName>style.visibility</p:attrName>
                                        </p:attrNameLst>
                                      </p:cBhvr>
                                      <p:to>
                                        <p:strVal val="visible"/>
                                      </p:to>
                                    </p:set>
                                    <p:animEffect transition="in" filter="wipe(left)">
                                      <p:cBhvr>
                                        <p:cTn id="47" dur="500"/>
                                        <p:tgtEl>
                                          <p:spTgt spid="578710">
                                            <p:txEl>
                                              <p:pRg st="0" end="0"/>
                                            </p:txEl>
                                          </p:spTgt>
                                        </p:tgtEl>
                                      </p:cBhvr>
                                    </p:animEffect>
                                  </p:childTnLst>
                                </p:cTn>
                              </p:par>
                            </p:childTnLst>
                          </p:cTn>
                        </p:par>
                        <p:par>
                          <p:cTn id="48" fill="hold" nodeType="afterGroup">
                            <p:stCondLst>
                              <p:cond delay="7500"/>
                            </p:stCondLst>
                            <p:childTnLst>
                              <p:par>
                                <p:cTn id="49" presetID="22" presetClass="entr" presetSubtype="4" fill="hold" nodeType="afterEffect">
                                  <p:stCondLst>
                                    <p:cond delay="0"/>
                                  </p:stCondLst>
                                  <p:childTnLst>
                                    <p:set>
                                      <p:cBhvr>
                                        <p:cTn id="50" dur="1" fill="hold">
                                          <p:stCondLst>
                                            <p:cond delay="0"/>
                                          </p:stCondLst>
                                        </p:cTn>
                                        <p:tgtEl>
                                          <p:spTgt spid="578717"/>
                                        </p:tgtEl>
                                        <p:attrNameLst>
                                          <p:attrName>style.visibility</p:attrName>
                                        </p:attrNameLst>
                                      </p:cBhvr>
                                      <p:to>
                                        <p:strVal val="visible"/>
                                      </p:to>
                                    </p:set>
                                    <p:animEffect transition="in" filter="wipe(down)">
                                      <p:cBhvr>
                                        <p:cTn id="51" dur="1000"/>
                                        <p:tgtEl>
                                          <p:spTgt spid="578717"/>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578710">
                                            <p:txEl>
                                              <p:pRg st="1" end="1"/>
                                            </p:txEl>
                                          </p:spTgt>
                                        </p:tgtEl>
                                        <p:attrNameLst>
                                          <p:attrName>style.visibility</p:attrName>
                                        </p:attrNameLst>
                                      </p:cBhvr>
                                      <p:to>
                                        <p:strVal val="visible"/>
                                      </p:to>
                                    </p:set>
                                    <p:animEffect transition="in" filter="wipe(left)">
                                      <p:cBhvr>
                                        <p:cTn id="56" dur="500"/>
                                        <p:tgtEl>
                                          <p:spTgt spid="578710">
                                            <p:txEl>
                                              <p:pRg st="1" end="1"/>
                                            </p:txEl>
                                          </p:spTgt>
                                        </p:tgtEl>
                                      </p:cBhvr>
                                    </p:animEffect>
                                  </p:childTnLst>
                                </p:cTn>
                              </p:par>
                            </p:childTnLst>
                          </p:cTn>
                        </p:par>
                        <p:par>
                          <p:cTn id="57" fill="hold" nodeType="afterGroup">
                            <p:stCondLst>
                              <p:cond delay="500"/>
                            </p:stCondLst>
                            <p:childTnLst>
                              <p:par>
                                <p:cTn id="58" presetID="22" presetClass="entr" presetSubtype="4" fill="hold" nodeType="afterEffect">
                                  <p:stCondLst>
                                    <p:cond delay="0"/>
                                  </p:stCondLst>
                                  <p:childTnLst>
                                    <p:set>
                                      <p:cBhvr>
                                        <p:cTn id="59" dur="1" fill="hold">
                                          <p:stCondLst>
                                            <p:cond delay="0"/>
                                          </p:stCondLst>
                                        </p:cTn>
                                        <p:tgtEl>
                                          <p:spTgt spid="578718"/>
                                        </p:tgtEl>
                                        <p:attrNameLst>
                                          <p:attrName>style.visibility</p:attrName>
                                        </p:attrNameLst>
                                      </p:cBhvr>
                                      <p:to>
                                        <p:strVal val="visible"/>
                                      </p:to>
                                    </p:set>
                                    <p:animEffect transition="in" filter="wipe(down)">
                                      <p:cBhvr>
                                        <p:cTn id="60" dur="1000"/>
                                        <p:tgtEl>
                                          <p:spTgt spid="578718"/>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578710">
                                            <p:txEl>
                                              <p:pRg st="2" end="2"/>
                                            </p:txEl>
                                          </p:spTgt>
                                        </p:tgtEl>
                                        <p:attrNameLst>
                                          <p:attrName>style.visibility</p:attrName>
                                        </p:attrNameLst>
                                      </p:cBhvr>
                                      <p:to>
                                        <p:strVal val="visible"/>
                                      </p:to>
                                    </p:set>
                                    <p:animEffect transition="in" filter="wipe(left)">
                                      <p:cBhvr>
                                        <p:cTn id="65" dur="500"/>
                                        <p:tgtEl>
                                          <p:spTgt spid="578710">
                                            <p:txEl>
                                              <p:pRg st="2" end="2"/>
                                            </p:txEl>
                                          </p:spTgt>
                                        </p:tgtEl>
                                      </p:cBhvr>
                                    </p:animEffect>
                                  </p:childTnLst>
                                </p:cTn>
                              </p:par>
                            </p:childTnLst>
                          </p:cTn>
                        </p:par>
                        <p:par>
                          <p:cTn id="66" fill="hold" nodeType="afterGroup">
                            <p:stCondLst>
                              <p:cond delay="500"/>
                            </p:stCondLst>
                            <p:childTnLst>
                              <p:par>
                                <p:cTn id="67" presetID="22" presetClass="entr" presetSubtype="4" fill="hold" nodeType="afterEffect">
                                  <p:stCondLst>
                                    <p:cond delay="0"/>
                                  </p:stCondLst>
                                  <p:childTnLst>
                                    <p:set>
                                      <p:cBhvr>
                                        <p:cTn id="68" dur="1" fill="hold">
                                          <p:stCondLst>
                                            <p:cond delay="0"/>
                                          </p:stCondLst>
                                        </p:cTn>
                                        <p:tgtEl>
                                          <p:spTgt spid="578719"/>
                                        </p:tgtEl>
                                        <p:attrNameLst>
                                          <p:attrName>style.visibility</p:attrName>
                                        </p:attrNameLst>
                                      </p:cBhvr>
                                      <p:to>
                                        <p:strVal val="visible"/>
                                      </p:to>
                                    </p:set>
                                    <p:animEffect transition="in" filter="wipe(down)">
                                      <p:cBhvr>
                                        <p:cTn id="69" dur="1000"/>
                                        <p:tgtEl>
                                          <p:spTgt spid="578719"/>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578710">
                                            <p:txEl>
                                              <p:pRg st="3" end="3"/>
                                            </p:txEl>
                                          </p:spTgt>
                                        </p:tgtEl>
                                        <p:attrNameLst>
                                          <p:attrName>style.visibility</p:attrName>
                                        </p:attrNameLst>
                                      </p:cBhvr>
                                      <p:to>
                                        <p:strVal val="visible"/>
                                      </p:to>
                                    </p:set>
                                    <p:animEffect transition="in" filter="wipe(left)">
                                      <p:cBhvr>
                                        <p:cTn id="74" dur="500"/>
                                        <p:tgtEl>
                                          <p:spTgt spid="578710">
                                            <p:txEl>
                                              <p:pRg st="3" end="3"/>
                                            </p:txEl>
                                          </p:spTgt>
                                        </p:tgtEl>
                                      </p:cBhvr>
                                    </p:animEffect>
                                  </p:childTnLst>
                                </p:cTn>
                              </p:par>
                            </p:childTnLst>
                          </p:cTn>
                        </p:par>
                        <p:par>
                          <p:cTn id="75" fill="hold" nodeType="afterGroup">
                            <p:stCondLst>
                              <p:cond delay="500"/>
                            </p:stCondLst>
                            <p:childTnLst>
                              <p:par>
                                <p:cTn id="76" presetID="22" presetClass="entr" presetSubtype="8" fill="hold" nodeType="afterEffect">
                                  <p:stCondLst>
                                    <p:cond delay="0"/>
                                  </p:stCondLst>
                                  <p:childTnLst>
                                    <p:set>
                                      <p:cBhvr>
                                        <p:cTn id="77" dur="1" fill="hold">
                                          <p:stCondLst>
                                            <p:cond delay="0"/>
                                          </p:stCondLst>
                                        </p:cTn>
                                        <p:tgtEl>
                                          <p:spTgt spid="578720"/>
                                        </p:tgtEl>
                                        <p:attrNameLst>
                                          <p:attrName>style.visibility</p:attrName>
                                        </p:attrNameLst>
                                      </p:cBhvr>
                                      <p:to>
                                        <p:strVal val="visible"/>
                                      </p:to>
                                    </p:set>
                                    <p:animEffect transition="in" filter="wipe(left)">
                                      <p:cBhvr>
                                        <p:cTn id="78" dur="1000"/>
                                        <p:tgtEl>
                                          <p:spTgt spid="578720"/>
                                        </p:tgtEl>
                                      </p:cBhvr>
                                    </p:animEffect>
                                  </p:childTnLst>
                                </p:cTn>
                              </p:par>
                            </p:childTnLst>
                          </p:cTn>
                        </p:par>
                        <p:par>
                          <p:cTn id="79" fill="hold" nodeType="afterGroup">
                            <p:stCondLst>
                              <p:cond delay="1500"/>
                            </p:stCondLst>
                            <p:childTnLst>
                              <p:par>
                                <p:cTn id="80" presetID="22" presetClass="entr" presetSubtype="2" fill="hold" nodeType="afterEffect">
                                  <p:stCondLst>
                                    <p:cond delay="0"/>
                                  </p:stCondLst>
                                  <p:childTnLst>
                                    <p:set>
                                      <p:cBhvr>
                                        <p:cTn id="81" dur="1" fill="hold">
                                          <p:stCondLst>
                                            <p:cond delay="0"/>
                                          </p:stCondLst>
                                        </p:cTn>
                                        <p:tgtEl>
                                          <p:spTgt spid="578721"/>
                                        </p:tgtEl>
                                        <p:attrNameLst>
                                          <p:attrName>style.visibility</p:attrName>
                                        </p:attrNameLst>
                                      </p:cBhvr>
                                      <p:to>
                                        <p:strVal val="visible"/>
                                      </p:to>
                                    </p:set>
                                    <p:animEffect transition="in" filter="wipe(right)">
                                      <p:cBhvr>
                                        <p:cTn id="82" dur="1000"/>
                                        <p:tgtEl>
                                          <p:spTgt spid="5787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578612" grpId="0" build="p"/>
      <p:bldP spid="578710" grpId="0" build="p"/>
      <p:bldP spid="578711" grpId="0" animBg="1"/>
      <p:bldP spid="5787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3590" name="Picture 38"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91" name="Picture 39"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8" name="Picture 36"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9" name="Picture 37"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3557" name="Rectangle 5"/>
          <p:cNvSpPr>
            <a:spLocks noGrp="1" noChangeArrowheads="1"/>
          </p:cNvSpPr>
          <p:nvPr>
            <p:ph type="title"/>
          </p:nvPr>
        </p:nvSpPr>
        <p:spPr>
          <a:xfrm>
            <a:off x="1371600" y="381000"/>
            <a:ext cx="6019800" cy="457200"/>
          </a:xfrm>
          <a:noFill/>
        </p:spPr>
        <p:txBody>
          <a:bodyPr/>
          <a:lstStyle/>
          <a:p>
            <a:pPr eaLnBrk="1" hangingPunct="1"/>
            <a:r>
              <a:rPr lang="en-US" altLang="en-US" sz="2000" b="0" smtClean="0"/>
              <a:t>THE IMPACT OF A TAX OR SUBSIDY</a:t>
            </a:r>
          </a:p>
        </p:txBody>
      </p:sp>
      <p:grpSp>
        <p:nvGrpSpPr>
          <p:cNvPr id="2" name="Group 6"/>
          <p:cNvGrpSpPr>
            <a:grpSpLocks/>
          </p:cNvGrpSpPr>
          <p:nvPr/>
        </p:nvGrpSpPr>
        <p:grpSpPr bwMode="auto">
          <a:xfrm>
            <a:off x="457200" y="381000"/>
            <a:ext cx="8229600" cy="487363"/>
            <a:chOff x="288" y="240"/>
            <a:chExt cx="5184" cy="307"/>
          </a:xfrm>
        </p:grpSpPr>
        <p:sp>
          <p:nvSpPr>
            <p:cNvPr id="38936" name="Rectangle 7"/>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9.6</a:t>
              </a:r>
            </a:p>
          </p:txBody>
        </p:sp>
        <p:sp>
          <p:nvSpPr>
            <p:cNvPr id="38937" name="Line 8"/>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63561" name="Picture 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3562" name="Rectangle 10"/>
          <p:cNvSpPr>
            <a:spLocks noChangeArrowheads="1"/>
          </p:cNvSpPr>
          <p:nvPr/>
        </p:nvSpPr>
        <p:spPr bwMode="auto">
          <a:xfrm>
            <a:off x="914400" y="1905000"/>
            <a:ext cx="25908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i="1">
                <a:solidFill>
                  <a:schemeClr val="tx1"/>
                </a:solidFill>
              </a:rPr>
              <a:t>P</a:t>
            </a:r>
            <a:r>
              <a:rPr lang="en-US" altLang="en-US" sz="1400" i="1" baseline="-25000">
                <a:solidFill>
                  <a:schemeClr val="tx1"/>
                </a:solidFill>
              </a:rPr>
              <a:t>b</a:t>
            </a:r>
            <a:r>
              <a:rPr lang="en-US" altLang="en-US" sz="1400">
                <a:solidFill>
                  <a:schemeClr val="tx1"/>
                </a:solidFill>
              </a:rPr>
              <a:t> is the price (including the tax) paid by buyers.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is the price that sellers receive, less the tax.</a:t>
            </a:r>
          </a:p>
          <a:p>
            <a:pPr eaLnBrk="1" hangingPunct="1">
              <a:spcAft>
                <a:spcPct val="20000"/>
              </a:spcAft>
            </a:pPr>
            <a:r>
              <a:rPr lang="en-US" altLang="en-US" sz="1400">
                <a:solidFill>
                  <a:schemeClr val="tx1"/>
                </a:solidFill>
              </a:rPr>
              <a:t>Here the burden of the tax is split evenly between buyers and sellers. </a:t>
            </a:r>
          </a:p>
          <a:p>
            <a:pPr eaLnBrk="1" hangingPunct="1">
              <a:spcAft>
                <a:spcPct val="20000"/>
              </a:spcAft>
            </a:pPr>
            <a:r>
              <a:rPr lang="en-US" altLang="en-US" sz="1400">
                <a:solidFill>
                  <a:schemeClr val="tx1"/>
                </a:solidFill>
              </a:rPr>
              <a:t>Buyers lose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p>
          <a:p>
            <a:pPr eaLnBrk="1" hangingPunct="1">
              <a:spcAft>
                <a:spcPct val="20000"/>
              </a:spcAft>
            </a:pPr>
            <a:r>
              <a:rPr lang="en-US" altLang="en-US" sz="1400" i="1">
                <a:solidFill>
                  <a:schemeClr val="tx1"/>
                </a:solidFill>
              </a:rPr>
              <a:t>S</a:t>
            </a:r>
            <a:r>
              <a:rPr lang="en-US" altLang="en-US" sz="1400">
                <a:solidFill>
                  <a:schemeClr val="tx1"/>
                </a:solidFill>
              </a:rPr>
              <a:t>ellers lose </a:t>
            </a:r>
            <a:r>
              <a:rPr lang="en-US" altLang="en-US" sz="1400" i="1">
                <a:solidFill>
                  <a:schemeClr val="tx1"/>
                </a:solidFill>
              </a:rPr>
              <a:t>D</a:t>
            </a:r>
            <a:r>
              <a:rPr lang="en-US" altLang="en-US" sz="1400">
                <a:solidFill>
                  <a:schemeClr val="tx1"/>
                </a:solidFill>
              </a:rPr>
              <a:t> + </a:t>
            </a:r>
            <a:r>
              <a:rPr lang="en-US" altLang="en-US" sz="1400" i="1">
                <a:solidFill>
                  <a:schemeClr val="tx1"/>
                </a:solidFill>
              </a:rPr>
              <a:t>C.</a:t>
            </a:r>
          </a:p>
          <a:p>
            <a:pPr eaLnBrk="1" hangingPunct="1">
              <a:spcAft>
                <a:spcPct val="20000"/>
              </a:spcAft>
            </a:pPr>
            <a:r>
              <a:rPr lang="en-US" altLang="en-US" sz="1400" i="1">
                <a:solidFill>
                  <a:schemeClr val="tx1"/>
                </a:solidFill>
              </a:rPr>
              <a:t>T</a:t>
            </a:r>
            <a:r>
              <a:rPr lang="en-US" altLang="en-US" sz="1400">
                <a:solidFill>
                  <a:schemeClr val="tx1"/>
                </a:solidFill>
              </a:rPr>
              <a:t>he government earns </a:t>
            </a:r>
            <a:r>
              <a:rPr lang="en-US" altLang="en-US" sz="1400" i="1">
                <a:solidFill>
                  <a:schemeClr val="tx1"/>
                </a:solidFill>
              </a:rPr>
              <a:t>A</a:t>
            </a:r>
            <a:r>
              <a:rPr lang="en-US" altLang="en-US" sz="1400">
                <a:solidFill>
                  <a:schemeClr val="tx1"/>
                </a:solidFill>
              </a:rPr>
              <a:t> + </a:t>
            </a:r>
            <a:r>
              <a:rPr lang="en-US" altLang="en-US" sz="1400" i="1">
                <a:solidFill>
                  <a:schemeClr val="tx1"/>
                </a:solidFill>
              </a:rPr>
              <a:t>D</a:t>
            </a:r>
            <a:r>
              <a:rPr lang="en-US" altLang="en-US" sz="1400">
                <a:solidFill>
                  <a:schemeClr val="tx1"/>
                </a:solidFill>
              </a:rPr>
              <a:t> in revenue.</a:t>
            </a:r>
          </a:p>
          <a:p>
            <a:pPr eaLnBrk="1" hangingPunct="1">
              <a:spcAft>
                <a:spcPct val="20000"/>
              </a:spcAft>
            </a:pPr>
            <a:r>
              <a:rPr lang="en-US" altLang="en-US" sz="1400">
                <a:solidFill>
                  <a:schemeClr val="tx1"/>
                </a:solidFill>
              </a:rPr>
              <a:t>The deadweight loss is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a:t>
            </a:r>
          </a:p>
        </p:txBody>
      </p:sp>
      <p:sp>
        <p:nvSpPr>
          <p:cNvPr id="663563" name="Rectangle 11"/>
          <p:cNvSpPr>
            <a:spLocks noChangeArrowheads="1"/>
          </p:cNvSpPr>
          <p:nvPr/>
        </p:nvSpPr>
        <p:spPr bwMode="auto">
          <a:xfrm>
            <a:off x="914400" y="1600200"/>
            <a:ext cx="2438400" cy="314325"/>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Incidence of a Tax</a:t>
            </a:r>
          </a:p>
        </p:txBody>
      </p:sp>
      <p:sp>
        <p:nvSpPr>
          <p:cNvPr id="663564" name="Rectangle 12"/>
          <p:cNvSpPr>
            <a:spLocks noChangeArrowheads="1"/>
          </p:cNvSpPr>
          <p:nvPr/>
        </p:nvSpPr>
        <p:spPr bwMode="auto">
          <a:xfrm>
            <a:off x="914400" y="12954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9.17</a:t>
            </a:r>
          </a:p>
        </p:txBody>
      </p:sp>
      <p:sp>
        <p:nvSpPr>
          <p:cNvPr id="663565" name="Text Box 13"/>
          <p:cNvSpPr txBox="1">
            <a:spLocks noChangeArrowheads="1"/>
          </p:cNvSpPr>
          <p:nvPr/>
        </p:nvSpPr>
        <p:spPr bwMode="auto">
          <a:xfrm>
            <a:off x="457200" y="928688"/>
            <a:ext cx="6858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specific tax    </a:t>
            </a:r>
            <a:r>
              <a:rPr lang="en-US" altLang="en-US" sz="1800">
                <a:solidFill>
                  <a:schemeClr val="tx1"/>
                </a:solidFill>
              </a:rPr>
              <a:t>Tax of a certain amount of money per unit sold.</a:t>
            </a:r>
          </a:p>
        </p:txBody>
      </p:sp>
      <p:pic>
        <p:nvPicPr>
          <p:cNvPr id="663576" name="Picture 24"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77" name="Picture 25"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78" name="Picture 26"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79" name="Picture 27"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1" name="Picture 29"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4" name="Picture 32"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5" name="Picture 33"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3586" name="Picture 34"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3592" name="Rectangle 40"/>
          <p:cNvSpPr>
            <a:spLocks noChangeArrowheads="1"/>
          </p:cNvSpPr>
          <p:nvPr/>
        </p:nvSpPr>
        <p:spPr bwMode="auto">
          <a:xfrm>
            <a:off x="914400" y="5167313"/>
            <a:ext cx="723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600">
                <a:solidFill>
                  <a:schemeClr val="tx1"/>
                </a:solidFill>
              </a:rPr>
              <a:t>Market clearing requires </a:t>
            </a:r>
            <a:r>
              <a:rPr lang="en-US" altLang="en-US" sz="1600" i="1">
                <a:solidFill>
                  <a:schemeClr val="tx1"/>
                </a:solidFill>
              </a:rPr>
              <a:t>four conditions</a:t>
            </a:r>
            <a:r>
              <a:rPr lang="en-US" altLang="en-US" sz="1600">
                <a:solidFill>
                  <a:schemeClr val="tx1"/>
                </a:solidFill>
              </a:rPr>
              <a:t> to be satisfied after the tax is in place:</a:t>
            </a:r>
          </a:p>
        </p:txBody>
      </p:sp>
      <p:sp>
        <p:nvSpPr>
          <p:cNvPr id="663593" name="Rectangle 41"/>
          <p:cNvSpPr>
            <a:spLocks noChangeArrowheads="1"/>
          </p:cNvSpPr>
          <p:nvPr/>
        </p:nvSpPr>
        <p:spPr bwMode="auto">
          <a:xfrm>
            <a:off x="1828800" y="5513388"/>
            <a:ext cx="5486400"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65000"/>
              </a:lnSpc>
              <a:spcBef>
                <a:spcPct val="50000"/>
              </a:spcBef>
            </a:pP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 = </a:t>
            </a: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a:t>
            </a:r>
            <a:r>
              <a:rPr lang="en-US" altLang="en-US" sz="1400" i="1">
                <a:solidFill>
                  <a:schemeClr val="tx1"/>
                </a:solidFill>
              </a:rPr>
              <a:t>P</a:t>
            </a:r>
            <a:r>
              <a:rPr lang="en-US" altLang="en-US" sz="1400" i="1" baseline="-25000">
                <a:solidFill>
                  <a:schemeClr val="tx1"/>
                </a:solidFill>
              </a:rPr>
              <a:t>b</a:t>
            </a:r>
            <a:r>
              <a:rPr lang="en-US" altLang="en-US" sz="1400">
                <a:solidFill>
                  <a:schemeClr val="tx1"/>
                </a:solidFill>
              </a:rPr>
              <a:t>) 			</a:t>
            </a:r>
            <a:r>
              <a:rPr lang="en-US" altLang="en-US" sz="1400" b="1">
                <a:solidFill>
                  <a:schemeClr val="tx1"/>
                </a:solidFill>
              </a:rPr>
              <a:t>(9.1a)</a:t>
            </a:r>
          </a:p>
          <a:p>
            <a:pPr algn="ctr" eaLnBrk="1" hangingPunct="1">
              <a:lnSpc>
                <a:spcPct val="65000"/>
              </a:lnSpc>
              <a:spcBef>
                <a:spcPct val="50000"/>
              </a:spcBef>
            </a:pPr>
            <a:r>
              <a:rPr lang="en-US" altLang="en-US" sz="1400">
                <a:solidFill>
                  <a:schemeClr val="tx1"/>
                </a:solidFill>
              </a:rPr>
              <a:t>Q</a:t>
            </a:r>
            <a:r>
              <a:rPr lang="en-US" altLang="en-US" sz="1400" i="1" baseline="30000">
                <a:solidFill>
                  <a:schemeClr val="tx1"/>
                </a:solidFill>
              </a:rPr>
              <a:t>S</a:t>
            </a:r>
            <a:r>
              <a:rPr lang="en-US" altLang="en-US" sz="1400">
                <a:solidFill>
                  <a:schemeClr val="tx1"/>
                </a:solidFill>
              </a:rPr>
              <a:t> = </a:t>
            </a:r>
            <a:r>
              <a:rPr lang="en-US" altLang="en-US" sz="1400" i="1">
                <a:solidFill>
                  <a:schemeClr val="tx1"/>
                </a:solidFill>
              </a:rPr>
              <a:t>Q</a:t>
            </a:r>
            <a:r>
              <a:rPr lang="en-US" altLang="en-US" sz="1400" i="1" baseline="30000">
                <a:solidFill>
                  <a:schemeClr val="tx1"/>
                </a:solidFill>
              </a:rPr>
              <a:t>S</a:t>
            </a:r>
            <a:r>
              <a:rPr lang="en-US" altLang="en-US" sz="1400">
                <a:solidFill>
                  <a:schemeClr val="tx1"/>
                </a:solidFill>
              </a:rPr>
              <a:t>(</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a:t>
            </a:r>
            <a:r>
              <a:rPr lang="en-US" altLang="en-US" sz="1400" b="1">
                <a:solidFill>
                  <a:schemeClr val="tx1"/>
                </a:solidFill>
              </a:rPr>
              <a:t>(9.1b)</a:t>
            </a:r>
          </a:p>
          <a:p>
            <a:pPr algn="ctr" eaLnBrk="1" hangingPunct="1">
              <a:lnSpc>
                <a:spcPct val="65000"/>
              </a:lnSpc>
              <a:spcBef>
                <a:spcPct val="50000"/>
              </a:spcBef>
            </a:pPr>
            <a:r>
              <a:rPr lang="en-US" altLang="en-US" sz="1400" i="1">
                <a:solidFill>
                  <a:schemeClr val="tx1"/>
                </a:solidFill>
              </a:rPr>
              <a:t>Q</a:t>
            </a:r>
            <a:r>
              <a:rPr lang="en-US" altLang="en-US" sz="1400" i="1" baseline="30000">
                <a:solidFill>
                  <a:schemeClr val="tx1"/>
                </a:solidFill>
              </a:rPr>
              <a:t>D</a:t>
            </a:r>
            <a:r>
              <a:rPr lang="en-US" altLang="en-US" sz="1400">
                <a:solidFill>
                  <a:schemeClr val="tx1"/>
                </a:solidFill>
              </a:rPr>
              <a:t> = </a:t>
            </a:r>
            <a:r>
              <a:rPr lang="en-US" altLang="en-US" sz="1400" i="1">
                <a:solidFill>
                  <a:schemeClr val="tx1"/>
                </a:solidFill>
              </a:rPr>
              <a:t>Q</a:t>
            </a:r>
            <a:r>
              <a:rPr lang="en-US" altLang="en-US" sz="1400" i="1" baseline="30000">
                <a:solidFill>
                  <a:schemeClr val="tx1"/>
                </a:solidFill>
              </a:rPr>
              <a:t>S</a:t>
            </a:r>
            <a:r>
              <a:rPr lang="en-US" altLang="en-US" sz="1400">
                <a:solidFill>
                  <a:schemeClr val="tx1"/>
                </a:solidFill>
              </a:rPr>
              <a:t> 				</a:t>
            </a:r>
            <a:r>
              <a:rPr lang="en-US" altLang="en-US" sz="1400" b="1">
                <a:solidFill>
                  <a:schemeClr val="tx1"/>
                </a:solidFill>
              </a:rPr>
              <a:t>(9.1c)</a:t>
            </a:r>
          </a:p>
          <a:p>
            <a:pPr algn="ctr" eaLnBrk="1" hangingPunct="1">
              <a:lnSpc>
                <a:spcPct val="65000"/>
              </a:lnSpc>
              <a:spcBef>
                <a:spcPct val="50000"/>
              </a:spcBef>
            </a:pPr>
            <a:r>
              <a:rPr lang="en-US" altLang="en-US" sz="1400" i="1">
                <a:solidFill>
                  <a:schemeClr val="tx1"/>
                </a:solidFill>
              </a:rPr>
              <a:t>P</a:t>
            </a:r>
            <a:r>
              <a:rPr lang="en-US" altLang="en-US" sz="1400" i="1" baseline="-25000">
                <a:solidFill>
                  <a:schemeClr val="tx1"/>
                </a:solidFill>
              </a:rPr>
              <a:t>b</a:t>
            </a:r>
            <a:r>
              <a:rPr lang="en-US" altLang="en-US" sz="1400">
                <a:solidFill>
                  <a:schemeClr val="tx1"/>
                </a:solidFill>
              </a:rPr>
              <a:t> − </a:t>
            </a:r>
            <a:r>
              <a:rPr lang="en-US" altLang="en-US" sz="1400" i="1">
                <a:solidFill>
                  <a:schemeClr val="tx1"/>
                </a:solidFill>
              </a:rPr>
              <a:t>P</a:t>
            </a:r>
            <a:r>
              <a:rPr lang="en-US" altLang="en-US" sz="1400" i="1" baseline="-25000">
                <a:solidFill>
                  <a:schemeClr val="tx1"/>
                </a:solidFill>
              </a:rPr>
              <a:t>s</a:t>
            </a:r>
            <a:r>
              <a:rPr lang="en-US" altLang="en-US" sz="1400">
                <a:solidFill>
                  <a:schemeClr val="tx1"/>
                </a:solidFill>
              </a:rPr>
              <a:t> = </a:t>
            </a:r>
            <a:r>
              <a:rPr lang="en-US" altLang="en-US" sz="1400" i="1">
                <a:solidFill>
                  <a:schemeClr val="tx1"/>
                </a:solidFill>
              </a:rPr>
              <a:t>t</a:t>
            </a:r>
            <a:r>
              <a:rPr lang="en-US" altLang="en-US" sz="1400">
                <a:solidFill>
                  <a:schemeClr val="tx1"/>
                </a:solidFill>
              </a:rPr>
              <a:t> 				</a:t>
            </a:r>
            <a:r>
              <a:rPr lang="en-US" altLang="en-US" sz="1400" b="1">
                <a:solidFill>
                  <a:schemeClr val="tx1"/>
                </a:solidFill>
              </a:rPr>
              <a:t>(9.1d)</a:t>
            </a:r>
          </a:p>
        </p:txBody>
      </p:sp>
      <p:pic>
        <p:nvPicPr>
          <p:cNvPr id="37914" name="Picture 26"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57600" y="1295400"/>
            <a:ext cx="4591050" cy="386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63561"/>
                                        </p:tgtEl>
                                        <p:attrNameLst>
                                          <p:attrName>style.visibility</p:attrName>
                                        </p:attrNameLst>
                                      </p:cBhvr>
                                      <p:to>
                                        <p:strVal val="visible"/>
                                      </p:to>
                                    </p:set>
                                    <p:animEffect transition="in" filter="fade">
                                      <p:cBhvr>
                                        <p:cTn id="11" dur="500"/>
                                        <p:tgtEl>
                                          <p:spTgt spid="66356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3557"/>
                                        </p:tgtEl>
                                        <p:attrNameLst>
                                          <p:attrName>style.visibility</p:attrName>
                                        </p:attrNameLst>
                                      </p:cBhvr>
                                      <p:to>
                                        <p:strVal val="visible"/>
                                      </p:to>
                                    </p:set>
                                    <p:animEffect transition="in" filter="wipe(left)">
                                      <p:cBhvr>
                                        <p:cTn id="15" dur="1000"/>
                                        <p:tgtEl>
                                          <p:spTgt spid="663557"/>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663565"/>
                                        </p:tgtEl>
                                        <p:attrNameLst>
                                          <p:attrName>style.visibility</p:attrName>
                                        </p:attrNameLst>
                                      </p:cBhvr>
                                      <p:to>
                                        <p:strVal val="visible"/>
                                      </p:to>
                                    </p:set>
                                    <p:animEffect transition="in" filter="wipe(left)">
                                      <p:cBhvr>
                                        <p:cTn id="19" dur="500"/>
                                        <p:tgtEl>
                                          <p:spTgt spid="663565"/>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63564"/>
                                        </p:tgtEl>
                                        <p:attrNameLst>
                                          <p:attrName>style.visibility</p:attrName>
                                        </p:attrNameLst>
                                      </p:cBhvr>
                                      <p:to>
                                        <p:strVal val="visible"/>
                                      </p:to>
                                    </p:set>
                                    <p:animEffect transition="in" filter="wipe(left)">
                                      <p:cBhvr>
                                        <p:cTn id="23" dur="500"/>
                                        <p:tgtEl>
                                          <p:spTgt spid="663564"/>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63563"/>
                                        </p:tgtEl>
                                        <p:attrNameLst>
                                          <p:attrName>style.visibility</p:attrName>
                                        </p:attrNameLst>
                                      </p:cBhvr>
                                      <p:to>
                                        <p:strVal val="visible"/>
                                      </p:to>
                                    </p:set>
                                    <p:animEffect transition="in" filter="wipe(left)">
                                      <p:cBhvr>
                                        <p:cTn id="27" dur="500"/>
                                        <p:tgtEl>
                                          <p:spTgt spid="663563"/>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663576"/>
                                        </p:tgtEl>
                                        <p:attrNameLst>
                                          <p:attrName>style.visibility</p:attrName>
                                        </p:attrNameLst>
                                      </p:cBhvr>
                                      <p:to>
                                        <p:strVal val="visible"/>
                                      </p:to>
                                    </p:set>
                                    <p:animEffect transition="in" filter="wipe(left)">
                                      <p:cBhvr>
                                        <p:cTn id="31" dur="500"/>
                                        <p:tgtEl>
                                          <p:spTgt spid="663576"/>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663577"/>
                                        </p:tgtEl>
                                        <p:attrNameLst>
                                          <p:attrName>style.visibility</p:attrName>
                                        </p:attrNameLst>
                                      </p:cBhvr>
                                      <p:to>
                                        <p:strVal val="visible"/>
                                      </p:to>
                                    </p:set>
                                    <p:animEffect transition="in" filter="wipe(left)">
                                      <p:cBhvr>
                                        <p:cTn id="35" dur="1000"/>
                                        <p:tgtEl>
                                          <p:spTgt spid="663577"/>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663578"/>
                                        </p:tgtEl>
                                        <p:attrNameLst>
                                          <p:attrName>style.visibility</p:attrName>
                                        </p:attrNameLst>
                                      </p:cBhvr>
                                      <p:to>
                                        <p:strVal val="visible"/>
                                      </p:to>
                                    </p:set>
                                    <p:animEffect transition="in" filter="wipe(left)">
                                      <p:cBhvr>
                                        <p:cTn id="39" dur="1000"/>
                                        <p:tgtEl>
                                          <p:spTgt spid="663578"/>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663579"/>
                                        </p:tgtEl>
                                        <p:attrNameLst>
                                          <p:attrName>style.visibility</p:attrName>
                                        </p:attrNameLst>
                                      </p:cBhvr>
                                      <p:to>
                                        <p:strVal val="visible"/>
                                      </p:to>
                                    </p:set>
                                    <p:animEffect transition="in" filter="wipe(left)">
                                      <p:cBhvr>
                                        <p:cTn id="43" dur="1000"/>
                                        <p:tgtEl>
                                          <p:spTgt spid="663579"/>
                                        </p:tgtEl>
                                      </p:cBhvr>
                                    </p:animEffect>
                                  </p:childTnLst>
                                </p:cTn>
                              </p:par>
                            </p:childTnLst>
                          </p:cTn>
                        </p:par>
                        <p:par>
                          <p:cTn id="44" fill="hold" nodeType="afterGroup">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663562">
                                            <p:txEl>
                                              <p:pRg st="0" end="0"/>
                                            </p:txEl>
                                          </p:spTgt>
                                        </p:tgtEl>
                                        <p:attrNameLst>
                                          <p:attrName>style.visibility</p:attrName>
                                        </p:attrNameLst>
                                      </p:cBhvr>
                                      <p:to>
                                        <p:strVal val="visible"/>
                                      </p:to>
                                    </p:set>
                                    <p:animEffect transition="in" filter="wipe(left)">
                                      <p:cBhvr>
                                        <p:cTn id="47" dur="500"/>
                                        <p:tgtEl>
                                          <p:spTgt spid="663562">
                                            <p:txEl>
                                              <p:pRg st="0" end="0"/>
                                            </p:txEl>
                                          </p:spTgt>
                                        </p:tgtEl>
                                      </p:cBhvr>
                                    </p:animEffect>
                                  </p:childTnLst>
                                </p:cTn>
                              </p:par>
                            </p:childTnLst>
                          </p:cTn>
                        </p:par>
                        <p:par>
                          <p:cTn id="48" fill="hold" nodeType="afterGroup">
                            <p:stCondLst>
                              <p:cond delay="7500"/>
                            </p:stCondLst>
                            <p:childTnLst>
                              <p:par>
                                <p:cTn id="49" presetID="22" presetClass="entr" presetSubtype="8" fill="hold" nodeType="afterEffect">
                                  <p:stCondLst>
                                    <p:cond delay="0"/>
                                  </p:stCondLst>
                                  <p:childTnLst>
                                    <p:set>
                                      <p:cBhvr>
                                        <p:cTn id="50" dur="1" fill="hold">
                                          <p:stCondLst>
                                            <p:cond delay="0"/>
                                          </p:stCondLst>
                                        </p:cTn>
                                        <p:tgtEl>
                                          <p:spTgt spid="663581"/>
                                        </p:tgtEl>
                                        <p:attrNameLst>
                                          <p:attrName>style.visibility</p:attrName>
                                        </p:attrNameLst>
                                      </p:cBhvr>
                                      <p:to>
                                        <p:strVal val="visible"/>
                                      </p:to>
                                    </p:set>
                                    <p:animEffect transition="in" filter="wipe(left)">
                                      <p:cBhvr>
                                        <p:cTn id="51" dur="1000"/>
                                        <p:tgtEl>
                                          <p:spTgt spid="663581"/>
                                        </p:tgtEl>
                                      </p:cBhvr>
                                    </p:animEffect>
                                  </p:childTnLst>
                                </p:cTn>
                              </p:par>
                            </p:childTnLst>
                          </p:cTn>
                        </p:par>
                        <p:par>
                          <p:cTn id="52" fill="hold" nodeType="afterGroup">
                            <p:stCondLst>
                              <p:cond delay="8500"/>
                            </p:stCondLst>
                            <p:childTnLst>
                              <p:par>
                                <p:cTn id="53" presetID="22" presetClass="entr" presetSubtype="1" fill="hold" nodeType="afterEffect">
                                  <p:stCondLst>
                                    <p:cond delay="0"/>
                                  </p:stCondLst>
                                  <p:childTnLst>
                                    <p:set>
                                      <p:cBhvr>
                                        <p:cTn id="54" dur="1" fill="hold">
                                          <p:stCondLst>
                                            <p:cond delay="0"/>
                                          </p:stCondLst>
                                        </p:cTn>
                                        <p:tgtEl>
                                          <p:spTgt spid="663584"/>
                                        </p:tgtEl>
                                        <p:attrNameLst>
                                          <p:attrName>style.visibility</p:attrName>
                                        </p:attrNameLst>
                                      </p:cBhvr>
                                      <p:to>
                                        <p:strVal val="visible"/>
                                      </p:to>
                                    </p:set>
                                    <p:animEffect transition="in" filter="wipe(up)">
                                      <p:cBhvr>
                                        <p:cTn id="55" dur="1000"/>
                                        <p:tgtEl>
                                          <p:spTgt spid="663584"/>
                                        </p:tgtEl>
                                      </p:cBhvr>
                                    </p:animEffect>
                                  </p:childTnLst>
                                </p:cTn>
                              </p:par>
                            </p:childTnLst>
                          </p:cTn>
                        </p:par>
                        <p:par>
                          <p:cTn id="56" fill="hold" nodeType="afterGroup">
                            <p:stCondLst>
                              <p:cond delay="9500"/>
                            </p:stCondLst>
                            <p:childTnLst>
                              <p:par>
                                <p:cTn id="57" presetID="22" presetClass="entr" presetSubtype="8" fill="hold" nodeType="afterEffect">
                                  <p:stCondLst>
                                    <p:cond delay="0"/>
                                  </p:stCondLst>
                                  <p:childTnLst>
                                    <p:set>
                                      <p:cBhvr>
                                        <p:cTn id="58" dur="1" fill="hold">
                                          <p:stCondLst>
                                            <p:cond delay="0"/>
                                          </p:stCondLst>
                                        </p:cTn>
                                        <p:tgtEl>
                                          <p:spTgt spid="663585"/>
                                        </p:tgtEl>
                                        <p:attrNameLst>
                                          <p:attrName>style.visibility</p:attrName>
                                        </p:attrNameLst>
                                      </p:cBhvr>
                                      <p:to>
                                        <p:strVal val="visible"/>
                                      </p:to>
                                    </p:set>
                                    <p:animEffect transition="in" filter="wipe(left)">
                                      <p:cBhvr>
                                        <p:cTn id="59" dur="1000"/>
                                        <p:tgtEl>
                                          <p:spTgt spid="663585"/>
                                        </p:tgtEl>
                                      </p:cBhvr>
                                    </p:animEffect>
                                  </p:childTnLst>
                                </p:cTn>
                              </p:par>
                            </p:childTnLst>
                          </p:cTn>
                        </p:par>
                        <p:par>
                          <p:cTn id="60" fill="hold" nodeType="afterGroup">
                            <p:stCondLst>
                              <p:cond delay="10500"/>
                            </p:stCondLst>
                            <p:childTnLst>
                              <p:par>
                                <p:cTn id="61" presetID="22" presetClass="entr" presetSubtype="8" fill="hold" nodeType="afterEffect">
                                  <p:stCondLst>
                                    <p:cond delay="0"/>
                                  </p:stCondLst>
                                  <p:childTnLst>
                                    <p:set>
                                      <p:cBhvr>
                                        <p:cTn id="62" dur="1" fill="hold">
                                          <p:stCondLst>
                                            <p:cond delay="0"/>
                                          </p:stCondLst>
                                        </p:cTn>
                                        <p:tgtEl>
                                          <p:spTgt spid="663586"/>
                                        </p:tgtEl>
                                        <p:attrNameLst>
                                          <p:attrName>style.visibility</p:attrName>
                                        </p:attrNameLst>
                                      </p:cBhvr>
                                      <p:to>
                                        <p:strVal val="visible"/>
                                      </p:to>
                                    </p:set>
                                    <p:animEffect transition="in" filter="wipe(left)">
                                      <p:cBhvr>
                                        <p:cTn id="63" dur="1000"/>
                                        <p:tgtEl>
                                          <p:spTgt spid="663586"/>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663562">
                                            <p:txEl>
                                              <p:pRg st="1" end="1"/>
                                            </p:txEl>
                                          </p:spTgt>
                                        </p:tgtEl>
                                        <p:attrNameLst>
                                          <p:attrName>style.visibility</p:attrName>
                                        </p:attrNameLst>
                                      </p:cBhvr>
                                      <p:to>
                                        <p:strVal val="visible"/>
                                      </p:to>
                                    </p:set>
                                    <p:animEffect transition="in" filter="wipe(left)">
                                      <p:cBhvr>
                                        <p:cTn id="68" dur="500"/>
                                        <p:tgtEl>
                                          <p:spTgt spid="663562">
                                            <p:txEl>
                                              <p:pRg st="1" end="1"/>
                                            </p:txEl>
                                          </p:spTgt>
                                        </p:tgtEl>
                                      </p:cBhvr>
                                    </p:animEffect>
                                  </p:childTnLst>
                                </p:cTn>
                              </p:par>
                            </p:childTnLst>
                          </p:cTn>
                        </p:par>
                        <p:par>
                          <p:cTn id="69" fill="hold" nodeType="afterGroup">
                            <p:stCondLst>
                              <p:cond delay="500"/>
                            </p:stCondLst>
                            <p:childTnLst>
                              <p:par>
                                <p:cTn id="70" presetID="22" presetClass="entr" presetSubtype="8" fill="hold" grpId="0" nodeType="afterEffect">
                                  <p:stCondLst>
                                    <p:cond delay="0"/>
                                  </p:stCondLst>
                                  <p:childTnLst>
                                    <p:set>
                                      <p:cBhvr>
                                        <p:cTn id="71" dur="1" fill="hold">
                                          <p:stCondLst>
                                            <p:cond delay="0"/>
                                          </p:stCondLst>
                                        </p:cTn>
                                        <p:tgtEl>
                                          <p:spTgt spid="663562">
                                            <p:txEl>
                                              <p:pRg st="2" end="2"/>
                                            </p:txEl>
                                          </p:spTgt>
                                        </p:tgtEl>
                                        <p:attrNameLst>
                                          <p:attrName>style.visibility</p:attrName>
                                        </p:attrNameLst>
                                      </p:cBhvr>
                                      <p:to>
                                        <p:strVal val="visible"/>
                                      </p:to>
                                    </p:set>
                                    <p:animEffect transition="in" filter="wipe(left)">
                                      <p:cBhvr>
                                        <p:cTn id="72" dur="500"/>
                                        <p:tgtEl>
                                          <p:spTgt spid="663562">
                                            <p:txEl>
                                              <p:pRg st="2" end="2"/>
                                            </p:txEl>
                                          </p:spTgt>
                                        </p:tgtEl>
                                      </p:cBhvr>
                                    </p:animEffect>
                                  </p:childTnLst>
                                </p:cTn>
                              </p:par>
                            </p:childTnLst>
                          </p:cTn>
                        </p:par>
                        <p:par>
                          <p:cTn id="73" fill="hold" nodeType="afterGroup">
                            <p:stCondLst>
                              <p:cond delay="1000"/>
                            </p:stCondLst>
                            <p:childTnLst>
                              <p:par>
                                <p:cTn id="74" presetID="22" presetClass="entr" presetSubtype="8" fill="hold" nodeType="afterEffect">
                                  <p:stCondLst>
                                    <p:cond delay="0"/>
                                  </p:stCondLst>
                                  <p:childTnLst>
                                    <p:set>
                                      <p:cBhvr>
                                        <p:cTn id="75" dur="1" fill="hold">
                                          <p:stCondLst>
                                            <p:cond delay="0"/>
                                          </p:stCondLst>
                                        </p:cTn>
                                        <p:tgtEl>
                                          <p:spTgt spid="663588"/>
                                        </p:tgtEl>
                                        <p:attrNameLst>
                                          <p:attrName>style.visibility</p:attrName>
                                        </p:attrNameLst>
                                      </p:cBhvr>
                                      <p:to>
                                        <p:strVal val="visible"/>
                                      </p:to>
                                    </p:set>
                                    <p:animEffect transition="in" filter="wipe(left)">
                                      <p:cBhvr>
                                        <p:cTn id="76" dur="1000"/>
                                        <p:tgtEl>
                                          <p:spTgt spid="663588"/>
                                        </p:tgtEl>
                                      </p:cBhvr>
                                    </p:animEffect>
                                  </p:childTnLst>
                                </p:cTn>
                              </p:par>
                            </p:childTnLst>
                          </p:cTn>
                        </p:par>
                        <p:par>
                          <p:cTn id="77" fill="hold" nodeType="afterGroup">
                            <p:stCondLst>
                              <p:cond delay="2000"/>
                            </p:stCondLst>
                            <p:childTnLst>
                              <p:par>
                                <p:cTn id="78" presetID="22" presetClass="entr" presetSubtype="8" fill="hold" nodeType="afterEffect">
                                  <p:stCondLst>
                                    <p:cond delay="0"/>
                                  </p:stCondLst>
                                  <p:childTnLst>
                                    <p:set>
                                      <p:cBhvr>
                                        <p:cTn id="79" dur="1" fill="hold">
                                          <p:stCondLst>
                                            <p:cond delay="0"/>
                                          </p:stCondLst>
                                        </p:cTn>
                                        <p:tgtEl>
                                          <p:spTgt spid="663589"/>
                                        </p:tgtEl>
                                        <p:attrNameLst>
                                          <p:attrName>style.visibility</p:attrName>
                                        </p:attrNameLst>
                                      </p:cBhvr>
                                      <p:to>
                                        <p:strVal val="visible"/>
                                      </p:to>
                                    </p:set>
                                    <p:animEffect transition="in" filter="wipe(left)">
                                      <p:cBhvr>
                                        <p:cTn id="80" dur="1000"/>
                                        <p:tgtEl>
                                          <p:spTgt spid="663589"/>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663562">
                                            <p:txEl>
                                              <p:pRg st="3" end="3"/>
                                            </p:txEl>
                                          </p:spTgt>
                                        </p:tgtEl>
                                        <p:attrNameLst>
                                          <p:attrName>style.visibility</p:attrName>
                                        </p:attrNameLst>
                                      </p:cBhvr>
                                      <p:to>
                                        <p:strVal val="visible"/>
                                      </p:to>
                                    </p:set>
                                    <p:animEffect transition="in" filter="wipe(left)">
                                      <p:cBhvr>
                                        <p:cTn id="85" dur="500"/>
                                        <p:tgtEl>
                                          <p:spTgt spid="663562">
                                            <p:txEl>
                                              <p:pRg st="3" end="3"/>
                                            </p:txEl>
                                          </p:spTgt>
                                        </p:tgtEl>
                                      </p:cBhvr>
                                    </p:animEffect>
                                  </p:childTnLst>
                                </p:cTn>
                              </p:par>
                            </p:childTnLst>
                          </p:cTn>
                        </p:par>
                        <p:par>
                          <p:cTn id="86" fill="hold" nodeType="afterGroup">
                            <p:stCondLst>
                              <p:cond delay="500"/>
                            </p:stCondLst>
                            <p:childTnLst>
                              <p:par>
                                <p:cTn id="87" presetID="22" presetClass="entr" presetSubtype="8" fill="hold" nodeType="afterEffect">
                                  <p:stCondLst>
                                    <p:cond delay="0"/>
                                  </p:stCondLst>
                                  <p:childTnLst>
                                    <p:set>
                                      <p:cBhvr>
                                        <p:cTn id="88" dur="1" fill="hold">
                                          <p:stCondLst>
                                            <p:cond delay="0"/>
                                          </p:stCondLst>
                                        </p:cTn>
                                        <p:tgtEl>
                                          <p:spTgt spid="663590"/>
                                        </p:tgtEl>
                                        <p:attrNameLst>
                                          <p:attrName>style.visibility</p:attrName>
                                        </p:attrNameLst>
                                      </p:cBhvr>
                                      <p:to>
                                        <p:strVal val="visible"/>
                                      </p:to>
                                    </p:set>
                                    <p:animEffect transition="in" filter="wipe(left)">
                                      <p:cBhvr>
                                        <p:cTn id="89" dur="1000"/>
                                        <p:tgtEl>
                                          <p:spTgt spid="663590"/>
                                        </p:tgtEl>
                                      </p:cBhvr>
                                    </p:animEffect>
                                  </p:childTnLst>
                                </p:cTn>
                              </p:par>
                            </p:childTnLst>
                          </p:cTn>
                        </p:par>
                        <p:par>
                          <p:cTn id="90" fill="hold" nodeType="afterGroup">
                            <p:stCondLst>
                              <p:cond delay="1500"/>
                            </p:stCondLst>
                            <p:childTnLst>
                              <p:par>
                                <p:cTn id="91" presetID="22" presetClass="entr" presetSubtype="8" fill="hold" nodeType="afterEffect">
                                  <p:stCondLst>
                                    <p:cond delay="0"/>
                                  </p:stCondLst>
                                  <p:childTnLst>
                                    <p:set>
                                      <p:cBhvr>
                                        <p:cTn id="92" dur="1" fill="hold">
                                          <p:stCondLst>
                                            <p:cond delay="0"/>
                                          </p:stCondLst>
                                        </p:cTn>
                                        <p:tgtEl>
                                          <p:spTgt spid="663591"/>
                                        </p:tgtEl>
                                        <p:attrNameLst>
                                          <p:attrName>style.visibility</p:attrName>
                                        </p:attrNameLst>
                                      </p:cBhvr>
                                      <p:to>
                                        <p:strVal val="visible"/>
                                      </p:to>
                                    </p:set>
                                    <p:animEffect transition="in" filter="wipe(left)">
                                      <p:cBhvr>
                                        <p:cTn id="93" dur="1000"/>
                                        <p:tgtEl>
                                          <p:spTgt spid="663591"/>
                                        </p:tgtEl>
                                      </p:cBhvr>
                                    </p:animEffect>
                                  </p:childTnLst>
                                </p:cTn>
                              </p:par>
                            </p:childTnLst>
                          </p:cTn>
                        </p:par>
                      </p:childTnLst>
                    </p:cTn>
                  </p:par>
                  <p:par>
                    <p:cTn id="94" fill="hold" nodeType="clickPar">
                      <p:stCondLst>
                        <p:cond delay="indefinite"/>
                      </p:stCondLst>
                      <p:childTnLst>
                        <p:par>
                          <p:cTn id="95" fill="hold" nodeType="withGroup">
                            <p:stCondLst>
                              <p:cond delay="0"/>
                            </p:stCondLst>
                            <p:childTnLst>
                              <p:par>
                                <p:cTn id="96" presetID="22" presetClass="entr" presetSubtype="8" fill="hold" grpId="0" nodeType="clickEffect">
                                  <p:stCondLst>
                                    <p:cond delay="0"/>
                                  </p:stCondLst>
                                  <p:childTnLst>
                                    <p:set>
                                      <p:cBhvr>
                                        <p:cTn id="97" dur="1" fill="hold">
                                          <p:stCondLst>
                                            <p:cond delay="0"/>
                                          </p:stCondLst>
                                        </p:cTn>
                                        <p:tgtEl>
                                          <p:spTgt spid="663562">
                                            <p:txEl>
                                              <p:pRg st="4" end="4"/>
                                            </p:txEl>
                                          </p:spTgt>
                                        </p:tgtEl>
                                        <p:attrNameLst>
                                          <p:attrName>style.visibility</p:attrName>
                                        </p:attrNameLst>
                                      </p:cBhvr>
                                      <p:to>
                                        <p:strVal val="visible"/>
                                      </p:to>
                                    </p:set>
                                    <p:animEffect transition="in" filter="wipe(left)">
                                      <p:cBhvr>
                                        <p:cTn id="98" dur="500"/>
                                        <p:tgtEl>
                                          <p:spTgt spid="663562">
                                            <p:txEl>
                                              <p:pRg st="4" end="4"/>
                                            </p:txEl>
                                          </p:spTgt>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2" presetClass="entr" presetSubtype="8" fill="hold" grpId="0" nodeType="clickEffect">
                                  <p:stCondLst>
                                    <p:cond delay="0"/>
                                  </p:stCondLst>
                                  <p:childTnLst>
                                    <p:set>
                                      <p:cBhvr>
                                        <p:cTn id="102" dur="1" fill="hold">
                                          <p:stCondLst>
                                            <p:cond delay="0"/>
                                          </p:stCondLst>
                                        </p:cTn>
                                        <p:tgtEl>
                                          <p:spTgt spid="663562">
                                            <p:txEl>
                                              <p:pRg st="5" end="5"/>
                                            </p:txEl>
                                          </p:spTgt>
                                        </p:tgtEl>
                                        <p:attrNameLst>
                                          <p:attrName>style.visibility</p:attrName>
                                        </p:attrNameLst>
                                      </p:cBhvr>
                                      <p:to>
                                        <p:strVal val="visible"/>
                                      </p:to>
                                    </p:set>
                                    <p:animEffect transition="in" filter="wipe(left)">
                                      <p:cBhvr>
                                        <p:cTn id="103" dur="500"/>
                                        <p:tgtEl>
                                          <p:spTgt spid="663562">
                                            <p:txEl>
                                              <p:pRg st="5" end="5"/>
                                            </p:txEl>
                                          </p:spTgt>
                                        </p:tgtEl>
                                      </p:cBhvr>
                                    </p:animEffect>
                                  </p:childTnLst>
                                </p:cTn>
                              </p:par>
                            </p:childTnLst>
                          </p:cTn>
                        </p:par>
                        <p:par>
                          <p:cTn id="104" fill="hold" nodeType="afterGroup">
                            <p:stCondLst>
                              <p:cond delay="500"/>
                            </p:stCondLst>
                            <p:childTnLst>
                              <p:par>
                                <p:cTn id="105" presetID="22" presetClass="entr" presetSubtype="4" fill="hold" nodeType="afterEffect">
                                  <p:stCondLst>
                                    <p:cond delay="0"/>
                                  </p:stCondLst>
                                  <p:childTnLst>
                                    <p:set>
                                      <p:cBhvr>
                                        <p:cTn id="106" dur="1" fill="hold">
                                          <p:stCondLst>
                                            <p:cond delay="0"/>
                                          </p:stCondLst>
                                        </p:cTn>
                                        <p:tgtEl>
                                          <p:spTgt spid="37914"/>
                                        </p:tgtEl>
                                        <p:attrNameLst>
                                          <p:attrName>style.visibility</p:attrName>
                                        </p:attrNameLst>
                                      </p:cBhvr>
                                      <p:to>
                                        <p:strVal val="visible"/>
                                      </p:to>
                                    </p:set>
                                    <p:animEffect transition="in" filter="wipe(down)">
                                      <p:cBhvr>
                                        <p:cTn id="107" dur="500"/>
                                        <p:tgtEl>
                                          <p:spTgt spid="37914"/>
                                        </p:tgtEl>
                                      </p:cBhvr>
                                    </p:animEffec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22" presetClass="entr" presetSubtype="8" fill="hold" grpId="0" nodeType="clickEffect">
                                  <p:stCondLst>
                                    <p:cond delay="0"/>
                                  </p:stCondLst>
                                  <p:childTnLst>
                                    <p:set>
                                      <p:cBhvr>
                                        <p:cTn id="111" dur="1" fill="hold">
                                          <p:stCondLst>
                                            <p:cond delay="0"/>
                                          </p:stCondLst>
                                        </p:cTn>
                                        <p:tgtEl>
                                          <p:spTgt spid="663592">
                                            <p:txEl>
                                              <p:pRg st="0" end="0"/>
                                            </p:txEl>
                                          </p:spTgt>
                                        </p:tgtEl>
                                        <p:attrNameLst>
                                          <p:attrName>style.visibility</p:attrName>
                                        </p:attrNameLst>
                                      </p:cBhvr>
                                      <p:to>
                                        <p:strVal val="visible"/>
                                      </p:to>
                                    </p:set>
                                    <p:animEffect transition="in" filter="wipe(left)">
                                      <p:cBhvr>
                                        <p:cTn id="112" dur="500"/>
                                        <p:tgtEl>
                                          <p:spTgt spid="663592">
                                            <p:txEl>
                                              <p:pRg st="0" end="0"/>
                                            </p:txEl>
                                          </p:spTgt>
                                        </p:tgtEl>
                                      </p:cBhvr>
                                    </p:animEffect>
                                  </p:childTnLst>
                                </p:cTn>
                              </p:par>
                            </p:childTnLst>
                          </p:cTn>
                        </p:par>
                        <p:par>
                          <p:cTn id="113" fill="hold" nodeType="afterGroup">
                            <p:stCondLst>
                              <p:cond delay="500"/>
                            </p:stCondLst>
                            <p:childTnLst>
                              <p:par>
                                <p:cTn id="114" presetID="22" presetClass="entr" presetSubtype="8" fill="hold" grpId="0" nodeType="afterEffect">
                                  <p:stCondLst>
                                    <p:cond delay="0"/>
                                  </p:stCondLst>
                                  <p:childTnLst>
                                    <p:set>
                                      <p:cBhvr>
                                        <p:cTn id="115" dur="1" fill="hold">
                                          <p:stCondLst>
                                            <p:cond delay="0"/>
                                          </p:stCondLst>
                                        </p:cTn>
                                        <p:tgtEl>
                                          <p:spTgt spid="663593"/>
                                        </p:tgtEl>
                                        <p:attrNameLst>
                                          <p:attrName>style.visibility</p:attrName>
                                        </p:attrNameLst>
                                      </p:cBhvr>
                                      <p:to>
                                        <p:strVal val="visible"/>
                                      </p:to>
                                    </p:set>
                                    <p:animEffect transition="in" filter="wipe(left)">
                                      <p:cBhvr>
                                        <p:cTn id="116" dur="1000"/>
                                        <p:tgtEl>
                                          <p:spTgt spid="663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3557" grpId="0"/>
      <p:bldP spid="663562" grpId="0" build="p"/>
      <p:bldP spid="663563" grpId="0" animBg="1"/>
      <p:bldP spid="663564" grpId="0"/>
      <p:bldP spid="663565" grpId="0"/>
      <p:bldP spid="663592" grpId="0" build="p"/>
      <p:bldP spid="66359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6"/>
          <p:cNvSpPr>
            <a:spLocks noGrp="1" noChangeArrowheads="1"/>
          </p:cNvSpPr>
          <p:nvPr>
            <p:ph type="title"/>
          </p:nvPr>
        </p:nvSpPr>
        <p:spPr>
          <a:xfrm>
            <a:off x="1371600" y="381000"/>
            <a:ext cx="6019800" cy="457200"/>
          </a:xfrm>
          <a:noFill/>
        </p:spPr>
        <p:txBody>
          <a:bodyPr/>
          <a:lstStyle/>
          <a:p>
            <a:pPr eaLnBrk="1" hangingPunct="1"/>
            <a:r>
              <a:rPr lang="en-US" altLang="en-US" sz="2000" b="0" smtClean="0"/>
              <a:t>THE IMPACT OF A TAX OR SUBSIDY</a:t>
            </a:r>
          </a:p>
        </p:txBody>
      </p:sp>
      <p:grpSp>
        <p:nvGrpSpPr>
          <p:cNvPr id="39939" name="Group 7"/>
          <p:cNvGrpSpPr>
            <a:grpSpLocks/>
          </p:cNvGrpSpPr>
          <p:nvPr/>
        </p:nvGrpSpPr>
        <p:grpSpPr bwMode="auto">
          <a:xfrm>
            <a:off x="457200" y="381000"/>
            <a:ext cx="8229600" cy="487363"/>
            <a:chOff x="288" y="240"/>
            <a:chExt cx="5184" cy="307"/>
          </a:xfrm>
        </p:grpSpPr>
        <p:sp>
          <p:nvSpPr>
            <p:cNvPr id="39961" name="Rectangle 8"/>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9.6</a:t>
              </a:r>
            </a:p>
          </p:txBody>
        </p:sp>
        <p:sp>
          <p:nvSpPr>
            <p:cNvPr id="39962" name="Line 9"/>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9940"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4587" name="Rectangle 11"/>
          <p:cNvSpPr>
            <a:spLocks noChangeArrowheads="1"/>
          </p:cNvSpPr>
          <p:nvPr/>
        </p:nvSpPr>
        <p:spPr bwMode="auto">
          <a:xfrm>
            <a:off x="1285875" y="5638800"/>
            <a:ext cx="3200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b="1">
                <a:solidFill>
                  <a:schemeClr val="tx1"/>
                </a:solidFill>
              </a:rPr>
              <a:t>(a)</a:t>
            </a:r>
            <a:r>
              <a:rPr lang="en-US" altLang="en-US" sz="1400">
                <a:solidFill>
                  <a:schemeClr val="tx1"/>
                </a:solidFill>
              </a:rPr>
              <a:t> If demand is very inelastic relative to supply, the burden of the tax falls mostly on buyers.</a:t>
            </a:r>
          </a:p>
        </p:txBody>
      </p:sp>
      <p:sp>
        <p:nvSpPr>
          <p:cNvPr id="664588" name="Rectangle 12"/>
          <p:cNvSpPr>
            <a:spLocks noChangeArrowheads="1"/>
          </p:cNvSpPr>
          <p:nvPr/>
        </p:nvSpPr>
        <p:spPr bwMode="auto">
          <a:xfrm>
            <a:off x="914400" y="1362075"/>
            <a:ext cx="4724400" cy="314325"/>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Impact of a Tax Depends on Elasticities of Supply and Demand</a:t>
            </a:r>
          </a:p>
        </p:txBody>
      </p:sp>
      <p:sp>
        <p:nvSpPr>
          <p:cNvPr id="664589" name="Rectangle 13"/>
          <p:cNvSpPr>
            <a:spLocks noChangeArrowheads="1"/>
          </p:cNvSpPr>
          <p:nvPr/>
        </p:nvSpPr>
        <p:spPr bwMode="auto">
          <a:xfrm>
            <a:off x="914400" y="1066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9.18</a:t>
            </a:r>
          </a:p>
        </p:txBody>
      </p:sp>
      <p:sp>
        <p:nvSpPr>
          <p:cNvPr id="664601" name="Rectangle 25"/>
          <p:cNvSpPr>
            <a:spLocks noChangeArrowheads="1"/>
          </p:cNvSpPr>
          <p:nvPr/>
        </p:nvSpPr>
        <p:spPr bwMode="auto">
          <a:xfrm>
            <a:off x="4714875" y="5638800"/>
            <a:ext cx="3200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b="1">
                <a:solidFill>
                  <a:schemeClr val="tx1"/>
                </a:solidFill>
              </a:rPr>
              <a:t>(b)</a:t>
            </a:r>
            <a:r>
              <a:rPr lang="en-US" altLang="en-US" sz="1400">
                <a:solidFill>
                  <a:schemeClr val="tx1"/>
                </a:solidFill>
              </a:rPr>
              <a:t> If demand is very elastic relative to supply, it falls mostly on sellers.</a:t>
            </a:r>
          </a:p>
        </p:txBody>
      </p:sp>
      <p:pic>
        <p:nvPicPr>
          <p:cNvPr id="664603" name="Picture 27"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4" name="Picture 28"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5" name="Picture 29"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6" name="Picture 30"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7" name="Picture 31"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8" name="Picture 32"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09" name="Picture 33"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0" name="Picture 34"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19200" y="1752600"/>
            <a:ext cx="3190875"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1" name="Picture 35"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2" name="Picture 36"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3" name="Picture 37"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4" name="Picture 38" descr="fig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5" name="Picture 39"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6" name="Picture 40"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7" name="Picture 41" descr="fig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4618" name="Picture 42" descr="fig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410075" y="1752600"/>
            <a:ext cx="3200400" cy="393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64589"/>
                                        </p:tgtEl>
                                        <p:attrNameLst>
                                          <p:attrName>style.visibility</p:attrName>
                                        </p:attrNameLst>
                                      </p:cBhvr>
                                      <p:to>
                                        <p:strVal val="visible"/>
                                      </p:to>
                                    </p:set>
                                    <p:animEffect transition="in" filter="wipe(left)">
                                      <p:cBhvr>
                                        <p:cTn id="7" dur="500"/>
                                        <p:tgtEl>
                                          <p:spTgt spid="66458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64588"/>
                                        </p:tgtEl>
                                        <p:attrNameLst>
                                          <p:attrName>style.visibility</p:attrName>
                                        </p:attrNameLst>
                                      </p:cBhvr>
                                      <p:to>
                                        <p:strVal val="visible"/>
                                      </p:to>
                                    </p:set>
                                    <p:animEffect transition="in" filter="wipe(left)">
                                      <p:cBhvr>
                                        <p:cTn id="11" dur="500"/>
                                        <p:tgtEl>
                                          <p:spTgt spid="66458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4587">
                                            <p:txEl>
                                              <p:pRg st="0" end="0"/>
                                            </p:txEl>
                                          </p:spTgt>
                                        </p:tgtEl>
                                        <p:attrNameLst>
                                          <p:attrName>style.visibility</p:attrName>
                                        </p:attrNameLst>
                                      </p:cBhvr>
                                      <p:to>
                                        <p:strVal val="visible"/>
                                      </p:to>
                                    </p:set>
                                    <p:animEffect transition="in" filter="wipe(left)">
                                      <p:cBhvr>
                                        <p:cTn id="15" dur="500"/>
                                        <p:tgtEl>
                                          <p:spTgt spid="664587">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664603"/>
                                        </p:tgtEl>
                                        <p:attrNameLst>
                                          <p:attrName>style.visibility</p:attrName>
                                        </p:attrNameLst>
                                      </p:cBhvr>
                                      <p:to>
                                        <p:strVal val="visible"/>
                                      </p:to>
                                    </p:set>
                                    <p:animEffect transition="in" filter="wipe(left)">
                                      <p:cBhvr>
                                        <p:cTn id="19" dur="500"/>
                                        <p:tgtEl>
                                          <p:spTgt spid="664603"/>
                                        </p:tgtEl>
                                      </p:cBhvr>
                                    </p:animEffect>
                                  </p:childTnLst>
                                </p:cTn>
                              </p:par>
                            </p:childTnLst>
                          </p:cTn>
                        </p:par>
                        <p:par>
                          <p:cTn id="20" fill="hold" nodeType="afterGroup">
                            <p:stCondLst>
                              <p:cond delay="2000"/>
                            </p:stCondLst>
                            <p:childTnLst>
                              <p:par>
                                <p:cTn id="21" presetID="22" presetClass="entr" presetSubtype="1" fill="hold" nodeType="afterEffect">
                                  <p:stCondLst>
                                    <p:cond delay="0"/>
                                  </p:stCondLst>
                                  <p:childTnLst>
                                    <p:set>
                                      <p:cBhvr>
                                        <p:cTn id="22" dur="1" fill="hold">
                                          <p:stCondLst>
                                            <p:cond delay="0"/>
                                          </p:stCondLst>
                                        </p:cTn>
                                        <p:tgtEl>
                                          <p:spTgt spid="664605"/>
                                        </p:tgtEl>
                                        <p:attrNameLst>
                                          <p:attrName>style.visibility</p:attrName>
                                        </p:attrNameLst>
                                      </p:cBhvr>
                                      <p:to>
                                        <p:strVal val="visible"/>
                                      </p:to>
                                    </p:set>
                                    <p:animEffect transition="in" filter="wipe(up)">
                                      <p:cBhvr>
                                        <p:cTn id="23" dur="1000"/>
                                        <p:tgtEl>
                                          <p:spTgt spid="664605"/>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64604"/>
                                        </p:tgtEl>
                                        <p:attrNameLst>
                                          <p:attrName>style.visibility</p:attrName>
                                        </p:attrNameLst>
                                      </p:cBhvr>
                                      <p:to>
                                        <p:strVal val="visible"/>
                                      </p:to>
                                    </p:set>
                                    <p:animEffect transition="in" filter="wipe(left)">
                                      <p:cBhvr>
                                        <p:cTn id="27" dur="1000"/>
                                        <p:tgtEl>
                                          <p:spTgt spid="664604"/>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664606"/>
                                        </p:tgtEl>
                                        <p:attrNameLst>
                                          <p:attrName>style.visibility</p:attrName>
                                        </p:attrNameLst>
                                      </p:cBhvr>
                                      <p:to>
                                        <p:strVal val="visible"/>
                                      </p:to>
                                    </p:set>
                                    <p:animEffect transition="in" filter="wipe(left)">
                                      <p:cBhvr>
                                        <p:cTn id="31" dur="1000"/>
                                        <p:tgtEl>
                                          <p:spTgt spid="664606"/>
                                        </p:tgtEl>
                                      </p:cBhvr>
                                    </p:animEffect>
                                  </p:childTnLst>
                                </p:cTn>
                              </p:par>
                            </p:childTnLst>
                          </p:cTn>
                        </p:par>
                        <p:par>
                          <p:cTn id="32" fill="hold" nodeType="afterGroup">
                            <p:stCondLst>
                              <p:cond delay="5000"/>
                            </p:stCondLst>
                            <p:childTnLst>
                              <p:par>
                                <p:cTn id="33" presetID="22" presetClass="entr" presetSubtype="8" fill="hold" nodeType="afterEffect">
                                  <p:stCondLst>
                                    <p:cond delay="0"/>
                                  </p:stCondLst>
                                  <p:childTnLst>
                                    <p:set>
                                      <p:cBhvr>
                                        <p:cTn id="34" dur="1" fill="hold">
                                          <p:stCondLst>
                                            <p:cond delay="0"/>
                                          </p:stCondLst>
                                        </p:cTn>
                                        <p:tgtEl>
                                          <p:spTgt spid="664607"/>
                                        </p:tgtEl>
                                        <p:attrNameLst>
                                          <p:attrName>style.visibility</p:attrName>
                                        </p:attrNameLst>
                                      </p:cBhvr>
                                      <p:to>
                                        <p:strVal val="visible"/>
                                      </p:to>
                                    </p:set>
                                    <p:animEffect transition="in" filter="wipe(left)">
                                      <p:cBhvr>
                                        <p:cTn id="35" dur="1000"/>
                                        <p:tgtEl>
                                          <p:spTgt spid="664607"/>
                                        </p:tgtEl>
                                      </p:cBhvr>
                                    </p:animEffect>
                                  </p:childTnLst>
                                </p:cTn>
                              </p:par>
                            </p:childTnLst>
                          </p:cTn>
                        </p:par>
                        <p:par>
                          <p:cTn id="36" fill="hold" nodeType="afterGroup">
                            <p:stCondLst>
                              <p:cond delay="6000"/>
                            </p:stCondLst>
                            <p:childTnLst>
                              <p:par>
                                <p:cTn id="37" presetID="22" presetClass="entr" presetSubtype="4" fill="hold" nodeType="afterEffect">
                                  <p:stCondLst>
                                    <p:cond delay="0"/>
                                  </p:stCondLst>
                                  <p:childTnLst>
                                    <p:set>
                                      <p:cBhvr>
                                        <p:cTn id="38" dur="1" fill="hold">
                                          <p:stCondLst>
                                            <p:cond delay="0"/>
                                          </p:stCondLst>
                                        </p:cTn>
                                        <p:tgtEl>
                                          <p:spTgt spid="664608"/>
                                        </p:tgtEl>
                                        <p:attrNameLst>
                                          <p:attrName>style.visibility</p:attrName>
                                        </p:attrNameLst>
                                      </p:cBhvr>
                                      <p:to>
                                        <p:strVal val="visible"/>
                                      </p:to>
                                    </p:set>
                                    <p:animEffect transition="in" filter="wipe(down)">
                                      <p:cBhvr>
                                        <p:cTn id="39" dur="1000"/>
                                        <p:tgtEl>
                                          <p:spTgt spid="664608"/>
                                        </p:tgtEl>
                                      </p:cBhvr>
                                    </p:animEffect>
                                  </p:childTnLst>
                                </p:cTn>
                              </p:par>
                            </p:childTnLst>
                          </p:cTn>
                        </p:par>
                        <p:par>
                          <p:cTn id="40" fill="hold" nodeType="afterGroup">
                            <p:stCondLst>
                              <p:cond delay="7000"/>
                            </p:stCondLst>
                            <p:childTnLst>
                              <p:par>
                                <p:cTn id="41" presetID="22" presetClass="entr" presetSubtype="8" fill="hold" nodeType="afterEffect">
                                  <p:stCondLst>
                                    <p:cond delay="0"/>
                                  </p:stCondLst>
                                  <p:childTnLst>
                                    <p:set>
                                      <p:cBhvr>
                                        <p:cTn id="42" dur="1" fill="hold">
                                          <p:stCondLst>
                                            <p:cond delay="0"/>
                                          </p:stCondLst>
                                        </p:cTn>
                                        <p:tgtEl>
                                          <p:spTgt spid="664609"/>
                                        </p:tgtEl>
                                        <p:attrNameLst>
                                          <p:attrName>style.visibility</p:attrName>
                                        </p:attrNameLst>
                                      </p:cBhvr>
                                      <p:to>
                                        <p:strVal val="visible"/>
                                      </p:to>
                                    </p:set>
                                    <p:animEffect transition="in" filter="wipe(left)">
                                      <p:cBhvr>
                                        <p:cTn id="43" dur="1000"/>
                                        <p:tgtEl>
                                          <p:spTgt spid="664609"/>
                                        </p:tgtEl>
                                      </p:cBhvr>
                                    </p:animEffect>
                                  </p:childTnLst>
                                </p:cTn>
                              </p:par>
                            </p:childTnLst>
                          </p:cTn>
                        </p:par>
                        <p:par>
                          <p:cTn id="44" fill="hold" nodeType="afterGroup">
                            <p:stCondLst>
                              <p:cond delay="8000"/>
                            </p:stCondLst>
                            <p:childTnLst>
                              <p:par>
                                <p:cTn id="45" presetID="22" presetClass="entr" presetSubtype="8" fill="hold" nodeType="afterEffect">
                                  <p:stCondLst>
                                    <p:cond delay="0"/>
                                  </p:stCondLst>
                                  <p:childTnLst>
                                    <p:set>
                                      <p:cBhvr>
                                        <p:cTn id="46" dur="1" fill="hold">
                                          <p:stCondLst>
                                            <p:cond delay="0"/>
                                          </p:stCondLst>
                                        </p:cTn>
                                        <p:tgtEl>
                                          <p:spTgt spid="664610"/>
                                        </p:tgtEl>
                                        <p:attrNameLst>
                                          <p:attrName>style.visibility</p:attrName>
                                        </p:attrNameLst>
                                      </p:cBhvr>
                                      <p:to>
                                        <p:strVal val="visible"/>
                                      </p:to>
                                    </p:set>
                                    <p:animEffect transition="in" filter="wipe(left)">
                                      <p:cBhvr>
                                        <p:cTn id="47" dur="1000"/>
                                        <p:tgtEl>
                                          <p:spTgt spid="66461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64601">
                                            <p:txEl>
                                              <p:pRg st="0" end="0"/>
                                            </p:txEl>
                                          </p:spTgt>
                                        </p:tgtEl>
                                        <p:attrNameLst>
                                          <p:attrName>style.visibility</p:attrName>
                                        </p:attrNameLst>
                                      </p:cBhvr>
                                      <p:to>
                                        <p:strVal val="visible"/>
                                      </p:to>
                                    </p:set>
                                    <p:animEffect transition="in" filter="wipe(left)">
                                      <p:cBhvr>
                                        <p:cTn id="52" dur="500"/>
                                        <p:tgtEl>
                                          <p:spTgt spid="664601">
                                            <p:txEl>
                                              <p:pRg st="0" end="0"/>
                                            </p:txEl>
                                          </p:spTgt>
                                        </p:tgtEl>
                                      </p:cBhvr>
                                    </p:animEffect>
                                  </p:childTnLst>
                                </p:cTn>
                              </p:par>
                            </p:childTnLst>
                          </p:cTn>
                        </p:par>
                        <p:par>
                          <p:cTn id="53" fill="hold" nodeType="afterGroup">
                            <p:stCondLst>
                              <p:cond delay="500"/>
                            </p:stCondLst>
                            <p:childTnLst>
                              <p:par>
                                <p:cTn id="54" presetID="22" presetClass="entr" presetSubtype="8" fill="hold" nodeType="afterEffect">
                                  <p:stCondLst>
                                    <p:cond delay="0"/>
                                  </p:stCondLst>
                                  <p:childTnLst>
                                    <p:set>
                                      <p:cBhvr>
                                        <p:cTn id="55" dur="1" fill="hold">
                                          <p:stCondLst>
                                            <p:cond delay="0"/>
                                          </p:stCondLst>
                                        </p:cTn>
                                        <p:tgtEl>
                                          <p:spTgt spid="664611"/>
                                        </p:tgtEl>
                                        <p:attrNameLst>
                                          <p:attrName>style.visibility</p:attrName>
                                        </p:attrNameLst>
                                      </p:cBhvr>
                                      <p:to>
                                        <p:strVal val="visible"/>
                                      </p:to>
                                    </p:set>
                                    <p:animEffect transition="in" filter="wipe(left)">
                                      <p:cBhvr>
                                        <p:cTn id="56" dur="500"/>
                                        <p:tgtEl>
                                          <p:spTgt spid="664611"/>
                                        </p:tgtEl>
                                      </p:cBhvr>
                                    </p:animEffect>
                                  </p:childTnLst>
                                </p:cTn>
                              </p:par>
                            </p:childTnLst>
                          </p:cTn>
                        </p:par>
                        <p:par>
                          <p:cTn id="57" fill="hold" nodeType="afterGroup">
                            <p:stCondLst>
                              <p:cond delay="1000"/>
                            </p:stCondLst>
                            <p:childTnLst>
                              <p:par>
                                <p:cTn id="58" presetID="22" presetClass="entr" presetSubtype="4" fill="hold" nodeType="afterEffect">
                                  <p:stCondLst>
                                    <p:cond delay="0"/>
                                  </p:stCondLst>
                                  <p:childTnLst>
                                    <p:set>
                                      <p:cBhvr>
                                        <p:cTn id="59" dur="1" fill="hold">
                                          <p:stCondLst>
                                            <p:cond delay="0"/>
                                          </p:stCondLst>
                                        </p:cTn>
                                        <p:tgtEl>
                                          <p:spTgt spid="664612"/>
                                        </p:tgtEl>
                                        <p:attrNameLst>
                                          <p:attrName>style.visibility</p:attrName>
                                        </p:attrNameLst>
                                      </p:cBhvr>
                                      <p:to>
                                        <p:strVal val="visible"/>
                                      </p:to>
                                    </p:set>
                                    <p:animEffect transition="in" filter="wipe(down)">
                                      <p:cBhvr>
                                        <p:cTn id="60" dur="1000"/>
                                        <p:tgtEl>
                                          <p:spTgt spid="664612"/>
                                        </p:tgtEl>
                                      </p:cBhvr>
                                    </p:animEffect>
                                  </p:childTnLst>
                                </p:cTn>
                              </p:par>
                            </p:childTnLst>
                          </p:cTn>
                        </p:par>
                        <p:par>
                          <p:cTn id="61" fill="hold" nodeType="afterGroup">
                            <p:stCondLst>
                              <p:cond delay="2000"/>
                            </p:stCondLst>
                            <p:childTnLst>
                              <p:par>
                                <p:cTn id="62" presetID="22" presetClass="entr" presetSubtype="8" fill="hold" nodeType="afterEffect">
                                  <p:stCondLst>
                                    <p:cond delay="0"/>
                                  </p:stCondLst>
                                  <p:childTnLst>
                                    <p:set>
                                      <p:cBhvr>
                                        <p:cTn id="63" dur="1" fill="hold">
                                          <p:stCondLst>
                                            <p:cond delay="0"/>
                                          </p:stCondLst>
                                        </p:cTn>
                                        <p:tgtEl>
                                          <p:spTgt spid="664613"/>
                                        </p:tgtEl>
                                        <p:attrNameLst>
                                          <p:attrName>style.visibility</p:attrName>
                                        </p:attrNameLst>
                                      </p:cBhvr>
                                      <p:to>
                                        <p:strVal val="visible"/>
                                      </p:to>
                                    </p:set>
                                    <p:animEffect transition="in" filter="wipe(left)">
                                      <p:cBhvr>
                                        <p:cTn id="64" dur="1000"/>
                                        <p:tgtEl>
                                          <p:spTgt spid="664613"/>
                                        </p:tgtEl>
                                      </p:cBhvr>
                                    </p:animEffect>
                                  </p:childTnLst>
                                </p:cTn>
                              </p:par>
                            </p:childTnLst>
                          </p:cTn>
                        </p:par>
                        <p:par>
                          <p:cTn id="65" fill="hold" nodeType="afterGroup">
                            <p:stCondLst>
                              <p:cond delay="3000"/>
                            </p:stCondLst>
                            <p:childTnLst>
                              <p:par>
                                <p:cTn id="66" presetID="22" presetClass="entr" presetSubtype="8" fill="hold" nodeType="afterEffect">
                                  <p:stCondLst>
                                    <p:cond delay="0"/>
                                  </p:stCondLst>
                                  <p:childTnLst>
                                    <p:set>
                                      <p:cBhvr>
                                        <p:cTn id="67" dur="1" fill="hold">
                                          <p:stCondLst>
                                            <p:cond delay="0"/>
                                          </p:stCondLst>
                                        </p:cTn>
                                        <p:tgtEl>
                                          <p:spTgt spid="664614"/>
                                        </p:tgtEl>
                                        <p:attrNameLst>
                                          <p:attrName>style.visibility</p:attrName>
                                        </p:attrNameLst>
                                      </p:cBhvr>
                                      <p:to>
                                        <p:strVal val="visible"/>
                                      </p:to>
                                    </p:set>
                                    <p:animEffect transition="in" filter="wipe(left)">
                                      <p:cBhvr>
                                        <p:cTn id="68" dur="1000"/>
                                        <p:tgtEl>
                                          <p:spTgt spid="664614"/>
                                        </p:tgtEl>
                                      </p:cBhvr>
                                    </p:animEffect>
                                  </p:childTnLst>
                                </p:cTn>
                              </p:par>
                            </p:childTnLst>
                          </p:cTn>
                        </p:par>
                        <p:par>
                          <p:cTn id="69" fill="hold" nodeType="afterGroup">
                            <p:stCondLst>
                              <p:cond delay="4000"/>
                            </p:stCondLst>
                            <p:childTnLst>
                              <p:par>
                                <p:cTn id="70" presetID="22" presetClass="entr" presetSubtype="8" fill="hold" nodeType="afterEffect">
                                  <p:stCondLst>
                                    <p:cond delay="0"/>
                                  </p:stCondLst>
                                  <p:childTnLst>
                                    <p:set>
                                      <p:cBhvr>
                                        <p:cTn id="71" dur="1" fill="hold">
                                          <p:stCondLst>
                                            <p:cond delay="0"/>
                                          </p:stCondLst>
                                        </p:cTn>
                                        <p:tgtEl>
                                          <p:spTgt spid="664615"/>
                                        </p:tgtEl>
                                        <p:attrNameLst>
                                          <p:attrName>style.visibility</p:attrName>
                                        </p:attrNameLst>
                                      </p:cBhvr>
                                      <p:to>
                                        <p:strVal val="visible"/>
                                      </p:to>
                                    </p:set>
                                    <p:animEffect transition="in" filter="wipe(left)">
                                      <p:cBhvr>
                                        <p:cTn id="72" dur="1000"/>
                                        <p:tgtEl>
                                          <p:spTgt spid="664615"/>
                                        </p:tgtEl>
                                      </p:cBhvr>
                                    </p:animEffect>
                                  </p:childTnLst>
                                </p:cTn>
                              </p:par>
                            </p:childTnLst>
                          </p:cTn>
                        </p:par>
                        <p:par>
                          <p:cTn id="73" fill="hold" nodeType="afterGroup">
                            <p:stCondLst>
                              <p:cond delay="5000"/>
                            </p:stCondLst>
                            <p:childTnLst>
                              <p:par>
                                <p:cTn id="74" presetID="22" presetClass="entr" presetSubtype="4" fill="hold" nodeType="afterEffect">
                                  <p:stCondLst>
                                    <p:cond delay="0"/>
                                  </p:stCondLst>
                                  <p:childTnLst>
                                    <p:set>
                                      <p:cBhvr>
                                        <p:cTn id="75" dur="1" fill="hold">
                                          <p:stCondLst>
                                            <p:cond delay="0"/>
                                          </p:stCondLst>
                                        </p:cTn>
                                        <p:tgtEl>
                                          <p:spTgt spid="664616"/>
                                        </p:tgtEl>
                                        <p:attrNameLst>
                                          <p:attrName>style.visibility</p:attrName>
                                        </p:attrNameLst>
                                      </p:cBhvr>
                                      <p:to>
                                        <p:strVal val="visible"/>
                                      </p:to>
                                    </p:set>
                                    <p:animEffect transition="in" filter="wipe(down)">
                                      <p:cBhvr>
                                        <p:cTn id="76" dur="1000"/>
                                        <p:tgtEl>
                                          <p:spTgt spid="664616"/>
                                        </p:tgtEl>
                                      </p:cBhvr>
                                    </p:animEffect>
                                  </p:childTnLst>
                                </p:cTn>
                              </p:par>
                            </p:childTnLst>
                          </p:cTn>
                        </p:par>
                        <p:par>
                          <p:cTn id="77" fill="hold" nodeType="afterGroup">
                            <p:stCondLst>
                              <p:cond delay="6000"/>
                            </p:stCondLst>
                            <p:childTnLst>
                              <p:par>
                                <p:cTn id="78" presetID="22" presetClass="entr" presetSubtype="8" fill="hold" nodeType="afterEffect">
                                  <p:stCondLst>
                                    <p:cond delay="0"/>
                                  </p:stCondLst>
                                  <p:childTnLst>
                                    <p:set>
                                      <p:cBhvr>
                                        <p:cTn id="79" dur="1" fill="hold">
                                          <p:stCondLst>
                                            <p:cond delay="0"/>
                                          </p:stCondLst>
                                        </p:cTn>
                                        <p:tgtEl>
                                          <p:spTgt spid="664617"/>
                                        </p:tgtEl>
                                        <p:attrNameLst>
                                          <p:attrName>style.visibility</p:attrName>
                                        </p:attrNameLst>
                                      </p:cBhvr>
                                      <p:to>
                                        <p:strVal val="visible"/>
                                      </p:to>
                                    </p:set>
                                    <p:animEffect transition="in" filter="wipe(left)">
                                      <p:cBhvr>
                                        <p:cTn id="80" dur="1000"/>
                                        <p:tgtEl>
                                          <p:spTgt spid="664617"/>
                                        </p:tgtEl>
                                      </p:cBhvr>
                                    </p:animEffect>
                                  </p:childTnLst>
                                </p:cTn>
                              </p:par>
                            </p:childTnLst>
                          </p:cTn>
                        </p:par>
                        <p:par>
                          <p:cTn id="81" fill="hold" nodeType="afterGroup">
                            <p:stCondLst>
                              <p:cond delay="7000"/>
                            </p:stCondLst>
                            <p:childTnLst>
                              <p:par>
                                <p:cTn id="82" presetID="22" presetClass="entr" presetSubtype="8" fill="hold" nodeType="afterEffect">
                                  <p:stCondLst>
                                    <p:cond delay="0"/>
                                  </p:stCondLst>
                                  <p:childTnLst>
                                    <p:set>
                                      <p:cBhvr>
                                        <p:cTn id="83" dur="1" fill="hold">
                                          <p:stCondLst>
                                            <p:cond delay="0"/>
                                          </p:stCondLst>
                                        </p:cTn>
                                        <p:tgtEl>
                                          <p:spTgt spid="664618"/>
                                        </p:tgtEl>
                                        <p:attrNameLst>
                                          <p:attrName>style.visibility</p:attrName>
                                        </p:attrNameLst>
                                      </p:cBhvr>
                                      <p:to>
                                        <p:strVal val="visible"/>
                                      </p:to>
                                    </p:set>
                                    <p:animEffect transition="in" filter="wipe(left)">
                                      <p:cBhvr>
                                        <p:cTn id="84" dur="1000"/>
                                        <p:tgtEl>
                                          <p:spTgt spid="664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4587" grpId="0" build="p"/>
      <p:bldP spid="664588" grpId="0" animBg="1"/>
      <p:bldP spid="664589" grpId="0"/>
      <p:bldP spid="66460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371600" y="381000"/>
            <a:ext cx="6019800" cy="457200"/>
          </a:xfrm>
          <a:noFill/>
        </p:spPr>
        <p:txBody>
          <a:bodyPr/>
          <a:lstStyle/>
          <a:p>
            <a:pPr eaLnBrk="1" hangingPunct="1"/>
            <a:r>
              <a:rPr lang="en-US" altLang="en-US" sz="2000" b="0" smtClean="0"/>
              <a:t>THE IMPACT OF A TAX OR SUBSIDY</a:t>
            </a:r>
          </a:p>
        </p:txBody>
      </p:sp>
      <p:grpSp>
        <p:nvGrpSpPr>
          <p:cNvPr id="40963" name="Group 3"/>
          <p:cNvGrpSpPr>
            <a:grpSpLocks/>
          </p:cNvGrpSpPr>
          <p:nvPr/>
        </p:nvGrpSpPr>
        <p:grpSpPr bwMode="auto">
          <a:xfrm>
            <a:off x="457200" y="381000"/>
            <a:ext cx="8229600" cy="487363"/>
            <a:chOff x="288" y="240"/>
            <a:chExt cx="5184" cy="307"/>
          </a:xfrm>
        </p:grpSpPr>
        <p:sp>
          <p:nvSpPr>
            <p:cNvPr id="4097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9.6</a:t>
              </a:r>
            </a:p>
          </p:txBody>
        </p:sp>
        <p:sp>
          <p:nvSpPr>
            <p:cNvPr id="4098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096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07" name="Rectangle 7"/>
          <p:cNvSpPr>
            <a:spLocks noChangeArrowheads="1"/>
          </p:cNvSpPr>
          <p:nvPr/>
        </p:nvSpPr>
        <p:spPr bwMode="auto">
          <a:xfrm>
            <a:off x="914400" y="3859213"/>
            <a:ext cx="2438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 subsidy can be thought of as a negative tax. Like a tax, the benefit of a subsidy is split between buyers and sellers, depending on the relative elasticities of supply and demand.</a:t>
            </a:r>
          </a:p>
        </p:txBody>
      </p:sp>
      <p:sp>
        <p:nvSpPr>
          <p:cNvPr id="665608" name="Rectangle 8"/>
          <p:cNvSpPr>
            <a:spLocks noChangeArrowheads="1"/>
          </p:cNvSpPr>
          <p:nvPr/>
        </p:nvSpPr>
        <p:spPr bwMode="auto">
          <a:xfrm>
            <a:off x="914400" y="3657600"/>
            <a:ext cx="2362200" cy="2286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Subsidy</a:t>
            </a:r>
          </a:p>
        </p:txBody>
      </p:sp>
      <p:sp>
        <p:nvSpPr>
          <p:cNvPr id="665609" name="Rectangle 9"/>
          <p:cNvSpPr>
            <a:spLocks noChangeArrowheads="1"/>
          </p:cNvSpPr>
          <p:nvPr/>
        </p:nvSpPr>
        <p:spPr bwMode="auto">
          <a:xfrm>
            <a:off x="914400" y="3352800"/>
            <a:ext cx="998538"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9.19</a:t>
            </a:r>
          </a:p>
        </p:txBody>
      </p:sp>
      <p:sp>
        <p:nvSpPr>
          <p:cNvPr id="665627" name="Rectangle 27"/>
          <p:cNvSpPr>
            <a:spLocks noGrp="1" noChangeArrowheads="1"/>
          </p:cNvSpPr>
          <p:nvPr>
            <p:ph type="body" idx="1"/>
          </p:nvPr>
        </p:nvSpPr>
        <p:spPr>
          <a:xfrm>
            <a:off x="381000" y="914400"/>
            <a:ext cx="5334000" cy="381000"/>
          </a:xfrm>
          <a:noFill/>
        </p:spPr>
        <p:txBody>
          <a:bodyPr/>
          <a:lstStyle/>
          <a:p>
            <a:pPr eaLnBrk="1" hangingPunct="1">
              <a:lnSpc>
                <a:spcPct val="90000"/>
              </a:lnSpc>
            </a:pPr>
            <a:r>
              <a:rPr lang="en-US" altLang="en-US" sz="2000" smtClean="0"/>
              <a:t>The Effects of a Subsidy</a:t>
            </a:r>
          </a:p>
        </p:txBody>
      </p:sp>
      <p:sp>
        <p:nvSpPr>
          <p:cNvPr id="665628" name="Rectangle 28"/>
          <p:cNvSpPr>
            <a:spLocks noChangeArrowheads="1"/>
          </p:cNvSpPr>
          <p:nvPr/>
        </p:nvSpPr>
        <p:spPr bwMode="auto">
          <a:xfrm>
            <a:off x="533400" y="1855788"/>
            <a:ext cx="723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800">
                <a:solidFill>
                  <a:schemeClr val="tx1"/>
                </a:solidFill>
              </a:rPr>
              <a:t>Conditions needed for the market to clear with a subsidy:</a:t>
            </a:r>
          </a:p>
        </p:txBody>
      </p:sp>
      <p:sp>
        <p:nvSpPr>
          <p:cNvPr id="665629" name="Rectangle 29"/>
          <p:cNvSpPr>
            <a:spLocks noChangeArrowheads="1"/>
          </p:cNvSpPr>
          <p:nvPr/>
        </p:nvSpPr>
        <p:spPr bwMode="auto">
          <a:xfrm>
            <a:off x="1447800" y="2259013"/>
            <a:ext cx="5486400" cy="1093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65000"/>
              </a:lnSpc>
              <a:spcBef>
                <a:spcPct val="50000"/>
              </a:spcBef>
            </a:pPr>
            <a:r>
              <a:rPr lang="en-US" altLang="en-US" sz="1600" i="1">
                <a:solidFill>
                  <a:schemeClr val="tx1"/>
                </a:solidFill>
              </a:rPr>
              <a:t>Q</a:t>
            </a:r>
            <a:r>
              <a:rPr lang="en-US" altLang="en-US" sz="1600" i="1" baseline="30000">
                <a:solidFill>
                  <a:schemeClr val="tx1"/>
                </a:solidFill>
              </a:rPr>
              <a:t>D</a:t>
            </a:r>
            <a:r>
              <a:rPr lang="en-US" altLang="en-US" sz="1600">
                <a:solidFill>
                  <a:schemeClr val="tx1"/>
                </a:solidFill>
              </a:rPr>
              <a:t> = </a:t>
            </a:r>
            <a:r>
              <a:rPr lang="en-US" altLang="en-US" sz="1600" i="1">
                <a:solidFill>
                  <a:schemeClr val="tx1"/>
                </a:solidFill>
              </a:rPr>
              <a:t>Q</a:t>
            </a:r>
            <a:r>
              <a:rPr lang="en-US" altLang="en-US" sz="1600" i="1" baseline="30000">
                <a:solidFill>
                  <a:schemeClr val="tx1"/>
                </a:solidFill>
              </a:rPr>
              <a:t>D</a:t>
            </a:r>
            <a:r>
              <a:rPr lang="en-US" altLang="en-US" sz="1600">
                <a:solidFill>
                  <a:schemeClr val="tx1"/>
                </a:solidFill>
              </a:rPr>
              <a:t>(</a:t>
            </a:r>
            <a:r>
              <a:rPr lang="en-US" altLang="en-US" sz="1600" i="1">
                <a:solidFill>
                  <a:schemeClr val="tx1"/>
                </a:solidFill>
              </a:rPr>
              <a:t>P</a:t>
            </a:r>
            <a:r>
              <a:rPr lang="en-US" altLang="en-US" sz="1600" i="1" baseline="-25000">
                <a:solidFill>
                  <a:schemeClr val="tx1"/>
                </a:solidFill>
              </a:rPr>
              <a:t>b</a:t>
            </a:r>
            <a:r>
              <a:rPr lang="en-US" altLang="en-US" sz="1600">
                <a:solidFill>
                  <a:schemeClr val="tx1"/>
                </a:solidFill>
              </a:rPr>
              <a:t>) 			</a:t>
            </a:r>
            <a:r>
              <a:rPr lang="en-US" altLang="en-US" sz="1600" b="1">
                <a:solidFill>
                  <a:schemeClr val="tx1"/>
                </a:solidFill>
              </a:rPr>
              <a:t>(9.2a)</a:t>
            </a:r>
          </a:p>
          <a:p>
            <a:pPr algn="ctr" eaLnBrk="1" hangingPunct="1">
              <a:lnSpc>
                <a:spcPct val="65000"/>
              </a:lnSpc>
              <a:spcBef>
                <a:spcPct val="50000"/>
              </a:spcBef>
            </a:pPr>
            <a:r>
              <a:rPr lang="en-US" altLang="en-US" sz="1600">
                <a:solidFill>
                  <a:schemeClr val="tx1"/>
                </a:solidFill>
              </a:rPr>
              <a:t>Q</a:t>
            </a:r>
            <a:r>
              <a:rPr lang="en-US" altLang="en-US" sz="1600" i="1" baseline="30000">
                <a:solidFill>
                  <a:schemeClr val="tx1"/>
                </a:solidFill>
              </a:rPr>
              <a:t>S</a:t>
            </a:r>
            <a:r>
              <a:rPr lang="en-US" altLang="en-US" sz="1600">
                <a:solidFill>
                  <a:schemeClr val="tx1"/>
                </a:solidFill>
              </a:rPr>
              <a:t> = </a:t>
            </a:r>
            <a:r>
              <a:rPr lang="en-US" altLang="en-US" sz="1600" i="1">
                <a:solidFill>
                  <a:schemeClr val="tx1"/>
                </a:solidFill>
              </a:rPr>
              <a:t>Q</a:t>
            </a:r>
            <a:r>
              <a:rPr lang="en-US" altLang="en-US" sz="1600" i="1" baseline="30000">
                <a:solidFill>
                  <a:schemeClr val="tx1"/>
                </a:solidFill>
              </a:rPr>
              <a:t>S</a:t>
            </a:r>
            <a:r>
              <a:rPr lang="en-US" altLang="en-US" sz="1600">
                <a:solidFill>
                  <a:schemeClr val="tx1"/>
                </a:solidFill>
              </a:rPr>
              <a:t>(</a:t>
            </a:r>
            <a:r>
              <a:rPr lang="en-US" altLang="en-US" sz="1600" i="1">
                <a:solidFill>
                  <a:schemeClr val="tx1"/>
                </a:solidFill>
              </a:rPr>
              <a:t>P</a:t>
            </a:r>
            <a:r>
              <a:rPr lang="en-US" altLang="en-US" sz="1600" i="1" baseline="-25000">
                <a:solidFill>
                  <a:schemeClr val="tx1"/>
                </a:solidFill>
              </a:rPr>
              <a:t>s</a:t>
            </a:r>
            <a:r>
              <a:rPr lang="en-US" altLang="en-US" sz="1600">
                <a:solidFill>
                  <a:schemeClr val="tx1"/>
                </a:solidFill>
              </a:rPr>
              <a:t>) 			</a:t>
            </a:r>
            <a:r>
              <a:rPr lang="en-US" altLang="en-US" sz="1600" b="1">
                <a:solidFill>
                  <a:schemeClr val="tx1"/>
                </a:solidFill>
              </a:rPr>
              <a:t>(9.2b)</a:t>
            </a:r>
          </a:p>
          <a:p>
            <a:pPr algn="ctr" eaLnBrk="1" hangingPunct="1">
              <a:lnSpc>
                <a:spcPct val="65000"/>
              </a:lnSpc>
              <a:spcBef>
                <a:spcPct val="50000"/>
              </a:spcBef>
            </a:pPr>
            <a:r>
              <a:rPr lang="en-US" altLang="en-US" sz="1600" i="1">
                <a:solidFill>
                  <a:schemeClr val="tx1"/>
                </a:solidFill>
              </a:rPr>
              <a:t>Q</a:t>
            </a:r>
            <a:r>
              <a:rPr lang="en-US" altLang="en-US" sz="1600" i="1" baseline="30000">
                <a:solidFill>
                  <a:schemeClr val="tx1"/>
                </a:solidFill>
              </a:rPr>
              <a:t>D</a:t>
            </a:r>
            <a:r>
              <a:rPr lang="en-US" altLang="en-US" sz="1600">
                <a:solidFill>
                  <a:schemeClr val="tx1"/>
                </a:solidFill>
              </a:rPr>
              <a:t> = </a:t>
            </a:r>
            <a:r>
              <a:rPr lang="en-US" altLang="en-US" sz="1600" i="1">
                <a:solidFill>
                  <a:schemeClr val="tx1"/>
                </a:solidFill>
              </a:rPr>
              <a:t>Q</a:t>
            </a:r>
            <a:r>
              <a:rPr lang="en-US" altLang="en-US" sz="1600" i="1" baseline="30000">
                <a:solidFill>
                  <a:schemeClr val="tx1"/>
                </a:solidFill>
              </a:rPr>
              <a:t>S</a:t>
            </a:r>
            <a:r>
              <a:rPr lang="en-US" altLang="en-US" sz="1600">
                <a:solidFill>
                  <a:schemeClr val="tx1"/>
                </a:solidFill>
              </a:rPr>
              <a:t> 				</a:t>
            </a:r>
            <a:r>
              <a:rPr lang="en-US" altLang="en-US" sz="1600" b="1">
                <a:solidFill>
                  <a:schemeClr val="tx1"/>
                </a:solidFill>
              </a:rPr>
              <a:t>(9.2c)</a:t>
            </a:r>
          </a:p>
          <a:p>
            <a:pPr algn="ctr" eaLnBrk="1" hangingPunct="1">
              <a:lnSpc>
                <a:spcPct val="65000"/>
              </a:lnSpc>
              <a:spcBef>
                <a:spcPct val="50000"/>
              </a:spcBef>
            </a:pPr>
            <a:r>
              <a:rPr lang="en-US" altLang="en-US" sz="1600" i="1">
                <a:solidFill>
                  <a:schemeClr val="tx1"/>
                </a:solidFill>
              </a:rPr>
              <a:t>P</a:t>
            </a:r>
            <a:r>
              <a:rPr lang="en-US" altLang="en-US" sz="1600" i="1" baseline="-25000">
                <a:solidFill>
                  <a:schemeClr val="tx1"/>
                </a:solidFill>
              </a:rPr>
              <a:t>s</a:t>
            </a:r>
            <a:r>
              <a:rPr lang="en-US" altLang="en-US" sz="1600">
                <a:solidFill>
                  <a:schemeClr val="tx1"/>
                </a:solidFill>
              </a:rPr>
              <a:t> − </a:t>
            </a:r>
            <a:r>
              <a:rPr lang="en-US" altLang="en-US" sz="1600" i="1">
                <a:solidFill>
                  <a:schemeClr val="tx1"/>
                </a:solidFill>
              </a:rPr>
              <a:t>P</a:t>
            </a:r>
            <a:r>
              <a:rPr lang="en-US" altLang="en-US" sz="1600" i="1" baseline="-25000">
                <a:solidFill>
                  <a:schemeClr val="tx1"/>
                </a:solidFill>
              </a:rPr>
              <a:t>b</a:t>
            </a:r>
            <a:r>
              <a:rPr lang="en-US" altLang="en-US" sz="1600">
                <a:solidFill>
                  <a:schemeClr val="tx1"/>
                </a:solidFill>
              </a:rPr>
              <a:t> = </a:t>
            </a:r>
            <a:r>
              <a:rPr lang="en-US" altLang="en-US" sz="1600" i="1">
                <a:solidFill>
                  <a:schemeClr val="tx1"/>
                </a:solidFill>
              </a:rPr>
              <a:t>s</a:t>
            </a:r>
            <a:r>
              <a:rPr lang="en-US" altLang="en-US" sz="1600">
                <a:solidFill>
                  <a:schemeClr val="tx1"/>
                </a:solidFill>
              </a:rPr>
              <a:t>			</a:t>
            </a:r>
            <a:r>
              <a:rPr lang="en-US" altLang="en-US" sz="1600" b="1">
                <a:solidFill>
                  <a:schemeClr val="tx1"/>
                </a:solidFill>
              </a:rPr>
              <a:t>(9.2d)</a:t>
            </a:r>
          </a:p>
        </p:txBody>
      </p:sp>
      <p:sp>
        <p:nvSpPr>
          <p:cNvPr id="665630" name="Text Box 30"/>
          <p:cNvSpPr txBox="1">
            <a:spLocks noChangeArrowheads="1"/>
          </p:cNvSpPr>
          <p:nvPr/>
        </p:nvSpPr>
        <p:spPr bwMode="auto">
          <a:xfrm>
            <a:off x="914400" y="1219200"/>
            <a:ext cx="6400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subsidy    </a:t>
            </a:r>
            <a:r>
              <a:rPr lang="en-US" altLang="en-US" sz="1800">
                <a:solidFill>
                  <a:schemeClr val="tx1"/>
                </a:solidFill>
              </a:rPr>
              <a:t>Payment reducing the buyer’s price below the seller’s price; i.e., a negative tax.</a:t>
            </a:r>
          </a:p>
        </p:txBody>
      </p:sp>
      <p:pic>
        <p:nvPicPr>
          <p:cNvPr id="665632" name="Picture 32"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3" name="Picture 33"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4" name="Picture 34"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5" name="Picture 35"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6" name="Picture 36"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7" name="Picture 37"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638" name="Picture 38"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3325813"/>
            <a:ext cx="3886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1000"/>
                            </p:stCondLst>
                            <p:childTnLst>
                              <p:par>
                                <p:cTn id="5" presetID="22" presetClass="entr" presetSubtype="8" fill="hold" grpId="0" nodeType="afterEffect">
                                  <p:stCondLst>
                                    <p:cond delay="0"/>
                                  </p:stCondLst>
                                  <p:childTnLst>
                                    <p:set>
                                      <p:cBhvr>
                                        <p:cTn id="6" dur="1" fill="hold">
                                          <p:stCondLst>
                                            <p:cond delay="0"/>
                                          </p:stCondLst>
                                        </p:cTn>
                                        <p:tgtEl>
                                          <p:spTgt spid="665627">
                                            <p:txEl>
                                              <p:pRg st="0" end="0"/>
                                            </p:txEl>
                                          </p:spTgt>
                                        </p:tgtEl>
                                        <p:attrNameLst>
                                          <p:attrName>style.visibility</p:attrName>
                                        </p:attrNameLst>
                                      </p:cBhvr>
                                      <p:to>
                                        <p:strVal val="visible"/>
                                      </p:to>
                                    </p:set>
                                    <p:animEffect transition="in" filter="wipe(left)">
                                      <p:cBhvr>
                                        <p:cTn id="7" dur="500"/>
                                        <p:tgtEl>
                                          <p:spTgt spid="665627">
                                            <p:txEl>
                                              <p:pRg st="0" end="0"/>
                                            </p:txEl>
                                          </p:spTgt>
                                        </p:tgtEl>
                                      </p:cBhvr>
                                    </p:animEffect>
                                  </p:childTnLst>
                                </p:cTn>
                              </p:par>
                            </p:childTnLst>
                          </p:cTn>
                        </p:par>
                        <p:par>
                          <p:cTn id="8" fill="hold" nodeType="afterGroup">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665630"/>
                                        </p:tgtEl>
                                        <p:attrNameLst>
                                          <p:attrName>style.visibility</p:attrName>
                                        </p:attrNameLst>
                                      </p:cBhvr>
                                      <p:to>
                                        <p:strVal val="visible"/>
                                      </p:to>
                                    </p:set>
                                    <p:animEffect transition="in" filter="wipe(left)">
                                      <p:cBhvr>
                                        <p:cTn id="11" dur="500"/>
                                        <p:tgtEl>
                                          <p:spTgt spid="665630"/>
                                        </p:tgtEl>
                                      </p:cBhvr>
                                    </p:animEffect>
                                  </p:childTnLst>
                                </p:cTn>
                              </p:par>
                            </p:childTnLst>
                          </p:cTn>
                        </p:par>
                        <p:par>
                          <p:cTn id="12" fill="hold" nodeType="afterGroup">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665628">
                                            <p:txEl>
                                              <p:pRg st="0" end="0"/>
                                            </p:txEl>
                                          </p:spTgt>
                                        </p:tgtEl>
                                        <p:attrNameLst>
                                          <p:attrName>style.visibility</p:attrName>
                                        </p:attrNameLst>
                                      </p:cBhvr>
                                      <p:to>
                                        <p:strVal val="visible"/>
                                      </p:to>
                                    </p:set>
                                    <p:animEffect transition="in" filter="wipe(left)">
                                      <p:cBhvr>
                                        <p:cTn id="15" dur="500"/>
                                        <p:tgtEl>
                                          <p:spTgt spid="665628">
                                            <p:txEl>
                                              <p:pRg st="0" end="0"/>
                                            </p:txEl>
                                          </p:spTgt>
                                        </p:tgtEl>
                                      </p:cBhvr>
                                    </p:animEffect>
                                  </p:childTnLst>
                                </p:cTn>
                              </p:par>
                            </p:childTnLst>
                          </p:cTn>
                        </p:par>
                        <p:par>
                          <p:cTn id="16" fill="hold" nodeType="afterGroup">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665629"/>
                                        </p:tgtEl>
                                        <p:attrNameLst>
                                          <p:attrName>style.visibility</p:attrName>
                                        </p:attrNameLst>
                                      </p:cBhvr>
                                      <p:to>
                                        <p:strVal val="visible"/>
                                      </p:to>
                                    </p:set>
                                    <p:animEffect transition="in" filter="wipe(left)">
                                      <p:cBhvr>
                                        <p:cTn id="19" dur="1000"/>
                                        <p:tgtEl>
                                          <p:spTgt spid="665629"/>
                                        </p:tgtEl>
                                      </p:cBhvr>
                                    </p:animEffect>
                                  </p:childTnLst>
                                </p:cTn>
                              </p:par>
                            </p:childTnLst>
                          </p:cTn>
                        </p:par>
                        <p:par>
                          <p:cTn id="20" fill="hold" nodeType="afterGroup">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5609"/>
                                        </p:tgtEl>
                                        <p:attrNameLst>
                                          <p:attrName>style.visibility</p:attrName>
                                        </p:attrNameLst>
                                      </p:cBhvr>
                                      <p:to>
                                        <p:strVal val="visible"/>
                                      </p:to>
                                    </p:set>
                                    <p:animEffect transition="in" filter="wipe(left)">
                                      <p:cBhvr>
                                        <p:cTn id="23" dur="500"/>
                                        <p:tgtEl>
                                          <p:spTgt spid="665609"/>
                                        </p:tgtEl>
                                      </p:cBhvr>
                                    </p:animEffect>
                                  </p:childTnLst>
                                </p:cTn>
                              </p:par>
                            </p:childTnLst>
                          </p:cTn>
                        </p:par>
                        <p:par>
                          <p:cTn id="24" fill="hold" nodeType="afterGroup">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665608"/>
                                        </p:tgtEl>
                                        <p:attrNameLst>
                                          <p:attrName>style.visibility</p:attrName>
                                        </p:attrNameLst>
                                      </p:cBhvr>
                                      <p:to>
                                        <p:strVal val="visible"/>
                                      </p:to>
                                    </p:set>
                                    <p:animEffect transition="in" filter="wipe(left)">
                                      <p:cBhvr>
                                        <p:cTn id="27" dur="500"/>
                                        <p:tgtEl>
                                          <p:spTgt spid="665608"/>
                                        </p:tgtEl>
                                      </p:cBhvr>
                                    </p:animEffect>
                                  </p:childTnLst>
                                </p:cTn>
                              </p:par>
                            </p:childTnLst>
                          </p:cTn>
                        </p:par>
                        <p:par>
                          <p:cTn id="28" fill="hold" nodeType="afterGroup">
                            <p:stCondLst>
                              <p:cond delay="4500"/>
                            </p:stCondLst>
                            <p:childTnLst>
                              <p:par>
                                <p:cTn id="29" presetID="22" presetClass="entr" presetSubtype="8" fill="hold" grpId="0" nodeType="afterEffect">
                                  <p:stCondLst>
                                    <p:cond delay="0"/>
                                  </p:stCondLst>
                                  <p:childTnLst>
                                    <p:set>
                                      <p:cBhvr>
                                        <p:cTn id="30" dur="1" fill="hold">
                                          <p:stCondLst>
                                            <p:cond delay="0"/>
                                          </p:stCondLst>
                                        </p:cTn>
                                        <p:tgtEl>
                                          <p:spTgt spid="665607">
                                            <p:txEl>
                                              <p:pRg st="0" end="0"/>
                                            </p:txEl>
                                          </p:spTgt>
                                        </p:tgtEl>
                                        <p:attrNameLst>
                                          <p:attrName>style.visibility</p:attrName>
                                        </p:attrNameLst>
                                      </p:cBhvr>
                                      <p:to>
                                        <p:strVal val="visible"/>
                                      </p:to>
                                    </p:set>
                                    <p:animEffect transition="in" filter="wipe(left)">
                                      <p:cBhvr>
                                        <p:cTn id="31" dur="500"/>
                                        <p:tgtEl>
                                          <p:spTgt spid="665607">
                                            <p:txEl>
                                              <p:pRg st="0" end="0"/>
                                            </p:txEl>
                                          </p:spTgt>
                                        </p:tgtEl>
                                      </p:cBhvr>
                                    </p:animEffect>
                                  </p:childTnLst>
                                </p:cTn>
                              </p:par>
                            </p:childTnLst>
                          </p:cTn>
                        </p:par>
                        <p:par>
                          <p:cTn id="32" fill="hold" nodeType="afterGroup">
                            <p:stCondLst>
                              <p:cond delay="5000"/>
                            </p:stCondLst>
                            <p:childTnLst>
                              <p:par>
                                <p:cTn id="33" presetID="22" presetClass="entr" presetSubtype="8" fill="hold" nodeType="afterEffect">
                                  <p:stCondLst>
                                    <p:cond delay="0"/>
                                  </p:stCondLst>
                                  <p:childTnLst>
                                    <p:set>
                                      <p:cBhvr>
                                        <p:cTn id="34" dur="1" fill="hold">
                                          <p:stCondLst>
                                            <p:cond delay="0"/>
                                          </p:stCondLst>
                                        </p:cTn>
                                        <p:tgtEl>
                                          <p:spTgt spid="665632"/>
                                        </p:tgtEl>
                                        <p:attrNameLst>
                                          <p:attrName>style.visibility</p:attrName>
                                        </p:attrNameLst>
                                      </p:cBhvr>
                                      <p:to>
                                        <p:strVal val="visible"/>
                                      </p:to>
                                    </p:set>
                                    <p:animEffect transition="in" filter="wipe(left)">
                                      <p:cBhvr>
                                        <p:cTn id="35" dur="500"/>
                                        <p:tgtEl>
                                          <p:spTgt spid="665632"/>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65633"/>
                                        </p:tgtEl>
                                        <p:attrNameLst>
                                          <p:attrName>style.visibility</p:attrName>
                                        </p:attrNameLst>
                                      </p:cBhvr>
                                      <p:to>
                                        <p:strVal val="visible"/>
                                      </p:to>
                                    </p:set>
                                    <p:animEffect transition="in" filter="wipe(left)">
                                      <p:cBhvr>
                                        <p:cTn id="39" dur="1000"/>
                                        <p:tgtEl>
                                          <p:spTgt spid="665633"/>
                                        </p:tgtEl>
                                      </p:cBhvr>
                                    </p:animEffect>
                                  </p:childTnLst>
                                </p:cTn>
                              </p:par>
                            </p:childTnLst>
                          </p:cTn>
                        </p:par>
                        <p:par>
                          <p:cTn id="40" fill="hold" nodeType="afterGroup">
                            <p:stCondLst>
                              <p:cond delay="6500"/>
                            </p:stCondLst>
                            <p:childTnLst>
                              <p:par>
                                <p:cTn id="41" presetID="22" presetClass="entr" presetSubtype="8" fill="hold" nodeType="afterEffect">
                                  <p:stCondLst>
                                    <p:cond delay="0"/>
                                  </p:stCondLst>
                                  <p:childTnLst>
                                    <p:set>
                                      <p:cBhvr>
                                        <p:cTn id="42" dur="1" fill="hold">
                                          <p:stCondLst>
                                            <p:cond delay="0"/>
                                          </p:stCondLst>
                                        </p:cTn>
                                        <p:tgtEl>
                                          <p:spTgt spid="665634"/>
                                        </p:tgtEl>
                                        <p:attrNameLst>
                                          <p:attrName>style.visibility</p:attrName>
                                        </p:attrNameLst>
                                      </p:cBhvr>
                                      <p:to>
                                        <p:strVal val="visible"/>
                                      </p:to>
                                    </p:set>
                                    <p:animEffect transition="in" filter="wipe(left)">
                                      <p:cBhvr>
                                        <p:cTn id="43" dur="1000"/>
                                        <p:tgtEl>
                                          <p:spTgt spid="665634"/>
                                        </p:tgtEl>
                                      </p:cBhvr>
                                    </p:animEffect>
                                  </p:childTnLst>
                                </p:cTn>
                              </p:par>
                            </p:childTnLst>
                          </p:cTn>
                        </p:par>
                        <p:par>
                          <p:cTn id="44" fill="hold" nodeType="afterGroup">
                            <p:stCondLst>
                              <p:cond delay="7500"/>
                            </p:stCondLst>
                            <p:childTnLst>
                              <p:par>
                                <p:cTn id="45" presetID="22" presetClass="entr" presetSubtype="8" fill="hold" nodeType="afterEffect">
                                  <p:stCondLst>
                                    <p:cond delay="0"/>
                                  </p:stCondLst>
                                  <p:childTnLst>
                                    <p:set>
                                      <p:cBhvr>
                                        <p:cTn id="46" dur="1" fill="hold">
                                          <p:stCondLst>
                                            <p:cond delay="0"/>
                                          </p:stCondLst>
                                        </p:cTn>
                                        <p:tgtEl>
                                          <p:spTgt spid="665635"/>
                                        </p:tgtEl>
                                        <p:attrNameLst>
                                          <p:attrName>style.visibility</p:attrName>
                                        </p:attrNameLst>
                                      </p:cBhvr>
                                      <p:to>
                                        <p:strVal val="visible"/>
                                      </p:to>
                                    </p:set>
                                    <p:animEffect transition="in" filter="wipe(left)">
                                      <p:cBhvr>
                                        <p:cTn id="47" dur="1000"/>
                                        <p:tgtEl>
                                          <p:spTgt spid="665635"/>
                                        </p:tgtEl>
                                      </p:cBhvr>
                                    </p:animEffect>
                                  </p:childTnLst>
                                </p:cTn>
                              </p:par>
                            </p:childTnLst>
                          </p:cTn>
                        </p:par>
                        <p:par>
                          <p:cTn id="48" fill="hold" nodeType="afterGroup">
                            <p:stCondLst>
                              <p:cond delay="8500"/>
                            </p:stCondLst>
                            <p:childTnLst>
                              <p:par>
                                <p:cTn id="49" presetID="22" presetClass="entr" presetSubtype="1" fill="hold" nodeType="afterEffect">
                                  <p:stCondLst>
                                    <p:cond delay="0"/>
                                  </p:stCondLst>
                                  <p:childTnLst>
                                    <p:set>
                                      <p:cBhvr>
                                        <p:cTn id="50" dur="1" fill="hold">
                                          <p:stCondLst>
                                            <p:cond delay="0"/>
                                          </p:stCondLst>
                                        </p:cTn>
                                        <p:tgtEl>
                                          <p:spTgt spid="665636"/>
                                        </p:tgtEl>
                                        <p:attrNameLst>
                                          <p:attrName>style.visibility</p:attrName>
                                        </p:attrNameLst>
                                      </p:cBhvr>
                                      <p:to>
                                        <p:strVal val="visible"/>
                                      </p:to>
                                    </p:set>
                                    <p:animEffect transition="in" filter="wipe(up)">
                                      <p:cBhvr>
                                        <p:cTn id="51" dur="1000"/>
                                        <p:tgtEl>
                                          <p:spTgt spid="665636"/>
                                        </p:tgtEl>
                                      </p:cBhvr>
                                    </p:animEffect>
                                  </p:childTnLst>
                                </p:cTn>
                              </p:par>
                            </p:childTnLst>
                          </p:cTn>
                        </p:par>
                        <p:par>
                          <p:cTn id="52" fill="hold" nodeType="afterGroup">
                            <p:stCondLst>
                              <p:cond delay="9500"/>
                            </p:stCondLst>
                            <p:childTnLst>
                              <p:par>
                                <p:cTn id="53" presetID="22" presetClass="entr" presetSubtype="8" fill="hold" nodeType="afterEffect">
                                  <p:stCondLst>
                                    <p:cond delay="0"/>
                                  </p:stCondLst>
                                  <p:childTnLst>
                                    <p:set>
                                      <p:cBhvr>
                                        <p:cTn id="54" dur="1" fill="hold">
                                          <p:stCondLst>
                                            <p:cond delay="0"/>
                                          </p:stCondLst>
                                        </p:cTn>
                                        <p:tgtEl>
                                          <p:spTgt spid="665637"/>
                                        </p:tgtEl>
                                        <p:attrNameLst>
                                          <p:attrName>style.visibility</p:attrName>
                                        </p:attrNameLst>
                                      </p:cBhvr>
                                      <p:to>
                                        <p:strVal val="visible"/>
                                      </p:to>
                                    </p:set>
                                    <p:animEffect transition="in" filter="wipe(left)">
                                      <p:cBhvr>
                                        <p:cTn id="55" dur="1000"/>
                                        <p:tgtEl>
                                          <p:spTgt spid="665637"/>
                                        </p:tgtEl>
                                      </p:cBhvr>
                                    </p:animEffect>
                                  </p:childTnLst>
                                </p:cTn>
                              </p:par>
                            </p:childTnLst>
                          </p:cTn>
                        </p:par>
                        <p:par>
                          <p:cTn id="56" fill="hold" nodeType="afterGroup">
                            <p:stCondLst>
                              <p:cond delay="10500"/>
                            </p:stCondLst>
                            <p:childTnLst>
                              <p:par>
                                <p:cTn id="57" presetID="22" presetClass="entr" presetSubtype="8" fill="hold" nodeType="afterEffect">
                                  <p:stCondLst>
                                    <p:cond delay="0"/>
                                  </p:stCondLst>
                                  <p:childTnLst>
                                    <p:set>
                                      <p:cBhvr>
                                        <p:cTn id="58" dur="1" fill="hold">
                                          <p:stCondLst>
                                            <p:cond delay="0"/>
                                          </p:stCondLst>
                                        </p:cTn>
                                        <p:tgtEl>
                                          <p:spTgt spid="665638"/>
                                        </p:tgtEl>
                                        <p:attrNameLst>
                                          <p:attrName>style.visibility</p:attrName>
                                        </p:attrNameLst>
                                      </p:cBhvr>
                                      <p:to>
                                        <p:strVal val="visible"/>
                                      </p:to>
                                    </p:set>
                                    <p:animEffect transition="in" filter="wipe(left)">
                                      <p:cBhvr>
                                        <p:cTn id="59" dur="1000"/>
                                        <p:tgtEl>
                                          <p:spTgt spid="665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07" grpId="0" build="p"/>
      <p:bldP spid="665608" grpId="0" animBg="1"/>
      <p:bldP spid="665609" grpId="0"/>
      <p:bldP spid="665627" grpId="0" build="p"/>
      <p:bldP spid="665628" grpId="0" build="p"/>
      <p:bldP spid="665629" grpId="0"/>
      <p:bldP spid="66563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6"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41987" name="Rectangle 3"/>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000" b="0" smtClean="0"/>
              <a:t>THE IMPACT OF A TAX OR SUBSIDY</a:t>
            </a:r>
          </a:p>
        </p:txBody>
      </p:sp>
      <p:grpSp>
        <p:nvGrpSpPr>
          <p:cNvPr id="41988" name="Group 4"/>
          <p:cNvGrpSpPr>
            <a:grpSpLocks/>
          </p:cNvGrpSpPr>
          <p:nvPr/>
        </p:nvGrpSpPr>
        <p:grpSpPr bwMode="auto">
          <a:xfrm>
            <a:off x="457200" y="381000"/>
            <a:ext cx="8229600" cy="487363"/>
            <a:chOff x="288" y="240"/>
            <a:chExt cx="5184" cy="307"/>
          </a:xfrm>
        </p:grpSpPr>
        <p:sp>
          <p:nvSpPr>
            <p:cNvPr id="41994"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9.6</a:t>
              </a:r>
            </a:p>
          </p:txBody>
        </p:sp>
        <p:sp>
          <p:nvSpPr>
            <p:cNvPr id="41995"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198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6646" name="Picture 22" descr="example_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6647" name="Rectangle 23"/>
          <p:cNvSpPr>
            <a:spLocks noChangeArrowheads="1"/>
          </p:cNvSpPr>
          <p:nvPr/>
        </p:nvSpPr>
        <p:spPr bwMode="auto">
          <a:xfrm>
            <a:off x="685800" y="1371600"/>
            <a:ext cx="723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800">
                <a:solidFill>
                  <a:schemeClr val="tx1"/>
                </a:solidFill>
              </a:rPr>
              <a:t>Effect of a $1-per-gallon tax:</a:t>
            </a:r>
          </a:p>
        </p:txBody>
      </p:sp>
      <p:sp>
        <p:nvSpPr>
          <p:cNvPr id="666648" name="Rectangle 24"/>
          <p:cNvSpPr>
            <a:spLocks noChangeArrowheads="1"/>
          </p:cNvSpPr>
          <p:nvPr/>
        </p:nvSpPr>
        <p:spPr bwMode="auto">
          <a:xfrm>
            <a:off x="685800" y="1835150"/>
            <a:ext cx="8153400" cy="460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65000"/>
              </a:lnSpc>
              <a:spcBef>
                <a:spcPct val="50000"/>
              </a:spcBef>
            </a:pPr>
            <a:r>
              <a:rPr lang="en-US" altLang="en-US" sz="1800" i="1">
                <a:solidFill>
                  <a:schemeClr val="tx1"/>
                </a:solidFill>
              </a:rPr>
              <a:t>Q</a:t>
            </a:r>
            <a:r>
              <a:rPr lang="en-US" altLang="en-US" sz="1800" i="1" baseline="30000">
                <a:solidFill>
                  <a:schemeClr val="tx1"/>
                </a:solidFill>
              </a:rPr>
              <a:t>D</a:t>
            </a:r>
            <a:r>
              <a:rPr lang="en-US" altLang="en-US" sz="1800">
                <a:solidFill>
                  <a:schemeClr val="tx1"/>
                </a:solidFill>
              </a:rPr>
              <a:t> = 150 </a:t>
            </a:r>
            <a:r>
              <a:rPr lang="en-US" altLang="en-US" sz="1800">
                <a:solidFill>
                  <a:schemeClr val="tx1"/>
                </a:solidFill>
                <a:latin typeface="Palatino" pitchFamily="2" charset="0"/>
              </a:rPr>
              <a:t>–</a:t>
            </a:r>
            <a:r>
              <a:rPr lang="en-US" altLang="en-US" sz="1800">
                <a:solidFill>
                  <a:schemeClr val="tx1"/>
                </a:solidFill>
              </a:rPr>
              <a:t> 25</a:t>
            </a:r>
            <a:r>
              <a:rPr lang="en-US" altLang="en-US" sz="1800" i="1">
                <a:solidFill>
                  <a:schemeClr val="tx1"/>
                </a:solidFill>
              </a:rPr>
              <a:t>P</a:t>
            </a:r>
            <a:r>
              <a:rPr lang="en-US" altLang="en-US" sz="1800" i="1" baseline="-25000">
                <a:solidFill>
                  <a:schemeClr val="tx1"/>
                </a:solidFill>
              </a:rPr>
              <a:t>b</a:t>
            </a:r>
            <a:r>
              <a:rPr lang="en-US" altLang="en-US" sz="1800">
                <a:solidFill>
                  <a:schemeClr val="tx1"/>
                </a:solidFill>
              </a:rPr>
              <a:t>			(Demand)</a:t>
            </a:r>
          </a:p>
          <a:p>
            <a:pPr eaLnBrk="1" hangingPunct="1">
              <a:lnSpc>
                <a:spcPct val="65000"/>
              </a:lnSpc>
              <a:spcBef>
                <a:spcPct val="50000"/>
              </a:spcBef>
            </a:pPr>
            <a:r>
              <a:rPr lang="en-US" altLang="en-US" sz="1800">
                <a:solidFill>
                  <a:schemeClr val="tx1"/>
                </a:solidFill>
              </a:rPr>
              <a:t>Q</a:t>
            </a:r>
            <a:r>
              <a:rPr lang="en-US" altLang="en-US" sz="1800" i="1" baseline="30000">
                <a:solidFill>
                  <a:schemeClr val="tx1"/>
                </a:solidFill>
              </a:rPr>
              <a:t>S</a:t>
            </a:r>
            <a:r>
              <a:rPr lang="en-US" altLang="en-US" sz="1800">
                <a:solidFill>
                  <a:schemeClr val="tx1"/>
                </a:solidFill>
              </a:rPr>
              <a:t> = 60 + 20</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(Supply)</a:t>
            </a:r>
          </a:p>
          <a:p>
            <a:pPr eaLnBrk="1" hangingPunct="1">
              <a:lnSpc>
                <a:spcPct val="65000"/>
              </a:lnSpc>
              <a:spcBef>
                <a:spcPct val="50000"/>
              </a:spcBef>
            </a:pPr>
            <a:r>
              <a:rPr lang="en-US" altLang="en-US" sz="1800" i="1">
                <a:solidFill>
                  <a:schemeClr val="tx1"/>
                </a:solidFill>
              </a:rPr>
              <a:t>Q</a:t>
            </a:r>
            <a:r>
              <a:rPr lang="en-US" altLang="en-US" sz="1800" i="1" baseline="30000">
                <a:solidFill>
                  <a:schemeClr val="tx1"/>
                </a:solidFill>
              </a:rPr>
              <a:t>D</a:t>
            </a:r>
            <a:r>
              <a:rPr lang="en-US" altLang="en-US" sz="1800">
                <a:solidFill>
                  <a:schemeClr val="tx1"/>
                </a:solidFill>
              </a:rPr>
              <a:t> = </a:t>
            </a:r>
            <a:r>
              <a:rPr lang="en-US" altLang="en-US" sz="1800" i="1">
                <a:solidFill>
                  <a:schemeClr val="tx1"/>
                </a:solidFill>
              </a:rPr>
              <a:t>Q</a:t>
            </a:r>
            <a:r>
              <a:rPr lang="en-US" altLang="en-US" sz="1800" i="1" baseline="30000">
                <a:solidFill>
                  <a:schemeClr val="tx1"/>
                </a:solidFill>
              </a:rPr>
              <a:t>S</a:t>
            </a:r>
            <a:r>
              <a:rPr lang="en-US" altLang="en-US" sz="1800">
                <a:solidFill>
                  <a:schemeClr val="tx1"/>
                </a:solidFill>
              </a:rPr>
              <a:t> 				(Supply must equal demand)</a:t>
            </a:r>
          </a:p>
          <a:p>
            <a:pPr eaLnBrk="1" hangingPunct="1">
              <a:lnSpc>
                <a:spcPct val="65000"/>
              </a:lnSpc>
              <a:spcBef>
                <a:spcPct val="50000"/>
              </a:spcBef>
            </a:pPr>
            <a:r>
              <a:rPr lang="en-US" altLang="en-US" sz="1800" i="1">
                <a:solidFill>
                  <a:schemeClr val="tx1"/>
                </a:solidFill>
              </a:rPr>
              <a:t>P</a:t>
            </a:r>
            <a:r>
              <a:rPr lang="en-US" altLang="en-US" sz="1800" i="1" baseline="-25000">
                <a:solidFill>
                  <a:schemeClr val="tx1"/>
                </a:solidFill>
              </a:rPr>
              <a:t>b</a:t>
            </a:r>
            <a:r>
              <a:rPr lang="en-US" altLang="en-US" sz="1800">
                <a:solidFill>
                  <a:schemeClr val="tx1"/>
                </a:solidFill>
              </a:rPr>
              <a:t> </a:t>
            </a:r>
            <a:r>
              <a:rPr lang="en-US" altLang="en-US" sz="1800">
                <a:solidFill>
                  <a:schemeClr val="tx1"/>
                </a:solidFill>
                <a:latin typeface="Palatino" pitchFamily="2" charset="0"/>
              </a:rPr>
              <a:t>–</a:t>
            </a:r>
            <a:r>
              <a:rPr lang="en-US" altLang="en-US" sz="1800">
                <a:solidFill>
                  <a:schemeClr val="tx1"/>
                </a:solidFill>
              </a:rPr>
              <a:t> </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 1.00			(Government must receive $1.00/gallon)</a:t>
            </a:r>
          </a:p>
          <a:p>
            <a:pPr eaLnBrk="1" hangingPunct="1">
              <a:lnSpc>
                <a:spcPct val="65000"/>
              </a:lnSpc>
              <a:spcBef>
                <a:spcPct val="50000"/>
              </a:spcBef>
            </a:pPr>
            <a:endParaRPr lang="en-US" altLang="en-US" sz="1800">
              <a:solidFill>
                <a:schemeClr val="tx1"/>
              </a:solidFill>
            </a:endParaRPr>
          </a:p>
          <a:p>
            <a:pPr eaLnBrk="1" hangingPunct="1">
              <a:lnSpc>
                <a:spcPct val="65000"/>
              </a:lnSpc>
              <a:spcBef>
                <a:spcPct val="50000"/>
              </a:spcBef>
            </a:pPr>
            <a:r>
              <a:rPr lang="en-US" altLang="en-US" sz="1800">
                <a:solidFill>
                  <a:schemeClr val="tx1"/>
                </a:solidFill>
              </a:rPr>
              <a:t>150 − 25</a:t>
            </a:r>
            <a:r>
              <a:rPr lang="en-US" altLang="en-US" sz="1800" i="1">
                <a:solidFill>
                  <a:schemeClr val="tx1"/>
                </a:solidFill>
              </a:rPr>
              <a:t>P</a:t>
            </a:r>
            <a:r>
              <a:rPr lang="en-US" altLang="en-US" sz="1800" i="1" baseline="-25000">
                <a:solidFill>
                  <a:schemeClr val="tx1"/>
                </a:solidFill>
              </a:rPr>
              <a:t>b </a:t>
            </a:r>
            <a:r>
              <a:rPr lang="en-US" altLang="en-US" sz="1800">
                <a:solidFill>
                  <a:schemeClr val="tx1"/>
                </a:solidFill>
              </a:rPr>
              <a:t>= 60 + 20</a:t>
            </a:r>
            <a:r>
              <a:rPr lang="en-US" altLang="en-US" sz="1800" i="1">
                <a:solidFill>
                  <a:schemeClr val="tx1"/>
                </a:solidFill>
              </a:rPr>
              <a:t>Ps</a:t>
            </a:r>
          </a:p>
          <a:p>
            <a:pPr eaLnBrk="1" hangingPunct="1">
              <a:lnSpc>
                <a:spcPct val="65000"/>
              </a:lnSpc>
              <a:spcBef>
                <a:spcPct val="50000"/>
              </a:spcBef>
            </a:pPr>
            <a:r>
              <a:rPr lang="en-US" altLang="en-US" sz="1800">
                <a:solidFill>
                  <a:schemeClr val="tx1"/>
                </a:solidFill>
              </a:rPr>
              <a:t> </a:t>
            </a:r>
            <a:r>
              <a:rPr lang="en-US" altLang="en-US" sz="1800" i="1">
                <a:solidFill>
                  <a:schemeClr val="tx1"/>
                </a:solidFill>
              </a:rPr>
              <a:t>P</a:t>
            </a:r>
            <a:r>
              <a:rPr lang="en-US" altLang="en-US" sz="1800" i="1" baseline="-25000">
                <a:solidFill>
                  <a:schemeClr val="tx1"/>
                </a:solidFill>
              </a:rPr>
              <a:t>b</a:t>
            </a:r>
            <a:r>
              <a:rPr lang="en-US" altLang="en-US" sz="1800">
                <a:solidFill>
                  <a:schemeClr val="tx1"/>
                </a:solidFill>
              </a:rPr>
              <a:t> = </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+ 1.00</a:t>
            </a:r>
          </a:p>
          <a:p>
            <a:pPr eaLnBrk="1" hangingPunct="1">
              <a:lnSpc>
                <a:spcPct val="65000"/>
              </a:lnSpc>
              <a:spcBef>
                <a:spcPct val="50000"/>
              </a:spcBef>
            </a:pPr>
            <a:r>
              <a:rPr lang="en-US" altLang="en-US" sz="1800">
                <a:solidFill>
                  <a:schemeClr val="tx1"/>
                </a:solidFill>
              </a:rPr>
              <a:t>150 − 25(</a:t>
            </a:r>
            <a:r>
              <a:rPr lang="en-US" altLang="en-US" sz="1800" i="1">
                <a:solidFill>
                  <a:schemeClr val="tx1"/>
                </a:solidFill>
              </a:rPr>
              <a:t>P</a:t>
            </a:r>
            <a:r>
              <a:rPr lang="en-US" altLang="en-US" sz="1800" i="1" baseline="-25000">
                <a:solidFill>
                  <a:schemeClr val="tx1"/>
                </a:solidFill>
              </a:rPr>
              <a:t>s</a:t>
            </a:r>
            <a:r>
              <a:rPr lang="en-US" altLang="en-US" sz="1800" i="1">
                <a:solidFill>
                  <a:schemeClr val="tx1"/>
                </a:solidFill>
              </a:rPr>
              <a:t> + </a:t>
            </a:r>
            <a:r>
              <a:rPr lang="en-US" altLang="en-US" sz="1800">
                <a:solidFill>
                  <a:schemeClr val="tx1"/>
                </a:solidFill>
              </a:rPr>
              <a:t>1)</a:t>
            </a:r>
            <a:r>
              <a:rPr lang="en-US" altLang="en-US" sz="1800" i="1">
                <a:solidFill>
                  <a:schemeClr val="tx1"/>
                </a:solidFill>
              </a:rPr>
              <a:t> </a:t>
            </a:r>
            <a:r>
              <a:rPr lang="en-US" altLang="en-US" sz="1800">
                <a:solidFill>
                  <a:schemeClr val="tx1"/>
                </a:solidFill>
              </a:rPr>
              <a:t>= 60 + 20</a:t>
            </a:r>
            <a:r>
              <a:rPr lang="en-US" altLang="en-US" sz="1800" i="1">
                <a:solidFill>
                  <a:schemeClr val="tx1"/>
                </a:solidFill>
              </a:rPr>
              <a:t>P</a:t>
            </a:r>
            <a:r>
              <a:rPr lang="en-US" altLang="en-US" sz="1800" i="1" baseline="-25000">
                <a:solidFill>
                  <a:schemeClr val="tx1"/>
                </a:solidFill>
              </a:rPr>
              <a:t>s</a:t>
            </a:r>
          </a:p>
          <a:p>
            <a:pPr eaLnBrk="1" hangingPunct="1">
              <a:lnSpc>
                <a:spcPct val="65000"/>
              </a:lnSpc>
              <a:spcBef>
                <a:spcPct val="50000"/>
              </a:spcBef>
            </a:pPr>
            <a:r>
              <a:rPr lang="en-US" altLang="en-US" sz="1800">
                <a:solidFill>
                  <a:schemeClr val="tx1"/>
                </a:solidFill>
              </a:rPr>
              <a:t>20</a:t>
            </a:r>
            <a:r>
              <a:rPr lang="en-US" altLang="en-US" sz="1800" i="1">
                <a:solidFill>
                  <a:schemeClr val="tx1"/>
                </a:solidFill>
              </a:rPr>
              <a:t>P</a:t>
            </a:r>
            <a:r>
              <a:rPr lang="en-US" altLang="en-US" sz="1800" i="1" baseline="-25000">
                <a:solidFill>
                  <a:schemeClr val="tx1"/>
                </a:solidFill>
              </a:rPr>
              <a:t>s </a:t>
            </a:r>
            <a:r>
              <a:rPr lang="en-US" altLang="en-US" sz="1800">
                <a:solidFill>
                  <a:schemeClr val="tx1"/>
                </a:solidFill>
              </a:rPr>
              <a:t>+ 25</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 150 – 25 – 60</a:t>
            </a:r>
          </a:p>
          <a:p>
            <a:pPr eaLnBrk="1" hangingPunct="1">
              <a:lnSpc>
                <a:spcPct val="65000"/>
              </a:lnSpc>
              <a:spcBef>
                <a:spcPct val="50000"/>
              </a:spcBef>
            </a:pPr>
            <a:r>
              <a:rPr lang="en-US" altLang="en-US" sz="1800">
                <a:solidFill>
                  <a:schemeClr val="tx1"/>
                </a:solidFill>
              </a:rPr>
              <a:t>45</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 65, or </a:t>
            </a:r>
            <a:r>
              <a:rPr lang="en-US" altLang="en-US" sz="1800" i="1">
                <a:solidFill>
                  <a:schemeClr val="tx1"/>
                </a:solidFill>
              </a:rPr>
              <a:t>P</a:t>
            </a:r>
            <a:r>
              <a:rPr lang="en-US" altLang="en-US" sz="1800" i="1" baseline="-25000">
                <a:solidFill>
                  <a:schemeClr val="tx1"/>
                </a:solidFill>
              </a:rPr>
              <a:t>s</a:t>
            </a:r>
            <a:r>
              <a:rPr lang="en-US" altLang="en-US" sz="1800">
                <a:solidFill>
                  <a:schemeClr val="tx1"/>
                </a:solidFill>
              </a:rPr>
              <a:t> = 1.44</a:t>
            </a:r>
          </a:p>
          <a:p>
            <a:pPr eaLnBrk="1" hangingPunct="1">
              <a:lnSpc>
                <a:spcPct val="65000"/>
              </a:lnSpc>
              <a:spcBef>
                <a:spcPct val="50000"/>
              </a:spcBef>
            </a:pPr>
            <a:r>
              <a:rPr lang="en-US" altLang="en-US" sz="1800">
                <a:solidFill>
                  <a:schemeClr val="tx1"/>
                </a:solidFill>
              </a:rPr>
              <a:t>Q = 150 – (25)(2.44) = 150 – 61, or Q = 89 bg/yr</a:t>
            </a:r>
          </a:p>
          <a:p>
            <a:pPr eaLnBrk="1" hangingPunct="1">
              <a:lnSpc>
                <a:spcPct val="65000"/>
              </a:lnSpc>
              <a:spcBef>
                <a:spcPct val="50000"/>
              </a:spcBef>
            </a:pPr>
            <a:endParaRPr lang="en-US" altLang="en-US" sz="800">
              <a:solidFill>
                <a:schemeClr val="tx1"/>
              </a:solidFill>
            </a:endParaRPr>
          </a:p>
          <a:p>
            <a:pPr eaLnBrk="1" hangingPunct="1">
              <a:lnSpc>
                <a:spcPct val="65000"/>
              </a:lnSpc>
              <a:spcBef>
                <a:spcPct val="50000"/>
              </a:spcBef>
            </a:pPr>
            <a:r>
              <a:rPr lang="en-US" altLang="en-US" sz="1800">
                <a:solidFill>
                  <a:schemeClr val="tx1"/>
                </a:solidFill>
              </a:rPr>
              <a:t>Annual revenue from the tax tQ = (1.00)(89) = $89 billion per year</a:t>
            </a:r>
          </a:p>
          <a:p>
            <a:pPr eaLnBrk="1" hangingPunct="1">
              <a:lnSpc>
                <a:spcPct val="105000"/>
              </a:lnSpc>
              <a:spcBef>
                <a:spcPct val="50000"/>
              </a:spcBef>
            </a:pPr>
            <a:r>
              <a:rPr lang="en-US" altLang="en-US" sz="1800">
                <a:solidFill>
                  <a:schemeClr val="tx1"/>
                </a:solidFill>
              </a:rPr>
              <a:t>Deadweight loss: (1/2) x ($1.00/gallon) x (11 billion gallons/year = $5.5 billion per year</a:t>
            </a:r>
            <a:endParaRPr lang="en-US" altLang="en-US" sz="1800" b="1">
              <a:solidFill>
                <a:schemeClr val="tx1"/>
              </a:solidFill>
            </a:endParaRPr>
          </a:p>
        </p:txBody>
      </p:sp>
      <p:pic>
        <p:nvPicPr>
          <p:cNvPr id="40972"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001713"/>
            <a:ext cx="1676400" cy="127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6646"/>
                                        </p:tgtEl>
                                        <p:attrNameLst>
                                          <p:attrName>style.visibility</p:attrName>
                                        </p:attrNameLst>
                                      </p:cBhvr>
                                      <p:to>
                                        <p:strVal val="visible"/>
                                      </p:to>
                                    </p:set>
                                    <p:animEffect transition="in" filter="wipe(left)">
                                      <p:cBhvr>
                                        <p:cTn id="7" dur="500"/>
                                        <p:tgtEl>
                                          <p:spTgt spid="66664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40972"/>
                                        </p:tgtEl>
                                        <p:attrNameLst>
                                          <p:attrName>style.visibility</p:attrName>
                                        </p:attrNameLst>
                                      </p:cBhvr>
                                      <p:to>
                                        <p:strVal val="visible"/>
                                      </p:to>
                                    </p:set>
                                    <p:animEffect transition="in" filter="fade">
                                      <p:cBhvr>
                                        <p:cTn id="11" dur="500"/>
                                        <p:tgtEl>
                                          <p:spTgt spid="40972"/>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66626"/>
                                        </p:tgtEl>
                                        <p:attrNameLst>
                                          <p:attrName>style.visibility</p:attrName>
                                        </p:attrNameLst>
                                      </p:cBhvr>
                                      <p:to>
                                        <p:strVal val="visible"/>
                                      </p:to>
                                    </p:set>
                                    <p:animEffect transition="in" filter="fade">
                                      <p:cBhvr>
                                        <p:cTn id="15" dur="500"/>
                                        <p:tgtEl>
                                          <p:spTgt spid="66662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66647">
                                            <p:txEl>
                                              <p:pRg st="0" end="0"/>
                                            </p:txEl>
                                          </p:spTgt>
                                        </p:tgtEl>
                                        <p:attrNameLst>
                                          <p:attrName>style.visibility</p:attrName>
                                        </p:attrNameLst>
                                      </p:cBhvr>
                                      <p:to>
                                        <p:strVal val="visible"/>
                                      </p:to>
                                    </p:set>
                                    <p:animEffect transition="in" filter="wipe(left)">
                                      <p:cBhvr>
                                        <p:cTn id="19" dur="500"/>
                                        <p:tgtEl>
                                          <p:spTgt spid="666647">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66648">
                                            <p:txEl>
                                              <p:pRg st="0" end="0"/>
                                            </p:txEl>
                                          </p:spTgt>
                                        </p:tgtEl>
                                        <p:attrNameLst>
                                          <p:attrName>style.visibility</p:attrName>
                                        </p:attrNameLst>
                                      </p:cBhvr>
                                      <p:to>
                                        <p:strVal val="visible"/>
                                      </p:to>
                                    </p:set>
                                    <p:animEffect transition="in" filter="wipe(left)">
                                      <p:cBhvr>
                                        <p:cTn id="23" dur="1000"/>
                                        <p:tgtEl>
                                          <p:spTgt spid="666648">
                                            <p:txEl>
                                              <p:pRg st="0" end="0"/>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666648">
                                            <p:txEl>
                                              <p:pRg st="1" end="1"/>
                                            </p:txEl>
                                          </p:spTgt>
                                        </p:tgtEl>
                                        <p:attrNameLst>
                                          <p:attrName>style.visibility</p:attrName>
                                        </p:attrNameLst>
                                      </p:cBhvr>
                                      <p:to>
                                        <p:strVal val="visible"/>
                                      </p:to>
                                    </p:set>
                                    <p:animEffect transition="in" filter="wipe(left)">
                                      <p:cBhvr>
                                        <p:cTn id="27" dur="1000"/>
                                        <p:tgtEl>
                                          <p:spTgt spid="666648">
                                            <p:txEl>
                                              <p:pRg st="1" end="1"/>
                                            </p:txEl>
                                          </p:spTgt>
                                        </p:tgtEl>
                                      </p:cBhvr>
                                    </p:animEffect>
                                  </p:childTnLst>
                                </p:cTn>
                              </p:par>
                            </p:childTnLst>
                          </p:cTn>
                        </p:par>
                        <p:par>
                          <p:cTn id="28" fill="hold" nodeType="afterGroup">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666648">
                                            <p:txEl>
                                              <p:pRg st="2" end="2"/>
                                            </p:txEl>
                                          </p:spTgt>
                                        </p:tgtEl>
                                        <p:attrNameLst>
                                          <p:attrName>style.visibility</p:attrName>
                                        </p:attrNameLst>
                                      </p:cBhvr>
                                      <p:to>
                                        <p:strVal val="visible"/>
                                      </p:to>
                                    </p:set>
                                    <p:animEffect transition="in" filter="wipe(left)">
                                      <p:cBhvr>
                                        <p:cTn id="31" dur="1000"/>
                                        <p:tgtEl>
                                          <p:spTgt spid="666648">
                                            <p:txEl>
                                              <p:pRg st="2" end="2"/>
                                            </p:txEl>
                                          </p:spTgt>
                                        </p:tgtEl>
                                      </p:cBhvr>
                                    </p:animEffect>
                                  </p:childTnLst>
                                </p:cTn>
                              </p:par>
                            </p:childTnLst>
                          </p:cTn>
                        </p:par>
                        <p:par>
                          <p:cTn id="32" fill="hold" nodeType="afterGroup">
                            <p:stCondLst>
                              <p:cond delay="5000"/>
                            </p:stCondLst>
                            <p:childTnLst>
                              <p:par>
                                <p:cTn id="33" presetID="22" presetClass="entr" presetSubtype="8" fill="hold" grpId="0" nodeType="afterEffect">
                                  <p:stCondLst>
                                    <p:cond delay="0"/>
                                  </p:stCondLst>
                                  <p:childTnLst>
                                    <p:set>
                                      <p:cBhvr>
                                        <p:cTn id="34" dur="1" fill="hold">
                                          <p:stCondLst>
                                            <p:cond delay="0"/>
                                          </p:stCondLst>
                                        </p:cTn>
                                        <p:tgtEl>
                                          <p:spTgt spid="666648">
                                            <p:txEl>
                                              <p:pRg st="3" end="3"/>
                                            </p:txEl>
                                          </p:spTgt>
                                        </p:tgtEl>
                                        <p:attrNameLst>
                                          <p:attrName>style.visibility</p:attrName>
                                        </p:attrNameLst>
                                      </p:cBhvr>
                                      <p:to>
                                        <p:strVal val="visible"/>
                                      </p:to>
                                    </p:set>
                                    <p:animEffect transition="in" filter="wipe(left)">
                                      <p:cBhvr>
                                        <p:cTn id="35" dur="1000"/>
                                        <p:tgtEl>
                                          <p:spTgt spid="666648">
                                            <p:txEl>
                                              <p:pRg st="3" end="3"/>
                                            </p:txEl>
                                          </p:spTgt>
                                        </p:tgtEl>
                                      </p:cBhvr>
                                    </p:animEffect>
                                  </p:childTnLst>
                                </p:cTn>
                              </p:par>
                            </p:childTnLst>
                          </p:cTn>
                        </p:par>
                        <p:par>
                          <p:cTn id="36" fill="hold" nodeType="afterGroup">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666648">
                                            <p:txEl>
                                              <p:pRg st="5" end="5"/>
                                            </p:txEl>
                                          </p:spTgt>
                                        </p:tgtEl>
                                        <p:attrNameLst>
                                          <p:attrName>style.visibility</p:attrName>
                                        </p:attrNameLst>
                                      </p:cBhvr>
                                      <p:to>
                                        <p:strVal val="visible"/>
                                      </p:to>
                                    </p:set>
                                    <p:animEffect transition="in" filter="wipe(left)">
                                      <p:cBhvr>
                                        <p:cTn id="39" dur="1000"/>
                                        <p:tgtEl>
                                          <p:spTgt spid="666648">
                                            <p:txEl>
                                              <p:pRg st="5" end="5"/>
                                            </p:txEl>
                                          </p:spTgt>
                                        </p:tgtEl>
                                      </p:cBhvr>
                                    </p:animEffect>
                                  </p:childTnLst>
                                </p:cTn>
                              </p:par>
                            </p:childTnLst>
                          </p:cTn>
                        </p:par>
                        <p:par>
                          <p:cTn id="40" fill="hold" nodeType="afterGroup">
                            <p:stCondLst>
                              <p:cond delay="7000"/>
                            </p:stCondLst>
                            <p:childTnLst>
                              <p:par>
                                <p:cTn id="41" presetID="22" presetClass="entr" presetSubtype="8" fill="hold" grpId="0" nodeType="afterEffect">
                                  <p:stCondLst>
                                    <p:cond delay="0"/>
                                  </p:stCondLst>
                                  <p:childTnLst>
                                    <p:set>
                                      <p:cBhvr>
                                        <p:cTn id="42" dur="1" fill="hold">
                                          <p:stCondLst>
                                            <p:cond delay="0"/>
                                          </p:stCondLst>
                                        </p:cTn>
                                        <p:tgtEl>
                                          <p:spTgt spid="666648">
                                            <p:txEl>
                                              <p:pRg st="6" end="6"/>
                                            </p:txEl>
                                          </p:spTgt>
                                        </p:tgtEl>
                                        <p:attrNameLst>
                                          <p:attrName>style.visibility</p:attrName>
                                        </p:attrNameLst>
                                      </p:cBhvr>
                                      <p:to>
                                        <p:strVal val="visible"/>
                                      </p:to>
                                    </p:set>
                                    <p:animEffect transition="in" filter="wipe(left)">
                                      <p:cBhvr>
                                        <p:cTn id="43" dur="1000"/>
                                        <p:tgtEl>
                                          <p:spTgt spid="666648">
                                            <p:txEl>
                                              <p:pRg st="6" end="6"/>
                                            </p:txEl>
                                          </p:spTgt>
                                        </p:tgtEl>
                                      </p:cBhvr>
                                    </p:animEffect>
                                  </p:childTnLst>
                                </p:cTn>
                              </p:par>
                            </p:childTnLst>
                          </p:cTn>
                        </p:par>
                        <p:par>
                          <p:cTn id="44" fill="hold" nodeType="afterGroup">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666648">
                                            <p:txEl>
                                              <p:pRg st="7" end="7"/>
                                            </p:txEl>
                                          </p:spTgt>
                                        </p:tgtEl>
                                        <p:attrNameLst>
                                          <p:attrName>style.visibility</p:attrName>
                                        </p:attrNameLst>
                                      </p:cBhvr>
                                      <p:to>
                                        <p:strVal val="visible"/>
                                      </p:to>
                                    </p:set>
                                    <p:animEffect transition="in" filter="wipe(left)">
                                      <p:cBhvr>
                                        <p:cTn id="47" dur="1000"/>
                                        <p:tgtEl>
                                          <p:spTgt spid="666648">
                                            <p:txEl>
                                              <p:pRg st="7" end="7"/>
                                            </p:txEl>
                                          </p:spTgt>
                                        </p:tgtEl>
                                      </p:cBhvr>
                                    </p:animEffect>
                                  </p:childTnLst>
                                </p:cTn>
                              </p:par>
                            </p:childTnLst>
                          </p:cTn>
                        </p:par>
                        <p:par>
                          <p:cTn id="48" fill="hold" nodeType="afterGroup">
                            <p:stCondLst>
                              <p:cond delay="9000"/>
                            </p:stCondLst>
                            <p:childTnLst>
                              <p:par>
                                <p:cTn id="49" presetID="22" presetClass="entr" presetSubtype="8" fill="hold" grpId="0" nodeType="afterEffect">
                                  <p:stCondLst>
                                    <p:cond delay="0"/>
                                  </p:stCondLst>
                                  <p:childTnLst>
                                    <p:set>
                                      <p:cBhvr>
                                        <p:cTn id="50" dur="1" fill="hold">
                                          <p:stCondLst>
                                            <p:cond delay="0"/>
                                          </p:stCondLst>
                                        </p:cTn>
                                        <p:tgtEl>
                                          <p:spTgt spid="666648">
                                            <p:txEl>
                                              <p:pRg st="8" end="8"/>
                                            </p:txEl>
                                          </p:spTgt>
                                        </p:tgtEl>
                                        <p:attrNameLst>
                                          <p:attrName>style.visibility</p:attrName>
                                        </p:attrNameLst>
                                      </p:cBhvr>
                                      <p:to>
                                        <p:strVal val="visible"/>
                                      </p:to>
                                    </p:set>
                                    <p:animEffect transition="in" filter="wipe(left)">
                                      <p:cBhvr>
                                        <p:cTn id="51" dur="1000"/>
                                        <p:tgtEl>
                                          <p:spTgt spid="666648">
                                            <p:txEl>
                                              <p:pRg st="8" end="8"/>
                                            </p:txEl>
                                          </p:spTgt>
                                        </p:tgtEl>
                                      </p:cBhvr>
                                    </p:animEffect>
                                  </p:childTnLst>
                                </p:cTn>
                              </p:par>
                            </p:childTnLst>
                          </p:cTn>
                        </p:par>
                        <p:par>
                          <p:cTn id="52" fill="hold" nodeType="afterGroup">
                            <p:stCondLst>
                              <p:cond delay="10000"/>
                            </p:stCondLst>
                            <p:childTnLst>
                              <p:par>
                                <p:cTn id="53" presetID="22" presetClass="entr" presetSubtype="8" fill="hold" grpId="0" nodeType="afterEffect">
                                  <p:stCondLst>
                                    <p:cond delay="0"/>
                                  </p:stCondLst>
                                  <p:childTnLst>
                                    <p:set>
                                      <p:cBhvr>
                                        <p:cTn id="54" dur="1" fill="hold">
                                          <p:stCondLst>
                                            <p:cond delay="0"/>
                                          </p:stCondLst>
                                        </p:cTn>
                                        <p:tgtEl>
                                          <p:spTgt spid="666648">
                                            <p:txEl>
                                              <p:pRg st="9" end="9"/>
                                            </p:txEl>
                                          </p:spTgt>
                                        </p:tgtEl>
                                        <p:attrNameLst>
                                          <p:attrName>style.visibility</p:attrName>
                                        </p:attrNameLst>
                                      </p:cBhvr>
                                      <p:to>
                                        <p:strVal val="visible"/>
                                      </p:to>
                                    </p:set>
                                    <p:animEffect transition="in" filter="wipe(left)">
                                      <p:cBhvr>
                                        <p:cTn id="55" dur="1000"/>
                                        <p:tgtEl>
                                          <p:spTgt spid="666648">
                                            <p:txEl>
                                              <p:pRg st="9" end="9"/>
                                            </p:txEl>
                                          </p:spTgt>
                                        </p:tgtEl>
                                      </p:cBhvr>
                                    </p:animEffect>
                                  </p:childTnLst>
                                </p:cTn>
                              </p:par>
                            </p:childTnLst>
                          </p:cTn>
                        </p:par>
                        <p:par>
                          <p:cTn id="56" fill="hold" nodeType="afterGroup">
                            <p:stCondLst>
                              <p:cond delay="11000"/>
                            </p:stCondLst>
                            <p:childTnLst>
                              <p:par>
                                <p:cTn id="57" presetID="22" presetClass="entr" presetSubtype="8" fill="hold" grpId="0" nodeType="afterEffect">
                                  <p:stCondLst>
                                    <p:cond delay="0"/>
                                  </p:stCondLst>
                                  <p:childTnLst>
                                    <p:set>
                                      <p:cBhvr>
                                        <p:cTn id="58" dur="1" fill="hold">
                                          <p:stCondLst>
                                            <p:cond delay="0"/>
                                          </p:stCondLst>
                                        </p:cTn>
                                        <p:tgtEl>
                                          <p:spTgt spid="666648">
                                            <p:txEl>
                                              <p:pRg st="10" end="10"/>
                                            </p:txEl>
                                          </p:spTgt>
                                        </p:tgtEl>
                                        <p:attrNameLst>
                                          <p:attrName>style.visibility</p:attrName>
                                        </p:attrNameLst>
                                      </p:cBhvr>
                                      <p:to>
                                        <p:strVal val="visible"/>
                                      </p:to>
                                    </p:set>
                                    <p:animEffect transition="in" filter="wipe(left)">
                                      <p:cBhvr>
                                        <p:cTn id="59" dur="1000"/>
                                        <p:tgtEl>
                                          <p:spTgt spid="666648">
                                            <p:txEl>
                                              <p:pRg st="10" end="10"/>
                                            </p:txEl>
                                          </p:spTgt>
                                        </p:tgtEl>
                                      </p:cBhvr>
                                    </p:animEffect>
                                  </p:childTnLst>
                                </p:cTn>
                              </p:par>
                            </p:childTnLst>
                          </p:cTn>
                        </p:par>
                        <p:par>
                          <p:cTn id="60" fill="hold" nodeType="afterGroup">
                            <p:stCondLst>
                              <p:cond delay="12000"/>
                            </p:stCondLst>
                            <p:childTnLst>
                              <p:par>
                                <p:cTn id="61" presetID="22" presetClass="entr" presetSubtype="8" fill="hold" grpId="0" nodeType="afterEffect">
                                  <p:stCondLst>
                                    <p:cond delay="0"/>
                                  </p:stCondLst>
                                  <p:childTnLst>
                                    <p:set>
                                      <p:cBhvr>
                                        <p:cTn id="62" dur="1" fill="hold">
                                          <p:stCondLst>
                                            <p:cond delay="0"/>
                                          </p:stCondLst>
                                        </p:cTn>
                                        <p:tgtEl>
                                          <p:spTgt spid="666648">
                                            <p:txEl>
                                              <p:pRg st="12" end="12"/>
                                            </p:txEl>
                                          </p:spTgt>
                                        </p:tgtEl>
                                        <p:attrNameLst>
                                          <p:attrName>style.visibility</p:attrName>
                                        </p:attrNameLst>
                                      </p:cBhvr>
                                      <p:to>
                                        <p:strVal val="visible"/>
                                      </p:to>
                                    </p:set>
                                    <p:animEffect transition="in" filter="wipe(left)">
                                      <p:cBhvr>
                                        <p:cTn id="63" dur="1000"/>
                                        <p:tgtEl>
                                          <p:spTgt spid="666648">
                                            <p:txEl>
                                              <p:pRg st="12" end="12"/>
                                            </p:txEl>
                                          </p:spTgt>
                                        </p:tgtEl>
                                      </p:cBhvr>
                                    </p:animEffect>
                                  </p:childTnLst>
                                </p:cTn>
                              </p:par>
                            </p:childTnLst>
                          </p:cTn>
                        </p:par>
                        <p:par>
                          <p:cTn id="64" fill="hold" nodeType="afterGroup">
                            <p:stCondLst>
                              <p:cond delay="13000"/>
                            </p:stCondLst>
                            <p:childTnLst>
                              <p:par>
                                <p:cTn id="65" presetID="22" presetClass="entr" presetSubtype="8" fill="hold" grpId="0" nodeType="afterEffect">
                                  <p:stCondLst>
                                    <p:cond delay="0"/>
                                  </p:stCondLst>
                                  <p:childTnLst>
                                    <p:set>
                                      <p:cBhvr>
                                        <p:cTn id="66" dur="1" fill="hold">
                                          <p:stCondLst>
                                            <p:cond delay="0"/>
                                          </p:stCondLst>
                                        </p:cTn>
                                        <p:tgtEl>
                                          <p:spTgt spid="666648">
                                            <p:txEl>
                                              <p:pRg st="13" end="13"/>
                                            </p:txEl>
                                          </p:spTgt>
                                        </p:tgtEl>
                                        <p:attrNameLst>
                                          <p:attrName>style.visibility</p:attrName>
                                        </p:attrNameLst>
                                      </p:cBhvr>
                                      <p:to>
                                        <p:strVal val="visible"/>
                                      </p:to>
                                    </p:set>
                                    <p:animEffect transition="in" filter="wipe(left)">
                                      <p:cBhvr>
                                        <p:cTn id="67" dur="1000"/>
                                        <p:tgtEl>
                                          <p:spTgt spid="66664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6626" grpId="0" animBg="1"/>
      <p:bldP spid="666647" grpId="0" build="p"/>
      <p:bldP spid="666648"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Rectangle 2"/>
          <p:cNvSpPr>
            <a:spLocks noChangeArrowheads="1"/>
          </p:cNvSpPr>
          <p:nvPr/>
        </p:nvSpPr>
        <p:spPr bwMode="auto">
          <a:xfrm>
            <a:off x="685800" y="1371600"/>
            <a:ext cx="8201025" cy="5127625"/>
          </a:xfrm>
          <a:prstGeom prst="rect">
            <a:avLst/>
          </a:prstGeom>
          <a:solidFill>
            <a:srgbClr val="F7F4E8"/>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667675" name="Picture 27"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76" name="Picture 28" descr="fig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73" name="Picture 25"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74" name="Picture 26"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5" name="Rectangle 3"/>
          <p:cNvSpPr>
            <a:spLocks noGrp="1" noChangeArrowheads="1"/>
          </p:cNvSpPr>
          <p:nvPr>
            <p:ph type="title"/>
          </p:nvPr>
        </p:nvSpPr>
        <p:spPr>
          <a:xfrm>
            <a:off x="1371600" y="381000"/>
            <a:ext cx="7315200" cy="487363"/>
          </a:xfrm>
          <a:noFill/>
        </p:spPr>
        <p:txBody>
          <a:bodyPr/>
          <a:lstStyle/>
          <a:p>
            <a:pPr marL="495300" indent="-495300" eaLnBrk="1" hangingPunct="1"/>
            <a:r>
              <a:rPr lang="en-US" altLang="en-US" sz="2400" b="0" smtClean="0"/>
              <a:t>THE IMPACT OF A TAX OR SUBSIDY</a:t>
            </a:r>
          </a:p>
        </p:txBody>
      </p:sp>
      <p:grpSp>
        <p:nvGrpSpPr>
          <p:cNvPr id="43016" name="Group 4"/>
          <p:cNvGrpSpPr>
            <a:grpSpLocks/>
          </p:cNvGrpSpPr>
          <p:nvPr/>
        </p:nvGrpSpPr>
        <p:grpSpPr bwMode="auto">
          <a:xfrm>
            <a:off x="457200" y="381000"/>
            <a:ext cx="8229600" cy="487363"/>
            <a:chOff x="288" y="240"/>
            <a:chExt cx="5184" cy="307"/>
          </a:xfrm>
        </p:grpSpPr>
        <p:sp>
          <p:nvSpPr>
            <p:cNvPr id="43034" name="Rectangle 5"/>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9.6</a:t>
              </a:r>
            </a:p>
          </p:txBody>
        </p:sp>
        <p:sp>
          <p:nvSpPr>
            <p:cNvPr id="43035" name="Line 6"/>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3017"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7656" name="Rectangle 8"/>
          <p:cNvSpPr>
            <a:spLocks noChangeArrowheads="1"/>
          </p:cNvSpPr>
          <p:nvPr/>
        </p:nvSpPr>
        <p:spPr bwMode="auto">
          <a:xfrm>
            <a:off x="2590800" y="1371600"/>
            <a:ext cx="6019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90000"/>
              </a:lnSpc>
              <a:spcAft>
                <a:spcPct val="20000"/>
              </a:spcAft>
            </a:pPr>
            <a:r>
              <a:rPr lang="en-US" altLang="en-US" sz="1600" i="1">
                <a:solidFill>
                  <a:schemeClr val="tx1"/>
                </a:solidFill>
              </a:rPr>
              <a:t>Gasoline demand</a:t>
            </a:r>
            <a:r>
              <a:rPr lang="en-US" altLang="en-US" sz="1600">
                <a:solidFill>
                  <a:schemeClr val="tx1"/>
                </a:solidFill>
              </a:rPr>
              <a:t>: </a:t>
            </a:r>
            <a:r>
              <a:rPr lang="en-US" altLang="en-US" sz="1600" i="1">
                <a:solidFill>
                  <a:schemeClr val="tx1"/>
                </a:solidFill>
              </a:rPr>
              <a:t>Q</a:t>
            </a:r>
            <a:r>
              <a:rPr lang="en-US" altLang="en-US" sz="1600" i="1" baseline="30000">
                <a:solidFill>
                  <a:schemeClr val="tx1"/>
                </a:solidFill>
              </a:rPr>
              <a:t>D</a:t>
            </a:r>
            <a:r>
              <a:rPr lang="en-US" altLang="en-US" sz="1600">
                <a:solidFill>
                  <a:schemeClr val="tx1"/>
                </a:solidFill>
              </a:rPr>
              <a:t> = 150 </a:t>
            </a:r>
            <a:r>
              <a:rPr lang="en-US" altLang="en-US" sz="1600">
                <a:solidFill>
                  <a:schemeClr val="tx1"/>
                </a:solidFill>
                <a:sym typeface="Symbol" panose="05050102010706020507" pitchFamily="18" charset="2"/>
              </a:rPr>
              <a:t> 25</a:t>
            </a:r>
            <a:r>
              <a:rPr lang="en-US" altLang="en-US" sz="1600" i="1">
                <a:solidFill>
                  <a:schemeClr val="tx1"/>
                </a:solidFill>
              </a:rPr>
              <a:t>P</a:t>
            </a:r>
          </a:p>
          <a:p>
            <a:pPr algn="ctr" eaLnBrk="1" hangingPunct="1">
              <a:lnSpc>
                <a:spcPct val="90000"/>
              </a:lnSpc>
              <a:spcAft>
                <a:spcPct val="20000"/>
              </a:spcAft>
            </a:pPr>
            <a:r>
              <a:rPr lang="en-US" altLang="en-US" sz="1600" i="1">
                <a:solidFill>
                  <a:schemeClr val="tx1"/>
                </a:solidFill>
              </a:rPr>
              <a:t>Gasoline supply</a:t>
            </a:r>
            <a:r>
              <a:rPr lang="en-US" altLang="en-US" sz="1600">
                <a:solidFill>
                  <a:schemeClr val="tx1"/>
                </a:solidFill>
              </a:rPr>
              <a:t>: </a:t>
            </a:r>
            <a:r>
              <a:rPr lang="en-US" altLang="en-US" sz="1600" i="1">
                <a:solidFill>
                  <a:schemeClr val="tx1"/>
                </a:solidFill>
              </a:rPr>
              <a:t>Q</a:t>
            </a:r>
            <a:r>
              <a:rPr lang="en-US" altLang="en-US" sz="1600" i="1" baseline="30000">
                <a:solidFill>
                  <a:schemeClr val="tx1"/>
                </a:solidFill>
              </a:rPr>
              <a:t>S</a:t>
            </a:r>
            <a:r>
              <a:rPr lang="en-US" altLang="en-US" sz="1600">
                <a:solidFill>
                  <a:schemeClr val="tx1"/>
                </a:solidFill>
              </a:rPr>
              <a:t> = 60 + 20</a:t>
            </a:r>
            <a:r>
              <a:rPr lang="en-US" altLang="en-US" sz="1600" i="1">
                <a:solidFill>
                  <a:schemeClr val="tx1"/>
                </a:solidFill>
              </a:rPr>
              <a:t>P</a:t>
            </a:r>
          </a:p>
        </p:txBody>
      </p:sp>
      <p:sp>
        <p:nvSpPr>
          <p:cNvPr id="667657" name="Rectangle 9"/>
          <p:cNvSpPr>
            <a:spLocks noChangeArrowheads="1"/>
          </p:cNvSpPr>
          <p:nvPr/>
        </p:nvSpPr>
        <p:spPr bwMode="auto">
          <a:xfrm>
            <a:off x="762000" y="2362200"/>
            <a:ext cx="21336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price of gasoline at the pump increases from $2.00 per gallon to $2.44, and the quantity sold falls from 100 to 89 bg/yr.</a:t>
            </a:r>
          </a:p>
          <a:p>
            <a:pPr eaLnBrk="1" hangingPunct="1">
              <a:spcAft>
                <a:spcPct val="20000"/>
              </a:spcAft>
            </a:pPr>
            <a:r>
              <a:rPr lang="en-US" altLang="en-US" sz="1400">
                <a:solidFill>
                  <a:schemeClr val="tx1"/>
                </a:solidFill>
              </a:rPr>
              <a:t>Annual revenue from the tax is (1.00)(89) = $89 billion (areas </a:t>
            </a:r>
            <a:r>
              <a:rPr lang="en-US" altLang="en-US" sz="1400" i="1">
                <a:solidFill>
                  <a:schemeClr val="tx1"/>
                </a:solidFill>
              </a:rPr>
              <a:t>A</a:t>
            </a:r>
            <a:r>
              <a:rPr lang="en-US" altLang="en-US" sz="1400">
                <a:solidFill>
                  <a:schemeClr val="tx1"/>
                </a:solidFill>
              </a:rPr>
              <a:t> + </a:t>
            </a:r>
            <a:r>
              <a:rPr lang="en-US" altLang="en-US" sz="1400" i="1">
                <a:solidFill>
                  <a:schemeClr val="tx1"/>
                </a:solidFill>
              </a:rPr>
              <a:t>D</a:t>
            </a:r>
            <a:r>
              <a:rPr lang="en-US" altLang="en-US" sz="1400">
                <a:solidFill>
                  <a:schemeClr val="tx1"/>
                </a:solidFill>
              </a:rPr>
              <a:t>). </a:t>
            </a:r>
          </a:p>
          <a:p>
            <a:pPr eaLnBrk="1" hangingPunct="1">
              <a:spcAft>
                <a:spcPct val="20000"/>
              </a:spcAft>
            </a:pPr>
            <a:r>
              <a:rPr lang="en-US" altLang="en-US" sz="1400">
                <a:solidFill>
                  <a:schemeClr val="tx1"/>
                </a:solidFill>
              </a:rPr>
              <a:t>The two triangles show the deadweight loss of $5.5 billion per year.</a:t>
            </a:r>
          </a:p>
        </p:txBody>
      </p:sp>
      <p:sp>
        <p:nvSpPr>
          <p:cNvPr id="667658" name="Rectangle 10"/>
          <p:cNvSpPr>
            <a:spLocks noChangeArrowheads="1"/>
          </p:cNvSpPr>
          <p:nvPr/>
        </p:nvSpPr>
        <p:spPr bwMode="auto">
          <a:xfrm>
            <a:off x="838200" y="2057400"/>
            <a:ext cx="20574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Impact of $1 Gasoline Tax</a:t>
            </a:r>
          </a:p>
        </p:txBody>
      </p:sp>
      <p:sp>
        <p:nvSpPr>
          <p:cNvPr id="667659" name="Rectangle 11"/>
          <p:cNvSpPr>
            <a:spLocks noChangeArrowheads="1"/>
          </p:cNvSpPr>
          <p:nvPr/>
        </p:nvSpPr>
        <p:spPr bwMode="auto">
          <a:xfrm>
            <a:off x="838200" y="1752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9.20</a:t>
            </a:r>
          </a:p>
        </p:txBody>
      </p:sp>
      <p:pic>
        <p:nvPicPr>
          <p:cNvPr id="667664" name="Picture 16"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65" name="Picture 17"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66" name="Picture 18"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67" name="Picture 19"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69" name="Picture 21"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71" name="Picture 23"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7672" name="Picture 24"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9" name="Picture 30" descr="example_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5800" y="914400"/>
            <a:ext cx="7086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0" name="Picture 26" descr="fig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1" name="Picture 27" descr="fig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2" name="Picture 28" descr="fig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13" name="Picture 29" descr="fig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86100" y="1828800"/>
            <a:ext cx="57531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7650"/>
                                        </p:tgtEl>
                                        <p:attrNameLst>
                                          <p:attrName>style.visibility</p:attrName>
                                        </p:attrNameLst>
                                      </p:cBhvr>
                                      <p:to>
                                        <p:strVal val="visible"/>
                                      </p:to>
                                    </p:set>
                                    <p:animEffect transition="in" filter="fade">
                                      <p:cBhvr>
                                        <p:cTn id="7" dur="500"/>
                                        <p:tgtEl>
                                          <p:spTgt spid="667650"/>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67656">
                                            <p:txEl>
                                              <p:pRg st="0" end="0"/>
                                            </p:txEl>
                                          </p:spTgt>
                                        </p:tgtEl>
                                        <p:attrNameLst>
                                          <p:attrName>style.visibility</p:attrName>
                                        </p:attrNameLst>
                                      </p:cBhvr>
                                      <p:to>
                                        <p:strVal val="visible"/>
                                      </p:to>
                                    </p:set>
                                    <p:animEffect transition="in" filter="wipe(left)">
                                      <p:cBhvr>
                                        <p:cTn id="11" dur="500"/>
                                        <p:tgtEl>
                                          <p:spTgt spid="667656">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67656">
                                            <p:txEl>
                                              <p:pRg st="1" end="1"/>
                                            </p:txEl>
                                          </p:spTgt>
                                        </p:tgtEl>
                                        <p:attrNameLst>
                                          <p:attrName>style.visibility</p:attrName>
                                        </p:attrNameLst>
                                      </p:cBhvr>
                                      <p:to>
                                        <p:strVal val="visible"/>
                                      </p:to>
                                    </p:set>
                                    <p:animEffect transition="in" filter="wipe(left)">
                                      <p:cBhvr>
                                        <p:cTn id="15" dur="500"/>
                                        <p:tgtEl>
                                          <p:spTgt spid="667656">
                                            <p:txEl>
                                              <p:pRg st="1" end="1"/>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67659"/>
                                        </p:tgtEl>
                                        <p:attrNameLst>
                                          <p:attrName>style.visibility</p:attrName>
                                        </p:attrNameLst>
                                      </p:cBhvr>
                                      <p:to>
                                        <p:strVal val="visible"/>
                                      </p:to>
                                    </p:set>
                                    <p:animEffect transition="in" filter="wipe(left)">
                                      <p:cBhvr>
                                        <p:cTn id="19" dur="500"/>
                                        <p:tgtEl>
                                          <p:spTgt spid="667659"/>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67658"/>
                                        </p:tgtEl>
                                        <p:attrNameLst>
                                          <p:attrName>style.visibility</p:attrName>
                                        </p:attrNameLst>
                                      </p:cBhvr>
                                      <p:to>
                                        <p:strVal val="visible"/>
                                      </p:to>
                                    </p:set>
                                    <p:animEffect transition="in" filter="wipe(left)">
                                      <p:cBhvr>
                                        <p:cTn id="23" dur="500"/>
                                        <p:tgtEl>
                                          <p:spTgt spid="667658"/>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67657">
                                            <p:txEl>
                                              <p:pRg st="0" end="0"/>
                                            </p:txEl>
                                          </p:spTgt>
                                        </p:tgtEl>
                                        <p:attrNameLst>
                                          <p:attrName>style.visibility</p:attrName>
                                        </p:attrNameLst>
                                      </p:cBhvr>
                                      <p:to>
                                        <p:strVal val="visible"/>
                                      </p:to>
                                    </p:set>
                                    <p:animEffect transition="in" filter="wipe(left)">
                                      <p:cBhvr>
                                        <p:cTn id="27" dur="500"/>
                                        <p:tgtEl>
                                          <p:spTgt spid="667657">
                                            <p:txEl>
                                              <p:pRg st="0" end="0"/>
                                            </p:txEl>
                                          </p:spTgt>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67664"/>
                                        </p:tgtEl>
                                        <p:attrNameLst>
                                          <p:attrName>style.visibility</p:attrName>
                                        </p:attrNameLst>
                                      </p:cBhvr>
                                      <p:to>
                                        <p:strVal val="visible"/>
                                      </p:to>
                                    </p:set>
                                    <p:animEffect transition="in" filter="wipe(left)">
                                      <p:cBhvr>
                                        <p:cTn id="31" dur="500"/>
                                        <p:tgtEl>
                                          <p:spTgt spid="667664"/>
                                        </p:tgtEl>
                                      </p:cBhvr>
                                    </p:animEffect>
                                  </p:childTnLst>
                                </p:cTn>
                              </p:par>
                            </p:childTnLst>
                          </p:cTn>
                        </p:par>
                        <p:par>
                          <p:cTn id="32" fill="hold" nodeType="afterGroup">
                            <p:stCondLst>
                              <p:cond delay="3500"/>
                            </p:stCondLst>
                            <p:childTnLst>
                              <p:par>
                                <p:cTn id="33" presetID="22" presetClass="entr" presetSubtype="4" fill="hold" nodeType="afterEffect">
                                  <p:stCondLst>
                                    <p:cond delay="0"/>
                                  </p:stCondLst>
                                  <p:childTnLst>
                                    <p:set>
                                      <p:cBhvr>
                                        <p:cTn id="34" dur="1" fill="hold">
                                          <p:stCondLst>
                                            <p:cond delay="0"/>
                                          </p:stCondLst>
                                        </p:cTn>
                                        <p:tgtEl>
                                          <p:spTgt spid="667665"/>
                                        </p:tgtEl>
                                        <p:attrNameLst>
                                          <p:attrName>style.visibility</p:attrName>
                                        </p:attrNameLst>
                                      </p:cBhvr>
                                      <p:to>
                                        <p:strVal val="visible"/>
                                      </p:to>
                                    </p:set>
                                    <p:animEffect transition="in" filter="wipe(down)">
                                      <p:cBhvr>
                                        <p:cTn id="35" dur="1000"/>
                                        <p:tgtEl>
                                          <p:spTgt spid="667665"/>
                                        </p:tgtEl>
                                      </p:cBhvr>
                                    </p:animEffect>
                                  </p:childTnLst>
                                </p:cTn>
                              </p:par>
                            </p:childTnLst>
                          </p:cTn>
                        </p:par>
                        <p:par>
                          <p:cTn id="36" fill="hold" nodeType="afterGroup">
                            <p:stCondLst>
                              <p:cond delay="4500"/>
                            </p:stCondLst>
                            <p:childTnLst>
                              <p:par>
                                <p:cTn id="37" presetID="22" presetClass="entr" presetSubtype="1" fill="hold" nodeType="afterEffect">
                                  <p:stCondLst>
                                    <p:cond delay="0"/>
                                  </p:stCondLst>
                                  <p:childTnLst>
                                    <p:set>
                                      <p:cBhvr>
                                        <p:cTn id="38" dur="1" fill="hold">
                                          <p:stCondLst>
                                            <p:cond delay="0"/>
                                          </p:stCondLst>
                                        </p:cTn>
                                        <p:tgtEl>
                                          <p:spTgt spid="667666"/>
                                        </p:tgtEl>
                                        <p:attrNameLst>
                                          <p:attrName>style.visibility</p:attrName>
                                        </p:attrNameLst>
                                      </p:cBhvr>
                                      <p:to>
                                        <p:strVal val="visible"/>
                                      </p:to>
                                    </p:set>
                                    <p:animEffect transition="in" filter="wipe(up)">
                                      <p:cBhvr>
                                        <p:cTn id="39" dur="1000"/>
                                        <p:tgtEl>
                                          <p:spTgt spid="667666"/>
                                        </p:tgtEl>
                                      </p:cBhvr>
                                    </p:animEffect>
                                  </p:childTnLst>
                                </p:cTn>
                              </p:par>
                            </p:childTnLst>
                          </p:cTn>
                        </p:par>
                        <p:par>
                          <p:cTn id="40" fill="hold" nodeType="afterGroup">
                            <p:stCondLst>
                              <p:cond delay="5500"/>
                            </p:stCondLst>
                            <p:childTnLst>
                              <p:par>
                                <p:cTn id="41" presetID="22" presetClass="entr" presetSubtype="8" fill="hold" nodeType="afterEffect">
                                  <p:stCondLst>
                                    <p:cond delay="0"/>
                                  </p:stCondLst>
                                  <p:childTnLst>
                                    <p:set>
                                      <p:cBhvr>
                                        <p:cTn id="42" dur="1" fill="hold">
                                          <p:stCondLst>
                                            <p:cond delay="0"/>
                                          </p:stCondLst>
                                        </p:cTn>
                                        <p:tgtEl>
                                          <p:spTgt spid="667667"/>
                                        </p:tgtEl>
                                        <p:attrNameLst>
                                          <p:attrName>style.visibility</p:attrName>
                                        </p:attrNameLst>
                                      </p:cBhvr>
                                      <p:to>
                                        <p:strVal val="visible"/>
                                      </p:to>
                                    </p:set>
                                    <p:animEffect transition="in" filter="wipe(left)">
                                      <p:cBhvr>
                                        <p:cTn id="43" dur="1000"/>
                                        <p:tgtEl>
                                          <p:spTgt spid="667667"/>
                                        </p:tgtEl>
                                      </p:cBhvr>
                                    </p:animEffect>
                                  </p:childTnLst>
                                </p:cTn>
                              </p:par>
                            </p:childTnLst>
                          </p:cTn>
                        </p:par>
                        <p:par>
                          <p:cTn id="44" fill="hold" nodeType="afterGroup">
                            <p:stCondLst>
                              <p:cond delay="6500"/>
                            </p:stCondLst>
                            <p:childTnLst>
                              <p:par>
                                <p:cTn id="45" presetID="22" presetClass="entr" presetSubtype="8" fill="hold" nodeType="afterEffect">
                                  <p:stCondLst>
                                    <p:cond delay="0"/>
                                  </p:stCondLst>
                                  <p:childTnLst>
                                    <p:set>
                                      <p:cBhvr>
                                        <p:cTn id="46" dur="1" fill="hold">
                                          <p:stCondLst>
                                            <p:cond delay="0"/>
                                          </p:stCondLst>
                                        </p:cTn>
                                        <p:tgtEl>
                                          <p:spTgt spid="42010"/>
                                        </p:tgtEl>
                                        <p:attrNameLst>
                                          <p:attrName>style.visibility</p:attrName>
                                        </p:attrNameLst>
                                      </p:cBhvr>
                                      <p:to>
                                        <p:strVal val="visible"/>
                                      </p:to>
                                    </p:set>
                                    <p:animEffect transition="in" filter="wipe(left)">
                                      <p:cBhvr>
                                        <p:cTn id="47" dur="1000"/>
                                        <p:tgtEl>
                                          <p:spTgt spid="42010"/>
                                        </p:tgtEl>
                                      </p:cBhvr>
                                    </p:animEffect>
                                  </p:childTnLst>
                                </p:cTn>
                              </p:par>
                            </p:childTnLst>
                          </p:cTn>
                        </p:par>
                        <p:par>
                          <p:cTn id="48" fill="hold" nodeType="afterGroup">
                            <p:stCondLst>
                              <p:cond delay="7500"/>
                            </p:stCondLst>
                            <p:childTnLst>
                              <p:par>
                                <p:cTn id="49" presetID="22" presetClass="entr" presetSubtype="1" fill="hold" nodeType="afterEffect">
                                  <p:stCondLst>
                                    <p:cond delay="0"/>
                                  </p:stCondLst>
                                  <p:childTnLst>
                                    <p:set>
                                      <p:cBhvr>
                                        <p:cTn id="50" dur="1" fill="hold">
                                          <p:stCondLst>
                                            <p:cond delay="0"/>
                                          </p:stCondLst>
                                        </p:cTn>
                                        <p:tgtEl>
                                          <p:spTgt spid="42011"/>
                                        </p:tgtEl>
                                        <p:attrNameLst>
                                          <p:attrName>style.visibility</p:attrName>
                                        </p:attrNameLst>
                                      </p:cBhvr>
                                      <p:to>
                                        <p:strVal val="visible"/>
                                      </p:to>
                                    </p:set>
                                    <p:animEffect transition="in" filter="wipe(up)">
                                      <p:cBhvr>
                                        <p:cTn id="51" dur="500"/>
                                        <p:tgtEl>
                                          <p:spTgt spid="42011"/>
                                        </p:tgtEl>
                                      </p:cBhvr>
                                    </p:animEffect>
                                  </p:childTnLst>
                                </p:cTn>
                              </p:par>
                            </p:childTnLst>
                          </p:cTn>
                        </p:par>
                        <p:par>
                          <p:cTn id="52" fill="hold" nodeType="afterGroup">
                            <p:stCondLst>
                              <p:cond delay="8000"/>
                            </p:stCondLst>
                            <p:childTnLst>
                              <p:par>
                                <p:cTn id="53" presetID="22" presetClass="entr" presetSubtype="1" fill="hold" nodeType="afterEffect">
                                  <p:stCondLst>
                                    <p:cond delay="0"/>
                                  </p:stCondLst>
                                  <p:childTnLst>
                                    <p:set>
                                      <p:cBhvr>
                                        <p:cTn id="54" dur="1" fill="hold">
                                          <p:stCondLst>
                                            <p:cond delay="0"/>
                                          </p:stCondLst>
                                        </p:cTn>
                                        <p:tgtEl>
                                          <p:spTgt spid="667669"/>
                                        </p:tgtEl>
                                        <p:attrNameLst>
                                          <p:attrName>style.visibility</p:attrName>
                                        </p:attrNameLst>
                                      </p:cBhvr>
                                      <p:to>
                                        <p:strVal val="visible"/>
                                      </p:to>
                                    </p:set>
                                    <p:animEffect transition="in" filter="wipe(up)">
                                      <p:cBhvr>
                                        <p:cTn id="55" dur="1000"/>
                                        <p:tgtEl>
                                          <p:spTgt spid="667669"/>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667657">
                                            <p:txEl>
                                              <p:pRg st="1" end="1"/>
                                            </p:txEl>
                                          </p:spTgt>
                                        </p:tgtEl>
                                        <p:attrNameLst>
                                          <p:attrName>style.visibility</p:attrName>
                                        </p:attrNameLst>
                                      </p:cBhvr>
                                      <p:to>
                                        <p:strVal val="visible"/>
                                      </p:to>
                                    </p:set>
                                    <p:animEffect transition="in" filter="wipe(left)">
                                      <p:cBhvr>
                                        <p:cTn id="60" dur="500"/>
                                        <p:tgtEl>
                                          <p:spTgt spid="667657">
                                            <p:txEl>
                                              <p:pRg st="1" end="1"/>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667671"/>
                                        </p:tgtEl>
                                        <p:attrNameLst>
                                          <p:attrName>style.visibility</p:attrName>
                                        </p:attrNameLst>
                                      </p:cBhvr>
                                      <p:to>
                                        <p:strVal val="visible"/>
                                      </p:to>
                                    </p:set>
                                    <p:animEffect transition="in" filter="wipe(left)">
                                      <p:cBhvr>
                                        <p:cTn id="64" dur="2000"/>
                                        <p:tgtEl>
                                          <p:spTgt spid="667671"/>
                                        </p:tgtEl>
                                      </p:cBhvr>
                                    </p:animEffect>
                                  </p:childTnLst>
                                </p:cTn>
                              </p:par>
                            </p:childTnLst>
                          </p:cTn>
                        </p:par>
                        <p:par>
                          <p:cTn id="65" fill="hold" nodeType="afterGroup">
                            <p:stCondLst>
                              <p:cond delay="2500"/>
                            </p:stCondLst>
                            <p:childTnLst>
                              <p:par>
                                <p:cTn id="66" presetID="22" presetClass="entr" presetSubtype="1" fill="hold" nodeType="afterEffect">
                                  <p:stCondLst>
                                    <p:cond delay="0"/>
                                  </p:stCondLst>
                                  <p:childTnLst>
                                    <p:set>
                                      <p:cBhvr>
                                        <p:cTn id="67" dur="1" fill="hold">
                                          <p:stCondLst>
                                            <p:cond delay="0"/>
                                          </p:stCondLst>
                                        </p:cTn>
                                        <p:tgtEl>
                                          <p:spTgt spid="667672"/>
                                        </p:tgtEl>
                                        <p:attrNameLst>
                                          <p:attrName>style.visibility</p:attrName>
                                        </p:attrNameLst>
                                      </p:cBhvr>
                                      <p:to>
                                        <p:strVal val="visible"/>
                                      </p:to>
                                    </p:set>
                                    <p:animEffect transition="in" filter="wipe(up)">
                                      <p:cBhvr>
                                        <p:cTn id="68" dur="1000"/>
                                        <p:tgtEl>
                                          <p:spTgt spid="667672"/>
                                        </p:tgtEl>
                                      </p:cBhvr>
                                    </p:animEffect>
                                  </p:childTnLst>
                                </p:cTn>
                              </p:par>
                            </p:childTnLst>
                          </p:cTn>
                        </p:par>
                        <p:par>
                          <p:cTn id="69" fill="hold" nodeType="afterGroup">
                            <p:stCondLst>
                              <p:cond delay="3500"/>
                            </p:stCondLst>
                            <p:childTnLst>
                              <p:par>
                                <p:cTn id="70" presetID="22" presetClass="entr" presetSubtype="8" fill="hold" nodeType="afterEffect">
                                  <p:stCondLst>
                                    <p:cond delay="0"/>
                                  </p:stCondLst>
                                  <p:childTnLst>
                                    <p:set>
                                      <p:cBhvr>
                                        <p:cTn id="71" dur="1" fill="hold">
                                          <p:stCondLst>
                                            <p:cond delay="0"/>
                                          </p:stCondLst>
                                        </p:cTn>
                                        <p:tgtEl>
                                          <p:spTgt spid="667673"/>
                                        </p:tgtEl>
                                        <p:attrNameLst>
                                          <p:attrName>style.visibility</p:attrName>
                                        </p:attrNameLst>
                                      </p:cBhvr>
                                      <p:to>
                                        <p:strVal val="visible"/>
                                      </p:to>
                                    </p:set>
                                    <p:animEffect transition="in" filter="wipe(left)">
                                      <p:cBhvr>
                                        <p:cTn id="72" dur="1000"/>
                                        <p:tgtEl>
                                          <p:spTgt spid="667673"/>
                                        </p:tgtEl>
                                      </p:cBhvr>
                                    </p:animEffect>
                                  </p:childTnLst>
                                </p:cTn>
                              </p:par>
                              <p:par>
                                <p:cTn id="73" presetID="22" presetClass="entr" presetSubtype="8" fill="hold" nodeType="withEffect">
                                  <p:stCondLst>
                                    <p:cond delay="0"/>
                                  </p:stCondLst>
                                  <p:childTnLst>
                                    <p:set>
                                      <p:cBhvr>
                                        <p:cTn id="74" dur="1" fill="hold">
                                          <p:stCondLst>
                                            <p:cond delay="0"/>
                                          </p:stCondLst>
                                        </p:cTn>
                                        <p:tgtEl>
                                          <p:spTgt spid="667674"/>
                                        </p:tgtEl>
                                        <p:attrNameLst>
                                          <p:attrName>style.visibility</p:attrName>
                                        </p:attrNameLst>
                                      </p:cBhvr>
                                      <p:to>
                                        <p:strVal val="visible"/>
                                      </p:to>
                                    </p:set>
                                    <p:animEffect transition="in" filter="wipe(left)">
                                      <p:cBhvr>
                                        <p:cTn id="75" dur="1000"/>
                                        <p:tgtEl>
                                          <p:spTgt spid="667674"/>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22" presetClass="entr" presetSubtype="8" fill="hold" grpId="0" nodeType="clickEffect">
                                  <p:stCondLst>
                                    <p:cond delay="0"/>
                                  </p:stCondLst>
                                  <p:childTnLst>
                                    <p:set>
                                      <p:cBhvr>
                                        <p:cTn id="79" dur="1" fill="hold">
                                          <p:stCondLst>
                                            <p:cond delay="0"/>
                                          </p:stCondLst>
                                        </p:cTn>
                                        <p:tgtEl>
                                          <p:spTgt spid="667657">
                                            <p:txEl>
                                              <p:pRg st="2" end="2"/>
                                            </p:txEl>
                                          </p:spTgt>
                                        </p:tgtEl>
                                        <p:attrNameLst>
                                          <p:attrName>style.visibility</p:attrName>
                                        </p:attrNameLst>
                                      </p:cBhvr>
                                      <p:to>
                                        <p:strVal val="visible"/>
                                      </p:to>
                                    </p:set>
                                    <p:animEffect transition="in" filter="wipe(left)">
                                      <p:cBhvr>
                                        <p:cTn id="80" dur="500"/>
                                        <p:tgtEl>
                                          <p:spTgt spid="667657">
                                            <p:txEl>
                                              <p:pRg st="2" end="2"/>
                                            </p:txEl>
                                          </p:spTgt>
                                        </p:tgtEl>
                                      </p:cBhvr>
                                    </p:animEffect>
                                  </p:childTnLst>
                                </p:cTn>
                              </p:par>
                            </p:childTnLst>
                          </p:cTn>
                        </p:par>
                        <p:par>
                          <p:cTn id="81" fill="hold" nodeType="afterGroup">
                            <p:stCondLst>
                              <p:cond delay="500"/>
                            </p:stCondLst>
                            <p:childTnLst>
                              <p:par>
                                <p:cTn id="82" presetID="22" presetClass="entr" presetSubtype="8" fill="hold" nodeType="afterEffect">
                                  <p:stCondLst>
                                    <p:cond delay="0"/>
                                  </p:stCondLst>
                                  <p:childTnLst>
                                    <p:set>
                                      <p:cBhvr>
                                        <p:cTn id="83" dur="1" fill="hold">
                                          <p:stCondLst>
                                            <p:cond delay="0"/>
                                          </p:stCondLst>
                                        </p:cTn>
                                        <p:tgtEl>
                                          <p:spTgt spid="667675"/>
                                        </p:tgtEl>
                                        <p:attrNameLst>
                                          <p:attrName>style.visibility</p:attrName>
                                        </p:attrNameLst>
                                      </p:cBhvr>
                                      <p:to>
                                        <p:strVal val="visible"/>
                                      </p:to>
                                    </p:set>
                                    <p:animEffect transition="in" filter="wipe(left)">
                                      <p:cBhvr>
                                        <p:cTn id="84" dur="500"/>
                                        <p:tgtEl>
                                          <p:spTgt spid="667675"/>
                                        </p:tgtEl>
                                      </p:cBhvr>
                                    </p:animEffect>
                                  </p:childTnLst>
                                </p:cTn>
                              </p:par>
                            </p:childTnLst>
                          </p:cTn>
                        </p:par>
                        <p:par>
                          <p:cTn id="85" fill="hold" nodeType="afterGroup">
                            <p:stCondLst>
                              <p:cond delay="1000"/>
                            </p:stCondLst>
                            <p:childTnLst>
                              <p:par>
                                <p:cTn id="86" presetID="22" presetClass="entr" presetSubtype="8" fill="hold" nodeType="afterEffect">
                                  <p:stCondLst>
                                    <p:cond delay="0"/>
                                  </p:stCondLst>
                                  <p:childTnLst>
                                    <p:set>
                                      <p:cBhvr>
                                        <p:cTn id="87" dur="1" fill="hold">
                                          <p:stCondLst>
                                            <p:cond delay="0"/>
                                          </p:stCondLst>
                                        </p:cTn>
                                        <p:tgtEl>
                                          <p:spTgt spid="667676"/>
                                        </p:tgtEl>
                                        <p:attrNameLst>
                                          <p:attrName>style.visibility</p:attrName>
                                        </p:attrNameLst>
                                      </p:cBhvr>
                                      <p:to>
                                        <p:strVal val="visible"/>
                                      </p:to>
                                    </p:set>
                                    <p:animEffect transition="in" filter="wipe(left)">
                                      <p:cBhvr>
                                        <p:cTn id="88" dur="500"/>
                                        <p:tgtEl>
                                          <p:spTgt spid="667676"/>
                                        </p:tgtEl>
                                      </p:cBhvr>
                                    </p:animEffect>
                                  </p:childTnLst>
                                </p:cTn>
                              </p:par>
                            </p:childTnLst>
                          </p:cTn>
                        </p:par>
                        <p:par>
                          <p:cTn id="89" fill="hold" nodeType="afterGroup">
                            <p:stCondLst>
                              <p:cond delay="1500"/>
                            </p:stCondLst>
                            <p:childTnLst>
                              <p:par>
                                <p:cTn id="90" presetID="22" presetClass="entr" presetSubtype="2" fill="hold" nodeType="afterEffect">
                                  <p:stCondLst>
                                    <p:cond delay="0"/>
                                  </p:stCondLst>
                                  <p:childTnLst>
                                    <p:set>
                                      <p:cBhvr>
                                        <p:cTn id="91" dur="1" fill="hold">
                                          <p:stCondLst>
                                            <p:cond delay="0"/>
                                          </p:stCondLst>
                                        </p:cTn>
                                        <p:tgtEl>
                                          <p:spTgt spid="42012"/>
                                        </p:tgtEl>
                                        <p:attrNameLst>
                                          <p:attrName>style.visibility</p:attrName>
                                        </p:attrNameLst>
                                      </p:cBhvr>
                                      <p:to>
                                        <p:strVal val="visible"/>
                                      </p:to>
                                    </p:set>
                                    <p:animEffect transition="in" filter="wipe(right)">
                                      <p:cBhvr>
                                        <p:cTn id="92" dur="1000"/>
                                        <p:tgtEl>
                                          <p:spTgt spid="42012"/>
                                        </p:tgtEl>
                                      </p:cBhvr>
                                    </p:animEffect>
                                  </p:childTnLst>
                                </p:cTn>
                              </p:par>
                            </p:childTnLst>
                          </p:cTn>
                        </p:par>
                        <p:par>
                          <p:cTn id="93" fill="hold" nodeType="afterGroup">
                            <p:stCondLst>
                              <p:cond delay="2500"/>
                            </p:stCondLst>
                            <p:childTnLst>
                              <p:par>
                                <p:cTn id="94" presetID="22" presetClass="entr" presetSubtype="2" fill="hold" nodeType="afterEffect">
                                  <p:stCondLst>
                                    <p:cond delay="0"/>
                                  </p:stCondLst>
                                  <p:childTnLst>
                                    <p:set>
                                      <p:cBhvr>
                                        <p:cTn id="95" dur="1" fill="hold">
                                          <p:stCondLst>
                                            <p:cond delay="0"/>
                                          </p:stCondLst>
                                        </p:cTn>
                                        <p:tgtEl>
                                          <p:spTgt spid="42013"/>
                                        </p:tgtEl>
                                        <p:attrNameLst>
                                          <p:attrName>style.visibility</p:attrName>
                                        </p:attrNameLst>
                                      </p:cBhvr>
                                      <p:to>
                                        <p:strVal val="visible"/>
                                      </p:to>
                                    </p:set>
                                    <p:animEffect transition="in" filter="wipe(right)">
                                      <p:cBhvr>
                                        <p:cTn id="96" dur="1000"/>
                                        <p:tgtEl>
                                          <p:spTgt spid="42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50" grpId="0" animBg="1"/>
      <p:bldP spid="667656" grpId="0" build="p"/>
      <p:bldP spid="667657" grpId="0" build="p"/>
      <p:bldP spid="667658" grpId="0" animBg="1"/>
      <p:bldP spid="66765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3104" name="Picture 32" descr="fig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4"/>
          <p:cNvSpPr>
            <a:spLocks noGrp="1" noChangeArrowheads="1"/>
          </p:cNvSpPr>
          <p:nvPr>
            <p:ph type="title"/>
          </p:nvPr>
        </p:nvSpPr>
        <p:spPr>
          <a:xfrm>
            <a:off x="1371600" y="381000"/>
            <a:ext cx="7315200" cy="990600"/>
          </a:xfrm>
          <a:noFill/>
        </p:spPr>
        <p:txBody>
          <a:bodyPr/>
          <a:lstStyle/>
          <a:p>
            <a:pPr eaLnBrk="1" hangingPunct="1"/>
            <a:r>
              <a:rPr lang="en-US" altLang="en-US" sz="2000" b="0" smtClean="0"/>
              <a:t>EVALUATING THE GAINS AND LOSSES</a:t>
            </a:r>
            <a:br>
              <a:rPr lang="en-US" altLang="en-US" sz="2000" b="0" smtClean="0"/>
            </a:br>
            <a:r>
              <a:rPr lang="en-US" altLang="en-US" sz="2000" b="0" smtClean="0"/>
              <a:t>FROM GOVERNMENT POLICIES—</a:t>
            </a:r>
            <a:br>
              <a:rPr lang="en-US" altLang="en-US" sz="2000" b="0" smtClean="0"/>
            </a:br>
            <a:r>
              <a:rPr lang="en-US" altLang="en-US" sz="2000" b="0" smtClean="0"/>
              <a:t>CONSUMER AND PRODUCER SURPLUS</a:t>
            </a:r>
          </a:p>
        </p:txBody>
      </p:sp>
      <p:grpSp>
        <p:nvGrpSpPr>
          <p:cNvPr id="18436" name="Group 5"/>
          <p:cNvGrpSpPr>
            <a:grpSpLocks/>
          </p:cNvGrpSpPr>
          <p:nvPr/>
        </p:nvGrpSpPr>
        <p:grpSpPr bwMode="auto">
          <a:xfrm>
            <a:off x="457200" y="381000"/>
            <a:ext cx="8229600" cy="487363"/>
            <a:chOff x="288" y="240"/>
            <a:chExt cx="5184" cy="307"/>
          </a:xfrm>
        </p:grpSpPr>
        <p:sp>
          <p:nvSpPr>
            <p:cNvPr id="1845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9.1</a:t>
              </a:r>
            </a:p>
          </p:txBody>
        </p:sp>
        <p:sp>
          <p:nvSpPr>
            <p:cNvPr id="1845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8437" name="Rectangle 8"/>
          <p:cNvSpPr>
            <a:spLocks noGrp="1" noChangeArrowheads="1"/>
          </p:cNvSpPr>
          <p:nvPr>
            <p:ph type="body" idx="1"/>
          </p:nvPr>
        </p:nvSpPr>
        <p:spPr>
          <a:xfrm>
            <a:off x="381000" y="1470025"/>
            <a:ext cx="5334000" cy="511175"/>
          </a:xfrm>
          <a:noFill/>
        </p:spPr>
        <p:txBody>
          <a:bodyPr/>
          <a:lstStyle/>
          <a:p>
            <a:pPr eaLnBrk="1" hangingPunct="1"/>
            <a:r>
              <a:rPr lang="en-US" altLang="en-US" sz="2000" smtClean="0"/>
              <a:t>Review of Consumer and Producer Surplus</a:t>
            </a:r>
          </a:p>
        </p:txBody>
      </p:sp>
      <p:pic>
        <p:nvPicPr>
          <p:cNvPr id="18438"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3082" name="Rectangle 10"/>
          <p:cNvSpPr>
            <a:spLocks noChangeArrowheads="1"/>
          </p:cNvSpPr>
          <p:nvPr/>
        </p:nvSpPr>
        <p:spPr bwMode="auto">
          <a:xfrm>
            <a:off x="685800" y="2590800"/>
            <a:ext cx="2514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Producer surplus measures the total profits of producers, plus rents to factor inputs. </a:t>
            </a:r>
          </a:p>
          <a:p>
            <a:pPr eaLnBrk="1" hangingPunct="1">
              <a:spcAft>
                <a:spcPct val="20000"/>
              </a:spcAft>
            </a:pPr>
            <a:r>
              <a:rPr lang="en-US" altLang="en-US" sz="1400">
                <a:solidFill>
                  <a:schemeClr val="tx1"/>
                </a:solidFill>
              </a:rPr>
              <a:t>It is the green-shaded area between the supply curve and the market price.</a:t>
            </a:r>
          </a:p>
          <a:p>
            <a:pPr eaLnBrk="1" hangingPunct="1">
              <a:spcAft>
                <a:spcPct val="20000"/>
              </a:spcAft>
            </a:pPr>
            <a:r>
              <a:rPr lang="en-US" altLang="en-US" sz="1400">
                <a:solidFill>
                  <a:schemeClr val="tx1"/>
                </a:solidFill>
              </a:rPr>
              <a:t>Together, consumer and producer surplus measure the welfare benefit of a competitive market.</a:t>
            </a:r>
          </a:p>
        </p:txBody>
      </p:sp>
      <p:sp>
        <p:nvSpPr>
          <p:cNvPr id="18440" name="Rectangle 11"/>
          <p:cNvSpPr>
            <a:spLocks noChangeArrowheads="1"/>
          </p:cNvSpPr>
          <p:nvPr/>
        </p:nvSpPr>
        <p:spPr bwMode="auto">
          <a:xfrm>
            <a:off x="685800" y="2152650"/>
            <a:ext cx="2438400" cy="4381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Consumer and Producer Surplus (continued)</a:t>
            </a:r>
          </a:p>
        </p:txBody>
      </p:sp>
      <p:sp>
        <p:nvSpPr>
          <p:cNvPr id="18441" name="Rectangle 12"/>
          <p:cNvSpPr>
            <a:spLocks noChangeArrowheads="1"/>
          </p:cNvSpPr>
          <p:nvPr/>
        </p:nvSpPr>
        <p:spPr bwMode="auto">
          <a:xfrm>
            <a:off x="685800" y="1828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9.1</a:t>
            </a:r>
          </a:p>
        </p:txBody>
      </p:sp>
      <p:pic>
        <p:nvPicPr>
          <p:cNvPr id="18442" name="Picture 23" descr="fig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24" descr="fig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25" descr="fig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26" descr="fig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27" descr="fig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28" descr="fig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29" descr="fig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30" descr="fig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814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31" descr="fig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81400" y="1895475"/>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3106" name="Picture 34" descr="fig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05200" y="1905000"/>
            <a:ext cx="4791075"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43082">
                                            <p:txEl>
                                              <p:pRg st="0" end="0"/>
                                            </p:txEl>
                                          </p:spTgt>
                                        </p:tgtEl>
                                        <p:attrNameLst>
                                          <p:attrName>style.visibility</p:attrName>
                                        </p:attrNameLst>
                                      </p:cBhvr>
                                      <p:to>
                                        <p:strVal val="visible"/>
                                      </p:to>
                                    </p:set>
                                    <p:animEffect transition="in" filter="wipe(left)">
                                      <p:cBhvr>
                                        <p:cTn id="7" dur="500"/>
                                        <p:tgtEl>
                                          <p:spTgt spid="643082">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3082">
                                            <p:txEl>
                                              <p:pRg st="1" end="1"/>
                                            </p:txEl>
                                          </p:spTgt>
                                        </p:tgtEl>
                                        <p:attrNameLst>
                                          <p:attrName>style.visibility</p:attrName>
                                        </p:attrNameLst>
                                      </p:cBhvr>
                                      <p:to>
                                        <p:strVal val="visible"/>
                                      </p:to>
                                    </p:set>
                                    <p:animEffect transition="in" filter="wipe(left)">
                                      <p:cBhvr>
                                        <p:cTn id="11" dur="500"/>
                                        <p:tgtEl>
                                          <p:spTgt spid="643082">
                                            <p:txEl>
                                              <p:pRg st="1" end="1"/>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643104"/>
                                        </p:tgtEl>
                                        <p:attrNameLst>
                                          <p:attrName>style.visibility</p:attrName>
                                        </p:attrNameLst>
                                      </p:cBhvr>
                                      <p:to>
                                        <p:strVal val="visible"/>
                                      </p:to>
                                    </p:set>
                                    <p:animEffect transition="in" filter="wipe(left)">
                                      <p:cBhvr>
                                        <p:cTn id="15" dur="1000"/>
                                        <p:tgtEl>
                                          <p:spTgt spid="643104"/>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643106"/>
                                        </p:tgtEl>
                                        <p:attrNameLst>
                                          <p:attrName>style.visibility</p:attrName>
                                        </p:attrNameLst>
                                      </p:cBhvr>
                                      <p:to>
                                        <p:strVal val="visible"/>
                                      </p:to>
                                    </p:set>
                                    <p:animEffect transition="in" filter="wipe(left)">
                                      <p:cBhvr>
                                        <p:cTn id="19" dur="1000"/>
                                        <p:tgtEl>
                                          <p:spTgt spid="643106"/>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643082">
                                            <p:txEl>
                                              <p:pRg st="2" end="2"/>
                                            </p:txEl>
                                          </p:spTgt>
                                        </p:tgtEl>
                                        <p:attrNameLst>
                                          <p:attrName>style.visibility</p:attrName>
                                        </p:attrNameLst>
                                      </p:cBhvr>
                                      <p:to>
                                        <p:strVal val="visible"/>
                                      </p:to>
                                    </p:set>
                                    <p:animEffect transition="in" filter="wipe(left)">
                                      <p:cBhvr>
                                        <p:cTn id="24" dur="500"/>
                                        <p:tgtEl>
                                          <p:spTgt spid="6430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308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76200"/>
            <a:ext cx="8915400" cy="487363"/>
          </a:xfrm>
        </p:spPr>
        <p:txBody>
          <a:bodyPr/>
          <a:lstStyle/>
          <a:p>
            <a:r>
              <a:rPr lang="en-GB" dirty="0" smtClean="0"/>
              <a:t>Consumer surplus</a:t>
            </a:r>
            <a:endParaRPr lang="en-GB" dirty="0"/>
          </a:p>
        </p:txBody>
      </p:sp>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457200" y="685800"/>
                <a:ext cx="8077200" cy="5562599"/>
              </a:xfrm>
            </p:spPr>
            <p:txBody>
              <a:bodyPr/>
              <a:lstStyle/>
              <a:p>
                <a:r>
                  <a:rPr lang="en-GB" dirty="0" smtClean="0">
                    <a:solidFill>
                      <a:schemeClr val="tx1"/>
                    </a:solidFill>
                  </a:rPr>
                  <a:t>Suppose the representative consumer has preferences on a good X and money </a:t>
                </a:r>
                <a14:m>
                  <m:oMath xmlns:m="http://schemas.openxmlformats.org/officeDocument/2006/math">
                    <m:r>
                      <a:rPr lang="en-GB" i="1" dirty="0" smtClean="0">
                        <a:solidFill>
                          <a:schemeClr val="tx1"/>
                        </a:solidFill>
                        <a:latin typeface="Cambria Math" panose="02040503050406030204" pitchFamily="18" charset="0"/>
                      </a:rPr>
                      <m:t>𝑚</m:t>
                    </m:r>
                  </m:oMath>
                </a14:m>
                <a:r>
                  <a:rPr lang="en-GB" dirty="0" smtClean="0">
                    <a:solidFill>
                      <a:schemeClr val="tx1"/>
                    </a:solidFill>
                  </a:rPr>
                  <a:t> that can be represented by the utility function:</a:t>
                </a:r>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𝑈</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r>
                            <a:rPr lang="en-GB" i="1" dirty="0" smtClean="0">
                              <a:solidFill>
                                <a:schemeClr val="tx1"/>
                              </a:solidFill>
                              <a:latin typeface="Cambria Math" panose="02040503050406030204" pitchFamily="18" charset="0"/>
                            </a:rPr>
                            <m:t>, </m:t>
                          </m:r>
                          <m:r>
                            <a:rPr lang="en-GB" i="1" dirty="0" smtClean="0">
                              <a:solidFill>
                                <a:schemeClr val="tx1"/>
                              </a:solidFill>
                              <a:latin typeface="Cambria Math" panose="02040503050406030204" pitchFamily="18" charset="0"/>
                            </a:rPr>
                            <m:t>𝑚</m:t>
                          </m:r>
                        </m:e>
                      </m:d>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𝑓</m:t>
                      </m:r>
                      <m:d>
                        <m:dPr>
                          <m:ctrlPr>
                            <a:rPr lang="en-GB" b="0" i="1" dirty="0" smtClean="0">
                              <a:solidFill>
                                <a:schemeClr val="tx1"/>
                              </a:solidFill>
                              <a:latin typeface="Cambria Math" panose="02040503050406030204" pitchFamily="18" charset="0"/>
                            </a:rPr>
                          </m:ctrlPr>
                        </m:dPr>
                        <m:e>
                          <m:r>
                            <a:rPr lang="en-GB" b="0" i="1" dirty="0" smtClean="0">
                              <a:solidFill>
                                <a:schemeClr val="tx1"/>
                              </a:solidFill>
                              <a:latin typeface="Cambria Math" panose="02040503050406030204" pitchFamily="18" charset="0"/>
                            </a:rPr>
                            <m:t>𝑥</m:t>
                          </m:r>
                        </m:e>
                      </m:d>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𝑚</m:t>
                      </m:r>
                    </m:oMath>
                  </m:oMathPara>
                </a14:m>
                <a:endParaRPr lang="en-GB" b="0" dirty="0" smtClean="0">
                  <a:solidFill>
                    <a:schemeClr val="tx1"/>
                  </a:solidFill>
                </a:endParaRPr>
              </a:p>
              <a:p>
                <a:r>
                  <a:rPr lang="en-GB" dirty="0" smtClean="0">
                    <a:solidFill>
                      <a:schemeClr val="tx1"/>
                    </a:solidFill>
                  </a:rPr>
                  <a:t>where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&gt;0, </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)&lt;0  </m:t>
                    </m:r>
                    <m:r>
                      <a:rPr lang="en-GB" b="0" i="1" smtClean="0">
                        <a:solidFill>
                          <a:schemeClr val="tx1"/>
                        </a:solidFill>
                        <a:latin typeface="Cambria Math" panose="02040503050406030204" pitchFamily="18" charset="0"/>
                      </a:rPr>
                      <m:t>𝑎𝑛𝑑</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(0)=0</m:t>
                    </m:r>
                  </m:oMath>
                </a14:m>
                <a:endParaRPr lang="en-GB" dirty="0" smtClean="0">
                  <a:solidFill>
                    <a:schemeClr val="tx1"/>
                  </a:solidFill>
                </a:endParaRPr>
              </a:p>
              <a:p>
                <a:r>
                  <a:rPr lang="en-GB" dirty="0" smtClean="0">
                    <a:solidFill>
                      <a:schemeClr val="tx1"/>
                    </a:solidFill>
                  </a:rPr>
                  <a:t>Suppose that he has an endowment of money B.</a:t>
                </a:r>
              </a:p>
              <a:p>
                <a:r>
                  <a:rPr lang="en-GB" dirty="0" smtClean="0">
                    <a:solidFill>
                      <a:schemeClr val="tx1"/>
                    </a:solidFill>
                  </a:rPr>
                  <a:t>He has to decide the quantity of good </a:t>
                </a:r>
                <a14:m>
                  <m:oMath xmlns:m="http://schemas.openxmlformats.org/officeDocument/2006/math">
                    <m:r>
                      <a:rPr lang="en-GB" i="1" dirty="0" smtClean="0">
                        <a:solidFill>
                          <a:schemeClr val="tx1"/>
                        </a:solidFill>
                        <a:latin typeface="Cambria Math" panose="02040503050406030204" pitchFamily="18" charset="0"/>
                      </a:rPr>
                      <m:t>𝑥</m:t>
                    </m:r>
                  </m:oMath>
                </a14:m>
                <a:r>
                  <a:rPr lang="en-GB" dirty="0" smtClean="0">
                    <a:solidFill>
                      <a:schemeClr val="tx1"/>
                    </a:solidFill>
                  </a:rPr>
                  <a:t> to buy (at a given price </a:t>
                </a:r>
                <a14:m>
                  <m:oMath xmlns:m="http://schemas.openxmlformats.org/officeDocument/2006/math">
                    <m:r>
                      <a:rPr lang="en-GB" b="0" i="1" smtClean="0">
                        <a:solidFill>
                          <a:schemeClr val="tx1"/>
                        </a:solidFill>
                        <a:latin typeface="Cambria Math" panose="02040503050406030204" pitchFamily="18" charset="0"/>
                      </a:rPr>
                      <m:t>𝑝</m:t>
                    </m:r>
                  </m:oMath>
                </a14:m>
                <a:r>
                  <a:rPr lang="en-GB" dirty="0" smtClean="0">
                    <a:solidFill>
                      <a:schemeClr val="tx1"/>
                    </a:solidFill>
                  </a:rPr>
                  <a:t>) and the quantity of money to keep</a:t>
                </a:r>
              </a:p>
              <a:p>
                <a:r>
                  <a:rPr lang="en-GB" dirty="0" smtClean="0">
                    <a:solidFill>
                      <a:schemeClr val="tx1"/>
                    </a:solidFill>
                  </a:rPr>
                  <a:t>His problem is:</a:t>
                </a:r>
              </a:p>
              <a:p>
                <a:pPr/>
                <a14:m>
                  <m:oMathPara xmlns:m="http://schemas.openxmlformats.org/officeDocument/2006/math">
                    <m:oMathParaPr>
                      <m:jc m:val="centerGroup"/>
                    </m:oMathParaPr>
                    <m:oMath xmlns:m="http://schemas.openxmlformats.org/officeDocument/2006/math">
                      <m:func>
                        <m:funcPr>
                          <m:ctrlPr>
                            <a:rPr lang="en-GB" b="0" i="1" smtClean="0">
                              <a:solidFill>
                                <a:schemeClr val="tx1"/>
                              </a:solidFill>
                              <a:latin typeface="Cambria Math" panose="02040503050406030204" pitchFamily="18" charset="0"/>
                            </a:rPr>
                          </m:ctrlPr>
                        </m:funcPr>
                        <m:fName>
                          <m:r>
                            <m:rPr>
                              <m:sty m:val="p"/>
                            </m:rPr>
                            <a:rPr lang="en-GB" b="0" i="0" smtClean="0">
                              <a:solidFill>
                                <a:schemeClr val="tx1"/>
                              </a:solidFill>
                              <a:latin typeface="Cambria Math" panose="02040503050406030204" pitchFamily="18" charset="0"/>
                            </a:rPr>
                            <m:t>max</m:t>
                          </m:r>
                        </m:fName>
                        <m:e>
                          <m:r>
                            <a:rPr lang="en-GB" b="0" i="1" dirty="0" smtClean="0">
                              <a:solidFill>
                                <a:schemeClr val="tx1"/>
                              </a:solidFill>
                              <a:latin typeface="Cambria Math" panose="02040503050406030204" pitchFamily="18" charset="0"/>
                            </a:rPr>
                            <m:t>𝑓</m:t>
                          </m:r>
                          <m:d>
                            <m:dPr>
                              <m:ctrlPr>
                                <a:rPr lang="en-GB" b="0" i="1" dirty="0" smtClean="0">
                                  <a:solidFill>
                                    <a:schemeClr val="tx1"/>
                                  </a:solidFill>
                                  <a:latin typeface="Cambria Math" panose="02040503050406030204" pitchFamily="18" charset="0"/>
                                </a:rPr>
                              </m:ctrlPr>
                            </m:dPr>
                            <m:e>
                              <m:r>
                                <a:rPr lang="en-GB" b="0" i="1" dirty="0" smtClean="0">
                                  <a:solidFill>
                                    <a:schemeClr val="tx1"/>
                                  </a:solidFill>
                                  <a:latin typeface="Cambria Math" panose="02040503050406030204" pitchFamily="18" charset="0"/>
                                </a:rPr>
                                <m:t>𝑥</m:t>
                              </m:r>
                            </m:e>
                          </m:d>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𝐵</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𝑝𝑥</m:t>
                          </m:r>
                        </m:e>
                      </m:func>
                    </m:oMath>
                  </m:oMathPara>
                </a14:m>
                <a:endParaRPr lang="en-GB" b="0" dirty="0" smtClean="0">
                  <a:solidFill>
                    <a:schemeClr val="tx1"/>
                  </a:solidFill>
                </a:endParaRPr>
              </a:p>
              <a:p>
                <a:endParaRPr lang="en-GB" dirty="0">
                  <a:solidFill>
                    <a:schemeClr val="tx1"/>
                  </a:solidFill>
                </a:endParaRPr>
              </a:p>
              <a:p>
                <a:r>
                  <a:rPr lang="en-GB" b="0" dirty="0" smtClean="0">
                    <a:solidFill>
                      <a:schemeClr val="tx1"/>
                    </a:solidFill>
                  </a:rPr>
                  <a:t>Note that </a:t>
                </a:r>
                <a14:m>
                  <m:oMath xmlns:m="http://schemas.openxmlformats.org/officeDocument/2006/math">
                    <m:r>
                      <a:rPr lang="en-GB" b="0" i="1" dirty="0" smtClean="0">
                        <a:solidFill>
                          <a:schemeClr val="tx1"/>
                        </a:solidFill>
                        <a:latin typeface="Cambria Math" panose="02040503050406030204" pitchFamily="18" charset="0"/>
                      </a:rPr>
                      <m:t>𝐵</m:t>
                    </m:r>
                    <m:r>
                      <a:rPr lang="en-GB" b="0" i="1" dirty="0" smtClean="0">
                        <a:solidFill>
                          <a:schemeClr val="tx1"/>
                        </a:solidFill>
                        <a:latin typeface="Cambria Math" panose="02040503050406030204" pitchFamily="18" charset="0"/>
                      </a:rPr>
                      <m:t>−</m:t>
                    </m:r>
                    <m:r>
                      <a:rPr lang="en-GB" b="0" i="1" dirty="0" err="1" smtClean="0">
                        <a:solidFill>
                          <a:schemeClr val="tx1"/>
                        </a:solidFill>
                        <a:latin typeface="Cambria Math" panose="02040503050406030204" pitchFamily="18" charset="0"/>
                      </a:rPr>
                      <m:t>𝑝𝑥</m:t>
                    </m:r>
                  </m:oMath>
                </a14:m>
                <a:r>
                  <a:rPr lang="en-GB" b="0" dirty="0" smtClean="0">
                    <a:solidFill>
                      <a:schemeClr val="tx1"/>
                    </a:solidFill>
                  </a:rPr>
                  <a:t> is the quantity of money he decide to keep (budget </a:t>
                </a:r>
                <a14:m>
                  <m:oMath xmlns:m="http://schemas.openxmlformats.org/officeDocument/2006/math">
                    <m:r>
                      <a:rPr lang="en-GB" b="0" i="1" dirty="0" smtClean="0">
                        <a:solidFill>
                          <a:schemeClr val="tx1"/>
                        </a:solidFill>
                        <a:latin typeface="Cambria Math" panose="02040503050406030204" pitchFamily="18" charset="0"/>
                      </a:rPr>
                      <m:t>𝐵</m:t>
                    </m:r>
                  </m:oMath>
                </a14:m>
                <a:r>
                  <a:rPr lang="en-GB" b="0" dirty="0" smtClean="0">
                    <a:solidFill>
                      <a:schemeClr val="tx1"/>
                    </a:solidFill>
                  </a:rPr>
                  <a:t> minus the cost of </a:t>
                </a:r>
                <a14:m>
                  <m:oMath xmlns:m="http://schemas.openxmlformats.org/officeDocument/2006/math">
                    <m:r>
                      <a:rPr lang="en-GB" b="0" i="1" dirty="0" smtClean="0">
                        <a:solidFill>
                          <a:schemeClr val="tx1"/>
                        </a:solidFill>
                        <a:latin typeface="Cambria Math" panose="02040503050406030204" pitchFamily="18" charset="0"/>
                      </a:rPr>
                      <m:t>𝑥</m:t>
                    </m:r>
                  </m:oMath>
                </a14:m>
                <a:r>
                  <a:rPr lang="en-GB" b="0" dirty="0" smtClean="0">
                    <a:solidFill>
                      <a:schemeClr val="tx1"/>
                    </a:solidFill>
                  </a:rPr>
                  <a:t>)</a:t>
                </a:r>
              </a:p>
              <a:p>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457200" y="685800"/>
                <a:ext cx="8077200" cy="5562599"/>
              </a:xfrm>
              <a:blipFill rotWithShape="0">
                <a:blip r:embed="rId2"/>
                <a:stretch>
                  <a:fillRect l="-1132" t="-768" r="-1660"/>
                </a:stretch>
              </a:blipFill>
            </p:spPr>
            <p:txBody>
              <a:bodyPr/>
              <a:lstStyle/>
              <a:p>
                <a:r>
                  <a:rPr lang="en-GB">
                    <a:noFill/>
                  </a:rPr>
                  <a:t> </a:t>
                </a:r>
              </a:p>
            </p:txBody>
          </p:sp>
        </mc:Fallback>
      </mc:AlternateContent>
    </p:spTree>
    <p:extLst>
      <p:ext uri="{BB962C8B-B14F-4D97-AF65-F5344CB8AC3E}">
        <p14:creationId xmlns:p14="http://schemas.microsoft.com/office/powerpoint/2010/main" val="36969672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609600" y="304800"/>
                <a:ext cx="8077200" cy="6172200"/>
              </a:xfrm>
            </p:spPr>
            <p:txBody>
              <a:bodyPr/>
              <a:lstStyle/>
              <a:p>
                <a:r>
                  <a:rPr lang="en-GB" b="0" dirty="0" smtClean="0">
                    <a:solidFill>
                      <a:schemeClr val="tx1"/>
                    </a:solidFill>
                    <a:latin typeface="Cambria Math" panose="02040503050406030204" pitchFamily="18" charset="0"/>
                  </a:rPr>
                  <a:t>The solution of this problem is (FOC):</a:t>
                </a:r>
              </a:p>
              <a:p>
                <a:pPr/>
                <a14:m>
                  <m:oMathPara xmlns:m="http://schemas.openxmlformats.org/officeDocument/2006/math">
                    <m:oMathParaPr>
                      <m:jc m:val="centerGroup"/>
                    </m:oMathParaPr>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=0</m:t>
                      </m:r>
                    </m:oMath>
                  </m:oMathPara>
                </a14:m>
                <a:endParaRPr lang="en-GB" b="0" dirty="0" smtClean="0">
                  <a:solidFill>
                    <a:schemeClr val="tx1"/>
                  </a:solidFill>
                </a:endParaRPr>
              </a:p>
              <a:p>
                <a:r>
                  <a:rPr lang="en-GB" b="0" dirty="0" smtClean="0">
                    <a:solidFill>
                      <a:schemeClr val="tx1"/>
                    </a:solidFill>
                  </a:rPr>
                  <a:t>That rewritten is</a:t>
                </a:r>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oMath>
                  </m:oMathPara>
                </a14:m>
                <a:endParaRPr lang="en-GB" b="0" dirty="0" smtClean="0">
                  <a:solidFill>
                    <a:schemeClr val="tx1"/>
                  </a:solidFill>
                </a:endParaRPr>
              </a:p>
              <a:p>
                <a:r>
                  <a:rPr lang="en-GB" b="0" dirty="0" smtClean="0">
                    <a:solidFill>
                      <a:schemeClr val="tx1"/>
                    </a:solidFill>
                  </a:rPr>
                  <a:t>Note that this is the (inverse) demand function</a:t>
                </a: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609600" y="304800"/>
                <a:ext cx="8077200" cy="6172200"/>
              </a:xfrm>
              <a:blipFill rotWithShape="0">
                <a:blip r:embed="rId2"/>
                <a:stretch>
                  <a:fillRect l="-1132" t="-790"/>
                </a:stretch>
              </a:blipFill>
            </p:spPr>
            <p:txBody>
              <a:bodyPr/>
              <a:lstStyle/>
              <a:p>
                <a:r>
                  <a:rPr lang="en-GB">
                    <a:noFill/>
                  </a:rPr>
                  <a:t> </a:t>
                </a:r>
              </a:p>
            </p:txBody>
          </p:sp>
        </mc:Fallback>
      </mc:AlternateContent>
      <p:graphicFrame>
        <p:nvGraphicFramePr>
          <p:cNvPr id="6" name="Chart 5"/>
          <p:cNvGraphicFramePr>
            <a:graphicFrameLocks/>
          </p:cNvGraphicFramePr>
          <p:nvPr>
            <p:extLst>
              <p:ext uri="{D42A27DB-BD31-4B8C-83A1-F6EECF244321}">
                <p14:modId xmlns:p14="http://schemas.microsoft.com/office/powerpoint/2010/main" val="2728813131"/>
              </p:ext>
            </p:extLst>
          </p:nvPr>
        </p:nvGraphicFramePr>
        <p:xfrm>
          <a:off x="1371600" y="2514600"/>
          <a:ext cx="6553200" cy="396240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bwMode="auto">
          <a:xfrm flipV="1">
            <a:off x="2971800" y="5181600"/>
            <a:ext cx="0" cy="990600"/>
          </a:xfrm>
          <a:prstGeom prst="line">
            <a:avLst/>
          </a:prstGeom>
          <a:noFill/>
          <a:ln w="22225"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684734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457200" y="-304800"/>
                <a:ext cx="8077200" cy="6858000"/>
              </a:xfrm>
            </p:spPr>
            <p:txBody>
              <a:bodyPr/>
              <a:lstStyle/>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r>
                  <a:rPr lang="en-GB" dirty="0" smtClean="0">
                    <a:solidFill>
                      <a:schemeClr val="tx1"/>
                    </a:solidFill>
                  </a:rPr>
                  <a:t>The area below the curve, between 0 and 2 represents the gross utility of x=2, f(2)</a:t>
                </a:r>
              </a:p>
              <a:p>
                <a:r>
                  <a:rPr lang="en-GB" dirty="0" smtClean="0">
                    <a:solidFill>
                      <a:schemeClr val="tx1"/>
                    </a:solidFill>
                  </a:rPr>
                  <a:t>This is given by</a:t>
                </a:r>
              </a:p>
              <a:p>
                <a14:m>
                  <m:oMath xmlns:m="http://schemas.openxmlformats.org/officeDocument/2006/math">
                    <m:nary>
                      <m:naryPr>
                        <m:ctrlPr>
                          <a:rPr lang="en-GB" i="1" smtClean="0">
                            <a:solidFill>
                              <a:schemeClr val="tx1"/>
                            </a:solidFill>
                            <a:latin typeface="Cambria Math" panose="02040503050406030204" pitchFamily="18" charset="0"/>
                          </a:rPr>
                        </m:ctrlPr>
                      </m:naryPr>
                      <m:sub>
                        <m:r>
                          <m:rPr>
                            <m:brk m:alnAt="23"/>
                          </m:rPr>
                          <a:rPr lang="en-GB" b="0" i="1" smtClean="0">
                            <a:solidFill>
                              <a:schemeClr val="tx1"/>
                            </a:solidFill>
                            <a:latin typeface="Cambria Math" panose="02040503050406030204" pitchFamily="18" charset="0"/>
                          </a:rPr>
                          <m:t>0</m:t>
                        </m:r>
                      </m:sub>
                      <m:sup>
                        <m:r>
                          <a:rPr lang="en-GB" b="0" i="1" smtClean="0">
                            <a:solidFill>
                              <a:schemeClr val="tx1"/>
                            </a:solidFill>
                            <a:latin typeface="Cambria Math" panose="02040503050406030204" pitchFamily="18" charset="0"/>
                          </a:rPr>
                          <m:t>2</m:t>
                        </m:r>
                      </m:sup>
                      <m:e>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𝑑𝑥</m:t>
                        </m:r>
                      </m:e>
                    </m:nary>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2</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0</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(2)</m:t>
                    </m:r>
                  </m:oMath>
                </a14:m>
                <a:r>
                  <a:rPr lang="en-GB" dirty="0" smtClean="0">
                    <a:solidFill>
                      <a:schemeClr val="tx1"/>
                    </a:solidFill>
                  </a:rPr>
                  <a:t>    </a:t>
                </a:r>
              </a:p>
              <a:p>
                <a:r>
                  <a:rPr lang="en-GB" b="0" dirty="0" smtClean="0">
                    <a:solidFill>
                      <a:schemeClr val="tx1"/>
                    </a:solidFill>
                  </a:rPr>
                  <a:t>Then net utility (</a:t>
                </a:r>
                <a14:m>
                  <m:oMath xmlns:m="http://schemas.openxmlformats.org/officeDocument/2006/math">
                    <m:r>
                      <a:rPr lang="en-GB" b="0" i="1" dirty="0" smtClean="0">
                        <a:solidFill>
                          <a:schemeClr val="tx1"/>
                        </a:solidFill>
                        <a:latin typeface="Cambria Math" panose="02040503050406030204" pitchFamily="18" charset="0"/>
                      </a:rPr>
                      <m:t>𝑓</m:t>
                    </m:r>
                    <m:d>
                      <m:dPr>
                        <m:ctrlPr>
                          <a:rPr lang="en-GB" b="0" i="1" dirty="0" smtClean="0">
                            <a:solidFill>
                              <a:schemeClr val="tx1"/>
                            </a:solidFill>
                            <a:latin typeface="Cambria Math" panose="02040503050406030204" pitchFamily="18" charset="0"/>
                          </a:rPr>
                        </m:ctrlPr>
                      </m:dPr>
                      <m:e>
                        <m:r>
                          <a:rPr lang="en-GB" b="0" i="1" dirty="0" smtClean="0">
                            <a:solidFill>
                              <a:schemeClr val="tx1"/>
                            </a:solidFill>
                            <a:latin typeface="Cambria Math" panose="02040503050406030204" pitchFamily="18" charset="0"/>
                          </a:rPr>
                          <m:t>𝑥</m:t>
                        </m:r>
                      </m:e>
                    </m:d>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𝑝𝑥</m:t>
                    </m:r>
                    <m:r>
                      <a:rPr lang="en-GB" b="0" i="1" dirty="0" smtClean="0">
                        <a:solidFill>
                          <a:schemeClr val="tx1"/>
                        </a:solidFill>
                        <a:latin typeface="Cambria Math" panose="02040503050406030204" pitchFamily="18" charset="0"/>
                      </a:rPr>
                      <m:t>)</m:t>
                    </m:r>
                  </m:oMath>
                </a14:m>
                <a:r>
                  <a:rPr lang="en-GB" b="0" dirty="0" smtClean="0">
                    <a:solidFill>
                      <a:schemeClr val="tx1"/>
                    </a:solidFill>
                  </a:rPr>
                  <a:t> is given by:</a:t>
                </a:r>
              </a:p>
              <a:p>
                <a:pPr/>
                <a14:m>
                  <m:oMathPara xmlns:m="http://schemas.openxmlformats.org/officeDocument/2006/math">
                    <m:oMathParaPr>
                      <m:jc m:val="centerGroup"/>
                    </m:oMathParaPr>
                    <m:oMath xmlns:m="http://schemas.openxmlformats.org/officeDocument/2006/math">
                      <m:nary>
                        <m:naryPr>
                          <m:ctrlPr>
                            <a:rPr lang="en-GB" i="1" smtClean="0">
                              <a:solidFill>
                                <a:schemeClr val="tx1"/>
                              </a:solidFill>
                              <a:latin typeface="Cambria Math" panose="02040503050406030204" pitchFamily="18" charset="0"/>
                            </a:rPr>
                          </m:ctrlPr>
                        </m:naryPr>
                        <m:sub>
                          <m:r>
                            <m:rPr>
                              <m:brk m:alnAt="23"/>
                            </m:rPr>
                            <a:rPr lang="en-GB" b="0" i="1" smtClean="0">
                              <a:solidFill>
                                <a:schemeClr val="tx1"/>
                              </a:solidFill>
                              <a:latin typeface="Cambria Math" panose="02040503050406030204" pitchFamily="18" charset="0"/>
                            </a:rPr>
                            <m:t>0</m:t>
                          </m:r>
                        </m:sub>
                        <m:sup>
                          <m:r>
                            <a:rPr lang="en-GB" b="0" i="1" smtClean="0">
                              <a:solidFill>
                                <a:schemeClr val="tx1"/>
                              </a:solidFill>
                              <a:latin typeface="Cambria Math" panose="02040503050406030204" pitchFamily="18" charset="0"/>
                            </a:rPr>
                            <m:t>2</m:t>
                          </m:r>
                        </m:sup>
                        <m:e>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𝑑𝑥</m:t>
                          </m:r>
                        </m:e>
                      </m:nary>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𝑝𝑥</m:t>
                      </m:r>
                    </m:oMath>
                  </m:oMathPara>
                </a14:m>
                <a:endParaRPr lang="en-GB" b="0" dirty="0" smtClean="0">
                  <a:solidFill>
                    <a:schemeClr val="tx1"/>
                  </a:solidFill>
                </a:endParaRPr>
              </a:p>
              <a:p>
                <a:endParaRPr lang="en-GB" b="0" dirty="0" smtClean="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457200" y="-304800"/>
                <a:ext cx="8077200" cy="6858000"/>
              </a:xfrm>
              <a:blipFill rotWithShape="0">
                <a:blip r:embed="rId2"/>
                <a:stretch>
                  <a:fillRect l="-1132"/>
                </a:stretch>
              </a:blipFill>
            </p:spPr>
            <p:txBody>
              <a:bodyPr/>
              <a:lstStyle/>
              <a:p>
                <a:r>
                  <a:rPr lang="en-GB">
                    <a:noFill/>
                  </a:rPr>
                  <a:t> </a:t>
                </a:r>
              </a:p>
            </p:txBody>
          </p:sp>
        </mc:Fallback>
      </mc:AlternateContent>
      <p:graphicFrame>
        <p:nvGraphicFramePr>
          <p:cNvPr id="6" name="Chart 5"/>
          <p:cNvGraphicFramePr>
            <a:graphicFrameLocks/>
          </p:cNvGraphicFramePr>
          <p:nvPr>
            <p:extLst>
              <p:ext uri="{D42A27DB-BD31-4B8C-83A1-F6EECF244321}">
                <p14:modId xmlns:p14="http://schemas.microsoft.com/office/powerpoint/2010/main" val="1562537375"/>
              </p:ext>
            </p:extLst>
          </p:nvPr>
        </p:nvGraphicFramePr>
        <p:xfrm>
          <a:off x="1371600" y="0"/>
          <a:ext cx="6324600" cy="3200400"/>
        </p:xfrm>
        <a:graphic>
          <a:graphicData uri="http://schemas.openxmlformats.org/drawingml/2006/chart">
            <c:chart xmlns:c="http://schemas.openxmlformats.org/drawingml/2006/chart" xmlns:r="http://schemas.openxmlformats.org/officeDocument/2006/relationships" r:id="rId3"/>
          </a:graphicData>
        </a:graphic>
      </p:graphicFrame>
      <p:cxnSp>
        <p:nvCxnSpPr>
          <p:cNvPr id="8" name="Straight Connector 7"/>
          <p:cNvCxnSpPr/>
          <p:nvPr/>
        </p:nvCxnSpPr>
        <p:spPr bwMode="auto">
          <a:xfrm flipV="1">
            <a:off x="2895600" y="1981200"/>
            <a:ext cx="0" cy="990600"/>
          </a:xfrm>
          <a:prstGeom prst="line">
            <a:avLst/>
          </a:prstGeom>
          <a:noFill/>
          <a:ln w="22225" cap="flat" cmpd="sng" algn="ctr">
            <a:solidFill>
              <a:schemeClr val="tx1"/>
            </a:solidFill>
            <a:prstDash val="dash"/>
            <a:round/>
            <a:headEnd type="none" w="med" len="med"/>
            <a:tailEnd type="none" w="med" len="med"/>
          </a:ln>
          <a:effectLst/>
        </p:spPr>
      </p:cxnSp>
      <p:cxnSp>
        <p:nvCxnSpPr>
          <p:cNvPr id="5" name="Straight Connector 4"/>
          <p:cNvCxnSpPr/>
          <p:nvPr/>
        </p:nvCxnSpPr>
        <p:spPr bwMode="auto">
          <a:xfrm>
            <a:off x="1676400" y="2209800"/>
            <a:ext cx="1447800" cy="0"/>
          </a:xfrm>
          <a:prstGeom prst="line">
            <a:avLst/>
          </a:prstGeom>
          <a:ln w="15875">
            <a:prstDash val="dash"/>
            <a:headEnd type="none" w="med" len="med"/>
            <a:tailEnd type="none" w="med" len="med"/>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2" name="TextBox 1"/>
              <p:cNvSpPr txBox="1"/>
              <p:nvPr/>
            </p:nvSpPr>
            <p:spPr>
              <a:xfrm>
                <a:off x="457200" y="1981200"/>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𝑝</m:t>
                      </m:r>
                      <m:r>
                        <a:rPr lang="en-GB" i="1" dirty="0" smtClean="0">
                          <a:latin typeface="Cambria Math" panose="02040503050406030204" pitchFamily="18" charset="0"/>
                        </a:rPr>
                        <m:t>=</m:t>
                      </m:r>
                      <m:r>
                        <a:rPr lang="en-GB" i="1" dirty="0" smtClean="0">
                          <a:latin typeface="Cambria Math" panose="02040503050406030204" pitchFamily="18" charset="0"/>
                        </a:rPr>
                        <m:t>𝑓</m:t>
                      </m:r>
                      <m:r>
                        <a:rPr lang="en-GB" i="1" dirty="0" smtClean="0">
                          <a:latin typeface="Cambria Math" panose="02040503050406030204" pitchFamily="18" charset="0"/>
                        </a:rPr>
                        <m:t>’(2)</m:t>
                      </m:r>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457200" y="1981200"/>
                <a:ext cx="1219200" cy="369332"/>
              </a:xfrm>
              <a:prstGeom prst="rect">
                <a:avLst/>
              </a:prstGeom>
              <a:blipFill rotWithShape="0">
                <a:blip r:embed="rId4"/>
                <a:stretch>
                  <a:fillRect t="-1639"/>
                </a:stretch>
              </a:blipFill>
            </p:spPr>
            <p:txBody>
              <a:bodyPr/>
              <a:lstStyle/>
              <a:p>
                <a:r>
                  <a:rPr lang="en-GB">
                    <a:noFill/>
                  </a:rPr>
                  <a:t> </a:t>
                </a:r>
              </a:p>
            </p:txBody>
          </p:sp>
        </mc:Fallback>
      </mc:AlternateContent>
    </p:spTree>
    <p:extLst>
      <p:ext uri="{BB962C8B-B14F-4D97-AF65-F5344CB8AC3E}">
        <p14:creationId xmlns:p14="http://schemas.microsoft.com/office/powerpoint/2010/main" val="10867477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Text Placeholder 2"/>
              <p:cNvSpPr>
                <a:spLocks noGrp="1"/>
              </p:cNvSpPr>
              <p:nvPr>
                <p:ph type="body" sz="half" idx="1"/>
              </p:nvPr>
            </p:nvSpPr>
            <p:spPr>
              <a:xfrm>
                <a:off x="457200" y="-304800"/>
                <a:ext cx="8077200" cy="6858000"/>
              </a:xfrm>
            </p:spPr>
            <p:txBody>
              <a:bodyPr/>
              <a:lstStyle/>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endParaRPr lang="en-GB" dirty="0" smtClean="0">
                  <a:solidFill>
                    <a:schemeClr val="tx1"/>
                  </a:solidFill>
                </a:endParaRPr>
              </a:p>
              <a:p>
                <a:endParaRPr lang="en-GB" b="0" dirty="0">
                  <a:solidFill>
                    <a:schemeClr val="tx1"/>
                  </a:solidFill>
                </a:endParaRPr>
              </a:p>
              <a:p>
                <a:r>
                  <a:rPr lang="en-GB" dirty="0" smtClean="0">
                    <a:solidFill>
                      <a:schemeClr val="tx1"/>
                    </a:solidFill>
                  </a:rPr>
                  <a:t>Gross utility</a:t>
                </a:r>
              </a:p>
              <a:p>
                <a14:m>
                  <m:oMath xmlns:m="http://schemas.openxmlformats.org/officeDocument/2006/math">
                    <m:nary>
                      <m:naryPr>
                        <m:ctrlPr>
                          <a:rPr lang="en-GB" i="1" smtClean="0">
                            <a:solidFill>
                              <a:schemeClr val="tx1"/>
                            </a:solidFill>
                            <a:latin typeface="Cambria Math" panose="02040503050406030204" pitchFamily="18" charset="0"/>
                          </a:rPr>
                        </m:ctrlPr>
                      </m:naryPr>
                      <m:sub>
                        <m:r>
                          <m:rPr>
                            <m:brk m:alnAt="23"/>
                          </m:rPr>
                          <a:rPr lang="en-GB" b="0" i="1" smtClean="0">
                            <a:solidFill>
                              <a:schemeClr val="tx1"/>
                            </a:solidFill>
                            <a:latin typeface="Cambria Math" panose="02040503050406030204" pitchFamily="18" charset="0"/>
                          </a:rPr>
                          <m:t>0</m:t>
                        </m:r>
                      </m:sub>
                      <m:sup>
                        <m:sSub>
                          <m:sSubPr>
                            <m:ctrlPr>
                              <a:rPr lang="en-GB" i="1" dirty="0" smtClean="0">
                                <a:solidFill>
                                  <a:schemeClr val="tx1"/>
                                </a:solidFill>
                                <a:latin typeface="Cambria Math" panose="02040503050406030204" pitchFamily="18" charset="0"/>
                              </a:rPr>
                            </m:ctrlPr>
                          </m:sSubPr>
                          <m:e>
                            <m:r>
                              <a:rPr lang="en-GB" b="0" i="1" dirty="0" smtClean="0">
                                <a:solidFill>
                                  <a:schemeClr val="tx1"/>
                                </a:solidFill>
                                <a:latin typeface="Cambria Math" panose="02040503050406030204" pitchFamily="18" charset="0"/>
                              </a:rPr>
                              <m:t>𝑥</m:t>
                            </m:r>
                          </m:e>
                          <m:sub>
                            <m:r>
                              <a:rPr lang="en-GB" b="0" i="1" dirty="0" smtClean="0">
                                <a:solidFill>
                                  <a:schemeClr val="tx1"/>
                                </a:solidFill>
                                <a:latin typeface="Cambria Math" panose="02040503050406030204" pitchFamily="18" charset="0"/>
                              </a:rPr>
                              <m:t>𝑐</m:t>
                            </m:r>
                          </m:sub>
                        </m:sSub>
                      </m:sup>
                      <m:e>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𝑑𝑥</m:t>
                        </m:r>
                      </m:e>
                    </m:nary>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sSub>
                          <m:sSubPr>
                            <m:ctrlPr>
                              <a:rPr lang="en-GB" i="1" dirty="0" smtClean="0">
                                <a:solidFill>
                                  <a:schemeClr val="tx1"/>
                                </a:solidFill>
                                <a:latin typeface="Cambria Math" panose="02040503050406030204" pitchFamily="18" charset="0"/>
                              </a:rPr>
                            </m:ctrlPr>
                          </m:sSubPr>
                          <m:e>
                            <m:r>
                              <a:rPr lang="en-GB" b="0" i="1" dirty="0" smtClean="0">
                                <a:solidFill>
                                  <a:schemeClr val="tx1"/>
                                </a:solidFill>
                                <a:latin typeface="Cambria Math" panose="02040503050406030204" pitchFamily="18" charset="0"/>
                              </a:rPr>
                              <m:t>𝑥</m:t>
                            </m:r>
                          </m:e>
                          <m:sub>
                            <m:r>
                              <a:rPr lang="en-GB" b="0" i="1" dirty="0" smtClean="0">
                                <a:solidFill>
                                  <a:schemeClr val="tx1"/>
                                </a:solidFill>
                                <a:latin typeface="Cambria Math" panose="02040503050406030204" pitchFamily="18" charset="0"/>
                              </a:rPr>
                              <m:t>𝑐</m:t>
                            </m:r>
                          </m:sub>
                        </m:sSub>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0</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𝑓</m:t>
                    </m:r>
                    <m:r>
                      <a:rPr lang="en-GB" b="0" i="1" smtClean="0">
                        <a:solidFill>
                          <a:schemeClr val="tx1"/>
                        </a:solidFill>
                        <a:latin typeface="Cambria Math" panose="02040503050406030204" pitchFamily="18" charset="0"/>
                      </a:rPr>
                      <m:t>(</m:t>
                    </m:r>
                    <m:sSub>
                      <m:sSubPr>
                        <m:ctrlPr>
                          <a:rPr lang="en-GB" i="1" dirty="0" smtClean="0">
                            <a:solidFill>
                              <a:schemeClr val="tx1"/>
                            </a:solidFill>
                            <a:latin typeface="Cambria Math" panose="02040503050406030204" pitchFamily="18" charset="0"/>
                          </a:rPr>
                        </m:ctrlPr>
                      </m:sSubPr>
                      <m:e>
                        <m:r>
                          <a:rPr lang="en-GB" b="0" i="1" dirty="0" smtClean="0">
                            <a:solidFill>
                              <a:schemeClr val="tx1"/>
                            </a:solidFill>
                            <a:latin typeface="Cambria Math" panose="02040503050406030204" pitchFamily="18" charset="0"/>
                          </a:rPr>
                          <m:t>𝑥</m:t>
                        </m:r>
                      </m:e>
                      <m:sub>
                        <m:r>
                          <a:rPr lang="en-GB" b="0" i="1" dirty="0" smtClean="0">
                            <a:solidFill>
                              <a:schemeClr val="tx1"/>
                            </a:solidFill>
                            <a:latin typeface="Cambria Math" panose="02040503050406030204" pitchFamily="18" charset="0"/>
                          </a:rPr>
                          <m:t>𝑐</m:t>
                        </m:r>
                      </m:sub>
                    </m:sSub>
                    <m:r>
                      <a:rPr lang="en-GB" b="0" i="1" smtClean="0">
                        <a:solidFill>
                          <a:schemeClr val="tx1"/>
                        </a:solidFill>
                        <a:latin typeface="Cambria Math" panose="02040503050406030204" pitchFamily="18" charset="0"/>
                      </a:rPr>
                      <m:t>)</m:t>
                    </m:r>
                  </m:oMath>
                </a14:m>
                <a:r>
                  <a:rPr lang="en-GB" dirty="0" smtClean="0">
                    <a:solidFill>
                      <a:schemeClr val="tx1"/>
                    </a:solidFill>
                  </a:rPr>
                  <a:t>    </a:t>
                </a:r>
              </a:p>
              <a:p>
                <a:endParaRPr lang="en-GB" b="0" dirty="0" smtClean="0">
                  <a:solidFill>
                    <a:schemeClr val="tx1"/>
                  </a:solidFill>
                </a:endParaRPr>
              </a:p>
              <a:p>
                <a:r>
                  <a:rPr lang="en-GB" dirty="0" smtClean="0">
                    <a:solidFill>
                      <a:schemeClr val="tx1"/>
                    </a:solidFill>
                  </a:rPr>
                  <a:t>Net utility</a:t>
                </a:r>
              </a:p>
              <a:p>
                <a14:m>
                  <m:oMath xmlns:m="http://schemas.openxmlformats.org/officeDocument/2006/math">
                    <m:nary>
                      <m:naryPr>
                        <m:ctrlPr>
                          <a:rPr lang="en-GB" i="1" smtClean="0">
                            <a:solidFill>
                              <a:schemeClr val="tx1"/>
                            </a:solidFill>
                            <a:latin typeface="Cambria Math" panose="02040503050406030204" pitchFamily="18" charset="0"/>
                          </a:rPr>
                        </m:ctrlPr>
                      </m:naryPr>
                      <m:sub>
                        <m:r>
                          <m:rPr>
                            <m:brk m:alnAt="23"/>
                          </m:rPr>
                          <a:rPr lang="en-GB" b="0" i="1" smtClean="0">
                            <a:solidFill>
                              <a:schemeClr val="tx1"/>
                            </a:solidFill>
                            <a:latin typeface="Cambria Math" panose="02040503050406030204" pitchFamily="18" charset="0"/>
                          </a:rPr>
                          <m:t>0</m:t>
                        </m:r>
                      </m:sub>
                      <m:sup>
                        <m:sSub>
                          <m:sSubPr>
                            <m:ctrlPr>
                              <a:rPr lang="en-GB" i="1" dirty="0" smtClean="0">
                                <a:solidFill>
                                  <a:schemeClr val="tx1"/>
                                </a:solidFill>
                                <a:latin typeface="Cambria Math" panose="02040503050406030204" pitchFamily="18" charset="0"/>
                              </a:rPr>
                            </m:ctrlPr>
                          </m:sSubPr>
                          <m:e>
                            <m:r>
                              <a:rPr lang="en-GB" b="0" i="1" dirty="0" smtClean="0">
                                <a:solidFill>
                                  <a:schemeClr val="tx1"/>
                                </a:solidFill>
                                <a:latin typeface="Cambria Math" panose="02040503050406030204" pitchFamily="18" charset="0"/>
                              </a:rPr>
                              <m:t>𝑥</m:t>
                            </m:r>
                          </m:e>
                          <m:sub>
                            <m:r>
                              <a:rPr lang="en-GB" b="0" i="1" dirty="0" smtClean="0">
                                <a:solidFill>
                                  <a:schemeClr val="tx1"/>
                                </a:solidFill>
                                <a:latin typeface="Cambria Math" panose="02040503050406030204" pitchFamily="18" charset="0"/>
                              </a:rPr>
                              <m:t>𝑐</m:t>
                            </m:r>
                          </m:sub>
                        </m:sSub>
                      </m:sup>
                      <m:e>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𝑓</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𝑑𝑥</m:t>
                        </m:r>
                      </m:e>
                    </m:nary>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𝑝𝑥</m:t>
                    </m:r>
                  </m:oMath>
                </a14:m>
                <a:r>
                  <a:rPr lang="en-GB" dirty="0" smtClean="0">
                    <a:solidFill>
                      <a:schemeClr val="tx1"/>
                    </a:solidFill>
                  </a:rPr>
                  <a:t>    </a:t>
                </a:r>
              </a:p>
              <a:p>
                <a:endParaRPr lang="en-GB" b="0" dirty="0" smtClean="0">
                  <a:solidFill>
                    <a:schemeClr val="tx1"/>
                  </a:solidFill>
                </a:endParaRPr>
              </a:p>
            </p:txBody>
          </p:sp>
        </mc:Choice>
        <mc:Fallback>
          <p:sp>
            <p:nvSpPr>
              <p:cNvPr id="3" name="Text Placeholder 2"/>
              <p:cNvSpPr>
                <a:spLocks noGrp="1" noRot="1" noChangeAspect="1" noMove="1" noResize="1" noEditPoints="1" noAdjustHandles="1" noChangeArrowheads="1" noChangeShapeType="1" noTextEdit="1"/>
              </p:cNvSpPr>
              <p:nvPr>
                <p:ph type="body" sz="half" idx="1"/>
              </p:nvPr>
            </p:nvSpPr>
            <p:spPr>
              <a:xfrm>
                <a:off x="457200" y="-304800"/>
                <a:ext cx="8077200" cy="6858000"/>
              </a:xfrm>
              <a:blipFill>
                <a:blip r:embed="rId2"/>
                <a:stretch>
                  <a:fillRect l="-1132"/>
                </a:stretch>
              </a:blipFill>
            </p:spPr>
            <p:txBody>
              <a:bodyPr/>
              <a:lstStyle/>
              <a:p>
                <a:r>
                  <a:rPr lang="it-IT">
                    <a:noFill/>
                  </a:rPr>
                  <a:t> </a:t>
                </a:r>
              </a:p>
            </p:txBody>
          </p:sp>
        </mc:Fallback>
      </mc:AlternateContent>
      <p:cxnSp>
        <p:nvCxnSpPr>
          <p:cNvPr id="8" name="Straight Connector 7"/>
          <p:cNvCxnSpPr/>
          <p:nvPr/>
        </p:nvCxnSpPr>
        <p:spPr bwMode="auto">
          <a:xfrm flipV="1">
            <a:off x="3124200" y="1905000"/>
            <a:ext cx="0" cy="533400"/>
          </a:xfrm>
          <a:prstGeom prst="line">
            <a:avLst/>
          </a:prstGeom>
          <a:noFill/>
          <a:ln w="22225" cap="flat" cmpd="sng" algn="ctr">
            <a:solidFill>
              <a:schemeClr val="tx1"/>
            </a:solidFill>
            <a:prstDash val="dash"/>
            <a:round/>
            <a:headEnd type="none" w="med" len="med"/>
            <a:tailEnd type="none" w="med" len="med"/>
          </a:ln>
          <a:effectLst/>
        </p:spPr>
      </p:cxnSp>
      <p:cxnSp>
        <p:nvCxnSpPr>
          <p:cNvPr id="5" name="Straight Connector 4"/>
          <p:cNvCxnSpPr/>
          <p:nvPr/>
        </p:nvCxnSpPr>
        <p:spPr bwMode="auto">
          <a:xfrm>
            <a:off x="1676400" y="1905000"/>
            <a:ext cx="1447800" cy="0"/>
          </a:xfrm>
          <a:prstGeom prst="line">
            <a:avLst/>
          </a:prstGeom>
          <a:ln w="15875">
            <a:prstDash val="dash"/>
            <a:headEnd type="none" w="med" len="med"/>
            <a:tailEnd type="none" w="med" len="med"/>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9" name="TextBox 8"/>
              <p:cNvSpPr txBox="1"/>
              <p:nvPr/>
            </p:nvSpPr>
            <p:spPr>
              <a:xfrm>
                <a:off x="355840" y="1720334"/>
                <a:ext cx="12192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dirty="0" smtClean="0">
                          <a:latin typeface="Cambria Math" panose="02040503050406030204" pitchFamily="18" charset="0"/>
                        </a:rPr>
                        <m:t>𝑝</m:t>
                      </m:r>
                      <m:r>
                        <a:rPr lang="en-GB" i="1" dirty="0" smtClean="0">
                          <a:latin typeface="Cambria Math" panose="02040503050406030204" pitchFamily="18" charset="0"/>
                        </a:rPr>
                        <m:t>=</m:t>
                      </m:r>
                      <m:r>
                        <a:rPr lang="en-GB" i="1" dirty="0" smtClean="0">
                          <a:latin typeface="Cambria Math" panose="02040503050406030204" pitchFamily="18" charset="0"/>
                        </a:rPr>
                        <m:t>𝑓</m:t>
                      </m:r>
                      <m:r>
                        <a:rPr lang="en-GB" i="1" dirty="0" smtClean="0">
                          <a:latin typeface="Cambria Math" panose="02040503050406030204" pitchFamily="18" charset="0"/>
                        </a:rPr>
                        <m:t>’(</m:t>
                      </m:r>
                      <m:sSub>
                        <m:sSubPr>
                          <m:ctrlPr>
                            <a:rPr lang="en-GB" i="1" dirty="0" smtClean="0">
                              <a:latin typeface="Cambria Math" panose="02040503050406030204" pitchFamily="18" charset="0"/>
                            </a:rPr>
                          </m:ctrlPr>
                        </m:sSubPr>
                        <m:e>
                          <m:r>
                            <a:rPr lang="en-GB" b="0" i="1" dirty="0" smtClean="0">
                              <a:latin typeface="Cambria Math" panose="02040503050406030204" pitchFamily="18" charset="0"/>
                            </a:rPr>
                            <m:t>𝑥</m:t>
                          </m:r>
                        </m:e>
                        <m:sub>
                          <m:r>
                            <a:rPr lang="en-GB" b="0" i="1" dirty="0" smtClean="0">
                              <a:latin typeface="Cambria Math" panose="02040503050406030204" pitchFamily="18" charset="0"/>
                            </a:rPr>
                            <m:t>𝑐</m:t>
                          </m:r>
                        </m:sub>
                      </m:sSub>
                      <m:r>
                        <a:rPr lang="en-GB" i="1" dirty="0" smtClean="0">
                          <a:latin typeface="Cambria Math" panose="02040503050406030204" pitchFamily="18" charset="0"/>
                        </a:rPr>
                        <m:t>)</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355840" y="1720334"/>
                <a:ext cx="1219200" cy="369332"/>
              </a:xfrm>
              <a:prstGeom prst="rect">
                <a:avLst/>
              </a:prstGeom>
              <a:blipFill rotWithShape="0">
                <a:blip r:embed="rId3"/>
                <a:stretch>
                  <a:fillRect t="-1639" r="-1000" b="-163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048000" y="2661415"/>
                <a:ext cx="38100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i="1" dirty="0" smtClean="0">
                              <a:latin typeface="Cambria Math" panose="02040503050406030204" pitchFamily="18" charset="0"/>
                            </a:rPr>
                          </m:ctrlPr>
                        </m:sSubPr>
                        <m:e>
                          <m:r>
                            <a:rPr lang="en-GB" b="0" i="1" dirty="0" smtClean="0">
                              <a:latin typeface="Cambria Math" panose="02040503050406030204" pitchFamily="18" charset="0"/>
                            </a:rPr>
                            <m:t>𝑥</m:t>
                          </m:r>
                        </m:e>
                        <m:sub>
                          <m:r>
                            <a:rPr lang="en-GB" b="0" i="1" dirty="0" smtClean="0">
                              <a:latin typeface="Cambria Math" panose="02040503050406030204" pitchFamily="18" charset="0"/>
                            </a:rPr>
                            <m:t>𝑐</m:t>
                          </m:r>
                        </m:sub>
                      </m:sSub>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3048000" y="2661415"/>
                <a:ext cx="381000" cy="369332"/>
              </a:xfrm>
              <a:prstGeom prst="rect">
                <a:avLst/>
              </a:prstGeom>
              <a:blipFill rotWithShape="0">
                <a:blip r:embed="rId4"/>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5"/>
          <a:stretch>
            <a:fillRect/>
          </a:stretch>
        </p:blipFill>
        <p:spPr>
          <a:xfrm>
            <a:off x="1504950" y="18691"/>
            <a:ext cx="5981700" cy="2705100"/>
          </a:xfrm>
          <a:prstGeom prst="rect">
            <a:avLst/>
          </a:prstGeom>
        </p:spPr>
      </p:pic>
    </p:spTree>
    <p:extLst>
      <p:ext uri="{BB962C8B-B14F-4D97-AF65-F5344CB8AC3E}">
        <p14:creationId xmlns:p14="http://schemas.microsoft.com/office/powerpoint/2010/main" val="2211915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76200"/>
            <a:ext cx="8915400" cy="487363"/>
          </a:xfrm>
        </p:spPr>
        <p:txBody>
          <a:bodyPr/>
          <a:lstStyle/>
          <a:p>
            <a:r>
              <a:rPr lang="en-GB" dirty="0" smtClean="0"/>
              <a:t>Firm profit</a:t>
            </a:r>
            <a:endParaRPr lang="en-GB" dirty="0"/>
          </a:p>
        </p:txBody>
      </p:sp>
      <mc:AlternateContent xmlns:mc="http://schemas.openxmlformats.org/markup-compatibility/2006" xmlns:a14="http://schemas.microsoft.com/office/drawing/2010/main">
        <mc:Choice Requires="a14">
          <p:sp>
            <p:nvSpPr>
              <p:cNvPr id="3" name="Text Placeholder 2"/>
              <p:cNvSpPr>
                <a:spLocks noGrp="1"/>
              </p:cNvSpPr>
              <p:nvPr>
                <p:ph type="body" sz="half" idx="1"/>
              </p:nvPr>
            </p:nvSpPr>
            <p:spPr>
              <a:xfrm>
                <a:off x="457200" y="685800"/>
                <a:ext cx="8077200" cy="5562599"/>
              </a:xfrm>
            </p:spPr>
            <p:txBody>
              <a:bodyPr/>
              <a:lstStyle/>
              <a:p>
                <a:r>
                  <a:rPr lang="en-GB" dirty="0" smtClean="0">
                    <a:solidFill>
                      <a:schemeClr val="tx1"/>
                    </a:solidFill>
                  </a:rPr>
                  <a:t>Suppose the representative firm has a profit function:</a:t>
                </a:r>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ea typeface="Cambria Math" panose="02040503050406030204" pitchFamily="18" charset="0"/>
                        </a:rPr>
                        <m:t>𝜋</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𝑝</m:t>
                      </m:r>
                      <m:r>
                        <a:rPr lang="en-GB" b="0" i="1" dirty="0" smtClean="0">
                          <a:solidFill>
                            <a:schemeClr val="tx1"/>
                          </a:solidFill>
                          <a:latin typeface="Cambria Math" panose="02040503050406030204" pitchFamily="18" charset="0"/>
                        </a:rPr>
                        <m:t> </m:t>
                      </m:r>
                      <m:r>
                        <a:rPr lang="en-GB" b="0" i="1" dirty="0" smtClean="0">
                          <a:solidFill>
                            <a:schemeClr val="tx1"/>
                          </a:solidFill>
                          <a:latin typeface="Cambria Math" panose="02040503050406030204" pitchFamily="18" charset="0"/>
                        </a:rPr>
                        <m:t>𝑥</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𝑐</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𝑥</m:t>
                      </m:r>
                      <m:r>
                        <a:rPr lang="en-GB" b="0" i="1" dirty="0" smtClean="0">
                          <a:solidFill>
                            <a:schemeClr val="tx1"/>
                          </a:solidFill>
                          <a:latin typeface="Cambria Math" panose="02040503050406030204" pitchFamily="18" charset="0"/>
                        </a:rPr>
                        <m:t>)</m:t>
                      </m:r>
                    </m:oMath>
                  </m:oMathPara>
                </a14:m>
                <a:endParaRPr lang="en-GB" b="0" dirty="0" smtClean="0">
                  <a:solidFill>
                    <a:schemeClr val="tx1"/>
                  </a:solidFill>
                </a:endParaRPr>
              </a:p>
              <a:p>
                <a:r>
                  <a:rPr lang="en-GB" dirty="0" smtClean="0">
                    <a:solidFill>
                      <a:schemeClr val="tx1"/>
                    </a:solidFill>
                  </a:rPr>
                  <a:t>where </a:t>
                </a:r>
                <a14:m>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𝑐</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&gt;0, </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𝑥</m:t>
                    </m:r>
                    <m:r>
                      <a:rPr lang="en-GB" b="0" i="1" smtClean="0">
                        <a:solidFill>
                          <a:schemeClr val="tx1"/>
                        </a:solidFill>
                        <a:latin typeface="Cambria Math" panose="02040503050406030204" pitchFamily="18" charset="0"/>
                      </a:rPr>
                      <m:t>)&gt;0  </m:t>
                    </m:r>
                    <m:r>
                      <a:rPr lang="en-GB" b="0" i="1" smtClean="0">
                        <a:solidFill>
                          <a:schemeClr val="tx1"/>
                        </a:solidFill>
                        <a:latin typeface="Cambria Math" panose="02040503050406030204" pitchFamily="18" charset="0"/>
                      </a:rPr>
                      <m:t>𝑎𝑛𝑑</m:t>
                    </m:r>
                    <m:r>
                      <a:rPr lang="en-GB" b="0" i="1" smtClean="0">
                        <a:solidFill>
                          <a:schemeClr val="tx1"/>
                        </a:solidFill>
                        <a:latin typeface="Cambria Math" panose="02040503050406030204" pitchFamily="18" charset="0"/>
                      </a:rPr>
                      <m:t> </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(0)=0</m:t>
                    </m:r>
                  </m:oMath>
                </a14:m>
                <a:endParaRPr lang="en-GB" dirty="0" smtClean="0">
                  <a:solidFill>
                    <a:schemeClr val="tx1"/>
                  </a:solidFill>
                </a:endParaRPr>
              </a:p>
              <a:p>
                <a:r>
                  <a:rPr lang="en-GB" dirty="0" smtClean="0">
                    <a:solidFill>
                      <a:schemeClr val="tx1"/>
                    </a:solidFill>
                  </a:rPr>
                  <a:t>Its problem is:</a:t>
                </a:r>
              </a:p>
              <a:p>
                <a:pPr/>
                <a14:m>
                  <m:oMathPara xmlns:m="http://schemas.openxmlformats.org/officeDocument/2006/math">
                    <m:oMathParaPr>
                      <m:jc m:val="centerGroup"/>
                    </m:oMathParaPr>
                    <m:oMath xmlns:m="http://schemas.openxmlformats.org/officeDocument/2006/math">
                      <m:func>
                        <m:funcPr>
                          <m:ctrlPr>
                            <a:rPr lang="en-GB" b="0" i="1" smtClean="0">
                              <a:solidFill>
                                <a:schemeClr val="tx1"/>
                              </a:solidFill>
                              <a:latin typeface="Cambria Math" panose="02040503050406030204" pitchFamily="18" charset="0"/>
                            </a:rPr>
                          </m:ctrlPr>
                        </m:funcPr>
                        <m:fName>
                          <m:r>
                            <m:rPr>
                              <m:sty m:val="p"/>
                            </m:rPr>
                            <a:rPr lang="en-GB" b="0" i="0" smtClean="0">
                              <a:solidFill>
                                <a:schemeClr val="tx1"/>
                              </a:solidFill>
                              <a:latin typeface="Cambria Math" panose="02040503050406030204" pitchFamily="18" charset="0"/>
                            </a:rPr>
                            <m:t>max</m:t>
                          </m:r>
                        </m:fName>
                        <m:e>
                          <m:r>
                            <a:rPr lang="en-GB" b="0" i="1" dirty="0" smtClean="0">
                              <a:solidFill>
                                <a:schemeClr val="tx1"/>
                              </a:solidFill>
                              <a:latin typeface="Cambria Math" panose="02040503050406030204" pitchFamily="18" charset="0"/>
                            </a:rPr>
                            <m:t>𝑝𝑥</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𝑐</m:t>
                          </m:r>
                          <m:r>
                            <a:rPr lang="en-GB" b="0" i="1" dirty="0" smtClean="0">
                              <a:solidFill>
                                <a:schemeClr val="tx1"/>
                              </a:solidFill>
                              <a:latin typeface="Cambria Math" panose="02040503050406030204" pitchFamily="18" charset="0"/>
                            </a:rPr>
                            <m:t>(</m:t>
                          </m:r>
                          <m:r>
                            <a:rPr lang="en-GB" b="0" i="1" dirty="0" smtClean="0">
                              <a:solidFill>
                                <a:schemeClr val="tx1"/>
                              </a:solidFill>
                              <a:latin typeface="Cambria Math" panose="02040503050406030204" pitchFamily="18" charset="0"/>
                            </a:rPr>
                            <m:t>𝑥</m:t>
                          </m:r>
                          <m:r>
                            <a:rPr lang="en-GB" b="0" i="1" dirty="0" smtClean="0">
                              <a:solidFill>
                                <a:schemeClr val="tx1"/>
                              </a:solidFill>
                              <a:latin typeface="Cambria Math" panose="02040503050406030204" pitchFamily="18" charset="0"/>
                            </a:rPr>
                            <m:t>)</m:t>
                          </m:r>
                        </m:e>
                      </m:func>
                    </m:oMath>
                  </m:oMathPara>
                </a14:m>
                <a:endParaRPr lang="en-GB" b="0" dirty="0" smtClean="0">
                  <a:solidFill>
                    <a:schemeClr val="tx1"/>
                  </a:solidFill>
                </a:endParaRPr>
              </a:p>
              <a:p>
                <a:r>
                  <a:rPr lang="en-GB" b="0" dirty="0" smtClean="0">
                    <a:solidFill>
                      <a:schemeClr val="tx1"/>
                    </a:solidFill>
                    <a:latin typeface="Cambria Math" panose="02040503050406030204" pitchFamily="18" charset="0"/>
                  </a:rPr>
                  <a:t>The solution of this problem is (FOC):</a:t>
                </a:r>
              </a:p>
              <a:p>
                <a:pPr/>
                <a14:m>
                  <m:oMathPara xmlns:m="http://schemas.openxmlformats.org/officeDocument/2006/math">
                    <m:oMathParaPr>
                      <m:jc m:val="centerGroup"/>
                    </m:oMathParaPr>
                    <m:oMath xmlns:m="http://schemas.openxmlformats.org/officeDocument/2006/math">
                      <m:sSup>
                        <m:sSupPr>
                          <m:ctrlPr>
                            <a:rPr lang="en-GB" b="0" i="1" smtClean="0">
                              <a:solidFill>
                                <a:schemeClr val="tx1"/>
                              </a:solidFill>
                              <a:latin typeface="Cambria Math" panose="02040503050406030204" pitchFamily="18" charset="0"/>
                            </a:rPr>
                          </m:ctrlPr>
                        </m:sSupPr>
                        <m:e>
                          <m:r>
                            <a:rPr lang="en-GB" b="0" i="1" smtClean="0">
                              <a:solidFill>
                                <a:schemeClr val="tx1"/>
                              </a:solidFill>
                              <a:latin typeface="Cambria Math" panose="02040503050406030204" pitchFamily="18" charset="0"/>
                            </a:rPr>
                            <m:t>𝑐</m:t>
                          </m:r>
                        </m:e>
                        <m:sup>
                          <m:r>
                            <a:rPr lang="en-GB" b="0" i="1" smtClean="0">
                              <a:solidFill>
                                <a:schemeClr val="tx1"/>
                              </a:solidFill>
                              <a:latin typeface="Cambria Math" panose="02040503050406030204" pitchFamily="18" charset="0"/>
                            </a:rPr>
                            <m:t>′</m:t>
                          </m:r>
                        </m:sup>
                      </m:sSup>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=0</m:t>
                      </m:r>
                    </m:oMath>
                  </m:oMathPara>
                </a14:m>
                <a:endParaRPr lang="en-GB" b="0" dirty="0" smtClean="0">
                  <a:solidFill>
                    <a:schemeClr val="tx1"/>
                  </a:solidFill>
                </a:endParaRPr>
              </a:p>
              <a:p>
                <a:r>
                  <a:rPr lang="en-GB" b="0" dirty="0" smtClean="0">
                    <a:solidFill>
                      <a:schemeClr val="tx1"/>
                    </a:solidFill>
                  </a:rPr>
                  <a:t>That rewritten is</a:t>
                </a:r>
              </a:p>
              <a:p>
                <a:pPr/>
                <a14:m>
                  <m:oMathPara xmlns:m="http://schemas.openxmlformats.org/officeDocument/2006/math">
                    <m:oMathParaPr>
                      <m:jc m:val="centerGroup"/>
                    </m:oMathParaPr>
                    <m:oMath xmlns:m="http://schemas.openxmlformats.org/officeDocument/2006/math">
                      <m:r>
                        <a:rPr lang="en-GB" b="0" i="1" smtClean="0">
                          <a:solidFill>
                            <a:schemeClr val="tx1"/>
                          </a:solidFill>
                          <a:latin typeface="Cambria Math" panose="02040503050406030204" pitchFamily="18" charset="0"/>
                        </a:rPr>
                        <m:t>𝑝</m:t>
                      </m:r>
                      <m:r>
                        <a:rPr lang="en-GB" b="0" i="1" smtClean="0">
                          <a:solidFill>
                            <a:schemeClr val="tx1"/>
                          </a:solidFill>
                          <a:latin typeface="Cambria Math" panose="02040503050406030204" pitchFamily="18" charset="0"/>
                        </a:rPr>
                        <m:t>=</m:t>
                      </m:r>
                      <m:r>
                        <a:rPr lang="en-GB" b="0" i="1" smtClean="0">
                          <a:solidFill>
                            <a:schemeClr val="tx1"/>
                          </a:solidFill>
                          <a:latin typeface="Cambria Math" panose="02040503050406030204" pitchFamily="18" charset="0"/>
                        </a:rPr>
                        <m:t>𝑐</m:t>
                      </m:r>
                      <m:r>
                        <a:rPr lang="en-GB" b="0" i="1" smtClean="0">
                          <a:solidFill>
                            <a:schemeClr val="tx1"/>
                          </a:solidFill>
                          <a:latin typeface="Cambria Math" panose="02040503050406030204" pitchFamily="18" charset="0"/>
                        </a:rPr>
                        <m:t>′</m:t>
                      </m:r>
                      <m:d>
                        <m:dPr>
                          <m:ctrlPr>
                            <a:rPr lang="en-GB" b="0" i="1" smtClean="0">
                              <a:solidFill>
                                <a:schemeClr val="tx1"/>
                              </a:solidFill>
                              <a:latin typeface="Cambria Math" panose="02040503050406030204" pitchFamily="18" charset="0"/>
                            </a:rPr>
                          </m:ctrlPr>
                        </m:dPr>
                        <m:e>
                          <m:r>
                            <a:rPr lang="en-GB" b="0" i="1" smtClean="0">
                              <a:solidFill>
                                <a:schemeClr val="tx1"/>
                              </a:solidFill>
                              <a:latin typeface="Cambria Math" panose="02040503050406030204" pitchFamily="18" charset="0"/>
                            </a:rPr>
                            <m:t>𝑥</m:t>
                          </m:r>
                        </m:e>
                      </m:d>
                    </m:oMath>
                  </m:oMathPara>
                </a14:m>
                <a:endParaRPr lang="en-GB" b="0" dirty="0" smtClean="0">
                  <a:solidFill>
                    <a:schemeClr val="tx1"/>
                  </a:solidFill>
                </a:endParaRPr>
              </a:p>
              <a:p>
                <a:r>
                  <a:rPr lang="en-GB" b="0" dirty="0" smtClean="0">
                    <a:solidFill>
                      <a:schemeClr val="tx1"/>
                    </a:solidFill>
                  </a:rPr>
                  <a:t>Note that this is the supply function</a:t>
                </a:r>
              </a:p>
              <a:p>
                <a:endParaRPr lang="en-GB" b="0" dirty="0" smtClean="0">
                  <a:solidFill>
                    <a:schemeClr val="tx1"/>
                  </a:solidFill>
                </a:endParaRPr>
              </a:p>
              <a:p>
                <a:endParaRPr lang="en-GB" dirty="0">
                  <a:solidFill>
                    <a:schemeClr val="tx1"/>
                  </a:solidFill>
                </a:endParaRPr>
              </a:p>
            </p:txBody>
          </p:sp>
        </mc:Choice>
        <mc:Fallback xmlns="">
          <p:sp>
            <p:nvSpPr>
              <p:cNvPr id="3" name="Text Placeholder 2"/>
              <p:cNvSpPr>
                <a:spLocks noGrp="1" noRot="1" noChangeAspect="1" noMove="1" noResize="1" noEditPoints="1" noAdjustHandles="1" noChangeArrowheads="1" noChangeShapeType="1" noTextEdit="1"/>
              </p:cNvSpPr>
              <p:nvPr>
                <p:ph type="body" sz="half" idx="1"/>
              </p:nvPr>
            </p:nvSpPr>
            <p:spPr>
              <a:xfrm>
                <a:off x="457200" y="685800"/>
                <a:ext cx="8077200" cy="5562599"/>
              </a:xfrm>
              <a:blipFill rotWithShape="0">
                <a:blip r:embed="rId2"/>
                <a:stretch>
                  <a:fillRect l="-1132" t="-768"/>
                </a:stretch>
              </a:blipFill>
            </p:spPr>
            <p:txBody>
              <a:bodyPr/>
              <a:lstStyle/>
              <a:p>
                <a:r>
                  <a:rPr lang="en-GB">
                    <a:noFill/>
                  </a:rPr>
                  <a:t> </a:t>
                </a:r>
              </a:p>
            </p:txBody>
          </p:sp>
        </mc:Fallback>
      </mc:AlternateContent>
    </p:spTree>
    <p:extLst>
      <p:ext uri="{BB962C8B-B14F-4D97-AF65-F5344CB8AC3E}">
        <p14:creationId xmlns:p14="http://schemas.microsoft.com/office/powerpoint/2010/main" val="1826707628"/>
      </p:ext>
    </p:extLst>
  </p:cSld>
  <p:clrMapOvr>
    <a:masterClrMapping/>
  </p:clrMapOvr>
  <p:timing>
    <p:tnLst>
      <p:par>
        <p:cTn id="1" dur="indefinite" restart="never" nodeType="tmRoot"/>
      </p:par>
    </p:tn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11525</TotalTime>
  <Words>2462</Words>
  <Application>Microsoft Office PowerPoint</Application>
  <PresentationFormat>Presentazione su schermo (4:3)</PresentationFormat>
  <Paragraphs>378</Paragraphs>
  <Slides>34</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34</vt:i4>
      </vt:variant>
    </vt:vector>
  </HeadingPairs>
  <TitlesOfParts>
    <vt:vector size="42" baseType="lpstr">
      <vt:lpstr>Arial</vt:lpstr>
      <vt:lpstr>Avenir 65 Medium</vt:lpstr>
      <vt:lpstr>Cambria Math</vt:lpstr>
      <vt:lpstr>Palatino</vt:lpstr>
      <vt:lpstr>Palatino Linotype</vt:lpstr>
      <vt:lpstr>Symbol</vt:lpstr>
      <vt:lpstr>4_Custom Design</vt:lpstr>
      <vt:lpstr>Default Design</vt:lpstr>
      <vt:lpstr>Presentazione standard di PowerPoint</vt:lpstr>
      <vt:lpstr>Presentazione standard di PowerPoint</vt:lpstr>
      <vt:lpstr>EVALUATING THE GAINS AND LOSSES FROM GOVERNMENT POLICIES— CONSUMER AND PRODUCER SURPLUS</vt:lpstr>
      <vt:lpstr>EVALUATING THE GAINS AND LOSSES FROM GOVERNMENT POLICIES— CONSUMER AND PRODUCER SURPLUS</vt:lpstr>
      <vt:lpstr>Consumer surplus</vt:lpstr>
      <vt:lpstr>Presentazione standard di PowerPoint</vt:lpstr>
      <vt:lpstr>Presentazione standard di PowerPoint</vt:lpstr>
      <vt:lpstr>Presentazione standard di PowerPoint</vt:lpstr>
      <vt:lpstr>Firm profit</vt:lpstr>
      <vt:lpstr>Presentazione standard di PowerPoint</vt:lpstr>
      <vt:lpstr>EVALUATING THE GAINS AND LOSSES FROM GOVERNMENT POLICIES— CONSUMER AND PRODUCER SURPLUS</vt:lpstr>
      <vt:lpstr>EVALUATING THE GAINS AND LOSSES FROM GOVERNMENT POLICIES— CONSUMER AND PRODUCER SURPLUS</vt:lpstr>
      <vt:lpstr>EVALUATING THE GAINS AND LOSSES FROM GOVERNMENT POLICIES—CONSUMER AND PRODUCER SURPLUS</vt:lpstr>
      <vt:lpstr>THE EFFICIENCY OF A COMPETITIVE MARKET</vt:lpstr>
      <vt:lpstr>THE EFFICIENCY OF A COMPETITIVE MARKET</vt:lpstr>
      <vt:lpstr>THE EFFICIENCY OF A COMPETITIVE MARKET</vt:lpstr>
      <vt:lpstr>THE EFFICIENCY OF A COMPETITIVE MARKET</vt:lpstr>
      <vt:lpstr>MINIMUM PRICES</vt:lpstr>
      <vt:lpstr>MINIMUM PRICES</vt:lpstr>
      <vt:lpstr>MINIMUM PRICES</vt:lpstr>
      <vt:lpstr>MINIMUM PRICES</vt:lpstr>
      <vt:lpstr>PRICE SUPPORTS AND PRODUCTION QUOTAS</vt:lpstr>
      <vt:lpstr>PRICE SUPPORTS AND PRODUCTION QUOTAS</vt:lpstr>
      <vt:lpstr>PRICE SUPPORTS AND PRODUCTION QUOTAS</vt:lpstr>
      <vt:lpstr>PRICE SUPPORTS AND PRODUCTION QUOTAS</vt:lpstr>
      <vt:lpstr>IMPORT QUOTAS AND TARIFFS</vt:lpstr>
      <vt:lpstr>IMPORT QUOTAS AND TARIFFS</vt:lpstr>
      <vt:lpstr>IMPORT QUOTAS AND TARIFFS</vt:lpstr>
      <vt:lpstr>IMPORT QUOTAS AND TARIFFS</vt:lpstr>
      <vt:lpstr>THE IMPACT OF A TAX OR SUBSIDY</vt:lpstr>
      <vt:lpstr>THE IMPACT OF A TAX OR SUBSIDY</vt:lpstr>
      <vt:lpstr>THE IMPACT OF A TAX OR SUBSIDY</vt:lpstr>
      <vt:lpstr>THE IMPACT OF A TAX OR SUBSIDY</vt:lpstr>
      <vt:lpstr>THE IMPACT OF A TAX OR SUBSIDY</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 7e</dc:title>
  <dc:creator>Fernando Quijano</dc:creator>
  <cp:lastModifiedBy>FERI FRANCESCO</cp:lastModifiedBy>
  <cp:revision>204</cp:revision>
  <dcterms:created xsi:type="dcterms:W3CDTF">2007-12-03T01:45:05Z</dcterms:created>
  <dcterms:modified xsi:type="dcterms:W3CDTF">2019-04-08T07:42:25Z</dcterms:modified>
</cp:coreProperties>
</file>