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6" r:id="rId1"/>
    <p:sldMasterId id="2147483648" r:id="rId2"/>
  </p:sldMasterIdLst>
  <p:handoutMasterIdLst>
    <p:handoutMasterId r:id="rId54"/>
  </p:handoutMasterIdLst>
  <p:sldIdLst>
    <p:sldId id="256" r:id="rId3"/>
    <p:sldId id="274" r:id="rId4"/>
    <p:sldId id="271" r:id="rId5"/>
    <p:sldId id="341" r:id="rId6"/>
    <p:sldId id="363" r:id="rId7"/>
    <p:sldId id="364" r:id="rId8"/>
    <p:sldId id="365" r:id="rId9"/>
    <p:sldId id="366" r:id="rId10"/>
    <p:sldId id="368" r:id="rId11"/>
    <p:sldId id="367" r:id="rId12"/>
    <p:sldId id="369" r:id="rId13"/>
    <p:sldId id="370" r:id="rId14"/>
    <p:sldId id="372" r:id="rId15"/>
    <p:sldId id="373" r:id="rId16"/>
    <p:sldId id="374" r:id="rId17"/>
    <p:sldId id="375" r:id="rId18"/>
    <p:sldId id="376" r:id="rId19"/>
    <p:sldId id="378" r:id="rId20"/>
    <p:sldId id="344" r:id="rId21"/>
    <p:sldId id="379" r:id="rId22"/>
    <p:sldId id="380" r:id="rId23"/>
    <p:sldId id="381" r:id="rId24"/>
    <p:sldId id="382" r:id="rId25"/>
    <p:sldId id="383" r:id="rId26"/>
    <p:sldId id="384" r:id="rId27"/>
    <p:sldId id="409" r:id="rId28"/>
    <p:sldId id="385" r:id="rId29"/>
    <p:sldId id="387" r:id="rId30"/>
    <p:sldId id="388" r:id="rId31"/>
    <p:sldId id="389" r:id="rId32"/>
    <p:sldId id="390" r:id="rId33"/>
    <p:sldId id="391" r:id="rId34"/>
    <p:sldId id="392" r:id="rId35"/>
    <p:sldId id="393" r:id="rId36"/>
    <p:sldId id="394" r:id="rId37"/>
    <p:sldId id="412" r:id="rId38"/>
    <p:sldId id="395" r:id="rId39"/>
    <p:sldId id="396" r:id="rId40"/>
    <p:sldId id="399" r:id="rId41"/>
    <p:sldId id="397" r:id="rId42"/>
    <p:sldId id="398" r:id="rId43"/>
    <p:sldId id="400" r:id="rId44"/>
    <p:sldId id="401" r:id="rId45"/>
    <p:sldId id="402" r:id="rId46"/>
    <p:sldId id="404" r:id="rId47"/>
    <p:sldId id="410" r:id="rId48"/>
    <p:sldId id="403" r:id="rId49"/>
    <p:sldId id="405" r:id="rId50"/>
    <p:sldId id="406" r:id="rId51"/>
    <p:sldId id="407" r:id="rId52"/>
    <p:sldId id="408" r:id="rId53"/>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Palatino" pitchFamily="2" charset="0"/>
        <a:ea typeface="+mn-ea"/>
        <a:cs typeface="+mn-cs"/>
      </a:defRPr>
    </a:lvl1pPr>
    <a:lvl2pPr marL="457200" algn="l" rtl="0" eaLnBrk="0" fontAlgn="base" hangingPunct="0">
      <a:spcBef>
        <a:spcPct val="0"/>
      </a:spcBef>
      <a:spcAft>
        <a:spcPct val="0"/>
      </a:spcAft>
      <a:defRPr kern="1200">
        <a:solidFill>
          <a:schemeClr val="tx1"/>
        </a:solidFill>
        <a:latin typeface="Palatino" pitchFamily="2" charset="0"/>
        <a:ea typeface="+mn-ea"/>
        <a:cs typeface="+mn-cs"/>
      </a:defRPr>
    </a:lvl2pPr>
    <a:lvl3pPr marL="914400" algn="l" rtl="0" eaLnBrk="0" fontAlgn="base" hangingPunct="0">
      <a:spcBef>
        <a:spcPct val="0"/>
      </a:spcBef>
      <a:spcAft>
        <a:spcPct val="0"/>
      </a:spcAft>
      <a:defRPr kern="1200">
        <a:solidFill>
          <a:schemeClr val="tx1"/>
        </a:solidFill>
        <a:latin typeface="Palatino" pitchFamily="2" charset="0"/>
        <a:ea typeface="+mn-ea"/>
        <a:cs typeface="+mn-cs"/>
      </a:defRPr>
    </a:lvl3pPr>
    <a:lvl4pPr marL="1371600" algn="l" rtl="0" eaLnBrk="0" fontAlgn="base" hangingPunct="0">
      <a:spcBef>
        <a:spcPct val="0"/>
      </a:spcBef>
      <a:spcAft>
        <a:spcPct val="0"/>
      </a:spcAft>
      <a:defRPr kern="1200">
        <a:solidFill>
          <a:schemeClr val="tx1"/>
        </a:solidFill>
        <a:latin typeface="Palatino" pitchFamily="2" charset="0"/>
        <a:ea typeface="+mn-ea"/>
        <a:cs typeface="+mn-cs"/>
      </a:defRPr>
    </a:lvl4pPr>
    <a:lvl5pPr marL="1828800" algn="l" rtl="0" eaLnBrk="0" fontAlgn="base" hangingPunct="0">
      <a:spcBef>
        <a:spcPct val="0"/>
      </a:spcBef>
      <a:spcAft>
        <a:spcPct val="0"/>
      </a:spcAft>
      <a:defRPr kern="1200">
        <a:solidFill>
          <a:schemeClr val="tx1"/>
        </a:solidFill>
        <a:latin typeface="Palatino" pitchFamily="2" charset="0"/>
        <a:ea typeface="+mn-ea"/>
        <a:cs typeface="+mn-cs"/>
      </a:defRPr>
    </a:lvl5pPr>
    <a:lvl6pPr marL="2286000" algn="l" defTabSz="914400" rtl="0" eaLnBrk="1" latinLnBrk="0" hangingPunct="1">
      <a:defRPr kern="1200">
        <a:solidFill>
          <a:schemeClr val="tx1"/>
        </a:solidFill>
        <a:latin typeface="Palatino" pitchFamily="2" charset="0"/>
        <a:ea typeface="+mn-ea"/>
        <a:cs typeface="+mn-cs"/>
      </a:defRPr>
    </a:lvl6pPr>
    <a:lvl7pPr marL="2743200" algn="l" defTabSz="914400" rtl="0" eaLnBrk="1" latinLnBrk="0" hangingPunct="1">
      <a:defRPr kern="1200">
        <a:solidFill>
          <a:schemeClr val="tx1"/>
        </a:solidFill>
        <a:latin typeface="Palatino" pitchFamily="2" charset="0"/>
        <a:ea typeface="+mn-ea"/>
        <a:cs typeface="+mn-cs"/>
      </a:defRPr>
    </a:lvl7pPr>
    <a:lvl8pPr marL="3200400" algn="l" defTabSz="914400" rtl="0" eaLnBrk="1" latinLnBrk="0" hangingPunct="1">
      <a:defRPr kern="1200">
        <a:solidFill>
          <a:schemeClr val="tx1"/>
        </a:solidFill>
        <a:latin typeface="Palatino" pitchFamily="2" charset="0"/>
        <a:ea typeface="+mn-ea"/>
        <a:cs typeface="+mn-cs"/>
      </a:defRPr>
    </a:lvl8pPr>
    <a:lvl9pPr marL="3657600" algn="l" defTabSz="914400" rtl="0" eaLnBrk="1" latinLnBrk="0" hangingPunct="1">
      <a:defRPr kern="1200">
        <a:solidFill>
          <a:schemeClr val="tx1"/>
        </a:solidFill>
        <a:latin typeface="Palatino" pitchFamily="2" charset="0"/>
        <a:ea typeface="+mn-ea"/>
        <a:cs typeface="+mn-cs"/>
      </a:defRPr>
    </a:lvl9pPr>
  </p:defaultTextStyle>
  <p:extLst>
    <p:ext uri="{EFAFB233-063F-42B5-8137-9DF3F51BA10A}">
      <p15:sldGuideLst xmlns:p15="http://schemas.microsoft.com/office/powerpoint/2012/main">
        <p15:guide id="1" orient="horz" pos="576">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B3"/>
    <a:srgbClr val="F1E3FF"/>
    <a:srgbClr val="E4C9FF"/>
    <a:srgbClr val="CC99FF"/>
    <a:srgbClr val="CCCCFF"/>
    <a:srgbClr val="99CCFF"/>
    <a:srgbClr val="6699FF"/>
    <a:srgbClr val="53BE9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155" autoAdjust="0"/>
    <p:restoredTop sz="97662" autoAdjust="0"/>
  </p:normalViewPr>
  <p:slideViewPr>
    <p:cSldViewPr>
      <p:cViewPr varScale="1">
        <p:scale>
          <a:sx n="111" d="100"/>
          <a:sy n="111" d="100"/>
        </p:scale>
        <p:origin x="1182" y="78"/>
      </p:cViewPr>
      <p:guideLst>
        <p:guide orient="horz" pos="576"/>
        <p:guide pos="2880"/>
      </p:guideLst>
    </p:cSldViewPr>
  </p:slideViewPr>
  <p:notesTextViewPr>
    <p:cViewPr>
      <p:scale>
        <a:sx n="100" d="100"/>
        <a:sy n="100" d="100"/>
      </p:scale>
      <p:origin x="0" y="0"/>
    </p:cViewPr>
  </p:notesTextViewPr>
  <p:sorterViewPr>
    <p:cViewPr>
      <p:scale>
        <a:sx n="66" d="100"/>
        <a:sy n="66" d="100"/>
      </p:scale>
      <p:origin x="0" y="5586"/>
    </p:cViewPr>
  </p:sorterViewPr>
  <p:notesViewPr>
    <p:cSldViewPr>
      <p:cViewPr varScale="1">
        <p:scale>
          <a:sx n="53" d="100"/>
          <a:sy n="53" d="100"/>
        </p:scale>
        <p:origin x="-1842"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tableStyles" Target="tableStyles.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heme" Target="theme/theme1.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buFontTx/>
              <a:buChar char="•"/>
              <a:defRPr sz="1200"/>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eaLnBrk="1" hangingPunct="1">
              <a:buFontTx/>
              <a:buChar char="•"/>
              <a:defRPr sz="1200"/>
            </a:lvl1pPr>
          </a:lstStyle>
          <a:p>
            <a:pPr>
              <a:defRPr/>
            </a:pPr>
            <a:fld id="{7073D42C-9D7D-4D97-8E66-D7C1BDF907F2}" type="datetimeFigureOut">
              <a:rPr lang="en-US"/>
              <a:pPr>
                <a:defRPr/>
              </a:pPr>
              <a:t>4/29/2019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hangingPunct="1">
              <a:buFontTx/>
              <a:buChar char="•"/>
              <a:defRPr sz="1200"/>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buFontTx/>
              <a:buChar char="•"/>
              <a:defRPr sz="1200"/>
            </a:lvl1pPr>
          </a:lstStyle>
          <a:p>
            <a:pPr>
              <a:defRPr/>
            </a:pPr>
            <a:fld id="{6222621D-5F9F-4775-87DC-55148EACB455}" type="slidenum">
              <a:rPr lang="en-US" altLang="en-US"/>
              <a:pPr>
                <a:defRPr/>
              </a:pPr>
              <a:t>‹N›</a:t>
            </a:fld>
            <a:endParaRPr lang="en-US" altLang="en-US"/>
          </a:p>
        </p:txBody>
      </p:sp>
    </p:spTree>
    <p:extLst>
      <p:ext uri="{BB962C8B-B14F-4D97-AF65-F5344CB8AC3E}">
        <p14:creationId xmlns:p14="http://schemas.microsoft.com/office/powerpoint/2010/main" val="1214314202"/>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867085168"/>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01259609"/>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58769093"/>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ext Box 9"/>
          <p:cNvSpPr txBox="1">
            <a:spLocks noChangeArrowheads="1"/>
          </p:cNvSpPr>
          <p:nvPr/>
        </p:nvSpPr>
        <p:spPr bwMode="auto">
          <a:xfrm>
            <a:off x="5983288" y="5562600"/>
            <a:ext cx="3048000" cy="366713"/>
          </a:xfrm>
          <a:prstGeom prst="rect">
            <a:avLst/>
          </a:prstGeom>
          <a:solidFill>
            <a:srgbClr val="382344"/>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pitchFamily="2" charset="0"/>
              </a:defRPr>
            </a:lvl1pPr>
            <a:lvl2pPr marL="742950" indent="-285750">
              <a:defRPr>
                <a:solidFill>
                  <a:schemeClr val="tx1"/>
                </a:solidFill>
                <a:latin typeface="Palatino" pitchFamily="2" charset="0"/>
              </a:defRPr>
            </a:lvl2pPr>
            <a:lvl3pPr marL="1143000" indent="-228600">
              <a:defRPr>
                <a:solidFill>
                  <a:schemeClr val="tx1"/>
                </a:solidFill>
                <a:latin typeface="Palatino" pitchFamily="2" charset="0"/>
              </a:defRPr>
            </a:lvl3pPr>
            <a:lvl4pPr marL="1600200" indent="-228600">
              <a:defRPr>
                <a:solidFill>
                  <a:schemeClr val="tx1"/>
                </a:solidFill>
                <a:latin typeface="Palatino" pitchFamily="2" charset="0"/>
              </a:defRPr>
            </a:lvl4pPr>
            <a:lvl5pPr marL="2057400" indent="-228600">
              <a:defRPr>
                <a:solidFill>
                  <a:schemeClr val="tx1"/>
                </a:solidFill>
                <a:latin typeface="Palatino" pitchFamily="2" charset="0"/>
              </a:defRPr>
            </a:lvl5pPr>
            <a:lvl6pPr marL="2514600" indent="-228600" eaLnBrk="0" fontAlgn="base" hangingPunct="0">
              <a:spcBef>
                <a:spcPct val="0"/>
              </a:spcBef>
              <a:spcAft>
                <a:spcPct val="0"/>
              </a:spcAft>
              <a:defRPr>
                <a:solidFill>
                  <a:schemeClr val="tx1"/>
                </a:solidFill>
                <a:latin typeface="Palatino" pitchFamily="2" charset="0"/>
              </a:defRPr>
            </a:lvl6pPr>
            <a:lvl7pPr marL="2971800" indent="-228600" eaLnBrk="0" fontAlgn="base" hangingPunct="0">
              <a:spcBef>
                <a:spcPct val="0"/>
              </a:spcBef>
              <a:spcAft>
                <a:spcPct val="0"/>
              </a:spcAft>
              <a:defRPr>
                <a:solidFill>
                  <a:schemeClr val="tx1"/>
                </a:solidFill>
                <a:latin typeface="Palatino" pitchFamily="2" charset="0"/>
              </a:defRPr>
            </a:lvl7pPr>
            <a:lvl8pPr marL="3429000" indent="-228600" eaLnBrk="0" fontAlgn="base" hangingPunct="0">
              <a:spcBef>
                <a:spcPct val="0"/>
              </a:spcBef>
              <a:spcAft>
                <a:spcPct val="0"/>
              </a:spcAft>
              <a:defRPr>
                <a:solidFill>
                  <a:schemeClr val="tx1"/>
                </a:solidFill>
                <a:latin typeface="Palatino" pitchFamily="2" charset="0"/>
              </a:defRPr>
            </a:lvl8pPr>
            <a:lvl9pPr marL="3886200" indent="-228600" eaLnBrk="0" fontAlgn="base" hangingPunct="0">
              <a:spcBef>
                <a:spcPct val="0"/>
              </a:spcBef>
              <a:spcAft>
                <a:spcPct val="0"/>
              </a:spcAft>
              <a:defRPr>
                <a:solidFill>
                  <a:schemeClr val="tx1"/>
                </a:solidFill>
                <a:latin typeface="Palatino" pitchFamily="2" charset="0"/>
              </a:defRPr>
            </a:lvl9pPr>
          </a:lstStyle>
          <a:p>
            <a:pPr eaLnBrk="1" hangingPunct="1">
              <a:defRPr/>
            </a:pPr>
            <a:r>
              <a:rPr lang="en-US" altLang="en-US" smtClean="0">
                <a:solidFill>
                  <a:srgbClr val="DDC5DF"/>
                </a:solidFill>
                <a:latin typeface="Avenir 65 Medium" pitchFamily="34" charset="0"/>
              </a:rPr>
              <a:t>Fernando &amp; Yvonn Quijano</a:t>
            </a:r>
          </a:p>
        </p:txBody>
      </p:sp>
      <p:sp>
        <p:nvSpPr>
          <p:cNvPr id="3" name="Text Box 12"/>
          <p:cNvSpPr txBox="1">
            <a:spLocks noChangeArrowheads="1"/>
          </p:cNvSpPr>
          <p:nvPr/>
        </p:nvSpPr>
        <p:spPr bwMode="auto">
          <a:xfrm>
            <a:off x="5867400" y="5181600"/>
            <a:ext cx="1581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Palatino" pitchFamily="2" charset="0"/>
              </a:defRPr>
            </a:lvl1pPr>
            <a:lvl2pPr marL="742950" indent="-285750">
              <a:defRPr>
                <a:solidFill>
                  <a:schemeClr val="tx1"/>
                </a:solidFill>
                <a:latin typeface="Palatino" pitchFamily="2" charset="0"/>
              </a:defRPr>
            </a:lvl2pPr>
            <a:lvl3pPr marL="1143000" indent="-228600">
              <a:defRPr>
                <a:solidFill>
                  <a:schemeClr val="tx1"/>
                </a:solidFill>
                <a:latin typeface="Palatino" pitchFamily="2" charset="0"/>
              </a:defRPr>
            </a:lvl3pPr>
            <a:lvl4pPr marL="1600200" indent="-228600">
              <a:defRPr>
                <a:solidFill>
                  <a:schemeClr val="tx1"/>
                </a:solidFill>
                <a:latin typeface="Palatino" pitchFamily="2" charset="0"/>
              </a:defRPr>
            </a:lvl4pPr>
            <a:lvl5pPr marL="2057400" indent="-228600">
              <a:defRPr>
                <a:solidFill>
                  <a:schemeClr val="tx1"/>
                </a:solidFill>
                <a:latin typeface="Palatino" pitchFamily="2" charset="0"/>
              </a:defRPr>
            </a:lvl5pPr>
            <a:lvl6pPr marL="2514600" indent="-228600" eaLnBrk="0" fontAlgn="base" hangingPunct="0">
              <a:spcBef>
                <a:spcPct val="0"/>
              </a:spcBef>
              <a:spcAft>
                <a:spcPct val="0"/>
              </a:spcAft>
              <a:defRPr>
                <a:solidFill>
                  <a:schemeClr val="tx1"/>
                </a:solidFill>
                <a:latin typeface="Palatino" pitchFamily="2" charset="0"/>
              </a:defRPr>
            </a:lvl6pPr>
            <a:lvl7pPr marL="2971800" indent="-228600" eaLnBrk="0" fontAlgn="base" hangingPunct="0">
              <a:spcBef>
                <a:spcPct val="0"/>
              </a:spcBef>
              <a:spcAft>
                <a:spcPct val="0"/>
              </a:spcAft>
              <a:defRPr>
                <a:solidFill>
                  <a:schemeClr val="tx1"/>
                </a:solidFill>
                <a:latin typeface="Palatino" pitchFamily="2" charset="0"/>
              </a:defRPr>
            </a:lvl7pPr>
            <a:lvl8pPr marL="3429000" indent="-228600" eaLnBrk="0" fontAlgn="base" hangingPunct="0">
              <a:spcBef>
                <a:spcPct val="0"/>
              </a:spcBef>
              <a:spcAft>
                <a:spcPct val="0"/>
              </a:spcAft>
              <a:defRPr>
                <a:solidFill>
                  <a:schemeClr val="tx1"/>
                </a:solidFill>
                <a:latin typeface="Palatino" pitchFamily="2" charset="0"/>
              </a:defRPr>
            </a:lvl8pPr>
            <a:lvl9pPr marL="3886200" indent="-228600" eaLnBrk="0" fontAlgn="base" hangingPunct="0">
              <a:spcBef>
                <a:spcPct val="0"/>
              </a:spcBef>
              <a:spcAft>
                <a:spcPct val="0"/>
              </a:spcAft>
              <a:defRPr>
                <a:solidFill>
                  <a:schemeClr val="tx1"/>
                </a:solidFill>
                <a:latin typeface="Palatino" pitchFamily="2" charset="0"/>
              </a:defRPr>
            </a:lvl9pPr>
          </a:lstStyle>
          <a:p>
            <a:pPr eaLnBrk="1" hangingPunct="1">
              <a:defRPr/>
            </a:pPr>
            <a:r>
              <a:rPr lang="en-US" altLang="en-US" b="1" smtClean="0">
                <a:solidFill>
                  <a:srgbClr val="A05DA5"/>
                </a:solidFill>
                <a:latin typeface="Arial" panose="020B0604020202020204" pitchFamily="34" charset="0"/>
              </a:rPr>
              <a:t>Prepared by:</a:t>
            </a:r>
          </a:p>
        </p:txBody>
      </p:sp>
      <p:pic>
        <p:nvPicPr>
          <p:cNvPr id="4" name="Picture 16" descr="B-rings_#1ps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3844925" cy="641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1"/>
          <p:cNvSpPr>
            <a:spLocks noChangeArrowheads="1"/>
          </p:cNvSpPr>
          <p:nvPr/>
        </p:nvSpPr>
        <p:spPr bwMode="auto">
          <a:xfrm flipH="1">
            <a:off x="4495800" y="1524000"/>
            <a:ext cx="41910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Palatino" pitchFamily="2" charset="0"/>
              </a:defRPr>
            </a:lvl1pPr>
            <a:lvl2pPr marL="742950" indent="-285750">
              <a:defRPr>
                <a:solidFill>
                  <a:schemeClr val="tx1"/>
                </a:solidFill>
                <a:latin typeface="Palatino" pitchFamily="2" charset="0"/>
              </a:defRPr>
            </a:lvl2pPr>
            <a:lvl3pPr marL="1143000" indent="-228600">
              <a:defRPr>
                <a:solidFill>
                  <a:schemeClr val="tx1"/>
                </a:solidFill>
                <a:latin typeface="Palatino" pitchFamily="2" charset="0"/>
              </a:defRPr>
            </a:lvl3pPr>
            <a:lvl4pPr marL="1600200" indent="-228600">
              <a:defRPr>
                <a:solidFill>
                  <a:schemeClr val="tx1"/>
                </a:solidFill>
                <a:latin typeface="Palatino" pitchFamily="2" charset="0"/>
              </a:defRPr>
            </a:lvl4pPr>
            <a:lvl5pPr marL="2057400" indent="-228600">
              <a:defRPr>
                <a:solidFill>
                  <a:schemeClr val="tx1"/>
                </a:solidFill>
                <a:latin typeface="Palatino" pitchFamily="2" charset="0"/>
              </a:defRPr>
            </a:lvl5pPr>
            <a:lvl6pPr marL="2514600" indent="-228600" eaLnBrk="0" fontAlgn="base" hangingPunct="0">
              <a:spcBef>
                <a:spcPct val="0"/>
              </a:spcBef>
              <a:spcAft>
                <a:spcPct val="0"/>
              </a:spcAft>
              <a:defRPr>
                <a:solidFill>
                  <a:schemeClr val="tx1"/>
                </a:solidFill>
                <a:latin typeface="Palatino" pitchFamily="2" charset="0"/>
              </a:defRPr>
            </a:lvl6pPr>
            <a:lvl7pPr marL="2971800" indent="-228600" eaLnBrk="0" fontAlgn="base" hangingPunct="0">
              <a:spcBef>
                <a:spcPct val="0"/>
              </a:spcBef>
              <a:spcAft>
                <a:spcPct val="0"/>
              </a:spcAft>
              <a:defRPr>
                <a:solidFill>
                  <a:schemeClr val="tx1"/>
                </a:solidFill>
                <a:latin typeface="Palatino" pitchFamily="2" charset="0"/>
              </a:defRPr>
            </a:lvl7pPr>
            <a:lvl8pPr marL="3429000" indent="-228600" eaLnBrk="0" fontAlgn="base" hangingPunct="0">
              <a:spcBef>
                <a:spcPct val="0"/>
              </a:spcBef>
              <a:spcAft>
                <a:spcPct val="0"/>
              </a:spcAft>
              <a:defRPr>
                <a:solidFill>
                  <a:schemeClr val="tx1"/>
                </a:solidFill>
                <a:latin typeface="Palatino" pitchFamily="2" charset="0"/>
              </a:defRPr>
            </a:lvl8pPr>
            <a:lvl9pPr marL="3886200" indent="-228600" eaLnBrk="0" fontAlgn="base" hangingPunct="0">
              <a:spcBef>
                <a:spcPct val="0"/>
              </a:spcBef>
              <a:spcAft>
                <a:spcPct val="0"/>
              </a:spcAft>
              <a:defRPr>
                <a:solidFill>
                  <a:schemeClr val="tx1"/>
                </a:solidFill>
                <a:latin typeface="Palatino" pitchFamily="2" charset="0"/>
              </a:defRPr>
            </a:lvl9pPr>
          </a:lstStyle>
          <a:p>
            <a:pPr eaLnBrk="1" hangingPunct="1">
              <a:defRPr/>
            </a:pPr>
            <a:r>
              <a:rPr lang="en-US" altLang="en-US" sz="4400" b="1" smtClean="0">
                <a:solidFill>
                  <a:srgbClr val="0066B3"/>
                </a:solidFill>
                <a:latin typeface="Palatino Linotype" panose="02040502050505030304" pitchFamily="18" charset="0"/>
              </a:rPr>
              <a:t>Market Power:</a:t>
            </a:r>
          </a:p>
          <a:p>
            <a:pPr eaLnBrk="1" hangingPunct="1">
              <a:defRPr/>
            </a:pPr>
            <a:r>
              <a:rPr lang="en-US" altLang="en-US" sz="4400" b="1" smtClean="0">
                <a:solidFill>
                  <a:srgbClr val="0066B3"/>
                </a:solidFill>
                <a:latin typeface="Palatino Linotype" panose="02040502050505030304" pitchFamily="18" charset="0"/>
              </a:rPr>
              <a:t>Monopoly and</a:t>
            </a:r>
          </a:p>
          <a:p>
            <a:pPr eaLnBrk="1" hangingPunct="1">
              <a:defRPr/>
            </a:pPr>
            <a:r>
              <a:rPr lang="en-US" altLang="en-US" sz="4400" b="1" smtClean="0">
                <a:solidFill>
                  <a:srgbClr val="0066B3"/>
                </a:solidFill>
                <a:latin typeface="Palatino Linotype" panose="02040502050505030304" pitchFamily="18" charset="0"/>
              </a:rPr>
              <a:t>Monopsony</a:t>
            </a:r>
          </a:p>
        </p:txBody>
      </p:sp>
      <p:sp>
        <p:nvSpPr>
          <p:cNvPr id="6" name="Text Box 22"/>
          <p:cNvSpPr txBox="1">
            <a:spLocks noChangeArrowheads="1"/>
          </p:cNvSpPr>
          <p:nvPr/>
        </p:nvSpPr>
        <p:spPr bwMode="auto">
          <a:xfrm>
            <a:off x="3429000" y="381000"/>
            <a:ext cx="137160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Palatino" pitchFamily="2" charset="0"/>
              </a:defRPr>
            </a:lvl1pPr>
            <a:lvl2pPr marL="742950" indent="-285750">
              <a:defRPr>
                <a:solidFill>
                  <a:schemeClr val="tx1"/>
                </a:solidFill>
                <a:latin typeface="Palatino" pitchFamily="2" charset="0"/>
              </a:defRPr>
            </a:lvl2pPr>
            <a:lvl3pPr marL="1143000" indent="-228600">
              <a:defRPr>
                <a:solidFill>
                  <a:schemeClr val="tx1"/>
                </a:solidFill>
                <a:latin typeface="Palatino" pitchFamily="2" charset="0"/>
              </a:defRPr>
            </a:lvl3pPr>
            <a:lvl4pPr marL="1600200" indent="-228600">
              <a:defRPr>
                <a:solidFill>
                  <a:schemeClr val="tx1"/>
                </a:solidFill>
                <a:latin typeface="Palatino" pitchFamily="2" charset="0"/>
              </a:defRPr>
            </a:lvl4pPr>
            <a:lvl5pPr marL="2057400" indent="-228600">
              <a:defRPr>
                <a:solidFill>
                  <a:schemeClr val="tx1"/>
                </a:solidFill>
                <a:latin typeface="Palatino" pitchFamily="2" charset="0"/>
              </a:defRPr>
            </a:lvl5pPr>
            <a:lvl6pPr marL="2514600" indent="-228600" eaLnBrk="0" fontAlgn="base" hangingPunct="0">
              <a:spcBef>
                <a:spcPct val="0"/>
              </a:spcBef>
              <a:spcAft>
                <a:spcPct val="0"/>
              </a:spcAft>
              <a:defRPr>
                <a:solidFill>
                  <a:schemeClr val="tx1"/>
                </a:solidFill>
                <a:latin typeface="Palatino" pitchFamily="2" charset="0"/>
              </a:defRPr>
            </a:lvl6pPr>
            <a:lvl7pPr marL="2971800" indent="-228600" eaLnBrk="0" fontAlgn="base" hangingPunct="0">
              <a:spcBef>
                <a:spcPct val="0"/>
              </a:spcBef>
              <a:spcAft>
                <a:spcPct val="0"/>
              </a:spcAft>
              <a:defRPr>
                <a:solidFill>
                  <a:schemeClr val="tx1"/>
                </a:solidFill>
                <a:latin typeface="Palatino" pitchFamily="2" charset="0"/>
              </a:defRPr>
            </a:lvl7pPr>
            <a:lvl8pPr marL="3429000" indent="-228600" eaLnBrk="0" fontAlgn="base" hangingPunct="0">
              <a:spcBef>
                <a:spcPct val="0"/>
              </a:spcBef>
              <a:spcAft>
                <a:spcPct val="0"/>
              </a:spcAft>
              <a:defRPr>
                <a:solidFill>
                  <a:schemeClr val="tx1"/>
                </a:solidFill>
                <a:latin typeface="Palatino" pitchFamily="2" charset="0"/>
              </a:defRPr>
            </a:lvl8pPr>
            <a:lvl9pPr marL="3886200" indent="-228600" eaLnBrk="0" fontAlgn="base" hangingPunct="0">
              <a:spcBef>
                <a:spcPct val="0"/>
              </a:spcBef>
              <a:spcAft>
                <a:spcPct val="0"/>
              </a:spcAft>
              <a:defRPr>
                <a:solidFill>
                  <a:schemeClr val="tx1"/>
                </a:solidFill>
                <a:latin typeface="Palatino" pitchFamily="2" charset="0"/>
              </a:defRPr>
            </a:lvl9pPr>
          </a:lstStyle>
          <a:p>
            <a:pPr algn="r" eaLnBrk="1" hangingPunct="1">
              <a:spcBef>
                <a:spcPct val="50000"/>
              </a:spcBef>
              <a:defRPr/>
            </a:pPr>
            <a:r>
              <a:rPr lang="en-US" altLang="en-US" sz="6000" smtClean="0">
                <a:solidFill>
                  <a:srgbClr val="0066B3"/>
                </a:solidFill>
                <a:latin typeface="Palatino Linotype" panose="02040502050505030304" pitchFamily="18" charset="0"/>
              </a:rPr>
              <a:t>10</a:t>
            </a:r>
          </a:p>
        </p:txBody>
      </p:sp>
      <p:sp>
        <p:nvSpPr>
          <p:cNvPr id="7" name="Rectangle 23"/>
          <p:cNvSpPr>
            <a:spLocks noChangeArrowheads="1"/>
          </p:cNvSpPr>
          <p:nvPr/>
        </p:nvSpPr>
        <p:spPr bwMode="auto">
          <a:xfrm rot="16200000">
            <a:off x="2133600" y="1447800"/>
            <a:ext cx="2819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Palatino" pitchFamily="2" charset="0"/>
              </a:defRPr>
            </a:lvl1pPr>
            <a:lvl2pPr marL="742950" indent="-285750">
              <a:defRPr>
                <a:solidFill>
                  <a:schemeClr val="tx1"/>
                </a:solidFill>
                <a:latin typeface="Palatino" pitchFamily="2" charset="0"/>
              </a:defRPr>
            </a:lvl2pPr>
            <a:lvl3pPr marL="1143000" indent="-228600">
              <a:defRPr>
                <a:solidFill>
                  <a:schemeClr val="tx1"/>
                </a:solidFill>
                <a:latin typeface="Palatino" pitchFamily="2" charset="0"/>
              </a:defRPr>
            </a:lvl3pPr>
            <a:lvl4pPr marL="1600200" indent="-228600">
              <a:defRPr>
                <a:solidFill>
                  <a:schemeClr val="tx1"/>
                </a:solidFill>
                <a:latin typeface="Palatino" pitchFamily="2" charset="0"/>
              </a:defRPr>
            </a:lvl4pPr>
            <a:lvl5pPr marL="2057400" indent="-228600">
              <a:defRPr>
                <a:solidFill>
                  <a:schemeClr val="tx1"/>
                </a:solidFill>
                <a:latin typeface="Palatino" pitchFamily="2" charset="0"/>
              </a:defRPr>
            </a:lvl5pPr>
            <a:lvl6pPr marL="2514600" indent="-228600" eaLnBrk="0" fontAlgn="base" hangingPunct="0">
              <a:spcBef>
                <a:spcPct val="0"/>
              </a:spcBef>
              <a:spcAft>
                <a:spcPct val="0"/>
              </a:spcAft>
              <a:defRPr>
                <a:solidFill>
                  <a:schemeClr val="tx1"/>
                </a:solidFill>
                <a:latin typeface="Palatino" pitchFamily="2" charset="0"/>
              </a:defRPr>
            </a:lvl6pPr>
            <a:lvl7pPr marL="2971800" indent="-228600" eaLnBrk="0" fontAlgn="base" hangingPunct="0">
              <a:spcBef>
                <a:spcPct val="0"/>
              </a:spcBef>
              <a:spcAft>
                <a:spcPct val="0"/>
              </a:spcAft>
              <a:defRPr>
                <a:solidFill>
                  <a:schemeClr val="tx1"/>
                </a:solidFill>
                <a:latin typeface="Palatino" pitchFamily="2" charset="0"/>
              </a:defRPr>
            </a:lvl7pPr>
            <a:lvl8pPr marL="3429000" indent="-228600" eaLnBrk="0" fontAlgn="base" hangingPunct="0">
              <a:spcBef>
                <a:spcPct val="0"/>
              </a:spcBef>
              <a:spcAft>
                <a:spcPct val="0"/>
              </a:spcAft>
              <a:defRPr>
                <a:solidFill>
                  <a:schemeClr val="tx1"/>
                </a:solidFill>
                <a:latin typeface="Palatino" pitchFamily="2" charset="0"/>
              </a:defRPr>
            </a:lvl8pPr>
            <a:lvl9pPr marL="3886200" indent="-228600" eaLnBrk="0" fontAlgn="base" hangingPunct="0">
              <a:spcBef>
                <a:spcPct val="0"/>
              </a:spcBef>
              <a:spcAft>
                <a:spcPct val="0"/>
              </a:spcAft>
              <a:defRPr>
                <a:solidFill>
                  <a:schemeClr val="tx1"/>
                </a:solidFill>
                <a:latin typeface="Palatino" pitchFamily="2" charset="0"/>
              </a:defRPr>
            </a:lvl9pPr>
          </a:lstStyle>
          <a:p>
            <a:pPr>
              <a:defRPr/>
            </a:pPr>
            <a:r>
              <a:rPr lang="en-US" altLang="en-US" sz="3200" smtClean="0">
                <a:solidFill>
                  <a:srgbClr val="0066B3"/>
                </a:solidFill>
                <a:latin typeface="Arial" panose="020B0604020202020204" pitchFamily="34" charset="0"/>
              </a:rPr>
              <a:t>C H A P T E R</a:t>
            </a:r>
          </a:p>
        </p:txBody>
      </p:sp>
      <p:sp>
        <p:nvSpPr>
          <p:cNvPr id="8" name="Rectangle 7"/>
          <p:cNvSpPr>
            <a:spLocks noChangeArrowheads="1"/>
          </p:cNvSpPr>
          <p:nvPr userDrawn="1"/>
        </p:nvSpPr>
        <p:spPr bwMode="auto">
          <a:xfrm>
            <a:off x="0" y="6629400"/>
            <a:ext cx="8229600" cy="228600"/>
          </a:xfrm>
          <a:prstGeom prst="rect">
            <a:avLst/>
          </a:prstGeom>
          <a:noFill/>
          <a:ln w="9525">
            <a:noFill/>
            <a:miter lim="800000"/>
            <a:headEnd/>
            <a:tailEnd/>
          </a:ln>
          <a:effectLst/>
        </p:spPr>
        <p:txBody>
          <a:bodyPr anchor="ctr"/>
          <a:lstStyle>
            <a:lvl1pPr eaLnBrk="0" hangingPunct="0">
              <a:defRPr>
                <a:solidFill>
                  <a:schemeClr val="tx1"/>
                </a:solidFill>
                <a:latin typeface="Palatino" pitchFamily="2" charset="0"/>
              </a:defRPr>
            </a:lvl1pPr>
            <a:lvl2pPr marL="742950" indent="-285750" eaLnBrk="0" hangingPunct="0">
              <a:defRPr>
                <a:solidFill>
                  <a:schemeClr val="tx1"/>
                </a:solidFill>
                <a:latin typeface="Palatino" pitchFamily="2" charset="0"/>
              </a:defRPr>
            </a:lvl2pPr>
            <a:lvl3pPr marL="1143000" indent="-228600" eaLnBrk="0" hangingPunct="0">
              <a:defRPr>
                <a:solidFill>
                  <a:schemeClr val="tx1"/>
                </a:solidFill>
                <a:latin typeface="Palatino" pitchFamily="2" charset="0"/>
              </a:defRPr>
            </a:lvl3pPr>
            <a:lvl4pPr marL="1600200" indent="-228600" eaLnBrk="0" hangingPunct="0">
              <a:defRPr>
                <a:solidFill>
                  <a:schemeClr val="tx1"/>
                </a:solidFill>
                <a:latin typeface="Palatino" pitchFamily="2" charset="0"/>
              </a:defRPr>
            </a:lvl4pPr>
            <a:lvl5pPr marL="2057400" indent="-228600" eaLnBrk="0" hangingPunct="0">
              <a:defRPr>
                <a:solidFill>
                  <a:schemeClr val="tx1"/>
                </a:solidFill>
                <a:latin typeface="Palatino" pitchFamily="2" charset="0"/>
              </a:defRPr>
            </a:lvl5pPr>
            <a:lvl6pPr marL="2514600" indent="-228600" eaLnBrk="0" fontAlgn="base" hangingPunct="0">
              <a:spcBef>
                <a:spcPct val="0"/>
              </a:spcBef>
              <a:spcAft>
                <a:spcPct val="0"/>
              </a:spcAft>
              <a:defRPr>
                <a:solidFill>
                  <a:schemeClr val="tx1"/>
                </a:solidFill>
                <a:latin typeface="Palatino" pitchFamily="2" charset="0"/>
              </a:defRPr>
            </a:lvl6pPr>
            <a:lvl7pPr marL="2971800" indent="-228600" eaLnBrk="0" fontAlgn="base" hangingPunct="0">
              <a:spcBef>
                <a:spcPct val="0"/>
              </a:spcBef>
              <a:spcAft>
                <a:spcPct val="0"/>
              </a:spcAft>
              <a:defRPr>
                <a:solidFill>
                  <a:schemeClr val="tx1"/>
                </a:solidFill>
                <a:latin typeface="Palatino" pitchFamily="2" charset="0"/>
              </a:defRPr>
            </a:lvl7pPr>
            <a:lvl8pPr marL="3429000" indent="-228600" eaLnBrk="0" fontAlgn="base" hangingPunct="0">
              <a:spcBef>
                <a:spcPct val="0"/>
              </a:spcBef>
              <a:spcAft>
                <a:spcPct val="0"/>
              </a:spcAft>
              <a:defRPr>
                <a:solidFill>
                  <a:schemeClr val="tx1"/>
                </a:solidFill>
                <a:latin typeface="Palatino" pitchFamily="2" charset="0"/>
              </a:defRPr>
            </a:lvl8pPr>
            <a:lvl9pPr marL="3886200" indent="-228600" eaLnBrk="0" fontAlgn="base" hangingPunct="0">
              <a:spcBef>
                <a:spcPct val="0"/>
              </a:spcBef>
              <a:spcAft>
                <a:spcPct val="0"/>
              </a:spcAft>
              <a:defRPr>
                <a:solidFill>
                  <a:schemeClr val="tx1"/>
                </a:solidFill>
                <a:latin typeface="Palatino" pitchFamily="2" charset="0"/>
              </a:defRPr>
            </a:lvl9pPr>
          </a:lstStyle>
          <a:p>
            <a:pPr>
              <a:defRPr/>
            </a:pPr>
            <a:r>
              <a:rPr lang="en-US" altLang="en-US" sz="1200" smtClean="0">
                <a:solidFill>
                  <a:srgbClr val="382344"/>
                </a:solidFill>
                <a:latin typeface="Arial" panose="020B0604020202020204" pitchFamily="34" charset="0"/>
              </a:rPr>
              <a:t>Copyright © 2009 Pearson Education, Inc. Publishing as Prentice Hall  </a:t>
            </a:r>
            <a:r>
              <a:rPr lang="en-US" altLang="en-US" sz="1200" smtClean="0">
                <a:solidFill>
                  <a:srgbClr val="382344"/>
                </a:solidFill>
                <a:latin typeface="Arial" panose="020B0604020202020204" pitchFamily="34" charset="0"/>
                <a:cs typeface="Arial" panose="020B0604020202020204" pitchFamily="34" charset="0"/>
              </a:rPr>
              <a:t>•  Microeconomics  •  </a:t>
            </a:r>
            <a:r>
              <a:rPr lang="en-US" altLang="en-US" sz="1200" smtClean="0">
                <a:solidFill>
                  <a:srgbClr val="382344"/>
                </a:solidFill>
                <a:latin typeface="Arial" panose="020B0604020202020204" pitchFamily="34" charset="0"/>
              </a:rPr>
              <a:t>Pindyck/Rubinfeld, 7e.</a:t>
            </a:r>
          </a:p>
        </p:txBody>
      </p:sp>
    </p:spTree>
    <p:extLst>
      <p:ext uri="{BB962C8B-B14F-4D97-AF65-F5344CB8AC3E}">
        <p14:creationId xmlns:p14="http://schemas.microsoft.com/office/powerpoint/2010/main" val="232433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childTnLst>
                                </p:cTn>
                              </p:par>
                            </p:childTnLst>
                          </p:cTn>
                        </p:par>
                        <p:par>
                          <p:cTn id="15" fill="hold">
                            <p:stCondLst>
                              <p:cond delay="1500"/>
                            </p:stCondLst>
                            <p:childTnLst>
                              <p:par>
                                <p:cTn id="16" presetID="22" presetClass="entr" presetSubtype="8"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left)">
                                      <p:cBhvr>
                                        <p:cTn id="18" dur="1000"/>
                                        <p:tgtEl>
                                          <p:spTgt spid="5"/>
                                        </p:tgtEl>
                                      </p:cBhvr>
                                    </p:animEffect>
                                  </p:childTnLst>
                                </p:cTn>
                              </p:par>
                            </p:childTnLst>
                          </p:cTn>
                        </p:par>
                        <p:par>
                          <p:cTn id="19" fill="hold">
                            <p:stCondLst>
                              <p:cond delay="2500"/>
                            </p:stCondLst>
                            <p:childTnLst>
                              <p:par>
                                <p:cTn id="20" presetID="22" presetClass="entr" presetSubtype="8"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left)">
                                      <p:cBhvr>
                                        <p:cTn id="22" dur="500"/>
                                        <p:tgtEl>
                                          <p:spTgt spid="3"/>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2000"/>
                                        <p:tgtEl>
                                          <p:spTgt spid="2"/>
                                        </p:tgtEl>
                                      </p:cBhvr>
                                    </p:animEffect>
                                  </p:childTnLst>
                                </p:cTn>
                              </p:par>
                            </p:childTnLst>
                          </p:cTn>
                        </p:par>
                        <p:par>
                          <p:cTn id="26" fill="hold">
                            <p:stCondLst>
                              <p:cond delay="4500"/>
                            </p:stCondLst>
                            <p:childTnLst>
                              <p:par>
                                <p:cTn id="27" presetID="10" presetClass="entr" presetSubtype="0"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5" grpId="0"/>
      <p:bldP spid="6" grpId="0"/>
      <p:bldP spid="7" grpId="0"/>
      <p:bldP spid="8" grpId="0"/>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521583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4406356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165225"/>
            <a:ext cx="4038600" cy="511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165225"/>
            <a:ext cx="4038600" cy="511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561381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135481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6008992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07600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9846138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06580797"/>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9617804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3095114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381000"/>
            <a:ext cx="2076450" cy="1295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81000"/>
            <a:ext cx="6076950" cy="1295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0300316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71600" y="381000"/>
            <a:ext cx="7391400" cy="487363"/>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165225"/>
            <a:ext cx="4038600" cy="511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165225"/>
            <a:ext cx="4038600" cy="511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580979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277960030"/>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49353695"/>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32738443"/>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extLst>
      <p:ext uri="{BB962C8B-B14F-4D97-AF65-F5344CB8AC3E}">
        <p14:creationId xmlns:p14="http://schemas.microsoft.com/office/powerpoint/2010/main" val="2938368792"/>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84719148"/>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64316469"/>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558876039"/>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0233" name="Picture 57" descr="2nd-pag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85800" y="0"/>
            <a:ext cx="7391400" cy="684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3"/>
          <p:cNvSpPr>
            <a:spLocks noChangeArrowheads="1"/>
          </p:cNvSpPr>
          <p:nvPr/>
        </p:nvSpPr>
        <p:spPr bwMode="auto">
          <a:xfrm>
            <a:off x="8458200" y="6477000"/>
            <a:ext cx="685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Palatino" pitchFamily="2" charset="0"/>
              </a:defRPr>
            </a:lvl1pPr>
            <a:lvl2pPr marL="742950" indent="-285750">
              <a:defRPr>
                <a:solidFill>
                  <a:schemeClr val="tx1"/>
                </a:solidFill>
                <a:latin typeface="Palatino" pitchFamily="2" charset="0"/>
              </a:defRPr>
            </a:lvl2pPr>
            <a:lvl3pPr marL="1143000" indent="-228600">
              <a:defRPr>
                <a:solidFill>
                  <a:schemeClr val="tx1"/>
                </a:solidFill>
                <a:latin typeface="Palatino" pitchFamily="2" charset="0"/>
              </a:defRPr>
            </a:lvl3pPr>
            <a:lvl4pPr marL="1600200" indent="-228600">
              <a:defRPr>
                <a:solidFill>
                  <a:schemeClr val="tx1"/>
                </a:solidFill>
                <a:latin typeface="Palatino" pitchFamily="2" charset="0"/>
              </a:defRPr>
            </a:lvl4pPr>
            <a:lvl5pPr marL="2057400" indent="-228600">
              <a:defRPr>
                <a:solidFill>
                  <a:schemeClr val="tx1"/>
                </a:solidFill>
                <a:latin typeface="Palatino" pitchFamily="2" charset="0"/>
              </a:defRPr>
            </a:lvl5pPr>
            <a:lvl6pPr marL="2514600" indent="-228600" eaLnBrk="0" fontAlgn="base" hangingPunct="0">
              <a:spcBef>
                <a:spcPct val="0"/>
              </a:spcBef>
              <a:spcAft>
                <a:spcPct val="0"/>
              </a:spcAft>
              <a:defRPr>
                <a:solidFill>
                  <a:schemeClr val="tx1"/>
                </a:solidFill>
                <a:latin typeface="Palatino" pitchFamily="2" charset="0"/>
              </a:defRPr>
            </a:lvl6pPr>
            <a:lvl7pPr marL="2971800" indent="-228600" eaLnBrk="0" fontAlgn="base" hangingPunct="0">
              <a:spcBef>
                <a:spcPct val="0"/>
              </a:spcBef>
              <a:spcAft>
                <a:spcPct val="0"/>
              </a:spcAft>
              <a:defRPr>
                <a:solidFill>
                  <a:schemeClr val="tx1"/>
                </a:solidFill>
                <a:latin typeface="Palatino" pitchFamily="2" charset="0"/>
              </a:defRPr>
            </a:lvl7pPr>
            <a:lvl8pPr marL="3429000" indent="-228600" eaLnBrk="0" fontAlgn="base" hangingPunct="0">
              <a:spcBef>
                <a:spcPct val="0"/>
              </a:spcBef>
              <a:spcAft>
                <a:spcPct val="0"/>
              </a:spcAft>
              <a:defRPr>
                <a:solidFill>
                  <a:schemeClr val="tx1"/>
                </a:solidFill>
                <a:latin typeface="Palatino" pitchFamily="2" charset="0"/>
              </a:defRPr>
            </a:lvl8pPr>
            <a:lvl9pPr marL="3886200" indent="-228600" eaLnBrk="0" fontAlgn="base" hangingPunct="0">
              <a:spcBef>
                <a:spcPct val="0"/>
              </a:spcBef>
              <a:spcAft>
                <a:spcPct val="0"/>
              </a:spcAft>
              <a:defRPr>
                <a:solidFill>
                  <a:schemeClr val="tx1"/>
                </a:solidFill>
                <a:latin typeface="Palatino" pitchFamily="2" charset="0"/>
              </a:defRPr>
            </a:lvl9pPr>
          </a:lstStyle>
          <a:p>
            <a:pPr>
              <a:defRPr/>
            </a:pPr>
            <a:r>
              <a:rPr lang="en-US" altLang="en-US" sz="1200" b="1" smtClean="0">
                <a:solidFill>
                  <a:srgbClr val="382344"/>
                </a:solidFill>
                <a:latin typeface="Arial" panose="020B0604020202020204" pitchFamily="34" charset="0"/>
              </a:rPr>
              <a:t>2 of 35</a:t>
            </a:r>
          </a:p>
        </p:txBody>
      </p:sp>
      <p:sp>
        <p:nvSpPr>
          <p:cNvPr id="1028" name="Rectangle 59"/>
          <p:cNvSpPr>
            <a:spLocks noChangeArrowheads="1"/>
          </p:cNvSpPr>
          <p:nvPr/>
        </p:nvSpPr>
        <p:spPr bwMode="auto">
          <a:xfrm>
            <a:off x="381000" y="6553200"/>
            <a:ext cx="71628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Palatino" pitchFamily="2" charset="0"/>
              </a:defRPr>
            </a:lvl1pPr>
            <a:lvl2pPr marL="742950" indent="-285750">
              <a:defRPr>
                <a:solidFill>
                  <a:schemeClr val="tx1"/>
                </a:solidFill>
                <a:latin typeface="Palatino" pitchFamily="2" charset="0"/>
              </a:defRPr>
            </a:lvl2pPr>
            <a:lvl3pPr marL="1143000" indent="-228600">
              <a:defRPr>
                <a:solidFill>
                  <a:schemeClr val="tx1"/>
                </a:solidFill>
                <a:latin typeface="Palatino" pitchFamily="2" charset="0"/>
              </a:defRPr>
            </a:lvl3pPr>
            <a:lvl4pPr marL="1600200" indent="-228600">
              <a:defRPr>
                <a:solidFill>
                  <a:schemeClr val="tx1"/>
                </a:solidFill>
                <a:latin typeface="Palatino" pitchFamily="2" charset="0"/>
              </a:defRPr>
            </a:lvl4pPr>
            <a:lvl5pPr marL="2057400" indent="-228600">
              <a:defRPr>
                <a:solidFill>
                  <a:schemeClr val="tx1"/>
                </a:solidFill>
                <a:latin typeface="Palatino" pitchFamily="2" charset="0"/>
              </a:defRPr>
            </a:lvl5pPr>
            <a:lvl6pPr marL="2514600" indent="-228600" eaLnBrk="0" fontAlgn="base" hangingPunct="0">
              <a:spcBef>
                <a:spcPct val="0"/>
              </a:spcBef>
              <a:spcAft>
                <a:spcPct val="0"/>
              </a:spcAft>
              <a:defRPr>
                <a:solidFill>
                  <a:schemeClr val="tx1"/>
                </a:solidFill>
                <a:latin typeface="Palatino" pitchFamily="2" charset="0"/>
              </a:defRPr>
            </a:lvl6pPr>
            <a:lvl7pPr marL="2971800" indent="-228600" eaLnBrk="0" fontAlgn="base" hangingPunct="0">
              <a:spcBef>
                <a:spcPct val="0"/>
              </a:spcBef>
              <a:spcAft>
                <a:spcPct val="0"/>
              </a:spcAft>
              <a:defRPr>
                <a:solidFill>
                  <a:schemeClr val="tx1"/>
                </a:solidFill>
                <a:latin typeface="Palatino" pitchFamily="2" charset="0"/>
              </a:defRPr>
            </a:lvl7pPr>
            <a:lvl8pPr marL="3429000" indent="-228600" eaLnBrk="0" fontAlgn="base" hangingPunct="0">
              <a:spcBef>
                <a:spcPct val="0"/>
              </a:spcBef>
              <a:spcAft>
                <a:spcPct val="0"/>
              </a:spcAft>
              <a:defRPr>
                <a:solidFill>
                  <a:schemeClr val="tx1"/>
                </a:solidFill>
                <a:latin typeface="Palatino" pitchFamily="2" charset="0"/>
              </a:defRPr>
            </a:lvl8pPr>
            <a:lvl9pPr marL="3886200" indent="-228600" eaLnBrk="0" fontAlgn="base" hangingPunct="0">
              <a:spcBef>
                <a:spcPct val="0"/>
              </a:spcBef>
              <a:spcAft>
                <a:spcPct val="0"/>
              </a:spcAft>
              <a:defRPr>
                <a:solidFill>
                  <a:schemeClr val="tx1"/>
                </a:solidFill>
                <a:latin typeface="Palatino" pitchFamily="2" charset="0"/>
              </a:defRPr>
            </a:lvl9pPr>
          </a:lstStyle>
          <a:p>
            <a:pPr>
              <a:defRPr/>
            </a:pPr>
            <a:r>
              <a:rPr lang="en-US" altLang="en-US" sz="1400" smtClean="0">
                <a:solidFill>
                  <a:srgbClr val="382344"/>
                </a:solidFill>
                <a:latin typeface="Arial" panose="020B0604020202020204" pitchFamily="34" charset="0"/>
              </a:rPr>
              <a:t>© 2008 Prentice Hall Business Publishing  </a:t>
            </a:r>
            <a:r>
              <a:rPr lang="en-US" altLang="en-US" sz="1400" smtClean="0">
                <a:solidFill>
                  <a:srgbClr val="382344"/>
                </a:solidFill>
                <a:latin typeface="Arial" panose="020B0604020202020204" pitchFamily="34" charset="0"/>
                <a:cs typeface="Arial" panose="020B0604020202020204" pitchFamily="34" charset="0"/>
              </a:rPr>
              <a:t>•  Microeconomics  •  </a:t>
            </a:r>
            <a:r>
              <a:rPr lang="en-US" altLang="en-US" sz="1400" smtClean="0">
                <a:solidFill>
                  <a:srgbClr val="382344"/>
                </a:solidFill>
                <a:latin typeface="Arial" panose="020B0604020202020204" pitchFamily="34" charset="0"/>
              </a:rPr>
              <a:t>Robert S. Pindyck, 8e.</a:t>
            </a:r>
          </a:p>
        </p:txBody>
      </p:sp>
    </p:spTree>
  </p:cSld>
  <p:clrMap bg1="lt1" tx1="dk1" bg2="lt2" tx2="dk2" accent1="accent1" accent2="accent2" accent3="accent3" accent4="accent4" accent5="accent5" accent6="accent6" hlink="hlink" folHlink="folHlink"/>
  <p:sldLayoutIdLst>
    <p:sldLayoutId id="2147484016" r:id="rId1"/>
    <p:sldLayoutId id="2147484017" r:id="rId2"/>
    <p:sldLayoutId id="2147484018" r:id="rId3"/>
    <p:sldLayoutId id="2147484019" r:id="rId4"/>
    <p:sldLayoutId id="2147484020" r:id="rId5"/>
    <p:sldLayoutId id="2147484021" r:id="rId6"/>
    <p:sldLayoutId id="2147484022" r:id="rId7"/>
    <p:sldLayoutId id="2147484023" r:id="rId8"/>
    <p:sldLayoutId id="2147484024" r:id="rId9"/>
    <p:sldLayoutId id="2147484025" r:id="rId10"/>
    <p:sldLayoutId id="2147484026" r:id="rId11"/>
  </p:sldLayoutIdLs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50233"/>
                                        </p:tgtEl>
                                        <p:attrNameLst>
                                          <p:attrName>style.visibility</p:attrName>
                                        </p:attrNameLst>
                                      </p:cBhvr>
                                      <p:to>
                                        <p:strVal val="visible"/>
                                      </p:to>
                                    </p:set>
                                    <p:animEffect transition="in" filter="dissolve">
                                      <p:cBhvr>
                                        <p:cTn id="7" dur="2000"/>
                                        <p:tgtEl>
                                          <p:spTgt spid="502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4400" b="1">
          <a:solidFill>
            <a:srgbClr val="0066B3"/>
          </a:solidFill>
          <a:latin typeface="+mj-lt"/>
          <a:ea typeface="+mj-ea"/>
          <a:cs typeface="+mj-cs"/>
        </a:defRPr>
      </a:lvl1pPr>
      <a:lvl2pPr algn="l" rtl="0" eaLnBrk="0" fontAlgn="base" hangingPunct="0">
        <a:spcBef>
          <a:spcPct val="0"/>
        </a:spcBef>
        <a:spcAft>
          <a:spcPct val="0"/>
        </a:spcAft>
        <a:defRPr sz="4400" b="1">
          <a:solidFill>
            <a:srgbClr val="0066B3"/>
          </a:solidFill>
          <a:latin typeface="Palatino Linotype" pitchFamily="18" charset="0"/>
        </a:defRPr>
      </a:lvl2pPr>
      <a:lvl3pPr algn="l" rtl="0" eaLnBrk="0" fontAlgn="base" hangingPunct="0">
        <a:spcBef>
          <a:spcPct val="0"/>
        </a:spcBef>
        <a:spcAft>
          <a:spcPct val="0"/>
        </a:spcAft>
        <a:defRPr sz="4400" b="1">
          <a:solidFill>
            <a:srgbClr val="0066B3"/>
          </a:solidFill>
          <a:latin typeface="Palatino Linotype" pitchFamily="18" charset="0"/>
        </a:defRPr>
      </a:lvl3pPr>
      <a:lvl4pPr algn="l" rtl="0" eaLnBrk="0" fontAlgn="base" hangingPunct="0">
        <a:spcBef>
          <a:spcPct val="0"/>
        </a:spcBef>
        <a:spcAft>
          <a:spcPct val="0"/>
        </a:spcAft>
        <a:defRPr sz="4400" b="1">
          <a:solidFill>
            <a:srgbClr val="0066B3"/>
          </a:solidFill>
          <a:latin typeface="Palatino Linotype" pitchFamily="18" charset="0"/>
        </a:defRPr>
      </a:lvl4pPr>
      <a:lvl5pPr algn="l" rtl="0" eaLnBrk="0" fontAlgn="base" hangingPunct="0">
        <a:spcBef>
          <a:spcPct val="0"/>
        </a:spcBef>
        <a:spcAft>
          <a:spcPct val="0"/>
        </a:spcAft>
        <a:defRPr sz="4400" b="1">
          <a:solidFill>
            <a:srgbClr val="0066B3"/>
          </a:solidFill>
          <a:latin typeface="Palatino Linotype" pitchFamily="18" charset="0"/>
        </a:defRPr>
      </a:lvl5pPr>
      <a:lvl6pPr marL="457200" algn="l" rtl="0" fontAlgn="base">
        <a:spcBef>
          <a:spcPct val="0"/>
        </a:spcBef>
        <a:spcAft>
          <a:spcPct val="0"/>
        </a:spcAft>
        <a:defRPr sz="4400" b="1">
          <a:solidFill>
            <a:srgbClr val="0066B3"/>
          </a:solidFill>
          <a:latin typeface="Palatino Linotype" pitchFamily="18" charset="0"/>
        </a:defRPr>
      </a:lvl6pPr>
      <a:lvl7pPr marL="914400" algn="l" rtl="0" fontAlgn="base">
        <a:spcBef>
          <a:spcPct val="0"/>
        </a:spcBef>
        <a:spcAft>
          <a:spcPct val="0"/>
        </a:spcAft>
        <a:defRPr sz="4400" b="1">
          <a:solidFill>
            <a:srgbClr val="0066B3"/>
          </a:solidFill>
          <a:latin typeface="Palatino Linotype" pitchFamily="18" charset="0"/>
        </a:defRPr>
      </a:lvl7pPr>
      <a:lvl8pPr marL="1371600" algn="l" rtl="0" fontAlgn="base">
        <a:spcBef>
          <a:spcPct val="0"/>
        </a:spcBef>
        <a:spcAft>
          <a:spcPct val="0"/>
        </a:spcAft>
        <a:defRPr sz="4400" b="1">
          <a:solidFill>
            <a:srgbClr val="0066B3"/>
          </a:solidFill>
          <a:latin typeface="Palatino Linotype" pitchFamily="18" charset="0"/>
        </a:defRPr>
      </a:lvl8pPr>
      <a:lvl9pPr marL="1828800" algn="l" rtl="0" fontAlgn="base">
        <a:spcBef>
          <a:spcPct val="0"/>
        </a:spcBef>
        <a:spcAft>
          <a:spcPct val="0"/>
        </a:spcAft>
        <a:defRPr sz="4400" b="1">
          <a:solidFill>
            <a:srgbClr val="0066B3"/>
          </a:solidFill>
          <a:latin typeface="Palatino Linotype"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1371600" y="381000"/>
            <a:ext cx="7391400" cy="487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2051" name="Rectangle 3"/>
          <p:cNvSpPr>
            <a:spLocks noGrp="1" noChangeArrowheads="1"/>
          </p:cNvSpPr>
          <p:nvPr>
            <p:ph type="body" idx="1"/>
          </p:nvPr>
        </p:nvSpPr>
        <p:spPr bwMode="auto">
          <a:xfrm>
            <a:off x="457200" y="1165225"/>
            <a:ext cx="8229600"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p:txBody>
      </p:sp>
      <p:sp>
        <p:nvSpPr>
          <p:cNvPr id="2052" name="Rectangle 12"/>
          <p:cNvSpPr>
            <a:spLocks noChangeArrowheads="1"/>
          </p:cNvSpPr>
          <p:nvPr/>
        </p:nvSpPr>
        <p:spPr bwMode="auto">
          <a:xfrm rot="-5400000">
            <a:off x="-2362200" y="3733800"/>
            <a:ext cx="5105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Palatino" pitchFamily="2" charset="0"/>
              </a:defRPr>
            </a:lvl1pPr>
            <a:lvl2pPr marL="742950" indent="-285750">
              <a:defRPr>
                <a:solidFill>
                  <a:schemeClr val="tx1"/>
                </a:solidFill>
                <a:latin typeface="Palatino" pitchFamily="2" charset="0"/>
              </a:defRPr>
            </a:lvl2pPr>
            <a:lvl3pPr marL="1143000" indent="-228600">
              <a:defRPr>
                <a:solidFill>
                  <a:schemeClr val="tx1"/>
                </a:solidFill>
                <a:latin typeface="Palatino" pitchFamily="2" charset="0"/>
              </a:defRPr>
            </a:lvl3pPr>
            <a:lvl4pPr marL="1600200" indent="-228600">
              <a:defRPr>
                <a:solidFill>
                  <a:schemeClr val="tx1"/>
                </a:solidFill>
                <a:latin typeface="Palatino" pitchFamily="2" charset="0"/>
              </a:defRPr>
            </a:lvl4pPr>
            <a:lvl5pPr marL="2057400" indent="-228600">
              <a:defRPr>
                <a:solidFill>
                  <a:schemeClr val="tx1"/>
                </a:solidFill>
                <a:latin typeface="Palatino" pitchFamily="2" charset="0"/>
              </a:defRPr>
            </a:lvl5pPr>
            <a:lvl6pPr marL="2514600" indent="-228600" eaLnBrk="0" fontAlgn="base" hangingPunct="0">
              <a:spcBef>
                <a:spcPct val="0"/>
              </a:spcBef>
              <a:spcAft>
                <a:spcPct val="0"/>
              </a:spcAft>
              <a:defRPr>
                <a:solidFill>
                  <a:schemeClr val="tx1"/>
                </a:solidFill>
                <a:latin typeface="Palatino" pitchFamily="2" charset="0"/>
              </a:defRPr>
            </a:lvl6pPr>
            <a:lvl7pPr marL="2971800" indent="-228600" eaLnBrk="0" fontAlgn="base" hangingPunct="0">
              <a:spcBef>
                <a:spcPct val="0"/>
              </a:spcBef>
              <a:spcAft>
                <a:spcPct val="0"/>
              </a:spcAft>
              <a:defRPr>
                <a:solidFill>
                  <a:schemeClr val="tx1"/>
                </a:solidFill>
                <a:latin typeface="Palatino" pitchFamily="2" charset="0"/>
              </a:defRPr>
            </a:lvl7pPr>
            <a:lvl8pPr marL="3429000" indent="-228600" eaLnBrk="0" fontAlgn="base" hangingPunct="0">
              <a:spcBef>
                <a:spcPct val="0"/>
              </a:spcBef>
              <a:spcAft>
                <a:spcPct val="0"/>
              </a:spcAft>
              <a:defRPr>
                <a:solidFill>
                  <a:schemeClr val="tx1"/>
                </a:solidFill>
                <a:latin typeface="Palatino" pitchFamily="2" charset="0"/>
              </a:defRPr>
            </a:lvl8pPr>
            <a:lvl9pPr marL="3886200" indent="-228600" eaLnBrk="0" fontAlgn="base" hangingPunct="0">
              <a:spcBef>
                <a:spcPct val="0"/>
              </a:spcBef>
              <a:spcAft>
                <a:spcPct val="0"/>
              </a:spcAft>
              <a:defRPr>
                <a:solidFill>
                  <a:schemeClr val="tx1"/>
                </a:solidFill>
                <a:latin typeface="Palatino" pitchFamily="2" charset="0"/>
              </a:defRPr>
            </a:lvl9pPr>
          </a:lstStyle>
          <a:p>
            <a:pPr>
              <a:defRPr/>
            </a:pPr>
            <a:r>
              <a:rPr lang="en-US" altLang="en-US" sz="1400" b="1" smtClean="0">
                <a:solidFill>
                  <a:srgbClr val="0066B3"/>
                </a:solidFill>
                <a:latin typeface="Arial" panose="020B0604020202020204" pitchFamily="34" charset="0"/>
              </a:rPr>
              <a:t>Chapter 10:  Market Power: Monopoly and Monopsony</a:t>
            </a:r>
          </a:p>
        </p:txBody>
      </p:sp>
      <p:sp>
        <p:nvSpPr>
          <p:cNvPr id="1037" name="Rectangle 13"/>
          <p:cNvSpPr>
            <a:spLocks noChangeArrowheads="1"/>
          </p:cNvSpPr>
          <p:nvPr/>
        </p:nvSpPr>
        <p:spPr bwMode="auto">
          <a:xfrm>
            <a:off x="8382000" y="6516688"/>
            <a:ext cx="795338" cy="322262"/>
          </a:xfrm>
          <a:prstGeom prst="rect">
            <a:avLst/>
          </a:prstGeom>
          <a:noFill/>
          <a:ln w="9525">
            <a:noFill/>
            <a:miter lim="800000"/>
            <a:headEnd/>
            <a:tailEnd/>
          </a:ln>
          <a:effectLst/>
        </p:spPr>
        <p:txBody>
          <a:bodyPr anchor="ctr"/>
          <a:lstStyle>
            <a:lvl1pPr eaLnBrk="0" hangingPunct="0">
              <a:defRPr>
                <a:solidFill>
                  <a:schemeClr val="tx1"/>
                </a:solidFill>
                <a:latin typeface="Palatino" pitchFamily="2" charset="0"/>
              </a:defRPr>
            </a:lvl1pPr>
            <a:lvl2pPr marL="742950" indent="-285750" eaLnBrk="0" hangingPunct="0">
              <a:defRPr>
                <a:solidFill>
                  <a:schemeClr val="tx1"/>
                </a:solidFill>
                <a:latin typeface="Palatino" pitchFamily="2" charset="0"/>
              </a:defRPr>
            </a:lvl2pPr>
            <a:lvl3pPr marL="1143000" indent="-228600" eaLnBrk="0" hangingPunct="0">
              <a:defRPr>
                <a:solidFill>
                  <a:schemeClr val="tx1"/>
                </a:solidFill>
                <a:latin typeface="Palatino" pitchFamily="2" charset="0"/>
              </a:defRPr>
            </a:lvl3pPr>
            <a:lvl4pPr marL="1600200" indent="-228600" eaLnBrk="0" hangingPunct="0">
              <a:defRPr>
                <a:solidFill>
                  <a:schemeClr val="tx1"/>
                </a:solidFill>
                <a:latin typeface="Palatino" pitchFamily="2" charset="0"/>
              </a:defRPr>
            </a:lvl4pPr>
            <a:lvl5pPr marL="2057400" indent="-228600" eaLnBrk="0" hangingPunct="0">
              <a:defRPr>
                <a:solidFill>
                  <a:schemeClr val="tx1"/>
                </a:solidFill>
                <a:latin typeface="Palatino" pitchFamily="2" charset="0"/>
              </a:defRPr>
            </a:lvl5pPr>
            <a:lvl6pPr marL="2514600" indent="-228600" eaLnBrk="0" fontAlgn="base" hangingPunct="0">
              <a:spcBef>
                <a:spcPct val="0"/>
              </a:spcBef>
              <a:spcAft>
                <a:spcPct val="0"/>
              </a:spcAft>
              <a:defRPr>
                <a:solidFill>
                  <a:schemeClr val="tx1"/>
                </a:solidFill>
                <a:latin typeface="Palatino" pitchFamily="2" charset="0"/>
              </a:defRPr>
            </a:lvl6pPr>
            <a:lvl7pPr marL="2971800" indent="-228600" eaLnBrk="0" fontAlgn="base" hangingPunct="0">
              <a:spcBef>
                <a:spcPct val="0"/>
              </a:spcBef>
              <a:spcAft>
                <a:spcPct val="0"/>
              </a:spcAft>
              <a:defRPr>
                <a:solidFill>
                  <a:schemeClr val="tx1"/>
                </a:solidFill>
                <a:latin typeface="Palatino" pitchFamily="2" charset="0"/>
              </a:defRPr>
            </a:lvl7pPr>
            <a:lvl8pPr marL="3429000" indent="-228600" eaLnBrk="0" fontAlgn="base" hangingPunct="0">
              <a:spcBef>
                <a:spcPct val="0"/>
              </a:spcBef>
              <a:spcAft>
                <a:spcPct val="0"/>
              </a:spcAft>
              <a:defRPr>
                <a:solidFill>
                  <a:schemeClr val="tx1"/>
                </a:solidFill>
                <a:latin typeface="Palatino" pitchFamily="2" charset="0"/>
              </a:defRPr>
            </a:lvl8pPr>
            <a:lvl9pPr marL="3886200" indent="-228600" eaLnBrk="0" fontAlgn="base" hangingPunct="0">
              <a:spcBef>
                <a:spcPct val="0"/>
              </a:spcBef>
              <a:spcAft>
                <a:spcPct val="0"/>
              </a:spcAft>
              <a:defRPr>
                <a:solidFill>
                  <a:schemeClr val="tx1"/>
                </a:solidFill>
                <a:latin typeface="Palatino" pitchFamily="2" charset="0"/>
              </a:defRPr>
            </a:lvl9pPr>
          </a:lstStyle>
          <a:p>
            <a:pPr>
              <a:defRPr/>
            </a:pPr>
            <a:fld id="{9E337697-3330-464A-BC5F-9DB44C458DCE}" type="slidenum">
              <a:rPr lang="en-US" altLang="en-US" sz="1200" b="1" smtClean="0">
                <a:solidFill>
                  <a:srgbClr val="382344"/>
                </a:solidFill>
                <a:latin typeface="Arial" panose="020B0604020202020204" pitchFamily="34" charset="0"/>
              </a:rPr>
              <a:pPr>
                <a:defRPr/>
              </a:pPr>
              <a:t>‹N›</a:t>
            </a:fld>
            <a:r>
              <a:rPr lang="en-US" altLang="en-US" sz="1200" b="1" smtClean="0">
                <a:solidFill>
                  <a:srgbClr val="382344"/>
                </a:solidFill>
                <a:latin typeface="Arial" panose="020B0604020202020204" pitchFamily="34" charset="0"/>
              </a:rPr>
              <a:t> of 50</a:t>
            </a:r>
          </a:p>
        </p:txBody>
      </p:sp>
      <p:sp>
        <p:nvSpPr>
          <p:cNvPr id="7" name="Rectangle 6"/>
          <p:cNvSpPr>
            <a:spLocks noChangeArrowheads="1"/>
          </p:cNvSpPr>
          <p:nvPr userDrawn="1"/>
        </p:nvSpPr>
        <p:spPr bwMode="auto">
          <a:xfrm>
            <a:off x="0" y="6629400"/>
            <a:ext cx="8229600" cy="228600"/>
          </a:xfrm>
          <a:prstGeom prst="rect">
            <a:avLst/>
          </a:prstGeom>
          <a:noFill/>
          <a:ln w="9525">
            <a:noFill/>
            <a:miter lim="800000"/>
            <a:headEnd/>
            <a:tailEnd/>
          </a:ln>
          <a:effectLst/>
        </p:spPr>
        <p:txBody>
          <a:bodyPr anchor="ctr"/>
          <a:lstStyle>
            <a:lvl1pPr eaLnBrk="0" hangingPunct="0">
              <a:defRPr>
                <a:solidFill>
                  <a:schemeClr val="tx1"/>
                </a:solidFill>
                <a:latin typeface="Palatino" pitchFamily="2" charset="0"/>
              </a:defRPr>
            </a:lvl1pPr>
            <a:lvl2pPr marL="742950" indent="-285750" eaLnBrk="0" hangingPunct="0">
              <a:defRPr>
                <a:solidFill>
                  <a:schemeClr val="tx1"/>
                </a:solidFill>
                <a:latin typeface="Palatino" pitchFamily="2" charset="0"/>
              </a:defRPr>
            </a:lvl2pPr>
            <a:lvl3pPr marL="1143000" indent="-228600" eaLnBrk="0" hangingPunct="0">
              <a:defRPr>
                <a:solidFill>
                  <a:schemeClr val="tx1"/>
                </a:solidFill>
                <a:latin typeface="Palatino" pitchFamily="2" charset="0"/>
              </a:defRPr>
            </a:lvl3pPr>
            <a:lvl4pPr marL="1600200" indent="-228600" eaLnBrk="0" hangingPunct="0">
              <a:defRPr>
                <a:solidFill>
                  <a:schemeClr val="tx1"/>
                </a:solidFill>
                <a:latin typeface="Palatino" pitchFamily="2" charset="0"/>
              </a:defRPr>
            </a:lvl4pPr>
            <a:lvl5pPr marL="2057400" indent="-228600" eaLnBrk="0" hangingPunct="0">
              <a:defRPr>
                <a:solidFill>
                  <a:schemeClr val="tx1"/>
                </a:solidFill>
                <a:latin typeface="Palatino" pitchFamily="2" charset="0"/>
              </a:defRPr>
            </a:lvl5pPr>
            <a:lvl6pPr marL="2514600" indent="-228600" eaLnBrk="0" fontAlgn="base" hangingPunct="0">
              <a:spcBef>
                <a:spcPct val="0"/>
              </a:spcBef>
              <a:spcAft>
                <a:spcPct val="0"/>
              </a:spcAft>
              <a:defRPr>
                <a:solidFill>
                  <a:schemeClr val="tx1"/>
                </a:solidFill>
                <a:latin typeface="Palatino" pitchFamily="2" charset="0"/>
              </a:defRPr>
            </a:lvl6pPr>
            <a:lvl7pPr marL="2971800" indent="-228600" eaLnBrk="0" fontAlgn="base" hangingPunct="0">
              <a:spcBef>
                <a:spcPct val="0"/>
              </a:spcBef>
              <a:spcAft>
                <a:spcPct val="0"/>
              </a:spcAft>
              <a:defRPr>
                <a:solidFill>
                  <a:schemeClr val="tx1"/>
                </a:solidFill>
                <a:latin typeface="Palatino" pitchFamily="2" charset="0"/>
              </a:defRPr>
            </a:lvl7pPr>
            <a:lvl8pPr marL="3429000" indent="-228600" eaLnBrk="0" fontAlgn="base" hangingPunct="0">
              <a:spcBef>
                <a:spcPct val="0"/>
              </a:spcBef>
              <a:spcAft>
                <a:spcPct val="0"/>
              </a:spcAft>
              <a:defRPr>
                <a:solidFill>
                  <a:schemeClr val="tx1"/>
                </a:solidFill>
                <a:latin typeface="Palatino" pitchFamily="2" charset="0"/>
              </a:defRPr>
            </a:lvl8pPr>
            <a:lvl9pPr marL="3886200" indent="-228600" eaLnBrk="0" fontAlgn="base" hangingPunct="0">
              <a:spcBef>
                <a:spcPct val="0"/>
              </a:spcBef>
              <a:spcAft>
                <a:spcPct val="0"/>
              </a:spcAft>
              <a:defRPr>
                <a:solidFill>
                  <a:schemeClr val="tx1"/>
                </a:solidFill>
                <a:latin typeface="Palatino" pitchFamily="2" charset="0"/>
              </a:defRPr>
            </a:lvl9pPr>
          </a:lstStyle>
          <a:p>
            <a:pPr>
              <a:defRPr/>
            </a:pPr>
            <a:r>
              <a:rPr lang="en-US" altLang="en-US" sz="1200" smtClean="0">
                <a:solidFill>
                  <a:srgbClr val="382344"/>
                </a:solidFill>
                <a:latin typeface="Arial" panose="020B0604020202020204" pitchFamily="34" charset="0"/>
              </a:rPr>
              <a:t>Copyright © 2009 Pearson Education, Inc. Publishing as Prentice Hall  </a:t>
            </a:r>
            <a:r>
              <a:rPr lang="en-US" altLang="en-US" sz="1200" smtClean="0">
                <a:solidFill>
                  <a:srgbClr val="382344"/>
                </a:solidFill>
                <a:latin typeface="Arial" panose="020B0604020202020204" pitchFamily="34" charset="0"/>
                <a:cs typeface="Arial" panose="020B0604020202020204" pitchFamily="34" charset="0"/>
              </a:rPr>
              <a:t>•  Microeconomics  •  </a:t>
            </a:r>
            <a:r>
              <a:rPr lang="en-US" altLang="en-US" sz="1200" smtClean="0">
                <a:solidFill>
                  <a:srgbClr val="382344"/>
                </a:solidFill>
                <a:latin typeface="Arial" panose="020B0604020202020204" pitchFamily="34" charset="0"/>
              </a:rPr>
              <a:t>Pindyck/Rubinfeld, 7e.</a:t>
            </a:r>
          </a:p>
        </p:txBody>
      </p:sp>
    </p:spTree>
  </p:cSld>
  <p:clrMap bg1="lt1" tx1="dk1" bg2="lt2" tx2="dk2" accent1="accent1" accent2="accent2" accent3="accent3" accent4="accent4" accent5="accent5" accent6="accent6" hlink="hlink" folHlink="folHlink"/>
  <p:sldLayoutIdLst>
    <p:sldLayoutId id="2147484038" r:id="rId1"/>
    <p:sldLayoutId id="2147484027" r:id="rId2"/>
    <p:sldLayoutId id="2147484028" r:id="rId3"/>
    <p:sldLayoutId id="2147484029" r:id="rId4"/>
    <p:sldLayoutId id="2147484030" r:id="rId5"/>
    <p:sldLayoutId id="2147484031" r:id="rId6"/>
    <p:sldLayoutId id="2147484032" r:id="rId7"/>
    <p:sldLayoutId id="2147484033" r:id="rId8"/>
    <p:sldLayoutId id="2147484034" r:id="rId9"/>
    <p:sldLayoutId id="2147484035" r:id="rId10"/>
    <p:sldLayoutId id="2147484036" r:id="rId11"/>
    <p:sldLayoutId id="2147484037" r:id="rId12"/>
  </p:sldLayoutIdLst>
  <p:timing>
    <p:tnLst>
      <p:par>
        <p:cTn id="1" dur="indefinite" restart="never" nodeType="tmRoot"/>
      </p:par>
    </p:tnLst>
  </p:timing>
  <p:txStyles>
    <p:titleStyle>
      <a:lvl1pPr algn="l" rtl="0" eaLnBrk="0" fontAlgn="base" hangingPunct="0">
        <a:spcBef>
          <a:spcPct val="0"/>
        </a:spcBef>
        <a:spcAft>
          <a:spcPct val="0"/>
        </a:spcAft>
        <a:defRPr sz="2600" b="1">
          <a:solidFill>
            <a:srgbClr val="0066B3"/>
          </a:solidFill>
          <a:latin typeface="+mj-lt"/>
          <a:ea typeface="+mj-ea"/>
          <a:cs typeface="+mj-cs"/>
        </a:defRPr>
      </a:lvl1pPr>
      <a:lvl2pPr algn="l" rtl="0" eaLnBrk="0" fontAlgn="base" hangingPunct="0">
        <a:spcBef>
          <a:spcPct val="0"/>
        </a:spcBef>
        <a:spcAft>
          <a:spcPct val="0"/>
        </a:spcAft>
        <a:defRPr sz="2600" b="1">
          <a:solidFill>
            <a:srgbClr val="0066B3"/>
          </a:solidFill>
          <a:latin typeface="Arial" charset="0"/>
        </a:defRPr>
      </a:lvl2pPr>
      <a:lvl3pPr algn="l" rtl="0" eaLnBrk="0" fontAlgn="base" hangingPunct="0">
        <a:spcBef>
          <a:spcPct val="0"/>
        </a:spcBef>
        <a:spcAft>
          <a:spcPct val="0"/>
        </a:spcAft>
        <a:defRPr sz="2600" b="1">
          <a:solidFill>
            <a:srgbClr val="0066B3"/>
          </a:solidFill>
          <a:latin typeface="Arial" charset="0"/>
        </a:defRPr>
      </a:lvl3pPr>
      <a:lvl4pPr algn="l" rtl="0" eaLnBrk="0" fontAlgn="base" hangingPunct="0">
        <a:spcBef>
          <a:spcPct val="0"/>
        </a:spcBef>
        <a:spcAft>
          <a:spcPct val="0"/>
        </a:spcAft>
        <a:defRPr sz="2600" b="1">
          <a:solidFill>
            <a:srgbClr val="0066B3"/>
          </a:solidFill>
          <a:latin typeface="Arial" charset="0"/>
        </a:defRPr>
      </a:lvl4pPr>
      <a:lvl5pPr algn="l" rtl="0" eaLnBrk="0" fontAlgn="base" hangingPunct="0">
        <a:spcBef>
          <a:spcPct val="0"/>
        </a:spcBef>
        <a:spcAft>
          <a:spcPct val="0"/>
        </a:spcAft>
        <a:defRPr sz="2600" b="1">
          <a:solidFill>
            <a:srgbClr val="0066B3"/>
          </a:solidFill>
          <a:latin typeface="Arial" charset="0"/>
        </a:defRPr>
      </a:lvl5pPr>
      <a:lvl6pPr marL="457200" algn="l" rtl="0" fontAlgn="base">
        <a:spcBef>
          <a:spcPct val="0"/>
        </a:spcBef>
        <a:spcAft>
          <a:spcPct val="0"/>
        </a:spcAft>
        <a:defRPr sz="2600" b="1">
          <a:solidFill>
            <a:srgbClr val="0066B3"/>
          </a:solidFill>
          <a:latin typeface="Arial" charset="0"/>
        </a:defRPr>
      </a:lvl6pPr>
      <a:lvl7pPr marL="914400" algn="l" rtl="0" fontAlgn="base">
        <a:spcBef>
          <a:spcPct val="0"/>
        </a:spcBef>
        <a:spcAft>
          <a:spcPct val="0"/>
        </a:spcAft>
        <a:defRPr sz="2600" b="1">
          <a:solidFill>
            <a:srgbClr val="0066B3"/>
          </a:solidFill>
          <a:latin typeface="Arial" charset="0"/>
        </a:defRPr>
      </a:lvl7pPr>
      <a:lvl8pPr marL="1371600" algn="l" rtl="0" fontAlgn="base">
        <a:spcBef>
          <a:spcPct val="0"/>
        </a:spcBef>
        <a:spcAft>
          <a:spcPct val="0"/>
        </a:spcAft>
        <a:defRPr sz="2600" b="1">
          <a:solidFill>
            <a:srgbClr val="0066B3"/>
          </a:solidFill>
          <a:latin typeface="Arial" charset="0"/>
        </a:defRPr>
      </a:lvl8pPr>
      <a:lvl9pPr marL="1828800" algn="l" rtl="0" fontAlgn="base">
        <a:spcBef>
          <a:spcPct val="0"/>
        </a:spcBef>
        <a:spcAft>
          <a:spcPct val="0"/>
        </a:spcAft>
        <a:defRPr sz="2600" b="1">
          <a:solidFill>
            <a:srgbClr val="0066B3"/>
          </a:solidFill>
          <a:latin typeface="Arial" charset="0"/>
        </a:defRPr>
      </a:lvl9pPr>
    </p:titleStyle>
    <p:bodyStyle>
      <a:lvl1pPr marL="342900" indent="-342900" algn="l" rtl="0" eaLnBrk="0" fontAlgn="base" hangingPunct="0">
        <a:spcBef>
          <a:spcPct val="20000"/>
        </a:spcBef>
        <a:spcAft>
          <a:spcPct val="0"/>
        </a:spcAft>
        <a:defRPr sz="2400">
          <a:solidFill>
            <a:srgbClr val="53BE95"/>
          </a:solidFill>
          <a:latin typeface="+mn-lt"/>
          <a:ea typeface="+mn-ea"/>
          <a:cs typeface="+mn-cs"/>
        </a:defRPr>
      </a:lvl1pPr>
      <a:lvl2pPr marL="742950" indent="-285750" algn="l" rtl="0" eaLnBrk="0" fontAlgn="base" hangingPunct="0">
        <a:spcBef>
          <a:spcPct val="20000"/>
        </a:spcBef>
        <a:spcAft>
          <a:spcPct val="0"/>
        </a:spcAft>
        <a:defRPr sz="2000" b="1" i="1">
          <a:solidFill>
            <a:srgbClr val="F7955A"/>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3.wmf"/><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3.wmf"/><Relationship Id="rId1" Type="http://schemas.openxmlformats.org/officeDocument/2006/relationships/slideLayout" Target="../slideLayouts/slideLayout23.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1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53.png"/><Relationship Id="rId1" Type="http://schemas.openxmlformats.org/officeDocument/2006/relationships/slideLayout" Target="../slideLayouts/slideLayout23.xml"/><Relationship Id="rId4" Type="http://schemas.openxmlformats.org/officeDocument/2006/relationships/image" Target="../media/image54.png"/></Relationships>
</file>

<file path=ppt/slides/_rels/slide13.xml.rels><?xml version="1.0" encoding="UTF-8" standalone="yes"?>
<Relationships xmlns="http://schemas.openxmlformats.org/package/2006/relationships"><Relationship Id="rId8" Type="http://schemas.openxmlformats.org/officeDocument/2006/relationships/image" Target="../media/image3.wmf"/><Relationship Id="rId13" Type="http://schemas.openxmlformats.org/officeDocument/2006/relationships/image" Target="../media/image65.png"/><Relationship Id="rId18" Type="http://schemas.openxmlformats.org/officeDocument/2006/relationships/image" Target="../media/image70.png"/><Relationship Id="rId3" Type="http://schemas.openxmlformats.org/officeDocument/2006/relationships/image" Target="../media/image56.png"/><Relationship Id="rId21" Type="http://schemas.openxmlformats.org/officeDocument/2006/relationships/image" Target="../media/image73.png"/><Relationship Id="rId7" Type="http://schemas.openxmlformats.org/officeDocument/2006/relationships/image" Target="../media/image60.png"/><Relationship Id="rId12" Type="http://schemas.openxmlformats.org/officeDocument/2006/relationships/image" Target="../media/image64.png"/><Relationship Id="rId17" Type="http://schemas.openxmlformats.org/officeDocument/2006/relationships/image" Target="../media/image69.png"/><Relationship Id="rId2" Type="http://schemas.openxmlformats.org/officeDocument/2006/relationships/image" Target="../media/image55.png"/><Relationship Id="rId16" Type="http://schemas.openxmlformats.org/officeDocument/2006/relationships/image" Target="../media/image68.png"/><Relationship Id="rId20" Type="http://schemas.openxmlformats.org/officeDocument/2006/relationships/image" Target="../media/image72.png"/><Relationship Id="rId1" Type="http://schemas.openxmlformats.org/officeDocument/2006/relationships/slideLayout" Target="../slideLayouts/slideLayout23.xml"/><Relationship Id="rId6" Type="http://schemas.openxmlformats.org/officeDocument/2006/relationships/image" Target="../media/image59.png"/><Relationship Id="rId11" Type="http://schemas.openxmlformats.org/officeDocument/2006/relationships/image" Target="../media/image63.png"/><Relationship Id="rId5" Type="http://schemas.openxmlformats.org/officeDocument/2006/relationships/image" Target="../media/image58.png"/><Relationship Id="rId15" Type="http://schemas.openxmlformats.org/officeDocument/2006/relationships/image" Target="../media/image67.png"/><Relationship Id="rId10" Type="http://schemas.openxmlformats.org/officeDocument/2006/relationships/image" Target="../media/image62.png"/><Relationship Id="rId19" Type="http://schemas.openxmlformats.org/officeDocument/2006/relationships/image" Target="../media/image71.png"/><Relationship Id="rId4" Type="http://schemas.openxmlformats.org/officeDocument/2006/relationships/image" Target="../media/image57.png"/><Relationship Id="rId9" Type="http://schemas.openxmlformats.org/officeDocument/2006/relationships/image" Target="../media/image61.png"/><Relationship Id="rId14" Type="http://schemas.openxmlformats.org/officeDocument/2006/relationships/image" Target="../media/image66.png"/></Relationships>
</file>

<file path=ppt/slides/_rels/slide14.xml.rels><?xml version="1.0" encoding="UTF-8" standalone="yes"?>
<Relationships xmlns="http://schemas.openxmlformats.org/package/2006/relationships"><Relationship Id="rId8" Type="http://schemas.openxmlformats.org/officeDocument/2006/relationships/image" Target="../media/image79.png"/><Relationship Id="rId13" Type="http://schemas.openxmlformats.org/officeDocument/2006/relationships/image" Target="../media/image84.png"/><Relationship Id="rId3" Type="http://schemas.openxmlformats.org/officeDocument/2006/relationships/image" Target="../media/image74.png"/><Relationship Id="rId7" Type="http://schemas.openxmlformats.org/officeDocument/2006/relationships/image" Target="../media/image78.png"/><Relationship Id="rId12" Type="http://schemas.openxmlformats.org/officeDocument/2006/relationships/image" Target="../media/image83.png"/><Relationship Id="rId2" Type="http://schemas.openxmlformats.org/officeDocument/2006/relationships/image" Target="../media/image3.wmf"/><Relationship Id="rId1" Type="http://schemas.openxmlformats.org/officeDocument/2006/relationships/slideLayout" Target="../slideLayouts/slideLayout23.xml"/><Relationship Id="rId6" Type="http://schemas.openxmlformats.org/officeDocument/2006/relationships/image" Target="../media/image77.png"/><Relationship Id="rId11" Type="http://schemas.openxmlformats.org/officeDocument/2006/relationships/image" Target="../media/image82.png"/><Relationship Id="rId5" Type="http://schemas.openxmlformats.org/officeDocument/2006/relationships/image" Target="../media/image76.png"/><Relationship Id="rId10" Type="http://schemas.openxmlformats.org/officeDocument/2006/relationships/image" Target="../media/image81.png"/><Relationship Id="rId4" Type="http://schemas.openxmlformats.org/officeDocument/2006/relationships/image" Target="../media/image75.png"/><Relationship Id="rId9" Type="http://schemas.openxmlformats.org/officeDocument/2006/relationships/image" Target="../media/image80.png"/><Relationship Id="rId14" Type="http://schemas.openxmlformats.org/officeDocument/2006/relationships/image" Target="../media/image85.png"/></Relationships>
</file>

<file path=ppt/slides/_rels/slide15.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3" Type="http://schemas.openxmlformats.org/officeDocument/2006/relationships/image" Target="../media/image3.wmf"/><Relationship Id="rId7" Type="http://schemas.openxmlformats.org/officeDocument/2006/relationships/image" Target="../media/image23.wmf"/><Relationship Id="rId2" Type="http://schemas.openxmlformats.org/officeDocument/2006/relationships/slideLayout" Target="../slideLayouts/slideLayout23.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87.png"/><Relationship Id="rId4" Type="http://schemas.openxmlformats.org/officeDocument/2006/relationships/image" Target="../media/image86.png"/></Relationships>
</file>

<file path=ppt/slides/_rels/slide17.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3.wmf"/><Relationship Id="rId1" Type="http://schemas.openxmlformats.org/officeDocument/2006/relationships/slideLayout" Target="../slideLayouts/slideLayout23.xml"/><Relationship Id="rId5" Type="http://schemas.openxmlformats.org/officeDocument/2006/relationships/image" Target="../media/image90.png"/><Relationship Id="rId4" Type="http://schemas.openxmlformats.org/officeDocument/2006/relationships/image" Target="../media/image89.png"/></Relationships>
</file>

<file path=ppt/slides/_rels/slide18.xml.rels><?xml version="1.0" encoding="UTF-8" standalone="yes"?>
<Relationships xmlns="http://schemas.openxmlformats.org/package/2006/relationships"><Relationship Id="rId8" Type="http://schemas.openxmlformats.org/officeDocument/2006/relationships/image" Target="../media/image96.png"/><Relationship Id="rId13" Type="http://schemas.openxmlformats.org/officeDocument/2006/relationships/image" Target="../media/image101.png"/><Relationship Id="rId3" Type="http://schemas.openxmlformats.org/officeDocument/2006/relationships/image" Target="../media/image91.png"/><Relationship Id="rId7" Type="http://schemas.openxmlformats.org/officeDocument/2006/relationships/image" Target="../media/image95.png"/><Relationship Id="rId12" Type="http://schemas.openxmlformats.org/officeDocument/2006/relationships/image" Target="../media/image100.png"/><Relationship Id="rId2" Type="http://schemas.openxmlformats.org/officeDocument/2006/relationships/image" Target="../media/image3.wmf"/><Relationship Id="rId1" Type="http://schemas.openxmlformats.org/officeDocument/2006/relationships/slideLayout" Target="../slideLayouts/slideLayout23.xml"/><Relationship Id="rId6" Type="http://schemas.openxmlformats.org/officeDocument/2006/relationships/image" Target="../media/image94.png"/><Relationship Id="rId11" Type="http://schemas.openxmlformats.org/officeDocument/2006/relationships/image" Target="../media/image99.png"/><Relationship Id="rId5" Type="http://schemas.openxmlformats.org/officeDocument/2006/relationships/image" Target="../media/image93.png"/><Relationship Id="rId10" Type="http://schemas.openxmlformats.org/officeDocument/2006/relationships/image" Target="../media/image98.png"/><Relationship Id="rId4" Type="http://schemas.openxmlformats.org/officeDocument/2006/relationships/image" Target="../media/image92.png"/><Relationship Id="rId9" Type="http://schemas.openxmlformats.org/officeDocument/2006/relationships/image" Target="../media/image97.png"/></Relationships>
</file>

<file path=ppt/slides/_rels/slide19.xml.rels><?xml version="1.0" encoding="UTF-8" standalone="yes"?>
<Relationships xmlns="http://schemas.openxmlformats.org/package/2006/relationships"><Relationship Id="rId8" Type="http://schemas.openxmlformats.org/officeDocument/2006/relationships/image" Target="../media/image107.png"/><Relationship Id="rId3" Type="http://schemas.openxmlformats.org/officeDocument/2006/relationships/image" Target="../media/image102.png"/><Relationship Id="rId7" Type="http://schemas.openxmlformats.org/officeDocument/2006/relationships/image" Target="../media/image106.png"/><Relationship Id="rId2" Type="http://schemas.openxmlformats.org/officeDocument/2006/relationships/image" Target="../media/image3.wmf"/><Relationship Id="rId1" Type="http://schemas.openxmlformats.org/officeDocument/2006/relationships/slideLayout" Target="../slideLayouts/slideLayout23.xml"/><Relationship Id="rId6" Type="http://schemas.openxmlformats.org/officeDocument/2006/relationships/image" Target="../media/image105.png"/><Relationship Id="rId11" Type="http://schemas.openxmlformats.org/officeDocument/2006/relationships/image" Target="../media/image110.png"/><Relationship Id="rId5" Type="http://schemas.openxmlformats.org/officeDocument/2006/relationships/image" Target="../media/image104.png"/><Relationship Id="rId10" Type="http://schemas.openxmlformats.org/officeDocument/2006/relationships/image" Target="../media/image109.png"/><Relationship Id="rId4" Type="http://schemas.openxmlformats.org/officeDocument/2006/relationships/image" Target="../media/image103.png"/><Relationship Id="rId9" Type="http://schemas.openxmlformats.org/officeDocument/2006/relationships/image" Target="../media/image108.png"/></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image" Target="../media/image3.wmf"/><Relationship Id="rId7" Type="http://schemas.openxmlformats.org/officeDocument/2006/relationships/image" Target="../media/image111.png"/><Relationship Id="rId2" Type="http://schemas.openxmlformats.org/officeDocument/2006/relationships/slideLayout" Target="../slideLayouts/slideLayout23.xml"/><Relationship Id="rId1" Type="http://schemas.openxmlformats.org/officeDocument/2006/relationships/vmlDrawing" Target="../drawings/vmlDrawing3.vml"/><Relationship Id="rId6" Type="http://schemas.openxmlformats.org/officeDocument/2006/relationships/oleObject" Target="../embeddings/oleObject5.bin"/><Relationship Id="rId5" Type="http://schemas.openxmlformats.org/officeDocument/2006/relationships/image" Target="../media/image23.wmf"/><Relationship Id="rId4" Type="http://schemas.openxmlformats.org/officeDocument/2006/relationships/oleObject" Target="../embeddings/oleObject4.bin"/><Relationship Id="rId9" Type="http://schemas.openxmlformats.org/officeDocument/2006/relationships/image" Target="../media/image112.png"/></Relationships>
</file>

<file path=ppt/slides/_rels/slide21.xml.rels><?xml version="1.0" encoding="UTF-8" standalone="yes"?>
<Relationships xmlns="http://schemas.openxmlformats.org/package/2006/relationships"><Relationship Id="rId8" Type="http://schemas.openxmlformats.org/officeDocument/2006/relationships/image" Target="../media/image118.png"/><Relationship Id="rId13" Type="http://schemas.openxmlformats.org/officeDocument/2006/relationships/image" Target="../media/image123.png"/><Relationship Id="rId18" Type="http://schemas.openxmlformats.org/officeDocument/2006/relationships/image" Target="../media/image128.png"/><Relationship Id="rId3" Type="http://schemas.openxmlformats.org/officeDocument/2006/relationships/image" Target="../media/image114.png"/><Relationship Id="rId7" Type="http://schemas.openxmlformats.org/officeDocument/2006/relationships/image" Target="../media/image117.png"/><Relationship Id="rId12" Type="http://schemas.openxmlformats.org/officeDocument/2006/relationships/image" Target="../media/image122.png"/><Relationship Id="rId17" Type="http://schemas.openxmlformats.org/officeDocument/2006/relationships/image" Target="../media/image127.png"/><Relationship Id="rId2" Type="http://schemas.openxmlformats.org/officeDocument/2006/relationships/image" Target="../media/image113.png"/><Relationship Id="rId16" Type="http://schemas.openxmlformats.org/officeDocument/2006/relationships/image" Target="../media/image126.png"/><Relationship Id="rId1" Type="http://schemas.openxmlformats.org/officeDocument/2006/relationships/slideLayout" Target="../slideLayouts/slideLayout23.xml"/><Relationship Id="rId6" Type="http://schemas.openxmlformats.org/officeDocument/2006/relationships/image" Target="../media/image116.png"/><Relationship Id="rId11" Type="http://schemas.openxmlformats.org/officeDocument/2006/relationships/image" Target="../media/image121.png"/><Relationship Id="rId5" Type="http://schemas.openxmlformats.org/officeDocument/2006/relationships/image" Target="../media/image115.png"/><Relationship Id="rId15" Type="http://schemas.openxmlformats.org/officeDocument/2006/relationships/image" Target="../media/image125.png"/><Relationship Id="rId10" Type="http://schemas.openxmlformats.org/officeDocument/2006/relationships/image" Target="../media/image120.png"/><Relationship Id="rId4" Type="http://schemas.openxmlformats.org/officeDocument/2006/relationships/image" Target="../media/image3.wmf"/><Relationship Id="rId9" Type="http://schemas.openxmlformats.org/officeDocument/2006/relationships/image" Target="../media/image119.png"/><Relationship Id="rId14" Type="http://schemas.openxmlformats.org/officeDocument/2006/relationships/image" Target="../media/image124.png"/></Relationships>
</file>

<file path=ppt/slides/_rels/slide22.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image" Target="../media/image3.wmf"/><Relationship Id="rId1" Type="http://schemas.openxmlformats.org/officeDocument/2006/relationships/slideLayout" Target="../slideLayouts/slideLayout23.xml"/><Relationship Id="rId4" Type="http://schemas.openxmlformats.org/officeDocument/2006/relationships/image" Target="../media/image130.png"/></Relationships>
</file>

<file path=ppt/slides/_rels/slide23.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131.png"/><Relationship Id="rId1" Type="http://schemas.openxmlformats.org/officeDocument/2006/relationships/slideLayout" Target="../slideLayouts/slideLayout23.xml"/><Relationship Id="rId4" Type="http://schemas.openxmlformats.org/officeDocument/2006/relationships/image" Target="../media/image132.png"/></Relationships>
</file>

<file path=ppt/slides/_rels/slide24.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133.png"/><Relationship Id="rId1" Type="http://schemas.openxmlformats.org/officeDocument/2006/relationships/slideLayout" Target="../slideLayouts/slideLayout23.xml"/><Relationship Id="rId6" Type="http://schemas.openxmlformats.org/officeDocument/2006/relationships/image" Target="../media/image136.png"/><Relationship Id="rId5" Type="http://schemas.openxmlformats.org/officeDocument/2006/relationships/image" Target="../media/image135.png"/><Relationship Id="rId4" Type="http://schemas.openxmlformats.org/officeDocument/2006/relationships/image" Target="../media/image134.png"/></Relationships>
</file>

<file path=ppt/slides/_rels/slide25.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3.xml"/></Relationships>
</file>

<file path=ppt/slides/_rels/slide26.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3.xml"/></Relationships>
</file>

<file path=ppt/slides/_rels/slide28.xml.rels><?xml version="1.0" encoding="UTF-8" standalone="yes"?>
<Relationships xmlns="http://schemas.openxmlformats.org/package/2006/relationships"><Relationship Id="rId8" Type="http://schemas.openxmlformats.org/officeDocument/2006/relationships/image" Target="../media/image142.png"/><Relationship Id="rId13" Type="http://schemas.openxmlformats.org/officeDocument/2006/relationships/image" Target="../media/image147.png"/><Relationship Id="rId3" Type="http://schemas.openxmlformats.org/officeDocument/2006/relationships/image" Target="../media/image137.png"/><Relationship Id="rId7" Type="http://schemas.openxmlformats.org/officeDocument/2006/relationships/image" Target="../media/image141.png"/><Relationship Id="rId12" Type="http://schemas.openxmlformats.org/officeDocument/2006/relationships/image" Target="../media/image146.png"/><Relationship Id="rId2" Type="http://schemas.openxmlformats.org/officeDocument/2006/relationships/image" Target="../media/image3.wmf"/><Relationship Id="rId1" Type="http://schemas.openxmlformats.org/officeDocument/2006/relationships/slideLayout" Target="../slideLayouts/slideLayout23.xml"/><Relationship Id="rId6" Type="http://schemas.openxmlformats.org/officeDocument/2006/relationships/image" Target="../media/image140.png"/><Relationship Id="rId11" Type="http://schemas.openxmlformats.org/officeDocument/2006/relationships/image" Target="../media/image145.png"/><Relationship Id="rId5" Type="http://schemas.openxmlformats.org/officeDocument/2006/relationships/image" Target="../media/image139.png"/><Relationship Id="rId15" Type="http://schemas.openxmlformats.org/officeDocument/2006/relationships/image" Target="../media/image149.png"/><Relationship Id="rId10" Type="http://schemas.openxmlformats.org/officeDocument/2006/relationships/image" Target="../media/image144.png"/><Relationship Id="rId4" Type="http://schemas.openxmlformats.org/officeDocument/2006/relationships/image" Target="../media/image138.png"/><Relationship Id="rId9" Type="http://schemas.openxmlformats.org/officeDocument/2006/relationships/image" Target="../media/image143.png"/><Relationship Id="rId14" Type="http://schemas.openxmlformats.org/officeDocument/2006/relationships/image" Target="../media/image148.png"/></Relationships>
</file>

<file path=ppt/slides/_rels/slide29.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3.xml"/></Relationships>
</file>

<file path=ppt/slides/_rels/slide30.xml.rels><?xml version="1.0" encoding="UTF-8" standalone="yes"?>
<Relationships xmlns="http://schemas.openxmlformats.org/package/2006/relationships"><Relationship Id="rId8" Type="http://schemas.openxmlformats.org/officeDocument/2006/relationships/image" Target="../media/image155.png"/><Relationship Id="rId3" Type="http://schemas.openxmlformats.org/officeDocument/2006/relationships/image" Target="../media/image150.png"/><Relationship Id="rId7" Type="http://schemas.openxmlformats.org/officeDocument/2006/relationships/image" Target="../media/image154.png"/><Relationship Id="rId12" Type="http://schemas.openxmlformats.org/officeDocument/2006/relationships/image" Target="../media/image159.png"/><Relationship Id="rId2" Type="http://schemas.openxmlformats.org/officeDocument/2006/relationships/image" Target="../media/image3.wmf"/><Relationship Id="rId1" Type="http://schemas.openxmlformats.org/officeDocument/2006/relationships/slideLayout" Target="../slideLayouts/slideLayout23.xml"/><Relationship Id="rId6" Type="http://schemas.openxmlformats.org/officeDocument/2006/relationships/image" Target="../media/image153.png"/><Relationship Id="rId11" Type="http://schemas.openxmlformats.org/officeDocument/2006/relationships/image" Target="../media/image158.png"/><Relationship Id="rId5" Type="http://schemas.openxmlformats.org/officeDocument/2006/relationships/image" Target="../media/image152.png"/><Relationship Id="rId10" Type="http://schemas.openxmlformats.org/officeDocument/2006/relationships/image" Target="../media/image157.png"/><Relationship Id="rId4" Type="http://schemas.openxmlformats.org/officeDocument/2006/relationships/image" Target="../media/image151.png"/><Relationship Id="rId9" Type="http://schemas.openxmlformats.org/officeDocument/2006/relationships/image" Target="../media/image156.png"/></Relationships>
</file>

<file path=ppt/slides/_rels/slide31.xml.rels><?xml version="1.0" encoding="UTF-8" standalone="yes"?>
<Relationships xmlns="http://schemas.openxmlformats.org/package/2006/relationships"><Relationship Id="rId8" Type="http://schemas.openxmlformats.org/officeDocument/2006/relationships/image" Target="../media/image155.png"/><Relationship Id="rId13" Type="http://schemas.openxmlformats.org/officeDocument/2006/relationships/image" Target="../media/image160.png"/><Relationship Id="rId3" Type="http://schemas.openxmlformats.org/officeDocument/2006/relationships/image" Target="../media/image150.png"/><Relationship Id="rId7" Type="http://schemas.openxmlformats.org/officeDocument/2006/relationships/image" Target="../media/image154.png"/><Relationship Id="rId12" Type="http://schemas.openxmlformats.org/officeDocument/2006/relationships/image" Target="../media/image159.png"/><Relationship Id="rId17" Type="http://schemas.openxmlformats.org/officeDocument/2006/relationships/image" Target="../media/image164.png"/><Relationship Id="rId2" Type="http://schemas.openxmlformats.org/officeDocument/2006/relationships/image" Target="../media/image3.wmf"/><Relationship Id="rId16" Type="http://schemas.openxmlformats.org/officeDocument/2006/relationships/image" Target="../media/image163.png"/><Relationship Id="rId1" Type="http://schemas.openxmlformats.org/officeDocument/2006/relationships/slideLayout" Target="../slideLayouts/slideLayout23.xml"/><Relationship Id="rId6" Type="http://schemas.openxmlformats.org/officeDocument/2006/relationships/image" Target="../media/image153.png"/><Relationship Id="rId11" Type="http://schemas.openxmlformats.org/officeDocument/2006/relationships/image" Target="../media/image158.png"/><Relationship Id="rId5" Type="http://schemas.openxmlformats.org/officeDocument/2006/relationships/image" Target="../media/image152.png"/><Relationship Id="rId15" Type="http://schemas.openxmlformats.org/officeDocument/2006/relationships/image" Target="../media/image162.png"/><Relationship Id="rId10" Type="http://schemas.openxmlformats.org/officeDocument/2006/relationships/image" Target="../media/image157.png"/><Relationship Id="rId4" Type="http://schemas.openxmlformats.org/officeDocument/2006/relationships/image" Target="../media/image151.png"/><Relationship Id="rId9" Type="http://schemas.openxmlformats.org/officeDocument/2006/relationships/image" Target="../media/image156.png"/><Relationship Id="rId14" Type="http://schemas.openxmlformats.org/officeDocument/2006/relationships/image" Target="../media/image161.png"/></Relationships>
</file>

<file path=ppt/slides/_rels/slide32.xml.rels><?xml version="1.0" encoding="UTF-8" standalone="yes"?>
<Relationships xmlns="http://schemas.openxmlformats.org/package/2006/relationships"><Relationship Id="rId8" Type="http://schemas.openxmlformats.org/officeDocument/2006/relationships/image" Target="../media/image170.png"/><Relationship Id="rId13" Type="http://schemas.openxmlformats.org/officeDocument/2006/relationships/image" Target="../media/image175.png"/><Relationship Id="rId3" Type="http://schemas.openxmlformats.org/officeDocument/2006/relationships/image" Target="../media/image165.png"/><Relationship Id="rId7" Type="http://schemas.openxmlformats.org/officeDocument/2006/relationships/image" Target="../media/image169.png"/><Relationship Id="rId12" Type="http://schemas.openxmlformats.org/officeDocument/2006/relationships/image" Target="../media/image174.png"/><Relationship Id="rId2" Type="http://schemas.openxmlformats.org/officeDocument/2006/relationships/image" Target="../media/image3.wmf"/><Relationship Id="rId1" Type="http://schemas.openxmlformats.org/officeDocument/2006/relationships/slideLayout" Target="../slideLayouts/slideLayout23.xml"/><Relationship Id="rId6" Type="http://schemas.openxmlformats.org/officeDocument/2006/relationships/image" Target="../media/image168.png"/><Relationship Id="rId11" Type="http://schemas.openxmlformats.org/officeDocument/2006/relationships/image" Target="../media/image173.png"/><Relationship Id="rId5" Type="http://schemas.openxmlformats.org/officeDocument/2006/relationships/image" Target="../media/image167.png"/><Relationship Id="rId10" Type="http://schemas.openxmlformats.org/officeDocument/2006/relationships/image" Target="../media/image172.png"/><Relationship Id="rId4" Type="http://schemas.openxmlformats.org/officeDocument/2006/relationships/image" Target="../media/image166.png"/><Relationship Id="rId9" Type="http://schemas.openxmlformats.org/officeDocument/2006/relationships/image" Target="../media/image171.png"/></Relationships>
</file>

<file path=ppt/slides/_rels/slide33.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3.xml"/></Relationships>
</file>

<file path=ppt/slides/_rels/slide3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3.xml"/></Relationships>
</file>

<file path=ppt/slides/_rels/slide35.xml.rels><?xml version="1.0" encoding="UTF-8" standalone="yes"?>
<Relationships xmlns="http://schemas.openxmlformats.org/package/2006/relationships"><Relationship Id="rId8" Type="http://schemas.openxmlformats.org/officeDocument/2006/relationships/image" Target="../media/image181.png"/><Relationship Id="rId3" Type="http://schemas.openxmlformats.org/officeDocument/2006/relationships/image" Target="../media/image177.png"/><Relationship Id="rId7" Type="http://schemas.openxmlformats.org/officeDocument/2006/relationships/image" Target="../media/image180.png"/><Relationship Id="rId2" Type="http://schemas.openxmlformats.org/officeDocument/2006/relationships/image" Target="../media/image176.png"/><Relationship Id="rId1" Type="http://schemas.openxmlformats.org/officeDocument/2006/relationships/slideLayout" Target="../slideLayouts/slideLayout23.xml"/><Relationship Id="rId6" Type="http://schemas.openxmlformats.org/officeDocument/2006/relationships/image" Target="../media/image179.png"/><Relationship Id="rId5" Type="http://schemas.openxmlformats.org/officeDocument/2006/relationships/image" Target="../media/image178.png"/><Relationship Id="rId10" Type="http://schemas.openxmlformats.org/officeDocument/2006/relationships/image" Target="../media/image183.png"/><Relationship Id="rId4" Type="http://schemas.openxmlformats.org/officeDocument/2006/relationships/image" Target="../media/image3.wmf"/><Relationship Id="rId9" Type="http://schemas.openxmlformats.org/officeDocument/2006/relationships/image" Target="../media/image182.png"/></Relationships>
</file>

<file path=ppt/slides/_rels/slide36.xml.rels><?xml version="1.0" encoding="UTF-8" standalone="yes"?>
<Relationships xmlns="http://schemas.openxmlformats.org/package/2006/relationships"><Relationship Id="rId3" Type="http://schemas.openxmlformats.org/officeDocument/2006/relationships/image" Target="../media/image185.png"/><Relationship Id="rId2" Type="http://schemas.openxmlformats.org/officeDocument/2006/relationships/image" Target="../media/image184.png"/><Relationship Id="rId1" Type="http://schemas.openxmlformats.org/officeDocument/2006/relationships/slideLayout" Target="../slideLayouts/slideLayout23.xml"/><Relationship Id="rId4" Type="http://schemas.openxmlformats.org/officeDocument/2006/relationships/image" Target="../media/image186.png"/></Relationships>
</file>

<file path=ppt/slides/_rels/slide37.xml.rels><?xml version="1.0" encoding="UTF-8" standalone="yes"?>
<Relationships xmlns="http://schemas.openxmlformats.org/package/2006/relationships"><Relationship Id="rId8" Type="http://schemas.openxmlformats.org/officeDocument/2006/relationships/image" Target="../media/image192.png"/><Relationship Id="rId3" Type="http://schemas.openxmlformats.org/officeDocument/2006/relationships/image" Target="../media/image187.png"/><Relationship Id="rId7" Type="http://schemas.openxmlformats.org/officeDocument/2006/relationships/image" Target="../media/image191.png"/><Relationship Id="rId2" Type="http://schemas.openxmlformats.org/officeDocument/2006/relationships/image" Target="../media/image3.wmf"/><Relationship Id="rId1" Type="http://schemas.openxmlformats.org/officeDocument/2006/relationships/slideLayout" Target="../slideLayouts/slideLayout23.xml"/><Relationship Id="rId6" Type="http://schemas.openxmlformats.org/officeDocument/2006/relationships/image" Target="../media/image190.png"/><Relationship Id="rId5" Type="http://schemas.openxmlformats.org/officeDocument/2006/relationships/image" Target="../media/image189.png"/><Relationship Id="rId4" Type="http://schemas.openxmlformats.org/officeDocument/2006/relationships/image" Target="../media/image188.png"/><Relationship Id="rId9" Type="http://schemas.openxmlformats.org/officeDocument/2006/relationships/image" Target="../media/image193.png"/></Relationships>
</file>

<file path=ppt/slides/_rels/slide38.xml.rels><?xml version="1.0" encoding="UTF-8" standalone="yes"?>
<Relationships xmlns="http://schemas.openxmlformats.org/package/2006/relationships"><Relationship Id="rId8" Type="http://schemas.openxmlformats.org/officeDocument/2006/relationships/image" Target="../media/image199.png"/><Relationship Id="rId13" Type="http://schemas.openxmlformats.org/officeDocument/2006/relationships/image" Target="../media/image204.png"/><Relationship Id="rId3" Type="http://schemas.openxmlformats.org/officeDocument/2006/relationships/image" Target="../media/image195.png"/><Relationship Id="rId7" Type="http://schemas.openxmlformats.org/officeDocument/2006/relationships/image" Target="../media/image198.png"/><Relationship Id="rId12" Type="http://schemas.openxmlformats.org/officeDocument/2006/relationships/image" Target="../media/image203.png"/><Relationship Id="rId2" Type="http://schemas.openxmlformats.org/officeDocument/2006/relationships/image" Target="../media/image194.png"/><Relationship Id="rId1" Type="http://schemas.openxmlformats.org/officeDocument/2006/relationships/slideLayout" Target="../slideLayouts/slideLayout23.xml"/><Relationship Id="rId6" Type="http://schemas.openxmlformats.org/officeDocument/2006/relationships/image" Target="../media/image197.png"/><Relationship Id="rId11" Type="http://schemas.openxmlformats.org/officeDocument/2006/relationships/image" Target="../media/image202.png"/><Relationship Id="rId5" Type="http://schemas.openxmlformats.org/officeDocument/2006/relationships/image" Target="../media/image196.png"/><Relationship Id="rId15" Type="http://schemas.openxmlformats.org/officeDocument/2006/relationships/image" Target="../media/image206.png"/><Relationship Id="rId10" Type="http://schemas.openxmlformats.org/officeDocument/2006/relationships/image" Target="../media/image201.png"/><Relationship Id="rId4" Type="http://schemas.openxmlformats.org/officeDocument/2006/relationships/image" Target="../media/image3.wmf"/><Relationship Id="rId9" Type="http://schemas.openxmlformats.org/officeDocument/2006/relationships/image" Target="../media/image200.png"/><Relationship Id="rId14" Type="http://schemas.openxmlformats.org/officeDocument/2006/relationships/image" Target="../media/image205.png"/></Relationships>
</file>

<file path=ppt/slides/_rels/slide39.xml.rels><?xml version="1.0" encoding="UTF-8" standalone="yes"?>
<Relationships xmlns="http://schemas.openxmlformats.org/package/2006/relationships"><Relationship Id="rId8" Type="http://schemas.openxmlformats.org/officeDocument/2006/relationships/image" Target="../media/image212.png"/><Relationship Id="rId13" Type="http://schemas.openxmlformats.org/officeDocument/2006/relationships/image" Target="../media/image217.png"/><Relationship Id="rId3" Type="http://schemas.openxmlformats.org/officeDocument/2006/relationships/image" Target="../media/image207.png"/><Relationship Id="rId7" Type="http://schemas.openxmlformats.org/officeDocument/2006/relationships/image" Target="../media/image211.png"/><Relationship Id="rId12" Type="http://schemas.openxmlformats.org/officeDocument/2006/relationships/image" Target="../media/image216.png"/><Relationship Id="rId2" Type="http://schemas.openxmlformats.org/officeDocument/2006/relationships/image" Target="../media/image3.wmf"/><Relationship Id="rId1" Type="http://schemas.openxmlformats.org/officeDocument/2006/relationships/slideLayout" Target="../slideLayouts/slideLayout23.xml"/><Relationship Id="rId6" Type="http://schemas.openxmlformats.org/officeDocument/2006/relationships/image" Target="../media/image210.png"/><Relationship Id="rId11" Type="http://schemas.openxmlformats.org/officeDocument/2006/relationships/image" Target="../media/image215.png"/><Relationship Id="rId5" Type="http://schemas.openxmlformats.org/officeDocument/2006/relationships/image" Target="../media/image209.png"/><Relationship Id="rId10" Type="http://schemas.openxmlformats.org/officeDocument/2006/relationships/image" Target="../media/image214.png"/><Relationship Id="rId4" Type="http://schemas.openxmlformats.org/officeDocument/2006/relationships/image" Target="../media/image208.png"/><Relationship Id="rId9" Type="http://schemas.openxmlformats.org/officeDocument/2006/relationships/image" Target="../media/image213.png"/><Relationship Id="rId14" Type="http://schemas.openxmlformats.org/officeDocument/2006/relationships/image" Target="../media/image218.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wmf"/><Relationship Id="rId1" Type="http://schemas.openxmlformats.org/officeDocument/2006/relationships/slideLayout" Target="../slideLayouts/slideLayout23.xml"/></Relationships>
</file>

<file path=ppt/slides/_rels/slide40.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3.xml"/></Relationships>
</file>

<file path=ppt/slides/_rels/slide41.xml.rels><?xml version="1.0" encoding="UTF-8" standalone="yes"?>
<Relationships xmlns="http://schemas.openxmlformats.org/package/2006/relationships"><Relationship Id="rId8" Type="http://schemas.openxmlformats.org/officeDocument/2006/relationships/image" Target="../media/image224.png"/><Relationship Id="rId3" Type="http://schemas.openxmlformats.org/officeDocument/2006/relationships/image" Target="../media/image220.png"/><Relationship Id="rId7" Type="http://schemas.openxmlformats.org/officeDocument/2006/relationships/image" Target="../media/image223.png"/><Relationship Id="rId12" Type="http://schemas.openxmlformats.org/officeDocument/2006/relationships/image" Target="../media/image228.png"/><Relationship Id="rId2" Type="http://schemas.openxmlformats.org/officeDocument/2006/relationships/image" Target="../media/image219.png"/><Relationship Id="rId1" Type="http://schemas.openxmlformats.org/officeDocument/2006/relationships/slideLayout" Target="../slideLayouts/slideLayout23.xml"/><Relationship Id="rId6" Type="http://schemas.openxmlformats.org/officeDocument/2006/relationships/image" Target="../media/image222.png"/><Relationship Id="rId11" Type="http://schemas.openxmlformats.org/officeDocument/2006/relationships/image" Target="../media/image227.png"/><Relationship Id="rId5" Type="http://schemas.openxmlformats.org/officeDocument/2006/relationships/image" Target="../media/image3.wmf"/><Relationship Id="rId10" Type="http://schemas.openxmlformats.org/officeDocument/2006/relationships/image" Target="../media/image226.png"/><Relationship Id="rId4" Type="http://schemas.openxmlformats.org/officeDocument/2006/relationships/image" Target="../media/image221.png"/><Relationship Id="rId9" Type="http://schemas.openxmlformats.org/officeDocument/2006/relationships/image" Target="../media/image225.png"/></Relationships>
</file>

<file path=ppt/slides/_rels/slide42.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3.xml"/></Relationships>
</file>

<file path=ppt/slides/_rels/slide43.xml.rels><?xml version="1.0" encoding="UTF-8" standalone="yes"?>
<Relationships xmlns="http://schemas.openxmlformats.org/package/2006/relationships"><Relationship Id="rId3" Type="http://schemas.openxmlformats.org/officeDocument/2006/relationships/image" Target="../media/image230.png"/><Relationship Id="rId2" Type="http://schemas.openxmlformats.org/officeDocument/2006/relationships/image" Target="../media/image229.png"/><Relationship Id="rId1" Type="http://schemas.openxmlformats.org/officeDocument/2006/relationships/slideLayout" Target="../slideLayouts/slideLayout23.xml"/><Relationship Id="rId4" Type="http://schemas.openxmlformats.org/officeDocument/2006/relationships/image" Target="../media/image3.wmf"/></Relationships>
</file>

<file path=ppt/slides/_rels/slide4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3.xml"/></Relationships>
</file>

<file path=ppt/slides/_rels/slide45.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3.xml"/></Relationships>
</file>

<file path=ppt/slides/_rels/slide46.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18.xml"/></Relationships>
</file>

<file path=ppt/slides/_rels/slide47.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3.xml"/></Relationships>
</file>

<file path=ppt/slides/_rels/slide48.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31.png"/><Relationship Id="rId1" Type="http://schemas.openxmlformats.org/officeDocument/2006/relationships/slideLayout" Target="../slideLayouts/slideLayout23.xml"/></Relationships>
</file>

<file path=ppt/slides/_rels/slide49.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32.png"/><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3.wmf"/><Relationship Id="rId1" Type="http://schemas.openxmlformats.org/officeDocument/2006/relationships/slideLayout" Target="../slideLayouts/slideLayout2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50.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33.png"/><Relationship Id="rId1" Type="http://schemas.openxmlformats.org/officeDocument/2006/relationships/slideLayout" Target="../slideLayouts/slideLayout23.xml"/><Relationship Id="rId4" Type="http://schemas.openxmlformats.org/officeDocument/2006/relationships/image" Target="../media/image234.png"/></Relationships>
</file>

<file path=ppt/slides/_rels/slide51.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35.png"/><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20.png"/><Relationship Id="rId3" Type="http://schemas.openxmlformats.org/officeDocument/2006/relationships/image" Target="../media/image11.png"/><Relationship Id="rId7" Type="http://schemas.openxmlformats.org/officeDocument/2006/relationships/image" Target="../media/image14.png"/><Relationship Id="rId12" Type="http://schemas.openxmlformats.org/officeDocument/2006/relationships/image" Target="../media/image19.png"/><Relationship Id="rId2" Type="http://schemas.openxmlformats.org/officeDocument/2006/relationships/image" Target="../media/image10.png"/><Relationship Id="rId1" Type="http://schemas.openxmlformats.org/officeDocument/2006/relationships/slideLayout" Target="../slideLayouts/slideLayout23.xml"/><Relationship Id="rId6" Type="http://schemas.openxmlformats.org/officeDocument/2006/relationships/image" Target="../media/image13.png"/><Relationship Id="rId11" Type="http://schemas.openxmlformats.org/officeDocument/2006/relationships/image" Target="../media/image18.png"/><Relationship Id="rId5" Type="http://schemas.openxmlformats.org/officeDocument/2006/relationships/image" Target="../media/image3.wmf"/><Relationship Id="rId15" Type="http://schemas.openxmlformats.org/officeDocument/2006/relationships/image" Target="../media/image22.png"/><Relationship Id="rId10" Type="http://schemas.openxmlformats.org/officeDocument/2006/relationships/image" Target="../media/image17.png"/><Relationship Id="rId4" Type="http://schemas.openxmlformats.org/officeDocument/2006/relationships/image" Target="../media/image12.png"/><Relationship Id="rId9" Type="http://schemas.openxmlformats.org/officeDocument/2006/relationships/image" Target="../media/image16.png"/><Relationship Id="rId14" Type="http://schemas.openxmlformats.org/officeDocument/2006/relationships/image" Target="../media/image21.png"/></Relationships>
</file>

<file path=ppt/slides/_rels/slide7.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3.wmf"/><Relationship Id="rId7" Type="http://schemas.openxmlformats.org/officeDocument/2006/relationships/image" Target="../media/image27.png"/><Relationship Id="rId2" Type="http://schemas.openxmlformats.org/officeDocument/2006/relationships/slideLayout" Target="../slideLayouts/slideLayout23.xml"/><Relationship Id="rId1" Type="http://schemas.openxmlformats.org/officeDocument/2006/relationships/vmlDrawing" Target="../drawings/vmlDrawing1.vml"/><Relationship Id="rId6" Type="http://schemas.openxmlformats.org/officeDocument/2006/relationships/image" Target="../media/image26.png"/><Relationship Id="rId11" Type="http://schemas.openxmlformats.org/officeDocument/2006/relationships/oleObject" Target="../embeddings/oleObject2.bin"/><Relationship Id="rId5" Type="http://schemas.openxmlformats.org/officeDocument/2006/relationships/image" Target="../media/image25.png"/><Relationship Id="rId10" Type="http://schemas.openxmlformats.org/officeDocument/2006/relationships/image" Target="../media/image23.wmf"/><Relationship Id="rId4" Type="http://schemas.openxmlformats.org/officeDocument/2006/relationships/image" Target="../media/image24.png"/><Relationship Id="rId9"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8" Type="http://schemas.openxmlformats.org/officeDocument/2006/relationships/image" Target="../media/image34.png"/><Relationship Id="rId13" Type="http://schemas.openxmlformats.org/officeDocument/2006/relationships/image" Target="../media/image39.png"/><Relationship Id="rId18" Type="http://schemas.openxmlformats.org/officeDocument/2006/relationships/image" Target="../media/image44.png"/><Relationship Id="rId3" Type="http://schemas.openxmlformats.org/officeDocument/2006/relationships/image" Target="../media/image3.wmf"/><Relationship Id="rId7" Type="http://schemas.openxmlformats.org/officeDocument/2006/relationships/image" Target="../media/image33.png"/><Relationship Id="rId12" Type="http://schemas.openxmlformats.org/officeDocument/2006/relationships/image" Target="../media/image38.png"/><Relationship Id="rId17" Type="http://schemas.openxmlformats.org/officeDocument/2006/relationships/image" Target="../media/image43.png"/><Relationship Id="rId2" Type="http://schemas.openxmlformats.org/officeDocument/2006/relationships/image" Target="../media/image29.png"/><Relationship Id="rId16" Type="http://schemas.openxmlformats.org/officeDocument/2006/relationships/image" Target="../media/image42.png"/><Relationship Id="rId20" Type="http://schemas.openxmlformats.org/officeDocument/2006/relationships/image" Target="../media/image46.png"/><Relationship Id="rId1" Type="http://schemas.openxmlformats.org/officeDocument/2006/relationships/slideLayout" Target="../slideLayouts/slideLayout23.xml"/><Relationship Id="rId6" Type="http://schemas.openxmlformats.org/officeDocument/2006/relationships/image" Target="../media/image32.png"/><Relationship Id="rId11" Type="http://schemas.openxmlformats.org/officeDocument/2006/relationships/image" Target="../media/image37.png"/><Relationship Id="rId5" Type="http://schemas.openxmlformats.org/officeDocument/2006/relationships/image" Target="../media/image31.png"/><Relationship Id="rId15" Type="http://schemas.openxmlformats.org/officeDocument/2006/relationships/image" Target="../media/image41.png"/><Relationship Id="rId10" Type="http://schemas.openxmlformats.org/officeDocument/2006/relationships/image" Target="../media/image36.png"/><Relationship Id="rId19" Type="http://schemas.openxmlformats.org/officeDocument/2006/relationships/image" Target="../media/image45.png"/><Relationship Id="rId4" Type="http://schemas.openxmlformats.org/officeDocument/2006/relationships/image" Target="../media/image30.png"/><Relationship Id="rId9" Type="http://schemas.openxmlformats.org/officeDocument/2006/relationships/image" Target="../media/image35.png"/><Relationship Id="rId14" Type="http://schemas.openxmlformats.org/officeDocument/2006/relationships/image" Target="../media/image40.png"/></Relationships>
</file>

<file path=ppt/slides/_rels/slide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3.wmf"/><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
          <p:cNvSpPr>
            <a:spLocks noChangeArrowheads="1"/>
          </p:cNvSpPr>
          <p:nvPr/>
        </p:nvSpPr>
        <p:spPr bwMode="auto">
          <a:xfrm>
            <a:off x="5715000" y="5105400"/>
            <a:ext cx="3429000" cy="129540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spAutoFit/>
          </a:bodyPr>
          <a:lstStyle>
            <a:lvl1pPr indent="290513">
              <a:defRPr>
                <a:solidFill>
                  <a:schemeClr val="tx1"/>
                </a:solidFill>
                <a:latin typeface="Palatino" pitchFamily="2" charset="0"/>
              </a:defRPr>
            </a:lvl1pPr>
            <a:lvl2pPr marL="742950" indent="-285750">
              <a:defRPr>
                <a:solidFill>
                  <a:schemeClr val="tx1"/>
                </a:solidFill>
                <a:latin typeface="Palatino" pitchFamily="2" charset="0"/>
              </a:defRPr>
            </a:lvl2pPr>
            <a:lvl3pPr marL="1143000" indent="-228600">
              <a:defRPr>
                <a:solidFill>
                  <a:schemeClr val="tx1"/>
                </a:solidFill>
                <a:latin typeface="Palatino" pitchFamily="2" charset="0"/>
              </a:defRPr>
            </a:lvl3pPr>
            <a:lvl4pPr marL="1600200" indent="-228600">
              <a:defRPr>
                <a:solidFill>
                  <a:schemeClr val="tx1"/>
                </a:solidFill>
                <a:latin typeface="Palatino" pitchFamily="2" charset="0"/>
              </a:defRPr>
            </a:lvl4pPr>
            <a:lvl5pPr marL="2057400" indent="-228600">
              <a:defRPr>
                <a:solidFill>
                  <a:schemeClr val="tx1"/>
                </a:solidFill>
                <a:latin typeface="Palatino" pitchFamily="2" charset="0"/>
              </a:defRPr>
            </a:lvl5pPr>
            <a:lvl6pPr marL="2514600" indent="-228600" eaLnBrk="0" fontAlgn="base" hangingPunct="0">
              <a:spcBef>
                <a:spcPct val="0"/>
              </a:spcBef>
              <a:spcAft>
                <a:spcPct val="0"/>
              </a:spcAft>
              <a:defRPr>
                <a:solidFill>
                  <a:schemeClr val="tx1"/>
                </a:solidFill>
                <a:latin typeface="Palatino" pitchFamily="2" charset="0"/>
              </a:defRPr>
            </a:lvl6pPr>
            <a:lvl7pPr marL="2971800" indent="-228600" eaLnBrk="0" fontAlgn="base" hangingPunct="0">
              <a:spcBef>
                <a:spcPct val="0"/>
              </a:spcBef>
              <a:spcAft>
                <a:spcPct val="0"/>
              </a:spcAft>
              <a:defRPr>
                <a:solidFill>
                  <a:schemeClr val="tx1"/>
                </a:solidFill>
                <a:latin typeface="Palatino" pitchFamily="2" charset="0"/>
              </a:defRPr>
            </a:lvl7pPr>
            <a:lvl8pPr marL="3429000" indent="-228600" eaLnBrk="0" fontAlgn="base" hangingPunct="0">
              <a:spcBef>
                <a:spcPct val="0"/>
              </a:spcBef>
              <a:spcAft>
                <a:spcPct val="0"/>
              </a:spcAft>
              <a:defRPr>
                <a:solidFill>
                  <a:schemeClr val="tx1"/>
                </a:solidFill>
                <a:latin typeface="Palatino" pitchFamily="2" charset="0"/>
              </a:defRPr>
            </a:lvl8pPr>
            <a:lvl9pPr marL="3886200" indent="-228600" eaLnBrk="0" fontAlgn="base" hangingPunct="0">
              <a:spcBef>
                <a:spcPct val="0"/>
              </a:spcBef>
              <a:spcAft>
                <a:spcPct val="0"/>
              </a:spcAft>
              <a:defRPr>
                <a:solidFill>
                  <a:schemeClr val="tx1"/>
                </a:solidFill>
                <a:latin typeface="Palatino" pitchFamily="2" charset="0"/>
              </a:defRPr>
            </a:lvl9pPr>
          </a:lstStyle>
          <a:p>
            <a:pPr eaLnBrk="1" hangingPunct="1">
              <a:buFontTx/>
              <a:buAutoNum type="arabicPeriod"/>
            </a:pPr>
            <a:endParaRPr lang="en-GB" alt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14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5" name="Rectangle 4"/>
          <p:cNvSpPr>
            <a:spLocks noGrp="1" noChangeArrowheads="1"/>
          </p:cNvSpPr>
          <p:nvPr>
            <p:ph type="title"/>
          </p:nvPr>
        </p:nvSpPr>
        <p:spPr>
          <a:xfrm>
            <a:off x="1371600" y="381000"/>
            <a:ext cx="7315200" cy="533400"/>
          </a:xfrm>
        </p:spPr>
        <p:txBody>
          <a:bodyPr/>
          <a:lstStyle/>
          <a:p>
            <a:pPr eaLnBrk="1" hangingPunct="1"/>
            <a:r>
              <a:rPr lang="en-US" altLang="en-US" sz="2000" b="0" smtClean="0"/>
              <a:t>MONOPOLY</a:t>
            </a:r>
          </a:p>
        </p:txBody>
      </p:sp>
      <p:grpSp>
        <p:nvGrpSpPr>
          <p:cNvPr id="13316" name="Group 5"/>
          <p:cNvGrpSpPr>
            <a:grpSpLocks/>
          </p:cNvGrpSpPr>
          <p:nvPr/>
        </p:nvGrpSpPr>
        <p:grpSpPr bwMode="auto">
          <a:xfrm>
            <a:off x="457200" y="381000"/>
            <a:ext cx="8229600" cy="487363"/>
            <a:chOff x="288" y="240"/>
            <a:chExt cx="5184" cy="307"/>
          </a:xfrm>
        </p:grpSpPr>
        <p:sp>
          <p:nvSpPr>
            <p:cNvPr id="13320"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10.1</a:t>
              </a:r>
            </a:p>
          </p:txBody>
        </p:sp>
        <p:sp>
          <p:nvSpPr>
            <p:cNvPr id="13321"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21" name="Rectangle 90"/>
          <p:cNvSpPr>
            <a:spLocks noGrp="1" noChangeArrowheads="1"/>
          </p:cNvSpPr>
          <p:nvPr>
            <p:ph type="body" idx="1"/>
          </p:nvPr>
        </p:nvSpPr>
        <p:spPr>
          <a:xfrm>
            <a:off x="457200" y="990600"/>
            <a:ext cx="6705600" cy="511175"/>
          </a:xfrm>
        </p:spPr>
        <p:txBody>
          <a:bodyPr/>
          <a:lstStyle/>
          <a:p>
            <a:pPr eaLnBrk="1" hangingPunct="1"/>
            <a:r>
              <a:rPr lang="en-US" altLang="en-US" sz="2000" smtClean="0"/>
              <a:t>A Rule of Thumb for Pricing</a:t>
            </a:r>
          </a:p>
        </p:txBody>
      </p:sp>
      <mc:AlternateContent xmlns:mc="http://schemas.openxmlformats.org/markup-compatibility/2006" xmlns:a14="http://schemas.microsoft.com/office/drawing/2010/main">
        <mc:Choice Requires="a14">
          <p:sp>
            <p:nvSpPr>
              <p:cNvPr id="29" name="Rectangle 93"/>
              <p:cNvSpPr>
                <a:spLocks noChangeArrowheads="1"/>
              </p:cNvSpPr>
              <p:nvPr/>
            </p:nvSpPr>
            <p:spPr bwMode="auto">
              <a:xfrm>
                <a:off x="1219200" y="1524000"/>
                <a:ext cx="6705600" cy="4739182"/>
              </a:xfrm>
              <a:prstGeom prst="rect">
                <a:avLst/>
              </a:prstGeom>
              <a:noFill/>
              <a:ln>
                <a:noFill/>
              </a:ln>
              <a:extLst>
                <a:ext uri="{909E8E84-426E-40DD-AFC4-6F175D3DCCD1}">
                  <a14:hiddenFill>
                    <a:solidFill>
                      <a:srgbClr val="FFFFFF"/>
                    </a:solidFill>
                  </a14:hiddenFill>
                </a:ext>
                <a:ext uri="{91240B29-F687-4F45-9708-019B960494DF}">
                  <a14:hiddenLine w="9525" algn="ctr">
                    <a:solidFill>
                      <a:srgbClr val="000000"/>
                    </a:solidFill>
                    <a:miter lim="800000"/>
                    <a:headEnd/>
                    <a:tailEnd/>
                  </a14:hiddenLine>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pPr>
                <a:r>
                  <a:rPr lang="en-US" altLang="en-US" sz="1800" dirty="0" smtClean="0">
                    <a:solidFill>
                      <a:schemeClr val="tx1"/>
                    </a:solidFill>
                  </a:rPr>
                  <a:t>We want to translate the condition that marginal revenue should equal marginal cost into a rule of thumb that can be more easily applied in practice.</a:t>
                </a:r>
              </a:p>
              <a:p>
                <a:pPr eaLnBrk="1" hangingPunct="1">
                  <a:spcBef>
                    <a:spcPct val="50000"/>
                  </a:spcBef>
                </a:pPr>
                <a:r>
                  <a:rPr lang="en-US" altLang="en-US" sz="1800" dirty="0">
                    <a:solidFill>
                      <a:schemeClr val="tx1"/>
                    </a:solidFill>
                  </a:rPr>
                  <a:t>To do this, we first write the expression for marginal revenue</a:t>
                </a:r>
                <a:r>
                  <a:rPr lang="en-US" altLang="en-US" sz="1800" dirty="0" smtClean="0">
                    <a:solidFill>
                      <a:schemeClr val="tx1"/>
                    </a:solidFill>
                  </a:rPr>
                  <a:t>:</a:t>
                </a:r>
              </a:p>
              <a:p>
                <a:pPr eaLnBrk="1" hangingPunct="1">
                  <a:spcBef>
                    <a:spcPct val="50000"/>
                  </a:spcBef>
                </a:pPr>
                <a:endParaRPr lang="en-GB" altLang="en-US" sz="1800" b="0" i="1" dirty="0" smtClean="0">
                  <a:solidFill>
                    <a:schemeClr val="tx1"/>
                  </a:solidFill>
                  <a:latin typeface="Cambria Math" panose="02040503050406030204" pitchFamily="18" charset="0"/>
                  <a:cs typeface="Arial" panose="020B0604020202020204" pitchFamily="34" charset="0"/>
                </a:endParaRPr>
              </a:p>
              <a:p>
                <a:pPr eaLnBrk="1" hangingPunct="1">
                  <a:spcBef>
                    <a:spcPct val="50000"/>
                  </a:spcBef>
                </a:pPr>
                <a14:m>
                  <m:oMathPara xmlns:m="http://schemas.openxmlformats.org/officeDocument/2006/math">
                    <m:oMathParaPr>
                      <m:jc m:val="centerGroup"/>
                    </m:oMathParaPr>
                    <m:oMath xmlns:m="http://schemas.openxmlformats.org/officeDocument/2006/math">
                      <m:r>
                        <a:rPr lang="en-GB" altLang="en-US" sz="1800" b="0" i="1" smtClean="0">
                          <a:solidFill>
                            <a:schemeClr val="tx1"/>
                          </a:solidFill>
                          <a:latin typeface="Cambria Math" panose="02040503050406030204" pitchFamily="18" charset="0"/>
                          <a:cs typeface="Arial" panose="020B0604020202020204" pitchFamily="34" charset="0"/>
                        </a:rPr>
                        <m:t>𝑀𝑅</m:t>
                      </m:r>
                      <m:r>
                        <a:rPr lang="en-GB" altLang="en-US" sz="1800" b="0" i="1" smtClean="0">
                          <a:solidFill>
                            <a:schemeClr val="tx1"/>
                          </a:solidFill>
                          <a:latin typeface="Cambria Math" panose="02040503050406030204" pitchFamily="18" charset="0"/>
                          <a:cs typeface="Arial" panose="020B0604020202020204" pitchFamily="34" charset="0"/>
                        </a:rPr>
                        <m:t>=</m:t>
                      </m:r>
                      <m:f>
                        <m:fPr>
                          <m:ctrlPr>
                            <a:rPr lang="en-US" altLang="en-US" sz="1800" i="1" smtClean="0">
                              <a:solidFill>
                                <a:schemeClr val="tx1"/>
                              </a:solidFill>
                              <a:latin typeface="Cambria Math" panose="02040503050406030204" pitchFamily="18" charset="0"/>
                              <a:cs typeface="Arial" panose="020B0604020202020204" pitchFamily="34" charset="0"/>
                            </a:rPr>
                          </m:ctrlPr>
                        </m:fPr>
                        <m:num>
                          <m:r>
                            <a:rPr lang="en-US" altLang="en-US" sz="1800" i="1" smtClean="0">
                              <a:solidFill>
                                <a:schemeClr val="tx1"/>
                              </a:solidFill>
                              <a:latin typeface="Cambria Math" panose="02040503050406030204" pitchFamily="18" charset="0"/>
                              <a:cs typeface="Arial" panose="020B0604020202020204" pitchFamily="34" charset="0"/>
                            </a:rPr>
                            <m:t>𝑑</m:t>
                          </m:r>
                          <m:r>
                            <a:rPr lang="en-GB" altLang="en-US" sz="1800" b="0" i="1" smtClean="0">
                              <a:solidFill>
                                <a:schemeClr val="tx1"/>
                              </a:solidFill>
                              <a:latin typeface="Cambria Math" panose="02040503050406030204" pitchFamily="18" charset="0"/>
                              <a:cs typeface="Arial" panose="020B0604020202020204" pitchFamily="34" charset="0"/>
                            </a:rPr>
                            <m:t>𝑅</m:t>
                          </m:r>
                          <m:d>
                            <m:dPr>
                              <m:ctrlPr>
                                <a:rPr lang="en-GB" altLang="en-US" sz="1800" b="0" i="1" smtClean="0">
                                  <a:solidFill>
                                    <a:schemeClr val="tx1"/>
                                  </a:solidFill>
                                  <a:latin typeface="Cambria Math" panose="02040503050406030204" pitchFamily="18" charset="0"/>
                                  <a:cs typeface="Arial" panose="020B0604020202020204" pitchFamily="34" charset="0"/>
                                </a:rPr>
                              </m:ctrlPr>
                            </m:dPr>
                            <m:e>
                              <m:r>
                                <a:rPr lang="en-GB" altLang="en-US" sz="1800" b="0" i="1" smtClean="0">
                                  <a:solidFill>
                                    <a:schemeClr val="tx1"/>
                                  </a:solidFill>
                                  <a:latin typeface="Cambria Math" panose="02040503050406030204" pitchFamily="18" charset="0"/>
                                  <a:cs typeface="Arial" panose="020B0604020202020204" pitchFamily="34" charset="0"/>
                                </a:rPr>
                                <m:t>𝑞</m:t>
                              </m:r>
                            </m:e>
                          </m:d>
                        </m:num>
                        <m:den>
                          <m:r>
                            <a:rPr lang="en-US" altLang="en-US" sz="1800" i="1" smtClean="0">
                              <a:solidFill>
                                <a:schemeClr val="tx1"/>
                              </a:solidFill>
                              <a:latin typeface="Cambria Math" panose="02040503050406030204" pitchFamily="18" charset="0"/>
                              <a:cs typeface="Arial" panose="020B0604020202020204" pitchFamily="34" charset="0"/>
                            </a:rPr>
                            <m:t>𝑑</m:t>
                          </m:r>
                          <m:r>
                            <a:rPr lang="en-GB" altLang="en-US" sz="1800" b="0" i="1" smtClean="0">
                              <a:solidFill>
                                <a:schemeClr val="tx1"/>
                              </a:solidFill>
                              <a:latin typeface="Cambria Math" panose="02040503050406030204" pitchFamily="18" charset="0"/>
                              <a:cs typeface="Arial" panose="020B0604020202020204" pitchFamily="34" charset="0"/>
                            </a:rPr>
                            <m:t>𝑞</m:t>
                          </m:r>
                        </m:den>
                      </m:f>
                      <m:r>
                        <a:rPr lang="en-GB" altLang="en-US" sz="1800" b="0" i="1" smtClean="0">
                          <a:solidFill>
                            <a:schemeClr val="tx1"/>
                          </a:solidFill>
                          <a:latin typeface="Cambria Math" panose="02040503050406030204" pitchFamily="18" charset="0"/>
                          <a:cs typeface="Arial" panose="020B0604020202020204" pitchFamily="34" charset="0"/>
                        </a:rPr>
                        <m:t>=</m:t>
                      </m:r>
                      <m:f>
                        <m:fPr>
                          <m:ctrlPr>
                            <a:rPr lang="en-US" altLang="en-US" sz="1800" i="1" smtClean="0">
                              <a:solidFill>
                                <a:schemeClr val="tx1"/>
                              </a:solidFill>
                              <a:latin typeface="Cambria Math" panose="02040503050406030204" pitchFamily="18" charset="0"/>
                              <a:cs typeface="Arial" panose="020B0604020202020204" pitchFamily="34" charset="0"/>
                            </a:rPr>
                          </m:ctrlPr>
                        </m:fPr>
                        <m:num>
                          <m:r>
                            <a:rPr lang="en-US" altLang="en-US" sz="1800" i="1" smtClean="0">
                              <a:solidFill>
                                <a:schemeClr val="tx1"/>
                              </a:solidFill>
                              <a:latin typeface="Cambria Math" panose="02040503050406030204" pitchFamily="18" charset="0"/>
                              <a:cs typeface="Arial" panose="020B0604020202020204" pitchFamily="34" charset="0"/>
                            </a:rPr>
                            <m:t>𝑑</m:t>
                          </m:r>
                          <m:r>
                            <a:rPr lang="en-GB" altLang="en-US" sz="1800" b="0" i="1" smtClean="0">
                              <a:solidFill>
                                <a:schemeClr val="tx1"/>
                              </a:solidFill>
                              <a:latin typeface="Cambria Math" panose="02040503050406030204" pitchFamily="18" charset="0"/>
                              <a:cs typeface="Arial" panose="020B0604020202020204" pitchFamily="34" charset="0"/>
                            </a:rPr>
                            <m:t>[</m:t>
                          </m:r>
                          <m:r>
                            <a:rPr lang="en-GB" altLang="en-US" sz="1800" b="0" i="1" smtClean="0">
                              <a:solidFill>
                                <a:schemeClr val="tx1"/>
                              </a:solidFill>
                              <a:latin typeface="Cambria Math" panose="02040503050406030204" pitchFamily="18" charset="0"/>
                              <a:cs typeface="Arial" panose="020B0604020202020204" pitchFamily="34" charset="0"/>
                            </a:rPr>
                            <m:t>𝑝</m:t>
                          </m:r>
                          <m:r>
                            <a:rPr lang="en-GB" altLang="en-US" sz="1800" b="0" i="1" smtClean="0">
                              <a:solidFill>
                                <a:schemeClr val="tx1"/>
                              </a:solidFill>
                              <a:latin typeface="Cambria Math" panose="02040503050406030204" pitchFamily="18" charset="0"/>
                              <a:cs typeface="Arial" panose="020B0604020202020204" pitchFamily="34" charset="0"/>
                            </a:rPr>
                            <m:t>(</m:t>
                          </m:r>
                          <m:r>
                            <a:rPr lang="en-GB" altLang="en-US" sz="1800" b="0" i="1" smtClean="0">
                              <a:solidFill>
                                <a:schemeClr val="tx1"/>
                              </a:solidFill>
                              <a:latin typeface="Cambria Math" panose="02040503050406030204" pitchFamily="18" charset="0"/>
                              <a:cs typeface="Arial" panose="020B0604020202020204" pitchFamily="34" charset="0"/>
                            </a:rPr>
                            <m:t>𝑞</m:t>
                          </m:r>
                          <m:r>
                            <a:rPr lang="en-GB" altLang="en-US" sz="1800" b="0" i="1" smtClean="0">
                              <a:solidFill>
                                <a:schemeClr val="tx1"/>
                              </a:solidFill>
                              <a:latin typeface="Cambria Math" panose="02040503050406030204" pitchFamily="18" charset="0"/>
                              <a:cs typeface="Arial" panose="020B0604020202020204" pitchFamily="34" charset="0"/>
                            </a:rPr>
                            <m:t>)∙</m:t>
                          </m:r>
                          <m:r>
                            <a:rPr lang="en-GB" altLang="en-US" sz="1800" b="0" i="1" smtClean="0">
                              <a:solidFill>
                                <a:schemeClr val="tx1"/>
                              </a:solidFill>
                              <a:latin typeface="Cambria Math" panose="02040503050406030204" pitchFamily="18" charset="0"/>
                              <a:cs typeface="Arial" panose="020B0604020202020204" pitchFamily="34" charset="0"/>
                            </a:rPr>
                            <m:t>𝑞</m:t>
                          </m:r>
                          <m:r>
                            <a:rPr lang="en-GB" altLang="en-US" sz="1800" b="0" i="1" smtClean="0">
                              <a:solidFill>
                                <a:schemeClr val="tx1"/>
                              </a:solidFill>
                              <a:latin typeface="Cambria Math" panose="02040503050406030204" pitchFamily="18" charset="0"/>
                              <a:cs typeface="Arial" panose="020B0604020202020204" pitchFamily="34" charset="0"/>
                            </a:rPr>
                            <m:t>]</m:t>
                          </m:r>
                        </m:num>
                        <m:den>
                          <m:r>
                            <a:rPr lang="en-US" altLang="en-US" sz="1800" i="1" smtClean="0">
                              <a:solidFill>
                                <a:schemeClr val="tx1"/>
                              </a:solidFill>
                              <a:latin typeface="Cambria Math" panose="02040503050406030204" pitchFamily="18" charset="0"/>
                              <a:cs typeface="Arial" panose="020B0604020202020204" pitchFamily="34" charset="0"/>
                            </a:rPr>
                            <m:t>𝑑</m:t>
                          </m:r>
                          <m:r>
                            <a:rPr lang="en-GB" altLang="en-US" sz="1800" b="0" i="1" smtClean="0">
                              <a:solidFill>
                                <a:schemeClr val="tx1"/>
                              </a:solidFill>
                              <a:latin typeface="Cambria Math" panose="02040503050406030204" pitchFamily="18" charset="0"/>
                              <a:cs typeface="Arial" panose="020B0604020202020204" pitchFamily="34" charset="0"/>
                            </a:rPr>
                            <m:t>𝑞</m:t>
                          </m:r>
                        </m:den>
                      </m:f>
                      <m:r>
                        <a:rPr lang="en-GB" altLang="en-US" sz="1800" b="0" i="1" smtClean="0">
                          <a:solidFill>
                            <a:schemeClr val="tx1"/>
                          </a:solidFill>
                          <a:latin typeface="Cambria Math" panose="02040503050406030204" pitchFamily="18" charset="0"/>
                          <a:cs typeface="Arial" panose="020B0604020202020204" pitchFamily="34" charset="0"/>
                        </a:rPr>
                        <m:t>=</m:t>
                      </m:r>
                    </m:oMath>
                  </m:oMathPara>
                </a14:m>
                <a:endParaRPr lang="en-GB" altLang="en-US" sz="1800" b="0" dirty="0" smtClean="0">
                  <a:solidFill>
                    <a:schemeClr val="tx1"/>
                  </a:solidFill>
                  <a:cs typeface="Arial" panose="020B0604020202020204" pitchFamily="34" charset="0"/>
                </a:endParaRPr>
              </a:p>
              <a:p>
                <a:pPr eaLnBrk="1" hangingPunct="1">
                  <a:spcBef>
                    <a:spcPct val="50000"/>
                  </a:spcBef>
                </a:pPr>
                <a14:m>
                  <m:oMathPara xmlns:m="http://schemas.openxmlformats.org/officeDocument/2006/math">
                    <m:oMathParaPr>
                      <m:jc m:val="centerGroup"/>
                    </m:oMathParaPr>
                    <m:oMath xmlns:m="http://schemas.openxmlformats.org/officeDocument/2006/math">
                      <m:r>
                        <a:rPr lang="en-GB" altLang="en-US" sz="1800" b="0" i="1" smtClean="0">
                          <a:solidFill>
                            <a:schemeClr val="tx1"/>
                          </a:solidFill>
                          <a:latin typeface="Cambria Math" panose="02040503050406030204" pitchFamily="18" charset="0"/>
                          <a:cs typeface="Arial" panose="020B0604020202020204" pitchFamily="34" charset="0"/>
                        </a:rPr>
                        <m:t>=</m:t>
                      </m:r>
                      <m:r>
                        <a:rPr lang="en-GB" altLang="en-US" sz="1800" b="0" i="1" smtClean="0">
                          <a:solidFill>
                            <a:schemeClr val="tx1"/>
                          </a:solidFill>
                          <a:latin typeface="Cambria Math" panose="02040503050406030204" pitchFamily="18" charset="0"/>
                          <a:cs typeface="Arial" panose="020B0604020202020204" pitchFamily="34" charset="0"/>
                        </a:rPr>
                        <m:t>𝑞</m:t>
                      </m:r>
                      <m:f>
                        <m:fPr>
                          <m:ctrlPr>
                            <a:rPr lang="en-US" altLang="en-US" sz="1800" i="1" smtClean="0">
                              <a:solidFill>
                                <a:schemeClr val="tx1"/>
                              </a:solidFill>
                              <a:latin typeface="Cambria Math" panose="02040503050406030204" pitchFamily="18" charset="0"/>
                              <a:cs typeface="Arial" panose="020B0604020202020204" pitchFamily="34" charset="0"/>
                            </a:rPr>
                          </m:ctrlPr>
                        </m:fPr>
                        <m:num>
                          <m:r>
                            <a:rPr lang="en-US" altLang="en-US" sz="1800" i="1" smtClean="0">
                              <a:solidFill>
                                <a:schemeClr val="tx1"/>
                              </a:solidFill>
                              <a:latin typeface="Cambria Math" panose="02040503050406030204" pitchFamily="18" charset="0"/>
                              <a:cs typeface="Arial" panose="020B0604020202020204" pitchFamily="34" charset="0"/>
                            </a:rPr>
                            <m:t>𝑑</m:t>
                          </m:r>
                          <m:r>
                            <a:rPr lang="en-GB" altLang="en-US" sz="1800" b="0" i="1" smtClean="0">
                              <a:solidFill>
                                <a:schemeClr val="tx1"/>
                              </a:solidFill>
                              <a:latin typeface="Cambria Math" panose="02040503050406030204" pitchFamily="18" charset="0"/>
                              <a:cs typeface="Arial" panose="020B0604020202020204" pitchFamily="34" charset="0"/>
                            </a:rPr>
                            <m:t>𝑝</m:t>
                          </m:r>
                          <m:r>
                            <a:rPr lang="en-GB" altLang="en-US" sz="1800" b="0" i="1" smtClean="0">
                              <a:solidFill>
                                <a:schemeClr val="tx1"/>
                              </a:solidFill>
                              <a:latin typeface="Cambria Math" panose="02040503050406030204" pitchFamily="18" charset="0"/>
                              <a:cs typeface="Arial" panose="020B0604020202020204" pitchFamily="34" charset="0"/>
                            </a:rPr>
                            <m:t>(</m:t>
                          </m:r>
                          <m:r>
                            <a:rPr lang="en-GB" altLang="en-US" sz="1800" b="0" i="1" smtClean="0">
                              <a:solidFill>
                                <a:schemeClr val="tx1"/>
                              </a:solidFill>
                              <a:latin typeface="Cambria Math" panose="02040503050406030204" pitchFamily="18" charset="0"/>
                              <a:cs typeface="Arial" panose="020B0604020202020204" pitchFamily="34" charset="0"/>
                            </a:rPr>
                            <m:t>𝑞</m:t>
                          </m:r>
                          <m:r>
                            <a:rPr lang="en-GB" altLang="en-US" sz="1800" b="0" i="1" smtClean="0">
                              <a:solidFill>
                                <a:schemeClr val="tx1"/>
                              </a:solidFill>
                              <a:latin typeface="Cambria Math" panose="02040503050406030204" pitchFamily="18" charset="0"/>
                              <a:cs typeface="Arial" panose="020B0604020202020204" pitchFamily="34" charset="0"/>
                            </a:rPr>
                            <m:t>)</m:t>
                          </m:r>
                        </m:num>
                        <m:den>
                          <m:r>
                            <a:rPr lang="en-US" altLang="en-US" sz="1800" i="1" smtClean="0">
                              <a:solidFill>
                                <a:schemeClr val="tx1"/>
                              </a:solidFill>
                              <a:latin typeface="Cambria Math" panose="02040503050406030204" pitchFamily="18" charset="0"/>
                              <a:cs typeface="Arial" panose="020B0604020202020204" pitchFamily="34" charset="0"/>
                            </a:rPr>
                            <m:t>𝑑</m:t>
                          </m:r>
                          <m:r>
                            <a:rPr lang="en-GB" altLang="en-US" sz="1800" b="0" i="1" smtClean="0">
                              <a:solidFill>
                                <a:schemeClr val="tx1"/>
                              </a:solidFill>
                              <a:latin typeface="Cambria Math" panose="02040503050406030204" pitchFamily="18" charset="0"/>
                              <a:cs typeface="Arial" panose="020B0604020202020204" pitchFamily="34" charset="0"/>
                            </a:rPr>
                            <m:t>𝑞</m:t>
                          </m:r>
                        </m:den>
                      </m:f>
                      <m:r>
                        <a:rPr lang="en-GB" altLang="en-US" sz="1800" b="0" i="1" smtClean="0">
                          <a:solidFill>
                            <a:schemeClr val="tx1"/>
                          </a:solidFill>
                          <a:latin typeface="Cambria Math" panose="02040503050406030204" pitchFamily="18" charset="0"/>
                          <a:cs typeface="Arial" panose="020B0604020202020204" pitchFamily="34" charset="0"/>
                        </a:rPr>
                        <m:t>+</m:t>
                      </m:r>
                      <m:r>
                        <a:rPr lang="en-GB" altLang="en-US" sz="1800" b="0" i="1" smtClean="0">
                          <a:solidFill>
                            <a:schemeClr val="tx1"/>
                          </a:solidFill>
                          <a:latin typeface="Cambria Math" panose="02040503050406030204" pitchFamily="18" charset="0"/>
                          <a:cs typeface="Arial" panose="020B0604020202020204" pitchFamily="34" charset="0"/>
                        </a:rPr>
                        <m:t>𝑝</m:t>
                      </m:r>
                      <m:d>
                        <m:dPr>
                          <m:ctrlPr>
                            <a:rPr lang="en-GB" altLang="en-US" sz="1800" b="0" i="1" smtClean="0">
                              <a:solidFill>
                                <a:schemeClr val="tx1"/>
                              </a:solidFill>
                              <a:latin typeface="Cambria Math" panose="02040503050406030204" pitchFamily="18" charset="0"/>
                              <a:cs typeface="Arial" panose="020B0604020202020204" pitchFamily="34" charset="0"/>
                            </a:rPr>
                          </m:ctrlPr>
                        </m:dPr>
                        <m:e>
                          <m:r>
                            <a:rPr lang="en-GB" altLang="en-US" sz="1800" b="0" i="1" smtClean="0">
                              <a:solidFill>
                                <a:schemeClr val="tx1"/>
                              </a:solidFill>
                              <a:latin typeface="Cambria Math" panose="02040503050406030204" pitchFamily="18" charset="0"/>
                              <a:cs typeface="Arial" panose="020B0604020202020204" pitchFamily="34" charset="0"/>
                            </a:rPr>
                            <m:t>𝑞</m:t>
                          </m:r>
                        </m:e>
                      </m:d>
                      <m:r>
                        <a:rPr lang="en-GB" altLang="en-US" sz="1800" b="0" i="1" smtClean="0">
                          <a:solidFill>
                            <a:schemeClr val="tx1"/>
                          </a:solidFill>
                          <a:latin typeface="Cambria Math" panose="02040503050406030204" pitchFamily="18" charset="0"/>
                          <a:cs typeface="Arial" panose="020B0604020202020204" pitchFamily="34" charset="0"/>
                        </a:rPr>
                        <m:t>=</m:t>
                      </m:r>
                    </m:oMath>
                  </m:oMathPara>
                </a14:m>
                <a:endParaRPr lang="en-GB" altLang="en-US" sz="1800" b="0" dirty="0" smtClean="0">
                  <a:solidFill>
                    <a:schemeClr val="tx1"/>
                  </a:solidFill>
                  <a:cs typeface="Arial" panose="020B0604020202020204" pitchFamily="34" charset="0"/>
                </a:endParaRPr>
              </a:p>
              <a:p>
                <a:pPr eaLnBrk="1" hangingPunct="1">
                  <a:spcBef>
                    <a:spcPct val="50000"/>
                  </a:spcBef>
                </a:pPr>
                <a14:m>
                  <m:oMathPara xmlns:m="http://schemas.openxmlformats.org/officeDocument/2006/math">
                    <m:oMathParaPr>
                      <m:jc m:val="centerGroup"/>
                    </m:oMathParaPr>
                    <m:oMath xmlns:m="http://schemas.openxmlformats.org/officeDocument/2006/math">
                      <m:r>
                        <a:rPr lang="en-GB" altLang="en-US" sz="1800" b="0" i="1" smtClean="0">
                          <a:solidFill>
                            <a:schemeClr val="tx1"/>
                          </a:solidFill>
                          <a:latin typeface="Cambria Math" panose="02040503050406030204" pitchFamily="18" charset="0"/>
                        </a:rPr>
                        <m:t>=</m:t>
                      </m:r>
                      <m:r>
                        <a:rPr lang="en-GB" altLang="en-US" sz="1800" b="0" i="1" smtClean="0">
                          <a:solidFill>
                            <a:schemeClr val="tx1"/>
                          </a:solidFill>
                          <a:latin typeface="Cambria Math" panose="02040503050406030204" pitchFamily="18" charset="0"/>
                        </a:rPr>
                        <m:t>𝑝</m:t>
                      </m:r>
                      <m:d>
                        <m:dPr>
                          <m:ctrlPr>
                            <a:rPr lang="en-GB" altLang="en-US" sz="1800" b="0" i="1" smtClean="0">
                              <a:solidFill>
                                <a:schemeClr val="tx1"/>
                              </a:solidFill>
                              <a:latin typeface="Cambria Math" panose="02040503050406030204" pitchFamily="18" charset="0"/>
                            </a:rPr>
                          </m:ctrlPr>
                        </m:dPr>
                        <m:e>
                          <m:r>
                            <a:rPr lang="en-GB" altLang="en-US" sz="1800" b="0" i="1" smtClean="0">
                              <a:solidFill>
                                <a:schemeClr val="tx1"/>
                              </a:solidFill>
                              <a:latin typeface="Cambria Math" panose="02040503050406030204" pitchFamily="18" charset="0"/>
                            </a:rPr>
                            <m:t>𝑞</m:t>
                          </m:r>
                        </m:e>
                      </m:d>
                      <m:r>
                        <a:rPr lang="en-GB" altLang="en-US" sz="1800" b="0" i="1" smtClean="0">
                          <a:solidFill>
                            <a:schemeClr val="tx1"/>
                          </a:solidFill>
                          <a:latin typeface="Cambria Math" panose="02040503050406030204" pitchFamily="18" charset="0"/>
                        </a:rPr>
                        <m:t>+</m:t>
                      </m:r>
                      <m:r>
                        <a:rPr lang="en-GB" altLang="en-US" sz="1800" b="0" i="1" smtClean="0">
                          <a:solidFill>
                            <a:schemeClr val="tx1"/>
                          </a:solidFill>
                          <a:latin typeface="Cambria Math" panose="02040503050406030204" pitchFamily="18" charset="0"/>
                        </a:rPr>
                        <m:t>𝑝</m:t>
                      </m:r>
                      <m:d>
                        <m:dPr>
                          <m:ctrlPr>
                            <a:rPr lang="en-GB" altLang="en-US" sz="1800" b="0" i="1" smtClean="0">
                              <a:solidFill>
                                <a:schemeClr val="tx1"/>
                              </a:solidFill>
                              <a:latin typeface="Cambria Math" panose="02040503050406030204" pitchFamily="18" charset="0"/>
                            </a:rPr>
                          </m:ctrlPr>
                        </m:dPr>
                        <m:e>
                          <m:r>
                            <a:rPr lang="en-GB" altLang="en-US" sz="1800" b="0" i="1" smtClean="0">
                              <a:solidFill>
                                <a:schemeClr val="tx1"/>
                              </a:solidFill>
                              <a:latin typeface="Cambria Math" panose="02040503050406030204" pitchFamily="18" charset="0"/>
                            </a:rPr>
                            <m:t>𝑞</m:t>
                          </m:r>
                        </m:e>
                      </m:d>
                      <m:f>
                        <m:fPr>
                          <m:ctrlPr>
                            <a:rPr lang="en-US" altLang="en-US" sz="1800" i="1" smtClean="0">
                              <a:solidFill>
                                <a:schemeClr val="tx1"/>
                              </a:solidFill>
                              <a:latin typeface="Cambria Math" panose="02040503050406030204" pitchFamily="18" charset="0"/>
                              <a:cs typeface="Arial" panose="020B0604020202020204" pitchFamily="34" charset="0"/>
                            </a:rPr>
                          </m:ctrlPr>
                        </m:fPr>
                        <m:num>
                          <m:r>
                            <a:rPr lang="en-GB" altLang="en-US" sz="1800" b="0" i="1" smtClean="0">
                              <a:solidFill>
                                <a:schemeClr val="tx1"/>
                              </a:solidFill>
                              <a:latin typeface="Cambria Math" panose="02040503050406030204" pitchFamily="18" charset="0"/>
                              <a:cs typeface="Arial" panose="020B0604020202020204" pitchFamily="34" charset="0"/>
                            </a:rPr>
                            <m:t>𝑞</m:t>
                          </m:r>
                          <m:r>
                            <a:rPr lang="en-GB" altLang="en-US" sz="1800" b="0" i="1" smtClean="0">
                              <a:solidFill>
                                <a:schemeClr val="tx1"/>
                              </a:solidFill>
                              <a:latin typeface="Cambria Math" panose="02040503050406030204" pitchFamily="18" charset="0"/>
                              <a:ea typeface="Cambria Math" panose="02040503050406030204" pitchFamily="18" charset="0"/>
                              <a:cs typeface="Arial" panose="020B0604020202020204" pitchFamily="34" charset="0"/>
                            </a:rPr>
                            <m:t>∙</m:t>
                          </m:r>
                          <m:r>
                            <a:rPr lang="en-US" altLang="en-US" sz="1800" i="1" smtClean="0">
                              <a:solidFill>
                                <a:schemeClr val="tx1"/>
                              </a:solidFill>
                              <a:latin typeface="Cambria Math" panose="02040503050406030204" pitchFamily="18" charset="0"/>
                              <a:cs typeface="Arial" panose="020B0604020202020204" pitchFamily="34" charset="0"/>
                            </a:rPr>
                            <m:t>𝑑</m:t>
                          </m:r>
                          <m:r>
                            <a:rPr lang="en-GB" altLang="en-US" sz="1800" b="0" i="1" smtClean="0">
                              <a:solidFill>
                                <a:schemeClr val="tx1"/>
                              </a:solidFill>
                              <a:latin typeface="Cambria Math" panose="02040503050406030204" pitchFamily="18" charset="0"/>
                              <a:cs typeface="Arial" panose="020B0604020202020204" pitchFamily="34" charset="0"/>
                            </a:rPr>
                            <m:t>𝑝</m:t>
                          </m:r>
                          <m:d>
                            <m:dPr>
                              <m:ctrlPr>
                                <a:rPr lang="en-GB" altLang="en-US" sz="1800" b="0" i="1" smtClean="0">
                                  <a:solidFill>
                                    <a:schemeClr val="tx1"/>
                                  </a:solidFill>
                                  <a:latin typeface="Cambria Math" panose="02040503050406030204" pitchFamily="18" charset="0"/>
                                  <a:cs typeface="Arial" panose="020B0604020202020204" pitchFamily="34" charset="0"/>
                                </a:rPr>
                              </m:ctrlPr>
                            </m:dPr>
                            <m:e>
                              <m:r>
                                <a:rPr lang="en-GB" altLang="en-US" sz="1800" b="0" i="1" smtClean="0">
                                  <a:solidFill>
                                    <a:schemeClr val="tx1"/>
                                  </a:solidFill>
                                  <a:latin typeface="Cambria Math" panose="02040503050406030204" pitchFamily="18" charset="0"/>
                                  <a:cs typeface="Arial" panose="020B0604020202020204" pitchFamily="34" charset="0"/>
                                </a:rPr>
                                <m:t>𝑞</m:t>
                              </m:r>
                            </m:e>
                          </m:d>
                        </m:num>
                        <m:den>
                          <m:r>
                            <a:rPr lang="en-GB" altLang="en-US" sz="1800" b="0" i="1" smtClean="0">
                              <a:solidFill>
                                <a:schemeClr val="tx1"/>
                              </a:solidFill>
                              <a:latin typeface="Cambria Math" panose="02040503050406030204" pitchFamily="18" charset="0"/>
                              <a:cs typeface="Arial" panose="020B0604020202020204" pitchFamily="34" charset="0"/>
                            </a:rPr>
                            <m:t>𝑝</m:t>
                          </m:r>
                          <m:r>
                            <a:rPr lang="en-GB" altLang="en-US" sz="1800" b="0" i="1" smtClean="0">
                              <a:solidFill>
                                <a:schemeClr val="tx1"/>
                              </a:solidFill>
                              <a:latin typeface="Cambria Math" panose="02040503050406030204" pitchFamily="18" charset="0"/>
                              <a:cs typeface="Arial" panose="020B0604020202020204" pitchFamily="34" charset="0"/>
                            </a:rPr>
                            <m:t>(</m:t>
                          </m:r>
                          <m:r>
                            <a:rPr lang="en-GB" altLang="en-US" sz="1800" b="0" i="1" smtClean="0">
                              <a:solidFill>
                                <a:schemeClr val="tx1"/>
                              </a:solidFill>
                              <a:latin typeface="Cambria Math" panose="02040503050406030204" pitchFamily="18" charset="0"/>
                              <a:cs typeface="Arial" panose="020B0604020202020204" pitchFamily="34" charset="0"/>
                            </a:rPr>
                            <m:t>𝑞</m:t>
                          </m:r>
                          <m:r>
                            <a:rPr lang="en-GB" altLang="en-US" sz="1800" b="0" i="1" smtClean="0">
                              <a:solidFill>
                                <a:schemeClr val="tx1"/>
                              </a:solidFill>
                              <a:latin typeface="Cambria Math" panose="02040503050406030204" pitchFamily="18" charset="0"/>
                              <a:cs typeface="Arial" panose="020B0604020202020204" pitchFamily="34" charset="0"/>
                            </a:rPr>
                            <m:t>)∙</m:t>
                          </m:r>
                          <m:r>
                            <a:rPr lang="en-US" altLang="en-US" sz="1800" i="1" smtClean="0">
                              <a:solidFill>
                                <a:schemeClr val="tx1"/>
                              </a:solidFill>
                              <a:latin typeface="Cambria Math" panose="02040503050406030204" pitchFamily="18" charset="0"/>
                              <a:cs typeface="Arial" panose="020B0604020202020204" pitchFamily="34" charset="0"/>
                            </a:rPr>
                            <m:t>𝑑</m:t>
                          </m:r>
                          <m:r>
                            <a:rPr lang="en-GB" altLang="en-US" sz="1800" b="0" i="1" smtClean="0">
                              <a:solidFill>
                                <a:schemeClr val="tx1"/>
                              </a:solidFill>
                              <a:latin typeface="Cambria Math" panose="02040503050406030204" pitchFamily="18" charset="0"/>
                              <a:cs typeface="Arial" panose="020B0604020202020204" pitchFamily="34" charset="0"/>
                            </a:rPr>
                            <m:t>𝑞</m:t>
                          </m:r>
                        </m:den>
                      </m:f>
                      <m:r>
                        <a:rPr lang="en-GB" altLang="en-US" sz="1800" b="0" i="1" smtClean="0">
                          <a:solidFill>
                            <a:schemeClr val="tx1"/>
                          </a:solidFill>
                          <a:latin typeface="Cambria Math" panose="02040503050406030204" pitchFamily="18" charset="0"/>
                          <a:cs typeface="Arial" panose="020B0604020202020204" pitchFamily="34" charset="0"/>
                        </a:rPr>
                        <m:t>=</m:t>
                      </m:r>
                    </m:oMath>
                  </m:oMathPara>
                </a14:m>
                <a:endParaRPr lang="en-US" altLang="en-US" sz="1800" dirty="0" smtClean="0">
                  <a:solidFill>
                    <a:schemeClr val="tx1"/>
                  </a:solidFill>
                </a:endParaRPr>
              </a:p>
              <a:p>
                <a:pPr eaLnBrk="1" hangingPunct="1">
                  <a:spcBef>
                    <a:spcPct val="50000"/>
                  </a:spcBef>
                </a:pPr>
                <a14:m>
                  <m:oMathPara xmlns:m="http://schemas.openxmlformats.org/officeDocument/2006/math">
                    <m:oMathParaPr>
                      <m:jc m:val="centerGroup"/>
                    </m:oMathParaPr>
                    <m:oMath xmlns:m="http://schemas.openxmlformats.org/officeDocument/2006/math">
                      <m:r>
                        <a:rPr lang="en-GB" altLang="en-US" sz="1800" b="0" i="1" smtClean="0">
                          <a:solidFill>
                            <a:schemeClr val="tx1"/>
                          </a:solidFill>
                          <a:latin typeface="Cambria Math" panose="02040503050406030204" pitchFamily="18" charset="0"/>
                        </a:rPr>
                        <m:t>=</m:t>
                      </m:r>
                      <m:r>
                        <a:rPr lang="en-GB" altLang="en-US" sz="1800" b="0" i="1" smtClean="0">
                          <a:solidFill>
                            <a:schemeClr val="tx1"/>
                          </a:solidFill>
                          <a:latin typeface="Cambria Math" panose="02040503050406030204" pitchFamily="18" charset="0"/>
                        </a:rPr>
                        <m:t>𝑝</m:t>
                      </m:r>
                      <m:d>
                        <m:dPr>
                          <m:ctrlPr>
                            <a:rPr lang="en-GB" altLang="en-US" sz="1800" b="0" i="1" smtClean="0">
                              <a:solidFill>
                                <a:schemeClr val="tx1"/>
                              </a:solidFill>
                              <a:latin typeface="Cambria Math" panose="02040503050406030204" pitchFamily="18" charset="0"/>
                            </a:rPr>
                          </m:ctrlPr>
                        </m:dPr>
                        <m:e>
                          <m:r>
                            <a:rPr lang="en-GB" altLang="en-US" sz="1800" b="0" i="1" smtClean="0">
                              <a:solidFill>
                                <a:schemeClr val="tx1"/>
                              </a:solidFill>
                              <a:latin typeface="Cambria Math" panose="02040503050406030204" pitchFamily="18" charset="0"/>
                            </a:rPr>
                            <m:t>𝑞</m:t>
                          </m:r>
                        </m:e>
                      </m:d>
                      <m:r>
                        <a:rPr lang="en-GB" altLang="en-US" sz="1800" b="0" i="1" smtClean="0">
                          <a:solidFill>
                            <a:schemeClr val="tx1"/>
                          </a:solidFill>
                          <a:latin typeface="Cambria Math" panose="02040503050406030204" pitchFamily="18" charset="0"/>
                        </a:rPr>
                        <m:t>+</m:t>
                      </m:r>
                      <m:r>
                        <a:rPr lang="en-GB" altLang="en-US" sz="1800" b="0" i="1" smtClean="0">
                          <a:solidFill>
                            <a:schemeClr val="tx1"/>
                          </a:solidFill>
                          <a:latin typeface="Cambria Math" panose="02040503050406030204" pitchFamily="18" charset="0"/>
                        </a:rPr>
                        <m:t>𝑝</m:t>
                      </m:r>
                      <m:d>
                        <m:dPr>
                          <m:ctrlPr>
                            <a:rPr lang="en-GB" altLang="en-US" sz="1800" b="0" i="1" smtClean="0">
                              <a:solidFill>
                                <a:schemeClr val="tx1"/>
                              </a:solidFill>
                              <a:latin typeface="Cambria Math" panose="02040503050406030204" pitchFamily="18" charset="0"/>
                            </a:rPr>
                          </m:ctrlPr>
                        </m:dPr>
                        <m:e>
                          <m:r>
                            <a:rPr lang="en-GB" altLang="en-US" sz="1800" b="0" i="1" smtClean="0">
                              <a:solidFill>
                                <a:schemeClr val="tx1"/>
                              </a:solidFill>
                              <a:latin typeface="Cambria Math" panose="02040503050406030204" pitchFamily="18" charset="0"/>
                            </a:rPr>
                            <m:t>𝑞</m:t>
                          </m:r>
                        </m:e>
                      </m:d>
                      <m:f>
                        <m:fPr>
                          <m:ctrlPr>
                            <a:rPr lang="en-US" altLang="en-US" sz="1800" i="1" smtClean="0">
                              <a:solidFill>
                                <a:schemeClr val="tx1"/>
                              </a:solidFill>
                              <a:latin typeface="Cambria Math" panose="02040503050406030204" pitchFamily="18" charset="0"/>
                              <a:cs typeface="Arial" panose="020B0604020202020204" pitchFamily="34" charset="0"/>
                            </a:rPr>
                          </m:ctrlPr>
                        </m:fPr>
                        <m:num>
                          <m:r>
                            <a:rPr lang="en-GB" altLang="en-US" sz="1800" b="0" i="1" smtClean="0">
                              <a:solidFill>
                                <a:schemeClr val="tx1"/>
                              </a:solidFill>
                              <a:latin typeface="Cambria Math" panose="02040503050406030204" pitchFamily="18" charset="0"/>
                              <a:cs typeface="Arial" panose="020B0604020202020204" pitchFamily="34" charset="0"/>
                            </a:rPr>
                            <m:t>1</m:t>
                          </m:r>
                        </m:num>
                        <m:den>
                          <m:sSub>
                            <m:sSubPr>
                              <m:ctrlPr>
                                <a:rPr lang="en-GB" altLang="en-US" sz="1800" b="0" i="1" smtClean="0">
                                  <a:solidFill>
                                    <a:schemeClr val="tx1"/>
                                  </a:solidFill>
                                  <a:latin typeface="Cambria Math" panose="02040503050406030204" pitchFamily="18" charset="0"/>
                                  <a:cs typeface="Arial" panose="020B0604020202020204" pitchFamily="34" charset="0"/>
                                </a:rPr>
                              </m:ctrlPr>
                            </m:sSubPr>
                            <m:e>
                              <m:r>
                                <a:rPr lang="en-GB" altLang="en-US" sz="1800" b="0" i="1" smtClean="0">
                                  <a:solidFill>
                                    <a:schemeClr val="tx1"/>
                                  </a:solidFill>
                                  <a:latin typeface="Cambria Math" panose="02040503050406030204" pitchFamily="18" charset="0"/>
                                  <a:cs typeface="Arial" panose="020B0604020202020204" pitchFamily="34" charset="0"/>
                                </a:rPr>
                                <m:t>𝐸</m:t>
                              </m:r>
                            </m:e>
                            <m:sub>
                              <m:r>
                                <a:rPr lang="en-GB" altLang="en-US" sz="1800" b="0" i="1" smtClean="0">
                                  <a:solidFill>
                                    <a:schemeClr val="tx1"/>
                                  </a:solidFill>
                                  <a:latin typeface="Cambria Math" panose="02040503050406030204" pitchFamily="18" charset="0"/>
                                  <a:cs typeface="Arial" panose="020B0604020202020204" pitchFamily="34" charset="0"/>
                                </a:rPr>
                                <m:t>𝑑</m:t>
                              </m:r>
                            </m:sub>
                          </m:sSub>
                        </m:den>
                      </m:f>
                    </m:oMath>
                  </m:oMathPara>
                </a14:m>
                <a:endParaRPr lang="en-US" altLang="en-US" sz="1800" dirty="0" smtClean="0">
                  <a:solidFill>
                    <a:schemeClr val="tx1"/>
                  </a:solidFill>
                </a:endParaRPr>
              </a:p>
              <a:p>
                <a:pPr eaLnBrk="1" hangingPunct="1">
                  <a:spcBef>
                    <a:spcPct val="50000"/>
                  </a:spcBef>
                </a:pPr>
                <a:r>
                  <a:rPr lang="en-US" altLang="en-US" sz="1800" dirty="0" smtClean="0">
                    <a:solidFill>
                      <a:schemeClr val="tx1"/>
                    </a:solidFill>
                  </a:rPr>
                  <a:t>where </a:t>
                </a:r>
                <a14:m>
                  <m:oMath xmlns:m="http://schemas.openxmlformats.org/officeDocument/2006/math">
                    <m:sSub>
                      <m:sSubPr>
                        <m:ctrlPr>
                          <a:rPr lang="en-GB" altLang="en-US" sz="1800" b="0" i="1" smtClean="0">
                            <a:solidFill>
                              <a:schemeClr val="tx1"/>
                            </a:solidFill>
                            <a:latin typeface="Cambria Math" panose="02040503050406030204" pitchFamily="18" charset="0"/>
                            <a:cs typeface="Arial" panose="020B0604020202020204" pitchFamily="34" charset="0"/>
                          </a:rPr>
                        </m:ctrlPr>
                      </m:sSubPr>
                      <m:e>
                        <m:r>
                          <a:rPr lang="en-GB" altLang="en-US" sz="1800" b="0" i="1" smtClean="0">
                            <a:solidFill>
                              <a:schemeClr val="tx1"/>
                            </a:solidFill>
                            <a:latin typeface="Cambria Math" panose="02040503050406030204" pitchFamily="18" charset="0"/>
                            <a:cs typeface="Arial" panose="020B0604020202020204" pitchFamily="34" charset="0"/>
                          </a:rPr>
                          <m:t>𝐸</m:t>
                        </m:r>
                      </m:e>
                      <m:sub>
                        <m:r>
                          <a:rPr lang="en-GB" altLang="en-US" sz="1800" b="0" i="1" smtClean="0">
                            <a:solidFill>
                              <a:schemeClr val="tx1"/>
                            </a:solidFill>
                            <a:latin typeface="Cambria Math" panose="02040503050406030204" pitchFamily="18" charset="0"/>
                            <a:cs typeface="Arial" panose="020B0604020202020204" pitchFamily="34" charset="0"/>
                          </a:rPr>
                          <m:t>𝑑</m:t>
                        </m:r>
                      </m:sub>
                    </m:sSub>
                    <m:r>
                      <a:rPr lang="en-GB" altLang="en-US" sz="1800" b="0" i="1" smtClean="0">
                        <a:solidFill>
                          <a:schemeClr val="tx1"/>
                        </a:solidFill>
                        <a:latin typeface="Cambria Math" panose="02040503050406030204" pitchFamily="18" charset="0"/>
                        <a:cs typeface="Arial" panose="020B0604020202020204" pitchFamily="34" charset="0"/>
                      </a:rPr>
                      <m:t>=</m:t>
                    </m:r>
                    <m:f>
                      <m:fPr>
                        <m:ctrlPr>
                          <a:rPr lang="en-US" altLang="en-US" sz="1800" i="1" smtClean="0">
                            <a:solidFill>
                              <a:schemeClr val="tx1"/>
                            </a:solidFill>
                            <a:latin typeface="Cambria Math" panose="02040503050406030204" pitchFamily="18" charset="0"/>
                            <a:cs typeface="Arial" panose="020B0604020202020204" pitchFamily="34" charset="0"/>
                          </a:rPr>
                        </m:ctrlPr>
                      </m:fPr>
                      <m:num>
                        <m:r>
                          <a:rPr lang="en-GB" altLang="en-US" sz="1800" b="0" i="1" smtClean="0">
                            <a:solidFill>
                              <a:schemeClr val="tx1"/>
                            </a:solidFill>
                            <a:latin typeface="Cambria Math" panose="02040503050406030204" pitchFamily="18" charset="0"/>
                            <a:cs typeface="Arial" panose="020B0604020202020204" pitchFamily="34" charset="0"/>
                          </a:rPr>
                          <m:t>𝑝</m:t>
                        </m:r>
                        <m:r>
                          <a:rPr lang="en-GB" altLang="en-US" sz="1800" b="0" i="1" smtClean="0">
                            <a:solidFill>
                              <a:schemeClr val="tx1"/>
                            </a:solidFill>
                            <a:latin typeface="Cambria Math" panose="02040503050406030204" pitchFamily="18" charset="0"/>
                            <a:cs typeface="Arial" panose="020B0604020202020204" pitchFamily="34" charset="0"/>
                          </a:rPr>
                          <m:t>(</m:t>
                        </m:r>
                        <m:r>
                          <a:rPr lang="en-GB" altLang="en-US" sz="1800" b="0" i="1" smtClean="0">
                            <a:solidFill>
                              <a:schemeClr val="tx1"/>
                            </a:solidFill>
                            <a:latin typeface="Cambria Math" panose="02040503050406030204" pitchFamily="18" charset="0"/>
                            <a:cs typeface="Arial" panose="020B0604020202020204" pitchFamily="34" charset="0"/>
                          </a:rPr>
                          <m:t>𝑞</m:t>
                        </m:r>
                        <m:r>
                          <a:rPr lang="en-GB" altLang="en-US" sz="1800" b="0" i="1" smtClean="0">
                            <a:solidFill>
                              <a:schemeClr val="tx1"/>
                            </a:solidFill>
                            <a:latin typeface="Cambria Math" panose="02040503050406030204" pitchFamily="18" charset="0"/>
                            <a:cs typeface="Arial" panose="020B0604020202020204" pitchFamily="34" charset="0"/>
                          </a:rPr>
                          <m:t>)∙</m:t>
                        </m:r>
                        <m:r>
                          <a:rPr lang="en-US" altLang="en-US" sz="1800" i="1" smtClean="0">
                            <a:solidFill>
                              <a:schemeClr val="tx1"/>
                            </a:solidFill>
                            <a:latin typeface="Cambria Math" panose="02040503050406030204" pitchFamily="18" charset="0"/>
                            <a:cs typeface="Arial" panose="020B0604020202020204" pitchFamily="34" charset="0"/>
                          </a:rPr>
                          <m:t>𝑑</m:t>
                        </m:r>
                        <m:r>
                          <a:rPr lang="en-GB" altLang="en-US" sz="1800" b="0" i="1" smtClean="0">
                            <a:solidFill>
                              <a:schemeClr val="tx1"/>
                            </a:solidFill>
                            <a:latin typeface="Cambria Math" panose="02040503050406030204" pitchFamily="18" charset="0"/>
                            <a:cs typeface="Arial" panose="020B0604020202020204" pitchFamily="34" charset="0"/>
                          </a:rPr>
                          <m:t>𝑞</m:t>
                        </m:r>
                      </m:num>
                      <m:den>
                        <m:r>
                          <a:rPr lang="en-GB" altLang="en-US" sz="1800" b="0" i="1" smtClean="0">
                            <a:solidFill>
                              <a:schemeClr val="tx1"/>
                            </a:solidFill>
                            <a:latin typeface="Cambria Math" panose="02040503050406030204" pitchFamily="18" charset="0"/>
                            <a:cs typeface="Arial" panose="020B0604020202020204" pitchFamily="34" charset="0"/>
                          </a:rPr>
                          <m:t>𝑞</m:t>
                        </m:r>
                        <m:r>
                          <a:rPr lang="en-GB" altLang="en-US" sz="1800" b="0" i="1" smtClean="0">
                            <a:solidFill>
                              <a:schemeClr val="tx1"/>
                            </a:solidFill>
                            <a:latin typeface="Cambria Math" panose="02040503050406030204" pitchFamily="18" charset="0"/>
                            <a:ea typeface="Cambria Math" panose="02040503050406030204" pitchFamily="18" charset="0"/>
                            <a:cs typeface="Arial" panose="020B0604020202020204" pitchFamily="34" charset="0"/>
                          </a:rPr>
                          <m:t>∙</m:t>
                        </m:r>
                        <m:r>
                          <a:rPr lang="en-US" altLang="en-US" sz="1800" i="1" smtClean="0">
                            <a:solidFill>
                              <a:schemeClr val="tx1"/>
                            </a:solidFill>
                            <a:latin typeface="Cambria Math" panose="02040503050406030204" pitchFamily="18" charset="0"/>
                            <a:cs typeface="Arial" panose="020B0604020202020204" pitchFamily="34" charset="0"/>
                          </a:rPr>
                          <m:t>𝑑</m:t>
                        </m:r>
                        <m:r>
                          <a:rPr lang="en-GB" altLang="en-US" sz="1800" b="0" i="1" smtClean="0">
                            <a:solidFill>
                              <a:schemeClr val="tx1"/>
                            </a:solidFill>
                            <a:latin typeface="Cambria Math" panose="02040503050406030204" pitchFamily="18" charset="0"/>
                            <a:cs typeface="Arial" panose="020B0604020202020204" pitchFamily="34" charset="0"/>
                          </a:rPr>
                          <m:t>𝑝</m:t>
                        </m:r>
                        <m:d>
                          <m:dPr>
                            <m:ctrlPr>
                              <a:rPr lang="en-GB" altLang="en-US" sz="1800" b="0" i="1" smtClean="0">
                                <a:solidFill>
                                  <a:schemeClr val="tx1"/>
                                </a:solidFill>
                                <a:latin typeface="Cambria Math" panose="02040503050406030204" pitchFamily="18" charset="0"/>
                                <a:cs typeface="Arial" panose="020B0604020202020204" pitchFamily="34" charset="0"/>
                              </a:rPr>
                            </m:ctrlPr>
                          </m:dPr>
                          <m:e>
                            <m:r>
                              <a:rPr lang="en-GB" altLang="en-US" sz="1800" b="0" i="1" smtClean="0">
                                <a:solidFill>
                                  <a:schemeClr val="tx1"/>
                                </a:solidFill>
                                <a:latin typeface="Cambria Math" panose="02040503050406030204" pitchFamily="18" charset="0"/>
                                <a:cs typeface="Arial" panose="020B0604020202020204" pitchFamily="34" charset="0"/>
                              </a:rPr>
                              <m:t>𝑞</m:t>
                            </m:r>
                          </m:e>
                        </m:d>
                      </m:den>
                    </m:f>
                  </m:oMath>
                </a14:m>
                <a:r>
                  <a:rPr lang="en-US" altLang="en-US" sz="1800" dirty="0" smtClean="0">
                    <a:solidFill>
                      <a:schemeClr val="tx1"/>
                    </a:solidFill>
                  </a:rPr>
                  <a:t> is the demand elasticity</a:t>
                </a:r>
                <a:endParaRPr lang="en-US" altLang="en-US" sz="1800" dirty="0">
                  <a:solidFill>
                    <a:schemeClr val="tx1"/>
                  </a:solidFill>
                </a:endParaRPr>
              </a:p>
            </p:txBody>
          </p:sp>
        </mc:Choice>
        <mc:Fallback xmlns="">
          <p:sp>
            <p:nvSpPr>
              <p:cNvPr id="29" name="Rectangle 93"/>
              <p:cNvSpPr>
                <a:spLocks noRot="1" noChangeAspect="1" noMove="1" noResize="1" noEditPoints="1" noAdjustHandles="1" noChangeArrowheads="1" noChangeShapeType="1" noTextEdit="1"/>
              </p:cNvSpPr>
              <p:nvPr/>
            </p:nvSpPr>
            <p:spPr bwMode="auto">
              <a:xfrm>
                <a:off x="1219200" y="1524000"/>
                <a:ext cx="6705600" cy="4739182"/>
              </a:xfrm>
              <a:prstGeom prst="rect">
                <a:avLst/>
              </a:prstGeom>
              <a:blipFill rotWithShape="0">
                <a:blip r:embed="rId3"/>
                <a:stretch>
                  <a:fillRect l="-727" t="-644" r="-545"/>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p>
                <a:r>
                  <a:rPr lang="en-GB">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1">
                                            <p:txEl>
                                              <p:pRg st="0" end="0"/>
                                            </p:txEl>
                                          </p:spTgt>
                                        </p:tgtEl>
                                        <p:attrNameLst>
                                          <p:attrName>style.visibility</p:attrName>
                                        </p:attrNameLst>
                                      </p:cBhvr>
                                      <p:to>
                                        <p:strVal val="visible"/>
                                      </p:to>
                                    </p:set>
                                    <p:animEffect transition="in" filter="wipe(left)">
                                      <p:cBhvr>
                                        <p:cTn id="7" dur="500"/>
                                        <p:tgtEl>
                                          <p:spTgt spid="21">
                                            <p:txEl>
                                              <p:pRg st="0" end="0"/>
                                            </p:txEl>
                                          </p:spTgt>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9">
                                            <p:txEl>
                                              <p:pRg st="0" end="0"/>
                                            </p:txEl>
                                          </p:spTgt>
                                        </p:tgtEl>
                                        <p:attrNameLst>
                                          <p:attrName>style.visibility</p:attrName>
                                        </p:attrNameLst>
                                      </p:cBhvr>
                                      <p:to>
                                        <p:strVal val="visible"/>
                                      </p:to>
                                    </p:set>
                                    <p:animEffect transition="in" filter="wipe(left)">
                                      <p:cBhvr>
                                        <p:cTn id="11" dur="500"/>
                                        <p:tgtEl>
                                          <p:spTgt spid="29">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9">
                                            <p:txEl>
                                              <p:pRg st="1" end="1"/>
                                            </p:txEl>
                                          </p:spTgt>
                                        </p:tgtEl>
                                        <p:attrNameLst>
                                          <p:attrName>style.visibility</p:attrName>
                                        </p:attrNameLst>
                                      </p:cBhvr>
                                      <p:to>
                                        <p:strVal val="visible"/>
                                      </p:to>
                                    </p:set>
                                    <p:animEffect transition="in" filter="wipe(left)">
                                      <p:cBhvr>
                                        <p:cTn id="15" dur="500"/>
                                        <p:tgtEl>
                                          <p:spTgt spid="29">
                                            <p:txEl>
                                              <p:pRg st="1" end="1"/>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9">
                                            <p:txEl>
                                              <p:pRg st="3" end="3"/>
                                            </p:txEl>
                                          </p:spTgt>
                                        </p:tgtEl>
                                        <p:attrNameLst>
                                          <p:attrName>style.visibility</p:attrName>
                                        </p:attrNameLst>
                                      </p:cBhvr>
                                      <p:to>
                                        <p:strVal val="visible"/>
                                      </p:to>
                                    </p:set>
                                    <p:animEffect transition="in" filter="wipe(left)">
                                      <p:cBhvr>
                                        <p:cTn id="19" dur="500"/>
                                        <p:tgtEl>
                                          <p:spTgt spid="29">
                                            <p:txEl>
                                              <p:pRg st="3" end="3"/>
                                            </p:tx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9">
                                            <p:txEl>
                                              <p:pRg st="4" end="4"/>
                                            </p:txEl>
                                          </p:spTgt>
                                        </p:tgtEl>
                                        <p:attrNameLst>
                                          <p:attrName>style.visibility</p:attrName>
                                        </p:attrNameLst>
                                      </p:cBhvr>
                                      <p:to>
                                        <p:strVal val="visible"/>
                                      </p:to>
                                    </p:set>
                                    <p:animEffect transition="in" filter="wipe(left)">
                                      <p:cBhvr>
                                        <p:cTn id="23" dur="500"/>
                                        <p:tgtEl>
                                          <p:spTgt spid="29">
                                            <p:txEl>
                                              <p:pRg st="4" end="4"/>
                                            </p:tx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9">
                                            <p:txEl>
                                              <p:pRg st="5" end="5"/>
                                            </p:txEl>
                                          </p:spTgt>
                                        </p:tgtEl>
                                        <p:attrNameLst>
                                          <p:attrName>style.visibility</p:attrName>
                                        </p:attrNameLst>
                                      </p:cBhvr>
                                      <p:to>
                                        <p:strVal val="visible"/>
                                      </p:to>
                                    </p:set>
                                    <p:animEffect transition="in" filter="wipe(left)">
                                      <p:cBhvr>
                                        <p:cTn id="27" dur="500"/>
                                        <p:tgtEl>
                                          <p:spTgt spid="29">
                                            <p:txEl>
                                              <p:pRg st="5" end="5"/>
                                            </p:tx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9">
                                            <p:txEl>
                                              <p:pRg st="6" end="6"/>
                                            </p:txEl>
                                          </p:spTgt>
                                        </p:tgtEl>
                                        <p:attrNameLst>
                                          <p:attrName>style.visibility</p:attrName>
                                        </p:attrNameLst>
                                      </p:cBhvr>
                                      <p:to>
                                        <p:strVal val="visible"/>
                                      </p:to>
                                    </p:set>
                                    <p:animEffect transition="in" filter="wipe(left)">
                                      <p:cBhvr>
                                        <p:cTn id="31" dur="500"/>
                                        <p:tgtEl>
                                          <p:spTgt spid="29">
                                            <p:txEl>
                                              <p:pRg st="6" end="6"/>
                                            </p:txEl>
                                          </p:spTgt>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9">
                                            <p:txEl>
                                              <p:pRg st="7" end="7"/>
                                            </p:txEl>
                                          </p:spTgt>
                                        </p:tgtEl>
                                        <p:attrNameLst>
                                          <p:attrName>style.visibility</p:attrName>
                                        </p:attrNameLst>
                                      </p:cBhvr>
                                      <p:to>
                                        <p:strVal val="visible"/>
                                      </p:to>
                                    </p:set>
                                    <p:animEffect transition="in" filter="wipe(left)">
                                      <p:cBhvr>
                                        <p:cTn id="35" dur="500"/>
                                        <p:tgtEl>
                                          <p:spTgt spid="2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uild="p"/>
      <p:bldP spid="29"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14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Rectangle 4"/>
          <p:cNvSpPr>
            <a:spLocks noGrp="1" noChangeArrowheads="1"/>
          </p:cNvSpPr>
          <p:nvPr>
            <p:ph type="title"/>
          </p:nvPr>
        </p:nvSpPr>
        <p:spPr>
          <a:xfrm>
            <a:off x="1371600" y="381000"/>
            <a:ext cx="7315200" cy="533400"/>
          </a:xfrm>
        </p:spPr>
        <p:txBody>
          <a:bodyPr/>
          <a:lstStyle/>
          <a:p>
            <a:pPr eaLnBrk="1" hangingPunct="1"/>
            <a:r>
              <a:rPr lang="en-US" altLang="en-US" sz="2000" b="0" smtClean="0"/>
              <a:t>MONOPOLY</a:t>
            </a:r>
          </a:p>
        </p:txBody>
      </p:sp>
      <p:grpSp>
        <p:nvGrpSpPr>
          <p:cNvPr id="15364" name="Group 5"/>
          <p:cNvGrpSpPr>
            <a:grpSpLocks/>
          </p:cNvGrpSpPr>
          <p:nvPr/>
        </p:nvGrpSpPr>
        <p:grpSpPr bwMode="auto">
          <a:xfrm>
            <a:off x="457200" y="381000"/>
            <a:ext cx="8229600" cy="487363"/>
            <a:chOff x="288" y="240"/>
            <a:chExt cx="5184" cy="307"/>
          </a:xfrm>
        </p:grpSpPr>
        <p:sp>
          <p:nvSpPr>
            <p:cNvPr id="2"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10.1</a:t>
              </a:r>
            </a:p>
          </p:txBody>
        </p:sp>
        <p:sp>
          <p:nvSpPr>
            <p:cNvPr id="3"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15365" name="Rectangle 90"/>
          <p:cNvSpPr>
            <a:spLocks noGrp="1" noChangeArrowheads="1"/>
          </p:cNvSpPr>
          <p:nvPr>
            <p:ph type="body" idx="1"/>
          </p:nvPr>
        </p:nvSpPr>
        <p:spPr>
          <a:xfrm>
            <a:off x="457200" y="990600"/>
            <a:ext cx="6705600" cy="511175"/>
          </a:xfrm>
        </p:spPr>
        <p:txBody>
          <a:bodyPr/>
          <a:lstStyle/>
          <a:p>
            <a:pPr eaLnBrk="1" hangingPunct="1"/>
            <a:r>
              <a:rPr lang="en-US" altLang="en-US" sz="2000" smtClean="0"/>
              <a:t>A Rule of Thumb for Pricing</a:t>
            </a:r>
          </a:p>
        </p:txBody>
      </p:sp>
      <p:sp>
        <p:nvSpPr>
          <p:cNvPr id="10" name="Rectangle 93"/>
          <p:cNvSpPr>
            <a:spLocks noChangeArrowheads="1"/>
          </p:cNvSpPr>
          <p:nvPr/>
        </p:nvSpPr>
        <p:spPr bwMode="auto">
          <a:xfrm>
            <a:off x="1524000" y="1371600"/>
            <a:ext cx="6096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pPr>
            <a:r>
              <a:rPr lang="en-US" altLang="en-US" sz="1800">
                <a:solidFill>
                  <a:schemeClr val="tx1"/>
                </a:solidFill>
              </a:rPr>
              <a:t>(</a:t>
            </a:r>
            <a:r>
              <a:rPr lang="en-US" altLang="en-US" sz="1800" i="1">
                <a:solidFill>
                  <a:schemeClr val="tx1"/>
                </a:solidFill>
              </a:rPr>
              <a:t>Q/P</a:t>
            </a:r>
            <a:r>
              <a:rPr lang="en-US" altLang="en-US" sz="1800">
                <a:solidFill>
                  <a:schemeClr val="tx1"/>
                </a:solidFill>
              </a:rPr>
              <a:t>)(Δ</a:t>
            </a:r>
            <a:r>
              <a:rPr lang="en-US" altLang="en-US" sz="1800" i="1">
                <a:solidFill>
                  <a:schemeClr val="tx1"/>
                </a:solidFill>
              </a:rPr>
              <a:t>P</a:t>
            </a:r>
            <a:r>
              <a:rPr lang="en-US" altLang="en-US" sz="1800">
                <a:solidFill>
                  <a:schemeClr val="tx1"/>
                </a:solidFill>
              </a:rPr>
              <a:t>/Δ</a:t>
            </a:r>
            <a:r>
              <a:rPr lang="en-US" altLang="en-US" sz="1800" i="1">
                <a:solidFill>
                  <a:schemeClr val="tx1"/>
                </a:solidFill>
              </a:rPr>
              <a:t>Q</a:t>
            </a:r>
            <a:r>
              <a:rPr lang="en-US" altLang="en-US" sz="1800">
                <a:solidFill>
                  <a:schemeClr val="tx1"/>
                </a:solidFill>
              </a:rPr>
              <a:t>) is the reciprocal of the elasticity of demand, 1/</a:t>
            </a:r>
            <a:r>
              <a:rPr lang="en-US" altLang="en-US" sz="1800" i="1">
                <a:solidFill>
                  <a:schemeClr val="tx1"/>
                </a:solidFill>
              </a:rPr>
              <a:t>E</a:t>
            </a:r>
            <a:r>
              <a:rPr lang="en-US" altLang="en-US" sz="1800" baseline="-25000">
                <a:solidFill>
                  <a:schemeClr val="tx1"/>
                </a:solidFill>
              </a:rPr>
              <a:t>d</a:t>
            </a:r>
            <a:r>
              <a:rPr lang="en-US" altLang="en-US" sz="1800">
                <a:solidFill>
                  <a:schemeClr val="tx1"/>
                </a:solidFill>
              </a:rPr>
              <a:t>, measured at the profit-maximizing output, and</a:t>
            </a:r>
          </a:p>
        </p:txBody>
      </p:sp>
      <p:pic>
        <p:nvPicPr>
          <p:cNvPr id="12" name="Picture 11" descr="eq10f.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486150" y="2057400"/>
            <a:ext cx="2171700"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93"/>
          <p:cNvSpPr>
            <a:spLocks noChangeArrowheads="1"/>
          </p:cNvSpPr>
          <p:nvPr/>
        </p:nvSpPr>
        <p:spPr bwMode="auto">
          <a:xfrm>
            <a:off x="1524000" y="2438400"/>
            <a:ext cx="6096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pPr>
            <a:r>
              <a:rPr lang="en-US" altLang="en-US" sz="1800">
                <a:solidFill>
                  <a:schemeClr val="tx1"/>
                </a:solidFill>
              </a:rPr>
              <a:t>Now, because the firm’s objective is to maximize profit, we can set marginal revenue equal to marginal cost:</a:t>
            </a:r>
          </a:p>
        </p:txBody>
      </p:sp>
      <p:pic>
        <p:nvPicPr>
          <p:cNvPr id="14" name="Picture 13" descr="eq10g.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495675" y="3124200"/>
            <a:ext cx="2152650"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tangle 93"/>
          <p:cNvSpPr>
            <a:spLocks noChangeArrowheads="1"/>
          </p:cNvSpPr>
          <p:nvPr/>
        </p:nvSpPr>
        <p:spPr bwMode="auto">
          <a:xfrm>
            <a:off x="1524000" y="3505200"/>
            <a:ext cx="6096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pPr>
            <a:r>
              <a:rPr lang="en-US" altLang="en-US" sz="1800">
                <a:solidFill>
                  <a:schemeClr val="tx1"/>
                </a:solidFill>
              </a:rPr>
              <a:t>which can be rearranged to give us</a:t>
            </a:r>
          </a:p>
        </p:txBody>
      </p:sp>
      <p:pic>
        <p:nvPicPr>
          <p:cNvPr id="15379" name="Picture 15" descr="eq10.01.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686175" y="4103688"/>
            <a:ext cx="1771650"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80" name="TextBox 16"/>
          <p:cNvSpPr txBox="1">
            <a:spLocks noChangeArrowheads="1"/>
          </p:cNvSpPr>
          <p:nvPr/>
        </p:nvSpPr>
        <p:spPr bwMode="auto">
          <a:xfrm>
            <a:off x="7391400" y="4249738"/>
            <a:ext cx="10668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pPr>
            <a:r>
              <a:rPr lang="en-US" altLang="en-US" sz="1800" b="1">
                <a:solidFill>
                  <a:schemeClr val="tx1"/>
                </a:solidFill>
                <a:cs typeface="Arial" panose="020B0604020202020204" pitchFamily="34" charset="0"/>
              </a:rPr>
              <a:t>(10.1)</a:t>
            </a:r>
          </a:p>
        </p:txBody>
      </p:sp>
      <p:sp>
        <p:nvSpPr>
          <p:cNvPr id="15378" name="Rectangle 18"/>
          <p:cNvSpPr>
            <a:spLocks noChangeArrowheads="1"/>
          </p:cNvSpPr>
          <p:nvPr/>
        </p:nvSpPr>
        <p:spPr bwMode="auto">
          <a:xfrm>
            <a:off x="914400" y="4038600"/>
            <a:ext cx="7315200" cy="838200"/>
          </a:xfrm>
          <a:prstGeom prst="rect">
            <a:avLst/>
          </a:prstGeom>
          <a:noFill/>
          <a:ln w="317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indent="290513">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AutoNum type="arabicPeriod"/>
            </a:pPr>
            <a:endParaRPr lang="en-US" altLang="en-US" sz="1800">
              <a:solidFill>
                <a:schemeClr val="tx1"/>
              </a:solidFill>
              <a:latin typeface="Palatino" pitchFamily="2" charset="0"/>
            </a:endParaRPr>
          </a:p>
        </p:txBody>
      </p:sp>
      <p:sp>
        <p:nvSpPr>
          <p:cNvPr id="22" name="Rectangle 93"/>
          <p:cNvSpPr>
            <a:spLocks noChangeArrowheads="1"/>
          </p:cNvSpPr>
          <p:nvPr/>
        </p:nvSpPr>
        <p:spPr bwMode="auto">
          <a:xfrm>
            <a:off x="1524000" y="4992688"/>
            <a:ext cx="60960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pPr>
            <a:r>
              <a:rPr lang="en-US" altLang="en-US" sz="1800">
                <a:solidFill>
                  <a:schemeClr val="tx1"/>
                </a:solidFill>
              </a:rPr>
              <a:t>Equivalently, we can rearrange this equation to express price directly as a markup over marginal cost:</a:t>
            </a:r>
          </a:p>
        </p:txBody>
      </p:sp>
      <p:pic>
        <p:nvPicPr>
          <p:cNvPr id="15374" name="Picture 25" descr="eq10.01.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762375" y="5795963"/>
            <a:ext cx="1619250" cy="712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75" name="TextBox 26"/>
          <p:cNvSpPr txBox="1">
            <a:spLocks noChangeArrowheads="1"/>
          </p:cNvSpPr>
          <p:nvPr/>
        </p:nvSpPr>
        <p:spPr bwMode="auto">
          <a:xfrm>
            <a:off x="7391400" y="5942013"/>
            <a:ext cx="1066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pPr>
            <a:r>
              <a:rPr lang="en-US" altLang="en-US" sz="1800" b="1">
                <a:solidFill>
                  <a:schemeClr val="tx1"/>
                </a:solidFill>
                <a:cs typeface="Arial" panose="020B0604020202020204" pitchFamily="34" charset="0"/>
              </a:rPr>
              <a:t>(10.2)</a:t>
            </a:r>
          </a:p>
        </p:txBody>
      </p:sp>
      <p:sp>
        <p:nvSpPr>
          <p:cNvPr id="15376" name="Rectangle 24"/>
          <p:cNvSpPr>
            <a:spLocks noChangeArrowheads="1"/>
          </p:cNvSpPr>
          <p:nvPr/>
        </p:nvSpPr>
        <p:spPr bwMode="auto">
          <a:xfrm>
            <a:off x="914400" y="5730875"/>
            <a:ext cx="7315200" cy="822325"/>
          </a:xfrm>
          <a:prstGeom prst="rect">
            <a:avLst/>
          </a:prstGeom>
          <a:noFill/>
          <a:ln w="317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indent="290513">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AutoNum type="arabicPeriod"/>
            </a:pPr>
            <a:endParaRPr lang="en-US" altLang="en-US" sz="1800">
              <a:solidFill>
                <a:schemeClr val="tx1"/>
              </a:solidFill>
              <a:latin typeface="Palatino" pitchFamily="2"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wipe(left)">
                                      <p:cBhvr>
                                        <p:cTn id="7" dur="500"/>
                                        <p:tgtEl>
                                          <p:spTgt spid="10">
                                            <p:txEl>
                                              <p:pRg st="0" end="0"/>
                                            </p:txEl>
                                          </p:spTgt>
                                        </p:tgtEl>
                                      </p:cBhvr>
                                    </p:animEffect>
                                  </p:childTnLst>
                                </p:cTn>
                              </p:par>
                            </p:childTnLst>
                          </p:cTn>
                        </p:par>
                        <p:par>
                          <p:cTn id="8" fill="hold" nodeType="afterGroup">
                            <p:stCondLst>
                              <p:cond delay="500"/>
                            </p:stCondLst>
                            <p:childTnLst>
                              <p:par>
                                <p:cTn id="9" presetID="22" presetClass="entr" presetSubtype="8"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3">
                                            <p:txEl>
                                              <p:pRg st="0" end="0"/>
                                            </p:txEl>
                                          </p:spTgt>
                                        </p:tgtEl>
                                        <p:attrNameLst>
                                          <p:attrName>style.visibility</p:attrName>
                                        </p:attrNameLst>
                                      </p:cBhvr>
                                      <p:to>
                                        <p:strVal val="visible"/>
                                      </p:to>
                                    </p:set>
                                    <p:animEffect transition="in" filter="wipe(left)">
                                      <p:cBhvr>
                                        <p:cTn id="15" dur="500"/>
                                        <p:tgtEl>
                                          <p:spTgt spid="13">
                                            <p:txEl>
                                              <p:pRg st="0" end="0"/>
                                            </p:txEl>
                                          </p:spTgt>
                                        </p:tgtEl>
                                      </p:cBhvr>
                                    </p:animEffect>
                                  </p:childTnLst>
                                </p:cTn>
                              </p:par>
                            </p:childTnLst>
                          </p:cTn>
                        </p:par>
                        <p:par>
                          <p:cTn id="16" fill="hold" nodeType="afterGroup">
                            <p:stCondLst>
                              <p:cond delay="1500"/>
                            </p:stCondLst>
                            <p:childTnLst>
                              <p:par>
                                <p:cTn id="17" presetID="22" presetClass="entr" presetSubtype="8"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5">
                                            <p:txEl>
                                              <p:pRg st="0" end="0"/>
                                            </p:txEl>
                                          </p:spTgt>
                                        </p:tgtEl>
                                        <p:attrNameLst>
                                          <p:attrName>style.visibility</p:attrName>
                                        </p:attrNameLst>
                                      </p:cBhvr>
                                      <p:to>
                                        <p:strVal val="visible"/>
                                      </p:to>
                                    </p:set>
                                    <p:animEffect transition="in" filter="wipe(left)">
                                      <p:cBhvr>
                                        <p:cTn id="23" dur="500"/>
                                        <p:tgtEl>
                                          <p:spTgt spid="15">
                                            <p:txEl>
                                              <p:pRg st="0" end="0"/>
                                            </p:txEl>
                                          </p:spTgt>
                                        </p:tgtEl>
                                      </p:cBhvr>
                                    </p:animEffect>
                                  </p:childTnLst>
                                </p:cTn>
                              </p:par>
                            </p:childTnLst>
                          </p:cTn>
                        </p:par>
                        <p:par>
                          <p:cTn id="24" fill="hold" nodeType="afterGroup">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5378"/>
                                        </p:tgtEl>
                                        <p:attrNameLst>
                                          <p:attrName>style.visibility</p:attrName>
                                        </p:attrNameLst>
                                      </p:cBhvr>
                                      <p:to>
                                        <p:strVal val="visible"/>
                                      </p:to>
                                    </p:set>
                                    <p:animEffect transition="in" filter="wipe(left)">
                                      <p:cBhvr>
                                        <p:cTn id="27" dur="500"/>
                                        <p:tgtEl>
                                          <p:spTgt spid="15378"/>
                                        </p:tgtEl>
                                      </p:cBhvr>
                                    </p:animEffect>
                                  </p:childTnLst>
                                </p:cTn>
                              </p:par>
                            </p:childTnLst>
                          </p:cTn>
                        </p:par>
                        <p:par>
                          <p:cTn id="28" fill="hold" nodeType="afterGroup">
                            <p:stCondLst>
                              <p:cond delay="3000"/>
                            </p:stCondLst>
                            <p:childTnLst>
                              <p:par>
                                <p:cTn id="29" presetID="22" presetClass="entr" presetSubtype="8" fill="hold" nodeType="afterEffect">
                                  <p:stCondLst>
                                    <p:cond delay="0"/>
                                  </p:stCondLst>
                                  <p:childTnLst>
                                    <p:set>
                                      <p:cBhvr>
                                        <p:cTn id="30" dur="1" fill="hold">
                                          <p:stCondLst>
                                            <p:cond delay="0"/>
                                          </p:stCondLst>
                                        </p:cTn>
                                        <p:tgtEl>
                                          <p:spTgt spid="15379"/>
                                        </p:tgtEl>
                                        <p:attrNameLst>
                                          <p:attrName>style.visibility</p:attrName>
                                        </p:attrNameLst>
                                      </p:cBhvr>
                                      <p:to>
                                        <p:strVal val="visible"/>
                                      </p:to>
                                    </p:set>
                                    <p:animEffect transition="in" filter="wipe(left)">
                                      <p:cBhvr>
                                        <p:cTn id="31" dur="500"/>
                                        <p:tgtEl>
                                          <p:spTgt spid="15379"/>
                                        </p:tgtEl>
                                      </p:cBhvr>
                                    </p:animEffect>
                                  </p:childTnLst>
                                </p:cTn>
                              </p:par>
                            </p:childTnLst>
                          </p:cTn>
                        </p:par>
                        <p:par>
                          <p:cTn id="32" fill="hold" nodeType="afterGroup">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5380"/>
                                        </p:tgtEl>
                                        <p:attrNameLst>
                                          <p:attrName>style.visibility</p:attrName>
                                        </p:attrNameLst>
                                      </p:cBhvr>
                                      <p:to>
                                        <p:strVal val="visible"/>
                                      </p:to>
                                    </p:set>
                                    <p:animEffect transition="in" filter="wipe(left)">
                                      <p:cBhvr>
                                        <p:cTn id="35" dur="500"/>
                                        <p:tgtEl>
                                          <p:spTgt spid="15380"/>
                                        </p:tgtEl>
                                      </p:cBhvr>
                                    </p:animEffect>
                                  </p:childTnLst>
                                </p:cTn>
                              </p:par>
                            </p:childTnLst>
                          </p:cTn>
                        </p:par>
                        <p:par>
                          <p:cTn id="36" fill="hold" nodeType="afterGroup">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22">
                                            <p:txEl>
                                              <p:pRg st="0" end="0"/>
                                            </p:txEl>
                                          </p:spTgt>
                                        </p:tgtEl>
                                        <p:attrNameLst>
                                          <p:attrName>style.visibility</p:attrName>
                                        </p:attrNameLst>
                                      </p:cBhvr>
                                      <p:to>
                                        <p:strVal val="visible"/>
                                      </p:to>
                                    </p:set>
                                    <p:animEffect transition="in" filter="wipe(left)">
                                      <p:cBhvr>
                                        <p:cTn id="39" dur="500"/>
                                        <p:tgtEl>
                                          <p:spTgt spid="22">
                                            <p:txEl>
                                              <p:pRg st="0" end="0"/>
                                            </p:txEl>
                                          </p:spTgt>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15376"/>
                                        </p:tgtEl>
                                        <p:attrNameLst>
                                          <p:attrName>style.visibility</p:attrName>
                                        </p:attrNameLst>
                                      </p:cBhvr>
                                      <p:to>
                                        <p:strVal val="visible"/>
                                      </p:to>
                                    </p:set>
                                    <p:animEffect transition="in" filter="wipe(left)">
                                      <p:cBhvr>
                                        <p:cTn id="42" dur="500"/>
                                        <p:tgtEl>
                                          <p:spTgt spid="15376"/>
                                        </p:tgtEl>
                                      </p:cBhvr>
                                    </p:animEffect>
                                  </p:childTnLst>
                                </p:cTn>
                              </p:par>
                            </p:childTnLst>
                          </p:cTn>
                        </p:par>
                        <p:par>
                          <p:cTn id="43" fill="hold" nodeType="afterGroup">
                            <p:stCondLst>
                              <p:cond delay="4500"/>
                            </p:stCondLst>
                            <p:childTnLst>
                              <p:par>
                                <p:cTn id="44" presetID="22" presetClass="entr" presetSubtype="8" fill="hold" nodeType="afterEffect">
                                  <p:stCondLst>
                                    <p:cond delay="0"/>
                                  </p:stCondLst>
                                  <p:childTnLst>
                                    <p:set>
                                      <p:cBhvr>
                                        <p:cTn id="45" dur="1" fill="hold">
                                          <p:stCondLst>
                                            <p:cond delay="0"/>
                                          </p:stCondLst>
                                        </p:cTn>
                                        <p:tgtEl>
                                          <p:spTgt spid="15374"/>
                                        </p:tgtEl>
                                        <p:attrNameLst>
                                          <p:attrName>style.visibility</p:attrName>
                                        </p:attrNameLst>
                                      </p:cBhvr>
                                      <p:to>
                                        <p:strVal val="visible"/>
                                      </p:to>
                                    </p:set>
                                    <p:animEffect transition="in" filter="wipe(left)">
                                      <p:cBhvr>
                                        <p:cTn id="46" dur="500"/>
                                        <p:tgtEl>
                                          <p:spTgt spid="15374"/>
                                        </p:tgtEl>
                                      </p:cBhvr>
                                    </p:animEffect>
                                  </p:childTnLst>
                                </p:cTn>
                              </p:par>
                            </p:childTnLst>
                          </p:cTn>
                        </p:par>
                        <p:par>
                          <p:cTn id="47" fill="hold" nodeType="afterGroup">
                            <p:stCondLst>
                              <p:cond delay="5000"/>
                            </p:stCondLst>
                            <p:childTnLst>
                              <p:par>
                                <p:cTn id="48" presetID="22" presetClass="entr" presetSubtype="8" fill="hold" grpId="0" nodeType="afterEffect">
                                  <p:stCondLst>
                                    <p:cond delay="0"/>
                                  </p:stCondLst>
                                  <p:childTnLst>
                                    <p:set>
                                      <p:cBhvr>
                                        <p:cTn id="49" dur="1" fill="hold">
                                          <p:stCondLst>
                                            <p:cond delay="0"/>
                                          </p:stCondLst>
                                        </p:cTn>
                                        <p:tgtEl>
                                          <p:spTgt spid="15375"/>
                                        </p:tgtEl>
                                        <p:attrNameLst>
                                          <p:attrName>style.visibility</p:attrName>
                                        </p:attrNameLst>
                                      </p:cBhvr>
                                      <p:to>
                                        <p:strVal val="visible"/>
                                      </p:to>
                                    </p:set>
                                    <p:animEffect transition="in" filter="wipe(left)">
                                      <p:cBhvr>
                                        <p:cTn id="50" dur="500"/>
                                        <p:tgtEl>
                                          <p:spTgt spid="153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P spid="13" grpId="0" build="p"/>
      <p:bldP spid="15" grpId="0" build="p"/>
      <p:bldP spid="15380" grpId="0"/>
      <p:bldP spid="15378" grpId="0" animBg="1"/>
      <p:bldP spid="22" grpId="0" build="p"/>
      <p:bldP spid="15375" grpId="0"/>
      <p:bldP spid="1537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1" name="Picture 23" descr="ex10.01sized.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143000"/>
            <a:ext cx="6962775"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Rectangle 13"/>
          <p:cNvSpPr>
            <a:spLocks noChangeArrowheads="1"/>
          </p:cNvSpPr>
          <p:nvPr/>
        </p:nvSpPr>
        <p:spPr bwMode="auto">
          <a:xfrm>
            <a:off x="447675" y="1485900"/>
            <a:ext cx="6958013" cy="4838700"/>
          </a:xfrm>
          <a:prstGeom prst="rect">
            <a:avLst/>
          </a:prstGeom>
          <a:solidFill>
            <a:srgbClr val="F9F5EE"/>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Char char="•"/>
            </a:pPr>
            <a:endParaRPr lang="en-US" altLang="en-US" sz="1800">
              <a:solidFill>
                <a:schemeClr val="tx1"/>
              </a:solidFill>
              <a:latin typeface="Palatino" pitchFamily="2" charset="0"/>
            </a:endParaRPr>
          </a:p>
        </p:txBody>
      </p:sp>
      <p:sp>
        <p:nvSpPr>
          <p:cNvPr id="30" name="Rectangle 93"/>
          <p:cNvSpPr>
            <a:spLocks noChangeArrowheads="1"/>
          </p:cNvSpPr>
          <p:nvPr/>
        </p:nvSpPr>
        <p:spPr bwMode="auto">
          <a:xfrm>
            <a:off x="396875" y="1562100"/>
            <a:ext cx="7010400"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336800">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pPr>
            <a:r>
              <a:rPr lang="en-US" altLang="en-US" sz="1800">
                <a:solidFill>
                  <a:schemeClr val="tx1"/>
                </a:solidFill>
              </a:rPr>
              <a:t>In 1995, Prilosec, represented a new generation of antiulcer medication. Prilosec was based on a very different biochemical mechanism and was much more effective than earlier drugs.</a:t>
            </a:r>
          </a:p>
        </p:txBody>
      </p:sp>
      <p:pic>
        <p:nvPicPr>
          <p:cNvPr id="16389" name="Picture 14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0" name="Rectangle 4"/>
          <p:cNvSpPr>
            <a:spLocks noGrp="1" noChangeArrowheads="1"/>
          </p:cNvSpPr>
          <p:nvPr>
            <p:ph type="title"/>
          </p:nvPr>
        </p:nvSpPr>
        <p:spPr>
          <a:xfrm>
            <a:off x="1371600" y="381000"/>
            <a:ext cx="7315200" cy="533400"/>
          </a:xfrm>
        </p:spPr>
        <p:txBody>
          <a:bodyPr/>
          <a:lstStyle/>
          <a:p>
            <a:pPr eaLnBrk="1" hangingPunct="1"/>
            <a:r>
              <a:rPr lang="en-US" altLang="en-US" sz="2000" b="0" smtClean="0"/>
              <a:t>MONOPOLY</a:t>
            </a:r>
          </a:p>
        </p:txBody>
      </p:sp>
      <p:grpSp>
        <p:nvGrpSpPr>
          <p:cNvPr id="16391" name="Group 5"/>
          <p:cNvGrpSpPr>
            <a:grpSpLocks/>
          </p:cNvGrpSpPr>
          <p:nvPr/>
        </p:nvGrpSpPr>
        <p:grpSpPr bwMode="auto">
          <a:xfrm>
            <a:off x="457200" y="381000"/>
            <a:ext cx="8229600" cy="487363"/>
            <a:chOff x="288" y="240"/>
            <a:chExt cx="5184" cy="307"/>
          </a:xfrm>
        </p:grpSpPr>
        <p:sp>
          <p:nvSpPr>
            <p:cNvPr id="16394"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10.1</a:t>
              </a:r>
            </a:p>
          </p:txBody>
        </p:sp>
        <p:sp>
          <p:nvSpPr>
            <p:cNvPr id="16395"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10" name="Picture 9" descr="ex10.01picture.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33400" y="1644650"/>
            <a:ext cx="2209800" cy="140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93"/>
          <p:cNvSpPr>
            <a:spLocks noChangeArrowheads="1"/>
          </p:cNvSpPr>
          <p:nvPr/>
        </p:nvSpPr>
        <p:spPr bwMode="auto">
          <a:xfrm>
            <a:off x="609600" y="3124200"/>
            <a:ext cx="6705600" cy="311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defRPr sz="2400">
                <a:solidFill>
                  <a:srgbClr val="53BE95"/>
                </a:solidFill>
                <a:latin typeface="Arial" panose="020B0604020202020204" pitchFamily="34" charset="0"/>
              </a:defRPr>
            </a:lvl1pPr>
            <a:lvl2pPr marL="2736850" indent="-285750">
              <a:spcBef>
                <a:spcPct val="20000"/>
              </a:spcBef>
              <a:defRPr sz="2000" b="1" i="1">
                <a:solidFill>
                  <a:srgbClr val="F7955A"/>
                </a:solidFill>
                <a:latin typeface="Arial" panose="020B0604020202020204" pitchFamily="34" charset="0"/>
              </a:defRPr>
            </a:lvl2pPr>
            <a:lvl3pPr marL="3079750" indent="-228600">
              <a:spcBef>
                <a:spcPct val="20000"/>
              </a:spcBef>
              <a:buChar char="•"/>
              <a:defRPr sz="2400">
                <a:solidFill>
                  <a:schemeClr val="tx1"/>
                </a:solidFill>
                <a:latin typeface="Arial" panose="020B0604020202020204" pitchFamily="34" charset="0"/>
              </a:defRPr>
            </a:lvl3pPr>
            <a:lvl4pPr marL="3422650" indent="-228600">
              <a:spcBef>
                <a:spcPct val="20000"/>
              </a:spcBef>
              <a:buChar char="–"/>
              <a:defRPr sz="2000">
                <a:solidFill>
                  <a:schemeClr val="tx1"/>
                </a:solidFill>
                <a:latin typeface="Arial" panose="020B0604020202020204" pitchFamily="34" charset="0"/>
              </a:defRPr>
            </a:lvl4pPr>
            <a:lvl5pPr marL="3765550" indent="-228600">
              <a:spcBef>
                <a:spcPct val="20000"/>
              </a:spcBef>
              <a:buChar char="»"/>
              <a:defRPr sz="2000">
                <a:solidFill>
                  <a:schemeClr val="tx1"/>
                </a:solidFill>
                <a:latin typeface="Arial" panose="020B0604020202020204" pitchFamily="34" charset="0"/>
              </a:defRPr>
            </a:lvl5pPr>
            <a:lvl6pPr marL="422275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467995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513715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559435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pPr>
            <a:r>
              <a:rPr lang="en-US" altLang="en-US" sz="1800">
                <a:solidFill>
                  <a:schemeClr val="tx1"/>
                </a:solidFill>
              </a:rPr>
              <a:t>By 1996, it had become the best-selling drug in the world and faced no major competitor.</a:t>
            </a:r>
          </a:p>
          <a:p>
            <a:pPr eaLnBrk="1" hangingPunct="1">
              <a:spcBef>
                <a:spcPct val="50000"/>
              </a:spcBef>
            </a:pPr>
            <a:r>
              <a:rPr lang="en-US" altLang="en-US" sz="1800">
                <a:solidFill>
                  <a:schemeClr val="tx1"/>
                </a:solidFill>
              </a:rPr>
              <a:t>Astra-Merck was pricing Prilosec at about $3.50 per daily dose.</a:t>
            </a:r>
          </a:p>
          <a:p>
            <a:pPr eaLnBrk="1" hangingPunct="1">
              <a:spcBef>
                <a:spcPct val="50000"/>
              </a:spcBef>
            </a:pPr>
            <a:r>
              <a:rPr lang="en-US" altLang="en-US" sz="1800">
                <a:solidFill>
                  <a:schemeClr val="tx1"/>
                </a:solidFill>
              </a:rPr>
              <a:t>The marginal cost of producing and packaging Prilosec is only about 30 to 40 cents per daily dose.</a:t>
            </a:r>
          </a:p>
          <a:p>
            <a:pPr eaLnBrk="1" hangingPunct="1">
              <a:spcBef>
                <a:spcPct val="50000"/>
              </a:spcBef>
            </a:pPr>
            <a:r>
              <a:rPr lang="en-US" altLang="en-US" sz="1800">
                <a:solidFill>
                  <a:schemeClr val="tx1"/>
                </a:solidFill>
              </a:rPr>
              <a:t>The price elasticity of demand, </a:t>
            </a:r>
            <a:r>
              <a:rPr lang="en-US" altLang="en-US" sz="1800" i="1">
                <a:solidFill>
                  <a:schemeClr val="tx1"/>
                </a:solidFill>
              </a:rPr>
              <a:t>E</a:t>
            </a:r>
            <a:r>
              <a:rPr lang="en-US" altLang="en-US" sz="1800" i="1" baseline="-25000">
                <a:solidFill>
                  <a:schemeClr val="tx1"/>
                </a:solidFill>
              </a:rPr>
              <a:t>D</a:t>
            </a:r>
            <a:r>
              <a:rPr lang="en-US" altLang="en-US" sz="1800">
                <a:solidFill>
                  <a:schemeClr val="tx1"/>
                </a:solidFill>
              </a:rPr>
              <a:t>, should be in the range of roughly −1.0 to −1.2.</a:t>
            </a:r>
          </a:p>
          <a:p>
            <a:pPr eaLnBrk="1" hangingPunct="1">
              <a:spcBef>
                <a:spcPct val="50000"/>
              </a:spcBef>
            </a:pPr>
            <a:r>
              <a:rPr lang="en-US" altLang="en-US" sz="1800">
                <a:solidFill>
                  <a:schemeClr val="tx1"/>
                </a:solidFill>
              </a:rPr>
              <a:t>Setting the price at a markup exceeding 400 percent over marginal cost is consistent with our rule of thumb for pricing.</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14341"/>
                                        </p:tgtEl>
                                        <p:attrNameLst>
                                          <p:attrName>style.visibility</p:attrName>
                                        </p:attrNameLst>
                                      </p:cBhvr>
                                      <p:to>
                                        <p:strVal val="visible"/>
                                      </p:to>
                                    </p:set>
                                    <p:animEffect transition="in" filter="wipe(left)">
                                      <p:cBhvr>
                                        <p:cTn id="7" dur="500"/>
                                        <p:tgtEl>
                                          <p:spTgt spid="14341"/>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500"/>
                                        <p:tgtEl>
                                          <p:spTgt spid="29"/>
                                        </p:tgtEl>
                                      </p:cBhvr>
                                    </p:animEffect>
                                  </p:childTnLst>
                                </p:cTn>
                              </p:par>
                            </p:childTnLst>
                          </p:cTn>
                        </p:par>
                        <p:par>
                          <p:cTn id="12" fill="hold" nodeType="afterGroup">
                            <p:stCondLst>
                              <p:cond delay="1000"/>
                            </p:stCondLst>
                            <p:childTnLst>
                              <p:par>
                                <p:cTn id="13" presetID="10" presetClass="entr" presetSubtype="0"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0">
                                            <p:txEl>
                                              <p:pRg st="0" end="0"/>
                                            </p:txEl>
                                          </p:spTgt>
                                        </p:tgtEl>
                                        <p:attrNameLst>
                                          <p:attrName>style.visibility</p:attrName>
                                        </p:attrNameLst>
                                      </p:cBhvr>
                                      <p:to>
                                        <p:strVal val="visible"/>
                                      </p:to>
                                    </p:set>
                                    <p:animEffect transition="in" filter="wipe(left)">
                                      <p:cBhvr>
                                        <p:cTn id="19" dur="500"/>
                                        <p:tgtEl>
                                          <p:spTgt spid="30">
                                            <p:txEl>
                                              <p:pRg st="0" end="0"/>
                                            </p:txEl>
                                          </p:spTgt>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
                                            <p:txEl>
                                              <p:pRg st="0" end="0"/>
                                            </p:txEl>
                                          </p:spTgt>
                                        </p:tgtEl>
                                        <p:attrNameLst>
                                          <p:attrName>style.visibility</p:attrName>
                                        </p:attrNameLst>
                                      </p:cBhvr>
                                      <p:to>
                                        <p:strVal val="visible"/>
                                      </p:to>
                                    </p:set>
                                    <p:animEffect transition="in" filter="wipe(left)">
                                      <p:cBhvr>
                                        <p:cTn id="23" dur="500"/>
                                        <p:tgtEl>
                                          <p:spTgt spid="2">
                                            <p:txEl>
                                              <p:pRg st="0" end="0"/>
                                            </p:txEl>
                                          </p:spTgt>
                                        </p:tgtEl>
                                      </p:cBhvr>
                                    </p:animEffect>
                                  </p:childTnLst>
                                </p:cTn>
                              </p:par>
                            </p:childTnLst>
                          </p:cTn>
                        </p:par>
                        <p:par>
                          <p:cTn id="24" fill="hold" nodeType="afterGroup">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
                                            <p:txEl>
                                              <p:pRg st="1" end="1"/>
                                            </p:txEl>
                                          </p:spTgt>
                                        </p:tgtEl>
                                        <p:attrNameLst>
                                          <p:attrName>style.visibility</p:attrName>
                                        </p:attrNameLst>
                                      </p:cBhvr>
                                      <p:to>
                                        <p:strVal val="visible"/>
                                      </p:to>
                                    </p:set>
                                    <p:animEffect transition="in" filter="wipe(left)">
                                      <p:cBhvr>
                                        <p:cTn id="27" dur="500"/>
                                        <p:tgtEl>
                                          <p:spTgt spid="2">
                                            <p:txEl>
                                              <p:pRg st="1" end="1"/>
                                            </p:txEl>
                                          </p:spTgt>
                                        </p:tgtEl>
                                      </p:cBhvr>
                                    </p:animEffect>
                                  </p:childTnLst>
                                </p:cTn>
                              </p:par>
                            </p:childTnLst>
                          </p:cTn>
                        </p:par>
                        <p:par>
                          <p:cTn id="28" fill="hold" nodeType="afterGroup">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
                                            <p:txEl>
                                              <p:pRg st="2" end="2"/>
                                            </p:txEl>
                                          </p:spTgt>
                                        </p:tgtEl>
                                        <p:attrNameLst>
                                          <p:attrName>style.visibility</p:attrName>
                                        </p:attrNameLst>
                                      </p:cBhvr>
                                      <p:to>
                                        <p:strVal val="visible"/>
                                      </p:to>
                                    </p:set>
                                    <p:animEffect transition="in" filter="wipe(left)">
                                      <p:cBhvr>
                                        <p:cTn id="31" dur="500"/>
                                        <p:tgtEl>
                                          <p:spTgt spid="2">
                                            <p:txEl>
                                              <p:pRg st="2" end="2"/>
                                            </p:txEl>
                                          </p:spTgt>
                                        </p:tgtEl>
                                      </p:cBhvr>
                                    </p:animEffect>
                                  </p:childTnLst>
                                </p:cTn>
                              </p:par>
                            </p:childTnLst>
                          </p:cTn>
                        </p:par>
                        <p:par>
                          <p:cTn id="32" fill="hold" nodeType="afterGroup">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
                                            <p:txEl>
                                              <p:pRg st="3" end="3"/>
                                            </p:txEl>
                                          </p:spTgt>
                                        </p:tgtEl>
                                        <p:attrNameLst>
                                          <p:attrName>style.visibility</p:attrName>
                                        </p:attrNameLst>
                                      </p:cBhvr>
                                      <p:to>
                                        <p:strVal val="visible"/>
                                      </p:to>
                                    </p:set>
                                    <p:animEffect transition="in" filter="wipe(left)">
                                      <p:cBhvr>
                                        <p:cTn id="35" dur="500"/>
                                        <p:tgtEl>
                                          <p:spTgt spid="2">
                                            <p:txEl>
                                              <p:pRg st="3" end="3"/>
                                            </p:txEl>
                                          </p:spTgt>
                                        </p:tgtEl>
                                      </p:cBhvr>
                                    </p:animEffect>
                                  </p:childTnLst>
                                </p:cTn>
                              </p:par>
                            </p:childTnLst>
                          </p:cTn>
                        </p:par>
                        <p:par>
                          <p:cTn id="36" fill="hold" nodeType="afterGroup">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2">
                                            <p:txEl>
                                              <p:pRg st="4" end="4"/>
                                            </p:txEl>
                                          </p:spTgt>
                                        </p:tgtEl>
                                        <p:attrNameLst>
                                          <p:attrName>style.visibility</p:attrName>
                                        </p:attrNameLst>
                                      </p:cBhvr>
                                      <p:to>
                                        <p:strVal val="visible"/>
                                      </p:to>
                                    </p:set>
                                    <p:animEffect transition="in" filter="wipe(left)">
                                      <p:cBhvr>
                                        <p:cTn id="39"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build="p"/>
      <p:bldP spid="2"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icture 32" descr="fig10.04_19.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448050" y="2676525"/>
            <a:ext cx="5391150" cy="296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Picture 31" descr="fig10.04_15.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448050" y="2676525"/>
            <a:ext cx="5391150" cy="296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7" descr="fig10.04_06.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448050" y="2676525"/>
            <a:ext cx="5391150" cy="296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8" descr="fig10.04_07.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448050" y="2676525"/>
            <a:ext cx="5391150" cy="296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23" descr="fig10.04_09.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448050" y="2676525"/>
            <a:ext cx="5391150" cy="296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19" descr="fig10.04_08.gi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3448050" y="2676525"/>
            <a:ext cx="5391150" cy="296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6" name="Rectangle 4"/>
          <p:cNvSpPr>
            <a:spLocks noGrp="1" noChangeArrowheads="1"/>
          </p:cNvSpPr>
          <p:nvPr>
            <p:ph type="title"/>
          </p:nvPr>
        </p:nvSpPr>
        <p:spPr>
          <a:xfrm>
            <a:off x="1371600" y="381000"/>
            <a:ext cx="7315200" cy="533400"/>
          </a:xfrm>
        </p:spPr>
        <p:txBody>
          <a:bodyPr/>
          <a:lstStyle/>
          <a:p>
            <a:pPr eaLnBrk="1" hangingPunct="1"/>
            <a:r>
              <a:rPr lang="en-US" altLang="en-US" sz="2000" b="0" smtClean="0"/>
              <a:t>MONOPOLY</a:t>
            </a:r>
          </a:p>
        </p:txBody>
      </p:sp>
      <p:grpSp>
        <p:nvGrpSpPr>
          <p:cNvPr id="17417" name="Group 5"/>
          <p:cNvGrpSpPr>
            <a:grpSpLocks/>
          </p:cNvGrpSpPr>
          <p:nvPr/>
        </p:nvGrpSpPr>
        <p:grpSpPr bwMode="auto">
          <a:xfrm>
            <a:off x="457200" y="381000"/>
            <a:ext cx="8229600" cy="487363"/>
            <a:chOff x="288" y="240"/>
            <a:chExt cx="5184" cy="307"/>
          </a:xfrm>
        </p:grpSpPr>
        <p:sp>
          <p:nvSpPr>
            <p:cNvPr id="17436"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10.1</a:t>
              </a:r>
            </a:p>
          </p:txBody>
        </p:sp>
        <p:sp>
          <p:nvSpPr>
            <p:cNvPr id="17437"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17418" name="Picture 147"/>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9" name="Rectangle 90"/>
          <p:cNvSpPr>
            <a:spLocks noGrp="1" noChangeArrowheads="1"/>
          </p:cNvSpPr>
          <p:nvPr>
            <p:ph type="body" idx="1"/>
          </p:nvPr>
        </p:nvSpPr>
        <p:spPr>
          <a:xfrm>
            <a:off x="457200" y="990600"/>
            <a:ext cx="6705600" cy="511175"/>
          </a:xfrm>
        </p:spPr>
        <p:txBody>
          <a:bodyPr/>
          <a:lstStyle/>
          <a:p>
            <a:pPr eaLnBrk="1" hangingPunct="1"/>
            <a:r>
              <a:rPr lang="en-US" altLang="en-US" sz="2000" smtClean="0"/>
              <a:t>Shifts in Demand</a:t>
            </a:r>
          </a:p>
        </p:txBody>
      </p:sp>
      <p:sp>
        <p:nvSpPr>
          <p:cNvPr id="9" name="Rectangle 11"/>
          <p:cNvSpPr>
            <a:spLocks noChangeArrowheads="1"/>
          </p:cNvSpPr>
          <p:nvPr/>
        </p:nvSpPr>
        <p:spPr bwMode="auto">
          <a:xfrm>
            <a:off x="552450" y="1981200"/>
            <a:ext cx="2895600" cy="45529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Aft>
                <a:spcPct val="20000"/>
              </a:spcAft>
            </a:pPr>
            <a:r>
              <a:rPr lang="en-US" altLang="en-US" sz="1400">
                <a:solidFill>
                  <a:schemeClr val="tx1"/>
                </a:solidFill>
              </a:rPr>
              <a:t>Shifting the demand curve shows that a monopolistic market has no supply curve—i.e., there is no one-to-one relationship between price and quantity produced. </a:t>
            </a:r>
          </a:p>
          <a:p>
            <a:pPr eaLnBrk="1" hangingPunct="1">
              <a:spcAft>
                <a:spcPct val="20000"/>
              </a:spcAft>
            </a:pPr>
            <a:r>
              <a:rPr lang="en-US" altLang="en-US" sz="1400">
                <a:solidFill>
                  <a:schemeClr val="tx1"/>
                </a:solidFill>
              </a:rPr>
              <a:t>In </a:t>
            </a:r>
            <a:r>
              <a:rPr lang="en-US" altLang="en-US" sz="1400" b="1">
                <a:solidFill>
                  <a:schemeClr val="tx1"/>
                </a:solidFill>
              </a:rPr>
              <a:t>(a)</a:t>
            </a:r>
            <a:r>
              <a:rPr lang="en-US" altLang="en-US" sz="1400">
                <a:solidFill>
                  <a:schemeClr val="tx1"/>
                </a:solidFill>
              </a:rPr>
              <a:t>, the demand curve </a:t>
            </a:r>
            <a:r>
              <a:rPr lang="en-US" altLang="en-US" sz="1400" i="1">
                <a:solidFill>
                  <a:schemeClr val="tx1"/>
                </a:solidFill>
              </a:rPr>
              <a:t>D</a:t>
            </a:r>
            <a:r>
              <a:rPr lang="en-US" altLang="en-US" sz="1400" baseline="-25000">
                <a:solidFill>
                  <a:schemeClr val="tx1"/>
                </a:solidFill>
              </a:rPr>
              <a:t>1</a:t>
            </a:r>
            <a:r>
              <a:rPr lang="en-US" altLang="en-US" sz="1400">
                <a:solidFill>
                  <a:schemeClr val="tx1"/>
                </a:solidFill>
              </a:rPr>
              <a:t> shifts to new demand curve </a:t>
            </a:r>
            <a:r>
              <a:rPr lang="en-US" altLang="en-US" sz="1400" i="1">
                <a:solidFill>
                  <a:schemeClr val="tx1"/>
                </a:solidFill>
              </a:rPr>
              <a:t>D</a:t>
            </a:r>
            <a:r>
              <a:rPr lang="en-US" altLang="en-US" sz="1400" baseline="-25000">
                <a:solidFill>
                  <a:schemeClr val="tx1"/>
                </a:solidFill>
              </a:rPr>
              <a:t>2</a:t>
            </a:r>
            <a:r>
              <a:rPr lang="en-US" altLang="en-US" sz="1400">
                <a:solidFill>
                  <a:schemeClr val="tx1"/>
                </a:solidFill>
              </a:rPr>
              <a:t>. </a:t>
            </a:r>
          </a:p>
          <a:p>
            <a:pPr eaLnBrk="1" hangingPunct="1">
              <a:spcAft>
                <a:spcPct val="20000"/>
              </a:spcAft>
            </a:pPr>
            <a:r>
              <a:rPr lang="en-US" altLang="en-US" sz="1400">
                <a:solidFill>
                  <a:schemeClr val="tx1"/>
                </a:solidFill>
              </a:rPr>
              <a:t>But the new marginal revenue curve MR</a:t>
            </a:r>
            <a:r>
              <a:rPr lang="en-US" altLang="en-US" sz="1400" baseline="-25000">
                <a:solidFill>
                  <a:schemeClr val="tx1"/>
                </a:solidFill>
              </a:rPr>
              <a:t>2</a:t>
            </a:r>
            <a:r>
              <a:rPr lang="en-US" altLang="en-US" sz="1400">
                <a:solidFill>
                  <a:schemeClr val="tx1"/>
                </a:solidFill>
              </a:rPr>
              <a:t> intersects marginal cost at the same point as the old marginal revenue curve MR</a:t>
            </a:r>
            <a:r>
              <a:rPr lang="en-US" altLang="en-US" sz="1400" baseline="-25000">
                <a:solidFill>
                  <a:schemeClr val="tx1"/>
                </a:solidFill>
              </a:rPr>
              <a:t>1</a:t>
            </a:r>
            <a:r>
              <a:rPr lang="en-US" altLang="en-US" sz="1400">
                <a:solidFill>
                  <a:schemeClr val="tx1"/>
                </a:solidFill>
              </a:rPr>
              <a:t>. </a:t>
            </a:r>
          </a:p>
          <a:p>
            <a:pPr eaLnBrk="1" hangingPunct="1">
              <a:spcAft>
                <a:spcPct val="20000"/>
              </a:spcAft>
            </a:pPr>
            <a:r>
              <a:rPr lang="en-US" altLang="en-US" sz="1400">
                <a:solidFill>
                  <a:schemeClr val="tx1"/>
                </a:solidFill>
              </a:rPr>
              <a:t>The profit-maximizing output therefore remains the same, although price falls from </a:t>
            </a:r>
            <a:r>
              <a:rPr lang="en-US" altLang="en-US" sz="1400" i="1">
                <a:solidFill>
                  <a:schemeClr val="tx1"/>
                </a:solidFill>
              </a:rPr>
              <a:t>P</a:t>
            </a:r>
            <a:r>
              <a:rPr lang="en-US" altLang="en-US" sz="1400" baseline="-25000">
                <a:solidFill>
                  <a:schemeClr val="tx1"/>
                </a:solidFill>
              </a:rPr>
              <a:t>1</a:t>
            </a:r>
            <a:r>
              <a:rPr lang="en-US" altLang="en-US" sz="1400">
                <a:solidFill>
                  <a:schemeClr val="tx1"/>
                </a:solidFill>
              </a:rPr>
              <a:t> to </a:t>
            </a:r>
            <a:r>
              <a:rPr lang="en-US" altLang="en-US" sz="1400" i="1">
                <a:solidFill>
                  <a:schemeClr val="tx1"/>
                </a:solidFill>
              </a:rPr>
              <a:t>P</a:t>
            </a:r>
            <a:r>
              <a:rPr lang="en-US" altLang="en-US" sz="1400" baseline="-25000">
                <a:solidFill>
                  <a:schemeClr val="tx1"/>
                </a:solidFill>
              </a:rPr>
              <a:t>2</a:t>
            </a:r>
            <a:r>
              <a:rPr lang="en-US" altLang="en-US" sz="1400">
                <a:solidFill>
                  <a:schemeClr val="tx1"/>
                </a:solidFill>
              </a:rPr>
              <a:t>. </a:t>
            </a:r>
          </a:p>
          <a:p>
            <a:pPr eaLnBrk="1" hangingPunct="1">
              <a:spcAft>
                <a:spcPct val="20000"/>
              </a:spcAft>
            </a:pPr>
            <a:r>
              <a:rPr lang="en-US" altLang="en-US" sz="1400">
                <a:solidFill>
                  <a:schemeClr val="tx1"/>
                </a:solidFill>
              </a:rPr>
              <a:t>In </a:t>
            </a:r>
            <a:r>
              <a:rPr lang="en-US" altLang="en-US" sz="1400" b="1">
                <a:solidFill>
                  <a:schemeClr val="tx1"/>
                </a:solidFill>
              </a:rPr>
              <a:t>(b)</a:t>
            </a:r>
            <a:r>
              <a:rPr lang="en-US" altLang="en-US" sz="1400">
                <a:solidFill>
                  <a:schemeClr val="tx1"/>
                </a:solidFill>
              </a:rPr>
              <a:t>, the new marginal revenue curve MR</a:t>
            </a:r>
            <a:r>
              <a:rPr lang="en-US" altLang="en-US" sz="1400" baseline="-25000">
                <a:solidFill>
                  <a:schemeClr val="tx1"/>
                </a:solidFill>
              </a:rPr>
              <a:t>2</a:t>
            </a:r>
            <a:r>
              <a:rPr lang="en-US" altLang="en-US" sz="1400">
                <a:solidFill>
                  <a:schemeClr val="tx1"/>
                </a:solidFill>
              </a:rPr>
              <a:t> intersects marginal cost at a higher output level </a:t>
            </a:r>
            <a:r>
              <a:rPr lang="en-US" altLang="en-US" sz="1400" i="1">
                <a:solidFill>
                  <a:schemeClr val="tx1"/>
                </a:solidFill>
              </a:rPr>
              <a:t>Q</a:t>
            </a:r>
            <a:r>
              <a:rPr lang="en-US" altLang="en-US" sz="1400" baseline="-25000">
                <a:solidFill>
                  <a:schemeClr val="tx1"/>
                </a:solidFill>
              </a:rPr>
              <a:t>2</a:t>
            </a:r>
            <a:r>
              <a:rPr lang="en-US" altLang="en-US" sz="1400">
                <a:solidFill>
                  <a:schemeClr val="tx1"/>
                </a:solidFill>
              </a:rPr>
              <a:t>.</a:t>
            </a:r>
          </a:p>
          <a:p>
            <a:pPr eaLnBrk="1" hangingPunct="1">
              <a:spcAft>
                <a:spcPct val="20000"/>
              </a:spcAft>
            </a:pPr>
            <a:r>
              <a:rPr lang="en-US" altLang="en-US" sz="1400">
                <a:solidFill>
                  <a:schemeClr val="tx1"/>
                </a:solidFill>
              </a:rPr>
              <a:t>But because demand is now more elastic, price remains the same.</a:t>
            </a:r>
          </a:p>
        </p:txBody>
      </p:sp>
      <p:sp>
        <p:nvSpPr>
          <p:cNvPr id="11" name="Rectangle 12"/>
          <p:cNvSpPr>
            <a:spLocks noChangeArrowheads="1"/>
          </p:cNvSpPr>
          <p:nvPr/>
        </p:nvSpPr>
        <p:spPr bwMode="auto">
          <a:xfrm>
            <a:off x="609600" y="1638300"/>
            <a:ext cx="2841625" cy="30480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chemeClr val="tx1"/>
                </a:solidFill>
              </a:rPr>
              <a:t>Shifts in Demand</a:t>
            </a:r>
          </a:p>
        </p:txBody>
      </p:sp>
      <p:sp>
        <p:nvSpPr>
          <p:cNvPr id="12" name="Rectangle 13"/>
          <p:cNvSpPr>
            <a:spLocks noChangeArrowheads="1"/>
          </p:cNvSpPr>
          <p:nvPr/>
        </p:nvSpPr>
        <p:spPr bwMode="auto">
          <a:xfrm>
            <a:off x="609600" y="1371600"/>
            <a:ext cx="990600"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rgbClr val="B27CB6"/>
                </a:solidFill>
              </a:rPr>
              <a:t>Figure 10.4</a:t>
            </a:r>
          </a:p>
        </p:txBody>
      </p:sp>
      <p:pic>
        <p:nvPicPr>
          <p:cNvPr id="14" name="Picture 13" descr="fig10.04_02.gif"/>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3448050" y="2676525"/>
            <a:ext cx="5391150" cy="296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4" descr="fig10.04_03.gif"/>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3448050" y="2676525"/>
            <a:ext cx="5391150" cy="296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5" descr="fig10.04_04.gif"/>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3448050" y="2676525"/>
            <a:ext cx="5391150" cy="296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6" descr="fig10.04_05.gif"/>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3448050" y="2676525"/>
            <a:ext cx="5391150" cy="296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24" descr="fig10.04_11.gif"/>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3448050" y="2676525"/>
            <a:ext cx="5391150" cy="296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25" descr="fig10.04_12.gif"/>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3448050" y="2676525"/>
            <a:ext cx="5391150" cy="296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Picture 26" descr="fig10.04_13.gif"/>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3448050" y="2676525"/>
            <a:ext cx="5391150" cy="296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 name="Picture 27" descr="fig10.04_14.gif"/>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3448050" y="2676525"/>
            <a:ext cx="5391150" cy="296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Picture 28" descr="fig10.04_16.gif"/>
          <p:cNvPicPr>
            <a:picLocks noChangeAspect="1"/>
          </p:cNvPicPr>
          <p:nvPr/>
        </p:nvPicPr>
        <p:blipFill>
          <a:blip r:embed="rId17">
            <a:extLst>
              <a:ext uri="{28A0092B-C50C-407E-A947-70E740481C1C}">
                <a14:useLocalDpi xmlns:a14="http://schemas.microsoft.com/office/drawing/2010/main" val="0"/>
              </a:ext>
            </a:extLst>
          </a:blip>
          <a:srcRect/>
          <a:stretch>
            <a:fillRect/>
          </a:stretch>
        </p:blipFill>
        <p:spPr bwMode="auto">
          <a:xfrm>
            <a:off x="3448050" y="2676525"/>
            <a:ext cx="5391150" cy="296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 name="Picture 29" descr="fig10.04_17.gif"/>
          <p:cNvPicPr>
            <a:picLocks noChangeAspect="1"/>
          </p:cNvPicPr>
          <p:nvPr/>
        </p:nvPicPr>
        <p:blipFill>
          <a:blip r:embed="rId18">
            <a:extLst>
              <a:ext uri="{28A0092B-C50C-407E-A947-70E740481C1C}">
                <a14:useLocalDpi xmlns:a14="http://schemas.microsoft.com/office/drawing/2010/main" val="0"/>
              </a:ext>
            </a:extLst>
          </a:blip>
          <a:srcRect/>
          <a:stretch>
            <a:fillRect/>
          </a:stretch>
        </p:blipFill>
        <p:spPr bwMode="auto">
          <a:xfrm>
            <a:off x="3448050" y="2676525"/>
            <a:ext cx="5391150" cy="296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Picture 30" descr="fig10.04_18.gif"/>
          <p:cNvPicPr>
            <a:picLocks noChangeAspect="1"/>
          </p:cNvPicPr>
          <p:nvPr/>
        </p:nvPicPr>
        <p:blipFill>
          <a:blip r:embed="rId19">
            <a:extLst>
              <a:ext uri="{28A0092B-C50C-407E-A947-70E740481C1C}">
                <a14:useLocalDpi xmlns:a14="http://schemas.microsoft.com/office/drawing/2010/main" val="0"/>
              </a:ext>
            </a:extLst>
          </a:blip>
          <a:srcRect/>
          <a:stretch>
            <a:fillRect/>
          </a:stretch>
        </p:blipFill>
        <p:spPr bwMode="auto">
          <a:xfrm>
            <a:off x="3448050" y="2676525"/>
            <a:ext cx="5391150" cy="296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 name="Picture 33" descr="fig10.04_01.gif"/>
          <p:cNvPicPr>
            <a:picLocks noChangeAspect="1"/>
          </p:cNvPicPr>
          <p:nvPr/>
        </p:nvPicPr>
        <p:blipFill>
          <a:blip r:embed="rId20">
            <a:extLst>
              <a:ext uri="{28A0092B-C50C-407E-A947-70E740481C1C}">
                <a14:useLocalDpi xmlns:a14="http://schemas.microsoft.com/office/drawing/2010/main" val="0"/>
              </a:ext>
            </a:extLst>
          </a:blip>
          <a:srcRect/>
          <a:stretch>
            <a:fillRect/>
          </a:stretch>
        </p:blipFill>
        <p:spPr bwMode="auto">
          <a:xfrm>
            <a:off x="3448050" y="2676525"/>
            <a:ext cx="5391150" cy="296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 name="Picture 34" descr="fig10.04_10.gif"/>
          <p:cNvPicPr>
            <a:picLocks noChangeAspect="1"/>
          </p:cNvPicPr>
          <p:nvPr/>
        </p:nvPicPr>
        <p:blipFill>
          <a:blip r:embed="rId21">
            <a:extLst>
              <a:ext uri="{28A0092B-C50C-407E-A947-70E740481C1C}">
                <a14:useLocalDpi xmlns:a14="http://schemas.microsoft.com/office/drawing/2010/main" val="0"/>
              </a:ext>
            </a:extLst>
          </a:blip>
          <a:srcRect/>
          <a:stretch>
            <a:fillRect/>
          </a:stretch>
        </p:blipFill>
        <p:spPr bwMode="auto">
          <a:xfrm>
            <a:off x="3448050" y="2676525"/>
            <a:ext cx="5391150" cy="296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
                                            <p:bg/>
                                          </p:spTgt>
                                        </p:tgtEl>
                                        <p:attrNameLst>
                                          <p:attrName>style.visibility</p:attrName>
                                        </p:attrNameLst>
                                      </p:cBhvr>
                                      <p:to>
                                        <p:strVal val="visible"/>
                                      </p:to>
                                    </p:set>
                                    <p:animEffect transition="in" filter="wipe(left)">
                                      <p:cBhvr>
                                        <p:cTn id="15" dur="500"/>
                                        <p:tgtEl>
                                          <p:spTgt spid="9">
                                            <p:bg/>
                                          </p:spTgt>
                                        </p:tgtEl>
                                      </p:cBhvr>
                                    </p:animEffect>
                                  </p:childTnLst>
                                </p:cTn>
                              </p:par>
                            </p:childTnLst>
                          </p:cTn>
                        </p:par>
                        <p:par>
                          <p:cTn id="16" fill="hold" nodeType="afterGroup">
                            <p:stCondLst>
                              <p:cond delay="2500"/>
                            </p:stCondLst>
                            <p:childTnLst>
                              <p:par>
                                <p:cTn id="17" presetID="22" presetClass="entr" presetSubtype="8" fill="hold" grpId="0" nodeType="afterEffect">
                                  <p:stCondLst>
                                    <p:cond delay="0"/>
                                  </p:stCondLst>
                                  <p:childTnLst>
                                    <p:set>
                                      <p:cBhvr>
                                        <p:cTn id="18" dur="1" fill="hold">
                                          <p:stCondLst>
                                            <p:cond delay="0"/>
                                          </p:stCondLst>
                                        </p:cTn>
                                        <p:tgtEl>
                                          <p:spTgt spid="9">
                                            <p:txEl>
                                              <p:pRg st="0" end="0"/>
                                            </p:txEl>
                                          </p:spTgt>
                                        </p:tgtEl>
                                        <p:attrNameLst>
                                          <p:attrName>style.visibility</p:attrName>
                                        </p:attrNameLst>
                                      </p:cBhvr>
                                      <p:to>
                                        <p:strVal val="visible"/>
                                      </p:to>
                                    </p:set>
                                    <p:animEffect transition="in" filter="wipe(left)">
                                      <p:cBhvr>
                                        <p:cTn id="19" dur="500"/>
                                        <p:tgtEl>
                                          <p:spTgt spid="9">
                                            <p:txEl>
                                              <p:pRg st="0" end="0"/>
                                            </p:txEl>
                                          </p:spTgt>
                                        </p:tgtEl>
                                      </p:cBhvr>
                                    </p:animEffect>
                                  </p:childTnLst>
                                </p:cTn>
                              </p:par>
                            </p:childTnLst>
                          </p:cTn>
                        </p:par>
                        <p:par>
                          <p:cTn id="20" fill="hold" nodeType="afterGroup">
                            <p:stCondLst>
                              <p:cond delay="3000"/>
                            </p:stCondLst>
                            <p:childTnLst>
                              <p:par>
                                <p:cTn id="21" presetID="22" presetClass="entr" presetSubtype="8" fill="hold"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left)">
                                      <p:cBhvr>
                                        <p:cTn id="23" dur="500"/>
                                        <p:tgtEl>
                                          <p:spTgt spid="34"/>
                                        </p:tgtEl>
                                      </p:cBhvr>
                                    </p:animEffect>
                                  </p:childTnLst>
                                </p:cTn>
                              </p:par>
                            </p:childTnLst>
                          </p:cTn>
                        </p:par>
                        <p:par>
                          <p:cTn id="24" fill="hold" nodeType="afterGroup">
                            <p:stCondLst>
                              <p:cond delay="3500"/>
                            </p:stCondLst>
                            <p:childTnLst>
                              <p:par>
                                <p:cTn id="25" presetID="22" presetClass="entr" presetSubtype="8"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1000"/>
                                        <p:tgtEl>
                                          <p:spTgt spid="14"/>
                                        </p:tgtEl>
                                      </p:cBhvr>
                                    </p:animEffect>
                                  </p:childTnLst>
                                </p:cTn>
                              </p:par>
                            </p:childTnLst>
                          </p:cTn>
                        </p:par>
                        <p:par>
                          <p:cTn id="28" fill="hold" nodeType="afterGroup">
                            <p:stCondLst>
                              <p:cond delay="4500"/>
                            </p:stCondLst>
                            <p:childTnLst>
                              <p:par>
                                <p:cTn id="29" presetID="22" presetClass="entr" presetSubtype="8"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left)">
                                      <p:cBhvr>
                                        <p:cTn id="31" dur="1000"/>
                                        <p:tgtEl>
                                          <p:spTgt spid="15"/>
                                        </p:tgtEl>
                                      </p:cBhvr>
                                    </p:animEffect>
                                  </p:childTnLst>
                                </p:cTn>
                              </p:par>
                            </p:childTnLst>
                          </p:cTn>
                        </p:par>
                        <p:par>
                          <p:cTn id="32" fill="hold" nodeType="afterGroup">
                            <p:stCondLst>
                              <p:cond delay="5500"/>
                            </p:stCondLst>
                            <p:childTnLst>
                              <p:par>
                                <p:cTn id="33" presetID="22" presetClass="entr" presetSubtype="8" fill="hold"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left)">
                                      <p:cBhvr>
                                        <p:cTn id="35" dur="1000"/>
                                        <p:tgtEl>
                                          <p:spTgt spid="16"/>
                                        </p:tgtEl>
                                      </p:cBhvr>
                                    </p:animEffect>
                                  </p:childTnLst>
                                </p:cTn>
                              </p:par>
                            </p:childTnLst>
                          </p:cTn>
                        </p:par>
                        <p:par>
                          <p:cTn id="36" fill="hold" nodeType="afterGroup">
                            <p:stCondLst>
                              <p:cond delay="6500"/>
                            </p:stCondLst>
                            <p:childTnLst>
                              <p:par>
                                <p:cTn id="37" presetID="22" presetClass="entr" presetSubtype="8" fill="hold"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wipe(left)">
                                      <p:cBhvr>
                                        <p:cTn id="39" dur="1000"/>
                                        <p:tgtEl>
                                          <p:spTgt spid="17"/>
                                        </p:tgtEl>
                                      </p:cBhvr>
                                    </p:animEffect>
                                  </p:childTnLst>
                                </p:cTn>
                              </p:par>
                            </p:childTnLst>
                          </p:cTn>
                        </p:par>
                        <p:par>
                          <p:cTn id="40" fill="hold" nodeType="afterGroup">
                            <p:stCondLst>
                              <p:cond delay="7500"/>
                            </p:stCondLst>
                            <p:childTnLst>
                              <p:par>
                                <p:cTn id="41" presetID="22" presetClass="entr" presetSubtype="8" fill="hold"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left)">
                                      <p:cBhvr>
                                        <p:cTn id="43" dur="1000"/>
                                        <p:tgtEl>
                                          <p:spTgt spid="18"/>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22" presetClass="entr" presetSubtype="8" fill="hold" grpId="0" nodeType="clickEffect">
                                  <p:stCondLst>
                                    <p:cond delay="0"/>
                                  </p:stCondLst>
                                  <p:childTnLst>
                                    <p:set>
                                      <p:cBhvr>
                                        <p:cTn id="47" dur="1" fill="hold">
                                          <p:stCondLst>
                                            <p:cond delay="0"/>
                                          </p:stCondLst>
                                        </p:cTn>
                                        <p:tgtEl>
                                          <p:spTgt spid="9">
                                            <p:txEl>
                                              <p:pRg st="1" end="1"/>
                                            </p:txEl>
                                          </p:spTgt>
                                        </p:tgtEl>
                                        <p:attrNameLst>
                                          <p:attrName>style.visibility</p:attrName>
                                        </p:attrNameLst>
                                      </p:cBhvr>
                                      <p:to>
                                        <p:strVal val="visible"/>
                                      </p:to>
                                    </p:set>
                                    <p:animEffect transition="in" filter="wipe(left)">
                                      <p:cBhvr>
                                        <p:cTn id="48" dur="500"/>
                                        <p:tgtEl>
                                          <p:spTgt spid="9">
                                            <p:txEl>
                                              <p:pRg st="1" end="1"/>
                                            </p:txEl>
                                          </p:spTgt>
                                        </p:tgtEl>
                                      </p:cBhvr>
                                    </p:animEffect>
                                  </p:childTnLst>
                                </p:cTn>
                              </p:par>
                            </p:childTnLst>
                          </p:cTn>
                        </p:par>
                        <p:par>
                          <p:cTn id="49" fill="hold" nodeType="afterGroup">
                            <p:stCondLst>
                              <p:cond delay="500"/>
                            </p:stCondLst>
                            <p:childTnLst>
                              <p:par>
                                <p:cTn id="50" presetID="22" presetClass="entr" presetSubtype="8" fill="hold" nodeType="after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wipe(left)">
                                      <p:cBhvr>
                                        <p:cTn id="52" dur="1000"/>
                                        <p:tgtEl>
                                          <p:spTgt spid="19"/>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9">
                                            <p:txEl>
                                              <p:pRg st="2" end="2"/>
                                            </p:txEl>
                                          </p:spTgt>
                                        </p:tgtEl>
                                        <p:attrNameLst>
                                          <p:attrName>style.visibility</p:attrName>
                                        </p:attrNameLst>
                                      </p:cBhvr>
                                      <p:to>
                                        <p:strVal val="visible"/>
                                      </p:to>
                                    </p:set>
                                    <p:animEffect transition="in" filter="wipe(left)">
                                      <p:cBhvr>
                                        <p:cTn id="57" dur="500"/>
                                        <p:tgtEl>
                                          <p:spTgt spid="9">
                                            <p:txEl>
                                              <p:pRg st="2" end="2"/>
                                            </p:txEl>
                                          </p:spTgt>
                                        </p:tgtEl>
                                      </p:cBhvr>
                                    </p:animEffect>
                                  </p:childTnLst>
                                </p:cTn>
                              </p:par>
                            </p:childTnLst>
                          </p:cTn>
                        </p:par>
                        <p:par>
                          <p:cTn id="58" fill="hold" nodeType="afterGroup">
                            <p:stCondLst>
                              <p:cond delay="500"/>
                            </p:stCondLst>
                            <p:childTnLst>
                              <p:par>
                                <p:cTn id="59" presetID="22" presetClass="entr" presetSubtype="8" fill="hold" nodeType="after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wipe(left)">
                                      <p:cBhvr>
                                        <p:cTn id="61" dur="1000"/>
                                        <p:tgtEl>
                                          <p:spTgt spid="20"/>
                                        </p:tgtEl>
                                      </p:cBhvr>
                                    </p:animEffect>
                                  </p:childTnLst>
                                </p:cTn>
                              </p:par>
                            </p:childTnLst>
                          </p:cTn>
                        </p:par>
                      </p:childTnLst>
                    </p:cTn>
                  </p:par>
                  <p:par>
                    <p:cTn id="62" fill="hold" nodeType="clickPar">
                      <p:stCondLst>
                        <p:cond delay="indefinite"/>
                      </p:stCondLst>
                      <p:childTnLst>
                        <p:par>
                          <p:cTn id="63" fill="hold" nodeType="withGroup">
                            <p:stCondLst>
                              <p:cond delay="0"/>
                            </p:stCondLst>
                            <p:childTnLst>
                              <p:par>
                                <p:cTn id="64" presetID="22" presetClass="entr" presetSubtype="8" fill="hold" grpId="0" nodeType="clickEffect">
                                  <p:stCondLst>
                                    <p:cond delay="0"/>
                                  </p:stCondLst>
                                  <p:childTnLst>
                                    <p:set>
                                      <p:cBhvr>
                                        <p:cTn id="65" dur="1" fill="hold">
                                          <p:stCondLst>
                                            <p:cond delay="0"/>
                                          </p:stCondLst>
                                        </p:cTn>
                                        <p:tgtEl>
                                          <p:spTgt spid="9">
                                            <p:txEl>
                                              <p:pRg st="3" end="3"/>
                                            </p:txEl>
                                          </p:spTgt>
                                        </p:tgtEl>
                                        <p:attrNameLst>
                                          <p:attrName>style.visibility</p:attrName>
                                        </p:attrNameLst>
                                      </p:cBhvr>
                                      <p:to>
                                        <p:strVal val="visible"/>
                                      </p:to>
                                    </p:set>
                                    <p:animEffect transition="in" filter="wipe(left)">
                                      <p:cBhvr>
                                        <p:cTn id="66" dur="500"/>
                                        <p:tgtEl>
                                          <p:spTgt spid="9">
                                            <p:txEl>
                                              <p:pRg st="3" end="3"/>
                                            </p:txEl>
                                          </p:spTgt>
                                        </p:tgtEl>
                                      </p:cBhvr>
                                    </p:animEffect>
                                  </p:childTnLst>
                                </p:cTn>
                              </p:par>
                            </p:childTnLst>
                          </p:cTn>
                        </p:par>
                        <p:par>
                          <p:cTn id="67" fill="hold" nodeType="afterGroup">
                            <p:stCondLst>
                              <p:cond delay="500"/>
                            </p:stCondLst>
                            <p:childTnLst>
                              <p:par>
                                <p:cTn id="68" presetID="22" presetClass="entr" presetSubtype="8" fill="hold" nodeType="afterEffect">
                                  <p:stCondLst>
                                    <p:cond delay="0"/>
                                  </p:stCondLst>
                                  <p:childTnLst>
                                    <p:set>
                                      <p:cBhvr>
                                        <p:cTn id="69" dur="1" fill="hold">
                                          <p:stCondLst>
                                            <p:cond delay="0"/>
                                          </p:stCondLst>
                                        </p:cTn>
                                        <p:tgtEl>
                                          <p:spTgt spid="24"/>
                                        </p:tgtEl>
                                        <p:attrNameLst>
                                          <p:attrName>style.visibility</p:attrName>
                                        </p:attrNameLst>
                                      </p:cBhvr>
                                      <p:to>
                                        <p:strVal val="visible"/>
                                      </p:to>
                                    </p:set>
                                    <p:animEffect transition="in" filter="wipe(left)">
                                      <p:cBhvr>
                                        <p:cTn id="70" dur="1000"/>
                                        <p:tgtEl>
                                          <p:spTgt spid="24"/>
                                        </p:tgtEl>
                                      </p:cBhvr>
                                    </p:animEffect>
                                  </p:childTnLst>
                                </p:cTn>
                              </p:par>
                            </p:childTnLst>
                          </p:cTn>
                        </p:par>
                      </p:childTnLst>
                    </p:cTn>
                  </p:par>
                  <p:par>
                    <p:cTn id="71" fill="hold" nodeType="clickPar">
                      <p:stCondLst>
                        <p:cond delay="indefinite"/>
                      </p:stCondLst>
                      <p:childTnLst>
                        <p:par>
                          <p:cTn id="72" fill="hold" nodeType="withGroup">
                            <p:stCondLst>
                              <p:cond delay="0"/>
                            </p:stCondLst>
                            <p:childTnLst>
                              <p:par>
                                <p:cTn id="73" presetID="22" presetClass="entr" presetSubtype="8" fill="hold" grpId="0" nodeType="clickEffect">
                                  <p:stCondLst>
                                    <p:cond delay="0"/>
                                  </p:stCondLst>
                                  <p:childTnLst>
                                    <p:set>
                                      <p:cBhvr>
                                        <p:cTn id="74" dur="1" fill="hold">
                                          <p:stCondLst>
                                            <p:cond delay="0"/>
                                          </p:stCondLst>
                                        </p:cTn>
                                        <p:tgtEl>
                                          <p:spTgt spid="9">
                                            <p:txEl>
                                              <p:pRg st="4" end="4"/>
                                            </p:txEl>
                                          </p:spTgt>
                                        </p:tgtEl>
                                        <p:attrNameLst>
                                          <p:attrName>style.visibility</p:attrName>
                                        </p:attrNameLst>
                                      </p:cBhvr>
                                      <p:to>
                                        <p:strVal val="visible"/>
                                      </p:to>
                                    </p:set>
                                    <p:animEffect transition="in" filter="wipe(left)">
                                      <p:cBhvr>
                                        <p:cTn id="75" dur="500"/>
                                        <p:tgtEl>
                                          <p:spTgt spid="9">
                                            <p:txEl>
                                              <p:pRg st="4" end="4"/>
                                            </p:txEl>
                                          </p:spTgt>
                                        </p:tgtEl>
                                      </p:cBhvr>
                                    </p:animEffect>
                                  </p:childTnLst>
                                </p:cTn>
                              </p:par>
                            </p:childTnLst>
                          </p:cTn>
                        </p:par>
                        <p:par>
                          <p:cTn id="76" fill="hold" nodeType="afterGroup">
                            <p:stCondLst>
                              <p:cond delay="500"/>
                            </p:stCondLst>
                            <p:childTnLst>
                              <p:par>
                                <p:cTn id="77" presetID="22" presetClass="entr" presetSubtype="8" fill="hold" nodeType="afterEffect">
                                  <p:stCondLst>
                                    <p:cond delay="0"/>
                                  </p:stCondLst>
                                  <p:childTnLst>
                                    <p:set>
                                      <p:cBhvr>
                                        <p:cTn id="78" dur="1" fill="hold">
                                          <p:stCondLst>
                                            <p:cond delay="0"/>
                                          </p:stCondLst>
                                        </p:cTn>
                                        <p:tgtEl>
                                          <p:spTgt spid="35"/>
                                        </p:tgtEl>
                                        <p:attrNameLst>
                                          <p:attrName>style.visibility</p:attrName>
                                        </p:attrNameLst>
                                      </p:cBhvr>
                                      <p:to>
                                        <p:strVal val="visible"/>
                                      </p:to>
                                    </p:set>
                                    <p:animEffect transition="in" filter="wipe(left)">
                                      <p:cBhvr>
                                        <p:cTn id="79" dur="500"/>
                                        <p:tgtEl>
                                          <p:spTgt spid="35"/>
                                        </p:tgtEl>
                                      </p:cBhvr>
                                    </p:animEffect>
                                  </p:childTnLst>
                                </p:cTn>
                              </p:par>
                            </p:childTnLst>
                          </p:cTn>
                        </p:par>
                        <p:par>
                          <p:cTn id="80" fill="hold" nodeType="afterGroup">
                            <p:stCondLst>
                              <p:cond delay="1000"/>
                            </p:stCondLst>
                            <p:childTnLst>
                              <p:par>
                                <p:cTn id="81" presetID="22" presetClass="entr" presetSubtype="8" fill="hold" nodeType="after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wipe(left)">
                                      <p:cBhvr>
                                        <p:cTn id="83" dur="1000"/>
                                        <p:tgtEl>
                                          <p:spTgt spid="25"/>
                                        </p:tgtEl>
                                      </p:cBhvr>
                                    </p:animEffect>
                                  </p:childTnLst>
                                </p:cTn>
                              </p:par>
                            </p:childTnLst>
                          </p:cTn>
                        </p:par>
                        <p:par>
                          <p:cTn id="84" fill="hold" nodeType="afterGroup">
                            <p:stCondLst>
                              <p:cond delay="2000"/>
                            </p:stCondLst>
                            <p:childTnLst>
                              <p:par>
                                <p:cTn id="85" presetID="22" presetClass="entr" presetSubtype="8" fill="hold" nodeType="afterEffect">
                                  <p:stCondLst>
                                    <p:cond delay="0"/>
                                  </p:stCondLst>
                                  <p:childTnLst>
                                    <p:set>
                                      <p:cBhvr>
                                        <p:cTn id="86" dur="1" fill="hold">
                                          <p:stCondLst>
                                            <p:cond delay="0"/>
                                          </p:stCondLst>
                                        </p:cTn>
                                        <p:tgtEl>
                                          <p:spTgt spid="26"/>
                                        </p:tgtEl>
                                        <p:attrNameLst>
                                          <p:attrName>style.visibility</p:attrName>
                                        </p:attrNameLst>
                                      </p:cBhvr>
                                      <p:to>
                                        <p:strVal val="visible"/>
                                      </p:to>
                                    </p:set>
                                    <p:animEffect transition="in" filter="wipe(left)">
                                      <p:cBhvr>
                                        <p:cTn id="87" dur="1000"/>
                                        <p:tgtEl>
                                          <p:spTgt spid="26"/>
                                        </p:tgtEl>
                                      </p:cBhvr>
                                    </p:animEffect>
                                  </p:childTnLst>
                                </p:cTn>
                              </p:par>
                            </p:childTnLst>
                          </p:cTn>
                        </p:par>
                        <p:par>
                          <p:cTn id="88" fill="hold" nodeType="afterGroup">
                            <p:stCondLst>
                              <p:cond delay="3000"/>
                            </p:stCondLst>
                            <p:childTnLst>
                              <p:par>
                                <p:cTn id="89" presetID="22" presetClass="entr" presetSubtype="8" fill="hold" nodeType="afterEffect">
                                  <p:stCondLst>
                                    <p:cond delay="0"/>
                                  </p:stCondLst>
                                  <p:childTnLst>
                                    <p:set>
                                      <p:cBhvr>
                                        <p:cTn id="90" dur="1" fill="hold">
                                          <p:stCondLst>
                                            <p:cond delay="0"/>
                                          </p:stCondLst>
                                        </p:cTn>
                                        <p:tgtEl>
                                          <p:spTgt spid="27"/>
                                        </p:tgtEl>
                                        <p:attrNameLst>
                                          <p:attrName>style.visibility</p:attrName>
                                        </p:attrNameLst>
                                      </p:cBhvr>
                                      <p:to>
                                        <p:strVal val="visible"/>
                                      </p:to>
                                    </p:set>
                                    <p:animEffect transition="in" filter="wipe(left)">
                                      <p:cBhvr>
                                        <p:cTn id="91" dur="1000"/>
                                        <p:tgtEl>
                                          <p:spTgt spid="27"/>
                                        </p:tgtEl>
                                      </p:cBhvr>
                                    </p:animEffect>
                                  </p:childTnLst>
                                </p:cTn>
                              </p:par>
                            </p:childTnLst>
                          </p:cTn>
                        </p:par>
                        <p:par>
                          <p:cTn id="92" fill="hold" nodeType="afterGroup">
                            <p:stCondLst>
                              <p:cond delay="4000"/>
                            </p:stCondLst>
                            <p:childTnLst>
                              <p:par>
                                <p:cTn id="93" presetID="22" presetClass="entr" presetSubtype="8" fill="hold" nodeType="afterEffect">
                                  <p:stCondLst>
                                    <p:cond delay="0"/>
                                  </p:stCondLst>
                                  <p:childTnLst>
                                    <p:set>
                                      <p:cBhvr>
                                        <p:cTn id="94" dur="1" fill="hold">
                                          <p:stCondLst>
                                            <p:cond delay="0"/>
                                          </p:stCondLst>
                                        </p:cTn>
                                        <p:tgtEl>
                                          <p:spTgt spid="28"/>
                                        </p:tgtEl>
                                        <p:attrNameLst>
                                          <p:attrName>style.visibility</p:attrName>
                                        </p:attrNameLst>
                                      </p:cBhvr>
                                      <p:to>
                                        <p:strVal val="visible"/>
                                      </p:to>
                                    </p:set>
                                    <p:animEffect transition="in" filter="wipe(left)">
                                      <p:cBhvr>
                                        <p:cTn id="95" dur="1000"/>
                                        <p:tgtEl>
                                          <p:spTgt spid="28"/>
                                        </p:tgtEl>
                                      </p:cBhvr>
                                    </p:animEffect>
                                  </p:childTnLst>
                                </p:cTn>
                              </p:par>
                            </p:childTnLst>
                          </p:cTn>
                        </p:par>
                        <p:par>
                          <p:cTn id="96" fill="hold" nodeType="afterGroup">
                            <p:stCondLst>
                              <p:cond delay="5000"/>
                            </p:stCondLst>
                            <p:childTnLst>
                              <p:par>
                                <p:cTn id="97" presetID="22" presetClass="entr" presetSubtype="8" fill="hold" nodeType="afterEffect">
                                  <p:stCondLst>
                                    <p:cond delay="0"/>
                                  </p:stCondLst>
                                  <p:childTnLst>
                                    <p:set>
                                      <p:cBhvr>
                                        <p:cTn id="98" dur="1" fill="hold">
                                          <p:stCondLst>
                                            <p:cond delay="0"/>
                                          </p:stCondLst>
                                        </p:cTn>
                                        <p:tgtEl>
                                          <p:spTgt spid="32"/>
                                        </p:tgtEl>
                                        <p:attrNameLst>
                                          <p:attrName>style.visibility</p:attrName>
                                        </p:attrNameLst>
                                      </p:cBhvr>
                                      <p:to>
                                        <p:strVal val="visible"/>
                                      </p:to>
                                    </p:set>
                                    <p:animEffect transition="in" filter="wipe(left)">
                                      <p:cBhvr>
                                        <p:cTn id="99" dur="1000"/>
                                        <p:tgtEl>
                                          <p:spTgt spid="32"/>
                                        </p:tgtEl>
                                      </p:cBhvr>
                                    </p:animEffect>
                                  </p:childTnLst>
                                </p:cTn>
                              </p:par>
                            </p:childTnLst>
                          </p:cTn>
                        </p:par>
                        <p:par>
                          <p:cTn id="100" fill="hold" nodeType="afterGroup">
                            <p:stCondLst>
                              <p:cond delay="6000"/>
                            </p:stCondLst>
                            <p:childTnLst>
                              <p:par>
                                <p:cTn id="101" presetID="22" presetClass="entr" presetSubtype="8" fill="hold" nodeType="afterEffect">
                                  <p:stCondLst>
                                    <p:cond delay="0"/>
                                  </p:stCondLst>
                                  <p:childTnLst>
                                    <p:set>
                                      <p:cBhvr>
                                        <p:cTn id="102" dur="1" fill="hold">
                                          <p:stCondLst>
                                            <p:cond delay="0"/>
                                          </p:stCondLst>
                                        </p:cTn>
                                        <p:tgtEl>
                                          <p:spTgt spid="29"/>
                                        </p:tgtEl>
                                        <p:attrNameLst>
                                          <p:attrName>style.visibility</p:attrName>
                                        </p:attrNameLst>
                                      </p:cBhvr>
                                      <p:to>
                                        <p:strVal val="visible"/>
                                      </p:to>
                                    </p:set>
                                    <p:animEffect transition="in" filter="wipe(left)">
                                      <p:cBhvr>
                                        <p:cTn id="103" dur="1000"/>
                                        <p:tgtEl>
                                          <p:spTgt spid="29"/>
                                        </p:tgtEl>
                                      </p:cBhvr>
                                    </p:animEffect>
                                  </p:childTnLst>
                                </p:cTn>
                              </p:par>
                            </p:childTnLst>
                          </p:cTn>
                        </p:par>
                        <p:par>
                          <p:cTn id="104" fill="hold" nodeType="afterGroup">
                            <p:stCondLst>
                              <p:cond delay="7000"/>
                            </p:stCondLst>
                            <p:childTnLst>
                              <p:par>
                                <p:cTn id="105" presetID="22" presetClass="entr" presetSubtype="8" fill="hold" nodeType="afterEffect">
                                  <p:stCondLst>
                                    <p:cond delay="0"/>
                                  </p:stCondLst>
                                  <p:childTnLst>
                                    <p:set>
                                      <p:cBhvr>
                                        <p:cTn id="106" dur="1" fill="hold">
                                          <p:stCondLst>
                                            <p:cond delay="0"/>
                                          </p:stCondLst>
                                        </p:cTn>
                                        <p:tgtEl>
                                          <p:spTgt spid="30"/>
                                        </p:tgtEl>
                                        <p:attrNameLst>
                                          <p:attrName>style.visibility</p:attrName>
                                        </p:attrNameLst>
                                      </p:cBhvr>
                                      <p:to>
                                        <p:strVal val="visible"/>
                                      </p:to>
                                    </p:set>
                                    <p:animEffect transition="in" filter="wipe(left)">
                                      <p:cBhvr>
                                        <p:cTn id="107" dur="1000"/>
                                        <p:tgtEl>
                                          <p:spTgt spid="30"/>
                                        </p:tgtEl>
                                      </p:cBhvr>
                                    </p:animEffect>
                                  </p:childTnLst>
                                </p:cTn>
                              </p:par>
                            </p:childTnLst>
                          </p:cTn>
                        </p:par>
                        <p:par>
                          <p:cTn id="108" fill="hold" nodeType="afterGroup">
                            <p:stCondLst>
                              <p:cond delay="8000"/>
                            </p:stCondLst>
                            <p:childTnLst>
                              <p:par>
                                <p:cTn id="109" presetID="22" presetClass="entr" presetSubtype="8" fill="hold" nodeType="afterEffect">
                                  <p:stCondLst>
                                    <p:cond delay="0"/>
                                  </p:stCondLst>
                                  <p:childTnLst>
                                    <p:set>
                                      <p:cBhvr>
                                        <p:cTn id="110" dur="1" fill="hold">
                                          <p:stCondLst>
                                            <p:cond delay="0"/>
                                          </p:stCondLst>
                                        </p:cTn>
                                        <p:tgtEl>
                                          <p:spTgt spid="31"/>
                                        </p:tgtEl>
                                        <p:attrNameLst>
                                          <p:attrName>style.visibility</p:attrName>
                                        </p:attrNameLst>
                                      </p:cBhvr>
                                      <p:to>
                                        <p:strVal val="visible"/>
                                      </p:to>
                                    </p:set>
                                    <p:animEffect transition="in" filter="wipe(left)">
                                      <p:cBhvr>
                                        <p:cTn id="111" dur="1000"/>
                                        <p:tgtEl>
                                          <p:spTgt spid="31"/>
                                        </p:tgtEl>
                                      </p:cBhvr>
                                    </p:animEffect>
                                  </p:childTnLst>
                                </p:cTn>
                              </p:par>
                            </p:childTnLst>
                          </p:cTn>
                        </p:par>
                      </p:childTnLst>
                    </p:cTn>
                  </p:par>
                  <p:par>
                    <p:cTn id="112" fill="hold" nodeType="clickPar">
                      <p:stCondLst>
                        <p:cond delay="indefinite"/>
                      </p:stCondLst>
                      <p:childTnLst>
                        <p:par>
                          <p:cTn id="113" fill="hold" nodeType="withGroup">
                            <p:stCondLst>
                              <p:cond delay="0"/>
                            </p:stCondLst>
                            <p:childTnLst>
                              <p:par>
                                <p:cTn id="114" presetID="22" presetClass="entr" presetSubtype="8" fill="hold" grpId="0" nodeType="clickEffect">
                                  <p:stCondLst>
                                    <p:cond delay="0"/>
                                  </p:stCondLst>
                                  <p:childTnLst>
                                    <p:set>
                                      <p:cBhvr>
                                        <p:cTn id="115" dur="1" fill="hold">
                                          <p:stCondLst>
                                            <p:cond delay="0"/>
                                          </p:stCondLst>
                                        </p:cTn>
                                        <p:tgtEl>
                                          <p:spTgt spid="9">
                                            <p:txEl>
                                              <p:pRg st="5" end="5"/>
                                            </p:txEl>
                                          </p:spTgt>
                                        </p:tgtEl>
                                        <p:attrNameLst>
                                          <p:attrName>style.visibility</p:attrName>
                                        </p:attrNameLst>
                                      </p:cBhvr>
                                      <p:to>
                                        <p:strVal val="visible"/>
                                      </p:to>
                                    </p:set>
                                    <p:animEffect transition="in" filter="wipe(left)">
                                      <p:cBhvr>
                                        <p:cTn id="116" dur="500"/>
                                        <p:tgtEl>
                                          <p:spTgt spid="9">
                                            <p:txEl>
                                              <p:pRg st="5" end="5"/>
                                            </p:txEl>
                                          </p:spTgt>
                                        </p:tgtEl>
                                      </p:cBhvr>
                                    </p:animEffect>
                                  </p:childTnLst>
                                </p:cTn>
                              </p:par>
                            </p:childTnLst>
                          </p:cTn>
                        </p:par>
                        <p:par>
                          <p:cTn id="117" fill="hold" nodeType="afterGroup">
                            <p:stCondLst>
                              <p:cond delay="500"/>
                            </p:stCondLst>
                            <p:childTnLst>
                              <p:par>
                                <p:cTn id="118" presetID="22" presetClass="entr" presetSubtype="8" fill="hold" nodeType="afterEffect">
                                  <p:stCondLst>
                                    <p:cond delay="0"/>
                                  </p:stCondLst>
                                  <p:childTnLst>
                                    <p:set>
                                      <p:cBhvr>
                                        <p:cTn id="119" dur="1" fill="hold">
                                          <p:stCondLst>
                                            <p:cond delay="0"/>
                                          </p:stCondLst>
                                        </p:cTn>
                                        <p:tgtEl>
                                          <p:spTgt spid="33"/>
                                        </p:tgtEl>
                                        <p:attrNameLst>
                                          <p:attrName>style.visibility</p:attrName>
                                        </p:attrNameLst>
                                      </p:cBhvr>
                                      <p:to>
                                        <p:strVal val="visible"/>
                                      </p:to>
                                    </p:set>
                                    <p:animEffect transition="in" filter="wipe(left)">
                                      <p:cBhvr>
                                        <p:cTn id="120" dur="1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animBg="1"/>
      <p:bldP spid="11" grpId="0" animBg="1"/>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14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 name="Picture 51" descr="fig10.5_07.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00475" y="3124200"/>
            <a:ext cx="4810125"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 name="Picture 43" descr="fig10.5_04.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800475" y="3124200"/>
            <a:ext cx="4810125"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7" name="Rectangle 4"/>
          <p:cNvSpPr>
            <a:spLocks noGrp="1" noChangeArrowheads="1"/>
          </p:cNvSpPr>
          <p:nvPr>
            <p:ph type="title"/>
          </p:nvPr>
        </p:nvSpPr>
        <p:spPr>
          <a:xfrm>
            <a:off x="1371600" y="381000"/>
            <a:ext cx="7315200" cy="533400"/>
          </a:xfrm>
        </p:spPr>
        <p:txBody>
          <a:bodyPr/>
          <a:lstStyle/>
          <a:p>
            <a:pPr eaLnBrk="1" hangingPunct="1"/>
            <a:r>
              <a:rPr lang="en-US" altLang="en-US" sz="2000" b="0" smtClean="0"/>
              <a:t>MONOPOLY</a:t>
            </a:r>
          </a:p>
        </p:txBody>
      </p:sp>
      <p:grpSp>
        <p:nvGrpSpPr>
          <p:cNvPr id="18438" name="Group 5"/>
          <p:cNvGrpSpPr>
            <a:grpSpLocks/>
          </p:cNvGrpSpPr>
          <p:nvPr/>
        </p:nvGrpSpPr>
        <p:grpSpPr bwMode="auto">
          <a:xfrm>
            <a:off x="457200" y="381000"/>
            <a:ext cx="8229600" cy="487363"/>
            <a:chOff x="288" y="240"/>
            <a:chExt cx="5184" cy="307"/>
          </a:xfrm>
        </p:grpSpPr>
        <p:sp>
          <p:nvSpPr>
            <p:cNvPr id="18454"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10.1</a:t>
              </a:r>
            </a:p>
          </p:txBody>
        </p:sp>
        <p:sp>
          <p:nvSpPr>
            <p:cNvPr id="18455"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21" name="Rectangle 90"/>
          <p:cNvSpPr>
            <a:spLocks noGrp="1" noChangeArrowheads="1"/>
          </p:cNvSpPr>
          <p:nvPr>
            <p:ph type="body" idx="1"/>
          </p:nvPr>
        </p:nvSpPr>
        <p:spPr>
          <a:xfrm>
            <a:off x="457200" y="990600"/>
            <a:ext cx="6705600" cy="511175"/>
          </a:xfrm>
        </p:spPr>
        <p:txBody>
          <a:bodyPr/>
          <a:lstStyle/>
          <a:p>
            <a:pPr eaLnBrk="1" hangingPunct="1"/>
            <a:r>
              <a:rPr lang="en-US" altLang="en-US" sz="2000" smtClean="0"/>
              <a:t>The Effect of a Tax</a:t>
            </a:r>
          </a:p>
        </p:txBody>
      </p:sp>
      <p:sp>
        <p:nvSpPr>
          <p:cNvPr id="9" name="Rectangle 11"/>
          <p:cNvSpPr>
            <a:spLocks noChangeArrowheads="1"/>
          </p:cNvSpPr>
          <p:nvPr/>
        </p:nvSpPr>
        <p:spPr bwMode="auto">
          <a:xfrm>
            <a:off x="685800" y="3886200"/>
            <a:ext cx="2895600" cy="1524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Aft>
                <a:spcPct val="20000"/>
              </a:spcAft>
            </a:pPr>
            <a:r>
              <a:rPr lang="en-US" altLang="en-US" sz="1400">
                <a:solidFill>
                  <a:schemeClr val="tx1"/>
                </a:solidFill>
              </a:rPr>
              <a:t>With a tax </a:t>
            </a:r>
            <a:r>
              <a:rPr lang="en-US" altLang="en-US" sz="1400" i="1">
                <a:solidFill>
                  <a:schemeClr val="tx1"/>
                </a:solidFill>
              </a:rPr>
              <a:t>t</a:t>
            </a:r>
            <a:r>
              <a:rPr lang="en-US" altLang="en-US" sz="1400">
                <a:solidFill>
                  <a:schemeClr val="tx1"/>
                </a:solidFill>
              </a:rPr>
              <a:t> per unit, the firm’s effective marginal cost is increased by the amount </a:t>
            </a:r>
            <a:r>
              <a:rPr lang="en-US" altLang="en-US" sz="1400" i="1">
                <a:solidFill>
                  <a:schemeClr val="tx1"/>
                </a:solidFill>
              </a:rPr>
              <a:t>t</a:t>
            </a:r>
            <a:r>
              <a:rPr lang="en-US" altLang="en-US" sz="1400">
                <a:solidFill>
                  <a:schemeClr val="tx1"/>
                </a:solidFill>
              </a:rPr>
              <a:t> to </a:t>
            </a:r>
            <a:br>
              <a:rPr lang="en-US" altLang="en-US" sz="1400">
                <a:solidFill>
                  <a:schemeClr val="tx1"/>
                </a:solidFill>
              </a:rPr>
            </a:br>
            <a:r>
              <a:rPr lang="en-US" altLang="en-US" sz="1400">
                <a:solidFill>
                  <a:schemeClr val="tx1"/>
                </a:solidFill>
              </a:rPr>
              <a:t>MC + </a:t>
            </a:r>
            <a:r>
              <a:rPr lang="en-US" altLang="en-US" sz="1400" i="1">
                <a:solidFill>
                  <a:schemeClr val="tx1"/>
                </a:solidFill>
              </a:rPr>
              <a:t>t</a:t>
            </a:r>
            <a:r>
              <a:rPr lang="en-US" altLang="en-US" sz="1400">
                <a:solidFill>
                  <a:schemeClr val="tx1"/>
                </a:solidFill>
              </a:rPr>
              <a:t>. </a:t>
            </a:r>
          </a:p>
          <a:p>
            <a:pPr eaLnBrk="1" hangingPunct="1">
              <a:spcAft>
                <a:spcPct val="20000"/>
              </a:spcAft>
            </a:pPr>
            <a:r>
              <a:rPr lang="en-US" altLang="en-US" sz="1400">
                <a:solidFill>
                  <a:schemeClr val="tx1"/>
                </a:solidFill>
              </a:rPr>
              <a:t>In this example, the increase in price Δ</a:t>
            </a:r>
            <a:r>
              <a:rPr lang="en-US" altLang="en-US" sz="1400" i="1">
                <a:solidFill>
                  <a:schemeClr val="tx1"/>
                </a:solidFill>
              </a:rPr>
              <a:t>P</a:t>
            </a:r>
            <a:r>
              <a:rPr lang="en-US" altLang="en-US" sz="1400">
                <a:solidFill>
                  <a:schemeClr val="tx1"/>
                </a:solidFill>
              </a:rPr>
              <a:t> is larger than the tax </a:t>
            </a:r>
            <a:r>
              <a:rPr lang="en-US" altLang="en-US" sz="1400" i="1">
                <a:solidFill>
                  <a:schemeClr val="tx1"/>
                </a:solidFill>
              </a:rPr>
              <a:t>t</a:t>
            </a:r>
            <a:r>
              <a:rPr lang="en-US" altLang="en-US" sz="1400">
                <a:solidFill>
                  <a:schemeClr val="tx1"/>
                </a:solidFill>
              </a:rPr>
              <a:t>.</a:t>
            </a:r>
          </a:p>
        </p:txBody>
      </p:sp>
      <p:sp>
        <p:nvSpPr>
          <p:cNvPr id="11" name="Rectangle 12"/>
          <p:cNvSpPr>
            <a:spLocks noChangeArrowheads="1"/>
          </p:cNvSpPr>
          <p:nvPr/>
        </p:nvSpPr>
        <p:spPr bwMode="auto">
          <a:xfrm>
            <a:off x="742950" y="3581400"/>
            <a:ext cx="2667000" cy="26670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chemeClr val="tx1"/>
                </a:solidFill>
              </a:rPr>
              <a:t>Effect of Excise Tax on Monopolist</a:t>
            </a:r>
          </a:p>
        </p:txBody>
      </p:sp>
      <p:sp>
        <p:nvSpPr>
          <p:cNvPr id="12" name="Rectangle 13"/>
          <p:cNvSpPr>
            <a:spLocks noChangeArrowheads="1"/>
          </p:cNvSpPr>
          <p:nvPr/>
        </p:nvSpPr>
        <p:spPr bwMode="auto">
          <a:xfrm>
            <a:off x="742950" y="3276600"/>
            <a:ext cx="990600"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rgbClr val="B27CB6"/>
                </a:solidFill>
              </a:rPr>
              <a:t>Figure 10.5</a:t>
            </a:r>
          </a:p>
        </p:txBody>
      </p:sp>
      <p:sp>
        <p:nvSpPr>
          <p:cNvPr id="36" name="Rectangle 93"/>
          <p:cNvSpPr>
            <a:spLocks noChangeArrowheads="1"/>
          </p:cNvSpPr>
          <p:nvPr/>
        </p:nvSpPr>
        <p:spPr bwMode="auto">
          <a:xfrm>
            <a:off x="914400" y="1447800"/>
            <a:ext cx="73152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pPr>
            <a:r>
              <a:rPr lang="en-US" altLang="en-US" sz="1800">
                <a:solidFill>
                  <a:schemeClr val="tx1"/>
                </a:solidFill>
              </a:rPr>
              <a:t>Suppose a specific tax of </a:t>
            </a:r>
            <a:r>
              <a:rPr lang="en-US" altLang="en-US" sz="1800" i="1">
                <a:solidFill>
                  <a:schemeClr val="tx1"/>
                </a:solidFill>
              </a:rPr>
              <a:t>t</a:t>
            </a:r>
            <a:r>
              <a:rPr lang="en-US" altLang="en-US" sz="1800">
                <a:solidFill>
                  <a:schemeClr val="tx1"/>
                </a:solidFill>
              </a:rPr>
              <a:t> dollars per unit is levied, so that the monopolist must remit </a:t>
            </a:r>
            <a:r>
              <a:rPr lang="en-US" altLang="en-US" sz="1800" i="1">
                <a:solidFill>
                  <a:schemeClr val="tx1"/>
                </a:solidFill>
              </a:rPr>
              <a:t>t</a:t>
            </a:r>
            <a:r>
              <a:rPr lang="en-US" altLang="en-US" sz="1800">
                <a:solidFill>
                  <a:schemeClr val="tx1"/>
                </a:solidFill>
              </a:rPr>
              <a:t> dollars to the government for every unit it sells. If MC was the firm’s original marginal cost, its optimal production decision is now given by</a:t>
            </a:r>
          </a:p>
        </p:txBody>
      </p:sp>
      <p:pic>
        <p:nvPicPr>
          <p:cNvPr id="37" name="Picture 36" descr="eq10h.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514600" y="2680389"/>
            <a:ext cx="1438275"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 name="Picture 39" descr="fig10.5_01a.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800475" y="3124200"/>
            <a:ext cx="4810125"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 name="Picture 40" descr="fig10.5_02.gi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3800475" y="3124200"/>
            <a:ext cx="4810125"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 name="Picture 41" descr="fig10.5_03.gi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3800475" y="3124200"/>
            <a:ext cx="4810125"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 name="Picture 42" descr="fig10.5_03a.gif"/>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3800475" y="3124200"/>
            <a:ext cx="4810125"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 name="Picture 48" descr="fig10.5_05.gif"/>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3800475" y="3124200"/>
            <a:ext cx="4810125"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 name="Picture 49" descr="fig10.5_05a.gif"/>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3800475" y="3124200"/>
            <a:ext cx="4810125"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 name="Picture 50" descr="fig10.5_06.gif"/>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3800475" y="3124200"/>
            <a:ext cx="4810125"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 name="Picture 52" descr="fig10.5_08.gif"/>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3800475" y="3124200"/>
            <a:ext cx="4810125"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 name="Picture 53" descr="fig10.5_01.gif"/>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3800475" y="3124200"/>
            <a:ext cx="4810125"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CasellaDiTesto 1"/>
          <p:cNvSpPr txBox="1"/>
          <p:nvPr/>
        </p:nvSpPr>
        <p:spPr>
          <a:xfrm>
            <a:off x="5105401" y="2752725"/>
            <a:ext cx="3962400" cy="1200329"/>
          </a:xfrm>
          <a:prstGeom prst="rect">
            <a:avLst/>
          </a:prstGeom>
          <a:noFill/>
        </p:spPr>
        <p:txBody>
          <a:bodyPr wrap="square" rtlCol="0">
            <a:spAutoFit/>
          </a:bodyPr>
          <a:lstStyle/>
          <a:p>
            <a:r>
              <a:rPr lang="it-IT" sz="2400" dirty="0" smtClean="0"/>
              <a:t>By a </a:t>
            </a:r>
            <a:r>
              <a:rPr lang="it-IT" sz="2400" dirty="0" err="1" smtClean="0"/>
              <a:t>tax</a:t>
            </a:r>
            <a:r>
              <a:rPr lang="it-IT" sz="2400" dirty="0" smtClean="0"/>
              <a:t> the </a:t>
            </a:r>
            <a:r>
              <a:rPr lang="it-IT" sz="2400" dirty="0" err="1" smtClean="0"/>
              <a:t>cost</a:t>
            </a:r>
            <a:r>
              <a:rPr lang="it-IT" sz="2400" dirty="0" smtClean="0"/>
              <a:t> </a:t>
            </a:r>
            <a:r>
              <a:rPr lang="it-IT" sz="2400" dirty="0" err="1" smtClean="0"/>
              <a:t>function</a:t>
            </a:r>
            <a:r>
              <a:rPr lang="it-IT" sz="2400" dirty="0" smtClean="0"/>
              <a:t> </a:t>
            </a:r>
            <a:r>
              <a:rPr lang="it-IT" sz="2400" dirty="0" err="1" smtClean="0"/>
              <a:t>is</a:t>
            </a:r>
            <a:r>
              <a:rPr lang="it-IT" sz="2400" dirty="0" smtClean="0"/>
              <a:t>:</a:t>
            </a:r>
          </a:p>
          <a:p>
            <a:r>
              <a:rPr lang="it-IT" sz="2400" dirty="0" smtClean="0"/>
              <a:t>c(q)+q*t</a:t>
            </a:r>
          </a:p>
          <a:p>
            <a:r>
              <a:rPr lang="it-IT" sz="2400" dirty="0" smtClean="0"/>
              <a:t>MC=c’(q)+t</a:t>
            </a:r>
            <a:endParaRPr lang="it-IT" sz="24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1">
                                            <p:txEl>
                                              <p:pRg st="0" end="0"/>
                                            </p:txEl>
                                          </p:spTgt>
                                        </p:tgtEl>
                                        <p:attrNameLst>
                                          <p:attrName>style.visibility</p:attrName>
                                        </p:attrNameLst>
                                      </p:cBhvr>
                                      <p:to>
                                        <p:strVal val="visible"/>
                                      </p:to>
                                    </p:set>
                                    <p:animEffect transition="in" filter="wipe(left)">
                                      <p:cBhvr>
                                        <p:cTn id="7" dur="500"/>
                                        <p:tgtEl>
                                          <p:spTgt spid="21">
                                            <p:txEl>
                                              <p:pRg st="0" end="0"/>
                                            </p:txEl>
                                          </p:spTgt>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6">
                                            <p:txEl>
                                              <p:pRg st="0" end="0"/>
                                            </p:txEl>
                                          </p:spTgt>
                                        </p:tgtEl>
                                        <p:attrNameLst>
                                          <p:attrName>style.visibility</p:attrName>
                                        </p:attrNameLst>
                                      </p:cBhvr>
                                      <p:to>
                                        <p:strVal val="visible"/>
                                      </p:to>
                                    </p:set>
                                    <p:animEffect transition="in" filter="wipe(left)">
                                      <p:cBhvr>
                                        <p:cTn id="11" dur="500"/>
                                        <p:tgtEl>
                                          <p:spTgt spid="36">
                                            <p:txEl>
                                              <p:pRg st="0" end="0"/>
                                            </p:txEl>
                                          </p:spTgt>
                                        </p:tgtEl>
                                      </p:cBhvr>
                                    </p:animEffect>
                                  </p:childTnLst>
                                </p:cTn>
                              </p:par>
                            </p:childTnLst>
                          </p:cTn>
                        </p:par>
                        <p:par>
                          <p:cTn id="12" fill="hold" nodeType="afterGroup">
                            <p:stCondLst>
                              <p:cond delay="1000"/>
                            </p:stCondLst>
                            <p:childTnLst>
                              <p:par>
                                <p:cTn id="13" presetID="22" presetClass="entr" presetSubtype="8" fill="hold"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wipe(left)">
                                      <p:cBhvr>
                                        <p:cTn id="15" dur="500"/>
                                        <p:tgtEl>
                                          <p:spTgt spid="37"/>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wipe(left)">
                                      <p:cBhvr>
                                        <p:cTn id="20" dur="500"/>
                                        <p:tgtEl>
                                          <p:spTgt spid="12"/>
                                        </p:tgtEl>
                                      </p:cBhvr>
                                    </p:animEffect>
                                  </p:childTnLst>
                                </p:cTn>
                              </p:par>
                            </p:childTnLst>
                          </p:cTn>
                        </p:par>
                        <p:par>
                          <p:cTn id="21" fill="hold" nodeType="afterGroup">
                            <p:stCondLst>
                              <p:cond delay="500"/>
                            </p:stCondLst>
                            <p:childTnLst>
                              <p:par>
                                <p:cTn id="22" presetID="22" presetClass="entr" presetSubtype="8"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left)">
                                      <p:cBhvr>
                                        <p:cTn id="24" dur="500"/>
                                        <p:tgtEl>
                                          <p:spTgt spid="11"/>
                                        </p:tgtEl>
                                      </p:cBhvr>
                                    </p:animEffect>
                                  </p:childTnLst>
                                </p:cTn>
                              </p:par>
                            </p:childTnLst>
                          </p:cTn>
                        </p:par>
                        <p:par>
                          <p:cTn id="25" fill="hold" nodeType="afterGroup">
                            <p:stCondLst>
                              <p:cond delay="1000"/>
                            </p:stCondLst>
                            <p:childTnLst>
                              <p:par>
                                <p:cTn id="26" presetID="22" presetClass="entr" presetSubtype="8" fill="hold" grpId="0" nodeType="afterEffect">
                                  <p:stCondLst>
                                    <p:cond delay="0"/>
                                  </p:stCondLst>
                                  <p:childTnLst>
                                    <p:set>
                                      <p:cBhvr>
                                        <p:cTn id="27" dur="1" fill="hold">
                                          <p:stCondLst>
                                            <p:cond delay="0"/>
                                          </p:stCondLst>
                                        </p:cTn>
                                        <p:tgtEl>
                                          <p:spTgt spid="9">
                                            <p:bg/>
                                          </p:spTgt>
                                        </p:tgtEl>
                                        <p:attrNameLst>
                                          <p:attrName>style.visibility</p:attrName>
                                        </p:attrNameLst>
                                      </p:cBhvr>
                                      <p:to>
                                        <p:strVal val="visible"/>
                                      </p:to>
                                    </p:set>
                                    <p:animEffect transition="in" filter="wipe(left)">
                                      <p:cBhvr>
                                        <p:cTn id="28" dur="500"/>
                                        <p:tgtEl>
                                          <p:spTgt spid="9">
                                            <p:bg/>
                                          </p:spTgt>
                                        </p:tgtEl>
                                      </p:cBhvr>
                                    </p:animEffect>
                                  </p:childTnLst>
                                </p:cTn>
                              </p:par>
                            </p:childTnLst>
                          </p:cTn>
                        </p:par>
                        <p:par>
                          <p:cTn id="29" fill="hold" nodeType="afterGroup">
                            <p:stCondLst>
                              <p:cond delay="1500"/>
                            </p:stCondLst>
                            <p:childTnLst>
                              <p:par>
                                <p:cTn id="30" presetID="22" presetClass="entr" presetSubtype="8" fill="hold" nodeType="afterEffect">
                                  <p:stCondLst>
                                    <p:cond delay="0"/>
                                  </p:stCondLst>
                                  <p:childTnLst>
                                    <p:set>
                                      <p:cBhvr>
                                        <p:cTn id="31" dur="1" fill="hold">
                                          <p:stCondLst>
                                            <p:cond delay="0"/>
                                          </p:stCondLst>
                                        </p:cTn>
                                        <p:tgtEl>
                                          <p:spTgt spid="54"/>
                                        </p:tgtEl>
                                        <p:attrNameLst>
                                          <p:attrName>style.visibility</p:attrName>
                                        </p:attrNameLst>
                                      </p:cBhvr>
                                      <p:to>
                                        <p:strVal val="visible"/>
                                      </p:to>
                                    </p:set>
                                    <p:animEffect transition="in" filter="wipe(left)">
                                      <p:cBhvr>
                                        <p:cTn id="32" dur="500"/>
                                        <p:tgtEl>
                                          <p:spTgt spid="54"/>
                                        </p:tgtEl>
                                      </p:cBhvr>
                                    </p:animEffect>
                                  </p:childTnLst>
                                </p:cTn>
                              </p:par>
                            </p:childTnLst>
                          </p:cTn>
                        </p:par>
                        <p:par>
                          <p:cTn id="33" fill="hold" nodeType="afterGroup">
                            <p:stCondLst>
                              <p:cond delay="2000"/>
                            </p:stCondLst>
                            <p:childTnLst>
                              <p:par>
                                <p:cTn id="34" presetID="22" presetClass="entr" presetSubtype="8" fill="hold" nodeType="after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left)">
                                      <p:cBhvr>
                                        <p:cTn id="36" dur="1000"/>
                                        <p:tgtEl>
                                          <p:spTgt spid="40"/>
                                        </p:tgtEl>
                                      </p:cBhvr>
                                    </p:animEffect>
                                  </p:childTnLst>
                                </p:cTn>
                              </p:par>
                            </p:childTnLst>
                          </p:cTn>
                        </p:par>
                        <p:par>
                          <p:cTn id="37" fill="hold" nodeType="afterGroup">
                            <p:stCondLst>
                              <p:cond delay="3000"/>
                            </p:stCondLst>
                            <p:childTnLst>
                              <p:par>
                                <p:cTn id="38" presetID="22" presetClass="entr" presetSubtype="8" fill="hold" nodeType="afterEffect">
                                  <p:stCondLst>
                                    <p:cond delay="0"/>
                                  </p:stCondLst>
                                  <p:childTnLst>
                                    <p:set>
                                      <p:cBhvr>
                                        <p:cTn id="39" dur="1" fill="hold">
                                          <p:stCondLst>
                                            <p:cond delay="0"/>
                                          </p:stCondLst>
                                        </p:cTn>
                                        <p:tgtEl>
                                          <p:spTgt spid="41"/>
                                        </p:tgtEl>
                                        <p:attrNameLst>
                                          <p:attrName>style.visibility</p:attrName>
                                        </p:attrNameLst>
                                      </p:cBhvr>
                                      <p:to>
                                        <p:strVal val="visible"/>
                                      </p:to>
                                    </p:set>
                                    <p:animEffect transition="in" filter="wipe(left)">
                                      <p:cBhvr>
                                        <p:cTn id="40" dur="1000"/>
                                        <p:tgtEl>
                                          <p:spTgt spid="41"/>
                                        </p:tgtEl>
                                      </p:cBhvr>
                                    </p:animEffect>
                                  </p:childTnLst>
                                </p:cTn>
                              </p:par>
                            </p:childTnLst>
                          </p:cTn>
                        </p:par>
                        <p:par>
                          <p:cTn id="41" fill="hold" nodeType="afterGroup">
                            <p:stCondLst>
                              <p:cond delay="4000"/>
                            </p:stCondLst>
                            <p:childTnLst>
                              <p:par>
                                <p:cTn id="42" presetID="22" presetClass="entr" presetSubtype="8" fill="hold" nodeType="afterEffect">
                                  <p:stCondLst>
                                    <p:cond delay="0"/>
                                  </p:stCondLst>
                                  <p:childTnLst>
                                    <p:set>
                                      <p:cBhvr>
                                        <p:cTn id="43" dur="1" fill="hold">
                                          <p:stCondLst>
                                            <p:cond delay="0"/>
                                          </p:stCondLst>
                                        </p:cTn>
                                        <p:tgtEl>
                                          <p:spTgt spid="42"/>
                                        </p:tgtEl>
                                        <p:attrNameLst>
                                          <p:attrName>style.visibility</p:attrName>
                                        </p:attrNameLst>
                                      </p:cBhvr>
                                      <p:to>
                                        <p:strVal val="visible"/>
                                      </p:to>
                                    </p:set>
                                    <p:animEffect transition="in" filter="wipe(left)">
                                      <p:cBhvr>
                                        <p:cTn id="44" dur="1000"/>
                                        <p:tgtEl>
                                          <p:spTgt spid="42"/>
                                        </p:tgtEl>
                                      </p:cBhvr>
                                    </p:animEffect>
                                  </p:childTnLst>
                                </p:cTn>
                              </p:par>
                            </p:childTnLst>
                          </p:cTn>
                        </p:par>
                        <p:par>
                          <p:cTn id="45" fill="hold" nodeType="afterGroup">
                            <p:stCondLst>
                              <p:cond delay="5000"/>
                            </p:stCondLst>
                            <p:childTnLst>
                              <p:par>
                                <p:cTn id="46" presetID="22" presetClass="entr" presetSubtype="8" fill="hold" nodeType="afterEffect">
                                  <p:stCondLst>
                                    <p:cond delay="0"/>
                                  </p:stCondLst>
                                  <p:childTnLst>
                                    <p:set>
                                      <p:cBhvr>
                                        <p:cTn id="47" dur="1" fill="hold">
                                          <p:stCondLst>
                                            <p:cond delay="0"/>
                                          </p:stCondLst>
                                        </p:cTn>
                                        <p:tgtEl>
                                          <p:spTgt spid="43"/>
                                        </p:tgtEl>
                                        <p:attrNameLst>
                                          <p:attrName>style.visibility</p:attrName>
                                        </p:attrNameLst>
                                      </p:cBhvr>
                                      <p:to>
                                        <p:strVal val="visible"/>
                                      </p:to>
                                    </p:set>
                                    <p:animEffect transition="in" filter="wipe(left)">
                                      <p:cBhvr>
                                        <p:cTn id="48" dur="1000"/>
                                        <p:tgtEl>
                                          <p:spTgt spid="43"/>
                                        </p:tgtEl>
                                      </p:cBhvr>
                                    </p:animEffect>
                                  </p:childTnLst>
                                </p:cTn>
                              </p:par>
                            </p:childTnLst>
                          </p:cTn>
                        </p:par>
                        <p:par>
                          <p:cTn id="49" fill="hold" nodeType="afterGroup">
                            <p:stCondLst>
                              <p:cond delay="6000"/>
                            </p:stCondLst>
                            <p:childTnLst>
                              <p:par>
                                <p:cTn id="50" presetID="22" presetClass="entr" presetSubtype="4" fill="hold" nodeType="afterEffect">
                                  <p:stCondLst>
                                    <p:cond delay="0"/>
                                  </p:stCondLst>
                                  <p:childTnLst>
                                    <p:set>
                                      <p:cBhvr>
                                        <p:cTn id="51" dur="1" fill="hold">
                                          <p:stCondLst>
                                            <p:cond delay="0"/>
                                          </p:stCondLst>
                                        </p:cTn>
                                        <p:tgtEl>
                                          <p:spTgt spid="44"/>
                                        </p:tgtEl>
                                        <p:attrNameLst>
                                          <p:attrName>style.visibility</p:attrName>
                                        </p:attrNameLst>
                                      </p:cBhvr>
                                      <p:to>
                                        <p:strVal val="visible"/>
                                      </p:to>
                                    </p:set>
                                    <p:animEffect transition="in" filter="wipe(down)">
                                      <p:cBhvr>
                                        <p:cTn id="52" dur="1000"/>
                                        <p:tgtEl>
                                          <p:spTgt spid="44"/>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9">
                                            <p:txEl>
                                              <p:pRg st="0" end="0"/>
                                            </p:txEl>
                                          </p:spTgt>
                                        </p:tgtEl>
                                        <p:attrNameLst>
                                          <p:attrName>style.visibility</p:attrName>
                                        </p:attrNameLst>
                                      </p:cBhvr>
                                      <p:to>
                                        <p:strVal val="visible"/>
                                      </p:to>
                                    </p:set>
                                    <p:animEffect transition="in" filter="wipe(left)">
                                      <p:cBhvr>
                                        <p:cTn id="57" dur="500"/>
                                        <p:tgtEl>
                                          <p:spTgt spid="9">
                                            <p:txEl>
                                              <p:pRg st="0" end="0"/>
                                            </p:txEl>
                                          </p:spTgt>
                                        </p:tgtEl>
                                      </p:cBhvr>
                                    </p:animEffect>
                                  </p:childTnLst>
                                </p:cTn>
                              </p:par>
                            </p:childTnLst>
                          </p:cTn>
                        </p:par>
                        <p:par>
                          <p:cTn id="58" fill="hold" nodeType="afterGroup">
                            <p:stCondLst>
                              <p:cond delay="500"/>
                            </p:stCondLst>
                            <p:childTnLst>
                              <p:par>
                                <p:cTn id="59" presetID="22" presetClass="entr" presetSubtype="8" fill="hold" nodeType="afterEffect">
                                  <p:stCondLst>
                                    <p:cond delay="0"/>
                                  </p:stCondLst>
                                  <p:childTnLst>
                                    <p:set>
                                      <p:cBhvr>
                                        <p:cTn id="60" dur="1" fill="hold">
                                          <p:stCondLst>
                                            <p:cond delay="0"/>
                                          </p:stCondLst>
                                        </p:cTn>
                                        <p:tgtEl>
                                          <p:spTgt spid="49"/>
                                        </p:tgtEl>
                                        <p:attrNameLst>
                                          <p:attrName>style.visibility</p:attrName>
                                        </p:attrNameLst>
                                      </p:cBhvr>
                                      <p:to>
                                        <p:strVal val="visible"/>
                                      </p:to>
                                    </p:set>
                                    <p:animEffect transition="in" filter="wipe(left)">
                                      <p:cBhvr>
                                        <p:cTn id="61" dur="1000"/>
                                        <p:tgtEl>
                                          <p:spTgt spid="49"/>
                                        </p:tgtEl>
                                      </p:cBhvr>
                                    </p:animEffect>
                                  </p:childTnLst>
                                </p:cTn>
                              </p:par>
                            </p:childTnLst>
                          </p:cTn>
                        </p:par>
                        <p:par>
                          <p:cTn id="62" fill="hold" nodeType="afterGroup">
                            <p:stCondLst>
                              <p:cond delay="1500"/>
                            </p:stCondLst>
                            <p:childTnLst>
                              <p:par>
                                <p:cTn id="63" presetID="22" presetClass="entr" presetSubtype="8" fill="hold" nodeType="afterEffect">
                                  <p:stCondLst>
                                    <p:cond delay="0"/>
                                  </p:stCondLst>
                                  <p:childTnLst>
                                    <p:set>
                                      <p:cBhvr>
                                        <p:cTn id="64" dur="1" fill="hold">
                                          <p:stCondLst>
                                            <p:cond delay="0"/>
                                          </p:stCondLst>
                                        </p:cTn>
                                        <p:tgtEl>
                                          <p:spTgt spid="51"/>
                                        </p:tgtEl>
                                        <p:attrNameLst>
                                          <p:attrName>style.visibility</p:attrName>
                                        </p:attrNameLst>
                                      </p:cBhvr>
                                      <p:to>
                                        <p:strVal val="visible"/>
                                      </p:to>
                                    </p:set>
                                    <p:animEffect transition="in" filter="wipe(left)">
                                      <p:cBhvr>
                                        <p:cTn id="65" dur="1000"/>
                                        <p:tgtEl>
                                          <p:spTgt spid="51"/>
                                        </p:tgtEl>
                                      </p:cBhvr>
                                    </p:animEffect>
                                  </p:childTnLst>
                                </p:cTn>
                              </p:par>
                            </p:childTnLst>
                          </p:cTn>
                        </p:par>
                        <p:par>
                          <p:cTn id="66" fill="hold" nodeType="afterGroup">
                            <p:stCondLst>
                              <p:cond delay="2500"/>
                            </p:stCondLst>
                            <p:childTnLst>
                              <p:par>
                                <p:cTn id="67" presetID="22" presetClass="entr" presetSubtype="4" fill="hold" nodeType="afterEffect">
                                  <p:stCondLst>
                                    <p:cond delay="0"/>
                                  </p:stCondLst>
                                  <p:childTnLst>
                                    <p:set>
                                      <p:cBhvr>
                                        <p:cTn id="68" dur="1" fill="hold">
                                          <p:stCondLst>
                                            <p:cond delay="0"/>
                                          </p:stCondLst>
                                        </p:cTn>
                                        <p:tgtEl>
                                          <p:spTgt spid="52"/>
                                        </p:tgtEl>
                                        <p:attrNameLst>
                                          <p:attrName>style.visibility</p:attrName>
                                        </p:attrNameLst>
                                      </p:cBhvr>
                                      <p:to>
                                        <p:strVal val="visible"/>
                                      </p:to>
                                    </p:set>
                                    <p:animEffect transition="in" filter="wipe(down)">
                                      <p:cBhvr>
                                        <p:cTn id="69" dur="1000"/>
                                        <p:tgtEl>
                                          <p:spTgt spid="52"/>
                                        </p:tgtEl>
                                      </p:cBhvr>
                                    </p:animEffect>
                                  </p:childTnLst>
                                </p:cTn>
                              </p:par>
                            </p:childTnLst>
                          </p:cTn>
                        </p:par>
                      </p:childTnLst>
                    </p:cTn>
                  </p:par>
                  <p:par>
                    <p:cTn id="70" fill="hold" nodeType="clickPar">
                      <p:stCondLst>
                        <p:cond delay="indefinite"/>
                      </p:stCondLst>
                      <p:childTnLst>
                        <p:par>
                          <p:cTn id="71" fill="hold" nodeType="withGroup">
                            <p:stCondLst>
                              <p:cond delay="0"/>
                            </p:stCondLst>
                            <p:childTnLst>
                              <p:par>
                                <p:cTn id="72" presetID="22" presetClass="entr" presetSubtype="8" fill="hold" grpId="0" nodeType="clickEffect">
                                  <p:stCondLst>
                                    <p:cond delay="0"/>
                                  </p:stCondLst>
                                  <p:childTnLst>
                                    <p:set>
                                      <p:cBhvr>
                                        <p:cTn id="73" dur="1" fill="hold">
                                          <p:stCondLst>
                                            <p:cond delay="0"/>
                                          </p:stCondLst>
                                        </p:cTn>
                                        <p:tgtEl>
                                          <p:spTgt spid="9">
                                            <p:txEl>
                                              <p:pRg st="1" end="1"/>
                                            </p:txEl>
                                          </p:spTgt>
                                        </p:tgtEl>
                                        <p:attrNameLst>
                                          <p:attrName>style.visibility</p:attrName>
                                        </p:attrNameLst>
                                      </p:cBhvr>
                                      <p:to>
                                        <p:strVal val="visible"/>
                                      </p:to>
                                    </p:set>
                                    <p:animEffect transition="in" filter="wipe(left)">
                                      <p:cBhvr>
                                        <p:cTn id="74" dur="500"/>
                                        <p:tgtEl>
                                          <p:spTgt spid="9">
                                            <p:txEl>
                                              <p:pRg st="1" end="1"/>
                                            </p:txEl>
                                          </p:spTgt>
                                        </p:tgtEl>
                                      </p:cBhvr>
                                    </p:animEffect>
                                  </p:childTnLst>
                                </p:cTn>
                              </p:par>
                            </p:childTnLst>
                          </p:cTn>
                        </p:par>
                        <p:par>
                          <p:cTn id="75" fill="hold" nodeType="afterGroup">
                            <p:stCondLst>
                              <p:cond delay="500"/>
                            </p:stCondLst>
                            <p:childTnLst>
                              <p:par>
                                <p:cTn id="76" presetID="22" presetClass="entr" presetSubtype="8" fill="hold" nodeType="afterEffect">
                                  <p:stCondLst>
                                    <p:cond delay="0"/>
                                  </p:stCondLst>
                                  <p:childTnLst>
                                    <p:set>
                                      <p:cBhvr>
                                        <p:cTn id="77" dur="1" fill="hold">
                                          <p:stCondLst>
                                            <p:cond delay="0"/>
                                          </p:stCondLst>
                                        </p:cTn>
                                        <p:tgtEl>
                                          <p:spTgt spid="53"/>
                                        </p:tgtEl>
                                        <p:attrNameLst>
                                          <p:attrName>style.visibility</p:attrName>
                                        </p:attrNameLst>
                                      </p:cBhvr>
                                      <p:to>
                                        <p:strVal val="visible"/>
                                      </p:to>
                                    </p:set>
                                    <p:animEffect transition="in" filter="wipe(left)">
                                      <p:cBhvr>
                                        <p:cTn id="78" dur="1000"/>
                                        <p:tgtEl>
                                          <p:spTgt spid="53"/>
                                        </p:tgtEl>
                                      </p:cBhvr>
                                    </p:animEffect>
                                  </p:childTnLst>
                                </p:cTn>
                              </p:par>
                            </p:childTnLst>
                          </p:cTn>
                        </p:par>
                        <p:par>
                          <p:cTn id="79" fill="hold" nodeType="afterGroup">
                            <p:stCondLst>
                              <p:cond delay="1500"/>
                            </p:stCondLst>
                            <p:childTnLst>
                              <p:par>
                                <p:cTn id="80" presetID="22" presetClass="entr" presetSubtype="8" fill="hold" nodeType="afterEffect">
                                  <p:stCondLst>
                                    <p:cond delay="0"/>
                                  </p:stCondLst>
                                  <p:childTnLst>
                                    <p:set>
                                      <p:cBhvr>
                                        <p:cTn id="81" dur="1" fill="hold">
                                          <p:stCondLst>
                                            <p:cond delay="0"/>
                                          </p:stCondLst>
                                        </p:cTn>
                                        <p:tgtEl>
                                          <p:spTgt spid="50"/>
                                        </p:tgtEl>
                                        <p:attrNameLst>
                                          <p:attrName>style.visibility</p:attrName>
                                        </p:attrNameLst>
                                      </p:cBhvr>
                                      <p:to>
                                        <p:strVal val="visible"/>
                                      </p:to>
                                    </p:set>
                                    <p:animEffect transition="in" filter="wipe(left)">
                                      <p:cBhvr>
                                        <p:cTn id="82" dur="10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uild="p"/>
      <p:bldP spid="9" grpId="0" build="p" animBg="1"/>
      <p:bldP spid="11" grpId="0" animBg="1"/>
      <p:bldP spid="12" grpId="0"/>
      <p:bldP spid="36"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14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9" name="Rectangle 4"/>
          <p:cNvSpPr>
            <a:spLocks noGrp="1" noChangeArrowheads="1"/>
          </p:cNvSpPr>
          <p:nvPr>
            <p:ph type="title"/>
          </p:nvPr>
        </p:nvSpPr>
        <p:spPr>
          <a:xfrm>
            <a:off x="1371600" y="381000"/>
            <a:ext cx="7315200" cy="533400"/>
          </a:xfrm>
        </p:spPr>
        <p:txBody>
          <a:bodyPr/>
          <a:lstStyle/>
          <a:p>
            <a:pPr eaLnBrk="1" hangingPunct="1"/>
            <a:r>
              <a:rPr lang="en-US" altLang="en-US" sz="2000" b="0" smtClean="0"/>
              <a:t>MONOPOLY</a:t>
            </a:r>
          </a:p>
        </p:txBody>
      </p:sp>
      <p:grpSp>
        <p:nvGrpSpPr>
          <p:cNvPr id="19460" name="Group 5"/>
          <p:cNvGrpSpPr>
            <a:grpSpLocks/>
          </p:cNvGrpSpPr>
          <p:nvPr/>
        </p:nvGrpSpPr>
        <p:grpSpPr bwMode="auto">
          <a:xfrm>
            <a:off x="457200" y="381000"/>
            <a:ext cx="8229600" cy="487363"/>
            <a:chOff x="288" y="240"/>
            <a:chExt cx="5184" cy="307"/>
          </a:xfrm>
        </p:grpSpPr>
        <p:sp>
          <p:nvSpPr>
            <p:cNvPr id="19465"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10.1</a:t>
              </a:r>
            </a:p>
          </p:txBody>
        </p:sp>
        <p:sp>
          <p:nvSpPr>
            <p:cNvPr id="19466"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21" name="Rectangle 90"/>
          <p:cNvSpPr>
            <a:spLocks noGrp="1" noChangeArrowheads="1"/>
          </p:cNvSpPr>
          <p:nvPr>
            <p:ph type="body" idx="1"/>
          </p:nvPr>
        </p:nvSpPr>
        <p:spPr>
          <a:xfrm>
            <a:off x="457200" y="990600"/>
            <a:ext cx="6705600" cy="511175"/>
          </a:xfrm>
        </p:spPr>
        <p:txBody>
          <a:bodyPr/>
          <a:lstStyle/>
          <a:p>
            <a:pPr eaLnBrk="1" hangingPunct="1"/>
            <a:r>
              <a:rPr lang="en-US" altLang="en-US" sz="2000" smtClean="0"/>
              <a:t>*The Multiplant Firm</a:t>
            </a:r>
          </a:p>
        </p:txBody>
      </p:sp>
      <p:sp>
        <p:nvSpPr>
          <p:cNvPr id="36" name="Rectangle 93"/>
          <p:cNvSpPr>
            <a:spLocks noChangeArrowheads="1"/>
          </p:cNvSpPr>
          <p:nvPr/>
        </p:nvSpPr>
        <p:spPr bwMode="auto">
          <a:xfrm>
            <a:off x="914400" y="1514475"/>
            <a:ext cx="73152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pPr>
            <a:r>
              <a:rPr lang="en-US" altLang="en-US" sz="1800">
                <a:solidFill>
                  <a:schemeClr val="tx1"/>
                </a:solidFill>
              </a:rPr>
              <a:t>Suppose a firm has two plants. What should its total output be, and how much of that output should each plant produce? We can find the answer intuitively in two steps.</a:t>
            </a:r>
          </a:p>
        </p:txBody>
      </p:sp>
      <p:sp>
        <p:nvSpPr>
          <p:cNvPr id="24" name="Text Box 20"/>
          <p:cNvSpPr txBox="1">
            <a:spLocks noChangeArrowheads="1"/>
          </p:cNvSpPr>
          <p:nvPr/>
        </p:nvSpPr>
        <p:spPr bwMode="auto">
          <a:xfrm>
            <a:off x="990600" y="2601913"/>
            <a:ext cx="70866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31775" indent="-231775">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
                <a:schemeClr val="bg2"/>
              </a:buClr>
            </a:pPr>
            <a:r>
              <a:rPr lang="en-US" altLang="en-US" sz="1800" b="1">
                <a:solidFill>
                  <a:schemeClr val="bg2"/>
                </a:solidFill>
                <a:latin typeface="Palatino" pitchFamily="2" charset="0"/>
              </a:rPr>
              <a:t>●</a:t>
            </a:r>
            <a:r>
              <a:rPr lang="en-US" altLang="en-US" sz="1800" b="1">
                <a:solidFill>
                  <a:srgbClr val="382344"/>
                </a:solidFill>
                <a:latin typeface="Palatino" pitchFamily="2" charset="0"/>
              </a:rPr>
              <a:t>	</a:t>
            </a:r>
            <a:r>
              <a:rPr lang="en-US" altLang="en-US" sz="1800" b="1" i="1">
                <a:solidFill>
                  <a:srgbClr val="382344"/>
                </a:solidFill>
              </a:rPr>
              <a:t>Step 1. </a:t>
            </a:r>
            <a:r>
              <a:rPr lang="en-US" altLang="en-US" sz="1800">
                <a:solidFill>
                  <a:srgbClr val="382344"/>
                </a:solidFill>
              </a:rPr>
              <a:t>Whatever the total output, it should be divided between the two plants so that </a:t>
            </a:r>
            <a:r>
              <a:rPr lang="en-US" altLang="en-US" sz="1800" i="1">
                <a:solidFill>
                  <a:srgbClr val="382344"/>
                </a:solidFill>
              </a:rPr>
              <a:t>marginal cost is the same in each plant. </a:t>
            </a:r>
            <a:r>
              <a:rPr lang="en-US" altLang="en-US" sz="1800">
                <a:solidFill>
                  <a:srgbClr val="382344"/>
                </a:solidFill>
              </a:rPr>
              <a:t>Otherwise, the firm could reduce its costs and increase its profit by reallocating production.</a:t>
            </a:r>
            <a:endParaRPr lang="en-US" altLang="en-US" sz="1800">
              <a:solidFill>
                <a:schemeClr val="tx1"/>
              </a:solidFill>
            </a:endParaRPr>
          </a:p>
        </p:txBody>
      </p:sp>
      <p:sp>
        <p:nvSpPr>
          <p:cNvPr id="25" name="Text Box 20"/>
          <p:cNvSpPr txBox="1">
            <a:spLocks noChangeArrowheads="1"/>
          </p:cNvSpPr>
          <p:nvPr/>
        </p:nvSpPr>
        <p:spPr bwMode="auto">
          <a:xfrm>
            <a:off x="990600" y="3952875"/>
            <a:ext cx="70866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31775" indent="-231775">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
                <a:schemeClr val="bg2"/>
              </a:buClr>
            </a:pPr>
            <a:r>
              <a:rPr lang="en-US" altLang="en-US" sz="1800" b="1">
                <a:solidFill>
                  <a:schemeClr val="bg2"/>
                </a:solidFill>
                <a:latin typeface="Palatino" pitchFamily="2" charset="0"/>
              </a:rPr>
              <a:t>●</a:t>
            </a:r>
            <a:r>
              <a:rPr lang="en-US" altLang="en-US" sz="1800" b="1">
                <a:solidFill>
                  <a:srgbClr val="382344"/>
                </a:solidFill>
                <a:latin typeface="Palatino" pitchFamily="2" charset="0"/>
              </a:rPr>
              <a:t>	</a:t>
            </a:r>
            <a:r>
              <a:rPr lang="en-US" altLang="en-US" sz="1800" b="1" i="1">
                <a:solidFill>
                  <a:srgbClr val="382344"/>
                </a:solidFill>
              </a:rPr>
              <a:t>Step 2. </a:t>
            </a:r>
            <a:r>
              <a:rPr lang="en-US" altLang="en-US" sz="1800">
                <a:solidFill>
                  <a:srgbClr val="382344"/>
                </a:solidFill>
              </a:rPr>
              <a:t>We know that total output must be such that </a:t>
            </a:r>
            <a:r>
              <a:rPr lang="en-US" altLang="en-US" sz="1800" i="1">
                <a:solidFill>
                  <a:srgbClr val="382344"/>
                </a:solidFill>
              </a:rPr>
              <a:t>marginal revenue equals marginal cost. </a:t>
            </a:r>
            <a:r>
              <a:rPr lang="en-US" altLang="en-US" sz="1800">
                <a:solidFill>
                  <a:srgbClr val="382344"/>
                </a:solidFill>
              </a:rPr>
              <a:t>Otherwise, the firm could increase its profit by raising or lowering total output.</a:t>
            </a:r>
            <a:endParaRPr lang="en-US" altLang="en-US" sz="180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1">
                                            <p:txEl>
                                              <p:pRg st="0" end="0"/>
                                            </p:txEl>
                                          </p:spTgt>
                                        </p:tgtEl>
                                        <p:attrNameLst>
                                          <p:attrName>style.visibility</p:attrName>
                                        </p:attrNameLst>
                                      </p:cBhvr>
                                      <p:to>
                                        <p:strVal val="visible"/>
                                      </p:to>
                                    </p:set>
                                    <p:animEffect transition="in" filter="wipe(left)">
                                      <p:cBhvr>
                                        <p:cTn id="7" dur="500"/>
                                        <p:tgtEl>
                                          <p:spTgt spid="21">
                                            <p:txEl>
                                              <p:pRg st="0" end="0"/>
                                            </p:txEl>
                                          </p:spTgt>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6">
                                            <p:txEl>
                                              <p:pRg st="0" end="0"/>
                                            </p:txEl>
                                          </p:spTgt>
                                        </p:tgtEl>
                                        <p:attrNameLst>
                                          <p:attrName>style.visibility</p:attrName>
                                        </p:attrNameLst>
                                      </p:cBhvr>
                                      <p:to>
                                        <p:strVal val="visible"/>
                                      </p:to>
                                    </p:set>
                                    <p:animEffect transition="in" filter="wipe(left)">
                                      <p:cBhvr>
                                        <p:cTn id="11" dur="500"/>
                                        <p:tgtEl>
                                          <p:spTgt spid="36">
                                            <p:txEl>
                                              <p:pRg st="0" end="0"/>
                                            </p:txEl>
                                          </p:spTgt>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left)">
                                      <p:cBhvr>
                                        <p:cTn id="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uild="p"/>
      <p:bldP spid="36" grpId="0" build="p"/>
      <p:bldP spid="24" grpId="0"/>
      <p:bldP spid="2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14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3" name="Rectangle 4"/>
          <p:cNvSpPr>
            <a:spLocks noGrp="1" noChangeArrowheads="1"/>
          </p:cNvSpPr>
          <p:nvPr>
            <p:ph type="title"/>
          </p:nvPr>
        </p:nvSpPr>
        <p:spPr>
          <a:xfrm>
            <a:off x="1371600" y="381000"/>
            <a:ext cx="7315200" cy="533400"/>
          </a:xfrm>
        </p:spPr>
        <p:txBody>
          <a:bodyPr/>
          <a:lstStyle/>
          <a:p>
            <a:pPr eaLnBrk="1" hangingPunct="1"/>
            <a:r>
              <a:rPr lang="en-US" altLang="en-US" sz="2000" b="0" smtClean="0"/>
              <a:t>MONOPOLY</a:t>
            </a:r>
          </a:p>
        </p:txBody>
      </p:sp>
      <p:grpSp>
        <p:nvGrpSpPr>
          <p:cNvPr id="20484" name="Group 5"/>
          <p:cNvGrpSpPr>
            <a:grpSpLocks/>
          </p:cNvGrpSpPr>
          <p:nvPr/>
        </p:nvGrpSpPr>
        <p:grpSpPr bwMode="auto">
          <a:xfrm>
            <a:off x="457200" y="381000"/>
            <a:ext cx="8229600" cy="487363"/>
            <a:chOff x="288" y="240"/>
            <a:chExt cx="5184" cy="307"/>
          </a:xfrm>
        </p:grpSpPr>
        <p:sp>
          <p:nvSpPr>
            <p:cNvPr id="20492"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10.1</a:t>
              </a:r>
            </a:p>
          </p:txBody>
        </p:sp>
        <p:sp>
          <p:nvSpPr>
            <p:cNvPr id="20493"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20485" name="Rectangle 90"/>
          <p:cNvSpPr>
            <a:spLocks noGrp="1" noChangeArrowheads="1"/>
          </p:cNvSpPr>
          <p:nvPr>
            <p:ph type="body" idx="1"/>
          </p:nvPr>
        </p:nvSpPr>
        <p:spPr>
          <a:xfrm>
            <a:off x="457200" y="990600"/>
            <a:ext cx="6705600" cy="511175"/>
          </a:xfrm>
        </p:spPr>
        <p:txBody>
          <a:bodyPr/>
          <a:lstStyle/>
          <a:p>
            <a:pPr eaLnBrk="1" hangingPunct="1"/>
            <a:r>
              <a:rPr lang="en-US" altLang="en-US" sz="2000" smtClean="0"/>
              <a:t>*The Multiplant Firm</a:t>
            </a:r>
          </a:p>
        </p:txBody>
      </p:sp>
      <mc:AlternateContent xmlns:mc="http://schemas.openxmlformats.org/markup-compatibility/2006" xmlns:a14="http://schemas.microsoft.com/office/drawing/2010/main">
        <mc:Choice Requires="a14">
          <p:sp>
            <p:nvSpPr>
              <p:cNvPr id="26" name="Rectangle 93"/>
              <p:cNvSpPr>
                <a:spLocks noChangeArrowheads="1"/>
              </p:cNvSpPr>
              <p:nvPr/>
            </p:nvSpPr>
            <p:spPr bwMode="auto">
              <a:xfrm>
                <a:off x="533400" y="1524000"/>
                <a:ext cx="8229600" cy="2446824"/>
              </a:xfrm>
              <a:prstGeom prst="rect">
                <a:avLst/>
              </a:prstGeom>
              <a:noFill/>
              <a:ln>
                <a:noFill/>
              </a:ln>
              <a:extLst>
                <a:ext uri="{909E8E84-426E-40DD-AFC4-6F175D3DCCD1}">
                  <a14:hiddenFill>
                    <a:solidFill>
                      <a:srgbClr val="FFFFFF"/>
                    </a:solidFill>
                  </a14:hiddenFill>
                </a:ext>
                <a:ext uri="{91240B29-F687-4F45-9708-019B960494DF}">
                  <a14:hiddenLine w="9525" algn="ctr">
                    <a:solidFill>
                      <a:srgbClr val="000000"/>
                    </a:solidFill>
                    <a:miter lim="800000"/>
                    <a:headEnd/>
                    <a:tailEnd/>
                  </a14:hiddenLine>
                </a:ext>
              </a:extLst>
            </p:spPr>
            <p:txBody>
              <a:bodyPr wrap="square">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pPr>
                <a:r>
                  <a:rPr lang="en-US" altLang="en-US" sz="1800" dirty="0" smtClean="0">
                    <a:solidFill>
                      <a:schemeClr val="tx1"/>
                    </a:solidFill>
                  </a:rPr>
                  <a:t>We can also derive this result algebraically. Let </a:t>
                </a:r>
                <a14:m>
                  <m:oMath xmlns:m="http://schemas.openxmlformats.org/officeDocument/2006/math">
                    <m:sSub>
                      <m:sSubPr>
                        <m:ctrlPr>
                          <a:rPr lang="en-GB" altLang="en-US" sz="1800" b="0" i="1" smtClean="0">
                            <a:solidFill>
                              <a:schemeClr val="tx1"/>
                            </a:solidFill>
                            <a:latin typeface="Cambria Math" panose="02040503050406030204" pitchFamily="18" charset="0"/>
                            <a:cs typeface="Arial" panose="020B0604020202020204" pitchFamily="34" charset="0"/>
                          </a:rPr>
                        </m:ctrlPr>
                      </m:sSubPr>
                      <m:e>
                        <m:r>
                          <a:rPr lang="en-GB" altLang="en-US" sz="1800" b="0" i="1" smtClean="0">
                            <a:solidFill>
                              <a:schemeClr val="tx1"/>
                            </a:solidFill>
                            <a:latin typeface="Cambria Math" panose="02040503050406030204" pitchFamily="18" charset="0"/>
                            <a:cs typeface="Arial" panose="020B0604020202020204" pitchFamily="34" charset="0"/>
                          </a:rPr>
                          <m:t>𝑞</m:t>
                        </m:r>
                      </m:e>
                      <m:sub>
                        <m:r>
                          <a:rPr lang="en-GB" altLang="en-US" sz="1800" b="0" i="1" smtClean="0">
                            <a:solidFill>
                              <a:schemeClr val="tx1"/>
                            </a:solidFill>
                            <a:latin typeface="Cambria Math" panose="02040503050406030204" pitchFamily="18" charset="0"/>
                            <a:cs typeface="Arial" panose="020B0604020202020204" pitchFamily="34" charset="0"/>
                          </a:rPr>
                          <m:t>1</m:t>
                        </m:r>
                      </m:sub>
                    </m:sSub>
                  </m:oMath>
                </a14:m>
                <a:r>
                  <a:rPr lang="en-US" altLang="en-US" sz="1800" dirty="0" smtClean="0">
                    <a:solidFill>
                      <a:schemeClr val="tx1"/>
                    </a:solidFill>
                  </a:rPr>
                  <a:t> </a:t>
                </a:r>
                <a:r>
                  <a:rPr lang="en-US" altLang="en-US" sz="1800" dirty="0">
                    <a:solidFill>
                      <a:schemeClr val="tx1"/>
                    </a:solidFill>
                  </a:rPr>
                  <a:t>and </a:t>
                </a:r>
                <a14:m>
                  <m:oMath xmlns:m="http://schemas.openxmlformats.org/officeDocument/2006/math">
                    <m:sSub>
                      <m:sSubPr>
                        <m:ctrlPr>
                          <a:rPr lang="en-GB" altLang="en-US" sz="1800" b="0" i="1" smtClean="0">
                            <a:solidFill>
                              <a:schemeClr val="tx1"/>
                            </a:solidFill>
                            <a:latin typeface="Cambria Math" panose="02040503050406030204" pitchFamily="18" charset="0"/>
                            <a:cs typeface="Arial" panose="020B0604020202020204" pitchFamily="34" charset="0"/>
                          </a:rPr>
                        </m:ctrlPr>
                      </m:sSubPr>
                      <m:e>
                        <m:r>
                          <a:rPr lang="en-GB" altLang="en-US" sz="1800" b="0" i="1" smtClean="0">
                            <a:solidFill>
                              <a:schemeClr val="tx1"/>
                            </a:solidFill>
                            <a:latin typeface="Cambria Math" panose="02040503050406030204" pitchFamily="18" charset="0"/>
                            <a:cs typeface="Arial" panose="020B0604020202020204" pitchFamily="34" charset="0"/>
                          </a:rPr>
                          <m:t>𝑐</m:t>
                        </m:r>
                      </m:e>
                      <m:sub>
                        <m:r>
                          <a:rPr lang="en-GB" altLang="en-US" sz="1800" b="0" i="1" smtClean="0">
                            <a:solidFill>
                              <a:schemeClr val="tx1"/>
                            </a:solidFill>
                            <a:latin typeface="Cambria Math" panose="02040503050406030204" pitchFamily="18" charset="0"/>
                            <a:cs typeface="Arial" panose="020B0604020202020204" pitchFamily="34" charset="0"/>
                          </a:rPr>
                          <m:t>1</m:t>
                        </m:r>
                      </m:sub>
                    </m:sSub>
                    <m:r>
                      <a:rPr lang="en-GB" altLang="en-US" sz="1800" b="0" i="1" smtClean="0">
                        <a:solidFill>
                          <a:schemeClr val="tx1"/>
                        </a:solidFill>
                        <a:latin typeface="Cambria Math" panose="02040503050406030204" pitchFamily="18" charset="0"/>
                        <a:cs typeface="Arial" panose="020B0604020202020204" pitchFamily="34" charset="0"/>
                      </a:rPr>
                      <m:t>(</m:t>
                    </m:r>
                    <m:sSub>
                      <m:sSubPr>
                        <m:ctrlPr>
                          <a:rPr lang="en-GB" altLang="en-US" sz="1800" b="0" i="1" smtClean="0">
                            <a:solidFill>
                              <a:schemeClr val="tx1"/>
                            </a:solidFill>
                            <a:latin typeface="Cambria Math" panose="02040503050406030204" pitchFamily="18" charset="0"/>
                            <a:cs typeface="Arial" panose="020B0604020202020204" pitchFamily="34" charset="0"/>
                          </a:rPr>
                        </m:ctrlPr>
                      </m:sSubPr>
                      <m:e>
                        <m:r>
                          <a:rPr lang="en-GB" altLang="en-US" sz="1800" b="0" i="1" smtClean="0">
                            <a:solidFill>
                              <a:schemeClr val="tx1"/>
                            </a:solidFill>
                            <a:latin typeface="Cambria Math" panose="02040503050406030204" pitchFamily="18" charset="0"/>
                            <a:cs typeface="Arial" panose="020B0604020202020204" pitchFamily="34" charset="0"/>
                          </a:rPr>
                          <m:t>𝑞</m:t>
                        </m:r>
                      </m:e>
                      <m:sub>
                        <m:r>
                          <a:rPr lang="en-GB" altLang="en-US" sz="1800" b="0" i="1" smtClean="0">
                            <a:solidFill>
                              <a:schemeClr val="tx1"/>
                            </a:solidFill>
                            <a:latin typeface="Cambria Math" panose="02040503050406030204" pitchFamily="18" charset="0"/>
                            <a:cs typeface="Arial" panose="020B0604020202020204" pitchFamily="34" charset="0"/>
                          </a:rPr>
                          <m:t>1</m:t>
                        </m:r>
                      </m:sub>
                    </m:sSub>
                    <m:r>
                      <a:rPr lang="en-GB" altLang="en-US" sz="1800" b="0" i="1" smtClean="0">
                        <a:solidFill>
                          <a:schemeClr val="tx1"/>
                        </a:solidFill>
                        <a:latin typeface="Cambria Math" panose="02040503050406030204" pitchFamily="18" charset="0"/>
                        <a:cs typeface="Arial" panose="020B0604020202020204" pitchFamily="34" charset="0"/>
                      </a:rPr>
                      <m:t>)</m:t>
                    </m:r>
                  </m:oMath>
                </a14:m>
                <a:r>
                  <a:rPr lang="en-US" altLang="en-US" sz="1800" dirty="0">
                    <a:solidFill>
                      <a:schemeClr val="tx1"/>
                    </a:solidFill>
                  </a:rPr>
                  <a:t> be the output and cost of production for Plant 1, </a:t>
                </a:r>
                <a14:m>
                  <m:oMath xmlns:m="http://schemas.openxmlformats.org/officeDocument/2006/math">
                    <m:sSub>
                      <m:sSubPr>
                        <m:ctrlPr>
                          <a:rPr lang="en-GB" altLang="en-US" sz="1800" b="0" i="1" smtClean="0">
                            <a:solidFill>
                              <a:schemeClr val="tx1"/>
                            </a:solidFill>
                            <a:latin typeface="Cambria Math" panose="02040503050406030204" pitchFamily="18" charset="0"/>
                            <a:cs typeface="Arial" panose="020B0604020202020204" pitchFamily="34" charset="0"/>
                          </a:rPr>
                        </m:ctrlPr>
                      </m:sSubPr>
                      <m:e>
                        <m:r>
                          <a:rPr lang="en-GB" altLang="en-US" sz="1800" b="0" i="1" smtClean="0">
                            <a:solidFill>
                              <a:schemeClr val="tx1"/>
                            </a:solidFill>
                            <a:latin typeface="Cambria Math" panose="02040503050406030204" pitchFamily="18" charset="0"/>
                            <a:cs typeface="Arial" panose="020B0604020202020204" pitchFamily="34" charset="0"/>
                          </a:rPr>
                          <m:t>𝑞</m:t>
                        </m:r>
                      </m:e>
                      <m:sub>
                        <m:r>
                          <a:rPr lang="en-GB" altLang="en-US" sz="1800" b="0" i="1" smtClean="0">
                            <a:solidFill>
                              <a:schemeClr val="tx1"/>
                            </a:solidFill>
                            <a:latin typeface="Cambria Math" panose="02040503050406030204" pitchFamily="18" charset="0"/>
                            <a:cs typeface="Arial" panose="020B0604020202020204" pitchFamily="34" charset="0"/>
                          </a:rPr>
                          <m:t>2</m:t>
                        </m:r>
                      </m:sub>
                    </m:sSub>
                  </m:oMath>
                </a14:m>
                <a:r>
                  <a:rPr lang="en-US" altLang="en-US" sz="1800" dirty="0" smtClean="0">
                    <a:solidFill>
                      <a:schemeClr val="tx1"/>
                    </a:solidFill>
                  </a:rPr>
                  <a:t> </a:t>
                </a:r>
                <a:r>
                  <a:rPr lang="en-US" altLang="en-US" sz="1800" dirty="0">
                    <a:solidFill>
                      <a:schemeClr val="tx1"/>
                    </a:solidFill>
                  </a:rPr>
                  <a:t>and </a:t>
                </a:r>
                <a14:m>
                  <m:oMath xmlns:m="http://schemas.openxmlformats.org/officeDocument/2006/math">
                    <m:sSub>
                      <m:sSubPr>
                        <m:ctrlPr>
                          <a:rPr lang="en-GB" altLang="en-US" sz="1800" b="0" i="1" smtClean="0">
                            <a:solidFill>
                              <a:schemeClr val="tx1"/>
                            </a:solidFill>
                            <a:latin typeface="Cambria Math" panose="02040503050406030204" pitchFamily="18" charset="0"/>
                            <a:cs typeface="Arial" panose="020B0604020202020204" pitchFamily="34" charset="0"/>
                          </a:rPr>
                        </m:ctrlPr>
                      </m:sSubPr>
                      <m:e>
                        <m:r>
                          <a:rPr lang="en-GB" altLang="en-US" sz="1800" b="0" i="1" smtClean="0">
                            <a:solidFill>
                              <a:schemeClr val="tx1"/>
                            </a:solidFill>
                            <a:latin typeface="Cambria Math" panose="02040503050406030204" pitchFamily="18" charset="0"/>
                            <a:cs typeface="Arial" panose="020B0604020202020204" pitchFamily="34" charset="0"/>
                          </a:rPr>
                          <m:t>𝑐</m:t>
                        </m:r>
                      </m:e>
                      <m:sub>
                        <m:r>
                          <a:rPr lang="en-GB" altLang="en-US" sz="1800" b="0" i="1" smtClean="0">
                            <a:solidFill>
                              <a:schemeClr val="tx1"/>
                            </a:solidFill>
                            <a:latin typeface="Cambria Math" panose="02040503050406030204" pitchFamily="18" charset="0"/>
                            <a:cs typeface="Arial" panose="020B0604020202020204" pitchFamily="34" charset="0"/>
                          </a:rPr>
                          <m:t>2</m:t>
                        </m:r>
                      </m:sub>
                    </m:sSub>
                    <m:r>
                      <a:rPr lang="en-GB" altLang="en-US" sz="1800" b="0" i="1" smtClean="0">
                        <a:solidFill>
                          <a:schemeClr val="tx1"/>
                        </a:solidFill>
                        <a:latin typeface="Cambria Math" panose="02040503050406030204" pitchFamily="18" charset="0"/>
                        <a:cs typeface="Arial" panose="020B0604020202020204" pitchFamily="34" charset="0"/>
                      </a:rPr>
                      <m:t>(</m:t>
                    </m:r>
                    <m:sSub>
                      <m:sSubPr>
                        <m:ctrlPr>
                          <a:rPr lang="en-GB" altLang="en-US" sz="1800" b="0" i="1" smtClean="0">
                            <a:solidFill>
                              <a:schemeClr val="tx1"/>
                            </a:solidFill>
                            <a:latin typeface="Cambria Math" panose="02040503050406030204" pitchFamily="18" charset="0"/>
                            <a:cs typeface="Arial" panose="020B0604020202020204" pitchFamily="34" charset="0"/>
                          </a:rPr>
                        </m:ctrlPr>
                      </m:sSubPr>
                      <m:e>
                        <m:r>
                          <a:rPr lang="en-GB" altLang="en-US" sz="1800" b="0" i="1" smtClean="0">
                            <a:solidFill>
                              <a:schemeClr val="tx1"/>
                            </a:solidFill>
                            <a:latin typeface="Cambria Math" panose="02040503050406030204" pitchFamily="18" charset="0"/>
                            <a:cs typeface="Arial" panose="020B0604020202020204" pitchFamily="34" charset="0"/>
                          </a:rPr>
                          <m:t>𝑞</m:t>
                        </m:r>
                      </m:e>
                      <m:sub>
                        <m:r>
                          <a:rPr lang="en-GB" altLang="en-US" sz="1800" b="0" i="1" smtClean="0">
                            <a:solidFill>
                              <a:schemeClr val="tx1"/>
                            </a:solidFill>
                            <a:latin typeface="Cambria Math" panose="02040503050406030204" pitchFamily="18" charset="0"/>
                            <a:cs typeface="Arial" panose="020B0604020202020204" pitchFamily="34" charset="0"/>
                          </a:rPr>
                          <m:t>2</m:t>
                        </m:r>
                      </m:sub>
                    </m:sSub>
                    <m:r>
                      <a:rPr lang="en-GB" altLang="en-US" sz="1800" b="0" i="1" smtClean="0">
                        <a:solidFill>
                          <a:schemeClr val="tx1"/>
                        </a:solidFill>
                        <a:latin typeface="Cambria Math" panose="02040503050406030204" pitchFamily="18" charset="0"/>
                        <a:cs typeface="Arial" panose="020B0604020202020204" pitchFamily="34" charset="0"/>
                      </a:rPr>
                      <m:t>)</m:t>
                    </m:r>
                  </m:oMath>
                </a14:m>
                <a:r>
                  <a:rPr lang="en-US" altLang="en-US" sz="1800" dirty="0">
                    <a:solidFill>
                      <a:schemeClr val="tx1"/>
                    </a:solidFill>
                  </a:rPr>
                  <a:t> be the output and cost of production for Plant 2, and </a:t>
                </a:r>
                <a14:m>
                  <m:oMath xmlns:m="http://schemas.openxmlformats.org/officeDocument/2006/math">
                    <m:sSub>
                      <m:sSubPr>
                        <m:ctrlPr>
                          <a:rPr lang="en-GB" altLang="en-US" sz="1800" b="0" i="1" smtClean="0">
                            <a:solidFill>
                              <a:schemeClr val="tx1"/>
                            </a:solidFill>
                            <a:latin typeface="Cambria Math" panose="02040503050406030204" pitchFamily="18" charset="0"/>
                            <a:cs typeface="Arial" panose="020B0604020202020204" pitchFamily="34" charset="0"/>
                          </a:rPr>
                        </m:ctrlPr>
                      </m:sSubPr>
                      <m:e>
                        <m:r>
                          <a:rPr lang="en-GB" altLang="en-US" sz="1800" b="0" i="1" smtClean="0">
                            <a:solidFill>
                              <a:schemeClr val="tx1"/>
                            </a:solidFill>
                            <a:latin typeface="Cambria Math" panose="02040503050406030204" pitchFamily="18" charset="0"/>
                            <a:cs typeface="Arial" panose="020B0604020202020204" pitchFamily="34" charset="0"/>
                          </a:rPr>
                          <m:t>𝑞</m:t>
                        </m:r>
                      </m:e>
                      <m:sub>
                        <m:r>
                          <a:rPr lang="en-GB" altLang="en-US" sz="1800" b="0" i="1" smtClean="0">
                            <a:solidFill>
                              <a:schemeClr val="tx1"/>
                            </a:solidFill>
                            <a:latin typeface="Cambria Math" panose="02040503050406030204" pitchFamily="18" charset="0"/>
                            <a:cs typeface="Arial" panose="020B0604020202020204" pitchFamily="34" charset="0"/>
                          </a:rPr>
                          <m:t>𝑡</m:t>
                        </m:r>
                      </m:sub>
                    </m:sSub>
                    <m:r>
                      <a:rPr lang="en-GB" altLang="en-US" sz="1800" b="0" i="1" dirty="0" smtClean="0">
                        <a:solidFill>
                          <a:schemeClr val="tx1"/>
                        </a:solidFill>
                        <a:latin typeface="Cambria Math" panose="02040503050406030204" pitchFamily="18" charset="0"/>
                        <a:cs typeface="Arial" panose="020B0604020202020204" pitchFamily="34" charset="0"/>
                      </a:rPr>
                      <m:t>=</m:t>
                    </m:r>
                    <m:sSub>
                      <m:sSubPr>
                        <m:ctrlPr>
                          <a:rPr lang="en-GB" altLang="en-US" sz="1800" b="0" i="1" smtClean="0">
                            <a:solidFill>
                              <a:schemeClr val="tx1"/>
                            </a:solidFill>
                            <a:latin typeface="Cambria Math" panose="02040503050406030204" pitchFamily="18" charset="0"/>
                            <a:cs typeface="Arial" panose="020B0604020202020204" pitchFamily="34" charset="0"/>
                          </a:rPr>
                        </m:ctrlPr>
                      </m:sSubPr>
                      <m:e>
                        <m:r>
                          <a:rPr lang="en-GB" altLang="en-US" sz="1800" b="0" i="1" smtClean="0">
                            <a:solidFill>
                              <a:schemeClr val="tx1"/>
                            </a:solidFill>
                            <a:latin typeface="Cambria Math" panose="02040503050406030204" pitchFamily="18" charset="0"/>
                            <a:cs typeface="Arial" panose="020B0604020202020204" pitchFamily="34" charset="0"/>
                          </a:rPr>
                          <m:t>𝑞</m:t>
                        </m:r>
                      </m:e>
                      <m:sub>
                        <m:r>
                          <a:rPr lang="en-GB" altLang="en-US" sz="1800" b="0" i="1" smtClean="0">
                            <a:solidFill>
                              <a:schemeClr val="tx1"/>
                            </a:solidFill>
                            <a:latin typeface="Cambria Math" panose="02040503050406030204" pitchFamily="18" charset="0"/>
                            <a:cs typeface="Arial" panose="020B0604020202020204" pitchFamily="34" charset="0"/>
                          </a:rPr>
                          <m:t>1</m:t>
                        </m:r>
                      </m:sub>
                    </m:sSub>
                    <m:r>
                      <a:rPr lang="en-US" altLang="en-US" sz="1800" i="1" dirty="0" smtClean="0">
                        <a:solidFill>
                          <a:schemeClr val="tx1"/>
                        </a:solidFill>
                        <a:latin typeface="Cambria Math" panose="02040503050406030204" pitchFamily="18" charset="0"/>
                      </a:rPr>
                      <m:t>+</m:t>
                    </m:r>
                    <m:sSub>
                      <m:sSubPr>
                        <m:ctrlPr>
                          <a:rPr lang="en-GB" altLang="en-US" sz="1800" b="0" i="1" smtClean="0">
                            <a:solidFill>
                              <a:schemeClr val="tx1"/>
                            </a:solidFill>
                            <a:latin typeface="Cambria Math" panose="02040503050406030204" pitchFamily="18" charset="0"/>
                            <a:cs typeface="Arial" panose="020B0604020202020204" pitchFamily="34" charset="0"/>
                          </a:rPr>
                        </m:ctrlPr>
                      </m:sSubPr>
                      <m:e>
                        <m:r>
                          <a:rPr lang="en-GB" altLang="en-US" sz="1800" b="0" i="1" smtClean="0">
                            <a:solidFill>
                              <a:schemeClr val="tx1"/>
                            </a:solidFill>
                            <a:latin typeface="Cambria Math" panose="02040503050406030204" pitchFamily="18" charset="0"/>
                            <a:cs typeface="Arial" panose="020B0604020202020204" pitchFamily="34" charset="0"/>
                          </a:rPr>
                          <m:t>𝑞</m:t>
                        </m:r>
                      </m:e>
                      <m:sub>
                        <m:r>
                          <a:rPr lang="en-GB" altLang="en-US" sz="1800" b="0" i="1" smtClean="0">
                            <a:solidFill>
                              <a:schemeClr val="tx1"/>
                            </a:solidFill>
                            <a:latin typeface="Cambria Math" panose="02040503050406030204" pitchFamily="18" charset="0"/>
                            <a:cs typeface="Arial" panose="020B0604020202020204" pitchFamily="34" charset="0"/>
                          </a:rPr>
                          <m:t>2</m:t>
                        </m:r>
                      </m:sub>
                    </m:sSub>
                  </m:oMath>
                </a14:m>
                <a:r>
                  <a:rPr lang="en-US" altLang="en-US" sz="1800" dirty="0" smtClean="0">
                    <a:solidFill>
                      <a:schemeClr val="tx1"/>
                    </a:solidFill>
                  </a:rPr>
                  <a:t> be </a:t>
                </a:r>
                <a:r>
                  <a:rPr lang="en-US" altLang="en-US" sz="1800" dirty="0">
                    <a:solidFill>
                      <a:schemeClr val="tx1"/>
                    </a:solidFill>
                  </a:rPr>
                  <a:t>total output. Then profit </a:t>
                </a:r>
                <a:r>
                  <a:rPr lang="en-US" altLang="en-US" sz="1800" dirty="0" smtClean="0">
                    <a:solidFill>
                      <a:schemeClr val="tx1"/>
                    </a:solidFill>
                  </a:rPr>
                  <a:t>is</a:t>
                </a:r>
              </a:p>
              <a:p>
                <a:pPr eaLnBrk="1" hangingPunct="1">
                  <a:spcBef>
                    <a:spcPct val="50000"/>
                  </a:spcBef>
                </a:pPr>
                <a14:m>
                  <m:oMathPara xmlns:m="http://schemas.openxmlformats.org/officeDocument/2006/math">
                    <m:oMathParaPr>
                      <m:jc m:val="centerGroup"/>
                    </m:oMathParaPr>
                    <m:oMath xmlns:m="http://schemas.openxmlformats.org/officeDocument/2006/math">
                      <m:r>
                        <a:rPr lang="en-GB" altLang="en-US" sz="1800" b="0" i="1" smtClean="0">
                          <a:solidFill>
                            <a:schemeClr val="tx1"/>
                          </a:solidFill>
                          <a:latin typeface="Cambria Math" panose="02040503050406030204" pitchFamily="18" charset="0"/>
                          <a:ea typeface="Cambria Math" panose="02040503050406030204" pitchFamily="18" charset="0"/>
                          <a:cs typeface="Arial" panose="020B0604020202020204" pitchFamily="34" charset="0"/>
                        </a:rPr>
                        <m:t>𝜋</m:t>
                      </m:r>
                      <m:r>
                        <a:rPr lang="en-GB" altLang="en-US" sz="1800" b="0" i="1" smtClean="0">
                          <a:solidFill>
                            <a:schemeClr val="tx1"/>
                          </a:solidFill>
                          <a:latin typeface="Cambria Math" panose="02040503050406030204" pitchFamily="18" charset="0"/>
                          <a:ea typeface="Cambria Math" panose="02040503050406030204" pitchFamily="18" charset="0"/>
                          <a:cs typeface="Arial" panose="020B0604020202020204" pitchFamily="34" charset="0"/>
                        </a:rPr>
                        <m:t>=</m:t>
                      </m:r>
                      <m:r>
                        <a:rPr lang="en-GB" altLang="en-US" sz="1800" b="0" i="1" smtClean="0">
                          <a:solidFill>
                            <a:schemeClr val="tx1"/>
                          </a:solidFill>
                          <a:latin typeface="Cambria Math" panose="02040503050406030204" pitchFamily="18" charset="0"/>
                          <a:cs typeface="Arial" panose="020B0604020202020204" pitchFamily="34" charset="0"/>
                        </a:rPr>
                        <m:t>𝑅</m:t>
                      </m:r>
                      <m:d>
                        <m:dPr>
                          <m:ctrlPr>
                            <a:rPr lang="en-GB" altLang="en-US" sz="1800" b="0" i="1" smtClean="0">
                              <a:solidFill>
                                <a:schemeClr val="tx1"/>
                              </a:solidFill>
                              <a:latin typeface="Cambria Math" panose="02040503050406030204" pitchFamily="18" charset="0"/>
                              <a:cs typeface="Arial" panose="020B0604020202020204" pitchFamily="34" charset="0"/>
                            </a:rPr>
                          </m:ctrlPr>
                        </m:dPr>
                        <m:e>
                          <m:sSub>
                            <m:sSubPr>
                              <m:ctrlPr>
                                <a:rPr lang="en-GB" altLang="en-US" sz="1800" b="0" i="1" smtClean="0">
                                  <a:solidFill>
                                    <a:schemeClr val="tx1"/>
                                  </a:solidFill>
                                  <a:latin typeface="Cambria Math" panose="02040503050406030204" pitchFamily="18" charset="0"/>
                                  <a:cs typeface="Arial" panose="020B0604020202020204" pitchFamily="34" charset="0"/>
                                </a:rPr>
                              </m:ctrlPr>
                            </m:sSubPr>
                            <m:e>
                              <m:r>
                                <a:rPr lang="en-GB" altLang="en-US" sz="1800" b="0" i="1" smtClean="0">
                                  <a:solidFill>
                                    <a:schemeClr val="tx1"/>
                                  </a:solidFill>
                                  <a:latin typeface="Cambria Math" panose="02040503050406030204" pitchFamily="18" charset="0"/>
                                  <a:cs typeface="Arial" panose="020B0604020202020204" pitchFamily="34" charset="0"/>
                                </a:rPr>
                                <m:t>𝑞</m:t>
                              </m:r>
                            </m:e>
                            <m:sub>
                              <m:r>
                                <a:rPr lang="en-GB" altLang="en-US" sz="1800" b="0" i="1" smtClean="0">
                                  <a:solidFill>
                                    <a:schemeClr val="tx1"/>
                                  </a:solidFill>
                                  <a:latin typeface="Cambria Math" panose="02040503050406030204" pitchFamily="18" charset="0"/>
                                  <a:cs typeface="Arial" panose="020B0604020202020204" pitchFamily="34" charset="0"/>
                                </a:rPr>
                                <m:t>𝑡</m:t>
                              </m:r>
                            </m:sub>
                          </m:sSub>
                        </m:e>
                      </m:d>
                      <m:r>
                        <a:rPr lang="en-GB" altLang="en-US" sz="1800" b="0" i="1" smtClean="0">
                          <a:solidFill>
                            <a:schemeClr val="tx1"/>
                          </a:solidFill>
                          <a:latin typeface="Cambria Math" panose="02040503050406030204" pitchFamily="18" charset="0"/>
                          <a:cs typeface="Arial" panose="020B0604020202020204" pitchFamily="34" charset="0"/>
                        </a:rPr>
                        <m:t>−</m:t>
                      </m:r>
                      <m:sSub>
                        <m:sSubPr>
                          <m:ctrlPr>
                            <a:rPr lang="en-GB" altLang="en-US" sz="1800" b="0" i="1" smtClean="0">
                              <a:solidFill>
                                <a:schemeClr val="tx1"/>
                              </a:solidFill>
                              <a:latin typeface="Cambria Math" panose="02040503050406030204" pitchFamily="18" charset="0"/>
                              <a:cs typeface="Arial" panose="020B0604020202020204" pitchFamily="34" charset="0"/>
                            </a:rPr>
                          </m:ctrlPr>
                        </m:sSubPr>
                        <m:e>
                          <m:r>
                            <a:rPr lang="en-GB" altLang="en-US" sz="1800" b="0" i="1" smtClean="0">
                              <a:solidFill>
                                <a:schemeClr val="tx1"/>
                              </a:solidFill>
                              <a:latin typeface="Cambria Math" panose="02040503050406030204" pitchFamily="18" charset="0"/>
                              <a:cs typeface="Arial" panose="020B0604020202020204" pitchFamily="34" charset="0"/>
                            </a:rPr>
                            <m:t>𝑐</m:t>
                          </m:r>
                        </m:e>
                        <m:sub>
                          <m:r>
                            <a:rPr lang="en-GB" altLang="en-US" sz="1800" b="0" i="1" smtClean="0">
                              <a:solidFill>
                                <a:schemeClr val="tx1"/>
                              </a:solidFill>
                              <a:latin typeface="Cambria Math" panose="02040503050406030204" pitchFamily="18" charset="0"/>
                              <a:cs typeface="Arial" panose="020B0604020202020204" pitchFamily="34" charset="0"/>
                            </a:rPr>
                            <m:t>1</m:t>
                          </m:r>
                        </m:sub>
                      </m:sSub>
                      <m:d>
                        <m:dPr>
                          <m:ctrlPr>
                            <a:rPr lang="en-GB" altLang="en-US" sz="1800" b="0" i="1" smtClean="0">
                              <a:solidFill>
                                <a:schemeClr val="tx1"/>
                              </a:solidFill>
                              <a:latin typeface="Cambria Math" panose="02040503050406030204" pitchFamily="18" charset="0"/>
                              <a:cs typeface="Arial" panose="020B0604020202020204" pitchFamily="34" charset="0"/>
                            </a:rPr>
                          </m:ctrlPr>
                        </m:dPr>
                        <m:e>
                          <m:sSub>
                            <m:sSubPr>
                              <m:ctrlPr>
                                <a:rPr lang="en-GB" altLang="en-US" sz="1800" b="0" i="1" smtClean="0">
                                  <a:solidFill>
                                    <a:schemeClr val="tx1"/>
                                  </a:solidFill>
                                  <a:latin typeface="Cambria Math" panose="02040503050406030204" pitchFamily="18" charset="0"/>
                                  <a:cs typeface="Arial" panose="020B0604020202020204" pitchFamily="34" charset="0"/>
                                </a:rPr>
                              </m:ctrlPr>
                            </m:sSubPr>
                            <m:e>
                              <m:r>
                                <a:rPr lang="en-GB" altLang="en-US" sz="1800" b="0" i="1" smtClean="0">
                                  <a:solidFill>
                                    <a:schemeClr val="tx1"/>
                                  </a:solidFill>
                                  <a:latin typeface="Cambria Math" panose="02040503050406030204" pitchFamily="18" charset="0"/>
                                  <a:cs typeface="Arial" panose="020B0604020202020204" pitchFamily="34" charset="0"/>
                                </a:rPr>
                                <m:t>𝑞</m:t>
                              </m:r>
                            </m:e>
                            <m:sub>
                              <m:r>
                                <a:rPr lang="en-GB" altLang="en-US" sz="1800" b="0" i="1" smtClean="0">
                                  <a:solidFill>
                                    <a:schemeClr val="tx1"/>
                                  </a:solidFill>
                                  <a:latin typeface="Cambria Math" panose="02040503050406030204" pitchFamily="18" charset="0"/>
                                  <a:cs typeface="Arial" panose="020B0604020202020204" pitchFamily="34" charset="0"/>
                                </a:rPr>
                                <m:t>1</m:t>
                              </m:r>
                            </m:sub>
                          </m:sSub>
                        </m:e>
                      </m:d>
                      <m:r>
                        <a:rPr lang="en-GB" altLang="en-US" sz="1800" b="0" i="1" smtClean="0">
                          <a:solidFill>
                            <a:schemeClr val="tx1"/>
                          </a:solidFill>
                          <a:latin typeface="Cambria Math" panose="02040503050406030204" pitchFamily="18" charset="0"/>
                          <a:cs typeface="Arial" panose="020B0604020202020204" pitchFamily="34" charset="0"/>
                        </a:rPr>
                        <m:t>−</m:t>
                      </m:r>
                      <m:sSub>
                        <m:sSubPr>
                          <m:ctrlPr>
                            <a:rPr lang="en-GB" altLang="en-US" sz="1800" b="0" i="1" smtClean="0">
                              <a:solidFill>
                                <a:schemeClr val="tx1"/>
                              </a:solidFill>
                              <a:latin typeface="Cambria Math" panose="02040503050406030204" pitchFamily="18" charset="0"/>
                              <a:cs typeface="Arial" panose="020B0604020202020204" pitchFamily="34" charset="0"/>
                            </a:rPr>
                          </m:ctrlPr>
                        </m:sSubPr>
                        <m:e>
                          <m:r>
                            <a:rPr lang="en-GB" altLang="en-US" sz="1800" b="0" i="1" smtClean="0">
                              <a:solidFill>
                                <a:schemeClr val="tx1"/>
                              </a:solidFill>
                              <a:latin typeface="Cambria Math" panose="02040503050406030204" pitchFamily="18" charset="0"/>
                              <a:cs typeface="Arial" panose="020B0604020202020204" pitchFamily="34" charset="0"/>
                            </a:rPr>
                            <m:t>𝑐</m:t>
                          </m:r>
                        </m:e>
                        <m:sub>
                          <m:r>
                            <a:rPr lang="en-GB" altLang="en-US" sz="1800" b="0" i="1" smtClean="0">
                              <a:solidFill>
                                <a:schemeClr val="tx1"/>
                              </a:solidFill>
                              <a:latin typeface="Cambria Math" panose="02040503050406030204" pitchFamily="18" charset="0"/>
                              <a:cs typeface="Arial" panose="020B0604020202020204" pitchFamily="34" charset="0"/>
                            </a:rPr>
                            <m:t>2</m:t>
                          </m:r>
                        </m:sub>
                      </m:sSub>
                      <m:r>
                        <a:rPr lang="en-GB" altLang="en-US" sz="1800" b="0" i="1" smtClean="0">
                          <a:solidFill>
                            <a:schemeClr val="tx1"/>
                          </a:solidFill>
                          <a:latin typeface="Cambria Math" panose="02040503050406030204" pitchFamily="18" charset="0"/>
                          <a:cs typeface="Arial" panose="020B0604020202020204" pitchFamily="34" charset="0"/>
                        </a:rPr>
                        <m:t>(</m:t>
                      </m:r>
                      <m:sSub>
                        <m:sSubPr>
                          <m:ctrlPr>
                            <a:rPr lang="en-GB" altLang="en-US" sz="1800" b="0" i="1" smtClean="0">
                              <a:solidFill>
                                <a:schemeClr val="tx1"/>
                              </a:solidFill>
                              <a:latin typeface="Cambria Math" panose="02040503050406030204" pitchFamily="18" charset="0"/>
                              <a:cs typeface="Arial" panose="020B0604020202020204" pitchFamily="34" charset="0"/>
                            </a:rPr>
                          </m:ctrlPr>
                        </m:sSubPr>
                        <m:e>
                          <m:r>
                            <a:rPr lang="en-GB" altLang="en-US" sz="1800" b="0" i="1" smtClean="0">
                              <a:solidFill>
                                <a:schemeClr val="tx1"/>
                              </a:solidFill>
                              <a:latin typeface="Cambria Math" panose="02040503050406030204" pitchFamily="18" charset="0"/>
                              <a:cs typeface="Arial" panose="020B0604020202020204" pitchFamily="34" charset="0"/>
                            </a:rPr>
                            <m:t>𝑞</m:t>
                          </m:r>
                        </m:e>
                        <m:sub>
                          <m:r>
                            <a:rPr lang="en-GB" altLang="en-US" sz="1800" b="0" i="1" smtClean="0">
                              <a:solidFill>
                                <a:schemeClr val="tx1"/>
                              </a:solidFill>
                              <a:latin typeface="Cambria Math" panose="02040503050406030204" pitchFamily="18" charset="0"/>
                              <a:cs typeface="Arial" panose="020B0604020202020204" pitchFamily="34" charset="0"/>
                            </a:rPr>
                            <m:t>2</m:t>
                          </m:r>
                        </m:sub>
                      </m:sSub>
                      <m:r>
                        <a:rPr lang="en-GB" altLang="en-US" sz="1800" b="0" i="1" smtClean="0">
                          <a:solidFill>
                            <a:schemeClr val="tx1"/>
                          </a:solidFill>
                          <a:latin typeface="Cambria Math" panose="02040503050406030204" pitchFamily="18" charset="0"/>
                          <a:cs typeface="Arial" panose="020B0604020202020204" pitchFamily="34" charset="0"/>
                        </a:rPr>
                        <m:t>)</m:t>
                      </m:r>
                    </m:oMath>
                  </m:oMathPara>
                </a14:m>
                <a:endParaRPr lang="en-US" altLang="en-US" sz="1800" dirty="0" smtClean="0">
                  <a:solidFill>
                    <a:schemeClr val="tx1"/>
                  </a:solidFill>
                </a:endParaRPr>
              </a:p>
              <a:p>
                <a:pPr eaLnBrk="1" hangingPunct="1">
                  <a:spcBef>
                    <a:spcPct val="50000"/>
                  </a:spcBef>
                </a:pPr>
                <a:r>
                  <a:rPr lang="en-US" altLang="en-US" sz="1800" dirty="0" smtClean="0">
                    <a:solidFill>
                      <a:schemeClr val="tx1"/>
                    </a:solidFill>
                  </a:rPr>
                  <a:t>The firm problem is:</a:t>
                </a:r>
              </a:p>
              <a:p>
                <a:pPr eaLnBrk="1" hangingPunct="1">
                  <a:spcBef>
                    <a:spcPct val="50000"/>
                  </a:spcBef>
                </a:pPr>
                <a14:m>
                  <m:oMathPara xmlns:m="http://schemas.openxmlformats.org/officeDocument/2006/math">
                    <m:oMathParaPr>
                      <m:jc m:val="centerGroup"/>
                    </m:oMathParaPr>
                    <m:oMath xmlns:m="http://schemas.openxmlformats.org/officeDocument/2006/math">
                      <m:func>
                        <m:funcPr>
                          <m:ctrlPr>
                            <a:rPr lang="en-GB" altLang="en-US" sz="1800" b="0" i="1" smtClean="0">
                              <a:solidFill>
                                <a:schemeClr val="tx1"/>
                              </a:solidFill>
                              <a:latin typeface="Cambria Math" panose="02040503050406030204" pitchFamily="18" charset="0"/>
                              <a:cs typeface="Arial" panose="020B0604020202020204" pitchFamily="34" charset="0"/>
                            </a:rPr>
                          </m:ctrlPr>
                        </m:funcPr>
                        <m:fName>
                          <m:limLow>
                            <m:limLowPr>
                              <m:ctrlPr>
                                <a:rPr lang="en-GB" altLang="en-US" sz="1800" b="0" i="1" smtClean="0">
                                  <a:solidFill>
                                    <a:schemeClr val="tx1"/>
                                  </a:solidFill>
                                  <a:latin typeface="Cambria Math" panose="02040503050406030204" pitchFamily="18" charset="0"/>
                                  <a:cs typeface="Arial" panose="020B0604020202020204" pitchFamily="34" charset="0"/>
                                </a:rPr>
                              </m:ctrlPr>
                            </m:limLowPr>
                            <m:e>
                              <m:r>
                                <m:rPr>
                                  <m:sty m:val="p"/>
                                </m:rPr>
                                <a:rPr lang="en-GB" altLang="en-US" sz="1800" b="0" i="0" smtClean="0">
                                  <a:solidFill>
                                    <a:schemeClr val="tx1"/>
                                  </a:solidFill>
                                  <a:latin typeface="Cambria Math" panose="02040503050406030204" pitchFamily="18" charset="0"/>
                                  <a:cs typeface="Arial" panose="020B0604020202020204" pitchFamily="34" charset="0"/>
                                </a:rPr>
                                <m:t>max</m:t>
                              </m:r>
                            </m:e>
                            <m:lim>
                              <m:d>
                                <m:dPr>
                                  <m:begChr m:val="{"/>
                                  <m:endChr m:val="}"/>
                                  <m:ctrlPr>
                                    <a:rPr lang="en-GB" altLang="en-US" sz="1800" b="0" i="1" smtClean="0">
                                      <a:solidFill>
                                        <a:schemeClr val="tx1"/>
                                      </a:solidFill>
                                      <a:latin typeface="Cambria Math" panose="02040503050406030204" pitchFamily="18" charset="0"/>
                                      <a:cs typeface="Arial" panose="020B0604020202020204" pitchFamily="34" charset="0"/>
                                    </a:rPr>
                                  </m:ctrlPr>
                                </m:dPr>
                                <m:e>
                                  <m:sSub>
                                    <m:sSubPr>
                                      <m:ctrlPr>
                                        <a:rPr lang="en-GB" altLang="en-US" sz="1800" b="0" i="1" smtClean="0">
                                          <a:solidFill>
                                            <a:schemeClr val="tx1"/>
                                          </a:solidFill>
                                          <a:latin typeface="Cambria Math" panose="02040503050406030204" pitchFamily="18" charset="0"/>
                                          <a:cs typeface="Arial" panose="020B0604020202020204" pitchFamily="34" charset="0"/>
                                        </a:rPr>
                                      </m:ctrlPr>
                                    </m:sSubPr>
                                    <m:e>
                                      <m:r>
                                        <a:rPr lang="en-GB" altLang="en-US" sz="1800" b="0" i="1" smtClean="0">
                                          <a:solidFill>
                                            <a:schemeClr val="tx1"/>
                                          </a:solidFill>
                                          <a:latin typeface="Cambria Math" panose="02040503050406030204" pitchFamily="18" charset="0"/>
                                          <a:cs typeface="Arial" panose="020B0604020202020204" pitchFamily="34" charset="0"/>
                                        </a:rPr>
                                        <m:t>𝑞</m:t>
                                      </m:r>
                                    </m:e>
                                    <m:sub>
                                      <m:r>
                                        <a:rPr lang="en-GB" altLang="en-US" sz="1800" b="0" i="1" smtClean="0">
                                          <a:solidFill>
                                            <a:schemeClr val="tx1"/>
                                          </a:solidFill>
                                          <a:latin typeface="Cambria Math" panose="02040503050406030204" pitchFamily="18" charset="0"/>
                                          <a:cs typeface="Arial" panose="020B0604020202020204" pitchFamily="34" charset="0"/>
                                        </a:rPr>
                                        <m:t>1</m:t>
                                      </m:r>
                                    </m:sub>
                                  </m:sSub>
                                  <m:r>
                                    <a:rPr lang="en-GB" altLang="en-US" sz="1800" b="0" i="1" smtClean="0">
                                      <a:solidFill>
                                        <a:schemeClr val="tx1"/>
                                      </a:solidFill>
                                      <a:latin typeface="Cambria Math" panose="02040503050406030204" pitchFamily="18" charset="0"/>
                                      <a:cs typeface="Arial" panose="020B0604020202020204" pitchFamily="34" charset="0"/>
                                    </a:rPr>
                                    <m:t>,</m:t>
                                  </m:r>
                                  <m:sSub>
                                    <m:sSubPr>
                                      <m:ctrlPr>
                                        <a:rPr lang="en-GB" altLang="en-US" sz="1800" b="0" i="1" smtClean="0">
                                          <a:solidFill>
                                            <a:schemeClr val="tx1"/>
                                          </a:solidFill>
                                          <a:latin typeface="Cambria Math" panose="02040503050406030204" pitchFamily="18" charset="0"/>
                                          <a:cs typeface="Arial" panose="020B0604020202020204" pitchFamily="34" charset="0"/>
                                        </a:rPr>
                                      </m:ctrlPr>
                                    </m:sSubPr>
                                    <m:e>
                                      <m:r>
                                        <a:rPr lang="en-GB" altLang="en-US" sz="1800" b="0" i="1" smtClean="0">
                                          <a:solidFill>
                                            <a:schemeClr val="tx1"/>
                                          </a:solidFill>
                                          <a:latin typeface="Cambria Math" panose="02040503050406030204" pitchFamily="18" charset="0"/>
                                          <a:cs typeface="Arial" panose="020B0604020202020204" pitchFamily="34" charset="0"/>
                                        </a:rPr>
                                        <m:t>𝑞</m:t>
                                      </m:r>
                                    </m:e>
                                    <m:sub>
                                      <m:r>
                                        <a:rPr lang="en-GB" altLang="en-US" sz="1800" b="0" i="1" smtClean="0">
                                          <a:solidFill>
                                            <a:schemeClr val="tx1"/>
                                          </a:solidFill>
                                          <a:latin typeface="Cambria Math" panose="02040503050406030204" pitchFamily="18" charset="0"/>
                                          <a:cs typeface="Arial" panose="020B0604020202020204" pitchFamily="34" charset="0"/>
                                        </a:rPr>
                                        <m:t>2</m:t>
                                      </m:r>
                                    </m:sub>
                                  </m:sSub>
                                </m:e>
                              </m:d>
                            </m:lim>
                          </m:limLow>
                        </m:fName>
                        <m:e>
                          <m:r>
                            <a:rPr lang="en-GB" altLang="en-US" sz="1800" b="0" i="1" smtClean="0">
                              <a:solidFill>
                                <a:schemeClr val="tx1"/>
                              </a:solidFill>
                              <a:latin typeface="Cambria Math" panose="02040503050406030204" pitchFamily="18" charset="0"/>
                              <a:cs typeface="Arial" panose="020B0604020202020204" pitchFamily="34" charset="0"/>
                            </a:rPr>
                            <m:t>𝑅</m:t>
                          </m:r>
                          <m:d>
                            <m:dPr>
                              <m:ctrlPr>
                                <a:rPr lang="en-GB" altLang="en-US" sz="1800" b="0" i="1" smtClean="0">
                                  <a:solidFill>
                                    <a:schemeClr val="tx1"/>
                                  </a:solidFill>
                                  <a:latin typeface="Cambria Math" panose="02040503050406030204" pitchFamily="18" charset="0"/>
                                  <a:cs typeface="Arial" panose="020B0604020202020204" pitchFamily="34" charset="0"/>
                                </a:rPr>
                              </m:ctrlPr>
                            </m:dPr>
                            <m:e>
                              <m:sSub>
                                <m:sSubPr>
                                  <m:ctrlPr>
                                    <a:rPr lang="en-GB" altLang="en-US" sz="1800" b="0" i="1" smtClean="0">
                                      <a:solidFill>
                                        <a:schemeClr val="tx1"/>
                                      </a:solidFill>
                                      <a:latin typeface="Cambria Math" panose="02040503050406030204" pitchFamily="18" charset="0"/>
                                      <a:cs typeface="Arial" panose="020B0604020202020204" pitchFamily="34" charset="0"/>
                                    </a:rPr>
                                  </m:ctrlPr>
                                </m:sSubPr>
                                <m:e>
                                  <m:r>
                                    <a:rPr lang="en-GB" altLang="en-US" sz="1800" b="0" i="1" smtClean="0">
                                      <a:solidFill>
                                        <a:schemeClr val="tx1"/>
                                      </a:solidFill>
                                      <a:latin typeface="Cambria Math" panose="02040503050406030204" pitchFamily="18" charset="0"/>
                                      <a:cs typeface="Arial" panose="020B0604020202020204" pitchFamily="34" charset="0"/>
                                    </a:rPr>
                                    <m:t>𝑞</m:t>
                                  </m:r>
                                </m:e>
                                <m:sub>
                                  <m:r>
                                    <a:rPr lang="en-GB" altLang="en-US" sz="1800" b="0" i="1" smtClean="0">
                                      <a:solidFill>
                                        <a:schemeClr val="tx1"/>
                                      </a:solidFill>
                                      <a:latin typeface="Cambria Math" panose="02040503050406030204" pitchFamily="18" charset="0"/>
                                      <a:cs typeface="Arial" panose="020B0604020202020204" pitchFamily="34" charset="0"/>
                                    </a:rPr>
                                    <m:t>𝑡</m:t>
                                  </m:r>
                                </m:sub>
                              </m:sSub>
                            </m:e>
                          </m:d>
                          <m:r>
                            <a:rPr lang="en-GB" altLang="en-US" sz="1800" b="0" i="1" smtClean="0">
                              <a:solidFill>
                                <a:schemeClr val="tx1"/>
                              </a:solidFill>
                              <a:latin typeface="Cambria Math" panose="02040503050406030204" pitchFamily="18" charset="0"/>
                              <a:cs typeface="Arial" panose="020B0604020202020204" pitchFamily="34" charset="0"/>
                            </a:rPr>
                            <m:t>−</m:t>
                          </m:r>
                          <m:sSub>
                            <m:sSubPr>
                              <m:ctrlPr>
                                <a:rPr lang="en-GB" altLang="en-US" sz="1800" b="0" i="1" smtClean="0">
                                  <a:solidFill>
                                    <a:schemeClr val="tx1"/>
                                  </a:solidFill>
                                  <a:latin typeface="Cambria Math" panose="02040503050406030204" pitchFamily="18" charset="0"/>
                                  <a:cs typeface="Arial" panose="020B0604020202020204" pitchFamily="34" charset="0"/>
                                </a:rPr>
                              </m:ctrlPr>
                            </m:sSubPr>
                            <m:e>
                              <m:r>
                                <a:rPr lang="en-GB" altLang="en-US" sz="1800" b="0" i="1" smtClean="0">
                                  <a:solidFill>
                                    <a:schemeClr val="tx1"/>
                                  </a:solidFill>
                                  <a:latin typeface="Cambria Math" panose="02040503050406030204" pitchFamily="18" charset="0"/>
                                  <a:cs typeface="Arial" panose="020B0604020202020204" pitchFamily="34" charset="0"/>
                                </a:rPr>
                                <m:t>𝑐</m:t>
                              </m:r>
                            </m:e>
                            <m:sub>
                              <m:r>
                                <a:rPr lang="en-GB" altLang="en-US" sz="1800" b="0" i="1" smtClean="0">
                                  <a:solidFill>
                                    <a:schemeClr val="tx1"/>
                                  </a:solidFill>
                                  <a:latin typeface="Cambria Math" panose="02040503050406030204" pitchFamily="18" charset="0"/>
                                  <a:cs typeface="Arial" panose="020B0604020202020204" pitchFamily="34" charset="0"/>
                                </a:rPr>
                                <m:t>1</m:t>
                              </m:r>
                            </m:sub>
                          </m:sSub>
                          <m:d>
                            <m:dPr>
                              <m:ctrlPr>
                                <a:rPr lang="en-GB" altLang="en-US" sz="1800" b="0" i="1" smtClean="0">
                                  <a:solidFill>
                                    <a:schemeClr val="tx1"/>
                                  </a:solidFill>
                                  <a:latin typeface="Cambria Math" panose="02040503050406030204" pitchFamily="18" charset="0"/>
                                  <a:cs typeface="Arial" panose="020B0604020202020204" pitchFamily="34" charset="0"/>
                                </a:rPr>
                              </m:ctrlPr>
                            </m:dPr>
                            <m:e>
                              <m:sSub>
                                <m:sSubPr>
                                  <m:ctrlPr>
                                    <a:rPr lang="en-GB" altLang="en-US" sz="1800" b="0" i="1" smtClean="0">
                                      <a:solidFill>
                                        <a:schemeClr val="tx1"/>
                                      </a:solidFill>
                                      <a:latin typeface="Cambria Math" panose="02040503050406030204" pitchFamily="18" charset="0"/>
                                      <a:cs typeface="Arial" panose="020B0604020202020204" pitchFamily="34" charset="0"/>
                                    </a:rPr>
                                  </m:ctrlPr>
                                </m:sSubPr>
                                <m:e>
                                  <m:r>
                                    <a:rPr lang="en-GB" altLang="en-US" sz="1800" b="0" i="1" smtClean="0">
                                      <a:solidFill>
                                        <a:schemeClr val="tx1"/>
                                      </a:solidFill>
                                      <a:latin typeface="Cambria Math" panose="02040503050406030204" pitchFamily="18" charset="0"/>
                                      <a:cs typeface="Arial" panose="020B0604020202020204" pitchFamily="34" charset="0"/>
                                    </a:rPr>
                                    <m:t>𝑞</m:t>
                                  </m:r>
                                </m:e>
                                <m:sub>
                                  <m:r>
                                    <a:rPr lang="en-GB" altLang="en-US" sz="1800" b="0" i="1" smtClean="0">
                                      <a:solidFill>
                                        <a:schemeClr val="tx1"/>
                                      </a:solidFill>
                                      <a:latin typeface="Cambria Math" panose="02040503050406030204" pitchFamily="18" charset="0"/>
                                      <a:cs typeface="Arial" panose="020B0604020202020204" pitchFamily="34" charset="0"/>
                                    </a:rPr>
                                    <m:t>1</m:t>
                                  </m:r>
                                </m:sub>
                              </m:sSub>
                            </m:e>
                          </m:d>
                          <m:r>
                            <a:rPr lang="en-GB" altLang="en-US" sz="1800" b="0" i="1" smtClean="0">
                              <a:solidFill>
                                <a:schemeClr val="tx1"/>
                              </a:solidFill>
                              <a:latin typeface="Cambria Math" panose="02040503050406030204" pitchFamily="18" charset="0"/>
                              <a:cs typeface="Arial" panose="020B0604020202020204" pitchFamily="34" charset="0"/>
                            </a:rPr>
                            <m:t>−</m:t>
                          </m:r>
                          <m:sSub>
                            <m:sSubPr>
                              <m:ctrlPr>
                                <a:rPr lang="en-GB" altLang="en-US" sz="1800" b="0" i="1" smtClean="0">
                                  <a:solidFill>
                                    <a:schemeClr val="tx1"/>
                                  </a:solidFill>
                                  <a:latin typeface="Cambria Math" panose="02040503050406030204" pitchFamily="18" charset="0"/>
                                  <a:cs typeface="Arial" panose="020B0604020202020204" pitchFamily="34" charset="0"/>
                                </a:rPr>
                              </m:ctrlPr>
                            </m:sSubPr>
                            <m:e>
                              <m:r>
                                <a:rPr lang="en-GB" altLang="en-US" sz="1800" b="0" i="1" smtClean="0">
                                  <a:solidFill>
                                    <a:schemeClr val="tx1"/>
                                  </a:solidFill>
                                  <a:latin typeface="Cambria Math" panose="02040503050406030204" pitchFamily="18" charset="0"/>
                                  <a:cs typeface="Arial" panose="020B0604020202020204" pitchFamily="34" charset="0"/>
                                </a:rPr>
                                <m:t>𝑐</m:t>
                              </m:r>
                            </m:e>
                            <m:sub>
                              <m:r>
                                <a:rPr lang="en-GB" altLang="en-US" sz="1800" b="0" i="1" smtClean="0">
                                  <a:solidFill>
                                    <a:schemeClr val="tx1"/>
                                  </a:solidFill>
                                  <a:latin typeface="Cambria Math" panose="02040503050406030204" pitchFamily="18" charset="0"/>
                                  <a:cs typeface="Arial" panose="020B0604020202020204" pitchFamily="34" charset="0"/>
                                </a:rPr>
                                <m:t>2</m:t>
                              </m:r>
                            </m:sub>
                          </m:sSub>
                          <m:r>
                            <a:rPr lang="en-GB" altLang="en-US" sz="1800" b="0" i="1" smtClean="0">
                              <a:solidFill>
                                <a:schemeClr val="tx1"/>
                              </a:solidFill>
                              <a:latin typeface="Cambria Math" panose="02040503050406030204" pitchFamily="18" charset="0"/>
                              <a:cs typeface="Arial" panose="020B0604020202020204" pitchFamily="34" charset="0"/>
                            </a:rPr>
                            <m:t>(</m:t>
                          </m:r>
                          <m:sSub>
                            <m:sSubPr>
                              <m:ctrlPr>
                                <a:rPr lang="en-GB" altLang="en-US" sz="1800" b="0" i="1" smtClean="0">
                                  <a:solidFill>
                                    <a:schemeClr val="tx1"/>
                                  </a:solidFill>
                                  <a:latin typeface="Cambria Math" panose="02040503050406030204" pitchFamily="18" charset="0"/>
                                  <a:cs typeface="Arial" panose="020B0604020202020204" pitchFamily="34" charset="0"/>
                                </a:rPr>
                              </m:ctrlPr>
                            </m:sSubPr>
                            <m:e>
                              <m:r>
                                <a:rPr lang="en-GB" altLang="en-US" sz="1800" b="0" i="1" smtClean="0">
                                  <a:solidFill>
                                    <a:schemeClr val="tx1"/>
                                  </a:solidFill>
                                  <a:latin typeface="Cambria Math" panose="02040503050406030204" pitchFamily="18" charset="0"/>
                                  <a:cs typeface="Arial" panose="020B0604020202020204" pitchFamily="34" charset="0"/>
                                </a:rPr>
                                <m:t>𝑞</m:t>
                              </m:r>
                            </m:e>
                            <m:sub>
                              <m:r>
                                <a:rPr lang="en-GB" altLang="en-US" sz="1800" b="0" i="1" smtClean="0">
                                  <a:solidFill>
                                    <a:schemeClr val="tx1"/>
                                  </a:solidFill>
                                  <a:latin typeface="Cambria Math" panose="02040503050406030204" pitchFamily="18" charset="0"/>
                                  <a:cs typeface="Arial" panose="020B0604020202020204" pitchFamily="34" charset="0"/>
                                </a:rPr>
                                <m:t>2</m:t>
                              </m:r>
                            </m:sub>
                          </m:sSub>
                          <m:r>
                            <a:rPr lang="en-GB" altLang="en-US" sz="1800" b="0" i="1" smtClean="0">
                              <a:solidFill>
                                <a:schemeClr val="tx1"/>
                              </a:solidFill>
                              <a:latin typeface="Cambria Math" panose="02040503050406030204" pitchFamily="18" charset="0"/>
                              <a:cs typeface="Arial" panose="020B0604020202020204" pitchFamily="34" charset="0"/>
                            </a:rPr>
                            <m:t>)</m:t>
                          </m:r>
                        </m:e>
                      </m:func>
                    </m:oMath>
                  </m:oMathPara>
                </a14:m>
                <a:endParaRPr lang="en-US" altLang="en-US" sz="1800" dirty="0">
                  <a:solidFill>
                    <a:schemeClr val="tx1"/>
                  </a:solidFill>
                </a:endParaRPr>
              </a:p>
              <a:p>
                <a:pPr eaLnBrk="1" hangingPunct="1">
                  <a:spcBef>
                    <a:spcPct val="50000"/>
                  </a:spcBef>
                </a:pPr>
                <a:endParaRPr lang="en-US" altLang="en-US" sz="1800" dirty="0">
                  <a:solidFill>
                    <a:schemeClr val="tx1"/>
                  </a:solidFill>
                </a:endParaRPr>
              </a:p>
            </p:txBody>
          </p:sp>
        </mc:Choice>
        <mc:Fallback xmlns="">
          <p:sp>
            <p:nvSpPr>
              <p:cNvPr id="26" name="Rectangle 93"/>
              <p:cNvSpPr>
                <a:spLocks noRot="1" noChangeAspect="1" noMove="1" noResize="1" noEditPoints="1" noAdjustHandles="1" noChangeArrowheads="1" noChangeShapeType="1" noTextEdit="1"/>
              </p:cNvSpPr>
              <p:nvPr/>
            </p:nvSpPr>
            <p:spPr bwMode="auto">
              <a:xfrm>
                <a:off x="533400" y="1524000"/>
                <a:ext cx="8229600" cy="2446824"/>
              </a:xfrm>
              <a:prstGeom prst="rect">
                <a:avLst/>
              </a:prstGeom>
              <a:blipFill rotWithShape="0">
                <a:blip r:embed="rId4"/>
                <a:stretch>
                  <a:fillRect l="-667" t="-1247" r="-593"/>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 name="Rectangle 93"/>
              <p:cNvSpPr>
                <a:spLocks noChangeArrowheads="1"/>
              </p:cNvSpPr>
              <p:nvPr/>
            </p:nvSpPr>
            <p:spPr bwMode="auto">
              <a:xfrm>
                <a:off x="685800" y="3665230"/>
                <a:ext cx="8382000" cy="2452338"/>
              </a:xfrm>
              <a:prstGeom prst="rect">
                <a:avLst/>
              </a:prstGeom>
              <a:noFill/>
              <a:ln>
                <a:noFill/>
              </a:ln>
              <a:extLst>
                <a:ext uri="{909E8E84-426E-40DD-AFC4-6F175D3DCCD1}">
                  <a14:hiddenFill>
                    <a:solidFill>
                      <a:srgbClr val="FFFFFF"/>
                    </a:solidFill>
                  </a14:hiddenFill>
                </a:ext>
                <a:ext uri="{91240B29-F687-4F45-9708-019B960494DF}">
                  <a14:hiddenLine w="9525" algn="ctr">
                    <a:solidFill>
                      <a:srgbClr val="000000"/>
                    </a:solidFill>
                    <a:miter lim="800000"/>
                    <a:headEnd/>
                    <a:tailEnd/>
                  </a14:hiddenLine>
                </a:ext>
              </a:extLst>
            </p:spPr>
            <p:txBody>
              <a:bodyPr wrap="square">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pPr>
                <a:r>
                  <a:rPr lang="en-US" altLang="en-US" sz="1800" dirty="0" smtClean="0">
                    <a:solidFill>
                      <a:schemeClr val="tx1"/>
                    </a:solidFill>
                  </a:rPr>
                  <a:t>Assuming concavity of the profit function, we can use the FOC to solve the problem</a:t>
                </a:r>
              </a:p>
              <a:p>
                <a:pPr eaLnBrk="1" hangingPunct="1">
                  <a:spcBef>
                    <a:spcPct val="50000"/>
                  </a:spcBef>
                </a:pPr>
                <a14:m>
                  <m:oMathPara xmlns:m="http://schemas.openxmlformats.org/officeDocument/2006/math">
                    <m:oMathParaPr>
                      <m:jc m:val="centerGroup"/>
                    </m:oMathParaPr>
                    <m:oMath xmlns:m="http://schemas.openxmlformats.org/officeDocument/2006/math">
                      <m:f>
                        <m:fPr>
                          <m:ctrlPr>
                            <a:rPr lang="en-US" altLang="en-US" sz="1800" i="1" smtClean="0">
                              <a:solidFill>
                                <a:schemeClr val="tx1"/>
                              </a:solidFill>
                              <a:latin typeface="Cambria Math" panose="02040503050406030204" pitchFamily="18" charset="0"/>
                              <a:cs typeface="Arial" panose="020B0604020202020204" pitchFamily="34" charset="0"/>
                            </a:rPr>
                          </m:ctrlPr>
                        </m:fPr>
                        <m:num>
                          <m:r>
                            <a:rPr lang="en-US" altLang="en-US" sz="1800" i="1" smtClean="0">
                              <a:solidFill>
                                <a:schemeClr val="tx1"/>
                              </a:solidFill>
                              <a:latin typeface="Cambria Math" panose="02040503050406030204" pitchFamily="18" charset="0"/>
                              <a:cs typeface="Arial" panose="020B0604020202020204" pitchFamily="34" charset="0"/>
                            </a:rPr>
                            <m:t>𝑑</m:t>
                          </m:r>
                          <m:r>
                            <a:rPr lang="en-GB" altLang="en-US" sz="1800" b="0" i="1" smtClean="0">
                              <a:solidFill>
                                <a:schemeClr val="tx1"/>
                              </a:solidFill>
                              <a:latin typeface="Cambria Math" panose="02040503050406030204" pitchFamily="18" charset="0"/>
                              <a:cs typeface="Arial" panose="020B0604020202020204" pitchFamily="34" charset="0"/>
                            </a:rPr>
                            <m:t>𝑅</m:t>
                          </m:r>
                          <m:r>
                            <a:rPr lang="en-GB" altLang="en-US" sz="1800" b="0" i="1" smtClean="0">
                              <a:solidFill>
                                <a:schemeClr val="tx1"/>
                              </a:solidFill>
                              <a:latin typeface="Cambria Math" panose="02040503050406030204" pitchFamily="18" charset="0"/>
                              <a:cs typeface="Arial" panose="020B0604020202020204" pitchFamily="34" charset="0"/>
                            </a:rPr>
                            <m:t>(</m:t>
                          </m:r>
                          <m:sSub>
                            <m:sSubPr>
                              <m:ctrlPr>
                                <a:rPr lang="en-GB" altLang="en-US" sz="1800" b="0" i="1" smtClean="0">
                                  <a:solidFill>
                                    <a:schemeClr val="tx1"/>
                                  </a:solidFill>
                                  <a:latin typeface="Cambria Math" panose="02040503050406030204" pitchFamily="18" charset="0"/>
                                  <a:cs typeface="Arial" panose="020B0604020202020204" pitchFamily="34" charset="0"/>
                                </a:rPr>
                              </m:ctrlPr>
                            </m:sSubPr>
                            <m:e>
                              <m:r>
                                <a:rPr lang="en-GB" altLang="en-US" sz="1800" b="0" i="1" smtClean="0">
                                  <a:solidFill>
                                    <a:schemeClr val="tx1"/>
                                  </a:solidFill>
                                  <a:latin typeface="Cambria Math" panose="02040503050406030204" pitchFamily="18" charset="0"/>
                                  <a:cs typeface="Arial" panose="020B0604020202020204" pitchFamily="34" charset="0"/>
                                </a:rPr>
                                <m:t>𝑞</m:t>
                              </m:r>
                            </m:e>
                            <m:sub>
                              <m:r>
                                <a:rPr lang="en-GB" altLang="en-US" sz="1800" b="0" i="1" smtClean="0">
                                  <a:solidFill>
                                    <a:schemeClr val="tx1"/>
                                  </a:solidFill>
                                  <a:latin typeface="Cambria Math" panose="02040503050406030204" pitchFamily="18" charset="0"/>
                                  <a:cs typeface="Arial" panose="020B0604020202020204" pitchFamily="34" charset="0"/>
                                </a:rPr>
                                <m:t>𝑡</m:t>
                              </m:r>
                            </m:sub>
                          </m:sSub>
                          <m:r>
                            <a:rPr lang="en-GB" altLang="en-US" sz="1800" b="0" i="1" smtClean="0">
                              <a:solidFill>
                                <a:schemeClr val="tx1"/>
                              </a:solidFill>
                              <a:latin typeface="Cambria Math" panose="02040503050406030204" pitchFamily="18" charset="0"/>
                              <a:cs typeface="Arial" panose="020B0604020202020204" pitchFamily="34" charset="0"/>
                            </a:rPr>
                            <m:t>)</m:t>
                          </m:r>
                        </m:num>
                        <m:den>
                          <m:r>
                            <a:rPr lang="en-US" altLang="en-US" sz="1800" i="1" smtClean="0">
                              <a:solidFill>
                                <a:schemeClr val="tx1"/>
                              </a:solidFill>
                              <a:latin typeface="Cambria Math" panose="02040503050406030204" pitchFamily="18" charset="0"/>
                              <a:cs typeface="Arial" panose="020B0604020202020204" pitchFamily="34" charset="0"/>
                            </a:rPr>
                            <m:t>𝑑</m:t>
                          </m:r>
                          <m:sSub>
                            <m:sSubPr>
                              <m:ctrlPr>
                                <a:rPr lang="en-GB" altLang="en-US" sz="1800" b="0" i="1" smtClean="0">
                                  <a:solidFill>
                                    <a:schemeClr val="tx1"/>
                                  </a:solidFill>
                                  <a:latin typeface="Cambria Math" panose="02040503050406030204" pitchFamily="18" charset="0"/>
                                  <a:cs typeface="Arial" panose="020B0604020202020204" pitchFamily="34" charset="0"/>
                                </a:rPr>
                              </m:ctrlPr>
                            </m:sSubPr>
                            <m:e>
                              <m:r>
                                <a:rPr lang="en-GB" altLang="en-US" sz="1800" b="0" i="1" smtClean="0">
                                  <a:solidFill>
                                    <a:schemeClr val="tx1"/>
                                  </a:solidFill>
                                  <a:latin typeface="Cambria Math" panose="02040503050406030204" pitchFamily="18" charset="0"/>
                                  <a:cs typeface="Arial" panose="020B0604020202020204" pitchFamily="34" charset="0"/>
                                </a:rPr>
                                <m:t>𝑞</m:t>
                              </m:r>
                            </m:e>
                            <m:sub>
                              <m:r>
                                <a:rPr lang="en-GB" altLang="en-US" sz="1800" b="0" i="1" smtClean="0">
                                  <a:solidFill>
                                    <a:schemeClr val="tx1"/>
                                  </a:solidFill>
                                  <a:latin typeface="Cambria Math" panose="02040503050406030204" pitchFamily="18" charset="0"/>
                                  <a:cs typeface="Arial" panose="020B0604020202020204" pitchFamily="34" charset="0"/>
                                </a:rPr>
                                <m:t>1</m:t>
                              </m:r>
                            </m:sub>
                          </m:sSub>
                        </m:den>
                      </m:f>
                      <m:r>
                        <a:rPr lang="en-GB" altLang="en-US" sz="1800" b="0" i="1" smtClean="0">
                          <a:solidFill>
                            <a:schemeClr val="tx1"/>
                          </a:solidFill>
                          <a:latin typeface="Cambria Math" panose="02040503050406030204" pitchFamily="18" charset="0"/>
                          <a:cs typeface="Arial" panose="020B0604020202020204" pitchFamily="34" charset="0"/>
                        </a:rPr>
                        <m:t>−</m:t>
                      </m:r>
                      <m:f>
                        <m:fPr>
                          <m:ctrlPr>
                            <a:rPr lang="en-US" altLang="en-US" sz="1800" i="1" smtClean="0">
                              <a:solidFill>
                                <a:schemeClr val="tx1"/>
                              </a:solidFill>
                              <a:latin typeface="Cambria Math" panose="02040503050406030204" pitchFamily="18" charset="0"/>
                              <a:cs typeface="Arial" panose="020B0604020202020204" pitchFamily="34" charset="0"/>
                            </a:rPr>
                          </m:ctrlPr>
                        </m:fPr>
                        <m:num>
                          <m:r>
                            <a:rPr lang="en-US" altLang="en-US" sz="1800" i="1" smtClean="0">
                              <a:solidFill>
                                <a:schemeClr val="tx1"/>
                              </a:solidFill>
                              <a:latin typeface="Cambria Math" panose="02040503050406030204" pitchFamily="18" charset="0"/>
                              <a:cs typeface="Arial" panose="020B0604020202020204" pitchFamily="34" charset="0"/>
                            </a:rPr>
                            <m:t>𝑑</m:t>
                          </m:r>
                          <m:sSub>
                            <m:sSubPr>
                              <m:ctrlPr>
                                <a:rPr lang="en-GB" altLang="en-US" sz="1800" b="0" i="1" smtClean="0">
                                  <a:solidFill>
                                    <a:schemeClr val="tx1"/>
                                  </a:solidFill>
                                  <a:latin typeface="Cambria Math" panose="02040503050406030204" pitchFamily="18" charset="0"/>
                                  <a:cs typeface="Arial" panose="020B0604020202020204" pitchFamily="34" charset="0"/>
                                </a:rPr>
                              </m:ctrlPr>
                            </m:sSubPr>
                            <m:e>
                              <m:r>
                                <a:rPr lang="en-GB" altLang="en-US" sz="1800" b="0" i="1" smtClean="0">
                                  <a:solidFill>
                                    <a:schemeClr val="tx1"/>
                                  </a:solidFill>
                                  <a:latin typeface="Cambria Math" panose="02040503050406030204" pitchFamily="18" charset="0"/>
                                  <a:cs typeface="Arial" panose="020B0604020202020204" pitchFamily="34" charset="0"/>
                                </a:rPr>
                                <m:t>𝑐</m:t>
                              </m:r>
                            </m:e>
                            <m:sub>
                              <m:r>
                                <a:rPr lang="en-GB" altLang="en-US" sz="1800" b="0" i="1" smtClean="0">
                                  <a:solidFill>
                                    <a:schemeClr val="tx1"/>
                                  </a:solidFill>
                                  <a:latin typeface="Cambria Math" panose="02040503050406030204" pitchFamily="18" charset="0"/>
                                  <a:cs typeface="Arial" panose="020B0604020202020204" pitchFamily="34" charset="0"/>
                                </a:rPr>
                                <m:t>1</m:t>
                              </m:r>
                            </m:sub>
                          </m:sSub>
                          <m:r>
                            <a:rPr lang="en-GB" altLang="en-US" sz="1800" b="0" i="1" smtClean="0">
                              <a:solidFill>
                                <a:schemeClr val="tx1"/>
                              </a:solidFill>
                              <a:latin typeface="Cambria Math" panose="02040503050406030204" pitchFamily="18" charset="0"/>
                              <a:cs typeface="Arial" panose="020B0604020202020204" pitchFamily="34" charset="0"/>
                            </a:rPr>
                            <m:t>(</m:t>
                          </m:r>
                          <m:sSub>
                            <m:sSubPr>
                              <m:ctrlPr>
                                <a:rPr lang="en-GB" altLang="en-US" sz="1800" b="0" i="1" smtClean="0">
                                  <a:solidFill>
                                    <a:schemeClr val="tx1"/>
                                  </a:solidFill>
                                  <a:latin typeface="Cambria Math" panose="02040503050406030204" pitchFamily="18" charset="0"/>
                                  <a:cs typeface="Arial" panose="020B0604020202020204" pitchFamily="34" charset="0"/>
                                </a:rPr>
                              </m:ctrlPr>
                            </m:sSubPr>
                            <m:e>
                              <m:r>
                                <a:rPr lang="en-GB" altLang="en-US" sz="1800" b="0" i="1" smtClean="0">
                                  <a:solidFill>
                                    <a:schemeClr val="tx1"/>
                                  </a:solidFill>
                                  <a:latin typeface="Cambria Math" panose="02040503050406030204" pitchFamily="18" charset="0"/>
                                  <a:cs typeface="Arial" panose="020B0604020202020204" pitchFamily="34" charset="0"/>
                                </a:rPr>
                                <m:t>𝑞</m:t>
                              </m:r>
                            </m:e>
                            <m:sub>
                              <m:r>
                                <a:rPr lang="en-GB" altLang="en-US" sz="1800" b="0" i="1" smtClean="0">
                                  <a:solidFill>
                                    <a:schemeClr val="tx1"/>
                                  </a:solidFill>
                                  <a:latin typeface="Cambria Math" panose="02040503050406030204" pitchFamily="18" charset="0"/>
                                  <a:cs typeface="Arial" panose="020B0604020202020204" pitchFamily="34" charset="0"/>
                                </a:rPr>
                                <m:t>1</m:t>
                              </m:r>
                            </m:sub>
                          </m:sSub>
                          <m:r>
                            <a:rPr lang="en-GB" altLang="en-US" sz="1800" b="0" i="1" smtClean="0">
                              <a:solidFill>
                                <a:schemeClr val="tx1"/>
                              </a:solidFill>
                              <a:latin typeface="Cambria Math" panose="02040503050406030204" pitchFamily="18" charset="0"/>
                              <a:cs typeface="Arial" panose="020B0604020202020204" pitchFamily="34" charset="0"/>
                            </a:rPr>
                            <m:t>)</m:t>
                          </m:r>
                        </m:num>
                        <m:den>
                          <m:r>
                            <a:rPr lang="en-US" altLang="en-US" sz="1800" i="1" smtClean="0">
                              <a:solidFill>
                                <a:schemeClr val="tx1"/>
                              </a:solidFill>
                              <a:latin typeface="Cambria Math" panose="02040503050406030204" pitchFamily="18" charset="0"/>
                              <a:cs typeface="Arial" panose="020B0604020202020204" pitchFamily="34" charset="0"/>
                            </a:rPr>
                            <m:t>𝑑</m:t>
                          </m:r>
                          <m:sSub>
                            <m:sSubPr>
                              <m:ctrlPr>
                                <a:rPr lang="en-GB" altLang="en-US" sz="1800" b="0" i="1" smtClean="0">
                                  <a:solidFill>
                                    <a:schemeClr val="tx1"/>
                                  </a:solidFill>
                                  <a:latin typeface="Cambria Math" panose="02040503050406030204" pitchFamily="18" charset="0"/>
                                  <a:cs typeface="Arial" panose="020B0604020202020204" pitchFamily="34" charset="0"/>
                                </a:rPr>
                              </m:ctrlPr>
                            </m:sSubPr>
                            <m:e>
                              <m:r>
                                <a:rPr lang="en-GB" altLang="en-US" sz="1800" b="0" i="1" smtClean="0">
                                  <a:solidFill>
                                    <a:schemeClr val="tx1"/>
                                  </a:solidFill>
                                  <a:latin typeface="Cambria Math" panose="02040503050406030204" pitchFamily="18" charset="0"/>
                                  <a:cs typeface="Arial" panose="020B0604020202020204" pitchFamily="34" charset="0"/>
                                </a:rPr>
                                <m:t>𝑞</m:t>
                              </m:r>
                            </m:e>
                            <m:sub>
                              <m:r>
                                <a:rPr lang="en-GB" altLang="en-US" sz="1800" b="0" i="1" smtClean="0">
                                  <a:solidFill>
                                    <a:schemeClr val="tx1"/>
                                  </a:solidFill>
                                  <a:latin typeface="Cambria Math" panose="02040503050406030204" pitchFamily="18" charset="0"/>
                                  <a:cs typeface="Arial" panose="020B0604020202020204" pitchFamily="34" charset="0"/>
                                </a:rPr>
                                <m:t>1</m:t>
                              </m:r>
                            </m:sub>
                          </m:sSub>
                        </m:den>
                      </m:f>
                      <m:r>
                        <a:rPr lang="en-GB" altLang="en-US" sz="1800" b="0" i="1" smtClean="0">
                          <a:solidFill>
                            <a:schemeClr val="tx1"/>
                          </a:solidFill>
                          <a:latin typeface="Cambria Math" panose="02040503050406030204" pitchFamily="18" charset="0"/>
                          <a:cs typeface="Arial" panose="020B0604020202020204" pitchFamily="34" charset="0"/>
                        </a:rPr>
                        <m:t>=0</m:t>
                      </m:r>
                    </m:oMath>
                  </m:oMathPara>
                </a14:m>
                <a:endParaRPr lang="en-US" altLang="en-US" sz="1800" dirty="0">
                  <a:solidFill>
                    <a:schemeClr val="tx1"/>
                  </a:solidFill>
                  <a:cs typeface="Arial" panose="020B0604020202020204" pitchFamily="34" charset="0"/>
                </a:endParaRPr>
              </a:p>
              <a:p>
                <a:pPr eaLnBrk="1" hangingPunct="1">
                  <a:spcBef>
                    <a:spcPct val="50000"/>
                  </a:spcBef>
                </a:pPr>
                <a14:m>
                  <m:oMathPara xmlns:m="http://schemas.openxmlformats.org/officeDocument/2006/math">
                    <m:oMathParaPr>
                      <m:jc m:val="centerGroup"/>
                    </m:oMathParaPr>
                    <m:oMath xmlns:m="http://schemas.openxmlformats.org/officeDocument/2006/math">
                      <m:f>
                        <m:fPr>
                          <m:ctrlPr>
                            <a:rPr lang="en-US" altLang="en-US" sz="1800" i="1" smtClean="0">
                              <a:solidFill>
                                <a:schemeClr val="tx1"/>
                              </a:solidFill>
                              <a:latin typeface="Cambria Math" panose="02040503050406030204" pitchFamily="18" charset="0"/>
                              <a:cs typeface="Arial" panose="020B0604020202020204" pitchFamily="34" charset="0"/>
                            </a:rPr>
                          </m:ctrlPr>
                        </m:fPr>
                        <m:num>
                          <m:r>
                            <a:rPr lang="en-US" altLang="en-US" sz="1800" i="1" smtClean="0">
                              <a:solidFill>
                                <a:schemeClr val="tx1"/>
                              </a:solidFill>
                              <a:latin typeface="Cambria Math" panose="02040503050406030204" pitchFamily="18" charset="0"/>
                              <a:cs typeface="Arial" panose="020B0604020202020204" pitchFamily="34" charset="0"/>
                            </a:rPr>
                            <m:t>𝑑</m:t>
                          </m:r>
                          <m:r>
                            <a:rPr lang="en-GB" altLang="en-US" sz="1800" b="0" i="1" smtClean="0">
                              <a:solidFill>
                                <a:schemeClr val="tx1"/>
                              </a:solidFill>
                              <a:latin typeface="Cambria Math" panose="02040503050406030204" pitchFamily="18" charset="0"/>
                              <a:cs typeface="Arial" panose="020B0604020202020204" pitchFamily="34" charset="0"/>
                            </a:rPr>
                            <m:t>𝑅</m:t>
                          </m:r>
                          <m:r>
                            <a:rPr lang="en-GB" altLang="en-US" sz="1800" b="0" i="1" smtClean="0">
                              <a:solidFill>
                                <a:schemeClr val="tx1"/>
                              </a:solidFill>
                              <a:latin typeface="Cambria Math" panose="02040503050406030204" pitchFamily="18" charset="0"/>
                              <a:cs typeface="Arial" panose="020B0604020202020204" pitchFamily="34" charset="0"/>
                            </a:rPr>
                            <m:t>(</m:t>
                          </m:r>
                          <m:sSub>
                            <m:sSubPr>
                              <m:ctrlPr>
                                <a:rPr lang="en-GB" altLang="en-US" sz="1800" b="0" i="1" smtClean="0">
                                  <a:solidFill>
                                    <a:schemeClr val="tx1"/>
                                  </a:solidFill>
                                  <a:latin typeface="Cambria Math" panose="02040503050406030204" pitchFamily="18" charset="0"/>
                                  <a:cs typeface="Arial" panose="020B0604020202020204" pitchFamily="34" charset="0"/>
                                </a:rPr>
                              </m:ctrlPr>
                            </m:sSubPr>
                            <m:e>
                              <m:r>
                                <a:rPr lang="en-GB" altLang="en-US" sz="1800" b="0" i="1" smtClean="0">
                                  <a:solidFill>
                                    <a:schemeClr val="tx1"/>
                                  </a:solidFill>
                                  <a:latin typeface="Cambria Math" panose="02040503050406030204" pitchFamily="18" charset="0"/>
                                  <a:cs typeface="Arial" panose="020B0604020202020204" pitchFamily="34" charset="0"/>
                                </a:rPr>
                                <m:t>𝑞</m:t>
                              </m:r>
                            </m:e>
                            <m:sub>
                              <m:r>
                                <a:rPr lang="en-GB" altLang="en-US" sz="1800" b="0" i="1" smtClean="0">
                                  <a:solidFill>
                                    <a:schemeClr val="tx1"/>
                                  </a:solidFill>
                                  <a:latin typeface="Cambria Math" panose="02040503050406030204" pitchFamily="18" charset="0"/>
                                  <a:cs typeface="Arial" panose="020B0604020202020204" pitchFamily="34" charset="0"/>
                                </a:rPr>
                                <m:t>𝑡</m:t>
                              </m:r>
                            </m:sub>
                          </m:sSub>
                          <m:r>
                            <a:rPr lang="en-GB" altLang="en-US" sz="1800" b="0" i="1" smtClean="0">
                              <a:solidFill>
                                <a:schemeClr val="tx1"/>
                              </a:solidFill>
                              <a:latin typeface="Cambria Math" panose="02040503050406030204" pitchFamily="18" charset="0"/>
                              <a:cs typeface="Arial" panose="020B0604020202020204" pitchFamily="34" charset="0"/>
                            </a:rPr>
                            <m:t>)</m:t>
                          </m:r>
                        </m:num>
                        <m:den>
                          <m:r>
                            <a:rPr lang="en-US" altLang="en-US" sz="1800" i="1" smtClean="0">
                              <a:solidFill>
                                <a:schemeClr val="tx1"/>
                              </a:solidFill>
                              <a:latin typeface="Cambria Math" panose="02040503050406030204" pitchFamily="18" charset="0"/>
                              <a:cs typeface="Arial" panose="020B0604020202020204" pitchFamily="34" charset="0"/>
                            </a:rPr>
                            <m:t>𝑑</m:t>
                          </m:r>
                          <m:sSub>
                            <m:sSubPr>
                              <m:ctrlPr>
                                <a:rPr lang="en-GB" altLang="en-US" sz="1800" b="0" i="1" smtClean="0">
                                  <a:solidFill>
                                    <a:schemeClr val="tx1"/>
                                  </a:solidFill>
                                  <a:latin typeface="Cambria Math" panose="02040503050406030204" pitchFamily="18" charset="0"/>
                                  <a:cs typeface="Arial" panose="020B0604020202020204" pitchFamily="34" charset="0"/>
                                </a:rPr>
                              </m:ctrlPr>
                            </m:sSubPr>
                            <m:e>
                              <m:r>
                                <a:rPr lang="en-GB" altLang="en-US" sz="1800" b="0" i="1" smtClean="0">
                                  <a:solidFill>
                                    <a:schemeClr val="tx1"/>
                                  </a:solidFill>
                                  <a:latin typeface="Cambria Math" panose="02040503050406030204" pitchFamily="18" charset="0"/>
                                  <a:cs typeface="Arial" panose="020B0604020202020204" pitchFamily="34" charset="0"/>
                                </a:rPr>
                                <m:t>𝑞</m:t>
                              </m:r>
                            </m:e>
                            <m:sub>
                              <m:r>
                                <a:rPr lang="en-GB" altLang="en-US" sz="1800" b="0" i="1" smtClean="0">
                                  <a:solidFill>
                                    <a:schemeClr val="tx1"/>
                                  </a:solidFill>
                                  <a:latin typeface="Cambria Math" panose="02040503050406030204" pitchFamily="18" charset="0"/>
                                  <a:cs typeface="Arial" panose="020B0604020202020204" pitchFamily="34" charset="0"/>
                                </a:rPr>
                                <m:t>2</m:t>
                              </m:r>
                            </m:sub>
                          </m:sSub>
                        </m:den>
                      </m:f>
                      <m:r>
                        <a:rPr lang="en-GB" altLang="en-US" sz="1800" b="0" i="1" smtClean="0">
                          <a:solidFill>
                            <a:schemeClr val="tx1"/>
                          </a:solidFill>
                          <a:latin typeface="Cambria Math" panose="02040503050406030204" pitchFamily="18" charset="0"/>
                          <a:cs typeface="Arial" panose="020B0604020202020204" pitchFamily="34" charset="0"/>
                        </a:rPr>
                        <m:t>−</m:t>
                      </m:r>
                      <m:f>
                        <m:fPr>
                          <m:ctrlPr>
                            <a:rPr lang="en-US" altLang="en-US" sz="1800" i="1" smtClean="0">
                              <a:solidFill>
                                <a:schemeClr val="tx1"/>
                              </a:solidFill>
                              <a:latin typeface="Cambria Math" panose="02040503050406030204" pitchFamily="18" charset="0"/>
                              <a:cs typeface="Arial" panose="020B0604020202020204" pitchFamily="34" charset="0"/>
                            </a:rPr>
                          </m:ctrlPr>
                        </m:fPr>
                        <m:num>
                          <m:r>
                            <a:rPr lang="en-US" altLang="en-US" sz="1800" i="1" smtClean="0">
                              <a:solidFill>
                                <a:schemeClr val="tx1"/>
                              </a:solidFill>
                              <a:latin typeface="Cambria Math" panose="02040503050406030204" pitchFamily="18" charset="0"/>
                              <a:cs typeface="Arial" panose="020B0604020202020204" pitchFamily="34" charset="0"/>
                            </a:rPr>
                            <m:t>𝑑</m:t>
                          </m:r>
                          <m:sSub>
                            <m:sSubPr>
                              <m:ctrlPr>
                                <a:rPr lang="en-GB" altLang="en-US" sz="1800" b="0" i="1" smtClean="0">
                                  <a:solidFill>
                                    <a:schemeClr val="tx1"/>
                                  </a:solidFill>
                                  <a:latin typeface="Cambria Math" panose="02040503050406030204" pitchFamily="18" charset="0"/>
                                  <a:cs typeface="Arial" panose="020B0604020202020204" pitchFamily="34" charset="0"/>
                                </a:rPr>
                              </m:ctrlPr>
                            </m:sSubPr>
                            <m:e>
                              <m:r>
                                <a:rPr lang="en-GB" altLang="en-US" sz="1800" b="0" i="1" smtClean="0">
                                  <a:solidFill>
                                    <a:schemeClr val="tx1"/>
                                  </a:solidFill>
                                  <a:latin typeface="Cambria Math" panose="02040503050406030204" pitchFamily="18" charset="0"/>
                                  <a:cs typeface="Arial" panose="020B0604020202020204" pitchFamily="34" charset="0"/>
                                </a:rPr>
                                <m:t>𝑐</m:t>
                              </m:r>
                            </m:e>
                            <m:sub>
                              <m:r>
                                <a:rPr lang="en-GB" altLang="en-US" sz="1800" b="0" i="1" smtClean="0">
                                  <a:solidFill>
                                    <a:schemeClr val="tx1"/>
                                  </a:solidFill>
                                  <a:latin typeface="Cambria Math" panose="02040503050406030204" pitchFamily="18" charset="0"/>
                                  <a:cs typeface="Arial" panose="020B0604020202020204" pitchFamily="34" charset="0"/>
                                </a:rPr>
                                <m:t>2</m:t>
                              </m:r>
                            </m:sub>
                          </m:sSub>
                          <m:r>
                            <a:rPr lang="en-GB" altLang="en-US" sz="1800" b="0" i="1" smtClean="0">
                              <a:solidFill>
                                <a:schemeClr val="tx1"/>
                              </a:solidFill>
                              <a:latin typeface="Cambria Math" panose="02040503050406030204" pitchFamily="18" charset="0"/>
                              <a:cs typeface="Arial" panose="020B0604020202020204" pitchFamily="34" charset="0"/>
                            </a:rPr>
                            <m:t>(</m:t>
                          </m:r>
                          <m:sSub>
                            <m:sSubPr>
                              <m:ctrlPr>
                                <a:rPr lang="en-GB" altLang="en-US" sz="1800" b="0" i="1" smtClean="0">
                                  <a:solidFill>
                                    <a:schemeClr val="tx1"/>
                                  </a:solidFill>
                                  <a:latin typeface="Cambria Math" panose="02040503050406030204" pitchFamily="18" charset="0"/>
                                  <a:cs typeface="Arial" panose="020B0604020202020204" pitchFamily="34" charset="0"/>
                                </a:rPr>
                              </m:ctrlPr>
                            </m:sSubPr>
                            <m:e>
                              <m:r>
                                <a:rPr lang="en-GB" altLang="en-US" sz="1800" b="0" i="1" smtClean="0">
                                  <a:solidFill>
                                    <a:schemeClr val="tx1"/>
                                  </a:solidFill>
                                  <a:latin typeface="Cambria Math" panose="02040503050406030204" pitchFamily="18" charset="0"/>
                                  <a:cs typeface="Arial" panose="020B0604020202020204" pitchFamily="34" charset="0"/>
                                </a:rPr>
                                <m:t>𝑞</m:t>
                              </m:r>
                            </m:e>
                            <m:sub>
                              <m:r>
                                <a:rPr lang="en-GB" altLang="en-US" sz="1800" b="0" i="1" smtClean="0">
                                  <a:solidFill>
                                    <a:schemeClr val="tx1"/>
                                  </a:solidFill>
                                  <a:latin typeface="Cambria Math" panose="02040503050406030204" pitchFamily="18" charset="0"/>
                                  <a:cs typeface="Arial" panose="020B0604020202020204" pitchFamily="34" charset="0"/>
                                </a:rPr>
                                <m:t>2</m:t>
                              </m:r>
                            </m:sub>
                          </m:sSub>
                          <m:r>
                            <a:rPr lang="en-GB" altLang="en-US" sz="1800" b="0" i="1" smtClean="0">
                              <a:solidFill>
                                <a:schemeClr val="tx1"/>
                              </a:solidFill>
                              <a:latin typeface="Cambria Math" panose="02040503050406030204" pitchFamily="18" charset="0"/>
                              <a:cs typeface="Arial" panose="020B0604020202020204" pitchFamily="34" charset="0"/>
                            </a:rPr>
                            <m:t>)</m:t>
                          </m:r>
                        </m:num>
                        <m:den>
                          <m:r>
                            <a:rPr lang="en-US" altLang="en-US" sz="1800" i="1" smtClean="0">
                              <a:solidFill>
                                <a:schemeClr val="tx1"/>
                              </a:solidFill>
                              <a:latin typeface="Cambria Math" panose="02040503050406030204" pitchFamily="18" charset="0"/>
                              <a:cs typeface="Arial" panose="020B0604020202020204" pitchFamily="34" charset="0"/>
                            </a:rPr>
                            <m:t>𝑑</m:t>
                          </m:r>
                          <m:sSub>
                            <m:sSubPr>
                              <m:ctrlPr>
                                <a:rPr lang="en-GB" altLang="en-US" sz="1800" b="0" i="1" smtClean="0">
                                  <a:solidFill>
                                    <a:schemeClr val="tx1"/>
                                  </a:solidFill>
                                  <a:latin typeface="Cambria Math" panose="02040503050406030204" pitchFamily="18" charset="0"/>
                                  <a:cs typeface="Arial" panose="020B0604020202020204" pitchFamily="34" charset="0"/>
                                </a:rPr>
                              </m:ctrlPr>
                            </m:sSubPr>
                            <m:e>
                              <m:r>
                                <a:rPr lang="en-GB" altLang="en-US" sz="1800" b="0" i="1" smtClean="0">
                                  <a:solidFill>
                                    <a:schemeClr val="tx1"/>
                                  </a:solidFill>
                                  <a:latin typeface="Cambria Math" panose="02040503050406030204" pitchFamily="18" charset="0"/>
                                  <a:cs typeface="Arial" panose="020B0604020202020204" pitchFamily="34" charset="0"/>
                                </a:rPr>
                                <m:t>𝑞</m:t>
                              </m:r>
                            </m:e>
                            <m:sub>
                              <m:r>
                                <a:rPr lang="en-GB" altLang="en-US" sz="1800" b="0" i="1" smtClean="0">
                                  <a:solidFill>
                                    <a:schemeClr val="tx1"/>
                                  </a:solidFill>
                                  <a:latin typeface="Cambria Math" panose="02040503050406030204" pitchFamily="18" charset="0"/>
                                  <a:cs typeface="Arial" panose="020B0604020202020204" pitchFamily="34" charset="0"/>
                                </a:rPr>
                                <m:t>2</m:t>
                              </m:r>
                            </m:sub>
                          </m:sSub>
                        </m:den>
                      </m:f>
                      <m:r>
                        <a:rPr lang="en-GB" altLang="en-US" sz="1800" b="0" i="1" smtClean="0">
                          <a:solidFill>
                            <a:schemeClr val="tx1"/>
                          </a:solidFill>
                          <a:latin typeface="Cambria Math" panose="02040503050406030204" pitchFamily="18" charset="0"/>
                          <a:cs typeface="Arial" panose="020B0604020202020204" pitchFamily="34" charset="0"/>
                        </a:rPr>
                        <m:t>=0</m:t>
                      </m:r>
                    </m:oMath>
                  </m:oMathPara>
                </a14:m>
                <a:endParaRPr lang="en-US" altLang="en-US" sz="1800" dirty="0">
                  <a:solidFill>
                    <a:schemeClr val="tx1"/>
                  </a:solidFill>
                  <a:cs typeface="Arial" panose="020B0604020202020204" pitchFamily="34" charset="0"/>
                </a:endParaRPr>
              </a:p>
              <a:p>
                <a:pPr eaLnBrk="1" hangingPunct="1">
                  <a:spcBef>
                    <a:spcPct val="50000"/>
                  </a:spcBef>
                </a:pPr>
                <a:r>
                  <a:rPr lang="en-US" altLang="en-US" sz="1800" dirty="0" smtClean="0">
                    <a:solidFill>
                      <a:schemeClr val="tx1"/>
                    </a:solidFill>
                  </a:rPr>
                  <a:t>Note  that </a:t>
                </a:r>
                <a14:m>
                  <m:oMath xmlns:m="http://schemas.openxmlformats.org/officeDocument/2006/math">
                    <m:f>
                      <m:fPr>
                        <m:ctrlPr>
                          <a:rPr lang="en-US" altLang="en-US" sz="1800" i="1" smtClean="0">
                            <a:solidFill>
                              <a:schemeClr val="tx1"/>
                            </a:solidFill>
                            <a:latin typeface="Cambria Math" panose="02040503050406030204" pitchFamily="18" charset="0"/>
                            <a:cs typeface="Arial" panose="020B0604020202020204" pitchFamily="34" charset="0"/>
                          </a:rPr>
                        </m:ctrlPr>
                      </m:fPr>
                      <m:num>
                        <m:r>
                          <a:rPr lang="en-US" altLang="en-US" sz="1800" i="1" smtClean="0">
                            <a:solidFill>
                              <a:schemeClr val="tx1"/>
                            </a:solidFill>
                            <a:latin typeface="Cambria Math" panose="02040503050406030204" pitchFamily="18" charset="0"/>
                            <a:cs typeface="Arial" panose="020B0604020202020204" pitchFamily="34" charset="0"/>
                          </a:rPr>
                          <m:t>𝑑</m:t>
                        </m:r>
                        <m:r>
                          <a:rPr lang="en-GB" altLang="en-US" sz="1800" b="0" i="1" smtClean="0">
                            <a:solidFill>
                              <a:schemeClr val="tx1"/>
                            </a:solidFill>
                            <a:latin typeface="Cambria Math" panose="02040503050406030204" pitchFamily="18" charset="0"/>
                            <a:cs typeface="Arial" panose="020B0604020202020204" pitchFamily="34" charset="0"/>
                          </a:rPr>
                          <m:t>𝑅</m:t>
                        </m:r>
                        <m:r>
                          <a:rPr lang="en-GB" altLang="en-US" sz="1800" b="0" i="1" smtClean="0">
                            <a:solidFill>
                              <a:schemeClr val="tx1"/>
                            </a:solidFill>
                            <a:latin typeface="Cambria Math" panose="02040503050406030204" pitchFamily="18" charset="0"/>
                            <a:cs typeface="Arial" panose="020B0604020202020204" pitchFamily="34" charset="0"/>
                          </a:rPr>
                          <m:t>(</m:t>
                        </m:r>
                        <m:sSub>
                          <m:sSubPr>
                            <m:ctrlPr>
                              <a:rPr lang="en-GB" altLang="en-US" sz="1800" b="0" i="1" smtClean="0">
                                <a:solidFill>
                                  <a:schemeClr val="tx1"/>
                                </a:solidFill>
                                <a:latin typeface="Cambria Math" panose="02040503050406030204" pitchFamily="18" charset="0"/>
                                <a:cs typeface="Arial" panose="020B0604020202020204" pitchFamily="34" charset="0"/>
                              </a:rPr>
                            </m:ctrlPr>
                          </m:sSubPr>
                          <m:e>
                            <m:r>
                              <a:rPr lang="en-GB" altLang="en-US" sz="1800" b="0" i="1" smtClean="0">
                                <a:solidFill>
                                  <a:schemeClr val="tx1"/>
                                </a:solidFill>
                                <a:latin typeface="Cambria Math" panose="02040503050406030204" pitchFamily="18" charset="0"/>
                                <a:cs typeface="Arial" panose="020B0604020202020204" pitchFamily="34" charset="0"/>
                              </a:rPr>
                              <m:t>𝑞</m:t>
                            </m:r>
                          </m:e>
                          <m:sub>
                            <m:r>
                              <a:rPr lang="en-GB" altLang="en-US" sz="1800" b="0" i="1" smtClean="0">
                                <a:solidFill>
                                  <a:schemeClr val="tx1"/>
                                </a:solidFill>
                                <a:latin typeface="Cambria Math" panose="02040503050406030204" pitchFamily="18" charset="0"/>
                                <a:cs typeface="Arial" panose="020B0604020202020204" pitchFamily="34" charset="0"/>
                              </a:rPr>
                              <m:t>𝑡</m:t>
                            </m:r>
                          </m:sub>
                        </m:sSub>
                        <m:r>
                          <a:rPr lang="en-GB" altLang="en-US" sz="1800" b="0" i="1" smtClean="0">
                            <a:solidFill>
                              <a:schemeClr val="tx1"/>
                            </a:solidFill>
                            <a:latin typeface="Cambria Math" panose="02040503050406030204" pitchFamily="18" charset="0"/>
                            <a:cs typeface="Arial" panose="020B0604020202020204" pitchFamily="34" charset="0"/>
                          </a:rPr>
                          <m:t>)</m:t>
                        </m:r>
                      </m:num>
                      <m:den>
                        <m:r>
                          <a:rPr lang="en-US" altLang="en-US" sz="1800" i="1" smtClean="0">
                            <a:solidFill>
                              <a:schemeClr val="tx1"/>
                            </a:solidFill>
                            <a:latin typeface="Cambria Math" panose="02040503050406030204" pitchFamily="18" charset="0"/>
                            <a:cs typeface="Arial" panose="020B0604020202020204" pitchFamily="34" charset="0"/>
                          </a:rPr>
                          <m:t>𝑑</m:t>
                        </m:r>
                        <m:sSub>
                          <m:sSubPr>
                            <m:ctrlPr>
                              <a:rPr lang="en-GB" altLang="en-US" sz="1800" b="0" i="1" smtClean="0">
                                <a:solidFill>
                                  <a:schemeClr val="tx1"/>
                                </a:solidFill>
                                <a:latin typeface="Cambria Math" panose="02040503050406030204" pitchFamily="18" charset="0"/>
                                <a:cs typeface="Arial" panose="020B0604020202020204" pitchFamily="34" charset="0"/>
                              </a:rPr>
                            </m:ctrlPr>
                          </m:sSubPr>
                          <m:e>
                            <m:r>
                              <a:rPr lang="en-GB" altLang="en-US" sz="1800" b="0" i="1" smtClean="0">
                                <a:solidFill>
                                  <a:schemeClr val="tx1"/>
                                </a:solidFill>
                                <a:latin typeface="Cambria Math" panose="02040503050406030204" pitchFamily="18" charset="0"/>
                                <a:cs typeface="Arial" panose="020B0604020202020204" pitchFamily="34" charset="0"/>
                              </a:rPr>
                              <m:t>𝑞</m:t>
                            </m:r>
                          </m:e>
                          <m:sub>
                            <m:r>
                              <a:rPr lang="en-GB" altLang="en-US" sz="1800" b="0" i="1" smtClean="0">
                                <a:solidFill>
                                  <a:schemeClr val="tx1"/>
                                </a:solidFill>
                                <a:latin typeface="Cambria Math" panose="02040503050406030204" pitchFamily="18" charset="0"/>
                                <a:cs typeface="Arial" panose="020B0604020202020204" pitchFamily="34" charset="0"/>
                              </a:rPr>
                              <m:t>1</m:t>
                            </m:r>
                          </m:sub>
                        </m:sSub>
                      </m:den>
                    </m:f>
                    <m:r>
                      <a:rPr lang="en-GB" altLang="en-US" sz="1800" b="0" i="1" smtClean="0">
                        <a:solidFill>
                          <a:schemeClr val="tx1"/>
                        </a:solidFill>
                        <a:latin typeface="Cambria Math" panose="02040503050406030204" pitchFamily="18" charset="0"/>
                        <a:cs typeface="Arial" panose="020B0604020202020204" pitchFamily="34" charset="0"/>
                      </a:rPr>
                      <m:t>=</m:t>
                    </m:r>
                    <m:f>
                      <m:fPr>
                        <m:ctrlPr>
                          <a:rPr lang="en-US" altLang="en-US" sz="1800" i="1" smtClean="0">
                            <a:solidFill>
                              <a:schemeClr val="tx1"/>
                            </a:solidFill>
                            <a:latin typeface="Cambria Math" panose="02040503050406030204" pitchFamily="18" charset="0"/>
                            <a:cs typeface="Arial" panose="020B0604020202020204" pitchFamily="34" charset="0"/>
                          </a:rPr>
                        </m:ctrlPr>
                      </m:fPr>
                      <m:num>
                        <m:r>
                          <a:rPr lang="en-US" altLang="en-US" sz="1800" i="1" smtClean="0">
                            <a:solidFill>
                              <a:schemeClr val="tx1"/>
                            </a:solidFill>
                            <a:latin typeface="Cambria Math" panose="02040503050406030204" pitchFamily="18" charset="0"/>
                            <a:cs typeface="Arial" panose="020B0604020202020204" pitchFamily="34" charset="0"/>
                          </a:rPr>
                          <m:t>𝑑</m:t>
                        </m:r>
                        <m:r>
                          <a:rPr lang="en-GB" altLang="en-US" sz="1800" b="0" i="1" smtClean="0">
                            <a:solidFill>
                              <a:schemeClr val="tx1"/>
                            </a:solidFill>
                            <a:latin typeface="Cambria Math" panose="02040503050406030204" pitchFamily="18" charset="0"/>
                            <a:cs typeface="Arial" panose="020B0604020202020204" pitchFamily="34" charset="0"/>
                          </a:rPr>
                          <m:t>𝑅</m:t>
                        </m:r>
                        <m:r>
                          <a:rPr lang="en-GB" altLang="en-US" sz="1800" b="0" i="1" smtClean="0">
                            <a:solidFill>
                              <a:schemeClr val="tx1"/>
                            </a:solidFill>
                            <a:latin typeface="Cambria Math" panose="02040503050406030204" pitchFamily="18" charset="0"/>
                            <a:cs typeface="Arial" panose="020B0604020202020204" pitchFamily="34" charset="0"/>
                          </a:rPr>
                          <m:t>(</m:t>
                        </m:r>
                        <m:sSub>
                          <m:sSubPr>
                            <m:ctrlPr>
                              <a:rPr lang="en-GB" altLang="en-US" sz="1800" b="0" i="1" smtClean="0">
                                <a:solidFill>
                                  <a:schemeClr val="tx1"/>
                                </a:solidFill>
                                <a:latin typeface="Cambria Math" panose="02040503050406030204" pitchFamily="18" charset="0"/>
                                <a:cs typeface="Arial" panose="020B0604020202020204" pitchFamily="34" charset="0"/>
                              </a:rPr>
                            </m:ctrlPr>
                          </m:sSubPr>
                          <m:e>
                            <m:r>
                              <a:rPr lang="en-GB" altLang="en-US" sz="1800" b="0" i="1" smtClean="0">
                                <a:solidFill>
                                  <a:schemeClr val="tx1"/>
                                </a:solidFill>
                                <a:latin typeface="Cambria Math" panose="02040503050406030204" pitchFamily="18" charset="0"/>
                                <a:cs typeface="Arial" panose="020B0604020202020204" pitchFamily="34" charset="0"/>
                              </a:rPr>
                              <m:t>𝑞</m:t>
                            </m:r>
                          </m:e>
                          <m:sub>
                            <m:r>
                              <a:rPr lang="en-GB" altLang="en-US" sz="1800" b="0" i="1" smtClean="0">
                                <a:solidFill>
                                  <a:schemeClr val="tx1"/>
                                </a:solidFill>
                                <a:latin typeface="Cambria Math" panose="02040503050406030204" pitchFamily="18" charset="0"/>
                                <a:cs typeface="Arial" panose="020B0604020202020204" pitchFamily="34" charset="0"/>
                              </a:rPr>
                              <m:t>𝑡</m:t>
                            </m:r>
                          </m:sub>
                        </m:sSub>
                        <m:r>
                          <a:rPr lang="en-GB" altLang="en-US" sz="1800" b="0" i="1" smtClean="0">
                            <a:solidFill>
                              <a:schemeClr val="tx1"/>
                            </a:solidFill>
                            <a:latin typeface="Cambria Math" panose="02040503050406030204" pitchFamily="18" charset="0"/>
                            <a:cs typeface="Arial" panose="020B0604020202020204" pitchFamily="34" charset="0"/>
                          </a:rPr>
                          <m:t>)</m:t>
                        </m:r>
                      </m:num>
                      <m:den>
                        <m:r>
                          <a:rPr lang="en-US" altLang="en-US" sz="1800" i="1" smtClean="0">
                            <a:solidFill>
                              <a:schemeClr val="tx1"/>
                            </a:solidFill>
                            <a:latin typeface="Cambria Math" panose="02040503050406030204" pitchFamily="18" charset="0"/>
                            <a:cs typeface="Arial" panose="020B0604020202020204" pitchFamily="34" charset="0"/>
                          </a:rPr>
                          <m:t>𝑑</m:t>
                        </m:r>
                        <m:sSub>
                          <m:sSubPr>
                            <m:ctrlPr>
                              <a:rPr lang="en-GB" altLang="en-US" sz="1800" b="0" i="1" smtClean="0">
                                <a:solidFill>
                                  <a:schemeClr val="tx1"/>
                                </a:solidFill>
                                <a:latin typeface="Cambria Math" panose="02040503050406030204" pitchFamily="18" charset="0"/>
                                <a:cs typeface="Arial" panose="020B0604020202020204" pitchFamily="34" charset="0"/>
                              </a:rPr>
                            </m:ctrlPr>
                          </m:sSubPr>
                          <m:e>
                            <m:r>
                              <a:rPr lang="en-GB" altLang="en-US" sz="1800" b="0" i="1" smtClean="0">
                                <a:solidFill>
                                  <a:schemeClr val="tx1"/>
                                </a:solidFill>
                                <a:latin typeface="Cambria Math" panose="02040503050406030204" pitchFamily="18" charset="0"/>
                                <a:cs typeface="Arial" panose="020B0604020202020204" pitchFamily="34" charset="0"/>
                              </a:rPr>
                              <m:t>𝑞</m:t>
                            </m:r>
                          </m:e>
                          <m:sub>
                            <m:r>
                              <a:rPr lang="en-GB" altLang="en-US" sz="1800" b="0" i="1" smtClean="0">
                                <a:solidFill>
                                  <a:schemeClr val="tx1"/>
                                </a:solidFill>
                                <a:latin typeface="Cambria Math" panose="02040503050406030204" pitchFamily="18" charset="0"/>
                                <a:cs typeface="Arial" panose="020B0604020202020204" pitchFamily="34" charset="0"/>
                              </a:rPr>
                              <m:t>2</m:t>
                            </m:r>
                          </m:sub>
                        </m:sSub>
                      </m:den>
                    </m:f>
                    <m:r>
                      <a:rPr lang="en-GB" altLang="en-US" sz="1800" b="0" i="1" smtClean="0">
                        <a:solidFill>
                          <a:schemeClr val="tx1"/>
                        </a:solidFill>
                        <a:latin typeface="Cambria Math" panose="02040503050406030204" pitchFamily="18" charset="0"/>
                        <a:cs typeface="Arial" panose="020B0604020202020204" pitchFamily="34" charset="0"/>
                      </a:rPr>
                      <m:t>=</m:t>
                    </m:r>
                    <m:r>
                      <a:rPr lang="en-GB" altLang="en-US" sz="1800" b="0" i="1" smtClean="0">
                        <a:solidFill>
                          <a:schemeClr val="tx1"/>
                        </a:solidFill>
                        <a:latin typeface="Cambria Math" panose="02040503050406030204" pitchFamily="18" charset="0"/>
                        <a:cs typeface="Arial" panose="020B0604020202020204" pitchFamily="34" charset="0"/>
                      </a:rPr>
                      <m:t>𝑀𝑅</m:t>
                    </m:r>
                    <m:d>
                      <m:dPr>
                        <m:ctrlPr>
                          <a:rPr lang="en-GB" altLang="en-US" sz="1800" b="0" i="1" smtClean="0">
                            <a:solidFill>
                              <a:schemeClr val="tx1"/>
                            </a:solidFill>
                            <a:latin typeface="Cambria Math" panose="02040503050406030204" pitchFamily="18" charset="0"/>
                            <a:cs typeface="Arial" panose="020B0604020202020204" pitchFamily="34" charset="0"/>
                          </a:rPr>
                        </m:ctrlPr>
                      </m:dPr>
                      <m:e>
                        <m:sSub>
                          <m:sSubPr>
                            <m:ctrlPr>
                              <a:rPr lang="en-GB" altLang="en-US" sz="1800" b="0" i="1" smtClean="0">
                                <a:solidFill>
                                  <a:schemeClr val="tx1"/>
                                </a:solidFill>
                                <a:latin typeface="Cambria Math" panose="02040503050406030204" pitchFamily="18" charset="0"/>
                                <a:cs typeface="Arial" panose="020B0604020202020204" pitchFamily="34" charset="0"/>
                              </a:rPr>
                            </m:ctrlPr>
                          </m:sSubPr>
                          <m:e>
                            <m:r>
                              <a:rPr lang="en-GB" altLang="en-US" sz="1800" b="0" i="1" smtClean="0">
                                <a:solidFill>
                                  <a:schemeClr val="tx1"/>
                                </a:solidFill>
                                <a:latin typeface="Cambria Math" panose="02040503050406030204" pitchFamily="18" charset="0"/>
                                <a:cs typeface="Arial" panose="020B0604020202020204" pitchFamily="34" charset="0"/>
                              </a:rPr>
                              <m:t>𝑞</m:t>
                            </m:r>
                          </m:e>
                          <m:sub>
                            <m:r>
                              <a:rPr lang="en-GB" altLang="en-US" sz="1800" b="0" i="1" smtClean="0">
                                <a:solidFill>
                                  <a:schemeClr val="tx1"/>
                                </a:solidFill>
                                <a:latin typeface="Cambria Math" panose="02040503050406030204" pitchFamily="18" charset="0"/>
                                <a:cs typeface="Arial" panose="020B0604020202020204" pitchFamily="34" charset="0"/>
                              </a:rPr>
                              <m:t>𝑡</m:t>
                            </m:r>
                          </m:sub>
                        </m:sSub>
                      </m:e>
                    </m:d>
                    <m:r>
                      <a:rPr lang="en-GB" altLang="en-US" sz="1800" b="0" i="1" smtClean="0">
                        <a:solidFill>
                          <a:schemeClr val="tx1"/>
                        </a:solidFill>
                        <a:latin typeface="Cambria Math" panose="02040503050406030204" pitchFamily="18" charset="0"/>
                        <a:cs typeface="Arial" panose="020B0604020202020204" pitchFamily="34" charset="0"/>
                      </a:rPr>
                      <m:t>=</m:t>
                    </m:r>
                    <m:f>
                      <m:fPr>
                        <m:ctrlPr>
                          <a:rPr lang="en-US" altLang="en-US" sz="1800" i="1" smtClean="0">
                            <a:solidFill>
                              <a:schemeClr val="tx1"/>
                            </a:solidFill>
                            <a:latin typeface="Cambria Math" panose="02040503050406030204" pitchFamily="18" charset="0"/>
                            <a:cs typeface="Arial" panose="020B0604020202020204" pitchFamily="34" charset="0"/>
                          </a:rPr>
                        </m:ctrlPr>
                      </m:fPr>
                      <m:num>
                        <m:r>
                          <a:rPr lang="en-US" altLang="en-US" sz="1800" i="1" smtClean="0">
                            <a:solidFill>
                              <a:schemeClr val="tx1"/>
                            </a:solidFill>
                            <a:latin typeface="Cambria Math" panose="02040503050406030204" pitchFamily="18" charset="0"/>
                            <a:cs typeface="Arial" panose="020B0604020202020204" pitchFamily="34" charset="0"/>
                          </a:rPr>
                          <m:t>𝑑</m:t>
                        </m:r>
                        <m:sSub>
                          <m:sSubPr>
                            <m:ctrlPr>
                              <a:rPr lang="en-GB" altLang="en-US" sz="1800" b="0" i="1" smtClean="0">
                                <a:solidFill>
                                  <a:schemeClr val="tx1"/>
                                </a:solidFill>
                                <a:latin typeface="Cambria Math" panose="02040503050406030204" pitchFamily="18" charset="0"/>
                                <a:cs typeface="Arial" panose="020B0604020202020204" pitchFamily="34" charset="0"/>
                              </a:rPr>
                            </m:ctrlPr>
                          </m:sSubPr>
                          <m:e>
                            <m:r>
                              <a:rPr lang="en-GB" altLang="en-US" sz="1800" b="0" i="1" smtClean="0">
                                <a:solidFill>
                                  <a:schemeClr val="tx1"/>
                                </a:solidFill>
                                <a:latin typeface="Cambria Math" panose="02040503050406030204" pitchFamily="18" charset="0"/>
                                <a:cs typeface="Arial" panose="020B0604020202020204" pitchFamily="34" charset="0"/>
                              </a:rPr>
                              <m:t>𝑐</m:t>
                            </m:r>
                          </m:e>
                          <m:sub>
                            <m:r>
                              <a:rPr lang="en-GB" altLang="en-US" sz="1800" b="0" i="1" smtClean="0">
                                <a:solidFill>
                                  <a:schemeClr val="tx1"/>
                                </a:solidFill>
                                <a:latin typeface="Cambria Math" panose="02040503050406030204" pitchFamily="18" charset="0"/>
                                <a:cs typeface="Arial" panose="020B0604020202020204" pitchFamily="34" charset="0"/>
                              </a:rPr>
                              <m:t>1</m:t>
                            </m:r>
                          </m:sub>
                        </m:sSub>
                        <m:r>
                          <a:rPr lang="en-GB" altLang="en-US" sz="1800" b="0" i="1" smtClean="0">
                            <a:solidFill>
                              <a:schemeClr val="tx1"/>
                            </a:solidFill>
                            <a:latin typeface="Cambria Math" panose="02040503050406030204" pitchFamily="18" charset="0"/>
                            <a:cs typeface="Arial" panose="020B0604020202020204" pitchFamily="34" charset="0"/>
                          </a:rPr>
                          <m:t>(</m:t>
                        </m:r>
                        <m:sSub>
                          <m:sSubPr>
                            <m:ctrlPr>
                              <a:rPr lang="en-GB" altLang="en-US" sz="1800" b="0" i="1" smtClean="0">
                                <a:solidFill>
                                  <a:schemeClr val="tx1"/>
                                </a:solidFill>
                                <a:latin typeface="Cambria Math" panose="02040503050406030204" pitchFamily="18" charset="0"/>
                                <a:cs typeface="Arial" panose="020B0604020202020204" pitchFamily="34" charset="0"/>
                              </a:rPr>
                            </m:ctrlPr>
                          </m:sSubPr>
                          <m:e>
                            <m:r>
                              <a:rPr lang="en-GB" altLang="en-US" sz="1800" b="0" i="1" smtClean="0">
                                <a:solidFill>
                                  <a:schemeClr val="tx1"/>
                                </a:solidFill>
                                <a:latin typeface="Cambria Math" panose="02040503050406030204" pitchFamily="18" charset="0"/>
                                <a:cs typeface="Arial" panose="020B0604020202020204" pitchFamily="34" charset="0"/>
                              </a:rPr>
                              <m:t>𝑞</m:t>
                            </m:r>
                          </m:e>
                          <m:sub>
                            <m:r>
                              <a:rPr lang="en-GB" altLang="en-US" sz="1800" b="0" i="1" smtClean="0">
                                <a:solidFill>
                                  <a:schemeClr val="tx1"/>
                                </a:solidFill>
                                <a:latin typeface="Cambria Math" panose="02040503050406030204" pitchFamily="18" charset="0"/>
                                <a:cs typeface="Arial" panose="020B0604020202020204" pitchFamily="34" charset="0"/>
                              </a:rPr>
                              <m:t>1</m:t>
                            </m:r>
                          </m:sub>
                        </m:sSub>
                        <m:r>
                          <a:rPr lang="en-GB" altLang="en-US" sz="1800" b="0" i="1" smtClean="0">
                            <a:solidFill>
                              <a:schemeClr val="tx1"/>
                            </a:solidFill>
                            <a:latin typeface="Cambria Math" panose="02040503050406030204" pitchFamily="18" charset="0"/>
                            <a:cs typeface="Arial" panose="020B0604020202020204" pitchFamily="34" charset="0"/>
                          </a:rPr>
                          <m:t>)</m:t>
                        </m:r>
                      </m:num>
                      <m:den>
                        <m:r>
                          <a:rPr lang="en-US" altLang="en-US" sz="1800" i="1" smtClean="0">
                            <a:solidFill>
                              <a:schemeClr val="tx1"/>
                            </a:solidFill>
                            <a:latin typeface="Cambria Math" panose="02040503050406030204" pitchFamily="18" charset="0"/>
                            <a:cs typeface="Arial" panose="020B0604020202020204" pitchFamily="34" charset="0"/>
                          </a:rPr>
                          <m:t>𝑑</m:t>
                        </m:r>
                        <m:sSub>
                          <m:sSubPr>
                            <m:ctrlPr>
                              <a:rPr lang="en-GB" altLang="en-US" sz="1800" b="0" i="1" smtClean="0">
                                <a:solidFill>
                                  <a:schemeClr val="tx1"/>
                                </a:solidFill>
                                <a:latin typeface="Cambria Math" panose="02040503050406030204" pitchFamily="18" charset="0"/>
                                <a:cs typeface="Arial" panose="020B0604020202020204" pitchFamily="34" charset="0"/>
                              </a:rPr>
                            </m:ctrlPr>
                          </m:sSubPr>
                          <m:e>
                            <m:r>
                              <a:rPr lang="en-GB" altLang="en-US" sz="1800" b="0" i="1" smtClean="0">
                                <a:solidFill>
                                  <a:schemeClr val="tx1"/>
                                </a:solidFill>
                                <a:latin typeface="Cambria Math" panose="02040503050406030204" pitchFamily="18" charset="0"/>
                                <a:cs typeface="Arial" panose="020B0604020202020204" pitchFamily="34" charset="0"/>
                              </a:rPr>
                              <m:t>𝑞</m:t>
                            </m:r>
                          </m:e>
                          <m:sub>
                            <m:r>
                              <a:rPr lang="en-GB" altLang="en-US" sz="1800" b="0" i="1" smtClean="0">
                                <a:solidFill>
                                  <a:schemeClr val="tx1"/>
                                </a:solidFill>
                                <a:latin typeface="Cambria Math" panose="02040503050406030204" pitchFamily="18" charset="0"/>
                                <a:cs typeface="Arial" panose="020B0604020202020204" pitchFamily="34" charset="0"/>
                              </a:rPr>
                              <m:t>1</m:t>
                            </m:r>
                          </m:sub>
                        </m:sSub>
                      </m:den>
                    </m:f>
                    <m:r>
                      <a:rPr lang="en-GB" altLang="en-US" sz="1800" b="0" i="1" smtClean="0">
                        <a:solidFill>
                          <a:schemeClr val="tx1"/>
                        </a:solidFill>
                        <a:latin typeface="Cambria Math" panose="02040503050406030204" pitchFamily="18" charset="0"/>
                        <a:cs typeface="Arial" panose="020B0604020202020204" pitchFamily="34" charset="0"/>
                      </a:rPr>
                      <m:t>=</m:t>
                    </m:r>
                    <m:f>
                      <m:fPr>
                        <m:ctrlPr>
                          <a:rPr lang="en-US" altLang="en-US" sz="1800" i="1" smtClean="0">
                            <a:solidFill>
                              <a:schemeClr val="tx1"/>
                            </a:solidFill>
                            <a:latin typeface="Cambria Math" panose="02040503050406030204" pitchFamily="18" charset="0"/>
                            <a:cs typeface="Arial" panose="020B0604020202020204" pitchFamily="34" charset="0"/>
                          </a:rPr>
                        </m:ctrlPr>
                      </m:fPr>
                      <m:num>
                        <m:r>
                          <a:rPr lang="en-US" altLang="en-US" sz="1800" i="1" smtClean="0">
                            <a:solidFill>
                              <a:schemeClr val="tx1"/>
                            </a:solidFill>
                            <a:latin typeface="Cambria Math" panose="02040503050406030204" pitchFamily="18" charset="0"/>
                            <a:cs typeface="Arial" panose="020B0604020202020204" pitchFamily="34" charset="0"/>
                          </a:rPr>
                          <m:t>𝑑</m:t>
                        </m:r>
                        <m:sSub>
                          <m:sSubPr>
                            <m:ctrlPr>
                              <a:rPr lang="en-GB" altLang="en-US" sz="1800" b="0" i="1" smtClean="0">
                                <a:solidFill>
                                  <a:schemeClr val="tx1"/>
                                </a:solidFill>
                                <a:latin typeface="Cambria Math" panose="02040503050406030204" pitchFamily="18" charset="0"/>
                                <a:cs typeface="Arial" panose="020B0604020202020204" pitchFamily="34" charset="0"/>
                              </a:rPr>
                            </m:ctrlPr>
                          </m:sSubPr>
                          <m:e>
                            <m:r>
                              <a:rPr lang="en-GB" altLang="en-US" sz="1800" b="0" i="1" smtClean="0">
                                <a:solidFill>
                                  <a:schemeClr val="tx1"/>
                                </a:solidFill>
                                <a:latin typeface="Cambria Math" panose="02040503050406030204" pitchFamily="18" charset="0"/>
                                <a:cs typeface="Arial" panose="020B0604020202020204" pitchFamily="34" charset="0"/>
                              </a:rPr>
                              <m:t>𝑐</m:t>
                            </m:r>
                          </m:e>
                          <m:sub>
                            <m:r>
                              <a:rPr lang="en-GB" altLang="en-US" sz="1800" b="0" i="1" smtClean="0">
                                <a:solidFill>
                                  <a:schemeClr val="tx1"/>
                                </a:solidFill>
                                <a:latin typeface="Cambria Math" panose="02040503050406030204" pitchFamily="18" charset="0"/>
                                <a:cs typeface="Arial" panose="020B0604020202020204" pitchFamily="34" charset="0"/>
                              </a:rPr>
                              <m:t>2</m:t>
                            </m:r>
                          </m:sub>
                        </m:sSub>
                        <m:r>
                          <a:rPr lang="en-GB" altLang="en-US" sz="1800" b="0" i="1" smtClean="0">
                            <a:solidFill>
                              <a:schemeClr val="tx1"/>
                            </a:solidFill>
                            <a:latin typeface="Cambria Math" panose="02040503050406030204" pitchFamily="18" charset="0"/>
                            <a:cs typeface="Arial" panose="020B0604020202020204" pitchFamily="34" charset="0"/>
                          </a:rPr>
                          <m:t>(</m:t>
                        </m:r>
                        <m:sSub>
                          <m:sSubPr>
                            <m:ctrlPr>
                              <a:rPr lang="en-GB" altLang="en-US" sz="1800" b="0" i="1" smtClean="0">
                                <a:solidFill>
                                  <a:schemeClr val="tx1"/>
                                </a:solidFill>
                                <a:latin typeface="Cambria Math" panose="02040503050406030204" pitchFamily="18" charset="0"/>
                                <a:cs typeface="Arial" panose="020B0604020202020204" pitchFamily="34" charset="0"/>
                              </a:rPr>
                            </m:ctrlPr>
                          </m:sSubPr>
                          <m:e>
                            <m:r>
                              <a:rPr lang="en-GB" altLang="en-US" sz="1800" b="0" i="1" smtClean="0">
                                <a:solidFill>
                                  <a:schemeClr val="tx1"/>
                                </a:solidFill>
                                <a:latin typeface="Cambria Math" panose="02040503050406030204" pitchFamily="18" charset="0"/>
                                <a:cs typeface="Arial" panose="020B0604020202020204" pitchFamily="34" charset="0"/>
                              </a:rPr>
                              <m:t>𝑞</m:t>
                            </m:r>
                          </m:e>
                          <m:sub>
                            <m:r>
                              <a:rPr lang="en-GB" altLang="en-US" sz="1800" b="0" i="1" smtClean="0">
                                <a:solidFill>
                                  <a:schemeClr val="tx1"/>
                                </a:solidFill>
                                <a:latin typeface="Cambria Math" panose="02040503050406030204" pitchFamily="18" charset="0"/>
                                <a:cs typeface="Arial" panose="020B0604020202020204" pitchFamily="34" charset="0"/>
                              </a:rPr>
                              <m:t>2</m:t>
                            </m:r>
                          </m:sub>
                        </m:sSub>
                        <m:r>
                          <a:rPr lang="en-GB" altLang="en-US" sz="1800" b="0" i="1" smtClean="0">
                            <a:solidFill>
                              <a:schemeClr val="tx1"/>
                            </a:solidFill>
                            <a:latin typeface="Cambria Math" panose="02040503050406030204" pitchFamily="18" charset="0"/>
                            <a:cs typeface="Arial" panose="020B0604020202020204" pitchFamily="34" charset="0"/>
                          </a:rPr>
                          <m:t>)</m:t>
                        </m:r>
                      </m:num>
                      <m:den>
                        <m:r>
                          <a:rPr lang="en-US" altLang="en-US" sz="1800" i="1" smtClean="0">
                            <a:solidFill>
                              <a:schemeClr val="tx1"/>
                            </a:solidFill>
                            <a:latin typeface="Cambria Math" panose="02040503050406030204" pitchFamily="18" charset="0"/>
                            <a:cs typeface="Arial" panose="020B0604020202020204" pitchFamily="34" charset="0"/>
                          </a:rPr>
                          <m:t>𝑑</m:t>
                        </m:r>
                        <m:sSub>
                          <m:sSubPr>
                            <m:ctrlPr>
                              <a:rPr lang="en-GB" altLang="en-US" sz="1800" b="0" i="1" smtClean="0">
                                <a:solidFill>
                                  <a:schemeClr val="tx1"/>
                                </a:solidFill>
                                <a:latin typeface="Cambria Math" panose="02040503050406030204" pitchFamily="18" charset="0"/>
                                <a:cs typeface="Arial" panose="020B0604020202020204" pitchFamily="34" charset="0"/>
                              </a:rPr>
                            </m:ctrlPr>
                          </m:sSubPr>
                          <m:e>
                            <m:r>
                              <a:rPr lang="en-GB" altLang="en-US" sz="1800" b="0" i="1" smtClean="0">
                                <a:solidFill>
                                  <a:schemeClr val="tx1"/>
                                </a:solidFill>
                                <a:latin typeface="Cambria Math" panose="02040503050406030204" pitchFamily="18" charset="0"/>
                                <a:cs typeface="Arial" panose="020B0604020202020204" pitchFamily="34" charset="0"/>
                              </a:rPr>
                              <m:t>𝑞</m:t>
                            </m:r>
                          </m:e>
                          <m:sub>
                            <m:r>
                              <a:rPr lang="en-GB" altLang="en-US" sz="1800" b="0" i="1" smtClean="0">
                                <a:solidFill>
                                  <a:schemeClr val="tx1"/>
                                </a:solidFill>
                                <a:latin typeface="Cambria Math" panose="02040503050406030204" pitchFamily="18" charset="0"/>
                                <a:cs typeface="Arial" panose="020B0604020202020204" pitchFamily="34" charset="0"/>
                              </a:rPr>
                              <m:t>2</m:t>
                            </m:r>
                          </m:sub>
                        </m:sSub>
                      </m:den>
                    </m:f>
                  </m:oMath>
                </a14:m>
                <a:endParaRPr lang="en-US" altLang="en-US" sz="1800" dirty="0">
                  <a:solidFill>
                    <a:schemeClr val="tx1"/>
                  </a:solidFill>
                </a:endParaRPr>
              </a:p>
            </p:txBody>
          </p:sp>
        </mc:Choice>
        <mc:Fallback xmlns="">
          <p:sp>
            <p:nvSpPr>
              <p:cNvPr id="13" name="Rectangle 93"/>
              <p:cNvSpPr>
                <a:spLocks noRot="1" noChangeAspect="1" noMove="1" noResize="1" noEditPoints="1" noAdjustHandles="1" noChangeArrowheads="1" noChangeShapeType="1" noTextEdit="1"/>
              </p:cNvSpPr>
              <p:nvPr/>
            </p:nvSpPr>
            <p:spPr bwMode="auto">
              <a:xfrm>
                <a:off x="685800" y="3665230"/>
                <a:ext cx="8382000" cy="2452338"/>
              </a:xfrm>
              <a:prstGeom prst="rect">
                <a:avLst/>
              </a:prstGeom>
              <a:blipFill rotWithShape="0">
                <a:blip r:embed="rId5"/>
                <a:stretch>
                  <a:fillRect l="-655" t="-124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p>
                <a:r>
                  <a:rPr lang="en-GB">
                    <a:noFill/>
                  </a:rPr>
                  <a:t> </a:t>
                </a:r>
              </a:p>
            </p:txBody>
          </p:sp>
        </mc:Fallback>
      </mc:AlternateContent>
      <p:graphicFrame>
        <p:nvGraphicFramePr>
          <p:cNvPr id="20490" name="Object 13"/>
          <p:cNvGraphicFramePr>
            <a:graphicFrameLocks noChangeAspect="1"/>
          </p:cNvGraphicFramePr>
          <p:nvPr/>
        </p:nvGraphicFramePr>
        <p:xfrm>
          <a:off x="2605088" y="1930400"/>
          <a:ext cx="860425" cy="198438"/>
        </p:xfrm>
        <a:graphic>
          <a:graphicData uri="http://schemas.openxmlformats.org/presentationml/2006/ole">
            <mc:AlternateContent xmlns:mc="http://schemas.openxmlformats.org/markup-compatibility/2006">
              <mc:Choice xmlns:v="urn:schemas-microsoft-com:vml" Requires="v">
                <p:oleObj spid="_x0000_s20513" name="Equation" r:id="rId6" imgW="435285" imgH="677109" progId="Equation.DSMT4">
                  <p:embed/>
                </p:oleObj>
              </mc:Choice>
              <mc:Fallback>
                <p:oleObj name="Equation" r:id="rId6" imgW="435285" imgH="677109" progId="Equation.DSMT4">
                  <p:embed/>
                  <p:pic>
                    <p:nvPicPr>
                      <p:cNvPr id="0" name="Object 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05088" y="1930400"/>
                        <a:ext cx="860425" cy="198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wipe(left)">
                                      <p:cBhvr>
                                        <p:cTn id="7" dur="500"/>
                                        <p:tgtEl>
                                          <p:spTgt spid="26">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6">
                                            <p:txEl>
                                              <p:pRg st="1" end="1"/>
                                            </p:txEl>
                                          </p:spTgt>
                                        </p:tgtEl>
                                        <p:attrNameLst>
                                          <p:attrName>style.visibility</p:attrName>
                                        </p:attrNameLst>
                                      </p:cBhvr>
                                      <p:to>
                                        <p:strVal val="visible"/>
                                      </p:to>
                                    </p:set>
                                    <p:animEffect transition="in" filter="wipe(left)">
                                      <p:cBhvr>
                                        <p:cTn id="11" dur="500"/>
                                        <p:tgtEl>
                                          <p:spTgt spid="26">
                                            <p:txEl>
                                              <p:pRg st="1" end="1"/>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6">
                                            <p:txEl>
                                              <p:pRg st="2" end="2"/>
                                            </p:txEl>
                                          </p:spTgt>
                                        </p:tgtEl>
                                        <p:attrNameLst>
                                          <p:attrName>style.visibility</p:attrName>
                                        </p:attrNameLst>
                                      </p:cBhvr>
                                      <p:to>
                                        <p:strVal val="visible"/>
                                      </p:to>
                                    </p:set>
                                    <p:animEffect transition="in" filter="wipe(left)">
                                      <p:cBhvr>
                                        <p:cTn id="15" dur="500"/>
                                        <p:tgtEl>
                                          <p:spTgt spid="26">
                                            <p:txEl>
                                              <p:pRg st="2" end="2"/>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6">
                                            <p:txEl>
                                              <p:pRg st="3" end="3"/>
                                            </p:txEl>
                                          </p:spTgt>
                                        </p:tgtEl>
                                        <p:attrNameLst>
                                          <p:attrName>style.visibility</p:attrName>
                                        </p:attrNameLst>
                                      </p:cBhvr>
                                      <p:to>
                                        <p:strVal val="visible"/>
                                      </p:to>
                                    </p:set>
                                    <p:animEffect transition="in" filter="wipe(left)">
                                      <p:cBhvr>
                                        <p:cTn id="19" dur="500"/>
                                        <p:tgtEl>
                                          <p:spTgt spid="26">
                                            <p:txEl>
                                              <p:pRg st="3" end="3"/>
                                            </p:txEl>
                                          </p:spTgt>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3">
                                            <p:txEl>
                                              <p:pRg st="0" end="0"/>
                                            </p:txEl>
                                          </p:spTgt>
                                        </p:tgtEl>
                                        <p:attrNameLst>
                                          <p:attrName>style.visibility</p:attrName>
                                        </p:attrNameLst>
                                      </p:cBhvr>
                                      <p:to>
                                        <p:strVal val="visible"/>
                                      </p:to>
                                    </p:set>
                                    <p:animEffect transition="in" filter="wipe(left)">
                                      <p:cBhvr>
                                        <p:cTn id="23" dur="500"/>
                                        <p:tgtEl>
                                          <p:spTgt spid="13">
                                            <p:txEl>
                                              <p:pRg st="0" end="0"/>
                                            </p:tx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3">
                                            <p:txEl>
                                              <p:pRg st="1" end="1"/>
                                            </p:txEl>
                                          </p:spTgt>
                                        </p:tgtEl>
                                        <p:attrNameLst>
                                          <p:attrName>style.visibility</p:attrName>
                                        </p:attrNameLst>
                                      </p:cBhvr>
                                      <p:to>
                                        <p:strVal val="visible"/>
                                      </p:to>
                                    </p:set>
                                    <p:animEffect transition="in" filter="wipe(left)">
                                      <p:cBhvr>
                                        <p:cTn id="27" dur="500"/>
                                        <p:tgtEl>
                                          <p:spTgt spid="13">
                                            <p:txEl>
                                              <p:pRg st="1" end="1"/>
                                            </p:tx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3">
                                            <p:txEl>
                                              <p:pRg st="2" end="2"/>
                                            </p:txEl>
                                          </p:spTgt>
                                        </p:tgtEl>
                                        <p:attrNameLst>
                                          <p:attrName>style.visibility</p:attrName>
                                        </p:attrNameLst>
                                      </p:cBhvr>
                                      <p:to>
                                        <p:strVal val="visible"/>
                                      </p:to>
                                    </p:set>
                                    <p:animEffect transition="in" filter="wipe(left)">
                                      <p:cBhvr>
                                        <p:cTn id="31" dur="500"/>
                                        <p:tgtEl>
                                          <p:spTgt spid="13">
                                            <p:txEl>
                                              <p:pRg st="2" end="2"/>
                                            </p:txEl>
                                          </p:spTgt>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3">
                                            <p:txEl>
                                              <p:pRg st="3" end="3"/>
                                            </p:txEl>
                                          </p:spTgt>
                                        </p:tgtEl>
                                        <p:attrNameLst>
                                          <p:attrName>style.visibility</p:attrName>
                                        </p:attrNameLst>
                                      </p:cBhvr>
                                      <p:to>
                                        <p:strVal val="visible"/>
                                      </p:to>
                                    </p:set>
                                    <p:animEffect transition="in" filter="wipe(left)">
                                      <p:cBhvr>
                                        <p:cTn id="35" dur="500"/>
                                        <p:tgtEl>
                                          <p:spTgt spid="1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bldP spid="1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14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Rectangle 4"/>
          <p:cNvSpPr>
            <a:spLocks noGrp="1" noChangeArrowheads="1"/>
          </p:cNvSpPr>
          <p:nvPr>
            <p:ph type="title"/>
          </p:nvPr>
        </p:nvSpPr>
        <p:spPr>
          <a:xfrm>
            <a:off x="1371600" y="381000"/>
            <a:ext cx="7315200" cy="533400"/>
          </a:xfrm>
        </p:spPr>
        <p:txBody>
          <a:bodyPr/>
          <a:lstStyle/>
          <a:p>
            <a:pPr eaLnBrk="1" hangingPunct="1"/>
            <a:r>
              <a:rPr lang="en-US" altLang="en-US" sz="2000" b="0" smtClean="0"/>
              <a:t>MONOPOLY</a:t>
            </a:r>
          </a:p>
        </p:txBody>
      </p:sp>
      <p:grpSp>
        <p:nvGrpSpPr>
          <p:cNvPr id="21508" name="Group 5"/>
          <p:cNvGrpSpPr>
            <a:grpSpLocks/>
          </p:cNvGrpSpPr>
          <p:nvPr/>
        </p:nvGrpSpPr>
        <p:grpSpPr bwMode="auto">
          <a:xfrm>
            <a:off x="457200" y="381000"/>
            <a:ext cx="8229600" cy="487363"/>
            <a:chOff x="288" y="240"/>
            <a:chExt cx="5184" cy="307"/>
          </a:xfrm>
        </p:grpSpPr>
        <p:sp>
          <p:nvSpPr>
            <p:cNvPr id="2"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10.1</a:t>
              </a:r>
            </a:p>
          </p:txBody>
        </p:sp>
        <p:sp>
          <p:nvSpPr>
            <p:cNvPr id="21519"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21509" name="Rectangle 90"/>
          <p:cNvSpPr>
            <a:spLocks noGrp="1" noChangeArrowheads="1"/>
          </p:cNvSpPr>
          <p:nvPr>
            <p:ph type="body" idx="1"/>
          </p:nvPr>
        </p:nvSpPr>
        <p:spPr>
          <a:xfrm>
            <a:off x="457200" y="990600"/>
            <a:ext cx="6705600" cy="511175"/>
          </a:xfrm>
        </p:spPr>
        <p:txBody>
          <a:bodyPr/>
          <a:lstStyle/>
          <a:p>
            <a:pPr eaLnBrk="1" hangingPunct="1"/>
            <a:r>
              <a:rPr lang="en-US" altLang="en-US" sz="2000" smtClean="0"/>
              <a:t>*The Multiplant Firm</a:t>
            </a:r>
          </a:p>
        </p:txBody>
      </p:sp>
      <p:sp>
        <p:nvSpPr>
          <p:cNvPr id="26" name="Rectangle 93"/>
          <p:cNvSpPr>
            <a:spLocks noChangeArrowheads="1"/>
          </p:cNvSpPr>
          <p:nvPr/>
        </p:nvSpPr>
        <p:spPr bwMode="auto">
          <a:xfrm>
            <a:off x="914400" y="1590675"/>
            <a:ext cx="73152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pPr>
            <a:r>
              <a:rPr lang="en-US" altLang="en-US" sz="1800">
                <a:solidFill>
                  <a:schemeClr val="tx1"/>
                </a:solidFill>
              </a:rPr>
              <a:t>The next term, Δ</a:t>
            </a:r>
            <a:r>
              <a:rPr lang="en-US" altLang="en-US" sz="1800" i="1">
                <a:solidFill>
                  <a:schemeClr val="tx1"/>
                </a:solidFill>
              </a:rPr>
              <a:t>C</a:t>
            </a:r>
            <a:r>
              <a:rPr lang="en-US" altLang="en-US" sz="1800" baseline="-25000">
                <a:solidFill>
                  <a:schemeClr val="tx1"/>
                </a:solidFill>
              </a:rPr>
              <a:t>1</a:t>
            </a:r>
            <a:r>
              <a:rPr lang="en-US" altLang="en-US" sz="1800">
                <a:solidFill>
                  <a:schemeClr val="tx1"/>
                </a:solidFill>
              </a:rPr>
              <a:t>/Δ</a:t>
            </a:r>
            <a:r>
              <a:rPr lang="en-US" altLang="en-US" sz="1800" i="1">
                <a:solidFill>
                  <a:schemeClr val="tx1"/>
                </a:solidFill>
              </a:rPr>
              <a:t>Q</a:t>
            </a:r>
            <a:r>
              <a:rPr lang="en-US" altLang="en-US" sz="1800" baseline="-25000">
                <a:solidFill>
                  <a:schemeClr val="tx1"/>
                </a:solidFill>
              </a:rPr>
              <a:t>1</a:t>
            </a:r>
            <a:r>
              <a:rPr lang="en-US" altLang="en-US" sz="1800">
                <a:solidFill>
                  <a:schemeClr val="tx1"/>
                </a:solidFill>
              </a:rPr>
              <a:t>, is </a:t>
            </a:r>
            <a:r>
              <a:rPr lang="en-US" altLang="en-US" sz="1800" i="1">
                <a:solidFill>
                  <a:schemeClr val="tx1"/>
                </a:solidFill>
              </a:rPr>
              <a:t>marginal cost</a:t>
            </a:r>
            <a:r>
              <a:rPr lang="en-US" altLang="en-US" sz="1800">
                <a:solidFill>
                  <a:schemeClr val="tx1"/>
                </a:solidFill>
              </a:rPr>
              <a:t> at Plant 1, MC</a:t>
            </a:r>
            <a:r>
              <a:rPr lang="en-US" altLang="en-US" sz="1800" baseline="-25000">
                <a:solidFill>
                  <a:schemeClr val="tx1"/>
                </a:solidFill>
              </a:rPr>
              <a:t>1</a:t>
            </a:r>
            <a:r>
              <a:rPr lang="en-US" altLang="en-US" sz="1800">
                <a:solidFill>
                  <a:schemeClr val="tx1"/>
                </a:solidFill>
              </a:rPr>
              <a:t>. We thus have MR − MC</a:t>
            </a:r>
            <a:r>
              <a:rPr lang="en-US" altLang="en-US" sz="1800" baseline="-25000">
                <a:solidFill>
                  <a:schemeClr val="tx1"/>
                </a:solidFill>
              </a:rPr>
              <a:t>1</a:t>
            </a:r>
            <a:r>
              <a:rPr lang="en-US" altLang="en-US" sz="1800">
                <a:solidFill>
                  <a:schemeClr val="tx1"/>
                </a:solidFill>
              </a:rPr>
              <a:t> = 0, or</a:t>
            </a:r>
          </a:p>
        </p:txBody>
      </p:sp>
      <p:pic>
        <p:nvPicPr>
          <p:cNvPr id="16" name="Picture 15" descr="eq10k.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952875" y="2286000"/>
            <a:ext cx="1238250"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Rectangle 93"/>
          <p:cNvSpPr>
            <a:spLocks noChangeArrowheads="1"/>
          </p:cNvSpPr>
          <p:nvPr/>
        </p:nvSpPr>
        <p:spPr bwMode="auto">
          <a:xfrm>
            <a:off x="914400" y="2819400"/>
            <a:ext cx="7315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pPr>
            <a:r>
              <a:rPr lang="en-US" altLang="en-US" sz="1800">
                <a:solidFill>
                  <a:schemeClr val="tx1"/>
                </a:solidFill>
              </a:rPr>
              <a:t>Similarly, we can set incremental profit from output at Plant 2 to zero,</a:t>
            </a:r>
          </a:p>
        </p:txBody>
      </p:sp>
      <p:pic>
        <p:nvPicPr>
          <p:cNvPr id="18" name="Picture 17" descr="eq10l.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938588" y="3400425"/>
            <a:ext cx="1266825"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93"/>
          <p:cNvSpPr>
            <a:spLocks noChangeArrowheads="1"/>
          </p:cNvSpPr>
          <p:nvPr/>
        </p:nvSpPr>
        <p:spPr bwMode="auto">
          <a:xfrm>
            <a:off x="915988" y="3962400"/>
            <a:ext cx="738822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pPr>
            <a:r>
              <a:rPr lang="en-US" altLang="en-US" sz="1800">
                <a:solidFill>
                  <a:schemeClr val="tx1"/>
                </a:solidFill>
              </a:rPr>
              <a:t>Putting these relations together, we see that the firm should produce so that</a:t>
            </a:r>
          </a:p>
        </p:txBody>
      </p:sp>
      <p:pic>
        <p:nvPicPr>
          <p:cNvPr id="21516" name="Picture 12" descr="eq10.03.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571875" y="4710113"/>
            <a:ext cx="2000250"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7" name="TextBox 16"/>
          <p:cNvSpPr txBox="1">
            <a:spLocks noChangeArrowheads="1"/>
          </p:cNvSpPr>
          <p:nvPr/>
        </p:nvSpPr>
        <p:spPr bwMode="auto">
          <a:xfrm>
            <a:off x="7454900" y="4710113"/>
            <a:ext cx="10033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pPr>
            <a:r>
              <a:rPr lang="en-US" altLang="en-US" sz="1800" b="1">
                <a:solidFill>
                  <a:schemeClr val="tx1"/>
                </a:solidFill>
                <a:cs typeface="Arial" panose="020B0604020202020204" pitchFamily="34" charset="0"/>
              </a:rPr>
              <a:t>(10.3)</a:t>
            </a:r>
          </a:p>
        </p:txBody>
      </p:sp>
      <p:sp>
        <p:nvSpPr>
          <p:cNvPr id="21518" name="Rectangle 18"/>
          <p:cNvSpPr>
            <a:spLocks noChangeArrowheads="1"/>
          </p:cNvSpPr>
          <p:nvPr/>
        </p:nvSpPr>
        <p:spPr bwMode="auto">
          <a:xfrm>
            <a:off x="914400" y="4572000"/>
            <a:ext cx="7315200" cy="609600"/>
          </a:xfrm>
          <a:prstGeom prst="rect">
            <a:avLst/>
          </a:prstGeom>
          <a:noFill/>
          <a:ln w="317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indent="290513">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AutoNum type="arabicPeriod"/>
            </a:pPr>
            <a:endParaRPr lang="en-US" altLang="en-US" sz="1800">
              <a:solidFill>
                <a:schemeClr val="tx1"/>
              </a:solidFill>
              <a:latin typeface="Palatino" pitchFamily="2"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wipe(left)">
                                      <p:cBhvr>
                                        <p:cTn id="7" dur="500"/>
                                        <p:tgtEl>
                                          <p:spTgt spid="26">
                                            <p:txEl>
                                              <p:pRg st="0" end="0"/>
                                            </p:txEl>
                                          </p:spTgt>
                                        </p:tgtEl>
                                      </p:cBhvr>
                                    </p:animEffect>
                                  </p:childTnLst>
                                </p:cTn>
                              </p:par>
                            </p:childTnLst>
                          </p:cTn>
                        </p:par>
                        <p:par>
                          <p:cTn id="8" fill="hold" nodeType="afterGroup">
                            <p:stCondLst>
                              <p:cond delay="500"/>
                            </p:stCondLst>
                            <p:childTnLst>
                              <p:par>
                                <p:cTn id="9" presetID="22" presetClass="entr" presetSubtype="8"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7">
                                            <p:txEl>
                                              <p:pRg st="0" end="0"/>
                                            </p:txEl>
                                          </p:spTgt>
                                        </p:tgtEl>
                                        <p:attrNameLst>
                                          <p:attrName>style.visibility</p:attrName>
                                        </p:attrNameLst>
                                      </p:cBhvr>
                                      <p:to>
                                        <p:strVal val="visible"/>
                                      </p:to>
                                    </p:set>
                                    <p:animEffect transition="in" filter="wipe(left)">
                                      <p:cBhvr>
                                        <p:cTn id="15" dur="500"/>
                                        <p:tgtEl>
                                          <p:spTgt spid="17">
                                            <p:txEl>
                                              <p:pRg st="0" end="0"/>
                                            </p:txEl>
                                          </p:spTgt>
                                        </p:tgtEl>
                                      </p:cBhvr>
                                    </p:animEffect>
                                  </p:childTnLst>
                                </p:cTn>
                              </p:par>
                            </p:childTnLst>
                          </p:cTn>
                        </p:par>
                        <p:par>
                          <p:cTn id="16" fill="hold" nodeType="afterGroup">
                            <p:stCondLst>
                              <p:cond delay="1500"/>
                            </p:stCondLst>
                            <p:childTnLst>
                              <p:par>
                                <p:cTn id="17" presetID="22" presetClass="entr" presetSubtype="8" fill="hold"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left)">
                                      <p:cBhvr>
                                        <p:cTn id="19" dur="500"/>
                                        <p:tgtEl>
                                          <p:spTgt spid="18"/>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2">
                                            <p:txEl>
                                              <p:pRg st="0" end="0"/>
                                            </p:txEl>
                                          </p:spTgt>
                                        </p:tgtEl>
                                        <p:attrNameLst>
                                          <p:attrName>style.visibility</p:attrName>
                                        </p:attrNameLst>
                                      </p:cBhvr>
                                      <p:to>
                                        <p:strVal val="visible"/>
                                      </p:to>
                                    </p:set>
                                    <p:animEffect transition="in" filter="wipe(left)">
                                      <p:cBhvr>
                                        <p:cTn id="23" dur="500"/>
                                        <p:tgtEl>
                                          <p:spTgt spid="12">
                                            <p:txEl>
                                              <p:pRg st="0" end="0"/>
                                            </p:txEl>
                                          </p:spTgt>
                                        </p:tgtEl>
                                      </p:cBhvr>
                                    </p:animEffect>
                                  </p:childTnLst>
                                </p:cTn>
                              </p:par>
                            </p:childTnLst>
                          </p:cTn>
                        </p:par>
                        <p:par>
                          <p:cTn id="24" fill="hold" nodeType="afterGroup">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1518"/>
                                        </p:tgtEl>
                                        <p:attrNameLst>
                                          <p:attrName>style.visibility</p:attrName>
                                        </p:attrNameLst>
                                      </p:cBhvr>
                                      <p:to>
                                        <p:strVal val="visible"/>
                                      </p:to>
                                    </p:set>
                                    <p:animEffect transition="in" filter="wipe(left)">
                                      <p:cBhvr>
                                        <p:cTn id="27" dur="500"/>
                                        <p:tgtEl>
                                          <p:spTgt spid="21518"/>
                                        </p:tgtEl>
                                      </p:cBhvr>
                                    </p:animEffect>
                                  </p:childTnLst>
                                </p:cTn>
                              </p:par>
                              <p:par>
                                <p:cTn id="28" presetID="22" presetClass="entr" presetSubtype="8" fill="hold" nodeType="withEffect">
                                  <p:stCondLst>
                                    <p:cond delay="0"/>
                                  </p:stCondLst>
                                  <p:childTnLst>
                                    <p:set>
                                      <p:cBhvr>
                                        <p:cTn id="29" dur="1" fill="hold">
                                          <p:stCondLst>
                                            <p:cond delay="0"/>
                                          </p:stCondLst>
                                        </p:cTn>
                                        <p:tgtEl>
                                          <p:spTgt spid="21516"/>
                                        </p:tgtEl>
                                        <p:attrNameLst>
                                          <p:attrName>style.visibility</p:attrName>
                                        </p:attrNameLst>
                                      </p:cBhvr>
                                      <p:to>
                                        <p:strVal val="visible"/>
                                      </p:to>
                                    </p:set>
                                    <p:animEffect transition="in" filter="wipe(left)">
                                      <p:cBhvr>
                                        <p:cTn id="30" dur="500"/>
                                        <p:tgtEl>
                                          <p:spTgt spid="21516"/>
                                        </p:tgtEl>
                                      </p:cBhvr>
                                    </p:animEffect>
                                  </p:childTnLst>
                                </p:cTn>
                              </p:par>
                            </p:childTnLst>
                          </p:cTn>
                        </p:par>
                        <p:par>
                          <p:cTn id="31" fill="hold" nodeType="afterGroup">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1517"/>
                                        </p:tgtEl>
                                        <p:attrNameLst>
                                          <p:attrName>style.visibility</p:attrName>
                                        </p:attrNameLst>
                                      </p:cBhvr>
                                      <p:to>
                                        <p:strVal val="visible"/>
                                      </p:to>
                                    </p:set>
                                    <p:animEffect transition="in" filter="wipe(left)">
                                      <p:cBhvr>
                                        <p:cTn id="34" dur="500"/>
                                        <p:tgtEl>
                                          <p:spTgt spid="215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bldP spid="17" grpId="0" build="p"/>
      <p:bldP spid="12" grpId="0" build="p"/>
      <p:bldP spid="21517" grpId="0"/>
      <p:bldP spid="2151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14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1" name="Rectangle 4"/>
          <p:cNvSpPr>
            <a:spLocks noGrp="1" noChangeArrowheads="1"/>
          </p:cNvSpPr>
          <p:nvPr>
            <p:ph type="title"/>
          </p:nvPr>
        </p:nvSpPr>
        <p:spPr>
          <a:xfrm>
            <a:off x="1371600" y="381000"/>
            <a:ext cx="7315200" cy="533400"/>
          </a:xfrm>
        </p:spPr>
        <p:txBody>
          <a:bodyPr/>
          <a:lstStyle/>
          <a:p>
            <a:pPr eaLnBrk="1" hangingPunct="1"/>
            <a:r>
              <a:rPr lang="en-US" altLang="en-US" sz="2000" b="0" smtClean="0"/>
              <a:t>MONOPOLY</a:t>
            </a:r>
          </a:p>
        </p:txBody>
      </p:sp>
      <p:grpSp>
        <p:nvGrpSpPr>
          <p:cNvPr id="22532" name="Group 5"/>
          <p:cNvGrpSpPr>
            <a:grpSpLocks/>
          </p:cNvGrpSpPr>
          <p:nvPr/>
        </p:nvGrpSpPr>
        <p:grpSpPr bwMode="auto">
          <a:xfrm>
            <a:off x="457200" y="381000"/>
            <a:ext cx="8229600" cy="487363"/>
            <a:chOff x="288" y="240"/>
            <a:chExt cx="5184" cy="307"/>
          </a:xfrm>
        </p:grpSpPr>
        <p:sp>
          <p:nvSpPr>
            <p:cNvPr id="22548"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10.1</a:t>
              </a:r>
            </a:p>
          </p:txBody>
        </p:sp>
        <p:sp>
          <p:nvSpPr>
            <p:cNvPr id="22549"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22533" name="Rectangle 90"/>
          <p:cNvSpPr>
            <a:spLocks noGrp="1" noChangeArrowheads="1"/>
          </p:cNvSpPr>
          <p:nvPr>
            <p:ph type="body" idx="1"/>
          </p:nvPr>
        </p:nvSpPr>
        <p:spPr>
          <a:xfrm>
            <a:off x="457200" y="990600"/>
            <a:ext cx="6705600" cy="511175"/>
          </a:xfrm>
        </p:spPr>
        <p:txBody>
          <a:bodyPr/>
          <a:lstStyle/>
          <a:p>
            <a:pPr eaLnBrk="1" hangingPunct="1"/>
            <a:r>
              <a:rPr lang="en-US" altLang="en-US" sz="2000" smtClean="0"/>
              <a:t>*The Multiplant Firm</a:t>
            </a:r>
          </a:p>
        </p:txBody>
      </p:sp>
      <p:sp>
        <p:nvSpPr>
          <p:cNvPr id="19" name="Rectangle 11"/>
          <p:cNvSpPr>
            <a:spLocks noChangeArrowheads="1"/>
          </p:cNvSpPr>
          <p:nvPr/>
        </p:nvSpPr>
        <p:spPr bwMode="auto">
          <a:xfrm>
            <a:off x="533400" y="2000250"/>
            <a:ext cx="2286000" cy="18097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Aft>
                <a:spcPct val="20000"/>
              </a:spcAft>
            </a:pPr>
            <a:r>
              <a:rPr lang="en-US" altLang="en-US" sz="1400">
                <a:solidFill>
                  <a:schemeClr val="tx1"/>
                </a:solidFill>
              </a:rPr>
              <a:t>A firm with two plants maximizes profits by choosing output levels </a:t>
            </a:r>
            <a:r>
              <a:rPr lang="en-US" altLang="en-US" sz="1400" i="1">
                <a:solidFill>
                  <a:schemeClr val="tx1"/>
                </a:solidFill>
              </a:rPr>
              <a:t>Q</a:t>
            </a:r>
            <a:r>
              <a:rPr lang="en-US" altLang="en-US" sz="1400" baseline="-25000">
                <a:solidFill>
                  <a:schemeClr val="tx1"/>
                </a:solidFill>
              </a:rPr>
              <a:t>1</a:t>
            </a:r>
            <a:r>
              <a:rPr lang="en-US" altLang="en-US" sz="1400">
                <a:solidFill>
                  <a:schemeClr val="tx1"/>
                </a:solidFill>
              </a:rPr>
              <a:t> and </a:t>
            </a:r>
            <a:r>
              <a:rPr lang="en-US" altLang="en-US" sz="1400" i="1">
                <a:solidFill>
                  <a:schemeClr val="tx1"/>
                </a:solidFill>
              </a:rPr>
              <a:t>Q</a:t>
            </a:r>
            <a:r>
              <a:rPr lang="en-US" altLang="en-US" sz="1400" baseline="-25000">
                <a:solidFill>
                  <a:schemeClr val="tx1"/>
                </a:solidFill>
              </a:rPr>
              <a:t>2</a:t>
            </a:r>
            <a:r>
              <a:rPr lang="en-US" altLang="en-US" sz="1400">
                <a:solidFill>
                  <a:schemeClr val="tx1"/>
                </a:solidFill>
              </a:rPr>
              <a:t> so that marginal revenue MR (which depends on </a:t>
            </a:r>
            <a:r>
              <a:rPr lang="en-US" altLang="en-US" sz="1400" i="1">
                <a:solidFill>
                  <a:schemeClr val="tx1"/>
                </a:solidFill>
              </a:rPr>
              <a:t>total</a:t>
            </a:r>
            <a:r>
              <a:rPr lang="en-US" altLang="en-US" sz="1400">
                <a:solidFill>
                  <a:schemeClr val="tx1"/>
                </a:solidFill>
              </a:rPr>
              <a:t> output) equals marginal costs for each plant, MC</a:t>
            </a:r>
            <a:r>
              <a:rPr lang="en-US" altLang="en-US" sz="1400" baseline="-25000">
                <a:solidFill>
                  <a:schemeClr val="tx1"/>
                </a:solidFill>
              </a:rPr>
              <a:t>1</a:t>
            </a:r>
            <a:r>
              <a:rPr lang="en-US" altLang="en-US" sz="1400">
                <a:solidFill>
                  <a:schemeClr val="tx1"/>
                </a:solidFill>
              </a:rPr>
              <a:t> and MC</a:t>
            </a:r>
            <a:r>
              <a:rPr lang="en-US" altLang="en-US" sz="1400" baseline="-25000">
                <a:solidFill>
                  <a:schemeClr val="tx1"/>
                </a:solidFill>
              </a:rPr>
              <a:t>2</a:t>
            </a:r>
            <a:r>
              <a:rPr lang="en-US" altLang="en-US" sz="1400">
                <a:solidFill>
                  <a:schemeClr val="tx1"/>
                </a:solidFill>
              </a:rPr>
              <a:t>.</a:t>
            </a:r>
          </a:p>
        </p:txBody>
      </p:sp>
      <p:sp>
        <p:nvSpPr>
          <p:cNvPr id="20" name="Rectangle 12"/>
          <p:cNvSpPr>
            <a:spLocks noChangeArrowheads="1"/>
          </p:cNvSpPr>
          <p:nvPr/>
        </p:nvSpPr>
        <p:spPr bwMode="auto">
          <a:xfrm>
            <a:off x="590550" y="1695450"/>
            <a:ext cx="2201863" cy="30480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chemeClr val="tx1"/>
                </a:solidFill>
              </a:rPr>
              <a:t>Production with Two Plants</a:t>
            </a:r>
          </a:p>
        </p:txBody>
      </p:sp>
      <p:sp>
        <p:nvSpPr>
          <p:cNvPr id="21" name="Rectangle 13"/>
          <p:cNvSpPr>
            <a:spLocks noChangeArrowheads="1"/>
          </p:cNvSpPr>
          <p:nvPr/>
        </p:nvSpPr>
        <p:spPr bwMode="auto">
          <a:xfrm>
            <a:off x="590550" y="1371600"/>
            <a:ext cx="1066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rgbClr val="B27CB6"/>
                </a:solidFill>
              </a:rPr>
              <a:t>Figure 10.6</a:t>
            </a:r>
          </a:p>
        </p:txBody>
      </p:sp>
      <p:pic>
        <p:nvPicPr>
          <p:cNvPr id="23" name="Picture 22" descr="fig10.06_02.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895600" y="1600200"/>
            <a:ext cx="59436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23" descr="fig10.06_03.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895600" y="1600200"/>
            <a:ext cx="59436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24" descr="fig10.06_04.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895600" y="1600200"/>
            <a:ext cx="59436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 name="Picture 27" descr="fig10.06_03a.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895600" y="1600200"/>
            <a:ext cx="59436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Picture 28" descr="fig10.06_04a.gi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2895600" y="1600200"/>
            <a:ext cx="59436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 name="Picture 29" descr="fig10.06_05.gi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2895600" y="1600200"/>
            <a:ext cx="59436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Picture 30" descr="fig10.06_05a.gif"/>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2895600" y="1600200"/>
            <a:ext cx="59436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Picture 31" descr="fig10.06_06.gif"/>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2895600" y="1600200"/>
            <a:ext cx="59436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 name="Picture 33" descr="fig10.06_07.gif"/>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2895600" y="1600200"/>
            <a:ext cx="59436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Picture 32" descr="fig10.06_06a.gif"/>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2895600" y="1600200"/>
            <a:ext cx="59436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 name="Picture 34" descr="fig10.06_01.gif"/>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2895600" y="1600200"/>
            <a:ext cx="59436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9">
                                            <p:bg/>
                                          </p:spTgt>
                                        </p:tgtEl>
                                        <p:attrNameLst>
                                          <p:attrName>style.visibility</p:attrName>
                                        </p:attrNameLst>
                                      </p:cBhvr>
                                      <p:to>
                                        <p:strVal val="visible"/>
                                      </p:to>
                                    </p:set>
                                    <p:animEffect transition="in" filter="wipe(left)">
                                      <p:cBhvr>
                                        <p:cTn id="15" dur="500"/>
                                        <p:tgtEl>
                                          <p:spTgt spid="19">
                                            <p:bg/>
                                          </p:spTgt>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9">
                                            <p:txEl>
                                              <p:pRg st="0" end="0"/>
                                            </p:txEl>
                                          </p:spTgt>
                                        </p:tgtEl>
                                        <p:attrNameLst>
                                          <p:attrName>style.visibility</p:attrName>
                                        </p:attrNameLst>
                                      </p:cBhvr>
                                      <p:to>
                                        <p:strVal val="visible"/>
                                      </p:to>
                                    </p:set>
                                    <p:animEffect transition="in" filter="wipe(left)">
                                      <p:cBhvr>
                                        <p:cTn id="19" dur="500"/>
                                        <p:tgtEl>
                                          <p:spTgt spid="19">
                                            <p:txEl>
                                              <p:pRg st="0" end="0"/>
                                            </p:txEl>
                                          </p:spTgt>
                                        </p:tgtEl>
                                      </p:cBhvr>
                                    </p:animEffect>
                                  </p:childTnLst>
                                </p:cTn>
                              </p:par>
                            </p:childTnLst>
                          </p:cTn>
                        </p:par>
                        <p:par>
                          <p:cTn id="20" fill="hold" nodeType="afterGroup">
                            <p:stCondLst>
                              <p:cond delay="2000"/>
                            </p:stCondLst>
                            <p:childTnLst>
                              <p:par>
                                <p:cTn id="21" presetID="22" presetClass="entr" presetSubtype="8" fill="hold" nodeType="after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wipe(left)">
                                      <p:cBhvr>
                                        <p:cTn id="23" dur="500"/>
                                        <p:tgtEl>
                                          <p:spTgt spid="35"/>
                                        </p:tgtEl>
                                      </p:cBhvr>
                                    </p:animEffect>
                                  </p:childTnLst>
                                </p:cTn>
                              </p:par>
                            </p:childTnLst>
                          </p:cTn>
                        </p:par>
                        <p:par>
                          <p:cTn id="24" fill="hold" nodeType="afterGroup">
                            <p:stCondLst>
                              <p:cond delay="2500"/>
                            </p:stCondLst>
                            <p:childTnLst>
                              <p:par>
                                <p:cTn id="25" presetID="22" presetClass="entr" presetSubtype="8" fill="hold"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left)">
                                      <p:cBhvr>
                                        <p:cTn id="27" dur="1000"/>
                                        <p:tgtEl>
                                          <p:spTgt spid="23"/>
                                        </p:tgtEl>
                                      </p:cBhvr>
                                    </p:animEffect>
                                  </p:childTnLst>
                                </p:cTn>
                              </p:par>
                            </p:childTnLst>
                          </p:cTn>
                        </p:par>
                        <p:par>
                          <p:cTn id="28" fill="hold" nodeType="afterGroup">
                            <p:stCondLst>
                              <p:cond delay="3500"/>
                            </p:stCondLst>
                            <p:childTnLst>
                              <p:par>
                                <p:cTn id="29" presetID="22" presetClass="entr" presetSubtype="8" fill="hold"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ipe(left)">
                                      <p:cBhvr>
                                        <p:cTn id="31" dur="1000"/>
                                        <p:tgtEl>
                                          <p:spTgt spid="24"/>
                                        </p:tgtEl>
                                      </p:cBhvr>
                                    </p:animEffect>
                                  </p:childTnLst>
                                </p:cTn>
                              </p:par>
                            </p:childTnLst>
                          </p:cTn>
                        </p:par>
                        <p:par>
                          <p:cTn id="32" fill="hold" nodeType="afterGroup">
                            <p:stCondLst>
                              <p:cond delay="4500"/>
                            </p:stCondLst>
                            <p:childTnLst>
                              <p:par>
                                <p:cTn id="33" presetID="22" presetClass="entr" presetSubtype="8" fill="hold"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wipe(left)">
                                      <p:cBhvr>
                                        <p:cTn id="35" dur="1000"/>
                                        <p:tgtEl>
                                          <p:spTgt spid="32"/>
                                        </p:tgtEl>
                                      </p:cBhvr>
                                    </p:animEffect>
                                  </p:childTnLst>
                                </p:cTn>
                              </p:par>
                            </p:childTnLst>
                          </p:cTn>
                        </p:par>
                        <p:par>
                          <p:cTn id="36" fill="hold" nodeType="afterGroup">
                            <p:stCondLst>
                              <p:cond delay="5500"/>
                            </p:stCondLst>
                            <p:childTnLst>
                              <p:par>
                                <p:cTn id="37" presetID="22" presetClass="entr" presetSubtype="4" fill="hold" nodeType="after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wipe(down)">
                                      <p:cBhvr>
                                        <p:cTn id="39" dur="1000"/>
                                        <p:tgtEl>
                                          <p:spTgt spid="33"/>
                                        </p:tgtEl>
                                      </p:cBhvr>
                                    </p:animEffect>
                                  </p:childTnLst>
                                </p:cTn>
                              </p:par>
                              <p:par>
                                <p:cTn id="40" presetID="22" presetClass="entr" presetSubtype="4" fill="hold" nodeType="withEffect">
                                  <p:stCondLst>
                                    <p:cond delay="0"/>
                                  </p:stCondLst>
                                  <p:childTnLst>
                                    <p:set>
                                      <p:cBhvr>
                                        <p:cTn id="41" dur="1" fill="hold">
                                          <p:stCondLst>
                                            <p:cond delay="0"/>
                                          </p:stCondLst>
                                        </p:cTn>
                                        <p:tgtEl>
                                          <p:spTgt spid="34"/>
                                        </p:tgtEl>
                                        <p:attrNameLst>
                                          <p:attrName>style.visibility</p:attrName>
                                        </p:attrNameLst>
                                      </p:cBhvr>
                                      <p:to>
                                        <p:strVal val="visible"/>
                                      </p:to>
                                    </p:set>
                                    <p:animEffect transition="in" filter="wipe(down)">
                                      <p:cBhvr>
                                        <p:cTn id="42" dur="1000"/>
                                        <p:tgtEl>
                                          <p:spTgt spid="34"/>
                                        </p:tgtEl>
                                      </p:cBhvr>
                                    </p:animEffect>
                                  </p:childTnLst>
                                </p:cTn>
                              </p:par>
                            </p:childTnLst>
                          </p:cTn>
                        </p:par>
                        <p:par>
                          <p:cTn id="43" fill="hold" nodeType="afterGroup">
                            <p:stCondLst>
                              <p:cond delay="6500"/>
                            </p:stCondLst>
                            <p:childTnLst>
                              <p:par>
                                <p:cTn id="44" presetID="22" presetClass="entr" presetSubtype="8" fill="hold" nodeType="after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wipe(left)">
                                      <p:cBhvr>
                                        <p:cTn id="46" dur="1000"/>
                                        <p:tgtEl>
                                          <p:spTgt spid="28"/>
                                        </p:tgtEl>
                                      </p:cBhvr>
                                    </p:animEffect>
                                  </p:childTnLst>
                                </p:cTn>
                              </p:par>
                            </p:childTnLst>
                          </p:cTn>
                        </p:par>
                        <p:par>
                          <p:cTn id="47" fill="hold" nodeType="afterGroup">
                            <p:stCondLst>
                              <p:cond delay="7500"/>
                            </p:stCondLst>
                            <p:childTnLst>
                              <p:par>
                                <p:cTn id="48" presetID="22" presetClass="entr" presetSubtype="8" fill="hold" nodeType="after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wipe(left)">
                                      <p:cBhvr>
                                        <p:cTn id="50" dur="1000"/>
                                        <p:tgtEl>
                                          <p:spTgt spid="25"/>
                                        </p:tgtEl>
                                      </p:cBhvr>
                                    </p:animEffect>
                                  </p:childTnLst>
                                </p:cTn>
                              </p:par>
                            </p:childTnLst>
                          </p:cTn>
                        </p:par>
                        <p:par>
                          <p:cTn id="51" fill="hold" nodeType="afterGroup">
                            <p:stCondLst>
                              <p:cond delay="8500"/>
                            </p:stCondLst>
                            <p:childTnLst>
                              <p:par>
                                <p:cTn id="52" presetID="22" presetClass="entr" presetSubtype="4" fill="hold" nodeType="afterEffect">
                                  <p:stCondLst>
                                    <p:cond delay="0"/>
                                  </p:stCondLst>
                                  <p:childTnLst>
                                    <p:set>
                                      <p:cBhvr>
                                        <p:cTn id="53" dur="1" fill="hold">
                                          <p:stCondLst>
                                            <p:cond delay="0"/>
                                          </p:stCondLst>
                                        </p:cTn>
                                        <p:tgtEl>
                                          <p:spTgt spid="29"/>
                                        </p:tgtEl>
                                        <p:attrNameLst>
                                          <p:attrName>style.visibility</p:attrName>
                                        </p:attrNameLst>
                                      </p:cBhvr>
                                      <p:to>
                                        <p:strVal val="visible"/>
                                      </p:to>
                                    </p:set>
                                    <p:animEffect transition="in" filter="wipe(down)">
                                      <p:cBhvr>
                                        <p:cTn id="54" dur="1000"/>
                                        <p:tgtEl>
                                          <p:spTgt spid="29"/>
                                        </p:tgtEl>
                                      </p:cBhvr>
                                    </p:animEffect>
                                  </p:childTnLst>
                                </p:cTn>
                              </p:par>
                            </p:childTnLst>
                          </p:cTn>
                        </p:par>
                        <p:par>
                          <p:cTn id="55" fill="hold" nodeType="afterGroup">
                            <p:stCondLst>
                              <p:cond delay="9500"/>
                            </p:stCondLst>
                            <p:childTnLst>
                              <p:par>
                                <p:cTn id="56" presetID="22" presetClass="entr" presetSubtype="8" fill="hold" nodeType="afterEffect">
                                  <p:stCondLst>
                                    <p:cond delay="0"/>
                                  </p:stCondLst>
                                  <p:childTnLst>
                                    <p:set>
                                      <p:cBhvr>
                                        <p:cTn id="57" dur="1" fill="hold">
                                          <p:stCondLst>
                                            <p:cond delay="0"/>
                                          </p:stCondLst>
                                        </p:cTn>
                                        <p:tgtEl>
                                          <p:spTgt spid="30"/>
                                        </p:tgtEl>
                                        <p:attrNameLst>
                                          <p:attrName>style.visibility</p:attrName>
                                        </p:attrNameLst>
                                      </p:cBhvr>
                                      <p:to>
                                        <p:strVal val="visible"/>
                                      </p:to>
                                    </p:set>
                                    <p:animEffect transition="in" filter="wipe(left)">
                                      <p:cBhvr>
                                        <p:cTn id="58" dur="1000"/>
                                        <p:tgtEl>
                                          <p:spTgt spid="30"/>
                                        </p:tgtEl>
                                      </p:cBhvr>
                                    </p:animEffect>
                                  </p:childTnLst>
                                </p:cTn>
                              </p:par>
                            </p:childTnLst>
                          </p:cTn>
                        </p:par>
                        <p:par>
                          <p:cTn id="59" fill="hold" nodeType="afterGroup">
                            <p:stCondLst>
                              <p:cond delay="10500"/>
                            </p:stCondLst>
                            <p:childTnLst>
                              <p:par>
                                <p:cTn id="60" presetID="22" presetClass="entr" presetSubtype="4" fill="hold" nodeType="after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wipe(down)">
                                      <p:cBhvr>
                                        <p:cTn id="62" dur="1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uild="p" animBg="1"/>
      <p:bldP spid="20" grpId="0" animBg="1"/>
      <p:bldP spid="2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618" name="Rectangle 2"/>
          <p:cNvSpPr>
            <a:spLocks noGrp="1" noChangeArrowheads="1"/>
          </p:cNvSpPr>
          <p:nvPr>
            <p:ph type="title"/>
          </p:nvPr>
        </p:nvSpPr>
        <p:spPr>
          <a:xfrm>
            <a:off x="1371600" y="381000"/>
            <a:ext cx="7315200" cy="487363"/>
          </a:xfrm>
        </p:spPr>
        <p:txBody>
          <a:bodyPr/>
          <a:lstStyle/>
          <a:p>
            <a:pPr marL="419100" indent="-419100" eaLnBrk="1" hangingPunct="1"/>
            <a:r>
              <a:rPr lang="en-US" altLang="en-US" sz="2000" b="0" smtClean="0"/>
              <a:t>MONOPOLY POWER</a:t>
            </a:r>
          </a:p>
        </p:txBody>
      </p:sp>
      <p:grpSp>
        <p:nvGrpSpPr>
          <p:cNvPr id="2" name="Group 3"/>
          <p:cNvGrpSpPr>
            <a:grpSpLocks/>
          </p:cNvGrpSpPr>
          <p:nvPr/>
        </p:nvGrpSpPr>
        <p:grpSpPr bwMode="auto">
          <a:xfrm>
            <a:off x="457200" y="381000"/>
            <a:ext cx="8229600" cy="487363"/>
            <a:chOff x="288" y="240"/>
            <a:chExt cx="5184" cy="307"/>
          </a:xfrm>
        </p:grpSpPr>
        <p:sp>
          <p:nvSpPr>
            <p:cNvPr id="23569" name="Rectangle 4"/>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10.2</a:t>
              </a:r>
            </a:p>
          </p:txBody>
        </p:sp>
        <p:sp>
          <p:nvSpPr>
            <p:cNvPr id="23570" name="Line 5"/>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623625" name="Picture 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94625"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1"/>
          <p:cNvSpPr>
            <a:spLocks noChangeArrowheads="1"/>
          </p:cNvSpPr>
          <p:nvPr/>
        </p:nvSpPr>
        <p:spPr bwMode="auto">
          <a:xfrm>
            <a:off x="552450" y="1828800"/>
            <a:ext cx="2495550" cy="45529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Aft>
                <a:spcPct val="20000"/>
              </a:spcAft>
            </a:pPr>
            <a:r>
              <a:rPr lang="en-US" altLang="en-US" sz="1400">
                <a:solidFill>
                  <a:schemeClr val="tx1"/>
                </a:solidFill>
              </a:rPr>
              <a:t>Part </a:t>
            </a:r>
            <a:r>
              <a:rPr lang="en-US" altLang="en-US" sz="1400" b="1">
                <a:solidFill>
                  <a:schemeClr val="tx1"/>
                </a:solidFill>
              </a:rPr>
              <a:t>(a)</a:t>
            </a:r>
            <a:r>
              <a:rPr lang="en-US" altLang="en-US" sz="1400">
                <a:solidFill>
                  <a:schemeClr val="tx1"/>
                </a:solidFill>
              </a:rPr>
              <a:t> shows the market demand for toothbrushes.</a:t>
            </a:r>
          </a:p>
          <a:p>
            <a:pPr eaLnBrk="1" hangingPunct="1">
              <a:spcAft>
                <a:spcPct val="20000"/>
              </a:spcAft>
            </a:pPr>
            <a:r>
              <a:rPr lang="en-US" altLang="en-US" sz="1400">
                <a:solidFill>
                  <a:schemeClr val="tx1"/>
                </a:solidFill>
              </a:rPr>
              <a:t> Part </a:t>
            </a:r>
            <a:r>
              <a:rPr lang="en-US" altLang="en-US" sz="1400" b="1">
                <a:solidFill>
                  <a:schemeClr val="tx1"/>
                </a:solidFill>
              </a:rPr>
              <a:t>(b)</a:t>
            </a:r>
            <a:r>
              <a:rPr lang="en-US" altLang="en-US" sz="1400">
                <a:solidFill>
                  <a:schemeClr val="tx1"/>
                </a:solidFill>
              </a:rPr>
              <a:t> shows the demand for toothbrushes as seen by Firm </a:t>
            </a:r>
            <a:r>
              <a:rPr lang="en-US" altLang="en-US" sz="1400" i="1">
                <a:solidFill>
                  <a:schemeClr val="tx1"/>
                </a:solidFill>
              </a:rPr>
              <a:t>A</a:t>
            </a:r>
            <a:r>
              <a:rPr lang="en-US" altLang="en-US" sz="1400">
                <a:solidFill>
                  <a:schemeClr val="tx1"/>
                </a:solidFill>
              </a:rPr>
              <a:t>.</a:t>
            </a:r>
          </a:p>
          <a:p>
            <a:pPr eaLnBrk="1" hangingPunct="1">
              <a:spcAft>
                <a:spcPct val="20000"/>
              </a:spcAft>
            </a:pPr>
            <a:r>
              <a:rPr lang="en-US" altLang="en-US" sz="1400">
                <a:solidFill>
                  <a:schemeClr val="tx1"/>
                </a:solidFill>
              </a:rPr>
              <a:t>At a market price of $1.50, elasticity of market demand is −1.5. </a:t>
            </a:r>
          </a:p>
          <a:p>
            <a:pPr eaLnBrk="1" hangingPunct="1">
              <a:spcAft>
                <a:spcPct val="20000"/>
              </a:spcAft>
            </a:pPr>
            <a:r>
              <a:rPr lang="en-US" altLang="en-US" sz="1400">
                <a:solidFill>
                  <a:schemeClr val="tx1"/>
                </a:solidFill>
              </a:rPr>
              <a:t>Firm </a:t>
            </a:r>
            <a:r>
              <a:rPr lang="en-US" altLang="en-US" sz="1400" i="1">
                <a:solidFill>
                  <a:schemeClr val="tx1"/>
                </a:solidFill>
              </a:rPr>
              <a:t>A</a:t>
            </a:r>
            <a:r>
              <a:rPr lang="en-US" altLang="en-US" sz="1400">
                <a:solidFill>
                  <a:schemeClr val="tx1"/>
                </a:solidFill>
              </a:rPr>
              <a:t>, however, sees a much more elastic demand curve </a:t>
            </a:r>
            <a:r>
              <a:rPr lang="en-US" altLang="en-US" sz="1400" i="1">
                <a:solidFill>
                  <a:schemeClr val="tx1"/>
                </a:solidFill>
              </a:rPr>
              <a:t>D</a:t>
            </a:r>
            <a:r>
              <a:rPr lang="en-US" altLang="en-US" sz="1400" i="1" baseline="-25000">
                <a:solidFill>
                  <a:schemeClr val="tx1"/>
                </a:solidFill>
              </a:rPr>
              <a:t>A</a:t>
            </a:r>
            <a:r>
              <a:rPr lang="en-US" altLang="en-US" sz="1400">
                <a:solidFill>
                  <a:schemeClr val="tx1"/>
                </a:solidFill>
              </a:rPr>
              <a:t> because of competition from other firms. </a:t>
            </a:r>
          </a:p>
          <a:p>
            <a:pPr eaLnBrk="1" hangingPunct="1">
              <a:spcAft>
                <a:spcPct val="20000"/>
              </a:spcAft>
            </a:pPr>
            <a:r>
              <a:rPr lang="en-US" altLang="en-US" sz="1400">
                <a:solidFill>
                  <a:schemeClr val="tx1"/>
                </a:solidFill>
              </a:rPr>
              <a:t>At a price of $1.50, Firm </a:t>
            </a:r>
            <a:r>
              <a:rPr lang="en-US" altLang="en-US" sz="1400" i="1">
                <a:solidFill>
                  <a:schemeClr val="tx1"/>
                </a:solidFill>
              </a:rPr>
              <a:t>A</a:t>
            </a:r>
            <a:r>
              <a:rPr lang="en-US" altLang="en-US" sz="1400">
                <a:solidFill>
                  <a:schemeClr val="tx1"/>
                </a:solidFill>
              </a:rPr>
              <a:t>’s demand elasticity is −6. </a:t>
            </a:r>
          </a:p>
          <a:p>
            <a:pPr eaLnBrk="1" hangingPunct="1">
              <a:spcAft>
                <a:spcPct val="20000"/>
              </a:spcAft>
            </a:pPr>
            <a:r>
              <a:rPr lang="en-US" altLang="en-US" sz="1400">
                <a:solidFill>
                  <a:schemeClr val="tx1"/>
                </a:solidFill>
              </a:rPr>
              <a:t>Still, Firm </a:t>
            </a:r>
            <a:r>
              <a:rPr lang="en-US" altLang="en-US" sz="1400" i="1">
                <a:solidFill>
                  <a:schemeClr val="tx1"/>
                </a:solidFill>
              </a:rPr>
              <a:t>A</a:t>
            </a:r>
            <a:r>
              <a:rPr lang="en-US" altLang="en-US" sz="1400">
                <a:solidFill>
                  <a:schemeClr val="tx1"/>
                </a:solidFill>
              </a:rPr>
              <a:t> has some monopoly power: Its profit-maximizing price is $1.50, which exceeds marginal cost.</a:t>
            </a:r>
          </a:p>
        </p:txBody>
      </p:sp>
      <p:sp>
        <p:nvSpPr>
          <p:cNvPr id="14" name="Rectangle 12"/>
          <p:cNvSpPr>
            <a:spLocks noChangeArrowheads="1"/>
          </p:cNvSpPr>
          <p:nvPr/>
        </p:nvSpPr>
        <p:spPr bwMode="auto">
          <a:xfrm>
            <a:off x="609600" y="1485900"/>
            <a:ext cx="2486025" cy="34290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chemeClr val="tx1"/>
                </a:solidFill>
              </a:rPr>
              <a:t>The Demand for Toothbrushes</a:t>
            </a:r>
          </a:p>
        </p:txBody>
      </p:sp>
      <p:sp>
        <p:nvSpPr>
          <p:cNvPr id="15" name="Rectangle 13"/>
          <p:cNvSpPr>
            <a:spLocks noChangeArrowheads="1"/>
          </p:cNvSpPr>
          <p:nvPr/>
        </p:nvSpPr>
        <p:spPr bwMode="auto">
          <a:xfrm>
            <a:off x="609600" y="1219200"/>
            <a:ext cx="990600"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rgbClr val="B27CB6"/>
                </a:solidFill>
              </a:rPr>
              <a:t>Figure 10.7</a:t>
            </a:r>
          </a:p>
        </p:txBody>
      </p:sp>
      <p:pic>
        <p:nvPicPr>
          <p:cNvPr id="17" name="Picture 16" descr="fig10.07_02.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990850" y="2571750"/>
            <a:ext cx="5924550" cy="276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7" descr="fig10.07_03.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990850" y="2571750"/>
            <a:ext cx="5924550" cy="276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8" descr="fig10.07_01.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990850" y="2571750"/>
            <a:ext cx="5924550" cy="276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19" descr="fig10.07_05.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990850" y="2571750"/>
            <a:ext cx="5924550" cy="276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20" descr="fig10.07_06.gi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2990850" y="2571750"/>
            <a:ext cx="5924550" cy="276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21" descr="fig10.07_07.gi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2990850" y="2571750"/>
            <a:ext cx="5924550" cy="276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22" descr="fig10.07_08.gif"/>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2990850" y="2571750"/>
            <a:ext cx="5924550" cy="276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23" descr="fig10.07_09.gif"/>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2990850" y="2571750"/>
            <a:ext cx="5924550" cy="276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24" descr="fig10.07_04.gif"/>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2990850" y="2571750"/>
            <a:ext cx="5924550" cy="276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623625"/>
                                        </p:tgtEl>
                                        <p:attrNameLst>
                                          <p:attrName>style.visibility</p:attrName>
                                        </p:attrNameLst>
                                      </p:cBhvr>
                                      <p:to>
                                        <p:strVal val="visible"/>
                                      </p:to>
                                    </p:set>
                                    <p:animEffect transition="in" filter="fade">
                                      <p:cBhvr>
                                        <p:cTn id="11" dur="500"/>
                                        <p:tgtEl>
                                          <p:spTgt spid="623625"/>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23618"/>
                                        </p:tgtEl>
                                        <p:attrNameLst>
                                          <p:attrName>style.visibility</p:attrName>
                                        </p:attrNameLst>
                                      </p:cBhvr>
                                      <p:to>
                                        <p:strVal val="visible"/>
                                      </p:to>
                                    </p:set>
                                    <p:animEffect transition="in" filter="wipe(left)">
                                      <p:cBhvr>
                                        <p:cTn id="15" dur="1000"/>
                                        <p:tgtEl>
                                          <p:spTgt spid="623618"/>
                                        </p:tgtEl>
                                      </p:cBhvr>
                                    </p:animEffect>
                                  </p:childTnLst>
                                </p:cTn>
                              </p:par>
                            </p:childTnLst>
                          </p:cTn>
                        </p:par>
                        <p:par>
                          <p:cTn id="16" fill="hold" nodeType="afterGroup">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par>
                          <p:cTn id="20" fill="hold" nodeType="afterGroup">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left)">
                                      <p:cBhvr>
                                        <p:cTn id="23" dur="500"/>
                                        <p:tgtEl>
                                          <p:spTgt spid="14"/>
                                        </p:tgtEl>
                                      </p:cBhvr>
                                    </p:animEffect>
                                  </p:childTnLst>
                                </p:cTn>
                              </p:par>
                            </p:childTnLst>
                          </p:cTn>
                        </p:par>
                        <p:par>
                          <p:cTn id="24" fill="hold" nodeType="afterGroup">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13">
                                            <p:bg/>
                                          </p:spTgt>
                                        </p:tgtEl>
                                        <p:attrNameLst>
                                          <p:attrName>style.visibility</p:attrName>
                                        </p:attrNameLst>
                                      </p:cBhvr>
                                      <p:to>
                                        <p:strVal val="visible"/>
                                      </p:to>
                                    </p:set>
                                    <p:animEffect transition="in" filter="wipe(left)">
                                      <p:cBhvr>
                                        <p:cTn id="27" dur="500"/>
                                        <p:tgtEl>
                                          <p:spTgt spid="13">
                                            <p:bg/>
                                          </p:spTgt>
                                        </p:tgtEl>
                                      </p:cBhvr>
                                    </p:animEffect>
                                  </p:childTnLst>
                                </p:cTn>
                              </p:par>
                            </p:childTnLst>
                          </p:cTn>
                        </p:par>
                        <p:par>
                          <p:cTn id="28" fill="hold" nodeType="afterGroup">
                            <p:stCondLst>
                              <p:cond delay="3500"/>
                            </p:stCondLst>
                            <p:childTnLst>
                              <p:par>
                                <p:cTn id="29" presetID="22" presetClass="entr" presetSubtype="8" fill="hold" grpId="0" nodeType="afterEffect">
                                  <p:stCondLst>
                                    <p:cond delay="0"/>
                                  </p:stCondLst>
                                  <p:childTnLst>
                                    <p:set>
                                      <p:cBhvr>
                                        <p:cTn id="30" dur="1" fill="hold">
                                          <p:stCondLst>
                                            <p:cond delay="0"/>
                                          </p:stCondLst>
                                        </p:cTn>
                                        <p:tgtEl>
                                          <p:spTgt spid="13">
                                            <p:txEl>
                                              <p:pRg st="0" end="0"/>
                                            </p:txEl>
                                          </p:spTgt>
                                        </p:tgtEl>
                                        <p:attrNameLst>
                                          <p:attrName>style.visibility</p:attrName>
                                        </p:attrNameLst>
                                      </p:cBhvr>
                                      <p:to>
                                        <p:strVal val="visible"/>
                                      </p:to>
                                    </p:set>
                                    <p:animEffect transition="in" filter="wipe(left)">
                                      <p:cBhvr>
                                        <p:cTn id="31" dur="500"/>
                                        <p:tgtEl>
                                          <p:spTgt spid="13">
                                            <p:txEl>
                                              <p:pRg st="0" end="0"/>
                                            </p:txEl>
                                          </p:spTgt>
                                        </p:tgtEl>
                                      </p:cBhvr>
                                    </p:animEffect>
                                  </p:childTnLst>
                                </p:cTn>
                              </p:par>
                            </p:childTnLst>
                          </p:cTn>
                        </p:par>
                        <p:par>
                          <p:cTn id="32" fill="hold" nodeType="afterGroup">
                            <p:stCondLst>
                              <p:cond delay="4000"/>
                            </p:stCondLst>
                            <p:childTnLst>
                              <p:par>
                                <p:cTn id="33" presetID="22" presetClass="entr" presetSubtype="8" fill="hold"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nodeType="afterGroup">
                            <p:stCondLst>
                              <p:cond delay="4500"/>
                            </p:stCondLst>
                            <p:childTnLst>
                              <p:par>
                                <p:cTn id="37" presetID="22" presetClass="entr" presetSubtype="1" fill="hold"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wipe(up)">
                                      <p:cBhvr>
                                        <p:cTn id="39" dur="1000"/>
                                        <p:tgtEl>
                                          <p:spTgt spid="17"/>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22" presetClass="entr" presetSubtype="8" fill="hold" grpId="0" nodeType="clickEffect">
                                  <p:stCondLst>
                                    <p:cond delay="0"/>
                                  </p:stCondLst>
                                  <p:childTnLst>
                                    <p:set>
                                      <p:cBhvr>
                                        <p:cTn id="43" dur="1" fill="hold">
                                          <p:stCondLst>
                                            <p:cond delay="0"/>
                                          </p:stCondLst>
                                        </p:cTn>
                                        <p:tgtEl>
                                          <p:spTgt spid="13">
                                            <p:txEl>
                                              <p:pRg st="1" end="1"/>
                                            </p:txEl>
                                          </p:spTgt>
                                        </p:tgtEl>
                                        <p:attrNameLst>
                                          <p:attrName>style.visibility</p:attrName>
                                        </p:attrNameLst>
                                      </p:cBhvr>
                                      <p:to>
                                        <p:strVal val="visible"/>
                                      </p:to>
                                    </p:set>
                                    <p:animEffect transition="in" filter="wipe(left)">
                                      <p:cBhvr>
                                        <p:cTn id="44" dur="500"/>
                                        <p:tgtEl>
                                          <p:spTgt spid="13">
                                            <p:txEl>
                                              <p:pRg st="1" end="1"/>
                                            </p:txEl>
                                          </p:spTgt>
                                        </p:tgtEl>
                                      </p:cBhvr>
                                    </p:animEffect>
                                  </p:childTnLst>
                                </p:cTn>
                              </p:par>
                            </p:childTnLst>
                          </p:cTn>
                        </p:par>
                        <p:par>
                          <p:cTn id="45" fill="hold" nodeType="afterGroup">
                            <p:stCondLst>
                              <p:cond delay="500"/>
                            </p:stCondLst>
                            <p:childTnLst>
                              <p:par>
                                <p:cTn id="46" presetID="22" presetClass="entr" presetSubtype="8" fill="hold" nodeType="afterEffect">
                                  <p:stCondLst>
                                    <p:cond delay="0"/>
                                  </p:stCondLst>
                                  <p:childTnLst>
                                    <p:set>
                                      <p:cBhvr>
                                        <p:cTn id="47" dur="1" fill="hold">
                                          <p:stCondLst>
                                            <p:cond delay="0"/>
                                          </p:stCondLst>
                                        </p:cTn>
                                        <p:tgtEl>
                                          <p:spTgt spid="25"/>
                                        </p:tgtEl>
                                        <p:attrNameLst>
                                          <p:attrName>style.visibility</p:attrName>
                                        </p:attrNameLst>
                                      </p:cBhvr>
                                      <p:to>
                                        <p:strVal val="visible"/>
                                      </p:to>
                                    </p:set>
                                    <p:animEffect transition="in" filter="wipe(left)">
                                      <p:cBhvr>
                                        <p:cTn id="48" dur="500"/>
                                        <p:tgtEl>
                                          <p:spTgt spid="25"/>
                                        </p:tgtEl>
                                      </p:cBhvr>
                                    </p:animEffect>
                                  </p:childTnLst>
                                </p:cTn>
                              </p:par>
                            </p:childTnLst>
                          </p:cTn>
                        </p:par>
                        <p:par>
                          <p:cTn id="49" fill="hold" nodeType="afterGroup">
                            <p:stCondLst>
                              <p:cond delay="1000"/>
                            </p:stCondLst>
                            <p:childTnLst>
                              <p:par>
                                <p:cTn id="50" presetID="22" presetClass="entr" presetSubtype="8" fill="hold" nodeType="after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wipe(left)">
                                      <p:cBhvr>
                                        <p:cTn id="52" dur="1000"/>
                                        <p:tgtEl>
                                          <p:spTgt spid="20"/>
                                        </p:tgtEl>
                                      </p:cBhvr>
                                    </p:animEffect>
                                  </p:childTnLst>
                                </p:cTn>
                              </p:par>
                            </p:childTnLst>
                          </p:cTn>
                        </p:par>
                        <p:par>
                          <p:cTn id="53" fill="hold" nodeType="afterGroup">
                            <p:stCondLst>
                              <p:cond delay="2000"/>
                            </p:stCondLst>
                            <p:childTnLst>
                              <p:par>
                                <p:cTn id="54" presetID="22" presetClass="entr" presetSubtype="8" fill="hold" nodeType="after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wipe(left)">
                                      <p:cBhvr>
                                        <p:cTn id="56" dur="1000"/>
                                        <p:tgtEl>
                                          <p:spTgt spid="21"/>
                                        </p:tgtEl>
                                      </p:cBhvr>
                                    </p:animEffect>
                                  </p:childTnLst>
                                </p:cTn>
                              </p:par>
                            </p:childTnLst>
                          </p:cTn>
                        </p:par>
                        <p:par>
                          <p:cTn id="57" fill="hold" nodeType="afterGroup">
                            <p:stCondLst>
                              <p:cond delay="3000"/>
                            </p:stCondLst>
                            <p:childTnLst>
                              <p:par>
                                <p:cTn id="58" presetID="22" presetClass="entr" presetSubtype="8" fill="hold" nodeType="after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wipe(left)">
                                      <p:cBhvr>
                                        <p:cTn id="60" dur="1000"/>
                                        <p:tgtEl>
                                          <p:spTgt spid="22"/>
                                        </p:tgtEl>
                                      </p:cBhvr>
                                    </p:animEffect>
                                  </p:childTnLst>
                                </p:cTn>
                              </p:par>
                            </p:childTnLst>
                          </p:cTn>
                        </p:par>
                      </p:childTnLst>
                    </p:cTn>
                  </p:par>
                  <p:par>
                    <p:cTn id="61" fill="hold" nodeType="clickPar">
                      <p:stCondLst>
                        <p:cond delay="indefinite"/>
                      </p:stCondLst>
                      <p:childTnLst>
                        <p:par>
                          <p:cTn id="62" fill="hold" nodeType="withGroup">
                            <p:stCondLst>
                              <p:cond delay="0"/>
                            </p:stCondLst>
                            <p:childTnLst>
                              <p:par>
                                <p:cTn id="63" presetID="22" presetClass="entr" presetSubtype="8" fill="hold" grpId="0" nodeType="clickEffect">
                                  <p:stCondLst>
                                    <p:cond delay="0"/>
                                  </p:stCondLst>
                                  <p:childTnLst>
                                    <p:set>
                                      <p:cBhvr>
                                        <p:cTn id="64" dur="1" fill="hold">
                                          <p:stCondLst>
                                            <p:cond delay="0"/>
                                          </p:stCondLst>
                                        </p:cTn>
                                        <p:tgtEl>
                                          <p:spTgt spid="13">
                                            <p:txEl>
                                              <p:pRg st="2" end="2"/>
                                            </p:txEl>
                                          </p:spTgt>
                                        </p:tgtEl>
                                        <p:attrNameLst>
                                          <p:attrName>style.visibility</p:attrName>
                                        </p:attrNameLst>
                                      </p:cBhvr>
                                      <p:to>
                                        <p:strVal val="visible"/>
                                      </p:to>
                                    </p:set>
                                    <p:animEffect transition="in" filter="wipe(left)">
                                      <p:cBhvr>
                                        <p:cTn id="65" dur="500"/>
                                        <p:tgtEl>
                                          <p:spTgt spid="13">
                                            <p:txEl>
                                              <p:pRg st="2" end="2"/>
                                            </p:txEl>
                                          </p:spTgt>
                                        </p:tgtEl>
                                      </p:cBhvr>
                                    </p:animEffect>
                                  </p:childTnLst>
                                </p:cTn>
                              </p:par>
                            </p:childTnLst>
                          </p:cTn>
                        </p:par>
                        <p:par>
                          <p:cTn id="66" fill="hold" nodeType="afterGroup">
                            <p:stCondLst>
                              <p:cond delay="500"/>
                            </p:stCondLst>
                            <p:childTnLst>
                              <p:par>
                                <p:cTn id="67" presetID="22" presetClass="entr" presetSubtype="8" fill="hold" nodeType="afterEffect">
                                  <p:stCondLst>
                                    <p:cond delay="0"/>
                                  </p:stCondLst>
                                  <p:childTnLst>
                                    <p:set>
                                      <p:cBhvr>
                                        <p:cTn id="68" dur="1" fill="hold">
                                          <p:stCondLst>
                                            <p:cond delay="0"/>
                                          </p:stCondLst>
                                        </p:cTn>
                                        <p:tgtEl>
                                          <p:spTgt spid="18"/>
                                        </p:tgtEl>
                                        <p:attrNameLst>
                                          <p:attrName>style.visibility</p:attrName>
                                        </p:attrNameLst>
                                      </p:cBhvr>
                                      <p:to>
                                        <p:strVal val="visible"/>
                                      </p:to>
                                    </p:set>
                                    <p:animEffect transition="in" filter="wipe(left)">
                                      <p:cBhvr>
                                        <p:cTn id="69" dur="1000"/>
                                        <p:tgtEl>
                                          <p:spTgt spid="18"/>
                                        </p:tgtEl>
                                      </p:cBhvr>
                                    </p:animEffect>
                                  </p:childTnLst>
                                </p:cTn>
                              </p:par>
                            </p:childTnLst>
                          </p:cTn>
                        </p:par>
                      </p:childTnLst>
                    </p:cTn>
                  </p:par>
                  <p:par>
                    <p:cTn id="70" fill="hold" nodeType="clickPar">
                      <p:stCondLst>
                        <p:cond delay="indefinite"/>
                      </p:stCondLst>
                      <p:childTnLst>
                        <p:par>
                          <p:cTn id="71" fill="hold" nodeType="withGroup">
                            <p:stCondLst>
                              <p:cond delay="0"/>
                            </p:stCondLst>
                            <p:childTnLst>
                              <p:par>
                                <p:cTn id="72" presetID="22" presetClass="entr" presetSubtype="8" fill="hold" grpId="0" nodeType="clickEffect">
                                  <p:stCondLst>
                                    <p:cond delay="0"/>
                                  </p:stCondLst>
                                  <p:childTnLst>
                                    <p:set>
                                      <p:cBhvr>
                                        <p:cTn id="73" dur="1" fill="hold">
                                          <p:stCondLst>
                                            <p:cond delay="0"/>
                                          </p:stCondLst>
                                        </p:cTn>
                                        <p:tgtEl>
                                          <p:spTgt spid="13">
                                            <p:txEl>
                                              <p:pRg st="3" end="3"/>
                                            </p:txEl>
                                          </p:spTgt>
                                        </p:tgtEl>
                                        <p:attrNameLst>
                                          <p:attrName>style.visibility</p:attrName>
                                        </p:attrNameLst>
                                      </p:cBhvr>
                                      <p:to>
                                        <p:strVal val="visible"/>
                                      </p:to>
                                    </p:set>
                                    <p:animEffect transition="in" filter="wipe(left)">
                                      <p:cBhvr>
                                        <p:cTn id="74" dur="500"/>
                                        <p:tgtEl>
                                          <p:spTgt spid="13">
                                            <p:txEl>
                                              <p:pRg st="3" end="3"/>
                                            </p:txEl>
                                          </p:spTgt>
                                        </p:tgtEl>
                                      </p:cBhvr>
                                    </p:animEffect>
                                  </p:childTnLst>
                                </p:cTn>
                              </p:par>
                            </p:childTnLst>
                          </p:cTn>
                        </p:par>
                      </p:childTnLst>
                    </p:cTn>
                  </p:par>
                  <p:par>
                    <p:cTn id="75" fill="hold" nodeType="clickPar">
                      <p:stCondLst>
                        <p:cond delay="indefinite"/>
                      </p:stCondLst>
                      <p:childTnLst>
                        <p:par>
                          <p:cTn id="76" fill="hold" nodeType="withGroup">
                            <p:stCondLst>
                              <p:cond delay="0"/>
                            </p:stCondLst>
                            <p:childTnLst>
                              <p:par>
                                <p:cTn id="77" presetID="22" presetClass="entr" presetSubtype="8" fill="hold" grpId="0" nodeType="clickEffect">
                                  <p:stCondLst>
                                    <p:cond delay="0"/>
                                  </p:stCondLst>
                                  <p:childTnLst>
                                    <p:set>
                                      <p:cBhvr>
                                        <p:cTn id="78" dur="1" fill="hold">
                                          <p:stCondLst>
                                            <p:cond delay="0"/>
                                          </p:stCondLst>
                                        </p:cTn>
                                        <p:tgtEl>
                                          <p:spTgt spid="13">
                                            <p:txEl>
                                              <p:pRg st="4" end="4"/>
                                            </p:txEl>
                                          </p:spTgt>
                                        </p:tgtEl>
                                        <p:attrNameLst>
                                          <p:attrName>style.visibility</p:attrName>
                                        </p:attrNameLst>
                                      </p:cBhvr>
                                      <p:to>
                                        <p:strVal val="visible"/>
                                      </p:to>
                                    </p:set>
                                    <p:animEffect transition="in" filter="wipe(left)">
                                      <p:cBhvr>
                                        <p:cTn id="79" dur="500"/>
                                        <p:tgtEl>
                                          <p:spTgt spid="13">
                                            <p:txEl>
                                              <p:pRg st="4" end="4"/>
                                            </p:txEl>
                                          </p:spTgt>
                                        </p:tgtEl>
                                      </p:cBhvr>
                                    </p:animEffect>
                                  </p:childTnLst>
                                </p:cTn>
                              </p:par>
                            </p:childTnLst>
                          </p:cTn>
                        </p:par>
                        <p:par>
                          <p:cTn id="80" fill="hold" nodeType="afterGroup">
                            <p:stCondLst>
                              <p:cond delay="500"/>
                            </p:stCondLst>
                            <p:childTnLst>
                              <p:par>
                                <p:cTn id="81" presetID="22" presetClass="entr" presetSubtype="8" fill="hold"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wipe(left)">
                                      <p:cBhvr>
                                        <p:cTn id="83" dur="1000"/>
                                        <p:tgtEl>
                                          <p:spTgt spid="23"/>
                                        </p:tgtEl>
                                      </p:cBhvr>
                                    </p:animEffect>
                                  </p:childTnLst>
                                </p:cTn>
                              </p:par>
                            </p:childTnLst>
                          </p:cTn>
                        </p:par>
                        <p:par>
                          <p:cTn id="84" fill="hold" nodeType="afterGroup">
                            <p:stCondLst>
                              <p:cond delay="1500"/>
                            </p:stCondLst>
                            <p:childTnLst>
                              <p:par>
                                <p:cTn id="85" presetID="22" presetClass="entr" presetSubtype="8" fill="hold" nodeType="afterEffect">
                                  <p:stCondLst>
                                    <p:cond delay="0"/>
                                  </p:stCondLst>
                                  <p:childTnLst>
                                    <p:set>
                                      <p:cBhvr>
                                        <p:cTn id="86" dur="1" fill="hold">
                                          <p:stCondLst>
                                            <p:cond delay="0"/>
                                          </p:stCondLst>
                                        </p:cTn>
                                        <p:tgtEl>
                                          <p:spTgt spid="24"/>
                                        </p:tgtEl>
                                        <p:attrNameLst>
                                          <p:attrName>style.visibility</p:attrName>
                                        </p:attrNameLst>
                                      </p:cBhvr>
                                      <p:to>
                                        <p:strVal val="visible"/>
                                      </p:to>
                                    </p:set>
                                    <p:animEffect transition="in" filter="wipe(left)">
                                      <p:cBhvr>
                                        <p:cTn id="87" dur="1000"/>
                                        <p:tgtEl>
                                          <p:spTgt spid="24"/>
                                        </p:tgtEl>
                                      </p:cBhvr>
                                    </p:animEffect>
                                  </p:childTnLst>
                                </p:cTn>
                              </p:par>
                            </p:childTnLst>
                          </p:cTn>
                        </p:par>
                      </p:childTnLst>
                    </p:cTn>
                  </p:par>
                  <p:par>
                    <p:cTn id="88" fill="hold" nodeType="clickPar">
                      <p:stCondLst>
                        <p:cond delay="indefinite"/>
                      </p:stCondLst>
                      <p:childTnLst>
                        <p:par>
                          <p:cTn id="89" fill="hold" nodeType="withGroup">
                            <p:stCondLst>
                              <p:cond delay="0"/>
                            </p:stCondLst>
                            <p:childTnLst>
                              <p:par>
                                <p:cTn id="90" presetID="22" presetClass="entr" presetSubtype="8" fill="hold" grpId="0" nodeType="clickEffect">
                                  <p:stCondLst>
                                    <p:cond delay="0"/>
                                  </p:stCondLst>
                                  <p:childTnLst>
                                    <p:set>
                                      <p:cBhvr>
                                        <p:cTn id="91" dur="1" fill="hold">
                                          <p:stCondLst>
                                            <p:cond delay="0"/>
                                          </p:stCondLst>
                                        </p:cTn>
                                        <p:tgtEl>
                                          <p:spTgt spid="13">
                                            <p:txEl>
                                              <p:pRg st="5" end="5"/>
                                            </p:txEl>
                                          </p:spTgt>
                                        </p:tgtEl>
                                        <p:attrNameLst>
                                          <p:attrName>style.visibility</p:attrName>
                                        </p:attrNameLst>
                                      </p:cBhvr>
                                      <p:to>
                                        <p:strVal val="visible"/>
                                      </p:to>
                                    </p:set>
                                    <p:animEffect transition="in" filter="wipe(left)">
                                      <p:cBhvr>
                                        <p:cTn id="92" dur="500"/>
                                        <p:tgtEl>
                                          <p:spTgt spid="1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3618" grpId="0"/>
      <p:bldP spid="13" grpId="0" build="p" animBg="1"/>
      <p:bldP spid="14" grpId="0" animBg="1"/>
      <p:bldP spid="1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4733" name="Picture 29" descr="2nd-p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0"/>
            <a:ext cx="7391400" cy="655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4706" name="Text Box 2"/>
          <p:cNvSpPr txBox="1">
            <a:spLocks noChangeArrowheads="1"/>
          </p:cNvSpPr>
          <p:nvPr/>
        </p:nvSpPr>
        <p:spPr bwMode="auto">
          <a:xfrm>
            <a:off x="1273175" y="593725"/>
            <a:ext cx="4038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pPr>
            <a:r>
              <a:rPr lang="en-US" altLang="en-US" sz="2000" b="1">
                <a:solidFill>
                  <a:srgbClr val="A05DA5"/>
                </a:solidFill>
              </a:rPr>
              <a:t>CHAPTER 10 OUTLINE</a:t>
            </a:r>
          </a:p>
        </p:txBody>
      </p:sp>
      <p:sp>
        <p:nvSpPr>
          <p:cNvPr id="584748" name="Rectangle 44"/>
          <p:cNvSpPr>
            <a:spLocks noChangeArrowheads="1"/>
          </p:cNvSpPr>
          <p:nvPr/>
        </p:nvSpPr>
        <p:spPr bwMode="auto">
          <a:xfrm>
            <a:off x="1295400" y="1454150"/>
            <a:ext cx="6019800" cy="337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682625" indent="-682625">
              <a:spcBef>
                <a:spcPct val="20000"/>
              </a:spcBef>
              <a:defRPr sz="2400">
                <a:solidFill>
                  <a:srgbClr val="53BE95"/>
                </a:solidFill>
                <a:latin typeface="Arial" panose="020B0604020202020204" pitchFamily="34" charset="0"/>
              </a:defRPr>
            </a:lvl1pPr>
            <a:lvl2pPr marL="1082675" indent="-285750">
              <a:spcBef>
                <a:spcPct val="20000"/>
              </a:spcBef>
              <a:defRPr sz="2000" b="1" i="1">
                <a:solidFill>
                  <a:srgbClr val="F7955A"/>
                </a:solidFill>
                <a:latin typeface="Arial" panose="020B0604020202020204" pitchFamily="34" charset="0"/>
              </a:defRPr>
            </a:lvl2pPr>
            <a:lvl3pPr marL="1425575" indent="-228600">
              <a:spcBef>
                <a:spcPct val="20000"/>
              </a:spcBef>
              <a:buChar char="•"/>
              <a:defRPr sz="2400">
                <a:solidFill>
                  <a:schemeClr val="tx1"/>
                </a:solidFill>
                <a:latin typeface="Arial" panose="020B0604020202020204" pitchFamily="34" charset="0"/>
              </a:defRPr>
            </a:lvl3pPr>
            <a:lvl4pPr marL="1768475" indent="-228600">
              <a:spcBef>
                <a:spcPct val="20000"/>
              </a:spcBef>
              <a:buChar char="–"/>
              <a:defRPr sz="2000">
                <a:solidFill>
                  <a:schemeClr val="tx1"/>
                </a:solidFill>
                <a:latin typeface="Arial" panose="020B0604020202020204" pitchFamily="34" charset="0"/>
              </a:defRPr>
            </a:lvl4pPr>
            <a:lvl5pPr marL="2111375" indent="-228600">
              <a:spcBef>
                <a:spcPct val="20000"/>
              </a:spcBef>
              <a:buChar char="»"/>
              <a:defRPr sz="2000">
                <a:solidFill>
                  <a:schemeClr val="tx1"/>
                </a:solidFill>
                <a:latin typeface="Arial" panose="020B0604020202020204" pitchFamily="34" charset="0"/>
              </a:defRPr>
            </a:lvl5pPr>
            <a:lvl6pPr marL="2568575"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3025775"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82975"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940175"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120000"/>
              </a:lnSpc>
              <a:spcAft>
                <a:spcPct val="20000"/>
              </a:spcAft>
            </a:pPr>
            <a:r>
              <a:rPr lang="en-US" altLang="en-US" sz="2000">
                <a:solidFill>
                  <a:schemeClr val="tx1"/>
                </a:solidFill>
              </a:rPr>
              <a:t>10.1	Monopoly</a:t>
            </a:r>
          </a:p>
          <a:p>
            <a:pPr eaLnBrk="1" hangingPunct="1">
              <a:lnSpc>
                <a:spcPct val="120000"/>
              </a:lnSpc>
              <a:spcAft>
                <a:spcPct val="20000"/>
              </a:spcAft>
            </a:pPr>
            <a:r>
              <a:rPr lang="en-US" altLang="en-US" sz="2000">
                <a:solidFill>
                  <a:schemeClr val="tx1"/>
                </a:solidFill>
              </a:rPr>
              <a:t>10.2	Monopoly Power</a:t>
            </a:r>
          </a:p>
          <a:p>
            <a:pPr eaLnBrk="1" hangingPunct="1">
              <a:lnSpc>
                <a:spcPct val="120000"/>
              </a:lnSpc>
              <a:spcAft>
                <a:spcPct val="20000"/>
              </a:spcAft>
            </a:pPr>
            <a:r>
              <a:rPr lang="en-US" altLang="en-US" sz="2000">
                <a:solidFill>
                  <a:schemeClr val="tx1"/>
                </a:solidFill>
              </a:rPr>
              <a:t>10.3	Sources of Monopoly Power</a:t>
            </a:r>
          </a:p>
          <a:p>
            <a:pPr eaLnBrk="1" hangingPunct="1">
              <a:lnSpc>
                <a:spcPct val="120000"/>
              </a:lnSpc>
              <a:spcAft>
                <a:spcPct val="20000"/>
              </a:spcAft>
            </a:pPr>
            <a:r>
              <a:rPr lang="en-US" altLang="en-US" sz="2000">
                <a:solidFill>
                  <a:schemeClr val="tx1"/>
                </a:solidFill>
              </a:rPr>
              <a:t>10.4	The Social Costs of Monopoly Power</a:t>
            </a:r>
          </a:p>
          <a:p>
            <a:pPr eaLnBrk="1" hangingPunct="1">
              <a:lnSpc>
                <a:spcPct val="120000"/>
              </a:lnSpc>
              <a:spcAft>
                <a:spcPct val="20000"/>
              </a:spcAft>
            </a:pPr>
            <a:r>
              <a:rPr lang="en-US" altLang="en-US" sz="2000">
                <a:solidFill>
                  <a:schemeClr val="tx1"/>
                </a:solidFill>
              </a:rPr>
              <a:t>10.5	Monopsony</a:t>
            </a:r>
          </a:p>
          <a:p>
            <a:pPr eaLnBrk="1" hangingPunct="1">
              <a:lnSpc>
                <a:spcPct val="120000"/>
              </a:lnSpc>
              <a:spcAft>
                <a:spcPct val="20000"/>
              </a:spcAft>
            </a:pPr>
            <a:r>
              <a:rPr lang="en-US" altLang="en-US" sz="2000">
                <a:solidFill>
                  <a:schemeClr val="tx1"/>
                </a:solidFill>
              </a:rPr>
              <a:t>10.6	Monopsony Power</a:t>
            </a:r>
          </a:p>
          <a:p>
            <a:pPr eaLnBrk="1" hangingPunct="1">
              <a:lnSpc>
                <a:spcPct val="120000"/>
              </a:lnSpc>
              <a:spcAft>
                <a:spcPct val="20000"/>
              </a:spcAft>
            </a:pPr>
            <a:r>
              <a:rPr lang="en-US" altLang="en-US" sz="2000">
                <a:solidFill>
                  <a:schemeClr val="tx1"/>
                </a:solidFill>
              </a:rPr>
              <a:t>10.7	Limiting Market Power: The Antitrust Laws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84706"/>
                                        </p:tgtEl>
                                        <p:attrNameLst>
                                          <p:attrName>style.visibility</p:attrName>
                                        </p:attrNameLst>
                                      </p:cBhvr>
                                      <p:to>
                                        <p:strVal val="visible"/>
                                      </p:to>
                                    </p:set>
                                    <p:animEffect transition="in" filter="wipe(left)">
                                      <p:cBhvr>
                                        <p:cTn id="7" dur="500"/>
                                        <p:tgtEl>
                                          <p:spTgt spid="584706"/>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584733"/>
                                        </p:tgtEl>
                                        <p:attrNameLst>
                                          <p:attrName>style.visibility</p:attrName>
                                        </p:attrNameLst>
                                      </p:cBhvr>
                                      <p:to>
                                        <p:strVal val="visible"/>
                                      </p:to>
                                    </p:set>
                                    <p:animEffect transition="in" filter="fade">
                                      <p:cBhvr>
                                        <p:cTn id="11" dur="500"/>
                                        <p:tgtEl>
                                          <p:spTgt spid="584733"/>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84748">
                                            <p:txEl>
                                              <p:pRg st="0" end="0"/>
                                            </p:txEl>
                                          </p:spTgt>
                                        </p:tgtEl>
                                        <p:attrNameLst>
                                          <p:attrName>style.visibility</p:attrName>
                                        </p:attrNameLst>
                                      </p:cBhvr>
                                      <p:to>
                                        <p:strVal val="visible"/>
                                      </p:to>
                                    </p:set>
                                    <p:animEffect transition="in" filter="wipe(left)">
                                      <p:cBhvr>
                                        <p:cTn id="15" dur="500"/>
                                        <p:tgtEl>
                                          <p:spTgt spid="584748">
                                            <p:txEl>
                                              <p:pRg st="0" end="0"/>
                                            </p:txEl>
                                          </p:spTgt>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84748">
                                            <p:txEl>
                                              <p:pRg st="1" end="1"/>
                                            </p:txEl>
                                          </p:spTgt>
                                        </p:tgtEl>
                                        <p:attrNameLst>
                                          <p:attrName>style.visibility</p:attrName>
                                        </p:attrNameLst>
                                      </p:cBhvr>
                                      <p:to>
                                        <p:strVal val="visible"/>
                                      </p:to>
                                    </p:set>
                                    <p:animEffect transition="in" filter="wipe(left)">
                                      <p:cBhvr>
                                        <p:cTn id="19" dur="500"/>
                                        <p:tgtEl>
                                          <p:spTgt spid="584748">
                                            <p:txEl>
                                              <p:pRg st="1" end="1"/>
                                            </p:txEl>
                                          </p:spTgt>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584748">
                                            <p:txEl>
                                              <p:pRg st="2" end="2"/>
                                            </p:txEl>
                                          </p:spTgt>
                                        </p:tgtEl>
                                        <p:attrNameLst>
                                          <p:attrName>style.visibility</p:attrName>
                                        </p:attrNameLst>
                                      </p:cBhvr>
                                      <p:to>
                                        <p:strVal val="visible"/>
                                      </p:to>
                                    </p:set>
                                    <p:animEffect transition="in" filter="wipe(left)">
                                      <p:cBhvr>
                                        <p:cTn id="23" dur="500"/>
                                        <p:tgtEl>
                                          <p:spTgt spid="584748">
                                            <p:txEl>
                                              <p:pRg st="2" end="2"/>
                                            </p:txEl>
                                          </p:spTgt>
                                        </p:tgtEl>
                                      </p:cBhvr>
                                    </p:animEffect>
                                  </p:childTnLst>
                                </p:cTn>
                              </p:par>
                            </p:childTnLst>
                          </p:cTn>
                        </p:par>
                        <p:par>
                          <p:cTn id="24" fill="hold" nodeType="afterGroup">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584748">
                                            <p:txEl>
                                              <p:pRg st="3" end="3"/>
                                            </p:txEl>
                                          </p:spTgt>
                                        </p:tgtEl>
                                        <p:attrNameLst>
                                          <p:attrName>style.visibility</p:attrName>
                                        </p:attrNameLst>
                                      </p:cBhvr>
                                      <p:to>
                                        <p:strVal val="visible"/>
                                      </p:to>
                                    </p:set>
                                    <p:animEffect transition="in" filter="wipe(left)">
                                      <p:cBhvr>
                                        <p:cTn id="27" dur="500"/>
                                        <p:tgtEl>
                                          <p:spTgt spid="584748">
                                            <p:txEl>
                                              <p:pRg st="3" end="3"/>
                                            </p:txEl>
                                          </p:spTgt>
                                        </p:tgtEl>
                                      </p:cBhvr>
                                    </p:animEffect>
                                  </p:childTnLst>
                                </p:cTn>
                              </p:par>
                            </p:childTnLst>
                          </p:cTn>
                        </p:par>
                        <p:par>
                          <p:cTn id="28" fill="hold" nodeType="afterGroup">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584748">
                                            <p:txEl>
                                              <p:pRg st="4" end="4"/>
                                            </p:txEl>
                                          </p:spTgt>
                                        </p:tgtEl>
                                        <p:attrNameLst>
                                          <p:attrName>style.visibility</p:attrName>
                                        </p:attrNameLst>
                                      </p:cBhvr>
                                      <p:to>
                                        <p:strVal val="visible"/>
                                      </p:to>
                                    </p:set>
                                    <p:animEffect transition="in" filter="wipe(left)">
                                      <p:cBhvr>
                                        <p:cTn id="31" dur="500"/>
                                        <p:tgtEl>
                                          <p:spTgt spid="584748">
                                            <p:txEl>
                                              <p:pRg st="4" end="4"/>
                                            </p:txEl>
                                          </p:spTgt>
                                        </p:tgtEl>
                                      </p:cBhvr>
                                    </p:animEffect>
                                  </p:childTnLst>
                                </p:cTn>
                              </p:par>
                            </p:childTnLst>
                          </p:cTn>
                        </p:par>
                        <p:par>
                          <p:cTn id="32" fill="hold" nodeType="afterGroup">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584748">
                                            <p:txEl>
                                              <p:pRg st="5" end="5"/>
                                            </p:txEl>
                                          </p:spTgt>
                                        </p:tgtEl>
                                        <p:attrNameLst>
                                          <p:attrName>style.visibility</p:attrName>
                                        </p:attrNameLst>
                                      </p:cBhvr>
                                      <p:to>
                                        <p:strVal val="visible"/>
                                      </p:to>
                                    </p:set>
                                    <p:animEffect transition="in" filter="wipe(left)">
                                      <p:cBhvr>
                                        <p:cTn id="35" dur="500"/>
                                        <p:tgtEl>
                                          <p:spTgt spid="584748">
                                            <p:txEl>
                                              <p:pRg st="5" end="5"/>
                                            </p:txEl>
                                          </p:spTgt>
                                        </p:tgtEl>
                                      </p:cBhvr>
                                    </p:animEffect>
                                  </p:childTnLst>
                                </p:cTn>
                              </p:par>
                            </p:childTnLst>
                          </p:cTn>
                        </p:par>
                        <p:par>
                          <p:cTn id="36" fill="hold" nodeType="afterGroup">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584748">
                                            <p:txEl>
                                              <p:pRg st="6" end="6"/>
                                            </p:txEl>
                                          </p:spTgt>
                                        </p:tgtEl>
                                        <p:attrNameLst>
                                          <p:attrName>style.visibility</p:attrName>
                                        </p:attrNameLst>
                                      </p:cBhvr>
                                      <p:to>
                                        <p:strVal val="visible"/>
                                      </p:to>
                                    </p:set>
                                    <p:animEffect transition="in" filter="wipe(left)">
                                      <p:cBhvr>
                                        <p:cTn id="39" dur="500"/>
                                        <p:tgtEl>
                                          <p:spTgt spid="584748">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4706" grpId="0" autoUpdateAnimBg="0"/>
      <p:bldP spid="584748"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1371600" y="381000"/>
            <a:ext cx="7315200" cy="487363"/>
          </a:xfrm>
        </p:spPr>
        <p:txBody>
          <a:bodyPr/>
          <a:lstStyle/>
          <a:p>
            <a:pPr marL="419100" indent="-419100" eaLnBrk="1" hangingPunct="1"/>
            <a:r>
              <a:rPr lang="en-US" altLang="en-US" sz="2000" b="0" smtClean="0"/>
              <a:t>MONOPOLY POWER</a:t>
            </a:r>
          </a:p>
        </p:txBody>
      </p:sp>
      <p:grpSp>
        <p:nvGrpSpPr>
          <p:cNvPr id="24579" name="Group 3"/>
          <p:cNvGrpSpPr>
            <a:grpSpLocks/>
          </p:cNvGrpSpPr>
          <p:nvPr/>
        </p:nvGrpSpPr>
        <p:grpSpPr bwMode="auto">
          <a:xfrm>
            <a:off x="457200" y="381000"/>
            <a:ext cx="8229600" cy="487363"/>
            <a:chOff x="288" y="240"/>
            <a:chExt cx="5184" cy="307"/>
          </a:xfrm>
        </p:grpSpPr>
        <p:sp>
          <p:nvSpPr>
            <p:cNvPr id="24593" name="Rectangle 4"/>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10.2</a:t>
              </a:r>
            </a:p>
          </p:txBody>
        </p:sp>
        <p:sp>
          <p:nvSpPr>
            <p:cNvPr id="24594" name="Line 5"/>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24580" name="Picture 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94625"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Rectangle 93"/>
          <p:cNvSpPr>
            <a:spLocks noChangeArrowheads="1"/>
          </p:cNvSpPr>
          <p:nvPr/>
        </p:nvSpPr>
        <p:spPr bwMode="auto">
          <a:xfrm>
            <a:off x="914400" y="1590675"/>
            <a:ext cx="73152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pPr>
            <a:r>
              <a:rPr lang="en-US" altLang="en-US" sz="1800">
                <a:solidFill>
                  <a:schemeClr val="tx1"/>
                </a:solidFill>
              </a:rPr>
              <a:t>Remember the important distinction between a perfectly competitive firm and a firm with monopoly power: </a:t>
            </a:r>
            <a:r>
              <a:rPr lang="en-US" altLang="en-US" sz="1800" i="1">
                <a:solidFill>
                  <a:schemeClr val="tx1"/>
                </a:solidFill>
              </a:rPr>
              <a:t>For the competitive firm, price equals marginal cost; for the firm with monopoly power, price exceeds marginal cost.</a:t>
            </a:r>
            <a:endParaRPr lang="en-US" altLang="en-US" sz="1800">
              <a:solidFill>
                <a:schemeClr val="tx1"/>
              </a:solidFill>
            </a:endParaRPr>
          </a:p>
        </p:txBody>
      </p:sp>
      <p:sp>
        <p:nvSpPr>
          <p:cNvPr id="27" name="Rectangle 90"/>
          <p:cNvSpPr>
            <a:spLocks noGrp="1" noChangeArrowheads="1"/>
          </p:cNvSpPr>
          <p:nvPr>
            <p:ph type="body" idx="1"/>
          </p:nvPr>
        </p:nvSpPr>
        <p:spPr>
          <a:xfrm>
            <a:off x="457200" y="990600"/>
            <a:ext cx="6705600" cy="511175"/>
          </a:xfrm>
        </p:spPr>
        <p:txBody>
          <a:bodyPr/>
          <a:lstStyle/>
          <a:p>
            <a:pPr eaLnBrk="1" hangingPunct="1"/>
            <a:r>
              <a:rPr lang="en-US" altLang="en-US" sz="2000" smtClean="0"/>
              <a:t>Measuring Monopoly Power</a:t>
            </a:r>
          </a:p>
        </p:txBody>
      </p:sp>
      <p:sp>
        <p:nvSpPr>
          <p:cNvPr id="28" name="Text Box 20"/>
          <p:cNvSpPr txBox="1">
            <a:spLocks noChangeArrowheads="1"/>
          </p:cNvSpPr>
          <p:nvPr/>
        </p:nvSpPr>
        <p:spPr bwMode="auto">
          <a:xfrm>
            <a:off x="2286000" y="2743200"/>
            <a:ext cx="44958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31775" indent="-231775">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
                <a:schemeClr val="bg2"/>
              </a:buClr>
            </a:pPr>
            <a:r>
              <a:rPr lang="en-US" altLang="en-US" sz="1600" b="1">
                <a:solidFill>
                  <a:schemeClr val="bg2"/>
                </a:solidFill>
                <a:latin typeface="Palatino" pitchFamily="2" charset="0"/>
              </a:rPr>
              <a:t>●</a:t>
            </a:r>
            <a:r>
              <a:rPr lang="en-US" altLang="en-US" sz="1600" b="1">
                <a:solidFill>
                  <a:srgbClr val="382344"/>
                </a:solidFill>
                <a:latin typeface="Palatino" pitchFamily="2" charset="0"/>
              </a:rPr>
              <a:t>	</a:t>
            </a:r>
            <a:r>
              <a:rPr lang="en-US" altLang="en-US" sz="1600" b="1">
                <a:solidFill>
                  <a:srgbClr val="382344"/>
                </a:solidFill>
              </a:rPr>
              <a:t>Lerner Index of Monopoly Power    </a:t>
            </a:r>
            <a:r>
              <a:rPr lang="en-US" altLang="en-US" sz="1600">
                <a:solidFill>
                  <a:schemeClr val="tx1"/>
                </a:solidFill>
              </a:rPr>
              <a:t>Measure of monopoly power calculated as excess of price over marginal cost as a fraction of price.</a:t>
            </a:r>
          </a:p>
        </p:txBody>
      </p:sp>
      <p:sp>
        <p:nvSpPr>
          <p:cNvPr id="29" name="Rectangle 93"/>
          <p:cNvSpPr>
            <a:spLocks noChangeArrowheads="1"/>
          </p:cNvSpPr>
          <p:nvPr/>
        </p:nvSpPr>
        <p:spPr bwMode="auto">
          <a:xfrm>
            <a:off x="914400" y="3962400"/>
            <a:ext cx="7315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pPr>
            <a:r>
              <a:rPr lang="en-US" altLang="en-US" sz="1600">
                <a:solidFill>
                  <a:schemeClr val="tx1"/>
                </a:solidFill>
              </a:rPr>
              <a:t>Mathematically:</a:t>
            </a:r>
          </a:p>
        </p:txBody>
      </p:sp>
      <p:sp>
        <p:nvSpPr>
          <p:cNvPr id="32" name="Rectangle 93"/>
          <p:cNvSpPr>
            <a:spLocks noChangeArrowheads="1"/>
          </p:cNvSpPr>
          <p:nvPr/>
        </p:nvSpPr>
        <p:spPr bwMode="auto">
          <a:xfrm>
            <a:off x="914400" y="4916488"/>
            <a:ext cx="731520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pPr>
            <a:r>
              <a:rPr lang="en-US" altLang="en-US" sz="1600">
                <a:solidFill>
                  <a:schemeClr val="tx1"/>
                </a:solidFill>
              </a:rPr>
              <a:t>This index of monopoly power can also be expressed in terms of the elasticity of demand facing the firm.</a:t>
            </a:r>
          </a:p>
        </p:txBody>
      </p:sp>
      <p:graphicFrame>
        <p:nvGraphicFramePr>
          <p:cNvPr id="24586" name="Object 16"/>
          <p:cNvGraphicFramePr>
            <a:graphicFrameLocks noChangeAspect="1"/>
          </p:cNvGraphicFramePr>
          <p:nvPr/>
        </p:nvGraphicFramePr>
        <p:xfrm>
          <a:off x="2578100" y="1930400"/>
          <a:ext cx="914400" cy="198438"/>
        </p:xfrm>
        <a:graphic>
          <a:graphicData uri="http://schemas.openxmlformats.org/presentationml/2006/ole">
            <mc:AlternateContent xmlns:mc="http://schemas.openxmlformats.org/markup-compatibility/2006">
              <mc:Choice xmlns:v="urn:schemas-microsoft-com:vml" Requires="v">
                <p:oleObj spid="_x0000_s24646" name="Equation" r:id="rId4" imgW="435285" imgH="677109" progId="Equation.DSMT4">
                  <p:embed/>
                </p:oleObj>
              </mc:Choice>
              <mc:Fallback>
                <p:oleObj name="Equation" r:id="rId4" imgW="435285" imgH="677109" progId="Equation.DSMT4">
                  <p:embed/>
                  <p:pic>
                    <p:nvPicPr>
                      <p:cNvPr id="0" name="Object 1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78100" y="1930400"/>
                        <a:ext cx="914400" cy="198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4587" name="Object 17"/>
          <p:cNvGraphicFramePr>
            <a:graphicFrameLocks noChangeAspect="1"/>
          </p:cNvGraphicFramePr>
          <p:nvPr/>
        </p:nvGraphicFramePr>
        <p:xfrm>
          <a:off x="2578100" y="1930400"/>
          <a:ext cx="914400" cy="198438"/>
        </p:xfrm>
        <a:graphic>
          <a:graphicData uri="http://schemas.openxmlformats.org/presentationml/2006/ole">
            <mc:AlternateContent xmlns:mc="http://schemas.openxmlformats.org/markup-compatibility/2006">
              <mc:Choice xmlns:v="urn:schemas-microsoft-com:vml" Requires="v">
                <p:oleObj spid="_x0000_s24647" name="Equation" r:id="rId6" imgW="435285" imgH="677109" progId="Equation.DSMT4">
                  <p:embed/>
                </p:oleObj>
              </mc:Choice>
              <mc:Fallback>
                <p:oleObj name="Equation" r:id="rId6" imgW="435285" imgH="677109" progId="Equation.DSMT4">
                  <p:embed/>
                  <p:pic>
                    <p:nvPicPr>
                      <p:cNvPr id="0" name="Object 1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78100" y="1930400"/>
                        <a:ext cx="914400" cy="198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19" name="Picture 18" descr="10.21.gi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3619500" y="4362450"/>
            <a:ext cx="190500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4589" name="Object 18"/>
          <p:cNvGraphicFramePr>
            <a:graphicFrameLocks noChangeAspect="1"/>
          </p:cNvGraphicFramePr>
          <p:nvPr/>
        </p:nvGraphicFramePr>
        <p:xfrm>
          <a:off x="2578100" y="1930400"/>
          <a:ext cx="914400" cy="198438"/>
        </p:xfrm>
        <a:graphic>
          <a:graphicData uri="http://schemas.openxmlformats.org/presentationml/2006/ole">
            <mc:AlternateContent xmlns:mc="http://schemas.openxmlformats.org/markup-compatibility/2006">
              <mc:Choice xmlns:v="urn:schemas-microsoft-com:vml" Requires="v">
                <p:oleObj spid="_x0000_s24648" name="Equation" r:id="rId8" imgW="435285" imgH="677109" progId="Equation.DSMT4">
                  <p:embed/>
                </p:oleObj>
              </mc:Choice>
              <mc:Fallback>
                <p:oleObj name="Equation" r:id="rId8" imgW="435285" imgH="677109" progId="Equation.DSMT4">
                  <p:embed/>
                  <p:pic>
                    <p:nvPicPr>
                      <p:cNvPr id="0" name="Object 1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78100" y="1930400"/>
                        <a:ext cx="914400" cy="198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3" name="Group 21"/>
          <p:cNvGrpSpPr>
            <a:grpSpLocks/>
          </p:cNvGrpSpPr>
          <p:nvPr/>
        </p:nvGrpSpPr>
        <p:grpSpPr bwMode="auto">
          <a:xfrm>
            <a:off x="3119438" y="5727700"/>
            <a:ext cx="4805362" cy="444500"/>
            <a:chOff x="3119437" y="5727700"/>
            <a:chExt cx="4805363" cy="444500"/>
          </a:xfrm>
        </p:grpSpPr>
        <p:sp>
          <p:nvSpPr>
            <p:cNvPr id="24591" name="TextBox 26"/>
            <p:cNvSpPr txBox="1">
              <a:spLocks noChangeArrowheads="1"/>
            </p:cNvSpPr>
            <p:nvPr/>
          </p:nvSpPr>
          <p:spPr bwMode="auto">
            <a:xfrm>
              <a:off x="6858000" y="5727700"/>
              <a:ext cx="1066800" cy="368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pPr>
              <a:r>
                <a:rPr lang="en-US" altLang="en-US" sz="1800">
                  <a:solidFill>
                    <a:schemeClr val="tx1"/>
                  </a:solidFill>
                  <a:cs typeface="Arial" panose="020B0604020202020204" pitchFamily="34" charset="0"/>
                </a:rPr>
                <a:t>(</a:t>
              </a:r>
              <a:r>
                <a:rPr lang="en-US" altLang="en-US" sz="1800" b="1">
                  <a:solidFill>
                    <a:schemeClr val="tx1"/>
                  </a:solidFill>
                  <a:cs typeface="Arial" panose="020B0604020202020204" pitchFamily="34" charset="0"/>
                </a:rPr>
                <a:t>10.4</a:t>
              </a:r>
              <a:r>
                <a:rPr lang="en-US" altLang="en-US" sz="1800">
                  <a:solidFill>
                    <a:schemeClr val="tx1"/>
                  </a:solidFill>
                  <a:cs typeface="Arial" panose="020B0604020202020204" pitchFamily="34" charset="0"/>
                </a:rPr>
                <a:t>)</a:t>
              </a:r>
            </a:p>
          </p:txBody>
        </p:sp>
        <p:pic>
          <p:nvPicPr>
            <p:cNvPr id="24592" name="Picture 20" descr="10-4.gif"/>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3119437" y="5762625"/>
              <a:ext cx="2905125"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7">
                                            <p:txEl>
                                              <p:pRg st="0" end="0"/>
                                            </p:txEl>
                                          </p:spTgt>
                                        </p:tgtEl>
                                        <p:attrNameLst>
                                          <p:attrName>style.visibility</p:attrName>
                                        </p:attrNameLst>
                                      </p:cBhvr>
                                      <p:to>
                                        <p:strVal val="visible"/>
                                      </p:to>
                                    </p:set>
                                    <p:animEffect transition="in" filter="wipe(left)">
                                      <p:cBhvr>
                                        <p:cTn id="7" dur="500"/>
                                        <p:tgtEl>
                                          <p:spTgt spid="27">
                                            <p:txEl>
                                              <p:pRg st="0" end="0"/>
                                            </p:txEl>
                                          </p:spTgt>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6">
                                            <p:txEl>
                                              <p:pRg st="0" end="0"/>
                                            </p:txEl>
                                          </p:spTgt>
                                        </p:tgtEl>
                                        <p:attrNameLst>
                                          <p:attrName>style.visibility</p:attrName>
                                        </p:attrNameLst>
                                      </p:cBhvr>
                                      <p:to>
                                        <p:strVal val="visible"/>
                                      </p:to>
                                    </p:set>
                                    <p:animEffect transition="in" filter="wipe(left)">
                                      <p:cBhvr>
                                        <p:cTn id="11" dur="500"/>
                                        <p:tgtEl>
                                          <p:spTgt spid="26">
                                            <p:txEl>
                                              <p:pRg st="0" end="0"/>
                                            </p:txEl>
                                          </p:spTgt>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wipe(left)">
                                      <p:cBhvr>
                                        <p:cTn id="15" dur="500"/>
                                        <p:tgtEl>
                                          <p:spTgt spid="28"/>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9">
                                            <p:txEl>
                                              <p:pRg st="0" end="0"/>
                                            </p:txEl>
                                          </p:spTgt>
                                        </p:tgtEl>
                                        <p:attrNameLst>
                                          <p:attrName>style.visibility</p:attrName>
                                        </p:attrNameLst>
                                      </p:cBhvr>
                                      <p:to>
                                        <p:strVal val="visible"/>
                                      </p:to>
                                    </p:set>
                                    <p:animEffect transition="in" filter="wipe(left)">
                                      <p:cBhvr>
                                        <p:cTn id="19" dur="500"/>
                                        <p:tgtEl>
                                          <p:spTgt spid="29">
                                            <p:txEl>
                                              <p:pRg st="0" end="0"/>
                                            </p:txEl>
                                          </p:spTgt>
                                        </p:tgtEl>
                                      </p:cBhvr>
                                    </p:animEffect>
                                  </p:childTnLst>
                                </p:cTn>
                              </p:par>
                            </p:childTnLst>
                          </p:cTn>
                        </p:par>
                        <p:par>
                          <p:cTn id="20" fill="hold" nodeType="afterGroup">
                            <p:stCondLst>
                              <p:cond delay="2000"/>
                            </p:stCondLst>
                            <p:childTnLst>
                              <p:par>
                                <p:cTn id="21" presetID="22" presetClass="entr" presetSubtype="8"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left)">
                                      <p:cBhvr>
                                        <p:cTn id="23" dur="500"/>
                                        <p:tgtEl>
                                          <p:spTgt spid="19"/>
                                        </p:tgtEl>
                                      </p:cBhvr>
                                    </p:animEffect>
                                  </p:childTnLst>
                                </p:cTn>
                              </p:par>
                            </p:childTnLst>
                          </p:cTn>
                        </p:par>
                        <p:par>
                          <p:cTn id="24" fill="hold" nodeType="afterGroup">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32">
                                            <p:txEl>
                                              <p:pRg st="0" end="0"/>
                                            </p:txEl>
                                          </p:spTgt>
                                        </p:tgtEl>
                                        <p:attrNameLst>
                                          <p:attrName>style.visibility</p:attrName>
                                        </p:attrNameLst>
                                      </p:cBhvr>
                                      <p:to>
                                        <p:strVal val="visible"/>
                                      </p:to>
                                    </p:set>
                                    <p:animEffect transition="in" filter="wipe(left)">
                                      <p:cBhvr>
                                        <p:cTn id="27" dur="500"/>
                                        <p:tgtEl>
                                          <p:spTgt spid="32">
                                            <p:txEl>
                                              <p:pRg st="0" end="0"/>
                                            </p:txEl>
                                          </p:spTgt>
                                        </p:tgtEl>
                                      </p:cBhvr>
                                    </p:animEffect>
                                  </p:childTnLst>
                                </p:cTn>
                              </p:par>
                            </p:childTnLst>
                          </p:cTn>
                        </p:par>
                        <p:par>
                          <p:cTn id="28" fill="hold" nodeType="afterGroup">
                            <p:stCondLst>
                              <p:cond delay="3000"/>
                            </p:stCondLst>
                            <p:childTnLst>
                              <p:par>
                                <p:cTn id="29" presetID="22" presetClass="entr" presetSubtype="8" fill="hold"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wipe(left)">
                                      <p:cBhvr>
                                        <p:cTn id="3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bldP spid="27" grpId="0" build="p"/>
      <p:bldP spid="28" grpId="0"/>
      <p:bldP spid="29" grpId="0" build="p"/>
      <p:bldP spid="32"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6" name="Picture 4" descr="C:\Documents and Settings\Kyle M. Thiel\Desktop\pindyckDone\ch10\fig10.08\fig10.08_03.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04925" y="1371600"/>
            <a:ext cx="6619875" cy="369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637" name="Picture 5" descr="C:\Documents and Settings\Kyle M. Thiel\Desktop\pindyckDone\ch10\fig10.08\fig10.08_07.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04925" y="1371600"/>
            <a:ext cx="6619875" cy="369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4" name="Rectangle 2"/>
          <p:cNvSpPr>
            <a:spLocks noGrp="1" noChangeArrowheads="1"/>
          </p:cNvSpPr>
          <p:nvPr>
            <p:ph type="title"/>
          </p:nvPr>
        </p:nvSpPr>
        <p:spPr>
          <a:xfrm>
            <a:off x="1371600" y="381000"/>
            <a:ext cx="7315200" cy="487363"/>
          </a:xfrm>
        </p:spPr>
        <p:txBody>
          <a:bodyPr/>
          <a:lstStyle/>
          <a:p>
            <a:pPr marL="419100" indent="-419100" eaLnBrk="1" hangingPunct="1"/>
            <a:r>
              <a:rPr lang="en-US" altLang="en-US" sz="2000" b="0" smtClean="0"/>
              <a:t>MONOPOLY POWER</a:t>
            </a:r>
          </a:p>
        </p:txBody>
      </p:sp>
      <p:grpSp>
        <p:nvGrpSpPr>
          <p:cNvPr id="25605" name="Group 3"/>
          <p:cNvGrpSpPr>
            <a:grpSpLocks/>
          </p:cNvGrpSpPr>
          <p:nvPr/>
        </p:nvGrpSpPr>
        <p:grpSpPr bwMode="auto">
          <a:xfrm>
            <a:off x="457200" y="381000"/>
            <a:ext cx="8229600" cy="487363"/>
            <a:chOff x="288" y="240"/>
            <a:chExt cx="5184" cy="307"/>
          </a:xfrm>
        </p:grpSpPr>
        <p:sp>
          <p:nvSpPr>
            <p:cNvPr id="25625" name="Rectangle 4"/>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10.2</a:t>
              </a:r>
            </a:p>
          </p:txBody>
        </p:sp>
        <p:sp>
          <p:nvSpPr>
            <p:cNvPr id="25626" name="Line 5"/>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25606" name="Picture 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94625"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Rectangle 90"/>
          <p:cNvSpPr>
            <a:spLocks noGrp="1" noChangeArrowheads="1"/>
          </p:cNvSpPr>
          <p:nvPr>
            <p:ph type="body" idx="1"/>
          </p:nvPr>
        </p:nvSpPr>
        <p:spPr>
          <a:xfrm>
            <a:off x="457200" y="990600"/>
            <a:ext cx="6705600" cy="511175"/>
          </a:xfrm>
        </p:spPr>
        <p:txBody>
          <a:bodyPr/>
          <a:lstStyle/>
          <a:p>
            <a:pPr eaLnBrk="1" hangingPunct="1"/>
            <a:r>
              <a:rPr lang="en-US" altLang="en-US" sz="2000" smtClean="0"/>
              <a:t>The Rule of Thumb for Pricing</a:t>
            </a:r>
          </a:p>
        </p:txBody>
      </p:sp>
      <p:sp>
        <p:nvSpPr>
          <p:cNvPr id="16" name="Rectangle 11"/>
          <p:cNvSpPr>
            <a:spLocks noChangeArrowheads="1"/>
          </p:cNvSpPr>
          <p:nvPr/>
        </p:nvSpPr>
        <p:spPr bwMode="auto">
          <a:xfrm>
            <a:off x="533400" y="5505450"/>
            <a:ext cx="7924800" cy="8953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Aft>
                <a:spcPct val="20000"/>
              </a:spcAft>
            </a:pPr>
            <a:r>
              <a:rPr lang="en-US" altLang="en-US" sz="1400">
                <a:solidFill>
                  <a:schemeClr val="tx1"/>
                </a:solidFill>
              </a:rPr>
              <a:t>The markup (</a:t>
            </a:r>
            <a:r>
              <a:rPr lang="en-US" altLang="en-US" sz="1400" i="1">
                <a:solidFill>
                  <a:schemeClr val="tx1"/>
                </a:solidFill>
              </a:rPr>
              <a:t>P</a:t>
            </a:r>
            <a:r>
              <a:rPr lang="en-US" altLang="en-US" sz="1400">
                <a:solidFill>
                  <a:schemeClr val="tx1"/>
                </a:solidFill>
              </a:rPr>
              <a:t> − MC)/</a:t>
            </a:r>
            <a:r>
              <a:rPr lang="en-US" altLang="en-US" sz="1400" i="1">
                <a:solidFill>
                  <a:schemeClr val="tx1"/>
                </a:solidFill>
              </a:rPr>
              <a:t>P</a:t>
            </a:r>
            <a:r>
              <a:rPr lang="en-US" altLang="en-US" sz="1400">
                <a:solidFill>
                  <a:schemeClr val="tx1"/>
                </a:solidFill>
              </a:rPr>
              <a:t> is equal to minus the inverse of the elasticity of demand facing the firm. </a:t>
            </a:r>
          </a:p>
          <a:p>
            <a:pPr eaLnBrk="1" hangingPunct="1">
              <a:spcAft>
                <a:spcPct val="20000"/>
              </a:spcAft>
            </a:pPr>
            <a:r>
              <a:rPr lang="en-US" altLang="en-US" sz="1400">
                <a:solidFill>
                  <a:schemeClr val="tx1"/>
                </a:solidFill>
              </a:rPr>
              <a:t>If the firm’s demand is elastic, as in </a:t>
            </a:r>
            <a:r>
              <a:rPr lang="en-US" altLang="en-US" sz="1400" b="1">
                <a:solidFill>
                  <a:schemeClr val="tx1"/>
                </a:solidFill>
              </a:rPr>
              <a:t>(a)</a:t>
            </a:r>
            <a:r>
              <a:rPr lang="en-US" altLang="en-US" sz="1400">
                <a:solidFill>
                  <a:schemeClr val="tx1"/>
                </a:solidFill>
              </a:rPr>
              <a:t>, the markup is small and the firm has little monopoly power.</a:t>
            </a:r>
          </a:p>
          <a:p>
            <a:pPr eaLnBrk="1" hangingPunct="1">
              <a:spcAft>
                <a:spcPct val="20000"/>
              </a:spcAft>
            </a:pPr>
            <a:r>
              <a:rPr lang="en-US" altLang="en-US" sz="1400">
                <a:solidFill>
                  <a:schemeClr val="tx1"/>
                </a:solidFill>
              </a:rPr>
              <a:t>The opposite is true if demand is relatively inelastic, as in </a:t>
            </a:r>
            <a:r>
              <a:rPr lang="en-US" altLang="en-US" sz="1400" b="1">
                <a:solidFill>
                  <a:schemeClr val="tx1"/>
                </a:solidFill>
              </a:rPr>
              <a:t>(b)</a:t>
            </a:r>
            <a:r>
              <a:rPr lang="en-US" altLang="en-US" sz="1400">
                <a:solidFill>
                  <a:schemeClr val="tx1"/>
                </a:solidFill>
              </a:rPr>
              <a:t>.</a:t>
            </a:r>
          </a:p>
        </p:txBody>
      </p:sp>
      <p:sp>
        <p:nvSpPr>
          <p:cNvPr id="17" name="Rectangle 12"/>
          <p:cNvSpPr>
            <a:spLocks noChangeArrowheads="1"/>
          </p:cNvSpPr>
          <p:nvPr/>
        </p:nvSpPr>
        <p:spPr bwMode="auto">
          <a:xfrm>
            <a:off x="590550" y="5200650"/>
            <a:ext cx="7826375" cy="30480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chemeClr val="tx1"/>
                </a:solidFill>
              </a:rPr>
              <a:t>Elasticity of Demand and Price Markup</a:t>
            </a:r>
          </a:p>
        </p:txBody>
      </p:sp>
      <p:sp>
        <p:nvSpPr>
          <p:cNvPr id="18" name="Rectangle 13"/>
          <p:cNvSpPr>
            <a:spLocks noChangeArrowheads="1"/>
          </p:cNvSpPr>
          <p:nvPr/>
        </p:nvSpPr>
        <p:spPr bwMode="auto">
          <a:xfrm>
            <a:off x="590550" y="4876800"/>
            <a:ext cx="1066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rgbClr val="B27CB6"/>
                </a:solidFill>
              </a:rPr>
              <a:t>Figure 10.8</a:t>
            </a:r>
          </a:p>
        </p:txBody>
      </p:sp>
      <p:pic>
        <p:nvPicPr>
          <p:cNvPr id="69634" name="Picture 2" descr="C:\Documents and Settings\Kyle M. Thiel\Desktop\pindyckDone\ch10\fig10.08\fig10.08_04.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04925" y="1371600"/>
            <a:ext cx="6619875" cy="369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635" name="Picture 3" descr="C:\Documents and Settings\Kyle M. Thiel\Desktop\pindyckDone\ch10\fig10.08\fig10.08_02.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04925" y="1371600"/>
            <a:ext cx="6619875" cy="369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639" name="Picture 7" descr="C:\Documents and Settings\Kyle M. Thiel\Desktop\pindyckDone\ch10\fig10.08\fig10.08_06.g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04925" y="1371600"/>
            <a:ext cx="6619875" cy="369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638" name="Picture 6" descr="C:\Documents and Settings\Kyle M. Thiel\Desktop\pindyckDone\ch10\fig10.08\fig10.08_05.gif"/>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04925" y="1371600"/>
            <a:ext cx="6619875" cy="369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 name="Picture 33" descr="fig10.08_01.gif"/>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1304925" y="1371600"/>
            <a:ext cx="6619875" cy="369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 name="Picture 34" descr="fig10.08_08.gif"/>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1304925" y="1371600"/>
            <a:ext cx="6619875" cy="369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 name="Picture 35" descr="fig10.08_10.gif"/>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1304925" y="1371600"/>
            <a:ext cx="6619875" cy="369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 name="Picture 36" descr="fig10.08_11.gif"/>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304925" y="1371600"/>
            <a:ext cx="6619875" cy="369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 name="Picture 37" descr="fig10.08_12.gif"/>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304925" y="1371600"/>
            <a:ext cx="6619875" cy="369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 name="Picture 38" descr="fig10.08_14.gif"/>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304925" y="1371600"/>
            <a:ext cx="6619875" cy="369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 name="Picture 39" descr="fig10.08_15.gif"/>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1304925" y="1371600"/>
            <a:ext cx="6619875" cy="369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 name="Picture 40" descr="fig10.08_13.gif"/>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1304925" y="1371600"/>
            <a:ext cx="6619875" cy="369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 name="Picture 41" descr="fig10.08_16.gif"/>
          <p:cNvPicPr>
            <a:picLocks noChangeAspect="1"/>
          </p:cNvPicPr>
          <p:nvPr/>
        </p:nvPicPr>
        <p:blipFill>
          <a:blip r:embed="rId17">
            <a:extLst>
              <a:ext uri="{28A0092B-C50C-407E-A947-70E740481C1C}">
                <a14:useLocalDpi xmlns:a14="http://schemas.microsoft.com/office/drawing/2010/main" val="0"/>
              </a:ext>
            </a:extLst>
          </a:blip>
          <a:srcRect/>
          <a:stretch>
            <a:fillRect/>
          </a:stretch>
        </p:blipFill>
        <p:spPr bwMode="auto">
          <a:xfrm>
            <a:off x="1304925" y="1371600"/>
            <a:ext cx="6619875" cy="369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 name="Picture 42" descr="fig10.08_09.gif"/>
          <p:cNvPicPr>
            <a:picLocks noChangeAspect="1"/>
          </p:cNvPicPr>
          <p:nvPr/>
        </p:nvPicPr>
        <p:blipFill>
          <a:blip r:embed="rId18">
            <a:extLst>
              <a:ext uri="{28A0092B-C50C-407E-A947-70E740481C1C}">
                <a14:useLocalDpi xmlns:a14="http://schemas.microsoft.com/office/drawing/2010/main" val="0"/>
              </a:ext>
            </a:extLst>
          </a:blip>
          <a:srcRect/>
          <a:stretch>
            <a:fillRect/>
          </a:stretch>
        </p:blipFill>
        <p:spPr bwMode="auto">
          <a:xfrm>
            <a:off x="1304925" y="1371600"/>
            <a:ext cx="6619875" cy="369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7">
                                            <p:txEl>
                                              <p:pRg st="0" end="0"/>
                                            </p:txEl>
                                          </p:spTgt>
                                        </p:tgtEl>
                                        <p:attrNameLst>
                                          <p:attrName>style.visibility</p:attrName>
                                        </p:attrNameLst>
                                      </p:cBhvr>
                                      <p:to>
                                        <p:strVal val="visible"/>
                                      </p:to>
                                    </p:set>
                                    <p:animEffect transition="in" filter="wipe(left)">
                                      <p:cBhvr>
                                        <p:cTn id="7" dur="500"/>
                                        <p:tgtEl>
                                          <p:spTgt spid="27">
                                            <p:txEl>
                                              <p:pRg st="0" end="0"/>
                                            </p:txEl>
                                          </p:spTgt>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left)">
                                      <p:cBhvr>
                                        <p:cTn id="15" dur="500"/>
                                        <p:tgtEl>
                                          <p:spTgt spid="17"/>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6">
                                            <p:bg/>
                                          </p:spTgt>
                                        </p:tgtEl>
                                        <p:attrNameLst>
                                          <p:attrName>style.visibility</p:attrName>
                                        </p:attrNameLst>
                                      </p:cBhvr>
                                      <p:to>
                                        <p:strVal val="visible"/>
                                      </p:to>
                                    </p:set>
                                    <p:animEffect transition="in" filter="wipe(left)">
                                      <p:cBhvr>
                                        <p:cTn id="19" dur="500"/>
                                        <p:tgtEl>
                                          <p:spTgt spid="16">
                                            <p:bg/>
                                          </p:spTgt>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6">
                                            <p:txEl>
                                              <p:pRg st="0" end="0"/>
                                            </p:txEl>
                                          </p:spTgt>
                                        </p:tgtEl>
                                        <p:attrNameLst>
                                          <p:attrName>style.visibility</p:attrName>
                                        </p:attrNameLst>
                                      </p:cBhvr>
                                      <p:to>
                                        <p:strVal val="visible"/>
                                      </p:to>
                                    </p:set>
                                    <p:animEffect transition="in" filter="wipe(left)">
                                      <p:cBhvr>
                                        <p:cTn id="23" dur="500"/>
                                        <p:tgtEl>
                                          <p:spTgt spid="16">
                                            <p:txEl>
                                              <p:pRg st="0" end="0"/>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16">
                                            <p:txEl>
                                              <p:pRg st="1" end="1"/>
                                            </p:txEl>
                                          </p:spTgt>
                                        </p:tgtEl>
                                        <p:attrNameLst>
                                          <p:attrName>style.visibility</p:attrName>
                                        </p:attrNameLst>
                                      </p:cBhvr>
                                      <p:to>
                                        <p:strVal val="visible"/>
                                      </p:to>
                                    </p:set>
                                    <p:animEffect transition="in" filter="wipe(left)">
                                      <p:cBhvr>
                                        <p:cTn id="28" dur="500"/>
                                        <p:tgtEl>
                                          <p:spTgt spid="16">
                                            <p:txEl>
                                              <p:pRg st="1" end="1"/>
                                            </p:txEl>
                                          </p:spTgt>
                                        </p:tgtEl>
                                      </p:cBhvr>
                                    </p:animEffect>
                                  </p:childTnLst>
                                </p:cTn>
                              </p:par>
                            </p:childTnLst>
                          </p:cTn>
                        </p:par>
                        <p:par>
                          <p:cTn id="29" fill="hold" nodeType="afterGroup">
                            <p:stCondLst>
                              <p:cond delay="500"/>
                            </p:stCondLst>
                            <p:childTnLst>
                              <p:par>
                                <p:cTn id="30" presetID="22" presetClass="entr" presetSubtype="8" fill="hold" nodeType="after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wipe(left)">
                                      <p:cBhvr>
                                        <p:cTn id="32" dur="500"/>
                                        <p:tgtEl>
                                          <p:spTgt spid="34"/>
                                        </p:tgtEl>
                                      </p:cBhvr>
                                    </p:animEffect>
                                  </p:childTnLst>
                                </p:cTn>
                              </p:par>
                            </p:childTnLst>
                          </p:cTn>
                        </p:par>
                        <p:par>
                          <p:cTn id="33" fill="hold" nodeType="afterGroup">
                            <p:stCondLst>
                              <p:cond delay="1000"/>
                            </p:stCondLst>
                            <p:childTnLst>
                              <p:par>
                                <p:cTn id="34" presetID="22" presetClass="entr" presetSubtype="8" fill="hold" nodeType="afterEffect">
                                  <p:stCondLst>
                                    <p:cond delay="0"/>
                                  </p:stCondLst>
                                  <p:childTnLst>
                                    <p:set>
                                      <p:cBhvr>
                                        <p:cTn id="35" dur="1" fill="hold">
                                          <p:stCondLst>
                                            <p:cond delay="0"/>
                                          </p:stCondLst>
                                        </p:cTn>
                                        <p:tgtEl>
                                          <p:spTgt spid="69635"/>
                                        </p:tgtEl>
                                        <p:attrNameLst>
                                          <p:attrName>style.visibility</p:attrName>
                                        </p:attrNameLst>
                                      </p:cBhvr>
                                      <p:to>
                                        <p:strVal val="visible"/>
                                      </p:to>
                                    </p:set>
                                    <p:animEffect transition="in" filter="wipe(left)">
                                      <p:cBhvr>
                                        <p:cTn id="36" dur="1000"/>
                                        <p:tgtEl>
                                          <p:spTgt spid="69635"/>
                                        </p:tgtEl>
                                      </p:cBhvr>
                                    </p:animEffect>
                                  </p:childTnLst>
                                </p:cTn>
                              </p:par>
                            </p:childTnLst>
                          </p:cTn>
                        </p:par>
                        <p:par>
                          <p:cTn id="37" fill="hold" nodeType="afterGroup">
                            <p:stCondLst>
                              <p:cond delay="2000"/>
                            </p:stCondLst>
                            <p:childTnLst>
                              <p:par>
                                <p:cTn id="38" presetID="22" presetClass="entr" presetSubtype="8" fill="hold" nodeType="afterEffect">
                                  <p:stCondLst>
                                    <p:cond delay="0"/>
                                  </p:stCondLst>
                                  <p:childTnLst>
                                    <p:set>
                                      <p:cBhvr>
                                        <p:cTn id="39" dur="1" fill="hold">
                                          <p:stCondLst>
                                            <p:cond delay="0"/>
                                          </p:stCondLst>
                                        </p:cTn>
                                        <p:tgtEl>
                                          <p:spTgt spid="69636"/>
                                        </p:tgtEl>
                                        <p:attrNameLst>
                                          <p:attrName>style.visibility</p:attrName>
                                        </p:attrNameLst>
                                      </p:cBhvr>
                                      <p:to>
                                        <p:strVal val="visible"/>
                                      </p:to>
                                    </p:set>
                                    <p:animEffect transition="in" filter="wipe(left)">
                                      <p:cBhvr>
                                        <p:cTn id="40" dur="1000"/>
                                        <p:tgtEl>
                                          <p:spTgt spid="69636"/>
                                        </p:tgtEl>
                                      </p:cBhvr>
                                    </p:animEffect>
                                  </p:childTnLst>
                                </p:cTn>
                              </p:par>
                            </p:childTnLst>
                          </p:cTn>
                        </p:par>
                        <p:par>
                          <p:cTn id="41" fill="hold" nodeType="afterGroup">
                            <p:stCondLst>
                              <p:cond delay="3000"/>
                            </p:stCondLst>
                            <p:childTnLst>
                              <p:par>
                                <p:cTn id="42" presetID="22" presetClass="entr" presetSubtype="8" fill="hold" nodeType="afterEffect">
                                  <p:stCondLst>
                                    <p:cond delay="0"/>
                                  </p:stCondLst>
                                  <p:childTnLst>
                                    <p:set>
                                      <p:cBhvr>
                                        <p:cTn id="43" dur="1" fill="hold">
                                          <p:stCondLst>
                                            <p:cond delay="0"/>
                                          </p:stCondLst>
                                        </p:cTn>
                                        <p:tgtEl>
                                          <p:spTgt spid="69634"/>
                                        </p:tgtEl>
                                        <p:attrNameLst>
                                          <p:attrName>style.visibility</p:attrName>
                                        </p:attrNameLst>
                                      </p:cBhvr>
                                      <p:to>
                                        <p:strVal val="visible"/>
                                      </p:to>
                                    </p:set>
                                    <p:animEffect transition="in" filter="wipe(left)">
                                      <p:cBhvr>
                                        <p:cTn id="44" dur="1000"/>
                                        <p:tgtEl>
                                          <p:spTgt spid="69634"/>
                                        </p:tgtEl>
                                      </p:cBhvr>
                                    </p:animEffect>
                                  </p:childTnLst>
                                </p:cTn>
                              </p:par>
                            </p:childTnLst>
                          </p:cTn>
                        </p:par>
                        <p:par>
                          <p:cTn id="45" fill="hold" nodeType="afterGroup">
                            <p:stCondLst>
                              <p:cond delay="4000"/>
                            </p:stCondLst>
                            <p:childTnLst>
                              <p:par>
                                <p:cTn id="46" presetID="22" presetClass="entr" presetSubtype="8" fill="hold" nodeType="afterEffect">
                                  <p:stCondLst>
                                    <p:cond delay="0"/>
                                  </p:stCondLst>
                                  <p:childTnLst>
                                    <p:set>
                                      <p:cBhvr>
                                        <p:cTn id="47" dur="1" fill="hold">
                                          <p:stCondLst>
                                            <p:cond delay="0"/>
                                          </p:stCondLst>
                                        </p:cTn>
                                        <p:tgtEl>
                                          <p:spTgt spid="69638"/>
                                        </p:tgtEl>
                                        <p:attrNameLst>
                                          <p:attrName>style.visibility</p:attrName>
                                        </p:attrNameLst>
                                      </p:cBhvr>
                                      <p:to>
                                        <p:strVal val="visible"/>
                                      </p:to>
                                    </p:set>
                                    <p:animEffect transition="in" filter="wipe(left)">
                                      <p:cBhvr>
                                        <p:cTn id="48" dur="1000"/>
                                        <p:tgtEl>
                                          <p:spTgt spid="69638"/>
                                        </p:tgtEl>
                                      </p:cBhvr>
                                    </p:animEffect>
                                  </p:childTnLst>
                                </p:cTn>
                              </p:par>
                            </p:childTnLst>
                          </p:cTn>
                        </p:par>
                        <p:par>
                          <p:cTn id="49" fill="hold" nodeType="afterGroup">
                            <p:stCondLst>
                              <p:cond delay="5000"/>
                            </p:stCondLst>
                            <p:childTnLst>
                              <p:par>
                                <p:cTn id="50" presetID="22" presetClass="entr" presetSubtype="4" fill="hold" nodeType="afterEffect">
                                  <p:stCondLst>
                                    <p:cond delay="0"/>
                                  </p:stCondLst>
                                  <p:childTnLst>
                                    <p:set>
                                      <p:cBhvr>
                                        <p:cTn id="51" dur="1" fill="hold">
                                          <p:stCondLst>
                                            <p:cond delay="0"/>
                                          </p:stCondLst>
                                        </p:cTn>
                                        <p:tgtEl>
                                          <p:spTgt spid="69639"/>
                                        </p:tgtEl>
                                        <p:attrNameLst>
                                          <p:attrName>style.visibility</p:attrName>
                                        </p:attrNameLst>
                                      </p:cBhvr>
                                      <p:to>
                                        <p:strVal val="visible"/>
                                      </p:to>
                                    </p:set>
                                    <p:animEffect transition="in" filter="wipe(down)">
                                      <p:cBhvr>
                                        <p:cTn id="52" dur="1000"/>
                                        <p:tgtEl>
                                          <p:spTgt spid="69639"/>
                                        </p:tgtEl>
                                      </p:cBhvr>
                                    </p:animEffect>
                                  </p:childTnLst>
                                </p:cTn>
                              </p:par>
                            </p:childTnLst>
                          </p:cTn>
                        </p:par>
                        <p:par>
                          <p:cTn id="53" fill="hold" nodeType="afterGroup">
                            <p:stCondLst>
                              <p:cond delay="6000"/>
                            </p:stCondLst>
                            <p:childTnLst>
                              <p:par>
                                <p:cTn id="54" presetID="22" presetClass="entr" presetSubtype="8" fill="hold" nodeType="afterEffect">
                                  <p:stCondLst>
                                    <p:cond delay="0"/>
                                  </p:stCondLst>
                                  <p:childTnLst>
                                    <p:set>
                                      <p:cBhvr>
                                        <p:cTn id="55" dur="1" fill="hold">
                                          <p:stCondLst>
                                            <p:cond delay="0"/>
                                          </p:stCondLst>
                                        </p:cTn>
                                        <p:tgtEl>
                                          <p:spTgt spid="69637"/>
                                        </p:tgtEl>
                                        <p:attrNameLst>
                                          <p:attrName>style.visibility</p:attrName>
                                        </p:attrNameLst>
                                      </p:cBhvr>
                                      <p:to>
                                        <p:strVal val="visible"/>
                                      </p:to>
                                    </p:set>
                                    <p:animEffect transition="in" filter="wipe(left)">
                                      <p:cBhvr>
                                        <p:cTn id="56" dur="1000"/>
                                        <p:tgtEl>
                                          <p:spTgt spid="69637"/>
                                        </p:tgtEl>
                                      </p:cBhvr>
                                    </p:animEffect>
                                  </p:childTnLst>
                                </p:cTn>
                              </p:par>
                            </p:childTnLst>
                          </p:cTn>
                        </p:par>
                        <p:par>
                          <p:cTn id="57" fill="hold" nodeType="afterGroup">
                            <p:stCondLst>
                              <p:cond delay="7000"/>
                            </p:stCondLst>
                            <p:childTnLst>
                              <p:par>
                                <p:cTn id="58" presetID="22" presetClass="entr" presetSubtype="8" fill="hold" nodeType="afterEffect">
                                  <p:stCondLst>
                                    <p:cond delay="0"/>
                                  </p:stCondLst>
                                  <p:childTnLst>
                                    <p:set>
                                      <p:cBhvr>
                                        <p:cTn id="59" dur="1" fill="hold">
                                          <p:stCondLst>
                                            <p:cond delay="0"/>
                                          </p:stCondLst>
                                        </p:cTn>
                                        <p:tgtEl>
                                          <p:spTgt spid="35"/>
                                        </p:tgtEl>
                                        <p:attrNameLst>
                                          <p:attrName>style.visibility</p:attrName>
                                        </p:attrNameLst>
                                      </p:cBhvr>
                                      <p:to>
                                        <p:strVal val="visible"/>
                                      </p:to>
                                    </p:set>
                                    <p:animEffect transition="in" filter="wipe(left)">
                                      <p:cBhvr>
                                        <p:cTn id="60" dur="1000"/>
                                        <p:tgtEl>
                                          <p:spTgt spid="35"/>
                                        </p:tgtEl>
                                      </p:cBhvr>
                                    </p:animEffect>
                                  </p:childTnLst>
                                </p:cTn>
                              </p:par>
                            </p:childTnLst>
                          </p:cTn>
                        </p:par>
                      </p:childTnLst>
                    </p:cTn>
                  </p:par>
                  <p:par>
                    <p:cTn id="61" fill="hold" nodeType="clickPar">
                      <p:stCondLst>
                        <p:cond delay="indefinite"/>
                      </p:stCondLst>
                      <p:childTnLst>
                        <p:par>
                          <p:cTn id="62" fill="hold" nodeType="withGroup">
                            <p:stCondLst>
                              <p:cond delay="0"/>
                            </p:stCondLst>
                            <p:childTnLst>
                              <p:par>
                                <p:cTn id="63" presetID="22" presetClass="entr" presetSubtype="8" fill="hold" grpId="0" nodeType="clickEffect">
                                  <p:stCondLst>
                                    <p:cond delay="0"/>
                                  </p:stCondLst>
                                  <p:childTnLst>
                                    <p:set>
                                      <p:cBhvr>
                                        <p:cTn id="64" dur="1" fill="hold">
                                          <p:stCondLst>
                                            <p:cond delay="0"/>
                                          </p:stCondLst>
                                        </p:cTn>
                                        <p:tgtEl>
                                          <p:spTgt spid="16">
                                            <p:txEl>
                                              <p:pRg st="2" end="2"/>
                                            </p:txEl>
                                          </p:spTgt>
                                        </p:tgtEl>
                                        <p:attrNameLst>
                                          <p:attrName>style.visibility</p:attrName>
                                        </p:attrNameLst>
                                      </p:cBhvr>
                                      <p:to>
                                        <p:strVal val="visible"/>
                                      </p:to>
                                    </p:set>
                                    <p:animEffect transition="in" filter="wipe(left)">
                                      <p:cBhvr>
                                        <p:cTn id="65" dur="500"/>
                                        <p:tgtEl>
                                          <p:spTgt spid="16">
                                            <p:txEl>
                                              <p:pRg st="2" end="2"/>
                                            </p:txEl>
                                          </p:spTgt>
                                        </p:tgtEl>
                                      </p:cBhvr>
                                    </p:animEffect>
                                  </p:childTnLst>
                                </p:cTn>
                              </p:par>
                            </p:childTnLst>
                          </p:cTn>
                        </p:par>
                        <p:par>
                          <p:cTn id="66" fill="hold" nodeType="afterGroup">
                            <p:stCondLst>
                              <p:cond delay="500"/>
                            </p:stCondLst>
                            <p:childTnLst>
                              <p:par>
                                <p:cTn id="67" presetID="22" presetClass="entr" presetSubtype="8" fill="hold" nodeType="afterEffect">
                                  <p:stCondLst>
                                    <p:cond delay="0"/>
                                  </p:stCondLst>
                                  <p:childTnLst>
                                    <p:set>
                                      <p:cBhvr>
                                        <p:cTn id="68" dur="1" fill="hold">
                                          <p:stCondLst>
                                            <p:cond delay="0"/>
                                          </p:stCondLst>
                                        </p:cTn>
                                        <p:tgtEl>
                                          <p:spTgt spid="43"/>
                                        </p:tgtEl>
                                        <p:attrNameLst>
                                          <p:attrName>style.visibility</p:attrName>
                                        </p:attrNameLst>
                                      </p:cBhvr>
                                      <p:to>
                                        <p:strVal val="visible"/>
                                      </p:to>
                                    </p:set>
                                    <p:animEffect transition="in" filter="wipe(left)">
                                      <p:cBhvr>
                                        <p:cTn id="69" dur="500"/>
                                        <p:tgtEl>
                                          <p:spTgt spid="43"/>
                                        </p:tgtEl>
                                      </p:cBhvr>
                                    </p:animEffect>
                                  </p:childTnLst>
                                </p:cTn>
                              </p:par>
                            </p:childTnLst>
                          </p:cTn>
                        </p:par>
                        <p:par>
                          <p:cTn id="70" fill="hold" nodeType="afterGroup">
                            <p:stCondLst>
                              <p:cond delay="1000"/>
                            </p:stCondLst>
                            <p:childTnLst>
                              <p:par>
                                <p:cTn id="71" presetID="22" presetClass="entr" presetSubtype="8" fill="hold" nodeType="afterEffect">
                                  <p:stCondLst>
                                    <p:cond delay="0"/>
                                  </p:stCondLst>
                                  <p:childTnLst>
                                    <p:set>
                                      <p:cBhvr>
                                        <p:cTn id="72" dur="1" fill="hold">
                                          <p:stCondLst>
                                            <p:cond delay="0"/>
                                          </p:stCondLst>
                                        </p:cTn>
                                        <p:tgtEl>
                                          <p:spTgt spid="36"/>
                                        </p:tgtEl>
                                        <p:attrNameLst>
                                          <p:attrName>style.visibility</p:attrName>
                                        </p:attrNameLst>
                                      </p:cBhvr>
                                      <p:to>
                                        <p:strVal val="visible"/>
                                      </p:to>
                                    </p:set>
                                    <p:animEffect transition="in" filter="wipe(left)">
                                      <p:cBhvr>
                                        <p:cTn id="73" dur="1000"/>
                                        <p:tgtEl>
                                          <p:spTgt spid="36"/>
                                        </p:tgtEl>
                                      </p:cBhvr>
                                    </p:animEffect>
                                  </p:childTnLst>
                                </p:cTn>
                              </p:par>
                            </p:childTnLst>
                          </p:cTn>
                        </p:par>
                        <p:par>
                          <p:cTn id="74" fill="hold" nodeType="afterGroup">
                            <p:stCondLst>
                              <p:cond delay="2000"/>
                            </p:stCondLst>
                            <p:childTnLst>
                              <p:par>
                                <p:cTn id="75" presetID="22" presetClass="entr" presetSubtype="8" fill="hold" nodeType="afterEffect">
                                  <p:stCondLst>
                                    <p:cond delay="0"/>
                                  </p:stCondLst>
                                  <p:childTnLst>
                                    <p:set>
                                      <p:cBhvr>
                                        <p:cTn id="76" dur="1" fill="hold">
                                          <p:stCondLst>
                                            <p:cond delay="0"/>
                                          </p:stCondLst>
                                        </p:cTn>
                                        <p:tgtEl>
                                          <p:spTgt spid="37"/>
                                        </p:tgtEl>
                                        <p:attrNameLst>
                                          <p:attrName>style.visibility</p:attrName>
                                        </p:attrNameLst>
                                      </p:cBhvr>
                                      <p:to>
                                        <p:strVal val="visible"/>
                                      </p:to>
                                    </p:set>
                                    <p:animEffect transition="in" filter="wipe(left)">
                                      <p:cBhvr>
                                        <p:cTn id="77" dur="1000"/>
                                        <p:tgtEl>
                                          <p:spTgt spid="37"/>
                                        </p:tgtEl>
                                      </p:cBhvr>
                                    </p:animEffect>
                                  </p:childTnLst>
                                </p:cTn>
                              </p:par>
                            </p:childTnLst>
                          </p:cTn>
                        </p:par>
                        <p:par>
                          <p:cTn id="78" fill="hold" nodeType="afterGroup">
                            <p:stCondLst>
                              <p:cond delay="3000"/>
                            </p:stCondLst>
                            <p:childTnLst>
                              <p:par>
                                <p:cTn id="79" presetID="22" presetClass="entr" presetSubtype="8" fill="hold" nodeType="afterEffect">
                                  <p:stCondLst>
                                    <p:cond delay="0"/>
                                  </p:stCondLst>
                                  <p:childTnLst>
                                    <p:set>
                                      <p:cBhvr>
                                        <p:cTn id="80" dur="1" fill="hold">
                                          <p:stCondLst>
                                            <p:cond delay="0"/>
                                          </p:stCondLst>
                                        </p:cTn>
                                        <p:tgtEl>
                                          <p:spTgt spid="38"/>
                                        </p:tgtEl>
                                        <p:attrNameLst>
                                          <p:attrName>style.visibility</p:attrName>
                                        </p:attrNameLst>
                                      </p:cBhvr>
                                      <p:to>
                                        <p:strVal val="visible"/>
                                      </p:to>
                                    </p:set>
                                    <p:animEffect transition="in" filter="wipe(left)">
                                      <p:cBhvr>
                                        <p:cTn id="81" dur="1000"/>
                                        <p:tgtEl>
                                          <p:spTgt spid="38"/>
                                        </p:tgtEl>
                                      </p:cBhvr>
                                    </p:animEffect>
                                  </p:childTnLst>
                                </p:cTn>
                              </p:par>
                            </p:childTnLst>
                          </p:cTn>
                        </p:par>
                        <p:par>
                          <p:cTn id="82" fill="hold" nodeType="afterGroup">
                            <p:stCondLst>
                              <p:cond delay="4000"/>
                            </p:stCondLst>
                            <p:childTnLst>
                              <p:par>
                                <p:cTn id="83" presetID="22" presetClass="entr" presetSubtype="8" fill="hold" nodeType="afterEffect">
                                  <p:stCondLst>
                                    <p:cond delay="0"/>
                                  </p:stCondLst>
                                  <p:childTnLst>
                                    <p:set>
                                      <p:cBhvr>
                                        <p:cTn id="84" dur="1" fill="hold">
                                          <p:stCondLst>
                                            <p:cond delay="0"/>
                                          </p:stCondLst>
                                        </p:cTn>
                                        <p:tgtEl>
                                          <p:spTgt spid="41"/>
                                        </p:tgtEl>
                                        <p:attrNameLst>
                                          <p:attrName>style.visibility</p:attrName>
                                        </p:attrNameLst>
                                      </p:cBhvr>
                                      <p:to>
                                        <p:strVal val="visible"/>
                                      </p:to>
                                    </p:set>
                                    <p:animEffect transition="in" filter="wipe(left)">
                                      <p:cBhvr>
                                        <p:cTn id="85" dur="1000"/>
                                        <p:tgtEl>
                                          <p:spTgt spid="41"/>
                                        </p:tgtEl>
                                      </p:cBhvr>
                                    </p:animEffect>
                                  </p:childTnLst>
                                </p:cTn>
                              </p:par>
                            </p:childTnLst>
                          </p:cTn>
                        </p:par>
                        <p:par>
                          <p:cTn id="86" fill="hold" nodeType="afterGroup">
                            <p:stCondLst>
                              <p:cond delay="5000"/>
                            </p:stCondLst>
                            <p:childTnLst>
                              <p:par>
                                <p:cTn id="87" presetID="22" presetClass="entr" presetSubtype="4" fill="hold" nodeType="afterEffect">
                                  <p:stCondLst>
                                    <p:cond delay="0"/>
                                  </p:stCondLst>
                                  <p:childTnLst>
                                    <p:set>
                                      <p:cBhvr>
                                        <p:cTn id="88" dur="1" fill="hold">
                                          <p:stCondLst>
                                            <p:cond delay="0"/>
                                          </p:stCondLst>
                                        </p:cTn>
                                        <p:tgtEl>
                                          <p:spTgt spid="39"/>
                                        </p:tgtEl>
                                        <p:attrNameLst>
                                          <p:attrName>style.visibility</p:attrName>
                                        </p:attrNameLst>
                                      </p:cBhvr>
                                      <p:to>
                                        <p:strVal val="visible"/>
                                      </p:to>
                                    </p:set>
                                    <p:animEffect transition="in" filter="wipe(down)">
                                      <p:cBhvr>
                                        <p:cTn id="89" dur="1000"/>
                                        <p:tgtEl>
                                          <p:spTgt spid="39"/>
                                        </p:tgtEl>
                                      </p:cBhvr>
                                    </p:animEffect>
                                  </p:childTnLst>
                                </p:cTn>
                              </p:par>
                            </p:childTnLst>
                          </p:cTn>
                        </p:par>
                        <p:par>
                          <p:cTn id="90" fill="hold" nodeType="afterGroup">
                            <p:stCondLst>
                              <p:cond delay="6000"/>
                            </p:stCondLst>
                            <p:childTnLst>
                              <p:par>
                                <p:cTn id="91" presetID="22" presetClass="entr" presetSubtype="8" fill="hold" nodeType="afterEffect">
                                  <p:stCondLst>
                                    <p:cond delay="0"/>
                                  </p:stCondLst>
                                  <p:childTnLst>
                                    <p:set>
                                      <p:cBhvr>
                                        <p:cTn id="92" dur="1" fill="hold">
                                          <p:stCondLst>
                                            <p:cond delay="0"/>
                                          </p:stCondLst>
                                        </p:cTn>
                                        <p:tgtEl>
                                          <p:spTgt spid="40"/>
                                        </p:tgtEl>
                                        <p:attrNameLst>
                                          <p:attrName>style.visibility</p:attrName>
                                        </p:attrNameLst>
                                      </p:cBhvr>
                                      <p:to>
                                        <p:strVal val="visible"/>
                                      </p:to>
                                    </p:set>
                                    <p:animEffect transition="in" filter="wipe(left)">
                                      <p:cBhvr>
                                        <p:cTn id="93" dur="1000"/>
                                        <p:tgtEl>
                                          <p:spTgt spid="40"/>
                                        </p:tgtEl>
                                      </p:cBhvr>
                                    </p:animEffect>
                                  </p:childTnLst>
                                </p:cTn>
                              </p:par>
                            </p:childTnLst>
                          </p:cTn>
                        </p:par>
                        <p:par>
                          <p:cTn id="94" fill="hold" nodeType="afterGroup">
                            <p:stCondLst>
                              <p:cond delay="7000"/>
                            </p:stCondLst>
                            <p:childTnLst>
                              <p:par>
                                <p:cTn id="95" presetID="22" presetClass="entr" presetSubtype="8" fill="hold" nodeType="afterEffect">
                                  <p:stCondLst>
                                    <p:cond delay="0"/>
                                  </p:stCondLst>
                                  <p:childTnLst>
                                    <p:set>
                                      <p:cBhvr>
                                        <p:cTn id="96" dur="1" fill="hold">
                                          <p:stCondLst>
                                            <p:cond delay="0"/>
                                          </p:stCondLst>
                                        </p:cTn>
                                        <p:tgtEl>
                                          <p:spTgt spid="42"/>
                                        </p:tgtEl>
                                        <p:attrNameLst>
                                          <p:attrName>style.visibility</p:attrName>
                                        </p:attrNameLst>
                                      </p:cBhvr>
                                      <p:to>
                                        <p:strVal val="visible"/>
                                      </p:to>
                                    </p:set>
                                    <p:animEffect transition="in" filter="wipe(left)">
                                      <p:cBhvr>
                                        <p:cTn id="97" dur="10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build="p"/>
      <p:bldP spid="16" grpId="0" build="p" animBg="1"/>
      <p:bldP spid="17" grpId="0" animBg="1"/>
      <p:bldP spid="1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1371600" y="381000"/>
            <a:ext cx="7315200" cy="487363"/>
          </a:xfrm>
        </p:spPr>
        <p:txBody>
          <a:bodyPr/>
          <a:lstStyle/>
          <a:p>
            <a:pPr marL="419100" indent="-419100" eaLnBrk="1" hangingPunct="1"/>
            <a:r>
              <a:rPr lang="en-US" altLang="en-US" sz="2000" b="0" smtClean="0"/>
              <a:t>MONOPOLY POWER</a:t>
            </a:r>
          </a:p>
        </p:txBody>
      </p:sp>
      <p:grpSp>
        <p:nvGrpSpPr>
          <p:cNvPr id="26627" name="Group 3"/>
          <p:cNvGrpSpPr>
            <a:grpSpLocks/>
          </p:cNvGrpSpPr>
          <p:nvPr/>
        </p:nvGrpSpPr>
        <p:grpSpPr bwMode="auto">
          <a:xfrm>
            <a:off x="457200" y="381000"/>
            <a:ext cx="8229600" cy="487363"/>
            <a:chOff x="288" y="240"/>
            <a:chExt cx="5184" cy="307"/>
          </a:xfrm>
        </p:grpSpPr>
        <p:sp>
          <p:nvSpPr>
            <p:cNvPr id="26634" name="Rectangle 4"/>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10.2</a:t>
              </a:r>
            </a:p>
          </p:txBody>
        </p:sp>
        <p:sp>
          <p:nvSpPr>
            <p:cNvPr id="26635" name="Line 5"/>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26628" name="Picture 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94625"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5" name="Picture 28" descr="ex10.02sized.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33425" y="955675"/>
            <a:ext cx="6962775" cy="70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Rectangle 13"/>
          <p:cNvSpPr>
            <a:spLocks noChangeArrowheads="1"/>
          </p:cNvSpPr>
          <p:nvPr/>
        </p:nvSpPr>
        <p:spPr bwMode="auto">
          <a:xfrm>
            <a:off x="749300" y="1641475"/>
            <a:ext cx="8166100" cy="4987925"/>
          </a:xfrm>
          <a:prstGeom prst="rect">
            <a:avLst/>
          </a:prstGeom>
          <a:solidFill>
            <a:srgbClr val="F9F5EE"/>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Char char="•"/>
            </a:pPr>
            <a:endParaRPr lang="en-US" altLang="en-US" sz="1800">
              <a:solidFill>
                <a:schemeClr val="tx1"/>
              </a:solidFill>
              <a:latin typeface="Palatino" pitchFamily="2" charset="0"/>
            </a:endParaRPr>
          </a:p>
        </p:txBody>
      </p:sp>
      <p:sp>
        <p:nvSpPr>
          <p:cNvPr id="30" name="Rectangle 93"/>
          <p:cNvSpPr>
            <a:spLocks noChangeArrowheads="1"/>
          </p:cNvSpPr>
          <p:nvPr/>
        </p:nvSpPr>
        <p:spPr bwMode="auto">
          <a:xfrm>
            <a:off x="762000" y="1565275"/>
            <a:ext cx="8153400" cy="2116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917825">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ts val="800"/>
              </a:spcBef>
            </a:pPr>
            <a:r>
              <a:rPr lang="en-US" altLang="en-US" sz="1800">
                <a:solidFill>
                  <a:schemeClr val="tx1"/>
                </a:solidFill>
              </a:rPr>
              <a:t>Although the elasticity of market demand for food is small (about −1), no single supermarket can raise its prices very much without losing customers to other stores.</a:t>
            </a:r>
          </a:p>
          <a:p>
            <a:pPr eaLnBrk="1" hangingPunct="1">
              <a:spcBef>
                <a:spcPts val="800"/>
              </a:spcBef>
            </a:pPr>
            <a:r>
              <a:rPr lang="en-US" altLang="en-US" sz="1800">
                <a:solidFill>
                  <a:schemeClr val="tx1"/>
                </a:solidFill>
              </a:rPr>
              <a:t>The elasticity of demand for any one supermarket is often as large as −10. </a:t>
            </a:r>
            <a:br>
              <a:rPr lang="en-US" altLang="en-US" sz="1800">
                <a:solidFill>
                  <a:schemeClr val="tx1"/>
                </a:solidFill>
              </a:rPr>
            </a:br>
            <a:r>
              <a:rPr lang="en-US" altLang="en-US" sz="1800">
                <a:solidFill>
                  <a:schemeClr val="tx1"/>
                </a:solidFill>
              </a:rPr>
              <a:t>We find </a:t>
            </a:r>
            <a:r>
              <a:rPr lang="en-US" altLang="en-US" sz="1800" i="1">
                <a:solidFill>
                  <a:schemeClr val="tx1"/>
                </a:solidFill>
              </a:rPr>
              <a:t>P</a:t>
            </a:r>
            <a:r>
              <a:rPr lang="en-US" altLang="en-US" sz="1800">
                <a:solidFill>
                  <a:schemeClr val="tx1"/>
                </a:solidFill>
              </a:rPr>
              <a:t> = MC/(1 − 0.1) = MC/(0.9) = (1.11)MC.</a:t>
            </a:r>
          </a:p>
        </p:txBody>
      </p:sp>
      <p:pic>
        <p:nvPicPr>
          <p:cNvPr id="12" name="Picture 11" descr="ex10.02pictures.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38200" y="1762125"/>
            <a:ext cx="2857500" cy="181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93"/>
          <p:cNvSpPr>
            <a:spLocks noChangeArrowheads="1"/>
          </p:cNvSpPr>
          <p:nvPr/>
        </p:nvSpPr>
        <p:spPr bwMode="auto">
          <a:xfrm>
            <a:off x="762000" y="3659188"/>
            <a:ext cx="8153400" cy="297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defRPr sz="2400">
                <a:solidFill>
                  <a:srgbClr val="53BE95"/>
                </a:solidFill>
                <a:latin typeface="Arial" panose="020B0604020202020204" pitchFamily="34" charset="0"/>
              </a:defRPr>
            </a:lvl1pPr>
            <a:lvl2pPr marL="3317875" indent="-285750">
              <a:spcBef>
                <a:spcPct val="20000"/>
              </a:spcBef>
              <a:defRPr sz="2000" b="1" i="1">
                <a:solidFill>
                  <a:srgbClr val="F7955A"/>
                </a:solidFill>
                <a:latin typeface="Arial" panose="020B0604020202020204" pitchFamily="34" charset="0"/>
              </a:defRPr>
            </a:lvl2pPr>
            <a:lvl3pPr marL="3660775" indent="-228600">
              <a:spcBef>
                <a:spcPct val="20000"/>
              </a:spcBef>
              <a:buChar char="•"/>
              <a:defRPr sz="2400">
                <a:solidFill>
                  <a:schemeClr val="tx1"/>
                </a:solidFill>
                <a:latin typeface="Arial" panose="020B0604020202020204" pitchFamily="34" charset="0"/>
              </a:defRPr>
            </a:lvl3pPr>
            <a:lvl4pPr marL="4003675" indent="-228600">
              <a:spcBef>
                <a:spcPct val="20000"/>
              </a:spcBef>
              <a:buChar char="–"/>
              <a:defRPr sz="2000">
                <a:solidFill>
                  <a:schemeClr val="tx1"/>
                </a:solidFill>
                <a:latin typeface="Arial" panose="020B0604020202020204" pitchFamily="34" charset="0"/>
              </a:defRPr>
            </a:lvl4pPr>
            <a:lvl5pPr marL="4346575" indent="-228600">
              <a:spcBef>
                <a:spcPct val="20000"/>
              </a:spcBef>
              <a:buChar char="»"/>
              <a:defRPr sz="2000">
                <a:solidFill>
                  <a:schemeClr val="tx1"/>
                </a:solidFill>
                <a:latin typeface="Arial" panose="020B0604020202020204" pitchFamily="34" charset="0"/>
              </a:defRPr>
            </a:lvl5pPr>
            <a:lvl6pPr marL="4803775"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5260975"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5718175"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6175375"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ts val="800"/>
              </a:spcBef>
            </a:pPr>
            <a:r>
              <a:rPr lang="en-US" altLang="en-US" sz="1800">
                <a:solidFill>
                  <a:schemeClr val="tx1"/>
                </a:solidFill>
              </a:rPr>
              <a:t>The manager of a typical supermarket should set prices about 11 percent above marginal cost.</a:t>
            </a:r>
          </a:p>
          <a:p>
            <a:pPr eaLnBrk="1" hangingPunct="1">
              <a:spcBef>
                <a:spcPts val="800"/>
              </a:spcBef>
            </a:pPr>
            <a:r>
              <a:rPr lang="en-US" altLang="en-US" sz="1800">
                <a:solidFill>
                  <a:schemeClr val="tx1"/>
                </a:solidFill>
              </a:rPr>
              <a:t>Small convenience stores typically charge higher prices because its customers are generally less price sensitive. </a:t>
            </a:r>
          </a:p>
          <a:p>
            <a:pPr eaLnBrk="1" hangingPunct="1">
              <a:spcBef>
                <a:spcPts val="800"/>
              </a:spcBef>
            </a:pPr>
            <a:r>
              <a:rPr lang="en-US" altLang="en-US" sz="1800">
                <a:solidFill>
                  <a:schemeClr val="tx1"/>
                </a:solidFill>
              </a:rPr>
              <a:t>Because the elasticity of demand for a convenience store is about −5, the markup equation implies that its prices should be about 25 percent above marginal cost.</a:t>
            </a:r>
          </a:p>
          <a:p>
            <a:pPr eaLnBrk="1" hangingPunct="1">
              <a:spcBef>
                <a:spcPts val="800"/>
              </a:spcBef>
            </a:pPr>
            <a:r>
              <a:rPr lang="en-US" altLang="en-US" sz="1800">
                <a:solidFill>
                  <a:schemeClr val="tx1"/>
                </a:solidFill>
              </a:rPr>
              <a:t>With designer jeans, demand elasticities in the range of −2 to −3 are typical.</a:t>
            </a:r>
          </a:p>
          <a:p>
            <a:pPr eaLnBrk="1" hangingPunct="1">
              <a:spcBef>
                <a:spcPts val="800"/>
              </a:spcBef>
            </a:pPr>
            <a:r>
              <a:rPr lang="en-US" altLang="en-US" sz="1800">
                <a:solidFill>
                  <a:schemeClr val="tx1"/>
                </a:solidFill>
              </a:rPr>
              <a:t>This means that price should be 50 to 100 percent higher than marginal cost.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25605"/>
                                        </p:tgtEl>
                                        <p:attrNameLst>
                                          <p:attrName>style.visibility</p:attrName>
                                        </p:attrNameLst>
                                      </p:cBhvr>
                                      <p:to>
                                        <p:strVal val="visible"/>
                                      </p:to>
                                    </p:set>
                                    <p:animEffect transition="in" filter="wipe(left)">
                                      <p:cBhvr>
                                        <p:cTn id="7" dur="500"/>
                                        <p:tgtEl>
                                          <p:spTgt spid="25605"/>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childTnLst>
                          </p:cTn>
                        </p:par>
                        <p:par>
                          <p:cTn id="12" fill="hold" nodeType="afterGroup">
                            <p:stCondLst>
                              <p:cond delay="1000"/>
                            </p:stCondLst>
                            <p:childTnLst>
                              <p:par>
                                <p:cTn id="13" presetID="10" presetClass="entr" presetSubtype="0"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0">
                                            <p:txEl>
                                              <p:pRg st="0" end="0"/>
                                            </p:txEl>
                                          </p:spTgt>
                                        </p:tgtEl>
                                        <p:attrNameLst>
                                          <p:attrName>style.visibility</p:attrName>
                                        </p:attrNameLst>
                                      </p:cBhvr>
                                      <p:to>
                                        <p:strVal val="visible"/>
                                      </p:to>
                                    </p:set>
                                    <p:animEffect transition="in" filter="wipe(left)">
                                      <p:cBhvr>
                                        <p:cTn id="19" dur="500"/>
                                        <p:tgtEl>
                                          <p:spTgt spid="30">
                                            <p:txEl>
                                              <p:pRg st="0" end="0"/>
                                            </p:txEl>
                                          </p:spTgt>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0">
                                            <p:txEl>
                                              <p:pRg st="1" end="1"/>
                                            </p:txEl>
                                          </p:spTgt>
                                        </p:tgtEl>
                                        <p:attrNameLst>
                                          <p:attrName>style.visibility</p:attrName>
                                        </p:attrNameLst>
                                      </p:cBhvr>
                                      <p:to>
                                        <p:strVal val="visible"/>
                                      </p:to>
                                    </p:set>
                                    <p:animEffect transition="in" filter="wipe(left)">
                                      <p:cBhvr>
                                        <p:cTn id="23" dur="500"/>
                                        <p:tgtEl>
                                          <p:spTgt spid="30">
                                            <p:txEl>
                                              <p:pRg st="1" end="1"/>
                                            </p:txEl>
                                          </p:spTgt>
                                        </p:tgtEl>
                                      </p:cBhvr>
                                    </p:animEffect>
                                  </p:childTnLst>
                                </p:cTn>
                              </p:par>
                            </p:childTnLst>
                          </p:cTn>
                        </p:par>
                        <p:par>
                          <p:cTn id="24" fill="hold" nodeType="afterGroup">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
                                            <p:txEl>
                                              <p:pRg st="0" end="0"/>
                                            </p:txEl>
                                          </p:spTgt>
                                        </p:tgtEl>
                                        <p:attrNameLst>
                                          <p:attrName>style.visibility</p:attrName>
                                        </p:attrNameLst>
                                      </p:cBhvr>
                                      <p:to>
                                        <p:strVal val="visible"/>
                                      </p:to>
                                    </p:set>
                                    <p:animEffect transition="in" filter="wipe(left)">
                                      <p:cBhvr>
                                        <p:cTn id="27" dur="500"/>
                                        <p:tgtEl>
                                          <p:spTgt spid="2">
                                            <p:txEl>
                                              <p:pRg st="0" end="0"/>
                                            </p:txEl>
                                          </p:spTgt>
                                        </p:tgtEl>
                                      </p:cBhvr>
                                    </p:animEffect>
                                  </p:childTnLst>
                                </p:cTn>
                              </p:par>
                            </p:childTnLst>
                          </p:cTn>
                        </p:par>
                        <p:par>
                          <p:cTn id="28" fill="hold" nodeType="afterGroup">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
                                            <p:txEl>
                                              <p:pRg st="1" end="1"/>
                                            </p:txEl>
                                          </p:spTgt>
                                        </p:tgtEl>
                                        <p:attrNameLst>
                                          <p:attrName>style.visibility</p:attrName>
                                        </p:attrNameLst>
                                      </p:cBhvr>
                                      <p:to>
                                        <p:strVal val="visible"/>
                                      </p:to>
                                    </p:set>
                                    <p:animEffect transition="in" filter="wipe(left)">
                                      <p:cBhvr>
                                        <p:cTn id="31" dur="500"/>
                                        <p:tgtEl>
                                          <p:spTgt spid="2">
                                            <p:txEl>
                                              <p:pRg st="1" end="1"/>
                                            </p:txEl>
                                          </p:spTgt>
                                        </p:tgtEl>
                                      </p:cBhvr>
                                    </p:animEffect>
                                  </p:childTnLst>
                                </p:cTn>
                              </p:par>
                            </p:childTnLst>
                          </p:cTn>
                        </p:par>
                        <p:par>
                          <p:cTn id="32" fill="hold" nodeType="afterGroup">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
                                            <p:txEl>
                                              <p:pRg st="2" end="2"/>
                                            </p:txEl>
                                          </p:spTgt>
                                        </p:tgtEl>
                                        <p:attrNameLst>
                                          <p:attrName>style.visibility</p:attrName>
                                        </p:attrNameLst>
                                      </p:cBhvr>
                                      <p:to>
                                        <p:strVal val="visible"/>
                                      </p:to>
                                    </p:set>
                                    <p:animEffect transition="in" filter="wipe(left)">
                                      <p:cBhvr>
                                        <p:cTn id="35" dur="500"/>
                                        <p:tgtEl>
                                          <p:spTgt spid="2">
                                            <p:txEl>
                                              <p:pRg st="2" end="2"/>
                                            </p:txEl>
                                          </p:spTgt>
                                        </p:tgtEl>
                                      </p:cBhvr>
                                    </p:animEffect>
                                  </p:childTnLst>
                                </p:cTn>
                              </p:par>
                            </p:childTnLst>
                          </p:cTn>
                        </p:par>
                        <p:par>
                          <p:cTn id="36" fill="hold" nodeType="afterGroup">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2">
                                            <p:txEl>
                                              <p:pRg st="3" end="3"/>
                                            </p:txEl>
                                          </p:spTgt>
                                        </p:tgtEl>
                                        <p:attrNameLst>
                                          <p:attrName>style.visibility</p:attrName>
                                        </p:attrNameLst>
                                      </p:cBhvr>
                                      <p:to>
                                        <p:strVal val="visible"/>
                                      </p:to>
                                    </p:set>
                                    <p:animEffect transition="in" filter="wipe(left)">
                                      <p:cBhvr>
                                        <p:cTn id="39" dur="500"/>
                                        <p:tgtEl>
                                          <p:spTgt spid="2">
                                            <p:txEl>
                                              <p:pRg st="3" end="3"/>
                                            </p:txEl>
                                          </p:spTgt>
                                        </p:tgtEl>
                                      </p:cBhvr>
                                    </p:animEffect>
                                  </p:childTnLst>
                                </p:cTn>
                              </p:par>
                            </p:childTnLst>
                          </p:cTn>
                        </p:par>
                        <p:par>
                          <p:cTn id="40" fill="hold" nodeType="afterGroup">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2">
                                            <p:txEl>
                                              <p:pRg st="4" end="4"/>
                                            </p:txEl>
                                          </p:spTgt>
                                        </p:tgtEl>
                                        <p:attrNameLst>
                                          <p:attrName>style.visibility</p:attrName>
                                        </p:attrNameLst>
                                      </p:cBhvr>
                                      <p:to>
                                        <p:strVal val="visible"/>
                                      </p:to>
                                    </p:set>
                                    <p:animEffect transition="in" filter="wipe(left)">
                                      <p:cBhvr>
                                        <p:cTn id="43"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0" grpId="0" build="p"/>
      <p:bldP spid="2"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28" descr="ex10.02sized.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92150" y="1322388"/>
            <a:ext cx="6962775"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Rectangle 13"/>
          <p:cNvSpPr>
            <a:spLocks noChangeArrowheads="1"/>
          </p:cNvSpPr>
          <p:nvPr/>
        </p:nvSpPr>
        <p:spPr bwMode="auto">
          <a:xfrm>
            <a:off x="704850" y="1712913"/>
            <a:ext cx="8137525" cy="3290887"/>
          </a:xfrm>
          <a:prstGeom prst="rect">
            <a:avLst/>
          </a:prstGeom>
          <a:solidFill>
            <a:srgbClr val="F9F5EE"/>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Char char="•"/>
            </a:pPr>
            <a:endParaRPr lang="en-US" altLang="en-US" sz="1800">
              <a:solidFill>
                <a:schemeClr val="tx1"/>
              </a:solidFill>
              <a:latin typeface="Palatino" pitchFamily="2" charset="0"/>
            </a:endParaRPr>
          </a:p>
        </p:txBody>
      </p:sp>
      <p:sp>
        <p:nvSpPr>
          <p:cNvPr id="27652" name="Rectangle 2"/>
          <p:cNvSpPr>
            <a:spLocks noGrp="1" noChangeArrowheads="1"/>
          </p:cNvSpPr>
          <p:nvPr>
            <p:ph type="title"/>
          </p:nvPr>
        </p:nvSpPr>
        <p:spPr>
          <a:xfrm>
            <a:off x="1371600" y="381000"/>
            <a:ext cx="7315200" cy="487363"/>
          </a:xfrm>
        </p:spPr>
        <p:txBody>
          <a:bodyPr/>
          <a:lstStyle/>
          <a:p>
            <a:pPr marL="419100" indent="-419100" eaLnBrk="1" hangingPunct="1"/>
            <a:r>
              <a:rPr lang="en-US" altLang="en-US" sz="2000" b="0" smtClean="0"/>
              <a:t>MONOPOLY POWER</a:t>
            </a:r>
          </a:p>
        </p:txBody>
      </p:sp>
      <p:grpSp>
        <p:nvGrpSpPr>
          <p:cNvPr id="27653" name="Group 3"/>
          <p:cNvGrpSpPr>
            <a:grpSpLocks/>
          </p:cNvGrpSpPr>
          <p:nvPr/>
        </p:nvGrpSpPr>
        <p:grpSpPr bwMode="auto">
          <a:xfrm>
            <a:off x="457200" y="381000"/>
            <a:ext cx="8229600" cy="487363"/>
            <a:chOff x="288" y="240"/>
            <a:chExt cx="5184" cy="307"/>
          </a:xfrm>
        </p:grpSpPr>
        <p:sp>
          <p:nvSpPr>
            <p:cNvPr id="27665" name="Rectangle 4"/>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10.2</a:t>
              </a:r>
            </a:p>
          </p:txBody>
        </p:sp>
        <p:sp>
          <p:nvSpPr>
            <p:cNvPr id="27666" name="Line 5"/>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27654" name="Picture 9"/>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94625"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 name="Group 44"/>
          <p:cNvGrpSpPr>
            <a:grpSpLocks/>
          </p:cNvGrpSpPr>
          <p:nvPr/>
        </p:nvGrpSpPr>
        <p:grpSpPr bwMode="auto">
          <a:xfrm>
            <a:off x="762000" y="1905000"/>
            <a:ext cx="8001000" cy="2901950"/>
            <a:chOff x="762000" y="2011680"/>
            <a:chExt cx="8001000" cy="2902188"/>
          </a:xfrm>
        </p:grpSpPr>
        <p:pic>
          <p:nvPicPr>
            <p:cNvPr id="27656" name="Picture 27" descr="table10.02.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96010" y="2018268"/>
              <a:ext cx="7966990"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7" name="TextBox 10"/>
            <p:cNvSpPr txBox="1">
              <a:spLocks noChangeArrowheads="1"/>
            </p:cNvSpPr>
            <p:nvPr/>
          </p:nvSpPr>
          <p:spPr bwMode="auto">
            <a:xfrm>
              <a:off x="838200" y="2011680"/>
              <a:ext cx="6553200" cy="336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pPr>
              <a:r>
                <a:rPr lang="en-US" altLang="en-US" sz="1600" b="1">
                  <a:solidFill>
                    <a:schemeClr val="bg1"/>
                  </a:solidFill>
                  <a:cs typeface="Arial" panose="020B0604020202020204" pitchFamily="34" charset="0"/>
                </a:rPr>
                <a:t>TABLE 10.2      Retail Prices of VHS and DVDs</a:t>
              </a:r>
            </a:p>
          </p:txBody>
        </p:sp>
        <p:sp>
          <p:nvSpPr>
            <p:cNvPr id="27658" name="TextBox 12"/>
            <p:cNvSpPr txBox="1">
              <a:spLocks noChangeArrowheads="1"/>
            </p:cNvSpPr>
            <p:nvPr/>
          </p:nvSpPr>
          <p:spPr bwMode="auto">
            <a:xfrm>
              <a:off x="4800600" y="2356991"/>
              <a:ext cx="3962400"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spcAft>
                  <a:spcPts val="600"/>
                </a:spcAft>
              </a:pPr>
              <a:r>
                <a:rPr lang="en-US" altLang="en-US" sz="1200" b="1">
                  <a:solidFill>
                    <a:schemeClr val="tx1"/>
                  </a:solidFill>
                  <a:cs typeface="Arial" panose="020B0604020202020204" pitchFamily="34" charset="0"/>
                </a:rPr>
                <a:t>2007</a:t>
              </a:r>
            </a:p>
            <a:p>
              <a:pPr eaLnBrk="1" hangingPunct="1">
                <a:spcBef>
                  <a:spcPct val="0"/>
                </a:spcBef>
                <a:spcAft>
                  <a:spcPts val="600"/>
                </a:spcAft>
              </a:pPr>
              <a:r>
                <a:rPr lang="en-US" altLang="en-US" sz="1200" b="1">
                  <a:solidFill>
                    <a:schemeClr val="tx1"/>
                  </a:solidFill>
                  <a:cs typeface="Arial" panose="020B0604020202020204" pitchFamily="34" charset="0"/>
                </a:rPr>
                <a:t>   Title                                                 Retail Price DVD</a:t>
              </a:r>
            </a:p>
          </p:txBody>
        </p:sp>
        <p:cxnSp>
          <p:nvCxnSpPr>
            <p:cNvPr id="27659" name="Straight Connector 20"/>
            <p:cNvCxnSpPr>
              <a:cxnSpLocks noChangeShapeType="1"/>
            </p:cNvCxnSpPr>
            <p:nvPr/>
          </p:nvCxnSpPr>
          <p:spPr bwMode="auto">
            <a:xfrm flipV="1">
              <a:off x="4953000" y="2587180"/>
              <a:ext cx="3752045" cy="3620"/>
            </a:xfrm>
            <a:prstGeom prst="line">
              <a:avLst/>
            </a:prstGeom>
            <a:noFill/>
            <a:ln w="6350" algn="ctr">
              <a:solidFill>
                <a:schemeClr val="tx1"/>
              </a:solidFill>
              <a:round/>
              <a:headEnd/>
              <a:tailEnd/>
            </a:ln>
            <a:extLst>
              <a:ext uri="{909E8E84-426E-40DD-AFC4-6F175D3DCCD1}">
                <a14:hiddenFill xmlns:a14="http://schemas.microsoft.com/office/drawing/2010/main">
                  <a:noFill/>
                </a14:hiddenFill>
              </a:ext>
            </a:extLst>
          </p:spPr>
        </p:cxnSp>
        <p:sp>
          <p:nvSpPr>
            <p:cNvPr id="27660" name="TextBox 25"/>
            <p:cNvSpPr txBox="1">
              <a:spLocks noChangeArrowheads="1"/>
            </p:cNvSpPr>
            <p:nvPr/>
          </p:nvSpPr>
          <p:spPr bwMode="auto">
            <a:xfrm>
              <a:off x="838200" y="2856468"/>
              <a:ext cx="3733800" cy="1769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tabLst>
                  <a:tab pos="3309938" algn="r"/>
                </a:tabLst>
                <a:defRPr sz="2400">
                  <a:solidFill>
                    <a:srgbClr val="53BE95"/>
                  </a:solidFill>
                  <a:latin typeface="Arial" panose="020B0604020202020204" pitchFamily="34" charset="0"/>
                </a:defRPr>
              </a:lvl1pPr>
              <a:lvl2pPr marL="742950" indent="-285750">
                <a:spcBef>
                  <a:spcPct val="20000"/>
                </a:spcBef>
                <a:tabLst>
                  <a:tab pos="3309938" algn="r"/>
                </a:tabLst>
                <a:defRPr sz="2000" b="1" i="1">
                  <a:solidFill>
                    <a:srgbClr val="F7955A"/>
                  </a:solidFill>
                  <a:latin typeface="Arial" panose="020B0604020202020204" pitchFamily="34" charset="0"/>
                </a:defRPr>
              </a:lvl2pPr>
              <a:lvl3pPr marL="1143000" indent="-228600">
                <a:spcBef>
                  <a:spcPct val="20000"/>
                </a:spcBef>
                <a:buChar char="•"/>
                <a:tabLst>
                  <a:tab pos="3309938" algn="r"/>
                </a:tabLst>
                <a:defRPr sz="2400">
                  <a:solidFill>
                    <a:schemeClr val="tx1"/>
                  </a:solidFill>
                  <a:latin typeface="Arial" panose="020B0604020202020204" pitchFamily="34" charset="0"/>
                </a:defRPr>
              </a:lvl3pPr>
              <a:lvl4pPr marL="1600200" indent="-228600">
                <a:spcBef>
                  <a:spcPct val="20000"/>
                </a:spcBef>
                <a:buChar char="–"/>
                <a:tabLst>
                  <a:tab pos="3309938" algn="r"/>
                </a:tabLst>
                <a:defRPr sz="2000">
                  <a:solidFill>
                    <a:schemeClr val="tx1"/>
                  </a:solidFill>
                  <a:latin typeface="Arial" panose="020B0604020202020204" pitchFamily="34" charset="0"/>
                </a:defRPr>
              </a:lvl4pPr>
              <a:lvl5pPr marL="2057400" indent="-228600">
                <a:spcBef>
                  <a:spcPct val="20000"/>
                </a:spcBef>
                <a:buChar char="»"/>
                <a:tabLst>
                  <a:tab pos="3309938" algn="r"/>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3309938" algn="r"/>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3309938" algn="r"/>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3309938" algn="r"/>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3309938" algn="r"/>
                </a:tabLst>
                <a:defRPr sz="2000">
                  <a:solidFill>
                    <a:schemeClr val="tx1"/>
                  </a:solidFill>
                  <a:latin typeface="Arial" panose="020B0604020202020204" pitchFamily="34" charset="0"/>
                </a:defRPr>
              </a:lvl9pPr>
            </a:lstStyle>
            <a:p>
              <a:pPr eaLnBrk="1" hangingPunct="1">
                <a:spcBef>
                  <a:spcPct val="0"/>
                </a:spcBef>
                <a:spcAft>
                  <a:spcPts val="500"/>
                </a:spcAft>
              </a:pPr>
              <a:r>
                <a:rPr lang="en-US" altLang="en-US" sz="1200" i="1">
                  <a:solidFill>
                    <a:schemeClr val="tx1"/>
                  </a:solidFill>
                  <a:cs typeface="Arial" panose="020B0604020202020204" pitchFamily="34" charset="0"/>
                </a:rPr>
                <a:t>Purple Rain</a:t>
              </a:r>
              <a:r>
                <a:rPr lang="en-US" altLang="en-US" sz="1200">
                  <a:solidFill>
                    <a:schemeClr val="tx1"/>
                  </a:solidFill>
                  <a:cs typeface="Arial" panose="020B0604020202020204" pitchFamily="34" charset="0"/>
                </a:rPr>
                <a:t>	$29.88</a:t>
              </a:r>
            </a:p>
            <a:p>
              <a:pPr eaLnBrk="1" hangingPunct="1">
                <a:spcBef>
                  <a:spcPct val="0"/>
                </a:spcBef>
                <a:spcAft>
                  <a:spcPts val="500"/>
                </a:spcAft>
              </a:pPr>
              <a:r>
                <a:rPr lang="en-US" altLang="en-US" sz="1200" i="1">
                  <a:solidFill>
                    <a:schemeClr val="tx1"/>
                  </a:solidFill>
                  <a:cs typeface="Arial" panose="020B0604020202020204" pitchFamily="34" charset="0"/>
                </a:rPr>
                <a:t>Raiders of the Lost Ark</a:t>
              </a:r>
              <a:r>
                <a:rPr lang="en-US" altLang="en-US" sz="1200">
                  <a:solidFill>
                    <a:schemeClr val="tx1"/>
                  </a:solidFill>
                  <a:cs typeface="Arial" panose="020B0604020202020204" pitchFamily="34" charset="0"/>
                </a:rPr>
                <a:t>	$24.95</a:t>
              </a:r>
            </a:p>
            <a:p>
              <a:pPr eaLnBrk="1" hangingPunct="1">
                <a:spcBef>
                  <a:spcPct val="0"/>
                </a:spcBef>
                <a:spcAft>
                  <a:spcPts val="500"/>
                </a:spcAft>
              </a:pPr>
              <a:r>
                <a:rPr lang="en-US" altLang="en-US" sz="1200" i="1">
                  <a:solidFill>
                    <a:schemeClr val="tx1"/>
                  </a:solidFill>
                  <a:cs typeface="Arial" panose="020B0604020202020204" pitchFamily="34" charset="0"/>
                </a:rPr>
                <a:t>Jane Fonda Workout</a:t>
              </a:r>
              <a:r>
                <a:rPr lang="en-US" altLang="en-US" sz="1200">
                  <a:solidFill>
                    <a:schemeClr val="tx1"/>
                  </a:solidFill>
                  <a:cs typeface="Arial" panose="020B0604020202020204" pitchFamily="34" charset="0"/>
                </a:rPr>
                <a:t>	$59.95</a:t>
              </a:r>
            </a:p>
            <a:p>
              <a:pPr eaLnBrk="1" hangingPunct="1">
                <a:spcBef>
                  <a:spcPct val="0"/>
                </a:spcBef>
                <a:spcAft>
                  <a:spcPts val="500"/>
                </a:spcAft>
              </a:pPr>
              <a:r>
                <a:rPr lang="en-US" altLang="en-US" sz="1200" i="1">
                  <a:solidFill>
                    <a:schemeClr val="tx1"/>
                  </a:solidFill>
                  <a:cs typeface="Arial" panose="020B0604020202020204" pitchFamily="34" charset="0"/>
                </a:rPr>
                <a:t>The Empire Strikes Back</a:t>
              </a:r>
              <a:r>
                <a:rPr lang="en-US" altLang="en-US" sz="1200">
                  <a:solidFill>
                    <a:schemeClr val="tx1"/>
                  </a:solidFill>
                  <a:cs typeface="Arial" panose="020B0604020202020204" pitchFamily="34" charset="0"/>
                </a:rPr>
                <a:t>	$79.98</a:t>
              </a:r>
            </a:p>
            <a:p>
              <a:pPr eaLnBrk="1" hangingPunct="1">
                <a:spcBef>
                  <a:spcPct val="0"/>
                </a:spcBef>
                <a:spcAft>
                  <a:spcPts val="500"/>
                </a:spcAft>
              </a:pPr>
              <a:r>
                <a:rPr lang="en-US" altLang="en-US" sz="1200" i="1">
                  <a:solidFill>
                    <a:schemeClr val="tx1"/>
                  </a:solidFill>
                  <a:cs typeface="Arial" panose="020B0604020202020204" pitchFamily="34" charset="0"/>
                </a:rPr>
                <a:t>An Officer and a Gentleman</a:t>
              </a:r>
              <a:r>
                <a:rPr lang="en-US" altLang="en-US" sz="1200">
                  <a:solidFill>
                    <a:schemeClr val="tx1"/>
                  </a:solidFill>
                  <a:cs typeface="Arial" panose="020B0604020202020204" pitchFamily="34" charset="0"/>
                </a:rPr>
                <a:t>	$24.95</a:t>
              </a:r>
            </a:p>
            <a:p>
              <a:pPr eaLnBrk="1" hangingPunct="1">
                <a:spcBef>
                  <a:spcPct val="0"/>
                </a:spcBef>
                <a:spcAft>
                  <a:spcPts val="500"/>
                </a:spcAft>
              </a:pPr>
              <a:r>
                <a:rPr lang="en-US" altLang="en-US" sz="1200" i="1">
                  <a:solidFill>
                    <a:schemeClr val="tx1"/>
                  </a:solidFill>
                  <a:cs typeface="Arial" panose="020B0604020202020204" pitchFamily="34" charset="0"/>
                </a:rPr>
                <a:t>Star Trek: The Motion Picture</a:t>
              </a:r>
              <a:r>
                <a:rPr lang="en-US" altLang="en-US" sz="1200">
                  <a:solidFill>
                    <a:schemeClr val="tx1"/>
                  </a:solidFill>
                  <a:cs typeface="Arial" panose="020B0604020202020204" pitchFamily="34" charset="0"/>
                </a:rPr>
                <a:t>	$24.95</a:t>
              </a:r>
            </a:p>
            <a:p>
              <a:pPr eaLnBrk="1" hangingPunct="1">
                <a:spcBef>
                  <a:spcPct val="0"/>
                </a:spcBef>
                <a:spcAft>
                  <a:spcPts val="500"/>
                </a:spcAft>
              </a:pPr>
              <a:r>
                <a:rPr lang="en-US" altLang="en-US" sz="1200" i="1">
                  <a:solidFill>
                    <a:schemeClr val="tx1"/>
                  </a:solidFill>
                  <a:cs typeface="Arial" panose="020B0604020202020204" pitchFamily="34" charset="0"/>
                </a:rPr>
                <a:t>Star Wars</a:t>
              </a:r>
              <a:r>
                <a:rPr lang="en-US" altLang="en-US" sz="1200">
                  <a:solidFill>
                    <a:schemeClr val="tx1"/>
                  </a:solidFill>
                  <a:cs typeface="Arial" panose="020B0604020202020204" pitchFamily="34" charset="0"/>
                </a:rPr>
                <a:t>	$39.98</a:t>
              </a:r>
            </a:p>
          </p:txBody>
        </p:sp>
        <p:sp>
          <p:nvSpPr>
            <p:cNvPr id="27661" name="TextBox 31"/>
            <p:cNvSpPr txBox="1">
              <a:spLocks noChangeArrowheads="1"/>
            </p:cNvSpPr>
            <p:nvPr/>
          </p:nvSpPr>
          <p:spPr bwMode="auto">
            <a:xfrm>
              <a:off x="762000" y="2362200"/>
              <a:ext cx="4038600"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spcAft>
                  <a:spcPts val="600"/>
                </a:spcAft>
              </a:pPr>
              <a:r>
                <a:rPr lang="en-US" altLang="en-US" sz="1200" b="1">
                  <a:solidFill>
                    <a:schemeClr val="tx1"/>
                  </a:solidFill>
                  <a:cs typeface="Arial" panose="020B0604020202020204" pitchFamily="34" charset="0"/>
                </a:rPr>
                <a:t>1985</a:t>
              </a:r>
            </a:p>
            <a:p>
              <a:pPr eaLnBrk="1" hangingPunct="1">
                <a:spcBef>
                  <a:spcPct val="0"/>
                </a:spcBef>
                <a:spcAft>
                  <a:spcPts val="600"/>
                </a:spcAft>
              </a:pPr>
              <a:r>
                <a:rPr lang="en-US" altLang="en-US" sz="1200" b="1">
                  <a:solidFill>
                    <a:schemeClr val="tx1"/>
                  </a:solidFill>
                  <a:cs typeface="Arial" panose="020B0604020202020204" pitchFamily="34" charset="0"/>
                </a:rPr>
                <a:t>  Title                                                  Retail Price VHS</a:t>
              </a:r>
            </a:p>
          </p:txBody>
        </p:sp>
        <p:cxnSp>
          <p:nvCxnSpPr>
            <p:cNvPr id="27662" name="Straight Connector 32"/>
            <p:cNvCxnSpPr>
              <a:cxnSpLocks noChangeShapeType="1"/>
            </p:cNvCxnSpPr>
            <p:nvPr/>
          </p:nvCxnSpPr>
          <p:spPr bwMode="auto">
            <a:xfrm>
              <a:off x="807720" y="2590800"/>
              <a:ext cx="3764280" cy="1588"/>
            </a:xfrm>
            <a:prstGeom prst="line">
              <a:avLst/>
            </a:prstGeom>
            <a:noFill/>
            <a:ln w="6350" algn="ctr">
              <a:solidFill>
                <a:schemeClr val="tx1"/>
              </a:solidFill>
              <a:round/>
              <a:headEnd/>
              <a:tailEnd/>
            </a:ln>
            <a:extLst>
              <a:ext uri="{909E8E84-426E-40DD-AFC4-6F175D3DCCD1}">
                <a14:hiddenFill xmlns:a14="http://schemas.microsoft.com/office/drawing/2010/main">
                  <a:noFill/>
                </a14:hiddenFill>
              </a:ext>
            </a:extLst>
          </p:spPr>
        </p:cxnSp>
        <p:sp>
          <p:nvSpPr>
            <p:cNvPr id="27663" name="TextBox 42"/>
            <p:cNvSpPr txBox="1">
              <a:spLocks noChangeArrowheads="1"/>
            </p:cNvSpPr>
            <p:nvPr/>
          </p:nvSpPr>
          <p:spPr bwMode="auto">
            <a:xfrm>
              <a:off x="4910328" y="2852928"/>
              <a:ext cx="3733800" cy="1769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tabLst>
                  <a:tab pos="3309938" algn="r"/>
                </a:tabLst>
                <a:defRPr sz="2400">
                  <a:solidFill>
                    <a:srgbClr val="53BE95"/>
                  </a:solidFill>
                  <a:latin typeface="Arial" panose="020B0604020202020204" pitchFamily="34" charset="0"/>
                </a:defRPr>
              </a:lvl1pPr>
              <a:lvl2pPr marL="742950" indent="-285750">
                <a:spcBef>
                  <a:spcPct val="20000"/>
                </a:spcBef>
                <a:tabLst>
                  <a:tab pos="3309938" algn="r"/>
                </a:tabLst>
                <a:defRPr sz="2000" b="1" i="1">
                  <a:solidFill>
                    <a:srgbClr val="F7955A"/>
                  </a:solidFill>
                  <a:latin typeface="Arial" panose="020B0604020202020204" pitchFamily="34" charset="0"/>
                </a:defRPr>
              </a:lvl2pPr>
              <a:lvl3pPr marL="1143000" indent="-228600">
                <a:spcBef>
                  <a:spcPct val="20000"/>
                </a:spcBef>
                <a:buChar char="•"/>
                <a:tabLst>
                  <a:tab pos="3309938" algn="r"/>
                </a:tabLst>
                <a:defRPr sz="2400">
                  <a:solidFill>
                    <a:schemeClr val="tx1"/>
                  </a:solidFill>
                  <a:latin typeface="Arial" panose="020B0604020202020204" pitchFamily="34" charset="0"/>
                </a:defRPr>
              </a:lvl3pPr>
              <a:lvl4pPr marL="1600200" indent="-228600">
                <a:spcBef>
                  <a:spcPct val="20000"/>
                </a:spcBef>
                <a:buChar char="–"/>
                <a:tabLst>
                  <a:tab pos="3309938" algn="r"/>
                </a:tabLst>
                <a:defRPr sz="2000">
                  <a:solidFill>
                    <a:schemeClr val="tx1"/>
                  </a:solidFill>
                  <a:latin typeface="Arial" panose="020B0604020202020204" pitchFamily="34" charset="0"/>
                </a:defRPr>
              </a:lvl4pPr>
              <a:lvl5pPr marL="2057400" indent="-228600">
                <a:spcBef>
                  <a:spcPct val="20000"/>
                </a:spcBef>
                <a:buChar char="»"/>
                <a:tabLst>
                  <a:tab pos="3309938" algn="r"/>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3309938" algn="r"/>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3309938" algn="r"/>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3309938" algn="r"/>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3309938" algn="r"/>
                </a:tabLst>
                <a:defRPr sz="2000">
                  <a:solidFill>
                    <a:schemeClr val="tx1"/>
                  </a:solidFill>
                  <a:latin typeface="Arial" panose="020B0604020202020204" pitchFamily="34" charset="0"/>
                </a:defRPr>
              </a:lvl9pPr>
            </a:lstStyle>
            <a:p>
              <a:pPr eaLnBrk="1" hangingPunct="1">
                <a:spcBef>
                  <a:spcPct val="0"/>
                </a:spcBef>
                <a:spcAft>
                  <a:spcPts val="500"/>
                </a:spcAft>
              </a:pPr>
              <a:r>
                <a:rPr lang="en-US" altLang="en-US" sz="1200" i="1">
                  <a:solidFill>
                    <a:schemeClr val="tx1"/>
                  </a:solidFill>
                  <a:cs typeface="Arial" panose="020B0604020202020204" pitchFamily="34" charset="0"/>
                </a:rPr>
                <a:t>Pirates of the Caribbean</a:t>
              </a:r>
              <a:r>
                <a:rPr lang="en-US" altLang="en-US" sz="1200">
                  <a:solidFill>
                    <a:schemeClr val="tx1"/>
                  </a:solidFill>
                  <a:cs typeface="Arial" panose="020B0604020202020204" pitchFamily="34" charset="0"/>
                </a:rPr>
                <a:t>	$19.99</a:t>
              </a:r>
            </a:p>
            <a:p>
              <a:pPr eaLnBrk="1" hangingPunct="1">
                <a:spcBef>
                  <a:spcPct val="0"/>
                </a:spcBef>
                <a:spcAft>
                  <a:spcPts val="500"/>
                </a:spcAft>
              </a:pPr>
              <a:r>
                <a:rPr lang="en-US" altLang="en-US" sz="1200" i="1">
                  <a:solidFill>
                    <a:schemeClr val="tx1"/>
                  </a:solidFill>
                  <a:cs typeface="Arial" panose="020B0604020202020204" pitchFamily="34" charset="0"/>
                </a:rPr>
                <a:t>The Da Vinci Code</a:t>
              </a:r>
              <a:r>
                <a:rPr lang="en-US" altLang="en-US" sz="1200">
                  <a:solidFill>
                    <a:schemeClr val="tx1"/>
                  </a:solidFill>
                  <a:cs typeface="Arial" panose="020B0604020202020204" pitchFamily="34" charset="0"/>
                </a:rPr>
                <a:t>	$19.99</a:t>
              </a:r>
            </a:p>
            <a:p>
              <a:pPr eaLnBrk="1" hangingPunct="1">
                <a:spcBef>
                  <a:spcPct val="0"/>
                </a:spcBef>
                <a:spcAft>
                  <a:spcPts val="500"/>
                </a:spcAft>
              </a:pPr>
              <a:r>
                <a:rPr lang="en-US" altLang="en-US" sz="1200" i="1">
                  <a:solidFill>
                    <a:schemeClr val="tx1"/>
                  </a:solidFill>
                  <a:cs typeface="Arial" panose="020B0604020202020204" pitchFamily="34" charset="0"/>
                </a:rPr>
                <a:t>Mission: Impossible III</a:t>
              </a:r>
              <a:r>
                <a:rPr lang="en-US" altLang="en-US" sz="1200">
                  <a:solidFill>
                    <a:schemeClr val="tx1"/>
                  </a:solidFill>
                  <a:cs typeface="Arial" panose="020B0604020202020204" pitchFamily="34" charset="0"/>
                </a:rPr>
                <a:t>	$17.99</a:t>
              </a:r>
            </a:p>
            <a:p>
              <a:pPr eaLnBrk="1" hangingPunct="1">
                <a:spcBef>
                  <a:spcPct val="0"/>
                </a:spcBef>
                <a:spcAft>
                  <a:spcPts val="500"/>
                </a:spcAft>
              </a:pPr>
              <a:r>
                <a:rPr lang="en-US" altLang="en-US" sz="1200" i="1">
                  <a:solidFill>
                    <a:schemeClr val="tx1"/>
                  </a:solidFill>
                  <a:cs typeface="Arial" panose="020B0604020202020204" pitchFamily="34" charset="0"/>
                </a:rPr>
                <a:t>King Kong</a:t>
              </a:r>
              <a:r>
                <a:rPr lang="en-US" altLang="en-US" sz="1200">
                  <a:solidFill>
                    <a:schemeClr val="tx1"/>
                  </a:solidFill>
                  <a:cs typeface="Arial" panose="020B0604020202020204" pitchFamily="34" charset="0"/>
                </a:rPr>
                <a:t>	$19.98</a:t>
              </a:r>
            </a:p>
            <a:p>
              <a:pPr eaLnBrk="1" hangingPunct="1">
                <a:spcBef>
                  <a:spcPct val="0"/>
                </a:spcBef>
                <a:spcAft>
                  <a:spcPts val="500"/>
                </a:spcAft>
              </a:pPr>
              <a:r>
                <a:rPr lang="en-US" altLang="en-US" sz="1200" i="1">
                  <a:solidFill>
                    <a:schemeClr val="tx1"/>
                  </a:solidFill>
                  <a:cs typeface="Arial" panose="020B0604020202020204" pitchFamily="34" charset="0"/>
                </a:rPr>
                <a:t>Harry Potter and the Goblet of Fire</a:t>
              </a:r>
              <a:r>
                <a:rPr lang="en-US" altLang="en-US" sz="1200">
                  <a:solidFill>
                    <a:schemeClr val="tx1"/>
                  </a:solidFill>
                  <a:cs typeface="Arial" panose="020B0604020202020204" pitchFamily="34" charset="0"/>
                </a:rPr>
                <a:t>	$17.49</a:t>
              </a:r>
            </a:p>
            <a:p>
              <a:pPr eaLnBrk="1" hangingPunct="1">
                <a:spcBef>
                  <a:spcPct val="0"/>
                </a:spcBef>
                <a:spcAft>
                  <a:spcPts val="500"/>
                </a:spcAft>
              </a:pPr>
              <a:r>
                <a:rPr lang="en-US" altLang="en-US" sz="1200" i="1">
                  <a:solidFill>
                    <a:schemeClr val="tx1"/>
                  </a:solidFill>
                  <a:cs typeface="Arial" panose="020B0604020202020204" pitchFamily="34" charset="0"/>
                </a:rPr>
                <a:t>Ice Age</a:t>
              </a:r>
              <a:r>
                <a:rPr lang="en-US" altLang="en-US" sz="1200">
                  <a:solidFill>
                    <a:schemeClr val="tx1"/>
                  </a:solidFill>
                  <a:cs typeface="Arial" panose="020B0604020202020204" pitchFamily="34" charset="0"/>
                </a:rPr>
                <a:t>	$19.99</a:t>
              </a:r>
            </a:p>
            <a:p>
              <a:pPr eaLnBrk="1" hangingPunct="1">
                <a:spcBef>
                  <a:spcPct val="0"/>
                </a:spcBef>
                <a:spcAft>
                  <a:spcPts val="500"/>
                </a:spcAft>
              </a:pPr>
              <a:r>
                <a:rPr lang="en-US" altLang="en-US" sz="1200" i="1">
                  <a:solidFill>
                    <a:schemeClr val="tx1"/>
                  </a:solidFill>
                  <a:cs typeface="Arial" panose="020B0604020202020204" pitchFamily="34" charset="0"/>
                </a:rPr>
                <a:t>The Devil Wears Prada</a:t>
              </a:r>
              <a:r>
                <a:rPr lang="en-US" altLang="en-US" sz="1200">
                  <a:solidFill>
                    <a:schemeClr val="tx1"/>
                  </a:solidFill>
                  <a:cs typeface="Arial" panose="020B0604020202020204" pitchFamily="34" charset="0"/>
                </a:rPr>
                <a:t>	$17.99</a:t>
              </a:r>
            </a:p>
          </p:txBody>
        </p:sp>
        <p:sp>
          <p:nvSpPr>
            <p:cNvPr id="27664" name="TextBox 43"/>
            <p:cNvSpPr txBox="1">
              <a:spLocks noChangeArrowheads="1"/>
            </p:cNvSpPr>
            <p:nvPr/>
          </p:nvSpPr>
          <p:spPr bwMode="auto">
            <a:xfrm>
              <a:off x="838200" y="4615190"/>
              <a:ext cx="525780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pPr>
              <a:r>
                <a:rPr lang="en-US" altLang="en-US" sz="1100" i="1">
                  <a:solidFill>
                    <a:schemeClr val="tx1"/>
                  </a:solidFill>
                  <a:cs typeface="Arial" panose="020B0604020202020204" pitchFamily="34" charset="0"/>
                </a:rPr>
                <a:t>Source</a:t>
              </a:r>
              <a:r>
                <a:rPr lang="en-US" altLang="en-US" sz="1100">
                  <a:solidFill>
                    <a:schemeClr val="tx1"/>
                  </a:solidFill>
                  <a:cs typeface="Arial" panose="020B0604020202020204" pitchFamily="34" charset="0"/>
                </a:rPr>
                <a:t> (2007): Based on http://www.amazon.com. Suggested retail price.</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childTnLst>
                          </p:cTn>
                        </p:par>
                        <p:par>
                          <p:cTn id="12" fill="hold" nodeType="afterGroup">
                            <p:stCondLst>
                              <p:cond delay="1000"/>
                            </p:stCondLst>
                            <p:childTnLst>
                              <p:par>
                                <p:cTn id="13" presetID="3" presetClass="entr" presetSubtype="10"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blinds(horizontal)">
                                      <p:cBhvr>
                                        <p:cTn id="1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8" descr="ex10.02sized.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92150" y="1322388"/>
            <a:ext cx="6962775"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5" name="Rectangle 13"/>
          <p:cNvSpPr>
            <a:spLocks noChangeArrowheads="1"/>
          </p:cNvSpPr>
          <p:nvPr/>
        </p:nvSpPr>
        <p:spPr bwMode="auto">
          <a:xfrm>
            <a:off x="704850" y="1712913"/>
            <a:ext cx="8137525" cy="3290887"/>
          </a:xfrm>
          <a:prstGeom prst="rect">
            <a:avLst/>
          </a:prstGeom>
          <a:solidFill>
            <a:srgbClr val="F9F5EE"/>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Char char="•"/>
            </a:pPr>
            <a:endParaRPr lang="en-US" altLang="en-US" sz="1800">
              <a:solidFill>
                <a:schemeClr val="tx1"/>
              </a:solidFill>
              <a:latin typeface="Palatino" pitchFamily="2" charset="0"/>
            </a:endParaRPr>
          </a:p>
        </p:txBody>
      </p:sp>
      <p:sp>
        <p:nvSpPr>
          <p:cNvPr id="28676" name="Rectangle 2"/>
          <p:cNvSpPr>
            <a:spLocks noGrp="1" noChangeArrowheads="1"/>
          </p:cNvSpPr>
          <p:nvPr>
            <p:ph type="title"/>
          </p:nvPr>
        </p:nvSpPr>
        <p:spPr>
          <a:xfrm>
            <a:off x="1371600" y="381000"/>
            <a:ext cx="7315200" cy="487363"/>
          </a:xfrm>
        </p:spPr>
        <p:txBody>
          <a:bodyPr/>
          <a:lstStyle/>
          <a:p>
            <a:pPr marL="419100" indent="-419100" eaLnBrk="1" hangingPunct="1"/>
            <a:r>
              <a:rPr lang="en-US" altLang="en-US" sz="2000" b="0" smtClean="0"/>
              <a:t>MONOPOLY POWER</a:t>
            </a:r>
          </a:p>
        </p:txBody>
      </p:sp>
      <p:grpSp>
        <p:nvGrpSpPr>
          <p:cNvPr id="28677" name="Group 3"/>
          <p:cNvGrpSpPr>
            <a:grpSpLocks/>
          </p:cNvGrpSpPr>
          <p:nvPr/>
        </p:nvGrpSpPr>
        <p:grpSpPr bwMode="auto">
          <a:xfrm>
            <a:off x="457200" y="381000"/>
            <a:ext cx="8229600" cy="487363"/>
            <a:chOff x="288" y="240"/>
            <a:chExt cx="5184" cy="307"/>
          </a:xfrm>
        </p:grpSpPr>
        <p:sp>
          <p:nvSpPr>
            <p:cNvPr id="28685" name="Rectangle 4"/>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10.2</a:t>
              </a:r>
            </a:p>
          </p:txBody>
        </p:sp>
        <p:sp>
          <p:nvSpPr>
            <p:cNvPr id="28686" name="Line 5"/>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28678" name="Picture 9"/>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94625"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Rectangle 11"/>
          <p:cNvSpPr>
            <a:spLocks noChangeArrowheads="1"/>
          </p:cNvSpPr>
          <p:nvPr/>
        </p:nvSpPr>
        <p:spPr bwMode="auto">
          <a:xfrm>
            <a:off x="762000" y="2514600"/>
            <a:ext cx="28956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Aft>
                <a:spcPct val="20000"/>
              </a:spcAft>
            </a:pPr>
            <a:r>
              <a:rPr lang="en-US" altLang="en-US" sz="1400">
                <a:solidFill>
                  <a:schemeClr val="tx1"/>
                </a:solidFill>
              </a:rPr>
              <a:t>Between 1990 and 1998, lower prices induced consumers to buy many more videos.</a:t>
            </a:r>
          </a:p>
          <a:p>
            <a:pPr eaLnBrk="1" hangingPunct="1">
              <a:spcAft>
                <a:spcPct val="20000"/>
              </a:spcAft>
            </a:pPr>
            <a:r>
              <a:rPr lang="en-US" altLang="en-US" sz="1400">
                <a:solidFill>
                  <a:schemeClr val="tx1"/>
                </a:solidFill>
              </a:rPr>
              <a:t>By 2001, sales of DVDs overtook sales of VHS videocassettes. </a:t>
            </a:r>
          </a:p>
          <a:p>
            <a:pPr eaLnBrk="1" hangingPunct="1">
              <a:spcAft>
                <a:spcPct val="20000"/>
              </a:spcAft>
            </a:pPr>
            <a:r>
              <a:rPr lang="en-US" altLang="en-US" sz="1400">
                <a:solidFill>
                  <a:schemeClr val="tx1"/>
                </a:solidFill>
              </a:rPr>
              <a:t>High-definition DVDs were introduced in 2006, and are expected to displace sales of conventional DVDs.</a:t>
            </a:r>
          </a:p>
        </p:txBody>
      </p:sp>
      <p:sp>
        <p:nvSpPr>
          <p:cNvPr id="22" name="Rectangle 12"/>
          <p:cNvSpPr>
            <a:spLocks noChangeArrowheads="1"/>
          </p:cNvSpPr>
          <p:nvPr/>
        </p:nvSpPr>
        <p:spPr bwMode="auto">
          <a:xfrm>
            <a:off x="819150" y="2171700"/>
            <a:ext cx="2686050" cy="34290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chemeClr val="tx1"/>
                </a:solidFill>
              </a:rPr>
              <a:t>Video Sales</a:t>
            </a:r>
          </a:p>
        </p:txBody>
      </p:sp>
      <p:sp>
        <p:nvSpPr>
          <p:cNvPr id="23" name="Rectangle 13"/>
          <p:cNvSpPr>
            <a:spLocks noChangeArrowheads="1"/>
          </p:cNvSpPr>
          <p:nvPr/>
        </p:nvSpPr>
        <p:spPr bwMode="auto">
          <a:xfrm>
            <a:off x="819150" y="1905000"/>
            <a:ext cx="990600"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rgbClr val="B27CB6"/>
                </a:solidFill>
              </a:rPr>
              <a:t>Figure 10.9</a:t>
            </a:r>
          </a:p>
        </p:txBody>
      </p:sp>
      <p:pic>
        <p:nvPicPr>
          <p:cNvPr id="70658" name="Picture 2" descr="C:\Documents and Settings\Kyle M. Thiel\Desktop\pindyckDone\ch10\fig10.09\fig10.09_01.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00450" y="2219325"/>
            <a:ext cx="5162550" cy="250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0659" name="Picture 3" descr="C:\Documents and Settings\Kyle M. Thiel\Desktop\pindyckDone\ch10\fig10.09\fig10.09_02.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00450" y="2219325"/>
            <a:ext cx="5162550" cy="250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0660" name="Picture 4" descr="C:\Documents and Settings\Kyle M. Thiel\Desktop\pindyckDone\ch10\fig10.09\fig10.09_03.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00450" y="2219325"/>
            <a:ext cx="5162550" cy="250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0">
                                            <p:txEl>
                                              <p:pRg st="0" end="0"/>
                                            </p:txEl>
                                          </p:spTgt>
                                        </p:tgtEl>
                                        <p:attrNameLst>
                                          <p:attrName>style.visibility</p:attrName>
                                        </p:attrNameLst>
                                      </p:cBhvr>
                                      <p:to>
                                        <p:strVal val="visible"/>
                                      </p:to>
                                    </p:set>
                                    <p:animEffect transition="in" filter="wipe(left)">
                                      <p:cBhvr>
                                        <p:cTn id="15" dur="500"/>
                                        <p:tgtEl>
                                          <p:spTgt spid="20">
                                            <p:txEl>
                                              <p:pRg st="0" end="0"/>
                                            </p:txEl>
                                          </p:spTgt>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txEl>
                                              <p:pRg st="1" end="1"/>
                                            </p:txEl>
                                          </p:spTgt>
                                        </p:tgtEl>
                                        <p:attrNameLst>
                                          <p:attrName>style.visibility</p:attrName>
                                        </p:attrNameLst>
                                      </p:cBhvr>
                                      <p:to>
                                        <p:strVal val="visible"/>
                                      </p:to>
                                    </p:set>
                                    <p:animEffect transition="in" filter="wipe(left)">
                                      <p:cBhvr>
                                        <p:cTn id="19" dur="500"/>
                                        <p:tgtEl>
                                          <p:spTgt spid="20">
                                            <p:txEl>
                                              <p:pRg st="1" end="1"/>
                                            </p:txEl>
                                          </p:spTgt>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0">
                                            <p:txEl>
                                              <p:pRg st="2" end="2"/>
                                            </p:txEl>
                                          </p:spTgt>
                                        </p:tgtEl>
                                        <p:attrNameLst>
                                          <p:attrName>style.visibility</p:attrName>
                                        </p:attrNameLst>
                                      </p:cBhvr>
                                      <p:to>
                                        <p:strVal val="visible"/>
                                      </p:to>
                                    </p:set>
                                    <p:animEffect transition="in" filter="wipe(left)">
                                      <p:cBhvr>
                                        <p:cTn id="23" dur="500"/>
                                        <p:tgtEl>
                                          <p:spTgt spid="20">
                                            <p:txEl>
                                              <p:pRg st="2" end="2"/>
                                            </p:txEl>
                                          </p:spTgt>
                                        </p:tgtEl>
                                      </p:cBhvr>
                                    </p:animEffect>
                                  </p:childTnLst>
                                </p:cTn>
                              </p:par>
                            </p:childTnLst>
                          </p:cTn>
                        </p:par>
                        <p:par>
                          <p:cTn id="24" fill="hold" nodeType="afterGroup">
                            <p:stCondLst>
                              <p:cond delay="2500"/>
                            </p:stCondLst>
                            <p:childTnLst>
                              <p:par>
                                <p:cTn id="25" presetID="22" presetClass="entr" presetSubtype="8" fill="hold" nodeType="afterEffect">
                                  <p:stCondLst>
                                    <p:cond delay="0"/>
                                  </p:stCondLst>
                                  <p:childTnLst>
                                    <p:set>
                                      <p:cBhvr>
                                        <p:cTn id="26" dur="1" fill="hold">
                                          <p:stCondLst>
                                            <p:cond delay="0"/>
                                          </p:stCondLst>
                                        </p:cTn>
                                        <p:tgtEl>
                                          <p:spTgt spid="70658"/>
                                        </p:tgtEl>
                                        <p:attrNameLst>
                                          <p:attrName>style.visibility</p:attrName>
                                        </p:attrNameLst>
                                      </p:cBhvr>
                                      <p:to>
                                        <p:strVal val="visible"/>
                                      </p:to>
                                    </p:set>
                                    <p:animEffect transition="in" filter="wipe(left)">
                                      <p:cBhvr>
                                        <p:cTn id="27" dur="1000"/>
                                        <p:tgtEl>
                                          <p:spTgt spid="70658"/>
                                        </p:tgtEl>
                                      </p:cBhvr>
                                    </p:animEffect>
                                  </p:childTnLst>
                                </p:cTn>
                              </p:par>
                            </p:childTnLst>
                          </p:cTn>
                        </p:par>
                        <p:par>
                          <p:cTn id="28" fill="hold" nodeType="afterGroup">
                            <p:stCondLst>
                              <p:cond delay="3500"/>
                            </p:stCondLst>
                            <p:childTnLst>
                              <p:par>
                                <p:cTn id="29" presetID="22" presetClass="entr" presetSubtype="8" fill="hold" nodeType="afterEffect">
                                  <p:stCondLst>
                                    <p:cond delay="0"/>
                                  </p:stCondLst>
                                  <p:childTnLst>
                                    <p:set>
                                      <p:cBhvr>
                                        <p:cTn id="30" dur="1" fill="hold">
                                          <p:stCondLst>
                                            <p:cond delay="0"/>
                                          </p:stCondLst>
                                        </p:cTn>
                                        <p:tgtEl>
                                          <p:spTgt spid="70659"/>
                                        </p:tgtEl>
                                        <p:attrNameLst>
                                          <p:attrName>style.visibility</p:attrName>
                                        </p:attrNameLst>
                                      </p:cBhvr>
                                      <p:to>
                                        <p:strVal val="visible"/>
                                      </p:to>
                                    </p:set>
                                    <p:animEffect transition="in" filter="wipe(left)">
                                      <p:cBhvr>
                                        <p:cTn id="31" dur="1000"/>
                                        <p:tgtEl>
                                          <p:spTgt spid="70659"/>
                                        </p:tgtEl>
                                      </p:cBhvr>
                                    </p:animEffect>
                                  </p:childTnLst>
                                </p:cTn>
                              </p:par>
                            </p:childTnLst>
                          </p:cTn>
                        </p:par>
                        <p:par>
                          <p:cTn id="32" fill="hold" nodeType="afterGroup">
                            <p:stCondLst>
                              <p:cond delay="4500"/>
                            </p:stCondLst>
                            <p:childTnLst>
                              <p:par>
                                <p:cTn id="33" presetID="22" presetClass="entr" presetSubtype="4" fill="hold" nodeType="afterEffect">
                                  <p:stCondLst>
                                    <p:cond delay="0"/>
                                  </p:stCondLst>
                                  <p:childTnLst>
                                    <p:set>
                                      <p:cBhvr>
                                        <p:cTn id="34" dur="1" fill="hold">
                                          <p:stCondLst>
                                            <p:cond delay="0"/>
                                          </p:stCondLst>
                                        </p:cTn>
                                        <p:tgtEl>
                                          <p:spTgt spid="70660"/>
                                        </p:tgtEl>
                                        <p:attrNameLst>
                                          <p:attrName>style.visibility</p:attrName>
                                        </p:attrNameLst>
                                      </p:cBhvr>
                                      <p:to>
                                        <p:strVal val="visible"/>
                                      </p:to>
                                    </p:set>
                                    <p:animEffect transition="in" filter="wipe(down)">
                                      <p:cBhvr>
                                        <p:cTn id="35" dur="1000"/>
                                        <p:tgtEl>
                                          <p:spTgt spid="706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uild="p"/>
      <p:bldP spid="22" grpId="0" animBg="1"/>
      <p:bldP spid="2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618" name="Rectangle 2"/>
          <p:cNvSpPr>
            <a:spLocks noGrp="1" noChangeArrowheads="1"/>
          </p:cNvSpPr>
          <p:nvPr>
            <p:ph type="title"/>
          </p:nvPr>
        </p:nvSpPr>
        <p:spPr>
          <a:xfrm>
            <a:off x="1371600" y="381000"/>
            <a:ext cx="7315200" cy="487363"/>
          </a:xfrm>
        </p:spPr>
        <p:txBody>
          <a:bodyPr/>
          <a:lstStyle/>
          <a:p>
            <a:pPr marL="419100" indent="-419100" eaLnBrk="1" hangingPunct="1"/>
            <a:r>
              <a:rPr lang="en-US" altLang="en-US" sz="2000" b="0" smtClean="0"/>
              <a:t>SOURCES OF MONOPOLY POWER</a:t>
            </a:r>
          </a:p>
        </p:txBody>
      </p:sp>
      <p:grpSp>
        <p:nvGrpSpPr>
          <p:cNvPr id="2" name="Group 3"/>
          <p:cNvGrpSpPr>
            <a:grpSpLocks/>
          </p:cNvGrpSpPr>
          <p:nvPr/>
        </p:nvGrpSpPr>
        <p:grpSpPr bwMode="auto">
          <a:xfrm>
            <a:off x="457200" y="381000"/>
            <a:ext cx="8229600" cy="487363"/>
            <a:chOff x="288" y="240"/>
            <a:chExt cx="5184" cy="307"/>
          </a:xfrm>
        </p:grpSpPr>
        <p:sp>
          <p:nvSpPr>
            <p:cNvPr id="29705" name="Rectangle 4"/>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10.3</a:t>
              </a:r>
            </a:p>
          </p:txBody>
        </p:sp>
        <p:sp>
          <p:nvSpPr>
            <p:cNvPr id="29706" name="Line 5"/>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623625" name="Picture 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94625"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Rectangle 93"/>
          <p:cNvSpPr>
            <a:spLocks noChangeArrowheads="1"/>
          </p:cNvSpPr>
          <p:nvPr/>
        </p:nvSpPr>
        <p:spPr bwMode="auto">
          <a:xfrm>
            <a:off x="914400" y="1524000"/>
            <a:ext cx="7315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909638" indent="-342900">
              <a:spcBef>
                <a:spcPct val="20000"/>
              </a:spcBef>
              <a:defRPr sz="2400">
                <a:solidFill>
                  <a:srgbClr val="53BE95"/>
                </a:solidFill>
                <a:latin typeface="Arial" panose="020B0604020202020204" pitchFamily="34" charset="0"/>
              </a:defRPr>
            </a:lvl1pPr>
            <a:lvl2pPr marL="1255713" indent="-342900">
              <a:spcBef>
                <a:spcPct val="20000"/>
              </a:spcBef>
              <a:defRPr sz="2000" b="1" i="1">
                <a:solidFill>
                  <a:srgbClr val="F7955A"/>
                </a:solidFill>
                <a:latin typeface="Arial" panose="020B0604020202020204" pitchFamily="34" charset="0"/>
              </a:defRPr>
            </a:lvl2pPr>
            <a:lvl3pPr marL="1712913" indent="-342900">
              <a:spcBef>
                <a:spcPct val="20000"/>
              </a:spcBef>
              <a:buChar char="•"/>
              <a:defRPr sz="2400">
                <a:solidFill>
                  <a:schemeClr val="tx1"/>
                </a:solidFill>
                <a:latin typeface="Arial" panose="020B0604020202020204" pitchFamily="34" charset="0"/>
              </a:defRPr>
            </a:lvl3pPr>
            <a:lvl4pPr marL="2170113" indent="-342900">
              <a:spcBef>
                <a:spcPct val="20000"/>
              </a:spcBef>
              <a:buChar char="–"/>
              <a:defRPr sz="2000">
                <a:solidFill>
                  <a:schemeClr val="tx1"/>
                </a:solidFill>
                <a:latin typeface="Arial" panose="020B0604020202020204" pitchFamily="34" charset="0"/>
              </a:defRPr>
            </a:lvl4pPr>
            <a:lvl5pPr marL="2627313" indent="-342900">
              <a:spcBef>
                <a:spcPct val="20000"/>
              </a:spcBef>
              <a:buChar char="»"/>
              <a:defRPr sz="2000">
                <a:solidFill>
                  <a:schemeClr val="tx1"/>
                </a:solidFill>
                <a:latin typeface="Arial" panose="020B0604020202020204" pitchFamily="34" charset="0"/>
              </a:defRPr>
            </a:lvl5pPr>
            <a:lvl6pPr marL="3084513" indent="-342900" eaLnBrk="0" fontAlgn="base" hangingPunct="0">
              <a:spcBef>
                <a:spcPct val="20000"/>
              </a:spcBef>
              <a:spcAft>
                <a:spcPct val="0"/>
              </a:spcAft>
              <a:buChar char="»"/>
              <a:defRPr sz="2000">
                <a:solidFill>
                  <a:schemeClr val="tx1"/>
                </a:solidFill>
                <a:latin typeface="Arial" panose="020B0604020202020204" pitchFamily="34" charset="0"/>
              </a:defRPr>
            </a:lvl6pPr>
            <a:lvl7pPr marL="3541713" indent="-342900" eaLnBrk="0" fontAlgn="base" hangingPunct="0">
              <a:spcBef>
                <a:spcPct val="20000"/>
              </a:spcBef>
              <a:spcAft>
                <a:spcPct val="0"/>
              </a:spcAft>
              <a:buChar char="»"/>
              <a:defRPr sz="2000">
                <a:solidFill>
                  <a:schemeClr val="tx1"/>
                </a:solidFill>
                <a:latin typeface="Arial" panose="020B0604020202020204" pitchFamily="34" charset="0"/>
              </a:defRPr>
            </a:lvl7pPr>
            <a:lvl8pPr marL="3998913" indent="-342900" eaLnBrk="0" fontAlgn="base" hangingPunct="0">
              <a:spcBef>
                <a:spcPct val="20000"/>
              </a:spcBef>
              <a:spcAft>
                <a:spcPct val="0"/>
              </a:spcAft>
              <a:buChar char="»"/>
              <a:defRPr sz="2000">
                <a:solidFill>
                  <a:schemeClr val="tx1"/>
                </a:solidFill>
                <a:latin typeface="Arial" panose="020B0604020202020204" pitchFamily="34" charset="0"/>
              </a:defRPr>
            </a:lvl8pPr>
            <a:lvl9pPr marL="4456113" indent="-3429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pPr>
            <a:r>
              <a:rPr lang="en-US" altLang="en-US" sz="1800">
                <a:solidFill>
                  <a:schemeClr val="tx1"/>
                </a:solidFill>
              </a:rPr>
              <a:t>Three factors determine a firm’s elasticity of demand.</a:t>
            </a:r>
          </a:p>
        </p:txBody>
      </p:sp>
      <p:sp>
        <p:nvSpPr>
          <p:cNvPr id="3" name="Rectangle 93"/>
          <p:cNvSpPr>
            <a:spLocks noChangeArrowheads="1"/>
          </p:cNvSpPr>
          <p:nvPr/>
        </p:nvSpPr>
        <p:spPr bwMode="auto">
          <a:xfrm>
            <a:off x="914400" y="2209800"/>
            <a:ext cx="73152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909638" indent="-342900">
              <a:spcBef>
                <a:spcPct val="20000"/>
              </a:spcBef>
              <a:defRPr sz="2400">
                <a:solidFill>
                  <a:srgbClr val="53BE95"/>
                </a:solidFill>
                <a:latin typeface="Arial" panose="020B0604020202020204" pitchFamily="34" charset="0"/>
              </a:defRPr>
            </a:lvl1pPr>
            <a:lvl2pPr marL="1255713" indent="-342900">
              <a:spcBef>
                <a:spcPct val="20000"/>
              </a:spcBef>
              <a:defRPr sz="2000" b="1" i="1">
                <a:solidFill>
                  <a:srgbClr val="F7955A"/>
                </a:solidFill>
                <a:latin typeface="Arial" panose="020B0604020202020204" pitchFamily="34" charset="0"/>
              </a:defRPr>
            </a:lvl2pPr>
            <a:lvl3pPr marL="1712913" indent="-342900">
              <a:spcBef>
                <a:spcPct val="20000"/>
              </a:spcBef>
              <a:buChar char="•"/>
              <a:defRPr sz="2400">
                <a:solidFill>
                  <a:schemeClr val="tx1"/>
                </a:solidFill>
                <a:latin typeface="Arial" panose="020B0604020202020204" pitchFamily="34" charset="0"/>
              </a:defRPr>
            </a:lvl3pPr>
            <a:lvl4pPr marL="2170113" indent="-342900">
              <a:spcBef>
                <a:spcPct val="20000"/>
              </a:spcBef>
              <a:buChar char="–"/>
              <a:defRPr sz="2000">
                <a:solidFill>
                  <a:schemeClr val="tx1"/>
                </a:solidFill>
                <a:latin typeface="Arial" panose="020B0604020202020204" pitchFamily="34" charset="0"/>
              </a:defRPr>
            </a:lvl4pPr>
            <a:lvl5pPr marL="2627313" indent="-342900">
              <a:spcBef>
                <a:spcPct val="20000"/>
              </a:spcBef>
              <a:buChar char="»"/>
              <a:defRPr sz="2000">
                <a:solidFill>
                  <a:schemeClr val="tx1"/>
                </a:solidFill>
                <a:latin typeface="Arial" panose="020B0604020202020204" pitchFamily="34" charset="0"/>
              </a:defRPr>
            </a:lvl5pPr>
            <a:lvl6pPr marL="3084513" indent="-342900" eaLnBrk="0" fontAlgn="base" hangingPunct="0">
              <a:spcBef>
                <a:spcPct val="20000"/>
              </a:spcBef>
              <a:spcAft>
                <a:spcPct val="0"/>
              </a:spcAft>
              <a:buChar char="»"/>
              <a:defRPr sz="2000">
                <a:solidFill>
                  <a:schemeClr val="tx1"/>
                </a:solidFill>
                <a:latin typeface="Arial" panose="020B0604020202020204" pitchFamily="34" charset="0"/>
              </a:defRPr>
            </a:lvl6pPr>
            <a:lvl7pPr marL="3541713" indent="-342900" eaLnBrk="0" fontAlgn="base" hangingPunct="0">
              <a:spcBef>
                <a:spcPct val="20000"/>
              </a:spcBef>
              <a:spcAft>
                <a:spcPct val="0"/>
              </a:spcAft>
              <a:buChar char="»"/>
              <a:defRPr sz="2000">
                <a:solidFill>
                  <a:schemeClr val="tx1"/>
                </a:solidFill>
                <a:latin typeface="Arial" panose="020B0604020202020204" pitchFamily="34" charset="0"/>
              </a:defRPr>
            </a:lvl7pPr>
            <a:lvl8pPr marL="3998913" indent="-342900" eaLnBrk="0" fontAlgn="base" hangingPunct="0">
              <a:spcBef>
                <a:spcPct val="20000"/>
              </a:spcBef>
              <a:spcAft>
                <a:spcPct val="0"/>
              </a:spcAft>
              <a:buChar char="»"/>
              <a:defRPr sz="2000">
                <a:solidFill>
                  <a:schemeClr val="tx1"/>
                </a:solidFill>
                <a:latin typeface="Arial" panose="020B0604020202020204" pitchFamily="34" charset="0"/>
              </a:defRPr>
            </a:lvl8pPr>
            <a:lvl9pPr marL="4456113" indent="-3429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pPr>
            <a:r>
              <a:rPr lang="en-US" altLang="en-US" sz="1800" b="1">
                <a:solidFill>
                  <a:schemeClr val="tx1"/>
                </a:solidFill>
              </a:rPr>
              <a:t>1.</a:t>
            </a:r>
            <a:r>
              <a:rPr lang="en-US" altLang="en-US" sz="1800">
                <a:solidFill>
                  <a:schemeClr val="tx1"/>
                </a:solidFill>
              </a:rPr>
              <a:t> 	</a:t>
            </a:r>
            <a:r>
              <a:rPr lang="en-US" altLang="en-US" sz="1800" i="1">
                <a:solidFill>
                  <a:schemeClr val="tx1"/>
                </a:solidFill>
              </a:rPr>
              <a:t>The elasticity of market demand</a:t>
            </a:r>
            <a:r>
              <a:rPr lang="en-US" altLang="en-US" sz="1800">
                <a:solidFill>
                  <a:schemeClr val="tx1"/>
                </a:solidFill>
              </a:rPr>
              <a:t>.  Because the firm’s own demand will be at least as elastic as market demand, the elasticity of market demand  limits the potential for monopoly power.</a:t>
            </a:r>
          </a:p>
        </p:txBody>
      </p:sp>
      <p:sp>
        <p:nvSpPr>
          <p:cNvPr id="4" name="Rectangle 93"/>
          <p:cNvSpPr>
            <a:spLocks noChangeArrowheads="1"/>
          </p:cNvSpPr>
          <p:nvPr/>
        </p:nvSpPr>
        <p:spPr bwMode="auto">
          <a:xfrm>
            <a:off x="914400" y="3505200"/>
            <a:ext cx="73152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909638" indent="-342900">
              <a:spcBef>
                <a:spcPct val="20000"/>
              </a:spcBef>
              <a:defRPr sz="2400">
                <a:solidFill>
                  <a:srgbClr val="53BE95"/>
                </a:solidFill>
                <a:latin typeface="Arial" panose="020B0604020202020204" pitchFamily="34" charset="0"/>
              </a:defRPr>
            </a:lvl1pPr>
            <a:lvl2pPr marL="1255713" indent="-342900">
              <a:spcBef>
                <a:spcPct val="20000"/>
              </a:spcBef>
              <a:defRPr sz="2000" b="1" i="1">
                <a:solidFill>
                  <a:srgbClr val="F7955A"/>
                </a:solidFill>
                <a:latin typeface="Arial" panose="020B0604020202020204" pitchFamily="34" charset="0"/>
              </a:defRPr>
            </a:lvl2pPr>
            <a:lvl3pPr marL="1712913" indent="-342900">
              <a:spcBef>
                <a:spcPct val="20000"/>
              </a:spcBef>
              <a:buChar char="•"/>
              <a:defRPr sz="2400">
                <a:solidFill>
                  <a:schemeClr val="tx1"/>
                </a:solidFill>
                <a:latin typeface="Arial" panose="020B0604020202020204" pitchFamily="34" charset="0"/>
              </a:defRPr>
            </a:lvl3pPr>
            <a:lvl4pPr marL="2170113" indent="-342900">
              <a:spcBef>
                <a:spcPct val="20000"/>
              </a:spcBef>
              <a:buChar char="–"/>
              <a:defRPr sz="2000">
                <a:solidFill>
                  <a:schemeClr val="tx1"/>
                </a:solidFill>
                <a:latin typeface="Arial" panose="020B0604020202020204" pitchFamily="34" charset="0"/>
              </a:defRPr>
            </a:lvl4pPr>
            <a:lvl5pPr marL="2627313" indent="-342900">
              <a:spcBef>
                <a:spcPct val="20000"/>
              </a:spcBef>
              <a:buChar char="»"/>
              <a:defRPr sz="2000">
                <a:solidFill>
                  <a:schemeClr val="tx1"/>
                </a:solidFill>
                <a:latin typeface="Arial" panose="020B0604020202020204" pitchFamily="34" charset="0"/>
              </a:defRPr>
            </a:lvl5pPr>
            <a:lvl6pPr marL="3084513" indent="-342900" eaLnBrk="0" fontAlgn="base" hangingPunct="0">
              <a:spcBef>
                <a:spcPct val="20000"/>
              </a:spcBef>
              <a:spcAft>
                <a:spcPct val="0"/>
              </a:spcAft>
              <a:buChar char="»"/>
              <a:defRPr sz="2000">
                <a:solidFill>
                  <a:schemeClr val="tx1"/>
                </a:solidFill>
                <a:latin typeface="Arial" panose="020B0604020202020204" pitchFamily="34" charset="0"/>
              </a:defRPr>
            </a:lvl6pPr>
            <a:lvl7pPr marL="3541713" indent="-342900" eaLnBrk="0" fontAlgn="base" hangingPunct="0">
              <a:spcBef>
                <a:spcPct val="20000"/>
              </a:spcBef>
              <a:spcAft>
                <a:spcPct val="0"/>
              </a:spcAft>
              <a:buChar char="»"/>
              <a:defRPr sz="2000">
                <a:solidFill>
                  <a:schemeClr val="tx1"/>
                </a:solidFill>
                <a:latin typeface="Arial" panose="020B0604020202020204" pitchFamily="34" charset="0"/>
              </a:defRPr>
            </a:lvl7pPr>
            <a:lvl8pPr marL="3998913" indent="-342900" eaLnBrk="0" fontAlgn="base" hangingPunct="0">
              <a:spcBef>
                <a:spcPct val="20000"/>
              </a:spcBef>
              <a:spcAft>
                <a:spcPct val="0"/>
              </a:spcAft>
              <a:buChar char="»"/>
              <a:defRPr sz="2000">
                <a:solidFill>
                  <a:schemeClr val="tx1"/>
                </a:solidFill>
                <a:latin typeface="Arial" panose="020B0604020202020204" pitchFamily="34" charset="0"/>
              </a:defRPr>
            </a:lvl8pPr>
            <a:lvl9pPr marL="4456113" indent="-3429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pPr>
            <a:r>
              <a:rPr lang="en-US" altLang="en-US" sz="1800" b="1">
                <a:solidFill>
                  <a:schemeClr val="tx1"/>
                </a:solidFill>
              </a:rPr>
              <a:t>2.</a:t>
            </a:r>
            <a:r>
              <a:rPr lang="en-US" altLang="en-US" sz="1800">
                <a:solidFill>
                  <a:schemeClr val="tx1"/>
                </a:solidFill>
              </a:rPr>
              <a:t> 	</a:t>
            </a:r>
            <a:r>
              <a:rPr lang="en-US" altLang="en-US" sz="1800" i="1">
                <a:solidFill>
                  <a:schemeClr val="tx1"/>
                </a:solidFill>
              </a:rPr>
              <a:t>The number of firms in the market</a:t>
            </a:r>
            <a:r>
              <a:rPr lang="en-US" altLang="en-US" sz="1800">
                <a:solidFill>
                  <a:schemeClr val="tx1"/>
                </a:solidFill>
              </a:rPr>
              <a:t>.  If there are many firms, it is unlikely  that any one firm will be able to affect price significantly.</a:t>
            </a:r>
          </a:p>
        </p:txBody>
      </p:sp>
      <p:sp>
        <p:nvSpPr>
          <p:cNvPr id="5" name="Rectangle 93"/>
          <p:cNvSpPr>
            <a:spLocks noChangeArrowheads="1"/>
          </p:cNvSpPr>
          <p:nvPr/>
        </p:nvSpPr>
        <p:spPr bwMode="auto">
          <a:xfrm>
            <a:off x="914400" y="4524375"/>
            <a:ext cx="73152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909638" indent="-342900">
              <a:spcBef>
                <a:spcPct val="20000"/>
              </a:spcBef>
              <a:defRPr sz="2400">
                <a:solidFill>
                  <a:srgbClr val="53BE95"/>
                </a:solidFill>
                <a:latin typeface="Arial" panose="020B0604020202020204" pitchFamily="34" charset="0"/>
              </a:defRPr>
            </a:lvl1pPr>
            <a:lvl2pPr marL="1255713" indent="-342900">
              <a:spcBef>
                <a:spcPct val="20000"/>
              </a:spcBef>
              <a:defRPr sz="2000" b="1" i="1">
                <a:solidFill>
                  <a:srgbClr val="F7955A"/>
                </a:solidFill>
                <a:latin typeface="Arial" panose="020B0604020202020204" pitchFamily="34" charset="0"/>
              </a:defRPr>
            </a:lvl2pPr>
            <a:lvl3pPr marL="1712913" indent="-342900">
              <a:spcBef>
                <a:spcPct val="20000"/>
              </a:spcBef>
              <a:buChar char="•"/>
              <a:defRPr sz="2400">
                <a:solidFill>
                  <a:schemeClr val="tx1"/>
                </a:solidFill>
                <a:latin typeface="Arial" panose="020B0604020202020204" pitchFamily="34" charset="0"/>
              </a:defRPr>
            </a:lvl3pPr>
            <a:lvl4pPr marL="2170113" indent="-342900">
              <a:spcBef>
                <a:spcPct val="20000"/>
              </a:spcBef>
              <a:buChar char="–"/>
              <a:defRPr sz="2000">
                <a:solidFill>
                  <a:schemeClr val="tx1"/>
                </a:solidFill>
                <a:latin typeface="Arial" panose="020B0604020202020204" pitchFamily="34" charset="0"/>
              </a:defRPr>
            </a:lvl4pPr>
            <a:lvl5pPr marL="2627313" indent="-342900">
              <a:spcBef>
                <a:spcPct val="20000"/>
              </a:spcBef>
              <a:buChar char="»"/>
              <a:defRPr sz="2000">
                <a:solidFill>
                  <a:schemeClr val="tx1"/>
                </a:solidFill>
                <a:latin typeface="Arial" panose="020B0604020202020204" pitchFamily="34" charset="0"/>
              </a:defRPr>
            </a:lvl5pPr>
            <a:lvl6pPr marL="3084513" indent="-342900" eaLnBrk="0" fontAlgn="base" hangingPunct="0">
              <a:spcBef>
                <a:spcPct val="20000"/>
              </a:spcBef>
              <a:spcAft>
                <a:spcPct val="0"/>
              </a:spcAft>
              <a:buChar char="»"/>
              <a:defRPr sz="2000">
                <a:solidFill>
                  <a:schemeClr val="tx1"/>
                </a:solidFill>
                <a:latin typeface="Arial" panose="020B0604020202020204" pitchFamily="34" charset="0"/>
              </a:defRPr>
            </a:lvl6pPr>
            <a:lvl7pPr marL="3541713" indent="-342900" eaLnBrk="0" fontAlgn="base" hangingPunct="0">
              <a:spcBef>
                <a:spcPct val="20000"/>
              </a:spcBef>
              <a:spcAft>
                <a:spcPct val="0"/>
              </a:spcAft>
              <a:buChar char="»"/>
              <a:defRPr sz="2000">
                <a:solidFill>
                  <a:schemeClr val="tx1"/>
                </a:solidFill>
                <a:latin typeface="Arial" panose="020B0604020202020204" pitchFamily="34" charset="0"/>
              </a:defRPr>
            </a:lvl7pPr>
            <a:lvl8pPr marL="3998913" indent="-342900" eaLnBrk="0" fontAlgn="base" hangingPunct="0">
              <a:spcBef>
                <a:spcPct val="20000"/>
              </a:spcBef>
              <a:spcAft>
                <a:spcPct val="0"/>
              </a:spcAft>
              <a:buChar char="»"/>
              <a:defRPr sz="2000">
                <a:solidFill>
                  <a:schemeClr val="tx1"/>
                </a:solidFill>
                <a:latin typeface="Arial" panose="020B0604020202020204" pitchFamily="34" charset="0"/>
              </a:defRPr>
            </a:lvl8pPr>
            <a:lvl9pPr marL="4456113" indent="-3429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pPr>
            <a:r>
              <a:rPr lang="en-US" altLang="en-US" sz="1800" b="1">
                <a:solidFill>
                  <a:schemeClr val="tx1"/>
                </a:solidFill>
              </a:rPr>
              <a:t>3.</a:t>
            </a:r>
            <a:r>
              <a:rPr lang="en-US" altLang="en-US" sz="1800">
                <a:solidFill>
                  <a:schemeClr val="tx1"/>
                </a:solidFill>
              </a:rPr>
              <a:t> 	</a:t>
            </a:r>
            <a:r>
              <a:rPr lang="en-US" altLang="en-US" sz="1800" i="1">
                <a:solidFill>
                  <a:schemeClr val="tx1"/>
                </a:solidFill>
              </a:rPr>
              <a:t>The interaction among firms</a:t>
            </a:r>
            <a:r>
              <a:rPr lang="en-US" altLang="en-US" sz="1800">
                <a:solidFill>
                  <a:schemeClr val="tx1"/>
                </a:solidFill>
              </a:rPr>
              <a:t>.  Even if only two or three firms are in the market, each firm will be unable to profitably raise price very much if the  rivalry among them is aggressive, with each firm trying to capture as much of the market as it can.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623625"/>
                                        </p:tgtEl>
                                        <p:attrNameLst>
                                          <p:attrName>style.visibility</p:attrName>
                                        </p:attrNameLst>
                                      </p:cBhvr>
                                      <p:to>
                                        <p:strVal val="visible"/>
                                      </p:to>
                                    </p:set>
                                    <p:animEffect transition="in" filter="fade">
                                      <p:cBhvr>
                                        <p:cTn id="11" dur="500"/>
                                        <p:tgtEl>
                                          <p:spTgt spid="623625"/>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23618"/>
                                        </p:tgtEl>
                                        <p:attrNameLst>
                                          <p:attrName>style.visibility</p:attrName>
                                        </p:attrNameLst>
                                      </p:cBhvr>
                                      <p:to>
                                        <p:strVal val="visible"/>
                                      </p:to>
                                    </p:set>
                                    <p:animEffect transition="in" filter="wipe(left)">
                                      <p:cBhvr>
                                        <p:cTn id="15" dur="1000"/>
                                        <p:tgtEl>
                                          <p:spTgt spid="623618"/>
                                        </p:tgtEl>
                                      </p:cBhvr>
                                    </p:animEffect>
                                  </p:childTnLst>
                                </p:cTn>
                              </p:par>
                            </p:childTnLst>
                          </p:cTn>
                        </p:par>
                        <p:par>
                          <p:cTn id="16" fill="hold" nodeType="afterGroup">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27">
                                            <p:txEl>
                                              <p:pRg st="0" end="0"/>
                                            </p:txEl>
                                          </p:spTgt>
                                        </p:tgtEl>
                                        <p:attrNameLst>
                                          <p:attrName>style.visibility</p:attrName>
                                        </p:attrNameLst>
                                      </p:cBhvr>
                                      <p:to>
                                        <p:strVal val="visible"/>
                                      </p:to>
                                    </p:set>
                                    <p:animEffect transition="in" filter="wipe(left)">
                                      <p:cBhvr>
                                        <p:cTn id="19" dur="500"/>
                                        <p:tgtEl>
                                          <p:spTgt spid="27">
                                            <p:txEl>
                                              <p:pRg st="0" end="0"/>
                                            </p:txEl>
                                          </p:spTgt>
                                        </p:tgtEl>
                                      </p:cBhvr>
                                    </p:animEffect>
                                  </p:childTnLst>
                                </p:cTn>
                              </p:par>
                            </p:childTnLst>
                          </p:cTn>
                        </p:par>
                        <p:par>
                          <p:cTn id="20" fill="hold" nodeType="afterGroup">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3">
                                            <p:txEl>
                                              <p:pRg st="0" end="0"/>
                                            </p:txEl>
                                          </p:spTgt>
                                        </p:tgtEl>
                                        <p:attrNameLst>
                                          <p:attrName>style.visibility</p:attrName>
                                        </p:attrNameLst>
                                      </p:cBhvr>
                                      <p:to>
                                        <p:strVal val="visible"/>
                                      </p:to>
                                    </p:set>
                                    <p:animEffect transition="in" filter="wipe(left)">
                                      <p:cBhvr>
                                        <p:cTn id="23" dur="500"/>
                                        <p:tgtEl>
                                          <p:spTgt spid="3">
                                            <p:txEl>
                                              <p:pRg st="0" end="0"/>
                                            </p:txEl>
                                          </p:spTgt>
                                        </p:tgtEl>
                                      </p:cBhvr>
                                    </p:animEffect>
                                  </p:childTnLst>
                                </p:cTn>
                              </p:par>
                            </p:childTnLst>
                          </p:cTn>
                        </p:par>
                        <p:par>
                          <p:cTn id="24" fill="hold" nodeType="afterGroup">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4">
                                            <p:txEl>
                                              <p:pRg st="0" end="0"/>
                                            </p:txEl>
                                          </p:spTgt>
                                        </p:tgtEl>
                                        <p:attrNameLst>
                                          <p:attrName>style.visibility</p:attrName>
                                        </p:attrNameLst>
                                      </p:cBhvr>
                                      <p:to>
                                        <p:strVal val="visible"/>
                                      </p:to>
                                    </p:set>
                                    <p:animEffect transition="in" filter="wipe(left)">
                                      <p:cBhvr>
                                        <p:cTn id="27" dur="500"/>
                                        <p:tgtEl>
                                          <p:spTgt spid="4">
                                            <p:txEl>
                                              <p:pRg st="0" end="0"/>
                                            </p:txEl>
                                          </p:spTgt>
                                        </p:tgtEl>
                                      </p:cBhvr>
                                    </p:animEffect>
                                  </p:childTnLst>
                                </p:cTn>
                              </p:par>
                            </p:childTnLst>
                          </p:cTn>
                        </p:par>
                        <p:par>
                          <p:cTn id="28" fill="hold" nodeType="afterGroup">
                            <p:stCondLst>
                              <p:cond delay="3500"/>
                            </p:stCondLst>
                            <p:childTnLst>
                              <p:par>
                                <p:cTn id="29" presetID="22" presetClass="entr" presetSubtype="8" fill="hold" grpId="0" nodeType="after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Effect transition="in" filter="wipe(left)">
                                      <p:cBhvr>
                                        <p:cTn id="31"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3618" grpId="0"/>
      <p:bldP spid="27" grpId="0" build="p"/>
      <p:bldP spid="3" grpId="0" build="p"/>
      <p:bldP spid="4" grpId="0" build="p"/>
      <p:bldP spid="5"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idx="4294967295"/>
          </p:nvPr>
        </p:nvSpPr>
        <p:spPr>
          <a:xfrm>
            <a:off x="1371600" y="381000"/>
            <a:ext cx="7315200" cy="487363"/>
          </a:xfrm>
        </p:spPr>
        <p:txBody>
          <a:bodyPr/>
          <a:lstStyle/>
          <a:p>
            <a:pPr marL="419100" indent="-419100" eaLnBrk="1" hangingPunct="1"/>
            <a:r>
              <a:rPr lang="en-US" altLang="en-US" sz="2000" b="0" smtClean="0"/>
              <a:t>SOURCES OF MONOPOLY POWER</a:t>
            </a:r>
          </a:p>
        </p:txBody>
      </p:sp>
      <p:grpSp>
        <p:nvGrpSpPr>
          <p:cNvPr id="30723" name="Group 3"/>
          <p:cNvGrpSpPr>
            <a:grpSpLocks/>
          </p:cNvGrpSpPr>
          <p:nvPr/>
        </p:nvGrpSpPr>
        <p:grpSpPr bwMode="auto">
          <a:xfrm>
            <a:off x="457200" y="381000"/>
            <a:ext cx="8229600" cy="487363"/>
            <a:chOff x="288" y="240"/>
            <a:chExt cx="5184" cy="307"/>
          </a:xfrm>
        </p:grpSpPr>
        <p:sp>
          <p:nvSpPr>
            <p:cNvPr id="30727" name="Rectangle 4"/>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10.3</a:t>
              </a:r>
            </a:p>
          </p:txBody>
        </p:sp>
        <p:sp>
          <p:nvSpPr>
            <p:cNvPr id="30728" name="Line 5"/>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623625" name="Picture 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94625"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Rectangle 93"/>
          <p:cNvSpPr>
            <a:spLocks noChangeArrowheads="1"/>
          </p:cNvSpPr>
          <p:nvPr/>
        </p:nvSpPr>
        <p:spPr bwMode="auto">
          <a:xfrm>
            <a:off x="914400" y="1752600"/>
            <a:ext cx="7315200" cy="325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pPr>
            <a:r>
              <a:rPr lang="en-US" altLang="en-US" sz="1800">
                <a:solidFill>
                  <a:schemeClr val="tx1"/>
                </a:solidFill>
              </a:rPr>
              <a:t>If there is only one firm—a pure monopolist—its demand curve is the market demand curve.</a:t>
            </a:r>
          </a:p>
          <a:p>
            <a:pPr eaLnBrk="1" hangingPunct="1">
              <a:spcBef>
                <a:spcPct val="50000"/>
              </a:spcBef>
            </a:pPr>
            <a:r>
              <a:rPr lang="en-US" altLang="en-US" sz="1800">
                <a:solidFill>
                  <a:schemeClr val="tx1"/>
                </a:solidFill>
              </a:rPr>
              <a:t>Because the demand for oil is fairly inelastic (at least in the short run), OPEC could raise oil prices far above marginal production cost during the 1970s and early 1980s.</a:t>
            </a:r>
          </a:p>
          <a:p>
            <a:pPr eaLnBrk="1" hangingPunct="1">
              <a:spcBef>
                <a:spcPct val="50000"/>
              </a:spcBef>
            </a:pPr>
            <a:r>
              <a:rPr lang="en-US" altLang="en-US" sz="1800">
                <a:solidFill>
                  <a:schemeClr val="tx1"/>
                </a:solidFill>
              </a:rPr>
              <a:t>Because the demands for such commodities as coffee, cocoa, tin, and copper are much more elastic, attempts by producers to cartelize these markets and raise prices have largely failed.</a:t>
            </a:r>
          </a:p>
          <a:p>
            <a:pPr eaLnBrk="1" hangingPunct="1">
              <a:spcBef>
                <a:spcPct val="50000"/>
              </a:spcBef>
            </a:pPr>
            <a:r>
              <a:rPr lang="en-US" altLang="en-US" sz="1800">
                <a:solidFill>
                  <a:schemeClr val="tx1"/>
                </a:solidFill>
              </a:rPr>
              <a:t>In each case, the elasticity of market demand limits the potential monopoly power of individual producers.</a:t>
            </a:r>
          </a:p>
        </p:txBody>
      </p:sp>
      <p:sp>
        <p:nvSpPr>
          <p:cNvPr id="28" name="Rectangle 90"/>
          <p:cNvSpPr>
            <a:spLocks noGrp="1" noChangeArrowheads="1"/>
          </p:cNvSpPr>
          <p:nvPr>
            <p:ph type="body" idx="4294967295"/>
          </p:nvPr>
        </p:nvSpPr>
        <p:spPr>
          <a:xfrm>
            <a:off x="457200" y="1219200"/>
            <a:ext cx="6705600" cy="511175"/>
          </a:xfrm>
        </p:spPr>
        <p:txBody>
          <a:bodyPr/>
          <a:lstStyle/>
          <a:p>
            <a:pPr eaLnBrk="1" hangingPunct="1"/>
            <a:r>
              <a:rPr lang="en-US" altLang="en-US" sz="2000" smtClean="0"/>
              <a:t>The Elasticity of Market Demand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623625"/>
                                        </p:tgtEl>
                                        <p:attrNameLst>
                                          <p:attrName>style.visibility</p:attrName>
                                        </p:attrNameLst>
                                      </p:cBhvr>
                                      <p:to>
                                        <p:strVal val="visible"/>
                                      </p:to>
                                    </p:set>
                                    <p:animEffect transition="in" filter="fade">
                                      <p:cBhvr>
                                        <p:cTn id="7" dur="500"/>
                                        <p:tgtEl>
                                          <p:spTgt spid="623625"/>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8">
                                            <p:txEl>
                                              <p:pRg st="0" end="0"/>
                                            </p:txEl>
                                          </p:spTgt>
                                        </p:tgtEl>
                                        <p:attrNameLst>
                                          <p:attrName>style.visibility</p:attrName>
                                        </p:attrNameLst>
                                      </p:cBhvr>
                                      <p:to>
                                        <p:strVal val="visible"/>
                                      </p:to>
                                    </p:set>
                                    <p:animEffect transition="in" filter="wipe(left)">
                                      <p:cBhvr>
                                        <p:cTn id="11" dur="500"/>
                                        <p:tgtEl>
                                          <p:spTgt spid="28">
                                            <p:txEl>
                                              <p:pRg st="0" end="0"/>
                                            </p:txEl>
                                          </p:spTgt>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7">
                                            <p:txEl>
                                              <p:pRg st="0" end="0"/>
                                            </p:txEl>
                                          </p:spTgt>
                                        </p:tgtEl>
                                        <p:attrNameLst>
                                          <p:attrName>style.visibility</p:attrName>
                                        </p:attrNameLst>
                                      </p:cBhvr>
                                      <p:to>
                                        <p:strVal val="visible"/>
                                      </p:to>
                                    </p:set>
                                    <p:animEffect transition="in" filter="wipe(left)">
                                      <p:cBhvr>
                                        <p:cTn id="15" dur="500"/>
                                        <p:tgtEl>
                                          <p:spTgt spid="27">
                                            <p:txEl>
                                              <p:pRg st="0" end="0"/>
                                            </p:txEl>
                                          </p:spTgt>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7">
                                            <p:txEl>
                                              <p:pRg st="1" end="1"/>
                                            </p:txEl>
                                          </p:spTgt>
                                        </p:tgtEl>
                                        <p:attrNameLst>
                                          <p:attrName>style.visibility</p:attrName>
                                        </p:attrNameLst>
                                      </p:cBhvr>
                                      <p:to>
                                        <p:strVal val="visible"/>
                                      </p:to>
                                    </p:set>
                                    <p:animEffect transition="in" filter="wipe(left)">
                                      <p:cBhvr>
                                        <p:cTn id="19" dur="500"/>
                                        <p:tgtEl>
                                          <p:spTgt spid="27">
                                            <p:txEl>
                                              <p:pRg st="1" end="1"/>
                                            </p:txEl>
                                          </p:spTgt>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7">
                                            <p:txEl>
                                              <p:pRg st="2" end="2"/>
                                            </p:txEl>
                                          </p:spTgt>
                                        </p:tgtEl>
                                        <p:attrNameLst>
                                          <p:attrName>style.visibility</p:attrName>
                                        </p:attrNameLst>
                                      </p:cBhvr>
                                      <p:to>
                                        <p:strVal val="visible"/>
                                      </p:to>
                                    </p:set>
                                    <p:animEffect transition="in" filter="wipe(left)">
                                      <p:cBhvr>
                                        <p:cTn id="23" dur="500"/>
                                        <p:tgtEl>
                                          <p:spTgt spid="27">
                                            <p:txEl>
                                              <p:pRg st="2" end="2"/>
                                            </p:txEl>
                                          </p:spTgt>
                                        </p:tgtEl>
                                      </p:cBhvr>
                                    </p:animEffect>
                                  </p:childTnLst>
                                </p:cTn>
                              </p:par>
                            </p:childTnLst>
                          </p:cTn>
                        </p:par>
                        <p:par>
                          <p:cTn id="24" fill="hold" nodeType="afterGroup">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7">
                                            <p:txEl>
                                              <p:pRg st="3" end="3"/>
                                            </p:txEl>
                                          </p:spTgt>
                                        </p:tgtEl>
                                        <p:attrNameLst>
                                          <p:attrName>style.visibility</p:attrName>
                                        </p:attrNameLst>
                                      </p:cBhvr>
                                      <p:to>
                                        <p:strVal val="visible"/>
                                      </p:to>
                                    </p:set>
                                    <p:animEffect transition="in" filter="wipe(left)">
                                      <p:cBhvr>
                                        <p:cTn id="27" dur="500"/>
                                        <p:tgtEl>
                                          <p:spTgt spid="2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build="p"/>
      <p:bldP spid="28"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1371600" y="381000"/>
            <a:ext cx="7315200" cy="487363"/>
          </a:xfrm>
        </p:spPr>
        <p:txBody>
          <a:bodyPr/>
          <a:lstStyle/>
          <a:p>
            <a:pPr marL="419100" indent="-419100" eaLnBrk="1" hangingPunct="1"/>
            <a:r>
              <a:rPr lang="en-US" altLang="en-US" sz="2000" b="0" smtClean="0"/>
              <a:t>SOURCES OF MONOPOLY POWER</a:t>
            </a:r>
          </a:p>
        </p:txBody>
      </p:sp>
      <p:grpSp>
        <p:nvGrpSpPr>
          <p:cNvPr id="31747" name="Group 3"/>
          <p:cNvGrpSpPr>
            <a:grpSpLocks/>
          </p:cNvGrpSpPr>
          <p:nvPr/>
        </p:nvGrpSpPr>
        <p:grpSpPr bwMode="auto">
          <a:xfrm>
            <a:off x="457200" y="381000"/>
            <a:ext cx="8229600" cy="487363"/>
            <a:chOff x="288" y="240"/>
            <a:chExt cx="5184" cy="307"/>
          </a:xfrm>
        </p:grpSpPr>
        <p:sp>
          <p:nvSpPr>
            <p:cNvPr id="31754" name="Rectangle 4"/>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10.3</a:t>
              </a:r>
            </a:p>
          </p:txBody>
        </p:sp>
        <p:sp>
          <p:nvSpPr>
            <p:cNvPr id="31755" name="Line 5"/>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31748" name="Picture 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94625"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Rectangle 93"/>
          <p:cNvSpPr>
            <a:spLocks noChangeArrowheads="1"/>
          </p:cNvSpPr>
          <p:nvPr/>
        </p:nvSpPr>
        <p:spPr bwMode="auto">
          <a:xfrm>
            <a:off x="914400" y="1524000"/>
            <a:ext cx="73152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pPr>
            <a:r>
              <a:rPr lang="en-US" altLang="en-US" sz="1800">
                <a:solidFill>
                  <a:schemeClr val="tx1"/>
                </a:solidFill>
              </a:rPr>
              <a:t>When only a few firms account for most of the sales in a market, we say that the market is highly </a:t>
            </a:r>
            <a:r>
              <a:rPr lang="en-US" altLang="en-US" sz="1800" i="1">
                <a:solidFill>
                  <a:schemeClr val="tx1"/>
                </a:solidFill>
              </a:rPr>
              <a:t>concentrated.</a:t>
            </a:r>
          </a:p>
        </p:txBody>
      </p:sp>
      <p:sp>
        <p:nvSpPr>
          <p:cNvPr id="28" name="Rectangle 90"/>
          <p:cNvSpPr>
            <a:spLocks noGrp="1" noChangeArrowheads="1"/>
          </p:cNvSpPr>
          <p:nvPr>
            <p:ph type="body" idx="1"/>
          </p:nvPr>
        </p:nvSpPr>
        <p:spPr>
          <a:xfrm>
            <a:off x="457200" y="990600"/>
            <a:ext cx="6705600" cy="511175"/>
          </a:xfrm>
        </p:spPr>
        <p:txBody>
          <a:bodyPr/>
          <a:lstStyle/>
          <a:p>
            <a:pPr eaLnBrk="1" hangingPunct="1"/>
            <a:r>
              <a:rPr lang="en-US" altLang="en-US" sz="2000" smtClean="0"/>
              <a:t>The Number of Firms</a:t>
            </a:r>
          </a:p>
        </p:txBody>
      </p:sp>
      <p:sp>
        <p:nvSpPr>
          <p:cNvPr id="9" name="Text Box 20"/>
          <p:cNvSpPr txBox="1">
            <a:spLocks noChangeArrowheads="1"/>
          </p:cNvSpPr>
          <p:nvPr/>
        </p:nvSpPr>
        <p:spPr bwMode="auto">
          <a:xfrm>
            <a:off x="2514600" y="2362200"/>
            <a:ext cx="41148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31775" indent="-231775">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
                <a:schemeClr val="bg2"/>
              </a:buClr>
            </a:pPr>
            <a:r>
              <a:rPr lang="en-US" altLang="en-US" sz="1800" b="1">
                <a:solidFill>
                  <a:schemeClr val="bg2"/>
                </a:solidFill>
                <a:cs typeface="Arial" panose="020B0604020202020204" pitchFamily="34" charset="0"/>
              </a:rPr>
              <a:t>●</a:t>
            </a:r>
            <a:r>
              <a:rPr lang="en-US" altLang="en-US" sz="1800" b="1">
                <a:solidFill>
                  <a:srgbClr val="382344"/>
                </a:solidFill>
                <a:cs typeface="Arial" panose="020B0604020202020204" pitchFamily="34" charset="0"/>
              </a:rPr>
              <a:t>	barrier to entry    </a:t>
            </a:r>
            <a:r>
              <a:rPr lang="en-US" altLang="en-US" sz="1800">
                <a:solidFill>
                  <a:schemeClr val="tx1"/>
                </a:solidFill>
                <a:cs typeface="Arial" panose="020B0604020202020204" pitchFamily="34" charset="0"/>
              </a:rPr>
              <a:t>Condition that impedes entry by new competitors.</a:t>
            </a:r>
          </a:p>
        </p:txBody>
      </p:sp>
      <p:sp>
        <p:nvSpPr>
          <p:cNvPr id="2" name="Rectangle 93"/>
          <p:cNvSpPr>
            <a:spLocks noChangeArrowheads="1"/>
          </p:cNvSpPr>
          <p:nvPr/>
        </p:nvSpPr>
        <p:spPr bwMode="auto">
          <a:xfrm>
            <a:off x="1066800" y="3819525"/>
            <a:ext cx="7315200" cy="242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pPr>
            <a:r>
              <a:rPr lang="en-US" altLang="en-US" sz="1800">
                <a:solidFill>
                  <a:schemeClr val="tx1"/>
                </a:solidFill>
              </a:rPr>
              <a:t>Firms might compete aggressively, undercutting one another’s prices to capture more market share. </a:t>
            </a:r>
          </a:p>
          <a:p>
            <a:pPr eaLnBrk="1" hangingPunct="1">
              <a:spcBef>
                <a:spcPct val="50000"/>
              </a:spcBef>
            </a:pPr>
            <a:r>
              <a:rPr lang="en-US" altLang="en-US" sz="1800">
                <a:solidFill>
                  <a:schemeClr val="tx1"/>
                </a:solidFill>
              </a:rPr>
              <a:t>This could drive prices down to nearly competitive levels.</a:t>
            </a:r>
          </a:p>
          <a:p>
            <a:pPr eaLnBrk="1" hangingPunct="1">
              <a:spcBef>
                <a:spcPct val="50000"/>
              </a:spcBef>
            </a:pPr>
            <a:r>
              <a:rPr lang="en-US" altLang="en-US" sz="1800">
                <a:solidFill>
                  <a:schemeClr val="tx1"/>
                </a:solidFill>
              </a:rPr>
              <a:t>Firms might even collude (in violation of the antitrust laws), agreeing to limit output and raise prices. </a:t>
            </a:r>
          </a:p>
          <a:p>
            <a:pPr eaLnBrk="1" hangingPunct="1">
              <a:spcBef>
                <a:spcPct val="50000"/>
              </a:spcBef>
            </a:pPr>
            <a:r>
              <a:rPr lang="en-US" altLang="en-US" sz="1800">
                <a:solidFill>
                  <a:schemeClr val="tx1"/>
                </a:solidFill>
              </a:rPr>
              <a:t>Because raising prices in concert rather than individually is more likely to be profitable, collusion can generate substantial monopoly power.</a:t>
            </a:r>
          </a:p>
        </p:txBody>
      </p:sp>
      <p:sp>
        <p:nvSpPr>
          <p:cNvPr id="3" name="Rectangle 90"/>
          <p:cNvSpPr>
            <a:spLocks noChangeArrowheads="1"/>
          </p:cNvSpPr>
          <p:nvPr/>
        </p:nvSpPr>
        <p:spPr bwMode="auto">
          <a:xfrm>
            <a:off x="609600" y="3286125"/>
            <a:ext cx="6705600"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2000"/>
              <a:t>The Interaction Among Firms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8">
                                            <p:txEl>
                                              <p:pRg st="0" end="0"/>
                                            </p:txEl>
                                          </p:spTgt>
                                        </p:tgtEl>
                                        <p:attrNameLst>
                                          <p:attrName>style.visibility</p:attrName>
                                        </p:attrNameLst>
                                      </p:cBhvr>
                                      <p:to>
                                        <p:strVal val="visible"/>
                                      </p:to>
                                    </p:set>
                                    <p:animEffect transition="in" filter="wipe(left)">
                                      <p:cBhvr>
                                        <p:cTn id="7" dur="500"/>
                                        <p:tgtEl>
                                          <p:spTgt spid="28">
                                            <p:txEl>
                                              <p:pRg st="0" end="0"/>
                                            </p:txEl>
                                          </p:spTgt>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7">
                                            <p:txEl>
                                              <p:pRg st="0" end="0"/>
                                            </p:txEl>
                                          </p:spTgt>
                                        </p:tgtEl>
                                        <p:attrNameLst>
                                          <p:attrName>style.visibility</p:attrName>
                                        </p:attrNameLst>
                                      </p:cBhvr>
                                      <p:to>
                                        <p:strVal val="visible"/>
                                      </p:to>
                                    </p:set>
                                    <p:animEffect transition="in" filter="wipe(left)">
                                      <p:cBhvr>
                                        <p:cTn id="11" dur="500"/>
                                        <p:tgtEl>
                                          <p:spTgt spid="27">
                                            <p:txEl>
                                              <p:pRg st="0" end="0"/>
                                            </p:txEl>
                                          </p:spTgt>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left)">
                                      <p:cBhvr>
                                        <p:cTn id="15" dur="500"/>
                                        <p:tgtEl>
                                          <p:spTgt spid="9"/>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wipe(left)">
                                      <p:cBhvr>
                                        <p:cTn id="19" dur="500"/>
                                        <p:tgtEl>
                                          <p:spTgt spid="3">
                                            <p:txEl>
                                              <p:pRg st="0" end="0"/>
                                            </p:txEl>
                                          </p:spTgt>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
                                            <p:txEl>
                                              <p:pRg st="0" end="0"/>
                                            </p:txEl>
                                          </p:spTgt>
                                        </p:tgtEl>
                                        <p:attrNameLst>
                                          <p:attrName>style.visibility</p:attrName>
                                        </p:attrNameLst>
                                      </p:cBhvr>
                                      <p:to>
                                        <p:strVal val="visible"/>
                                      </p:to>
                                    </p:set>
                                    <p:animEffect transition="in" filter="wipe(left)">
                                      <p:cBhvr>
                                        <p:cTn id="23" dur="500"/>
                                        <p:tgtEl>
                                          <p:spTgt spid="2">
                                            <p:txEl>
                                              <p:pRg st="0" end="0"/>
                                            </p:txEl>
                                          </p:spTgt>
                                        </p:tgtEl>
                                      </p:cBhvr>
                                    </p:animEffect>
                                  </p:childTnLst>
                                </p:cTn>
                              </p:par>
                            </p:childTnLst>
                          </p:cTn>
                        </p:par>
                        <p:par>
                          <p:cTn id="24" fill="hold" nodeType="afterGroup">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
                                            <p:txEl>
                                              <p:pRg st="1" end="1"/>
                                            </p:txEl>
                                          </p:spTgt>
                                        </p:tgtEl>
                                        <p:attrNameLst>
                                          <p:attrName>style.visibility</p:attrName>
                                        </p:attrNameLst>
                                      </p:cBhvr>
                                      <p:to>
                                        <p:strVal val="visible"/>
                                      </p:to>
                                    </p:set>
                                    <p:animEffect transition="in" filter="wipe(left)">
                                      <p:cBhvr>
                                        <p:cTn id="27" dur="500"/>
                                        <p:tgtEl>
                                          <p:spTgt spid="2">
                                            <p:txEl>
                                              <p:pRg st="1" end="1"/>
                                            </p:txEl>
                                          </p:spTgt>
                                        </p:tgtEl>
                                      </p:cBhvr>
                                    </p:animEffect>
                                  </p:childTnLst>
                                </p:cTn>
                              </p:par>
                            </p:childTnLst>
                          </p:cTn>
                        </p:par>
                        <p:par>
                          <p:cTn id="28" fill="hold" nodeType="afterGroup">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
                                            <p:txEl>
                                              <p:pRg st="2" end="2"/>
                                            </p:txEl>
                                          </p:spTgt>
                                        </p:tgtEl>
                                        <p:attrNameLst>
                                          <p:attrName>style.visibility</p:attrName>
                                        </p:attrNameLst>
                                      </p:cBhvr>
                                      <p:to>
                                        <p:strVal val="visible"/>
                                      </p:to>
                                    </p:set>
                                    <p:animEffect transition="in" filter="wipe(left)">
                                      <p:cBhvr>
                                        <p:cTn id="31" dur="500"/>
                                        <p:tgtEl>
                                          <p:spTgt spid="2">
                                            <p:txEl>
                                              <p:pRg st="2" end="2"/>
                                            </p:txEl>
                                          </p:spTgt>
                                        </p:tgtEl>
                                      </p:cBhvr>
                                    </p:animEffect>
                                  </p:childTnLst>
                                </p:cTn>
                              </p:par>
                            </p:childTnLst>
                          </p:cTn>
                        </p:par>
                        <p:par>
                          <p:cTn id="32" fill="hold" nodeType="afterGroup">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
                                            <p:txEl>
                                              <p:pRg st="3" end="3"/>
                                            </p:txEl>
                                          </p:spTgt>
                                        </p:tgtEl>
                                        <p:attrNameLst>
                                          <p:attrName>style.visibility</p:attrName>
                                        </p:attrNameLst>
                                      </p:cBhvr>
                                      <p:to>
                                        <p:strVal val="visible"/>
                                      </p:to>
                                    </p:set>
                                    <p:animEffect transition="in" filter="wipe(left)">
                                      <p:cBhvr>
                                        <p:cTn id="35"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build="p"/>
      <p:bldP spid="28" grpId="0" build="p"/>
      <p:bldP spid="9" grpId="0"/>
      <p:bldP spid="2" grpId="0" build="p"/>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618" name="Rectangle 2"/>
          <p:cNvSpPr>
            <a:spLocks noGrp="1" noChangeArrowheads="1"/>
          </p:cNvSpPr>
          <p:nvPr>
            <p:ph type="title"/>
          </p:nvPr>
        </p:nvSpPr>
        <p:spPr>
          <a:xfrm>
            <a:off x="1371600" y="381000"/>
            <a:ext cx="7315200" cy="487363"/>
          </a:xfrm>
        </p:spPr>
        <p:txBody>
          <a:bodyPr/>
          <a:lstStyle/>
          <a:p>
            <a:pPr marL="419100" indent="-419100" eaLnBrk="1" hangingPunct="1"/>
            <a:r>
              <a:rPr lang="en-US" altLang="en-US" sz="2000" b="0" smtClean="0"/>
              <a:t>THE SOCIAL COSTS OF MONOPOLY POWER</a:t>
            </a:r>
          </a:p>
        </p:txBody>
      </p:sp>
      <p:grpSp>
        <p:nvGrpSpPr>
          <p:cNvPr id="2" name="Group 3"/>
          <p:cNvGrpSpPr>
            <a:grpSpLocks/>
          </p:cNvGrpSpPr>
          <p:nvPr/>
        </p:nvGrpSpPr>
        <p:grpSpPr bwMode="auto">
          <a:xfrm>
            <a:off x="457200" y="381000"/>
            <a:ext cx="8229600" cy="487363"/>
            <a:chOff x="288" y="240"/>
            <a:chExt cx="5184" cy="307"/>
          </a:xfrm>
        </p:grpSpPr>
        <p:sp>
          <p:nvSpPr>
            <p:cNvPr id="32789" name="Rectangle 4"/>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10.4</a:t>
              </a:r>
            </a:p>
          </p:txBody>
        </p:sp>
        <p:sp>
          <p:nvSpPr>
            <p:cNvPr id="32790" name="Line 5"/>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623625" name="Picture 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94625"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11"/>
          <p:cNvSpPr>
            <a:spLocks noChangeArrowheads="1"/>
          </p:cNvSpPr>
          <p:nvPr/>
        </p:nvSpPr>
        <p:spPr bwMode="auto">
          <a:xfrm>
            <a:off x="533400" y="1752600"/>
            <a:ext cx="3048000" cy="2743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Aft>
                <a:spcPct val="20000"/>
              </a:spcAft>
            </a:pPr>
            <a:r>
              <a:rPr lang="en-US" altLang="en-US" sz="1400">
                <a:solidFill>
                  <a:schemeClr val="tx1"/>
                </a:solidFill>
              </a:rPr>
              <a:t>The shaded rectangle and triangles show changes in consumer and producer surplus when moving from competitive price and quantity, </a:t>
            </a:r>
            <a:r>
              <a:rPr lang="en-US" altLang="en-US" sz="1400" i="1">
                <a:solidFill>
                  <a:schemeClr val="tx1"/>
                </a:solidFill>
              </a:rPr>
              <a:t>P</a:t>
            </a:r>
            <a:r>
              <a:rPr lang="en-US" altLang="en-US" sz="1400" i="1" baseline="-25000">
                <a:solidFill>
                  <a:schemeClr val="tx1"/>
                </a:solidFill>
              </a:rPr>
              <a:t>c</a:t>
            </a:r>
            <a:r>
              <a:rPr lang="en-US" altLang="en-US" sz="1400">
                <a:solidFill>
                  <a:schemeClr val="tx1"/>
                </a:solidFill>
              </a:rPr>
              <a:t> and </a:t>
            </a:r>
            <a:r>
              <a:rPr lang="en-US" altLang="en-US" sz="1400" i="1">
                <a:solidFill>
                  <a:schemeClr val="tx1"/>
                </a:solidFill>
              </a:rPr>
              <a:t>Q</a:t>
            </a:r>
            <a:r>
              <a:rPr lang="en-US" altLang="en-US" sz="1400" i="1" baseline="-25000">
                <a:solidFill>
                  <a:schemeClr val="tx1"/>
                </a:solidFill>
              </a:rPr>
              <a:t>c</a:t>
            </a:r>
            <a:r>
              <a:rPr lang="en-US" altLang="en-US" sz="1400">
                <a:solidFill>
                  <a:schemeClr val="tx1"/>
                </a:solidFill>
              </a:rPr>
              <a:t>, </a:t>
            </a:r>
          </a:p>
          <a:p>
            <a:pPr eaLnBrk="1" hangingPunct="1">
              <a:spcAft>
                <a:spcPct val="20000"/>
              </a:spcAft>
            </a:pPr>
            <a:r>
              <a:rPr lang="en-US" altLang="en-US" sz="1400">
                <a:solidFill>
                  <a:schemeClr val="tx1"/>
                </a:solidFill>
              </a:rPr>
              <a:t>to a monopolist’s price and quantity, </a:t>
            </a:r>
            <a:r>
              <a:rPr lang="en-US" altLang="en-US" sz="1400" i="1">
                <a:solidFill>
                  <a:schemeClr val="tx1"/>
                </a:solidFill>
              </a:rPr>
              <a:t>P</a:t>
            </a:r>
            <a:r>
              <a:rPr lang="en-US" altLang="en-US" sz="1400" i="1" baseline="-25000">
                <a:solidFill>
                  <a:schemeClr val="tx1"/>
                </a:solidFill>
              </a:rPr>
              <a:t>m</a:t>
            </a:r>
            <a:r>
              <a:rPr lang="en-US" altLang="en-US" sz="1400">
                <a:solidFill>
                  <a:schemeClr val="tx1"/>
                </a:solidFill>
              </a:rPr>
              <a:t> and </a:t>
            </a:r>
            <a:r>
              <a:rPr lang="en-US" altLang="en-US" sz="1400" i="1">
                <a:solidFill>
                  <a:schemeClr val="tx1"/>
                </a:solidFill>
              </a:rPr>
              <a:t>Q</a:t>
            </a:r>
            <a:r>
              <a:rPr lang="en-US" altLang="en-US" sz="1400" i="1" baseline="-25000">
                <a:solidFill>
                  <a:schemeClr val="tx1"/>
                </a:solidFill>
              </a:rPr>
              <a:t>m</a:t>
            </a:r>
            <a:r>
              <a:rPr lang="en-US" altLang="en-US" sz="1400">
                <a:solidFill>
                  <a:schemeClr val="tx1"/>
                </a:solidFill>
              </a:rPr>
              <a:t>. </a:t>
            </a:r>
          </a:p>
          <a:p>
            <a:pPr eaLnBrk="1" hangingPunct="1">
              <a:spcAft>
                <a:spcPct val="20000"/>
              </a:spcAft>
            </a:pPr>
            <a:r>
              <a:rPr lang="en-US" altLang="en-US" sz="1400">
                <a:solidFill>
                  <a:schemeClr val="tx1"/>
                </a:solidFill>
              </a:rPr>
              <a:t>Because of the higher price, consumers lose </a:t>
            </a:r>
            <a:r>
              <a:rPr lang="en-US" altLang="en-US" sz="1400" i="1">
                <a:solidFill>
                  <a:schemeClr val="tx1"/>
                </a:solidFill>
              </a:rPr>
              <a:t>A</a:t>
            </a:r>
            <a:r>
              <a:rPr lang="en-US" altLang="en-US" sz="1400">
                <a:solidFill>
                  <a:schemeClr val="tx1"/>
                </a:solidFill>
              </a:rPr>
              <a:t> + </a:t>
            </a:r>
            <a:r>
              <a:rPr lang="en-US" altLang="en-US" sz="1400" i="1">
                <a:solidFill>
                  <a:schemeClr val="tx1"/>
                </a:solidFill>
              </a:rPr>
              <a:t>B</a:t>
            </a:r>
            <a:r>
              <a:rPr lang="en-US" altLang="en-US" sz="1400">
                <a:solidFill>
                  <a:schemeClr val="tx1"/>
                </a:solidFill>
              </a:rPr>
              <a:t> </a:t>
            </a:r>
          </a:p>
          <a:p>
            <a:pPr eaLnBrk="1" hangingPunct="1">
              <a:spcAft>
                <a:spcPct val="20000"/>
              </a:spcAft>
            </a:pPr>
            <a:r>
              <a:rPr lang="en-US" altLang="en-US" sz="1400">
                <a:solidFill>
                  <a:schemeClr val="tx1"/>
                </a:solidFill>
              </a:rPr>
              <a:t>and producer gains </a:t>
            </a:r>
            <a:r>
              <a:rPr lang="en-US" altLang="en-US" sz="1400" i="1">
                <a:solidFill>
                  <a:schemeClr val="tx1"/>
                </a:solidFill>
              </a:rPr>
              <a:t>A</a:t>
            </a:r>
            <a:r>
              <a:rPr lang="en-US" altLang="en-US" sz="1400">
                <a:solidFill>
                  <a:schemeClr val="tx1"/>
                </a:solidFill>
              </a:rPr>
              <a:t> − </a:t>
            </a:r>
            <a:r>
              <a:rPr lang="en-US" altLang="en-US" sz="1400" i="1">
                <a:solidFill>
                  <a:schemeClr val="tx1"/>
                </a:solidFill>
              </a:rPr>
              <a:t>C</a:t>
            </a:r>
            <a:r>
              <a:rPr lang="en-US" altLang="en-US" sz="1400">
                <a:solidFill>
                  <a:schemeClr val="tx1"/>
                </a:solidFill>
              </a:rPr>
              <a:t>. The deadweight loss is </a:t>
            </a:r>
            <a:r>
              <a:rPr lang="en-US" altLang="en-US" sz="1400" i="1">
                <a:solidFill>
                  <a:schemeClr val="tx1"/>
                </a:solidFill>
              </a:rPr>
              <a:t>B</a:t>
            </a:r>
            <a:r>
              <a:rPr lang="en-US" altLang="en-US" sz="1400">
                <a:solidFill>
                  <a:schemeClr val="tx1"/>
                </a:solidFill>
              </a:rPr>
              <a:t> + </a:t>
            </a:r>
            <a:r>
              <a:rPr lang="en-US" altLang="en-US" sz="1400" i="1">
                <a:solidFill>
                  <a:schemeClr val="tx1"/>
                </a:solidFill>
              </a:rPr>
              <a:t>C</a:t>
            </a:r>
            <a:r>
              <a:rPr lang="en-US" altLang="en-US" sz="1400">
                <a:solidFill>
                  <a:schemeClr val="tx1"/>
                </a:solidFill>
              </a:rPr>
              <a:t>.</a:t>
            </a:r>
          </a:p>
        </p:txBody>
      </p:sp>
      <p:sp>
        <p:nvSpPr>
          <p:cNvPr id="11" name="Rectangle 12"/>
          <p:cNvSpPr>
            <a:spLocks noChangeArrowheads="1"/>
          </p:cNvSpPr>
          <p:nvPr/>
        </p:nvSpPr>
        <p:spPr bwMode="auto">
          <a:xfrm>
            <a:off x="590550" y="1371600"/>
            <a:ext cx="3067050" cy="30480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chemeClr val="tx1"/>
                </a:solidFill>
              </a:rPr>
              <a:t>Deadweight Loss from Monopoly Power</a:t>
            </a:r>
          </a:p>
        </p:txBody>
      </p:sp>
      <p:sp>
        <p:nvSpPr>
          <p:cNvPr id="12" name="Rectangle 13"/>
          <p:cNvSpPr>
            <a:spLocks noChangeArrowheads="1"/>
          </p:cNvSpPr>
          <p:nvPr/>
        </p:nvSpPr>
        <p:spPr bwMode="auto">
          <a:xfrm>
            <a:off x="590550" y="1047750"/>
            <a:ext cx="1066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rgbClr val="B27CB6"/>
                </a:solidFill>
              </a:rPr>
              <a:t>Figure 10.10</a:t>
            </a:r>
          </a:p>
        </p:txBody>
      </p:sp>
      <p:pic>
        <p:nvPicPr>
          <p:cNvPr id="65538" name="Picture 2" descr="C:\Documents and Settings\Kyle M. Thiel\Desktop\pindyckDone\ch10\fig10.10\fig10.10_11.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0" y="1228725"/>
            <a:ext cx="5029200" cy="402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539" name="Picture 3" descr="C:\Documents and Settings\Kyle M. Thiel\Desktop\pindyckDone\ch10\fig10.10\fig10.10_09.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0" y="1228725"/>
            <a:ext cx="5029200" cy="402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540" name="Picture 4" descr="C:\Documents and Settings\Kyle M. Thiel\Desktop\pindyckDone\ch10\fig10.10\fig10.10_10.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00" y="1228725"/>
            <a:ext cx="5029200" cy="402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8" descr="fig10.10_02.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810000" y="1228725"/>
            <a:ext cx="5029200" cy="402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19" descr="fig10.10_03.gi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3810000" y="1228725"/>
            <a:ext cx="5029200" cy="402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20" descr="fig10.10_04.gi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3810000" y="1228725"/>
            <a:ext cx="5029200" cy="402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21" descr="fig10.10_06.gif"/>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3810000" y="1228725"/>
            <a:ext cx="5029200" cy="402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22" descr="fig10.10_08.gif"/>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3810000" y="1228725"/>
            <a:ext cx="5029200" cy="402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23" descr="fig10.10_05.gif"/>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3810000" y="1228725"/>
            <a:ext cx="5029200" cy="402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24" descr="fig10.10_07.gif"/>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3810000" y="1228725"/>
            <a:ext cx="5029200" cy="402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541" name="Picture 5" descr="C:\Documents and Settings\Kyle M. Thiel\Desktop\pindyckDone\ch10\fig10.10\fig10.10_13.gif"/>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810000" y="1228725"/>
            <a:ext cx="5029200" cy="402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542" name="Picture 6" descr="C:\Documents and Settings\Kyle M. Thiel\Desktop\pindyckDone\ch10\fig10.10\fig10.10_12.gif"/>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810000" y="1228725"/>
            <a:ext cx="5029200" cy="402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Picture 28" descr="fig10.10_01.gif"/>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3810000" y="1228725"/>
            <a:ext cx="5029200" cy="402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623625"/>
                                        </p:tgtEl>
                                        <p:attrNameLst>
                                          <p:attrName>style.visibility</p:attrName>
                                        </p:attrNameLst>
                                      </p:cBhvr>
                                      <p:to>
                                        <p:strVal val="visible"/>
                                      </p:to>
                                    </p:set>
                                    <p:animEffect transition="in" filter="fade">
                                      <p:cBhvr>
                                        <p:cTn id="11" dur="500"/>
                                        <p:tgtEl>
                                          <p:spTgt spid="623625"/>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23618"/>
                                        </p:tgtEl>
                                        <p:attrNameLst>
                                          <p:attrName>style.visibility</p:attrName>
                                        </p:attrNameLst>
                                      </p:cBhvr>
                                      <p:to>
                                        <p:strVal val="visible"/>
                                      </p:to>
                                    </p:set>
                                    <p:animEffect transition="in" filter="wipe(left)">
                                      <p:cBhvr>
                                        <p:cTn id="15" dur="1000"/>
                                        <p:tgtEl>
                                          <p:spTgt spid="623618"/>
                                        </p:tgtEl>
                                      </p:cBhvr>
                                    </p:animEffect>
                                  </p:childTnLst>
                                </p:cTn>
                              </p:par>
                            </p:childTnLst>
                          </p:cTn>
                        </p:par>
                        <p:par>
                          <p:cTn id="16" fill="hold" nodeType="afterGroup">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left)">
                                      <p:cBhvr>
                                        <p:cTn id="19" dur="500"/>
                                        <p:tgtEl>
                                          <p:spTgt spid="12"/>
                                        </p:tgtEl>
                                      </p:cBhvr>
                                    </p:animEffect>
                                  </p:childTnLst>
                                </p:cTn>
                              </p:par>
                            </p:childTnLst>
                          </p:cTn>
                        </p:par>
                        <p:par>
                          <p:cTn id="20" fill="hold" nodeType="afterGroup">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left)">
                                      <p:cBhvr>
                                        <p:cTn id="23" dur="500"/>
                                        <p:tgtEl>
                                          <p:spTgt spid="11"/>
                                        </p:tgtEl>
                                      </p:cBhvr>
                                    </p:animEffect>
                                  </p:childTnLst>
                                </p:cTn>
                              </p:par>
                            </p:childTnLst>
                          </p:cTn>
                        </p:par>
                        <p:par>
                          <p:cTn id="24" fill="hold" nodeType="afterGroup">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10">
                                            <p:bg/>
                                          </p:spTgt>
                                        </p:tgtEl>
                                        <p:attrNameLst>
                                          <p:attrName>style.visibility</p:attrName>
                                        </p:attrNameLst>
                                      </p:cBhvr>
                                      <p:to>
                                        <p:strVal val="visible"/>
                                      </p:to>
                                    </p:set>
                                    <p:animEffect transition="in" filter="wipe(left)">
                                      <p:cBhvr>
                                        <p:cTn id="27" dur="500"/>
                                        <p:tgtEl>
                                          <p:spTgt spid="10">
                                            <p:bg/>
                                          </p:spTgt>
                                        </p:tgtEl>
                                      </p:cBhvr>
                                    </p:animEffect>
                                  </p:childTnLst>
                                </p:cTn>
                              </p:par>
                            </p:childTnLst>
                          </p:cTn>
                        </p:par>
                        <p:par>
                          <p:cTn id="28" fill="hold" nodeType="afterGroup">
                            <p:stCondLst>
                              <p:cond delay="3500"/>
                            </p:stCondLst>
                            <p:childTnLst>
                              <p:par>
                                <p:cTn id="29" presetID="22" presetClass="entr" presetSubtype="8" fill="hold" grpId="0" nodeType="afterEffect">
                                  <p:stCondLst>
                                    <p:cond delay="0"/>
                                  </p:stCondLst>
                                  <p:childTnLst>
                                    <p:set>
                                      <p:cBhvr>
                                        <p:cTn id="30" dur="1" fill="hold">
                                          <p:stCondLst>
                                            <p:cond delay="0"/>
                                          </p:stCondLst>
                                        </p:cTn>
                                        <p:tgtEl>
                                          <p:spTgt spid="10">
                                            <p:txEl>
                                              <p:pRg st="0" end="0"/>
                                            </p:txEl>
                                          </p:spTgt>
                                        </p:tgtEl>
                                        <p:attrNameLst>
                                          <p:attrName>style.visibility</p:attrName>
                                        </p:attrNameLst>
                                      </p:cBhvr>
                                      <p:to>
                                        <p:strVal val="visible"/>
                                      </p:to>
                                    </p:set>
                                    <p:animEffect transition="in" filter="wipe(left)">
                                      <p:cBhvr>
                                        <p:cTn id="31" dur="500"/>
                                        <p:tgtEl>
                                          <p:spTgt spid="10">
                                            <p:txEl>
                                              <p:pRg st="0" end="0"/>
                                            </p:txEl>
                                          </p:spTgt>
                                        </p:tgtEl>
                                      </p:cBhvr>
                                    </p:animEffect>
                                  </p:childTnLst>
                                </p:cTn>
                              </p:par>
                            </p:childTnLst>
                          </p:cTn>
                        </p:par>
                        <p:par>
                          <p:cTn id="32" fill="hold" nodeType="afterGroup">
                            <p:stCondLst>
                              <p:cond delay="4000"/>
                            </p:stCondLst>
                            <p:childTnLst>
                              <p:par>
                                <p:cTn id="33" presetID="22" presetClass="entr" presetSubtype="8" fill="hold" nodeType="after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wipe(left)">
                                      <p:cBhvr>
                                        <p:cTn id="35" dur="500"/>
                                        <p:tgtEl>
                                          <p:spTgt spid="29"/>
                                        </p:tgtEl>
                                      </p:cBhvr>
                                    </p:animEffect>
                                  </p:childTnLst>
                                </p:cTn>
                              </p:par>
                            </p:childTnLst>
                          </p:cTn>
                        </p:par>
                        <p:par>
                          <p:cTn id="36" fill="hold" nodeType="afterGroup">
                            <p:stCondLst>
                              <p:cond delay="4500"/>
                            </p:stCondLst>
                            <p:childTnLst>
                              <p:par>
                                <p:cTn id="37" presetID="22" presetClass="entr" presetSubtype="1" fill="hold"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wipe(up)">
                                      <p:cBhvr>
                                        <p:cTn id="39" dur="1000"/>
                                        <p:tgtEl>
                                          <p:spTgt spid="19"/>
                                        </p:tgtEl>
                                      </p:cBhvr>
                                    </p:animEffect>
                                  </p:childTnLst>
                                </p:cTn>
                              </p:par>
                            </p:childTnLst>
                          </p:cTn>
                        </p:par>
                        <p:par>
                          <p:cTn id="40" fill="hold" nodeType="afterGroup">
                            <p:stCondLst>
                              <p:cond delay="5500"/>
                            </p:stCondLst>
                            <p:childTnLst>
                              <p:par>
                                <p:cTn id="41" presetID="22" presetClass="entr" presetSubtype="1" fill="hold"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wipe(up)">
                                      <p:cBhvr>
                                        <p:cTn id="43" dur="1000"/>
                                        <p:tgtEl>
                                          <p:spTgt spid="20"/>
                                        </p:tgtEl>
                                      </p:cBhvr>
                                    </p:animEffect>
                                  </p:childTnLst>
                                </p:cTn>
                              </p:par>
                            </p:childTnLst>
                          </p:cTn>
                        </p:par>
                        <p:par>
                          <p:cTn id="44" fill="hold" nodeType="afterGroup">
                            <p:stCondLst>
                              <p:cond delay="6500"/>
                            </p:stCondLst>
                            <p:childTnLst>
                              <p:par>
                                <p:cTn id="45" presetID="22" presetClass="entr" presetSubtype="8" fill="hold"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wipe(left)">
                                      <p:cBhvr>
                                        <p:cTn id="47" dur="1000"/>
                                        <p:tgtEl>
                                          <p:spTgt spid="21"/>
                                        </p:tgtEl>
                                      </p:cBhvr>
                                    </p:animEffect>
                                  </p:childTnLst>
                                </p:cTn>
                              </p:par>
                            </p:childTnLst>
                          </p:cTn>
                        </p:par>
                        <p:par>
                          <p:cTn id="48" fill="hold" nodeType="afterGroup">
                            <p:stCondLst>
                              <p:cond delay="7500"/>
                            </p:stCondLst>
                            <p:childTnLst>
                              <p:par>
                                <p:cTn id="49" presetID="22" presetClass="entr" presetSubtype="8" fill="hold"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wipe(left)">
                                      <p:cBhvr>
                                        <p:cTn id="51" dur="1000"/>
                                        <p:tgtEl>
                                          <p:spTgt spid="24"/>
                                        </p:tgtEl>
                                      </p:cBhvr>
                                    </p:animEffect>
                                  </p:childTnLst>
                                </p:cTn>
                              </p:par>
                            </p:childTnLst>
                          </p:cTn>
                        </p:par>
                        <p:par>
                          <p:cTn id="52" fill="hold" nodeType="afterGroup">
                            <p:stCondLst>
                              <p:cond delay="8500"/>
                            </p:stCondLst>
                            <p:childTnLst>
                              <p:par>
                                <p:cTn id="53" presetID="22" presetClass="entr" presetSubtype="8" fill="hold" nodeType="after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left)">
                                      <p:cBhvr>
                                        <p:cTn id="55" dur="1000"/>
                                        <p:tgtEl>
                                          <p:spTgt spid="22"/>
                                        </p:tgtEl>
                                      </p:cBhvr>
                                    </p:animEffect>
                                  </p:childTnLst>
                                </p:cTn>
                              </p:par>
                            </p:childTnLst>
                          </p:cTn>
                        </p:par>
                      </p:childTnLst>
                    </p:cTn>
                  </p:par>
                  <p:par>
                    <p:cTn id="56" fill="hold" nodeType="clickPar">
                      <p:stCondLst>
                        <p:cond delay="indefinite"/>
                      </p:stCondLst>
                      <p:childTnLst>
                        <p:par>
                          <p:cTn id="57" fill="hold" nodeType="withGroup">
                            <p:stCondLst>
                              <p:cond delay="0"/>
                            </p:stCondLst>
                            <p:childTnLst>
                              <p:par>
                                <p:cTn id="58" presetID="22" presetClass="entr" presetSubtype="8" fill="hold" grpId="0" nodeType="clickEffect">
                                  <p:stCondLst>
                                    <p:cond delay="0"/>
                                  </p:stCondLst>
                                  <p:childTnLst>
                                    <p:set>
                                      <p:cBhvr>
                                        <p:cTn id="59" dur="1" fill="hold">
                                          <p:stCondLst>
                                            <p:cond delay="0"/>
                                          </p:stCondLst>
                                        </p:cTn>
                                        <p:tgtEl>
                                          <p:spTgt spid="10">
                                            <p:txEl>
                                              <p:pRg st="1" end="1"/>
                                            </p:txEl>
                                          </p:spTgt>
                                        </p:tgtEl>
                                        <p:attrNameLst>
                                          <p:attrName>style.visibility</p:attrName>
                                        </p:attrNameLst>
                                      </p:cBhvr>
                                      <p:to>
                                        <p:strVal val="visible"/>
                                      </p:to>
                                    </p:set>
                                    <p:animEffect transition="in" filter="wipe(left)">
                                      <p:cBhvr>
                                        <p:cTn id="60" dur="500"/>
                                        <p:tgtEl>
                                          <p:spTgt spid="10">
                                            <p:txEl>
                                              <p:pRg st="1" end="1"/>
                                            </p:txEl>
                                          </p:spTgt>
                                        </p:tgtEl>
                                      </p:cBhvr>
                                    </p:animEffect>
                                  </p:childTnLst>
                                </p:cTn>
                              </p:par>
                            </p:childTnLst>
                          </p:cTn>
                        </p:par>
                        <p:par>
                          <p:cTn id="61" fill="hold" nodeType="afterGroup">
                            <p:stCondLst>
                              <p:cond delay="500"/>
                            </p:stCondLst>
                            <p:childTnLst>
                              <p:par>
                                <p:cTn id="62" presetID="22" presetClass="entr" presetSubtype="8" fill="hold" nodeType="afterEffect">
                                  <p:stCondLst>
                                    <p:cond delay="0"/>
                                  </p:stCondLst>
                                  <p:childTnLst>
                                    <p:set>
                                      <p:cBhvr>
                                        <p:cTn id="63" dur="1" fill="hold">
                                          <p:stCondLst>
                                            <p:cond delay="0"/>
                                          </p:stCondLst>
                                        </p:cTn>
                                        <p:tgtEl>
                                          <p:spTgt spid="25"/>
                                        </p:tgtEl>
                                        <p:attrNameLst>
                                          <p:attrName>style.visibility</p:attrName>
                                        </p:attrNameLst>
                                      </p:cBhvr>
                                      <p:to>
                                        <p:strVal val="visible"/>
                                      </p:to>
                                    </p:set>
                                    <p:animEffect transition="in" filter="wipe(left)">
                                      <p:cBhvr>
                                        <p:cTn id="64" dur="1000"/>
                                        <p:tgtEl>
                                          <p:spTgt spid="25"/>
                                        </p:tgtEl>
                                      </p:cBhvr>
                                    </p:animEffect>
                                  </p:childTnLst>
                                </p:cTn>
                              </p:par>
                            </p:childTnLst>
                          </p:cTn>
                        </p:par>
                        <p:par>
                          <p:cTn id="65" fill="hold" nodeType="afterGroup">
                            <p:stCondLst>
                              <p:cond delay="1500"/>
                            </p:stCondLst>
                            <p:childTnLst>
                              <p:par>
                                <p:cTn id="66" presetID="22" presetClass="entr" presetSubtype="8" fill="hold" nodeType="afterEffect">
                                  <p:stCondLst>
                                    <p:cond delay="0"/>
                                  </p:stCondLst>
                                  <p:childTnLst>
                                    <p:set>
                                      <p:cBhvr>
                                        <p:cTn id="67" dur="1" fill="hold">
                                          <p:stCondLst>
                                            <p:cond delay="0"/>
                                          </p:stCondLst>
                                        </p:cTn>
                                        <p:tgtEl>
                                          <p:spTgt spid="23"/>
                                        </p:tgtEl>
                                        <p:attrNameLst>
                                          <p:attrName>style.visibility</p:attrName>
                                        </p:attrNameLst>
                                      </p:cBhvr>
                                      <p:to>
                                        <p:strVal val="visible"/>
                                      </p:to>
                                    </p:set>
                                    <p:animEffect transition="in" filter="wipe(left)">
                                      <p:cBhvr>
                                        <p:cTn id="68" dur="1000"/>
                                        <p:tgtEl>
                                          <p:spTgt spid="23"/>
                                        </p:tgtEl>
                                      </p:cBhvr>
                                    </p:animEffect>
                                  </p:childTnLst>
                                </p:cTn>
                              </p:par>
                            </p:childTnLst>
                          </p:cTn>
                        </p:par>
                      </p:childTnLst>
                    </p:cTn>
                  </p:par>
                  <p:par>
                    <p:cTn id="69" fill="hold" nodeType="clickPar">
                      <p:stCondLst>
                        <p:cond delay="indefinite"/>
                      </p:stCondLst>
                      <p:childTnLst>
                        <p:par>
                          <p:cTn id="70" fill="hold" nodeType="withGroup">
                            <p:stCondLst>
                              <p:cond delay="0"/>
                            </p:stCondLst>
                            <p:childTnLst>
                              <p:par>
                                <p:cTn id="71" presetID="22" presetClass="entr" presetSubtype="8" fill="hold" grpId="0" nodeType="clickEffect">
                                  <p:stCondLst>
                                    <p:cond delay="0"/>
                                  </p:stCondLst>
                                  <p:childTnLst>
                                    <p:set>
                                      <p:cBhvr>
                                        <p:cTn id="72" dur="1" fill="hold">
                                          <p:stCondLst>
                                            <p:cond delay="0"/>
                                          </p:stCondLst>
                                        </p:cTn>
                                        <p:tgtEl>
                                          <p:spTgt spid="10">
                                            <p:txEl>
                                              <p:pRg st="2" end="2"/>
                                            </p:txEl>
                                          </p:spTgt>
                                        </p:tgtEl>
                                        <p:attrNameLst>
                                          <p:attrName>style.visibility</p:attrName>
                                        </p:attrNameLst>
                                      </p:cBhvr>
                                      <p:to>
                                        <p:strVal val="visible"/>
                                      </p:to>
                                    </p:set>
                                    <p:animEffect transition="in" filter="wipe(left)">
                                      <p:cBhvr>
                                        <p:cTn id="73" dur="500"/>
                                        <p:tgtEl>
                                          <p:spTgt spid="10">
                                            <p:txEl>
                                              <p:pRg st="2" end="2"/>
                                            </p:txEl>
                                          </p:spTgt>
                                        </p:tgtEl>
                                      </p:cBhvr>
                                    </p:animEffect>
                                  </p:childTnLst>
                                </p:cTn>
                              </p:par>
                            </p:childTnLst>
                          </p:cTn>
                        </p:par>
                        <p:par>
                          <p:cTn id="74" fill="hold" nodeType="afterGroup">
                            <p:stCondLst>
                              <p:cond delay="500"/>
                            </p:stCondLst>
                            <p:childTnLst>
                              <p:par>
                                <p:cTn id="75" presetID="22" presetClass="entr" presetSubtype="8" fill="hold" nodeType="afterEffect">
                                  <p:stCondLst>
                                    <p:cond delay="0"/>
                                  </p:stCondLst>
                                  <p:childTnLst>
                                    <p:set>
                                      <p:cBhvr>
                                        <p:cTn id="76" dur="1" fill="hold">
                                          <p:stCondLst>
                                            <p:cond delay="0"/>
                                          </p:stCondLst>
                                        </p:cTn>
                                        <p:tgtEl>
                                          <p:spTgt spid="65539"/>
                                        </p:tgtEl>
                                        <p:attrNameLst>
                                          <p:attrName>style.visibility</p:attrName>
                                        </p:attrNameLst>
                                      </p:cBhvr>
                                      <p:to>
                                        <p:strVal val="visible"/>
                                      </p:to>
                                    </p:set>
                                    <p:animEffect transition="in" filter="wipe(left)">
                                      <p:cBhvr>
                                        <p:cTn id="77" dur="1000"/>
                                        <p:tgtEl>
                                          <p:spTgt spid="65539"/>
                                        </p:tgtEl>
                                      </p:cBhvr>
                                    </p:animEffect>
                                  </p:childTnLst>
                                </p:cTn>
                              </p:par>
                            </p:childTnLst>
                          </p:cTn>
                        </p:par>
                        <p:par>
                          <p:cTn id="78" fill="hold" nodeType="afterGroup">
                            <p:stCondLst>
                              <p:cond delay="1500"/>
                            </p:stCondLst>
                            <p:childTnLst>
                              <p:par>
                                <p:cTn id="79" presetID="22" presetClass="entr" presetSubtype="8" fill="hold" nodeType="afterEffect">
                                  <p:stCondLst>
                                    <p:cond delay="0"/>
                                  </p:stCondLst>
                                  <p:childTnLst>
                                    <p:set>
                                      <p:cBhvr>
                                        <p:cTn id="80" dur="1" fill="hold">
                                          <p:stCondLst>
                                            <p:cond delay="0"/>
                                          </p:stCondLst>
                                        </p:cTn>
                                        <p:tgtEl>
                                          <p:spTgt spid="65540"/>
                                        </p:tgtEl>
                                        <p:attrNameLst>
                                          <p:attrName>style.visibility</p:attrName>
                                        </p:attrNameLst>
                                      </p:cBhvr>
                                      <p:to>
                                        <p:strVal val="visible"/>
                                      </p:to>
                                    </p:set>
                                    <p:animEffect transition="in" filter="wipe(left)">
                                      <p:cBhvr>
                                        <p:cTn id="81" dur="1000"/>
                                        <p:tgtEl>
                                          <p:spTgt spid="65540"/>
                                        </p:tgtEl>
                                      </p:cBhvr>
                                    </p:animEffect>
                                  </p:childTnLst>
                                </p:cTn>
                              </p:par>
                            </p:childTnLst>
                          </p:cTn>
                        </p:par>
                        <p:par>
                          <p:cTn id="82" fill="hold" nodeType="afterGroup">
                            <p:stCondLst>
                              <p:cond delay="2500"/>
                            </p:stCondLst>
                            <p:childTnLst>
                              <p:par>
                                <p:cTn id="83" presetID="22" presetClass="entr" presetSubtype="8" fill="hold" nodeType="afterEffect">
                                  <p:stCondLst>
                                    <p:cond delay="0"/>
                                  </p:stCondLst>
                                  <p:childTnLst>
                                    <p:set>
                                      <p:cBhvr>
                                        <p:cTn id="84" dur="1" fill="hold">
                                          <p:stCondLst>
                                            <p:cond delay="0"/>
                                          </p:stCondLst>
                                        </p:cTn>
                                        <p:tgtEl>
                                          <p:spTgt spid="65542"/>
                                        </p:tgtEl>
                                        <p:attrNameLst>
                                          <p:attrName>style.visibility</p:attrName>
                                        </p:attrNameLst>
                                      </p:cBhvr>
                                      <p:to>
                                        <p:strVal val="visible"/>
                                      </p:to>
                                    </p:set>
                                    <p:animEffect transition="in" filter="wipe(left)">
                                      <p:cBhvr>
                                        <p:cTn id="85" dur="1000"/>
                                        <p:tgtEl>
                                          <p:spTgt spid="65542"/>
                                        </p:tgtEl>
                                      </p:cBhvr>
                                    </p:animEffect>
                                  </p:childTnLst>
                                </p:cTn>
                              </p:par>
                            </p:childTnLst>
                          </p:cTn>
                        </p:par>
                      </p:childTnLst>
                    </p:cTn>
                  </p:par>
                  <p:par>
                    <p:cTn id="86" fill="hold" nodeType="clickPar">
                      <p:stCondLst>
                        <p:cond delay="indefinite"/>
                      </p:stCondLst>
                      <p:childTnLst>
                        <p:par>
                          <p:cTn id="87" fill="hold" nodeType="withGroup">
                            <p:stCondLst>
                              <p:cond delay="0"/>
                            </p:stCondLst>
                            <p:childTnLst>
                              <p:par>
                                <p:cTn id="88" presetID="22" presetClass="entr" presetSubtype="8" fill="hold" grpId="0" nodeType="clickEffect">
                                  <p:stCondLst>
                                    <p:cond delay="0"/>
                                  </p:stCondLst>
                                  <p:childTnLst>
                                    <p:set>
                                      <p:cBhvr>
                                        <p:cTn id="89" dur="1" fill="hold">
                                          <p:stCondLst>
                                            <p:cond delay="0"/>
                                          </p:stCondLst>
                                        </p:cTn>
                                        <p:tgtEl>
                                          <p:spTgt spid="10">
                                            <p:txEl>
                                              <p:pRg st="3" end="3"/>
                                            </p:txEl>
                                          </p:spTgt>
                                        </p:tgtEl>
                                        <p:attrNameLst>
                                          <p:attrName>style.visibility</p:attrName>
                                        </p:attrNameLst>
                                      </p:cBhvr>
                                      <p:to>
                                        <p:strVal val="visible"/>
                                      </p:to>
                                    </p:set>
                                    <p:animEffect transition="in" filter="wipe(left)">
                                      <p:cBhvr>
                                        <p:cTn id="90" dur="500"/>
                                        <p:tgtEl>
                                          <p:spTgt spid="10">
                                            <p:txEl>
                                              <p:pRg st="3" end="3"/>
                                            </p:txEl>
                                          </p:spTgt>
                                        </p:tgtEl>
                                      </p:cBhvr>
                                    </p:animEffect>
                                  </p:childTnLst>
                                </p:cTn>
                              </p:par>
                            </p:childTnLst>
                          </p:cTn>
                        </p:par>
                        <p:par>
                          <p:cTn id="91" fill="hold" nodeType="afterGroup">
                            <p:stCondLst>
                              <p:cond delay="500"/>
                            </p:stCondLst>
                            <p:childTnLst>
                              <p:par>
                                <p:cTn id="92" presetID="22" presetClass="entr" presetSubtype="8" fill="hold" nodeType="afterEffect">
                                  <p:stCondLst>
                                    <p:cond delay="0"/>
                                  </p:stCondLst>
                                  <p:childTnLst>
                                    <p:set>
                                      <p:cBhvr>
                                        <p:cTn id="93" dur="1" fill="hold">
                                          <p:stCondLst>
                                            <p:cond delay="0"/>
                                          </p:stCondLst>
                                        </p:cTn>
                                        <p:tgtEl>
                                          <p:spTgt spid="65538"/>
                                        </p:tgtEl>
                                        <p:attrNameLst>
                                          <p:attrName>style.visibility</p:attrName>
                                        </p:attrNameLst>
                                      </p:cBhvr>
                                      <p:to>
                                        <p:strVal val="visible"/>
                                      </p:to>
                                    </p:set>
                                    <p:animEffect transition="in" filter="wipe(left)">
                                      <p:cBhvr>
                                        <p:cTn id="94" dur="1000"/>
                                        <p:tgtEl>
                                          <p:spTgt spid="65538"/>
                                        </p:tgtEl>
                                      </p:cBhvr>
                                    </p:animEffect>
                                  </p:childTnLst>
                                </p:cTn>
                              </p:par>
                            </p:childTnLst>
                          </p:cTn>
                        </p:par>
                        <p:par>
                          <p:cTn id="95" fill="hold" nodeType="afterGroup">
                            <p:stCondLst>
                              <p:cond delay="1500"/>
                            </p:stCondLst>
                            <p:childTnLst>
                              <p:par>
                                <p:cTn id="96" presetID="22" presetClass="entr" presetSubtype="8" fill="hold" nodeType="afterEffect">
                                  <p:stCondLst>
                                    <p:cond delay="0"/>
                                  </p:stCondLst>
                                  <p:childTnLst>
                                    <p:set>
                                      <p:cBhvr>
                                        <p:cTn id="97" dur="1" fill="hold">
                                          <p:stCondLst>
                                            <p:cond delay="0"/>
                                          </p:stCondLst>
                                        </p:cTn>
                                        <p:tgtEl>
                                          <p:spTgt spid="65541"/>
                                        </p:tgtEl>
                                        <p:attrNameLst>
                                          <p:attrName>style.visibility</p:attrName>
                                        </p:attrNameLst>
                                      </p:cBhvr>
                                      <p:to>
                                        <p:strVal val="visible"/>
                                      </p:to>
                                    </p:set>
                                    <p:animEffect transition="in" filter="wipe(left)">
                                      <p:cBhvr>
                                        <p:cTn id="98" dur="1000"/>
                                        <p:tgtEl>
                                          <p:spTgt spid="655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3618" grpId="0"/>
      <p:bldP spid="10" grpId="0" build="p" animBg="1"/>
      <p:bldP spid="11" grpId="0" animBg="1"/>
      <p:bldP spid="1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1371600" y="381000"/>
            <a:ext cx="7315200" cy="487363"/>
          </a:xfrm>
        </p:spPr>
        <p:txBody>
          <a:bodyPr/>
          <a:lstStyle/>
          <a:p>
            <a:pPr marL="419100" indent="-419100" eaLnBrk="1" hangingPunct="1"/>
            <a:r>
              <a:rPr lang="en-US" altLang="en-US" sz="2000" b="0" smtClean="0"/>
              <a:t>THE SOCIAL COSTS OF MONOPOLY POWER</a:t>
            </a:r>
          </a:p>
        </p:txBody>
      </p:sp>
      <p:grpSp>
        <p:nvGrpSpPr>
          <p:cNvPr id="33795" name="Group 3"/>
          <p:cNvGrpSpPr>
            <a:grpSpLocks/>
          </p:cNvGrpSpPr>
          <p:nvPr/>
        </p:nvGrpSpPr>
        <p:grpSpPr bwMode="auto">
          <a:xfrm>
            <a:off x="457200" y="381000"/>
            <a:ext cx="8229600" cy="487363"/>
            <a:chOff x="288" y="240"/>
            <a:chExt cx="5184" cy="307"/>
          </a:xfrm>
        </p:grpSpPr>
        <p:sp>
          <p:nvSpPr>
            <p:cNvPr id="33800" name="Rectangle 4"/>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10.4</a:t>
              </a:r>
            </a:p>
          </p:txBody>
        </p:sp>
        <p:sp>
          <p:nvSpPr>
            <p:cNvPr id="33801" name="Line 5"/>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33796" name="Picture 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94625"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Rectangle 90"/>
          <p:cNvSpPr>
            <a:spLocks noGrp="1" noChangeArrowheads="1"/>
          </p:cNvSpPr>
          <p:nvPr>
            <p:ph type="body" idx="1"/>
          </p:nvPr>
        </p:nvSpPr>
        <p:spPr>
          <a:xfrm>
            <a:off x="457200" y="990600"/>
            <a:ext cx="6705600" cy="511175"/>
          </a:xfrm>
        </p:spPr>
        <p:txBody>
          <a:bodyPr/>
          <a:lstStyle/>
          <a:p>
            <a:pPr eaLnBrk="1" hangingPunct="1"/>
            <a:r>
              <a:rPr lang="en-US" altLang="en-US" sz="2000" smtClean="0"/>
              <a:t>Rent Seeking</a:t>
            </a:r>
          </a:p>
        </p:txBody>
      </p:sp>
      <p:sp>
        <p:nvSpPr>
          <p:cNvPr id="27" name="Text Box 91"/>
          <p:cNvSpPr txBox="1">
            <a:spLocks noChangeArrowheads="1"/>
          </p:cNvSpPr>
          <p:nvPr/>
        </p:nvSpPr>
        <p:spPr bwMode="auto">
          <a:xfrm>
            <a:off x="2362200" y="1500188"/>
            <a:ext cx="44958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31775" indent="-231775">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
                <a:schemeClr val="bg2"/>
              </a:buClr>
            </a:pPr>
            <a:r>
              <a:rPr lang="en-US" altLang="en-US" sz="1800" b="1">
                <a:solidFill>
                  <a:schemeClr val="bg2"/>
                </a:solidFill>
                <a:cs typeface="Arial" panose="020B0604020202020204" pitchFamily="34" charset="0"/>
              </a:rPr>
              <a:t>●</a:t>
            </a:r>
            <a:r>
              <a:rPr lang="en-US" altLang="en-US" sz="1800" b="1">
                <a:solidFill>
                  <a:srgbClr val="382344"/>
                </a:solidFill>
                <a:latin typeface="Palatino" pitchFamily="2" charset="0"/>
              </a:rPr>
              <a:t>	</a:t>
            </a:r>
            <a:r>
              <a:rPr lang="en-US" altLang="en-US" sz="1800" b="1">
                <a:solidFill>
                  <a:srgbClr val="382344"/>
                </a:solidFill>
              </a:rPr>
              <a:t>rent seeking    </a:t>
            </a:r>
            <a:r>
              <a:rPr lang="en-US" altLang="en-US" sz="1800">
                <a:solidFill>
                  <a:schemeClr val="tx1"/>
                </a:solidFill>
              </a:rPr>
              <a:t>Spending money in socially unproductive efforts to acquire, maintain, or exercise monopoly.</a:t>
            </a:r>
          </a:p>
        </p:txBody>
      </p:sp>
      <p:sp>
        <p:nvSpPr>
          <p:cNvPr id="28" name="Rectangle 93"/>
          <p:cNvSpPr>
            <a:spLocks noChangeArrowheads="1"/>
          </p:cNvSpPr>
          <p:nvPr/>
        </p:nvSpPr>
        <p:spPr bwMode="auto">
          <a:xfrm>
            <a:off x="914400" y="2592388"/>
            <a:ext cx="7315200" cy="215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pPr>
            <a:r>
              <a:rPr lang="en-US" altLang="en-US" sz="1800">
                <a:solidFill>
                  <a:schemeClr val="tx1"/>
                </a:solidFill>
              </a:rPr>
              <a:t>In 1996, the Archer Daniels Midland Company (ADM) successfully lobbied the Clinton administration for regulations requiring that the ethanol (ethyl alcohol) used in motor vehicle fuel be produced from corn.</a:t>
            </a:r>
          </a:p>
          <a:p>
            <a:pPr eaLnBrk="1" hangingPunct="1">
              <a:spcBef>
                <a:spcPct val="50000"/>
              </a:spcBef>
            </a:pPr>
            <a:r>
              <a:rPr lang="en-US" altLang="en-US" sz="1800">
                <a:solidFill>
                  <a:schemeClr val="tx1"/>
                </a:solidFill>
              </a:rPr>
              <a:t>Why? Because ADM had a near monopoly on corn-based ethanol production, so the regulation would increase its gains from monopoly power.</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wipe(left)">
                                      <p:cBhvr>
                                        <p:cTn id="7" dur="500"/>
                                        <p:tgtEl>
                                          <p:spTgt spid="26">
                                            <p:txEl>
                                              <p:pRg st="0" end="0"/>
                                            </p:txEl>
                                          </p:spTgt>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left)">
                                      <p:cBhvr>
                                        <p:cTn id="11" dur="500"/>
                                        <p:tgtEl>
                                          <p:spTgt spid="27"/>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8">
                                            <p:txEl>
                                              <p:pRg st="0" end="0"/>
                                            </p:txEl>
                                          </p:spTgt>
                                        </p:tgtEl>
                                        <p:attrNameLst>
                                          <p:attrName>style.visibility</p:attrName>
                                        </p:attrNameLst>
                                      </p:cBhvr>
                                      <p:to>
                                        <p:strVal val="visible"/>
                                      </p:to>
                                    </p:set>
                                    <p:animEffect transition="in" filter="wipe(left)">
                                      <p:cBhvr>
                                        <p:cTn id="15" dur="500"/>
                                        <p:tgtEl>
                                          <p:spTgt spid="28">
                                            <p:txEl>
                                              <p:pRg st="0" end="0"/>
                                            </p:txEl>
                                          </p:spTgt>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8">
                                            <p:txEl>
                                              <p:pRg st="1" end="1"/>
                                            </p:txEl>
                                          </p:spTgt>
                                        </p:tgtEl>
                                        <p:attrNameLst>
                                          <p:attrName>style.visibility</p:attrName>
                                        </p:attrNameLst>
                                      </p:cBhvr>
                                      <p:to>
                                        <p:strVal val="visible"/>
                                      </p:to>
                                    </p:set>
                                    <p:animEffect transition="in" filter="wipe(left)">
                                      <p:cBhvr>
                                        <p:cTn id="19" dur="500"/>
                                        <p:tgtEl>
                                          <p:spTgt spid="2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bldP spid="27" grpId="0"/>
      <p:bldP spid="28"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 Box 20"/>
          <p:cNvSpPr txBox="1">
            <a:spLocks noChangeArrowheads="1"/>
          </p:cNvSpPr>
          <p:nvPr/>
        </p:nvSpPr>
        <p:spPr bwMode="auto">
          <a:xfrm>
            <a:off x="2209800" y="2112963"/>
            <a:ext cx="46482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31775" indent="-231775">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
                <a:schemeClr val="bg2"/>
              </a:buClr>
            </a:pPr>
            <a:r>
              <a:rPr lang="en-US" altLang="en-US" sz="1800" b="1">
                <a:solidFill>
                  <a:schemeClr val="bg2"/>
                </a:solidFill>
                <a:cs typeface="Arial" panose="020B0604020202020204" pitchFamily="34" charset="0"/>
              </a:rPr>
              <a:t>●</a:t>
            </a:r>
            <a:r>
              <a:rPr lang="en-US" altLang="en-US" sz="1800" b="1">
                <a:solidFill>
                  <a:srgbClr val="382344"/>
                </a:solidFill>
                <a:cs typeface="Arial" panose="020B0604020202020204" pitchFamily="34" charset="0"/>
              </a:rPr>
              <a:t>	monopoly    </a:t>
            </a:r>
            <a:r>
              <a:rPr lang="en-US" altLang="en-US" sz="1800">
                <a:solidFill>
                  <a:schemeClr val="tx1"/>
                </a:solidFill>
                <a:cs typeface="Arial" panose="020B0604020202020204" pitchFamily="34" charset="0"/>
              </a:rPr>
              <a:t>Market with only one seller.</a:t>
            </a:r>
          </a:p>
        </p:txBody>
      </p:sp>
      <p:sp>
        <p:nvSpPr>
          <p:cNvPr id="23" name="Text Box 20"/>
          <p:cNvSpPr txBox="1">
            <a:spLocks noChangeArrowheads="1"/>
          </p:cNvSpPr>
          <p:nvPr/>
        </p:nvSpPr>
        <p:spPr bwMode="auto">
          <a:xfrm>
            <a:off x="2209800" y="3016250"/>
            <a:ext cx="4876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31775" indent="-231775">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
                <a:schemeClr val="bg2"/>
              </a:buClr>
            </a:pPr>
            <a:r>
              <a:rPr lang="en-US" altLang="en-US" sz="1800" b="1">
                <a:solidFill>
                  <a:schemeClr val="bg2"/>
                </a:solidFill>
                <a:cs typeface="Arial" panose="020B0604020202020204" pitchFamily="34" charset="0"/>
              </a:rPr>
              <a:t>●</a:t>
            </a:r>
            <a:r>
              <a:rPr lang="en-US" altLang="en-US" sz="1800" b="1">
                <a:solidFill>
                  <a:srgbClr val="382344"/>
                </a:solidFill>
                <a:cs typeface="Arial" panose="020B0604020202020204" pitchFamily="34" charset="0"/>
              </a:rPr>
              <a:t>	monopsony    </a:t>
            </a:r>
            <a:r>
              <a:rPr lang="en-US" altLang="en-US" sz="1800">
                <a:solidFill>
                  <a:schemeClr val="tx1"/>
                </a:solidFill>
                <a:cs typeface="Arial" panose="020B0604020202020204" pitchFamily="34" charset="0"/>
              </a:rPr>
              <a:t>Market with only one buyer.</a:t>
            </a:r>
          </a:p>
        </p:txBody>
      </p:sp>
      <p:sp>
        <p:nvSpPr>
          <p:cNvPr id="24" name="Text Box 20"/>
          <p:cNvSpPr txBox="1">
            <a:spLocks noChangeArrowheads="1"/>
          </p:cNvSpPr>
          <p:nvPr/>
        </p:nvSpPr>
        <p:spPr bwMode="auto">
          <a:xfrm>
            <a:off x="2209800" y="3854450"/>
            <a:ext cx="4876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31775" indent="-231775">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
                <a:schemeClr val="bg2"/>
              </a:buClr>
            </a:pPr>
            <a:r>
              <a:rPr lang="en-US" altLang="en-US" sz="1800" b="1">
                <a:solidFill>
                  <a:schemeClr val="bg2"/>
                </a:solidFill>
                <a:latin typeface="Palatino" pitchFamily="2" charset="0"/>
              </a:rPr>
              <a:t>●</a:t>
            </a:r>
            <a:r>
              <a:rPr lang="en-US" altLang="en-US" sz="1800" b="1">
                <a:solidFill>
                  <a:srgbClr val="382344"/>
                </a:solidFill>
                <a:latin typeface="Palatino" pitchFamily="2" charset="0"/>
              </a:rPr>
              <a:t>	</a:t>
            </a:r>
            <a:r>
              <a:rPr lang="en-US" altLang="en-US" sz="1800" b="1">
                <a:solidFill>
                  <a:srgbClr val="382344"/>
                </a:solidFill>
              </a:rPr>
              <a:t>market power    </a:t>
            </a:r>
            <a:r>
              <a:rPr lang="en-US" altLang="en-US" sz="1800">
                <a:solidFill>
                  <a:schemeClr val="tx1"/>
                </a:solidFill>
              </a:rPr>
              <a:t>Ability of a seller or buyer to affect the price of a good.</a:t>
            </a:r>
          </a:p>
        </p:txBody>
      </p:sp>
      <p:sp>
        <p:nvSpPr>
          <p:cNvPr id="25" name="Rectangle 4"/>
          <p:cNvSpPr>
            <a:spLocks noGrp="1" noChangeArrowheads="1"/>
          </p:cNvSpPr>
          <p:nvPr>
            <p:ph type="title"/>
          </p:nvPr>
        </p:nvSpPr>
        <p:spPr>
          <a:xfrm>
            <a:off x="457200" y="381000"/>
            <a:ext cx="7315200" cy="533400"/>
          </a:xfrm>
        </p:spPr>
        <p:txBody>
          <a:bodyPr/>
          <a:lstStyle/>
          <a:p>
            <a:pPr eaLnBrk="1" hangingPunct="1"/>
            <a:r>
              <a:rPr lang="en-US" altLang="en-US" sz="2000" b="0" smtClean="0"/>
              <a:t>Market Power: Monopoly and Monopsony</a:t>
            </a:r>
          </a:p>
        </p:txBody>
      </p:sp>
      <p:sp>
        <p:nvSpPr>
          <p:cNvPr id="7174" name="Line 7"/>
          <p:cNvSpPr>
            <a:spLocks noChangeShapeType="1"/>
          </p:cNvSpPr>
          <p:nvPr/>
        </p:nvSpPr>
        <p:spPr bwMode="auto">
          <a:xfrm>
            <a:off x="457200" y="381000"/>
            <a:ext cx="8229600"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pic>
        <p:nvPicPr>
          <p:cNvPr id="29" name="Picture 14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1000"/>
                                        <p:tgtEl>
                                          <p:spTgt spid="25"/>
                                        </p:tgtEl>
                                      </p:cBhvr>
                                    </p:animEffect>
                                  </p:childTnLst>
                                </p:cTn>
                              </p:par>
                            </p:childTnLst>
                          </p:cTn>
                        </p:par>
                        <p:par>
                          <p:cTn id="12" fill="hold" nodeType="afterGroup">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left)">
                                      <p:cBhvr>
                                        <p:cTn id="15" dur="500"/>
                                        <p:tgtEl>
                                          <p:spTgt spid="22"/>
                                        </p:tgtEl>
                                      </p:cBhvr>
                                    </p:animEffect>
                                  </p:childTnLst>
                                </p:cTn>
                              </p:par>
                            </p:childTnLst>
                          </p:cTn>
                        </p:par>
                        <p:par>
                          <p:cTn id="16" fill="hold" nodeType="afterGroup">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left)">
                                      <p:cBhvr>
                                        <p:cTn id="19" dur="500"/>
                                        <p:tgtEl>
                                          <p:spTgt spid="23"/>
                                        </p:tgtEl>
                                      </p:cBhvr>
                                    </p:animEffect>
                                  </p:childTnLst>
                                </p:cTn>
                              </p:par>
                            </p:childTnLst>
                          </p:cTn>
                        </p:par>
                        <p:par>
                          <p:cTn id="20" fill="hold" nodeType="afterGroup">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wipe(left)">
                                      <p:cBhvr>
                                        <p:cTn id="2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1371600" y="381000"/>
            <a:ext cx="7315200" cy="487363"/>
          </a:xfrm>
        </p:spPr>
        <p:txBody>
          <a:bodyPr/>
          <a:lstStyle/>
          <a:p>
            <a:pPr marL="419100" indent="-419100" eaLnBrk="1" hangingPunct="1"/>
            <a:r>
              <a:rPr lang="en-US" altLang="en-US" sz="2000" b="0" smtClean="0"/>
              <a:t>THE SOCIAL COSTS OF MONOPOLY POWER</a:t>
            </a:r>
          </a:p>
        </p:txBody>
      </p:sp>
      <p:grpSp>
        <p:nvGrpSpPr>
          <p:cNvPr id="34819" name="Group 3"/>
          <p:cNvGrpSpPr>
            <a:grpSpLocks/>
          </p:cNvGrpSpPr>
          <p:nvPr/>
        </p:nvGrpSpPr>
        <p:grpSpPr bwMode="auto">
          <a:xfrm>
            <a:off x="457200" y="381000"/>
            <a:ext cx="8229600" cy="487363"/>
            <a:chOff x="288" y="240"/>
            <a:chExt cx="5184" cy="307"/>
          </a:xfrm>
        </p:grpSpPr>
        <p:sp>
          <p:nvSpPr>
            <p:cNvPr id="34835" name="Rectangle 4"/>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10.4</a:t>
              </a:r>
            </a:p>
          </p:txBody>
        </p:sp>
        <p:sp>
          <p:nvSpPr>
            <p:cNvPr id="34836" name="Line 5"/>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34820" name="Picture 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94625"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Rectangle 90"/>
          <p:cNvSpPr>
            <a:spLocks noGrp="1" noChangeArrowheads="1"/>
          </p:cNvSpPr>
          <p:nvPr>
            <p:ph type="body" idx="1"/>
          </p:nvPr>
        </p:nvSpPr>
        <p:spPr>
          <a:xfrm>
            <a:off x="457200" y="990600"/>
            <a:ext cx="6705600" cy="511175"/>
          </a:xfrm>
        </p:spPr>
        <p:txBody>
          <a:bodyPr/>
          <a:lstStyle/>
          <a:p>
            <a:pPr eaLnBrk="1" hangingPunct="1"/>
            <a:r>
              <a:rPr lang="en-US" altLang="en-US" sz="2000" smtClean="0"/>
              <a:t>Price Regulation</a:t>
            </a:r>
          </a:p>
        </p:txBody>
      </p:sp>
      <p:sp>
        <p:nvSpPr>
          <p:cNvPr id="10" name="Rectangle 11"/>
          <p:cNvSpPr>
            <a:spLocks noChangeArrowheads="1"/>
          </p:cNvSpPr>
          <p:nvPr/>
        </p:nvSpPr>
        <p:spPr bwMode="auto">
          <a:xfrm>
            <a:off x="533400" y="2000250"/>
            <a:ext cx="2590800" cy="40195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Aft>
                <a:spcPct val="20000"/>
              </a:spcAft>
            </a:pPr>
            <a:r>
              <a:rPr lang="en-US" altLang="en-US" sz="1400">
                <a:solidFill>
                  <a:schemeClr val="tx1"/>
                </a:solidFill>
              </a:rPr>
              <a:t>If left alone, a monopolist produces </a:t>
            </a:r>
            <a:r>
              <a:rPr lang="en-US" altLang="en-US" sz="1400" i="1">
                <a:solidFill>
                  <a:schemeClr val="tx1"/>
                </a:solidFill>
              </a:rPr>
              <a:t>Q</a:t>
            </a:r>
            <a:r>
              <a:rPr lang="en-US" altLang="en-US" sz="1400" i="1" baseline="-25000">
                <a:solidFill>
                  <a:schemeClr val="tx1"/>
                </a:solidFill>
              </a:rPr>
              <a:t>m</a:t>
            </a:r>
            <a:r>
              <a:rPr lang="en-US" altLang="en-US" sz="1400">
                <a:solidFill>
                  <a:schemeClr val="tx1"/>
                </a:solidFill>
              </a:rPr>
              <a:t> and charges </a:t>
            </a:r>
            <a:r>
              <a:rPr lang="en-US" altLang="en-US" sz="1400" i="1">
                <a:solidFill>
                  <a:schemeClr val="tx1"/>
                </a:solidFill>
              </a:rPr>
              <a:t>P</a:t>
            </a:r>
            <a:r>
              <a:rPr lang="en-US" altLang="en-US" sz="1400" i="1" baseline="-25000">
                <a:solidFill>
                  <a:schemeClr val="tx1"/>
                </a:solidFill>
              </a:rPr>
              <a:t>m</a:t>
            </a:r>
            <a:r>
              <a:rPr lang="en-US" altLang="en-US" sz="1400">
                <a:solidFill>
                  <a:schemeClr val="tx1"/>
                </a:solidFill>
              </a:rPr>
              <a:t>. </a:t>
            </a:r>
          </a:p>
          <a:p>
            <a:pPr eaLnBrk="1" hangingPunct="1">
              <a:spcAft>
                <a:spcPct val="20000"/>
              </a:spcAft>
            </a:pPr>
            <a:r>
              <a:rPr lang="en-US" altLang="en-US" sz="1400">
                <a:solidFill>
                  <a:schemeClr val="tx1"/>
                </a:solidFill>
              </a:rPr>
              <a:t>When the government imposes a price ceiling of </a:t>
            </a:r>
            <a:r>
              <a:rPr lang="en-US" altLang="en-US" sz="1400" i="1">
                <a:solidFill>
                  <a:schemeClr val="tx1"/>
                </a:solidFill>
              </a:rPr>
              <a:t>P</a:t>
            </a:r>
            <a:r>
              <a:rPr lang="en-US" altLang="en-US" sz="1400" baseline="-25000">
                <a:solidFill>
                  <a:schemeClr val="tx1"/>
                </a:solidFill>
              </a:rPr>
              <a:t>1</a:t>
            </a:r>
            <a:r>
              <a:rPr lang="en-US" altLang="en-US" sz="1400">
                <a:solidFill>
                  <a:schemeClr val="tx1"/>
                </a:solidFill>
              </a:rPr>
              <a:t> the firm’s average and marginal revenue are constant and equal to </a:t>
            </a:r>
            <a:r>
              <a:rPr lang="en-US" altLang="en-US" sz="1400" i="1">
                <a:solidFill>
                  <a:schemeClr val="tx1"/>
                </a:solidFill>
              </a:rPr>
              <a:t>P</a:t>
            </a:r>
            <a:r>
              <a:rPr lang="en-US" altLang="en-US" sz="1400" baseline="-25000">
                <a:solidFill>
                  <a:schemeClr val="tx1"/>
                </a:solidFill>
              </a:rPr>
              <a:t>1</a:t>
            </a:r>
            <a:r>
              <a:rPr lang="en-US" altLang="en-US" sz="1400">
                <a:solidFill>
                  <a:schemeClr val="tx1"/>
                </a:solidFill>
              </a:rPr>
              <a:t> for output levels up to </a:t>
            </a:r>
            <a:r>
              <a:rPr lang="en-US" altLang="en-US" sz="1400" i="1">
                <a:solidFill>
                  <a:schemeClr val="tx1"/>
                </a:solidFill>
              </a:rPr>
              <a:t>Q</a:t>
            </a:r>
            <a:r>
              <a:rPr lang="en-US" altLang="en-US" sz="1400" baseline="-25000">
                <a:solidFill>
                  <a:schemeClr val="tx1"/>
                </a:solidFill>
              </a:rPr>
              <a:t>1</a:t>
            </a:r>
            <a:r>
              <a:rPr lang="en-US" altLang="en-US" sz="1400">
                <a:solidFill>
                  <a:schemeClr val="tx1"/>
                </a:solidFill>
              </a:rPr>
              <a:t>. </a:t>
            </a:r>
          </a:p>
          <a:p>
            <a:pPr eaLnBrk="1" hangingPunct="1">
              <a:spcAft>
                <a:spcPct val="20000"/>
              </a:spcAft>
            </a:pPr>
            <a:r>
              <a:rPr lang="en-US" altLang="en-US" sz="1400">
                <a:solidFill>
                  <a:schemeClr val="tx1"/>
                </a:solidFill>
              </a:rPr>
              <a:t>For larger output levels, the original average and marginal revenue curves apply. </a:t>
            </a:r>
          </a:p>
          <a:p>
            <a:pPr eaLnBrk="1" hangingPunct="1">
              <a:spcAft>
                <a:spcPct val="20000"/>
              </a:spcAft>
            </a:pPr>
            <a:r>
              <a:rPr lang="en-US" altLang="en-US" sz="1400">
                <a:solidFill>
                  <a:schemeClr val="tx1"/>
                </a:solidFill>
              </a:rPr>
              <a:t>The new marginal revenue curve is, therefore, the dark purple line, which intersects the marginal cost curve at </a:t>
            </a:r>
            <a:r>
              <a:rPr lang="en-US" altLang="en-US" sz="1400" i="1">
                <a:solidFill>
                  <a:schemeClr val="tx1"/>
                </a:solidFill>
              </a:rPr>
              <a:t>Q</a:t>
            </a:r>
            <a:r>
              <a:rPr lang="en-US" altLang="en-US" sz="1400" baseline="-25000">
                <a:solidFill>
                  <a:schemeClr val="tx1"/>
                </a:solidFill>
              </a:rPr>
              <a:t>1</a:t>
            </a:r>
            <a:r>
              <a:rPr lang="en-US" altLang="en-US" sz="1400">
                <a:solidFill>
                  <a:schemeClr val="tx1"/>
                </a:solidFill>
              </a:rPr>
              <a:t>. </a:t>
            </a:r>
          </a:p>
        </p:txBody>
      </p:sp>
      <p:sp>
        <p:nvSpPr>
          <p:cNvPr id="11" name="Rectangle 12"/>
          <p:cNvSpPr>
            <a:spLocks noChangeArrowheads="1"/>
          </p:cNvSpPr>
          <p:nvPr/>
        </p:nvSpPr>
        <p:spPr bwMode="auto">
          <a:xfrm>
            <a:off x="590550" y="1676400"/>
            <a:ext cx="2457450" cy="32385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chemeClr val="tx1"/>
                </a:solidFill>
              </a:rPr>
              <a:t>Price Regulation</a:t>
            </a:r>
          </a:p>
        </p:txBody>
      </p:sp>
      <p:sp>
        <p:nvSpPr>
          <p:cNvPr id="12" name="Rectangle 13"/>
          <p:cNvSpPr>
            <a:spLocks noChangeArrowheads="1"/>
          </p:cNvSpPr>
          <p:nvPr/>
        </p:nvSpPr>
        <p:spPr bwMode="auto">
          <a:xfrm>
            <a:off x="590550" y="1371600"/>
            <a:ext cx="1066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rgbClr val="B27CB6"/>
                </a:solidFill>
              </a:rPr>
              <a:t>Figure 10.11</a:t>
            </a:r>
          </a:p>
        </p:txBody>
      </p:sp>
      <p:pic>
        <p:nvPicPr>
          <p:cNvPr id="66574" name="Picture 14" descr="C:\Documents and Settings\Kyle M. Thiel\Desktop\pindyckDone\ch10\fig10.11\fig10.11_05.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33700" y="1743075"/>
            <a:ext cx="6057900" cy="435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575" name="Picture 15" descr="C:\Documents and Settings\Kyle M. Thiel\Desktop\pindyckDone\ch10\fig10.11\fig10.11_02.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33700" y="1743075"/>
            <a:ext cx="6057900" cy="435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576" name="Picture 16" descr="C:\Documents and Settings\Kyle M. Thiel\Desktop\pindyckDone\ch10\fig10.11\fig10.11_03.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33700" y="1743075"/>
            <a:ext cx="6057900" cy="435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577" name="Picture 17" descr="C:\Documents and Settings\Kyle M. Thiel\Desktop\pindyckDone\ch10\fig10.11\fig10.11_04.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33700" y="1743075"/>
            <a:ext cx="6057900" cy="435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Picture 32" descr="fig10.11_07.gi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2933700" y="1743075"/>
            <a:ext cx="6057900" cy="435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 name="Picture 33" descr="fig10.11_06.gi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2933700" y="1743075"/>
            <a:ext cx="6057900" cy="435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 name="Picture 34" descr="fig10.11_08.gif"/>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2933700" y="1743075"/>
            <a:ext cx="6057900" cy="435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 name="Picture 35" descr="fig10.11_09.gif"/>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2933700" y="1743075"/>
            <a:ext cx="6057900" cy="435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 name="Picture 36" descr="fig10.11_10.gif"/>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2933700" y="1743075"/>
            <a:ext cx="6057900" cy="435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 name="Picture 37" descr="fig10.11_01.gif"/>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2933700" y="1743075"/>
            <a:ext cx="6057900" cy="435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wipe(left)">
                                      <p:cBhvr>
                                        <p:cTn id="7" dur="500"/>
                                        <p:tgtEl>
                                          <p:spTgt spid="26">
                                            <p:txEl>
                                              <p:pRg st="0" end="0"/>
                                            </p:txEl>
                                          </p:spTgt>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0">
                                            <p:bg/>
                                          </p:spTgt>
                                        </p:tgtEl>
                                        <p:attrNameLst>
                                          <p:attrName>style.visibility</p:attrName>
                                        </p:attrNameLst>
                                      </p:cBhvr>
                                      <p:to>
                                        <p:strVal val="visible"/>
                                      </p:to>
                                    </p:set>
                                    <p:animEffect transition="in" filter="wipe(left)">
                                      <p:cBhvr>
                                        <p:cTn id="19" dur="500"/>
                                        <p:tgtEl>
                                          <p:spTgt spid="10">
                                            <p:bg/>
                                          </p:spTgt>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0">
                                            <p:txEl>
                                              <p:pRg st="0" end="0"/>
                                            </p:txEl>
                                          </p:spTgt>
                                        </p:tgtEl>
                                        <p:attrNameLst>
                                          <p:attrName>style.visibility</p:attrName>
                                        </p:attrNameLst>
                                      </p:cBhvr>
                                      <p:to>
                                        <p:strVal val="visible"/>
                                      </p:to>
                                    </p:set>
                                    <p:animEffect transition="in" filter="wipe(left)">
                                      <p:cBhvr>
                                        <p:cTn id="23" dur="500"/>
                                        <p:tgtEl>
                                          <p:spTgt spid="10">
                                            <p:txEl>
                                              <p:pRg st="0" end="0"/>
                                            </p:txEl>
                                          </p:spTgt>
                                        </p:tgtEl>
                                      </p:cBhvr>
                                    </p:animEffect>
                                  </p:childTnLst>
                                </p:cTn>
                              </p:par>
                            </p:childTnLst>
                          </p:cTn>
                        </p:par>
                        <p:par>
                          <p:cTn id="24" fill="hold" nodeType="afterGroup">
                            <p:stCondLst>
                              <p:cond delay="2500"/>
                            </p:stCondLst>
                            <p:childTnLst>
                              <p:par>
                                <p:cTn id="25" presetID="22" presetClass="entr" presetSubtype="8" fill="hold" nodeType="after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wipe(left)">
                                      <p:cBhvr>
                                        <p:cTn id="27" dur="1000"/>
                                        <p:tgtEl>
                                          <p:spTgt spid="38"/>
                                        </p:tgtEl>
                                      </p:cBhvr>
                                    </p:animEffect>
                                  </p:childTnLst>
                                </p:cTn>
                              </p:par>
                            </p:childTnLst>
                          </p:cTn>
                        </p:par>
                        <p:par>
                          <p:cTn id="28" fill="hold" nodeType="afterGroup">
                            <p:stCondLst>
                              <p:cond delay="3500"/>
                            </p:stCondLst>
                            <p:childTnLst>
                              <p:par>
                                <p:cTn id="29" presetID="22" presetClass="entr" presetSubtype="8" fill="hold" nodeType="afterEffect">
                                  <p:stCondLst>
                                    <p:cond delay="0"/>
                                  </p:stCondLst>
                                  <p:childTnLst>
                                    <p:set>
                                      <p:cBhvr>
                                        <p:cTn id="30" dur="1" fill="hold">
                                          <p:stCondLst>
                                            <p:cond delay="0"/>
                                          </p:stCondLst>
                                        </p:cTn>
                                        <p:tgtEl>
                                          <p:spTgt spid="66575"/>
                                        </p:tgtEl>
                                        <p:attrNameLst>
                                          <p:attrName>style.visibility</p:attrName>
                                        </p:attrNameLst>
                                      </p:cBhvr>
                                      <p:to>
                                        <p:strVal val="visible"/>
                                      </p:to>
                                    </p:set>
                                    <p:animEffect transition="in" filter="wipe(left)">
                                      <p:cBhvr>
                                        <p:cTn id="31" dur="1000"/>
                                        <p:tgtEl>
                                          <p:spTgt spid="66575"/>
                                        </p:tgtEl>
                                      </p:cBhvr>
                                    </p:animEffect>
                                  </p:childTnLst>
                                </p:cTn>
                              </p:par>
                            </p:childTnLst>
                          </p:cTn>
                        </p:par>
                        <p:par>
                          <p:cTn id="32" fill="hold" nodeType="afterGroup">
                            <p:stCondLst>
                              <p:cond delay="4500"/>
                            </p:stCondLst>
                            <p:childTnLst>
                              <p:par>
                                <p:cTn id="33" presetID="22" presetClass="entr" presetSubtype="8" fill="hold" nodeType="afterEffect">
                                  <p:stCondLst>
                                    <p:cond delay="0"/>
                                  </p:stCondLst>
                                  <p:childTnLst>
                                    <p:set>
                                      <p:cBhvr>
                                        <p:cTn id="34" dur="1" fill="hold">
                                          <p:stCondLst>
                                            <p:cond delay="0"/>
                                          </p:stCondLst>
                                        </p:cTn>
                                        <p:tgtEl>
                                          <p:spTgt spid="66576"/>
                                        </p:tgtEl>
                                        <p:attrNameLst>
                                          <p:attrName>style.visibility</p:attrName>
                                        </p:attrNameLst>
                                      </p:cBhvr>
                                      <p:to>
                                        <p:strVal val="visible"/>
                                      </p:to>
                                    </p:set>
                                    <p:animEffect transition="in" filter="wipe(left)">
                                      <p:cBhvr>
                                        <p:cTn id="35" dur="1000"/>
                                        <p:tgtEl>
                                          <p:spTgt spid="66576"/>
                                        </p:tgtEl>
                                      </p:cBhvr>
                                    </p:animEffect>
                                  </p:childTnLst>
                                </p:cTn>
                              </p:par>
                            </p:childTnLst>
                          </p:cTn>
                        </p:par>
                        <p:par>
                          <p:cTn id="36" fill="hold" nodeType="afterGroup">
                            <p:stCondLst>
                              <p:cond delay="5500"/>
                            </p:stCondLst>
                            <p:childTnLst>
                              <p:par>
                                <p:cTn id="37" presetID="22" presetClass="entr" presetSubtype="8" fill="hold" nodeType="afterEffect">
                                  <p:stCondLst>
                                    <p:cond delay="0"/>
                                  </p:stCondLst>
                                  <p:childTnLst>
                                    <p:set>
                                      <p:cBhvr>
                                        <p:cTn id="38" dur="1" fill="hold">
                                          <p:stCondLst>
                                            <p:cond delay="0"/>
                                          </p:stCondLst>
                                        </p:cTn>
                                        <p:tgtEl>
                                          <p:spTgt spid="66577"/>
                                        </p:tgtEl>
                                        <p:attrNameLst>
                                          <p:attrName>style.visibility</p:attrName>
                                        </p:attrNameLst>
                                      </p:cBhvr>
                                      <p:to>
                                        <p:strVal val="visible"/>
                                      </p:to>
                                    </p:set>
                                    <p:animEffect transition="in" filter="wipe(left)">
                                      <p:cBhvr>
                                        <p:cTn id="39" dur="1000"/>
                                        <p:tgtEl>
                                          <p:spTgt spid="66577"/>
                                        </p:tgtEl>
                                      </p:cBhvr>
                                    </p:animEffect>
                                  </p:childTnLst>
                                </p:cTn>
                              </p:par>
                            </p:childTnLst>
                          </p:cTn>
                        </p:par>
                        <p:par>
                          <p:cTn id="40" fill="hold" nodeType="afterGroup">
                            <p:stCondLst>
                              <p:cond delay="6500"/>
                            </p:stCondLst>
                            <p:childTnLst>
                              <p:par>
                                <p:cTn id="41" presetID="22" presetClass="entr" presetSubtype="8" fill="hold" nodeType="afterEffect">
                                  <p:stCondLst>
                                    <p:cond delay="0"/>
                                  </p:stCondLst>
                                  <p:childTnLst>
                                    <p:set>
                                      <p:cBhvr>
                                        <p:cTn id="42" dur="1" fill="hold">
                                          <p:stCondLst>
                                            <p:cond delay="0"/>
                                          </p:stCondLst>
                                        </p:cTn>
                                        <p:tgtEl>
                                          <p:spTgt spid="66574"/>
                                        </p:tgtEl>
                                        <p:attrNameLst>
                                          <p:attrName>style.visibility</p:attrName>
                                        </p:attrNameLst>
                                      </p:cBhvr>
                                      <p:to>
                                        <p:strVal val="visible"/>
                                      </p:to>
                                    </p:set>
                                    <p:animEffect transition="in" filter="wipe(left)">
                                      <p:cBhvr>
                                        <p:cTn id="43" dur="1000"/>
                                        <p:tgtEl>
                                          <p:spTgt spid="66574"/>
                                        </p:tgtEl>
                                      </p:cBhvr>
                                    </p:animEffect>
                                  </p:childTnLst>
                                </p:cTn>
                              </p:par>
                            </p:childTnLst>
                          </p:cTn>
                        </p:par>
                        <p:par>
                          <p:cTn id="44" fill="hold" nodeType="afterGroup">
                            <p:stCondLst>
                              <p:cond delay="7500"/>
                            </p:stCondLst>
                            <p:childTnLst>
                              <p:par>
                                <p:cTn id="45" presetID="22" presetClass="entr" presetSubtype="8" fill="hold"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wipe(left)">
                                      <p:cBhvr>
                                        <p:cTn id="47" dur="1000"/>
                                        <p:tgtEl>
                                          <p:spTgt spid="33"/>
                                        </p:tgtEl>
                                      </p:cBhvr>
                                    </p:animEffect>
                                  </p:childTnLst>
                                </p:cTn>
                              </p:par>
                            </p:childTnLst>
                          </p:cTn>
                        </p:par>
                        <p:par>
                          <p:cTn id="48" fill="hold" nodeType="afterGroup">
                            <p:stCondLst>
                              <p:cond delay="8500"/>
                            </p:stCondLst>
                            <p:childTnLst>
                              <p:par>
                                <p:cTn id="49" presetID="22" presetClass="entr" presetSubtype="8" fill="hold" nodeType="after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wipe(left)">
                                      <p:cBhvr>
                                        <p:cTn id="51" dur="1000"/>
                                        <p:tgtEl>
                                          <p:spTgt spid="34"/>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22" presetClass="entr" presetSubtype="8" fill="hold" grpId="0" nodeType="clickEffect">
                                  <p:stCondLst>
                                    <p:cond delay="0"/>
                                  </p:stCondLst>
                                  <p:childTnLst>
                                    <p:set>
                                      <p:cBhvr>
                                        <p:cTn id="55" dur="1" fill="hold">
                                          <p:stCondLst>
                                            <p:cond delay="0"/>
                                          </p:stCondLst>
                                        </p:cTn>
                                        <p:tgtEl>
                                          <p:spTgt spid="10">
                                            <p:txEl>
                                              <p:pRg st="1" end="1"/>
                                            </p:txEl>
                                          </p:spTgt>
                                        </p:tgtEl>
                                        <p:attrNameLst>
                                          <p:attrName>style.visibility</p:attrName>
                                        </p:attrNameLst>
                                      </p:cBhvr>
                                      <p:to>
                                        <p:strVal val="visible"/>
                                      </p:to>
                                    </p:set>
                                    <p:animEffect transition="in" filter="wipe(left)">
                                      <p:cBhvr>
                                        <p:cTn id="56" dur="500"/>
                                        <p:tgtEl>
                                          <p:spTgt spid="10">
                                            <p:txEl>
                                              <p:pRg st="1" end="1"/>
                                            </p:txEl>
                                          </p:spTgt>
                                        </p:tgtEl>
                                      </p:cBhvr>
                                    </p:animEffect>
                                  </p:childTnLst>
                                </p:cTn>
                              </p:par>
                            </p:childTnLst>
                          </p:cTn>
                        </p:par>
                        <p:par>
                          <p:cTn id="57" fill="hold" nodeType="afterGroup">
                            <p:stCondLst>
                              <p:cond delay="500"/>
                            </p:stCondLst>
                            <p:childTnLst>
                              <p:par>
                                <p:cTn id="58" presetID="22" presetClass="entr" presetSubtype="8" fill="hold" nodeType="afterEffect">
                                  <p:stCondLst>
                                    <p:cond delay="0"/>
                                  </p:stCondLst>
                                  <p:childTnLst>
                                    <p:set>
                                      <p:cBhvr>
                                        <p:cTn id="59" dur="1" fill="hold">
                                          <p:stCondLst>
                                            <p:cond delay="0"/>
                                          </p:stCondLst>
                                        </p:cTn>
                                        <p:tgtEl>
                                          <p:spTgt spid="35"/>
                                        </p:tgtEl>
                                        <p:attrNameLst>
                                          <p:attrName>style.visibility</p:attrName>
                                        </p:attrNameLst>
                                      </p:cBhvr>
                                      <p:to>
                                        <p:strVal val="visible"/>
                                      </p:to>
                                    </p:set>
                                    <p:animEffect transition="in" filter="wipe(left)">
                                      <p:cBhvr>
                                        <p:cTn id="60" dur="1000"/>
                                        <p:tgtEl>
                                          <p:spTgt spid="35"/>
                                        </p:tgtEl>
                                      </p:cBhvr>
                                    </p:animEffect>
                                  </p:childTnLst>
                                </p:cTn>
                              </p:par>
                            </p:childTnLst>
                          </p:cTn>
                        </p:par>
                      </p:childTnLst>
                    </p:cTn>
                  </p:par>
                  <p:par>
                    <p:cTn id="61" fill="hold" nodeType="clickPar">
                      <p:stCondLst>
                        <p:cond delay="indefinite"/>
                      </p:stCondLst>
                      <p:childTnLst>
                        <p:par>
                          <p:cTn id="62" fill="hold" nodeType="withGroup">
                            <p:stCondLst>
                              <p:cond delay="0"/>
                            </p:stCondLst>
                            <p:childTnLst>
                              <p:par>
                                <p:cTn id="63" presetID="22" presetClass="entr" presetSubtype="8" fill="hold" grpId="0" nodeType="clickEffect">
                                  <p:stCondLst>
                                    <p:cond delay="0"/>
                                  </p:stCondLst>
                                  <p:childTnLst>
                                    <p:set>
                                      <p:cBhvr>
                                        <p:cTn id="64" dur="1" fill="hold">
                                          <p:stCondLst>
                                            <p:cond delay="0"/>
                                          </p:stCondLst>
                                        </p:cTn>
                                        <p:tgtEl>
                                          <p:spTgt spid="10">
                                            <p:txEl>
                                              <p:pRg st="2" end="2"/>
                                            </p:txEl>
                                          </p:spTgt>
                                        </p:tgtEl>
                                        <p:attrNameLst>
                                          <p:attrName>style.visibility</p:attrName>
                                        </p:attrNameLst>
                                      </p:cBhvr>
                                      <p:to>
                                        <p:strVal val="visible"/>
                                      </p:to>
                                    </p:set>
                                    <p:animEffect transition="in" filter="wipe(left)">
                                      <p:cBhvr>
                                        <p:cTn id="65" dur="500"/>
                                        <p:tgtEl>
                                          <p:spTgt spid="10">
                                            <p:txEl>
                                              <p:pRg st="2" end="2"/>
                                            </p:txEl>
                                          </p:spTgt>
                                        </p:tgtEl>
                                      </p:cBhvr>
                                    </p:animEffect>
                                  </p:childTnLst>
                                </p:cTn>
                              </p:par>
                            </p:childTnLst>
                          </p:cTn>
                        </p:par>
                      </p:childTnLst>
                    </p:cTn>
                  </p:par>
                  <p:par>
                    <p:cTn id="66" fill="hold" nodeType="clickPar">
                      <p:stCondLst>
                        <p:cond delay="indefinite"/>
                      </p:stCondLst>
                      <p:childTnLst>
                        <p:par>
                          <p:cTn id="67" fill="hold" nodeType="withGroup">
                            <p:stCondLst>
                              <p:cond delay="0"/>
                            </p:stCondLst>
                            <p:childTnLst>
                              <p:par>
                                <p:cTn id="68" presetID="22" presetClass="entr" presetSubtype="8" fill="hold" grpId="0" nodeType="clickEffect">
                                  <p:stCondLst>
                                    <p:cond delay="0"/>
                                  </p:stCondLst>
                                  <p:childTnLst>
                                    <p:set>
                                      <p:cBhvr>
                                        <p:cTn id="69" dur="1" fill="hold">
                                          <p:stCondLst>
                                            <p:cond delay="0"/>
                                          </p:stCondLst>
                                        </p:cTn>
                                        <p:tgtEl>
                                          <p:spTgt spid="10">
                                            <p:txEl>
                                              <p:pRg st="3" end="3"/>
                                            </p:txEl>
                                          </p:spTgt>
                                        </p:tgtEl>
                                        <p:attrNameLst>
                                          <p:attrName>style.visibility</p:attrName>
                                        </p:attrNameLst>
                                      </p:cBhvr>
                                      <p:to>
                                        <p:strVal val="visible"/>
                                      </p:to>
                                    </p:set>
                                    <p:animEffect transition="in" filter="wipe(left)">
                                      <p:cBhvr>
                                        <p:cTn id="70" dur="500"/>
                                        <p:tgtEl>
                                          <p:spTgt spid="10">
                                            <p:txEl>
                                              <p:pRg st="3" end="3"/>
                                            </p:txEl>
                                          </p:spTgt>
                                        </p:tgtEl>
                                      </p:cBhvr>
                                    </p:animEffect>
                                  </p:childTnLst>
                                </p:cTn>
                              </p:par>
                            </p:childTnLst>
                          </p:cTn>
                        </p:par>
                        <p:par>
                          <p:cTn id="71" fill="hold" nodeType="afterGroup">
                            <p:stCondLst>
                              <p:cond delay="500"/>
                            </p:stCondLst>
                            <p:childTnLst>
                              <p:par>
                                <p:cTn id="72" presetID="22" presetClass="entr" presetSubtype="8" fill="hold" nodeType="afterEffect">
                                  <p:stCondLst>
                                    <p:cond delay="0"/>
                                  </p:stCondLst>
                                  <p:childTnLst>
                                    <p:set>
                                      <p:cBhvr>
                                        <p:cTn id="73" dur="1" fill="hold">
                                          <p:stCondLst>
                                            <p:cond delay="0"/>
                                          </p:stCondLst>
                                        </p:cTn>
                                        <p:tgtEl>
                                          <p:spTgt spid="36"/>
                                        </p:tgtEl>
                                        <p:attrNameLst>
                                          <p:attrName>style.visibility</p:attrName>
                                        </p:attrNameLst>
                                      </p:cBhvr>
                                      <p:to>
                                        <p:strVal val="visible"/>
                                      </p:to>
                                    </p:set>
                                    <p:animEffect transition="in" filter="wipe(left)">
                                      <p:cBhvr>
                                        <p:cTn id="74" dur="1000"/>
                                        <p:tgtEl>
                                          <p:spTgt spid="36"/>
                                        </p:tgtEl>
                                      </p:cBhvr>
                                    </p:animEffect>
                                  </p:childTnLst>
                                </p:cTn>
                              </p:par>
                            </p:childTnLst>
                          </p:cTn>
                        </p:par>
                        <p:par>
                          <p:cTn id="75" fill="hold" nodeType="afterGroup">
                            <p:stCondLst>
                              <p:cond delay="1500"/>
                            </p:stCondLst>
                            <p:childTnLst>
                              <p:par>
                                <p:cTn id="76" presetID="22" presetClass="entr" presetSubtype="8" fill="hold" nodeType="afterEffect">
                                  <p:stCondLst>
                                    <p:cond delay="0"/>
                                  </p:stCondLst>
                                  <p:childTnLst>
                                    <p:set>
                                      <p:cBhvr>
                                        <p:cTn id="77" dur="1" fill="hold">
                                          <p:stCondLst>
                                            <p:cond delay="0"/>
                                          </p:stCondLst>
                                        </p:cTn>
                                        <p:tgtEl>
                                          <p:spTgt spid="37"/>
                                        </p:tgtEl>
                                        <p:attrNameLst>
                                          <p:attrName>style.visibility</p:attrName>
                                        </p:attrNameLst>
                                      </p:cBhvr>
                                      <p:to>
                                        <p:strVal val="visible"/>
                                      </p:to>
                                    </p:set>
                                    <p:animEffect transition="in" filter="wipe(left)">
                                      <p:cBhvr>
                                        <p:cTn id="78" dur="1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bldP spid="10" grpId="0" build="p" animBg="1"/>
      <p:bldP spid="11" grpId="0" animBg="1"/>
      <p:bldP spid="1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1371600" y="381000"/>
            <a:ext cx="7315200" cy="487363"/>
          </a:xfrm>
        </p:spPr>
        <p:txBody>
          <a:bodyPr/>
          <a:lstStyle/>
          <a:p>
            <a:pPr marL="419100" indent="-419100" eaLnBrk="1" hangingPunct="1"/>
            <a:r>
              <a:rPr lang="en-US" altLang="en-US" sz="2000" b="0" smtClean="0"/>
              <a:t>THE SOCIAL COSTS OF MONOPOLY POWER</a:t>
            </a:r>
          </a:p>
        </p:txBody>
      </p:sp>
      <p:grpSp>
        <p:nvGrpSpPr>
          <p:cNvPr id="35843" name="Group 3"/>
          <p:cNvGrpSpPr>
            <a:grpSpLocks/>
          </p:cNvGrpSpPr>
          <p:nvPr/>
        </p:nvGrpSpPr>
        <p:grpSpPr bwMode="auto">
          <a:xfrm>
            <a:off x="457200" y="381000"/>
            <a:ext cx="8229600" cy="487363"/>
            <a:chOff x="288" y="240"/>
            <a:chExt cx="5184" cy="307"/>
          </a:xfrm>
        </p:grpSpPr>
        <p:sp>
          <p:nvSpPr>
            <p:cNvPr id="35864" name="Rectangle 4"/>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10.4</a:t>
              </a:r>
            </a:p>
          </p:txBody>
        </p:sp>
        <p:sp>
          <p:nvSpPr>
            <p:cNvPr id="35865" name="Line 5"/>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35844" name="Picture 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94625"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5" name="Rectangle 90"/>
          <p:cNvSpPr>
            <a:spLocks noGrp="1" noChangeArrowheads="1"/>
          </p:cNvSpPr>
          <p:nvPr>
            <p:ph type="body" idx="1"/>
          </p:nvPr>
        </p:nvSpPr>
        <p:spPr>
          <a:xfrm>
            <a:off x="457200" y="990600"/>
            <a:ext cx="6705600" cy="511175"/>
          </a:xfrm>
        </p:spPr>
        <p:txBody>
          <a:bodyPr/>
          <a:lstStyle/>
          <a:p>
            <a:pPr eaLnBrk="1" hangingPunct="1"/>
            <a:r>
              <a:rPr lang="en-US" altLang="en-US" sz="2000" smtClean="0"/>
              <a:t>Price Regulation</a:t>
            </a:r>
          </a:p>
        </p:txBody>
      </p:sp>
      <p:sp>
        <p:nvSpPr>
          <p:cNvPr id="10" name="Rectangle 11"/>
          <p:cNvSpPr>
            <a:spLocks noChangeArrowheads="1"/>
          </p:cNvSpPr>
          <p:nvPr/>
        </p:nvSpPr>
        <p:spPr bwMode="auto">
          <a:xfrm>
            <a:off x="533400" y="2076450"/>
            <a:ext cx="2362200" cy="27241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Aft>
                <a:spcPct val="20000"/>
              </a:spcAft>
            </a:pPr>
            <a:r>
              <a:rPr lang="en-US" altLang="en-US" sz="1400">
                <a:solidFill>
                  <a:schemeClr val="tx1"/>
                </a:solidFill>
              </a:rPr>
              <a:t>When price is lowered to </a:t>
            </a:r>
            <a:r>
              <a:rPr lang="en-US" altLang="en-US" sz="1400" i="1">
                <a:solidFill>
                  <a:schemeClr val="tx1"/>
                </a:solidFill>
              </a:rPr>
              <a:t>P</a:t>
            </a:r>
            <a:r>
              <a:rPr lang="en-US" altLang="en-US" sz="1400" i="1" baseline="-25000">
                <a:solidFill>
                  <a:schemeClr val="tx1"/>
                </a:solidFill>
              </a:rPr>
              <a:t>c</a:t>
            </a:r>
            <a:r>
              <a:rPr lang="en-US" altLang="en-US" sz="1400">
                <a:solidFill>
                  <a:schemeClr val="tx1"/>
                </a:solidFill>
              </a:rPr>
              <a:t>, at the point where marginal cost intersects average revenue, output increases to its maximum </a:t>
            </a:r>
            <a:r>
              <a:rPr lang="en-US" altLang="en-US" sz="1400" i="1">
                <a:solidFill>
                  <a:schemeClr val="tx1"/>
                </a:solidFill>
              </a:rPr>
              <a:t>Q</a:t>
            </a:r>
            <a:r>
              <a:rPr lang="en-US" altLang="en-US" sz="1400" i="1" baseline="-25000">
                <a:solidFill>
                  <a:schemeClr val="tx1"/>
                </a:solidFill>
              </a:rPr>
              <a:t>c</a:t>
            </a:r>
            <a:r>
              <a:rPr lang="en-US" altLang="en-US" sz="1400">
                <a:solidFill>
                  <a:schemeClr val="tx1"/>
                </a:solidFill>
              </a:rPr>
              <a:t>. This is the output that would be produced by a competitive industry. </a:t>
            </a:r>
          </a:p>
          <a:p>
            <a:pPr eaLnBrk="1" hangingPunct="1">
              <a:spcAft>
                <a:spcPct val="20000"/>
              </a:spcAft>
            </a:pPr>
            <a:r>
              <a:rPr lang="en-US" altLang="en-US" sz="1400">
                <a:solidFill>
                  <a:schemeClr val="tx1"/>
                </a:solidFill>
              </a:rPr>
              <a:t>Lowering price further, to </a:t>
            </a:r>
            <a:r>
              <a:rPr lang="en-US" altLang="en-US" sz="1400" i="1">
                <a:solidFill>
                  <a:schemeClr val="tx1"/>
                </a:solidFill>
              </a:rPr>
              <a:t>P</a:t>
            </a:r>
            <a:r>
              <a:rPr lang="en-US" altLang="en-US" sz="1400" baseline="-25000">
                <a:solidFill>
                  <a:schemeClr val="tx1"/>
                </a:solidFill>
              </a:rPr>
              <a:t>3</a:t>
            </a:r>
            <a:r>
              <a:rPr lang="en-US" altLang="en-US" sz="1400">
                <a:solidFill>
                  <a:schemeClr val="tx1"/>
                </a:solidFill>
              </a:rPr>
              <a:t> reduces output to </a:t>
            </a:r>
            <a:r>
              <a:rPr lang="en-US" altLang="en-US" sz="1400" i="1">
                <a:solidFill>
                  <a:schemeClr val="tx1"/>
                </a:solidFill>
              </a:rPr>
              <a:t>Q</a:t>
            </a:r>
            <a:r>
              <a:rPr lang="en-US" altLang="en-US" sz="1400" baseline="-25000">
                <a:solidFill>
                  <a:schemeClr val="tx1"/>
                </a:solidFill>
              </a:rPr>
              <a:t>3</a:t>
            </a:r>
            <a:r>
              <a:rPr lang="en-US" altLang="en-US" sz="1400">
                <a:solidFill>
                  <a:schemeClr val="tx1"/>
                </a:solidFill>
              </a:rPr>
              <a:t> and causes a shortage, </a:t>
            </a:r>
            <a:br>
              <a:rPr lang="en-US" altLang="en-US" sz="1400">
                <a:solidFill>
                  <a:schemeClr val="tx1"/>
                </a:solidFill>
              </a:rPr>
            </a:br>
            <a:r>
              <a:rPr lang="en-US" altLang="en-US" sz="1400" i="1">
                <a:solidFill>
                  <a:schemeClr val="tx1"/>
                </a:solidFill>
              </a:rPr>
              <a:t>Q</a:t>
            </a:r>
            <a:r>
              <a:rPr lang="en-US" altLang="en-US" sz="1400">
                <a:solidFill>
                  <a:schemeClr val="tx1"/>
                </a:solidFill>
              </a:rPr>
              <a:t>’</a:t>
            </a:r>
            <a:r>
              <a:rPr lang="en-US" altLang="en-US" sz="1400" baseline="-25000">
                <a:solidFill>
                  <a:schemeClr val="tx1"/>
                </a:solidFill>
              </a:rPr>
              <a:t>3</a:t>
            </a:r>
            <a:r>
              <a:rPr lang="en-US" altLang="en-US" sz="1400">
                <a:solidFill>
                  <a:schemeClr val="tx1"/>
                </a:solidFill>
              </a:rPr>
              <a:t> − </a:t>
            </a:r>
            <a:r>
              <a:rPr lang="en-US" altLang="en-US" sz="1400" i="1">
                <a:solidFill>
                  <a:schemeClr val="tx1"/>
                </a:solidFill>
              </a:rPr>
              <a:t>Q</a:t>
            </a:r>
            <a:r>
              <a:rPr lang="en-US" altLang="en-US" sz="1400" baseline="-25000">
                <a:solidFill>
                  <a:schemeClr val="tx1"/>
                </a:solidFill>
              </a:rPr>
              <a:t>3</a:t>
            </a:r>
            <a:r>
              <a:rPr lang="en-US" altLang="en-US" sz="1400">
                <a:solidFill>
                  <a:schemeClr val="tx1"/>
                </a:solidFill>
              </a:rPr>
              <a:t>.</a:t>
            </a:r>
          </a:p>
        </p:txBody>
      </p:sp>
      <p:sp>
        <p:nvSpPr>
          <p:cNvPr id="35847" name="Rectangle 12"/>
          <p:cNvSpPr>
            <a:spLocks noChangeArrowheads="1"/>
          </p:cNvSpPr>
          <p:nvPr/>
        </p:nvSpPr>
        <p:spPr bwMode="auto">
          <a:xfrm>
            <a:off x="590550" y="1752600"/>
            <a:ext cx="2228850" cy="32385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chemeClr val="tx1"/>
                </a:solidFill>
              </a:rPr>
              <a:t>Price Regulation</a:t>
            </a:r>
          </a:p>
        </p:txBody>
      </p:sp>
      <p:sp>
        <p:nvSpPr>
          <p:cNvPr id="35848" name="Rectangle 13"/>
          <p:cNvSpPr>
            <a:spLocks noChangeArrowheads="1"/>
          </p:cNvSpPr>
          <p:nvPr/>
        </p:nvSpPr>
        <p:spPr bwMode="auto">
          <a:xfrm>
            <a:off x="590550" y="1447800"/>
            <a:ext cx="1066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rgbClr val="B27CB6"/>
                </a:solidFill>
              </a:rPr>
              <a:t>Figure 10.11</a:t>
            </a:r>
          </a:p>
        </p:txBody>
      </p:sp>
      <p:pic>
        <p:nvPicPr>
          <p:cNvPr id="35849" name="Picture 14" descr="C:\Documents and Settings\Kyle M. Thiel\Desktop\pindyckDone\ch10\fig10.11\fig10.11_05.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19400" y="1819275"/>
            <a:ext cx="6057900" cy="435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50" name="Picture 15" descr="C:\Documents and Settings\Kyle M. Thiel\Desktop\pindyckDone\ch10\fig10.11\fig10.11_02.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19400" y="1819275"/>
            <a:ext cx="6057900" cy="435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51" name="Picture 16" descr="C:\Documents and Settings\Kyle M. Thiel\Desktop\pindyckDone\ch10\fig10.11\fig10.11_03.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19400" y="1819275"/>
            <a:ext cx="6057900" cy="435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52" name="Picture 17" descr="C:\Documents and Settings\Kyle M. Thiel\Desktop\pindyckDone\ch10\fig10.11\fig10.11_04.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19400" y="1819275"/>
            <a:ext cx="6057900" cy="435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53" name="Picture 32" descr="fig10.11_07.gi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2819400" y="1819275"/>
            <a:ext cx="6057900" cy="435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54" name="Picture 33" descr="fig10.11_06.gi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2819400" y="1819275"/>
            <a:ext cx="6057900" cy="435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55" name="Picture 34" descr="fig10.11_08.gif"/>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2819400" y="1819275"/>
            <a:ext cx="6057900" cy="435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56" name="Picture 35" descr="fig10.11_09.gif"/>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2819400" y="1819275"/>
            <a:ext cx="6057900" cy="435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57" name="Picture 36" descr="fig10.11_10.gif"/>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2819400" y="1819275"/>
            <a:ext cx="6057900" cy="435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58" name="Picture 37" descr="fig10.11_01.gif"/>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2819400" y="1819275"/>
            <a:ext cx="6057900" cy="435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20" descr="fig10.11_11.gif"/>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2819400" y="1819275"/>
            <a:ext cx="6057900" cy="435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21" descr="fig10.11_12.gif"/>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2819400" y="1819275"/>
            <a:ext cx="6057900" cy="435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586" name="Picture 2" descr="C:\Documents and Settings\Kyle M. Thiel\Desktop\pindyckDone\ch10\fig10.11\fig10.11_15.gif"/>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819400" y="1819275"/>
            <a:ext cx="6057900" cy="435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587" name="Picture 3" descr="C:\Documents and Settings\Kyle M. Thiel\Desktop\pindyckDone\ch10\fig10.11\fig10.11_14.gif"/>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819400" y="1819275"/>
            <a:ext cx="6057900" cy="435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43" name="Picture 27" descr="fig10"/>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819400" y="1819275"/>
            <a:ext cx="6057900" cy="435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bg/>
                                          </p:spTgt>
                                        </p:tgtEl>
                                        <p:attrNameLst>
                                          <p:attrName>style.visibility</p:attrName>
                                        </p:attrNameLst>
                                      </p:cBhvr>
                                      <p:to>
                                        <p:strVal val="visible"/>
                                      </p:to>
                                    </p:set>
                                    <p:animEffect transition="in" filter="wipe(left)">
                                      <p:cBhvr>
                                        <p:cTn id="7" dur="500"/>
                                        <p:tgtEl>
                                          <p:spTgt spid="10">
                                            <p:bg/>
                                          </p:spTgt>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animEffect transition="in" filter="wipe(left)">
                                      <p:cBhvr>
                                        <p:cTn id="11" dur="500"/>
                                        <p:tgtEl>
                                          <p:spTgt spid="10">
                                            <p:txEl>
                                              <p:pRg st="0" end="0"/>
                                            </p:txEl>
                                          </p:spTgt>
                                        </p:tgtEl>
                                      </p:cBhvr>
                                    </p:animEffect>
                                  </p:childTnLst>
                                </p:cTn>
                              </p:par>
                            </p:childTnLst>
                          </p:cTn>
                        </p:par>
                        <p:par>
                          <p:cTn id="12" fill="hold" nodeType="afterGroup">
                            <p:stCondLst>
                              <p:cond delay="1000"/>
                            </p:stCondLst>
                            <p:childTnLst>
                              <p:par>
                                <p:cTn id="13" presetID="22" presetClass="entr" presetSubtype="8" fill="hold"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left)">
                                      <p:cBhvr>
                                        <p:cTn id="15" dur="1000"/>
                                        <p:tgtEl>
                                          <p:spTgt spid="21"/>
                                        </p:tgtEl>
                                      </p:cBhvr>
                                    </p:animEffect>
                                  </p:childTnLst>
                                </p:cTn>
                              </p:par>
                            </p:childTnLst>
                          </p:cTn>
                        </p:par>
                        <p:par>
                          <p:cTn id="16" fill="hold" nodeType="afterGroup">
                            <p:stCondLst>
                              <p:cond delay="2000"/>
                            </p:stCondLst>
                            <p:childTnLst>
                              <p:par>
                                <p:cTn id="17" presetID="22" presetClass="entr" presetSubtype="8"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1000"/>
                                        <p:tgtEl>
                                          <p:spTgt spid="22"/>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10">
                                            <p:txEl>
                                              <p:pRg st="1" end="1"/>
                                            </p:txEl>
                                          </p:spTgt>
                                        </p:tgtEl>
                                        <p:attrNameLst>
                                          <p:attrName>style.visibility</p:attrName>
                                        </p:attrNameLst>
                                      </p:cBhvr>
                                      <p:to>
                                        <p:strVal val="visible"/>
                                      </p:to>
                                    </p:set>
                                    <p:animEffect transition="in" filter="wipe(left)">
                                      <p:cBhvr>
                                        <p:cTn id="24" dur="500"/>
                                        <p:tgtEl>
                                          <p:spTgt spid="10">
                                            <p:txEl>
                                              <p:pRg st="1" end="1"/>
                                            </p:txEl>
                                          </p:spTgt>
                                        </p:tgtEl>
                                      </p:cBhvr>
                                    </p:animEffect>
                                  </p:childTnLst>
                                </p:cTn>
                              </p:par>
                            </p:childTnLst>
                          </p:cTn>
                        </p:par>
                        <p:par>
                          <p:cTn id="25" fill="hold" nodeType="afterGroup">
                            <p:stCondLst>
                              <p:cond delay="500"/>
                            </p:stCondLst>
                            <p:childTnLst>
                              <p:par>
                                <p:cTn id="26" presetID="22" presetClass="entr" presetSubtype="8" fill="hold" nodeType="afterEffect">
                                  <p:stCondLst>
                                    <p:cond delay="0"/>
                                  </p:stCondLst>
                                  <p:childTnLst>
                                    <p:set>
                                      <p:cBhvr>
                                        <p:cTn id="27" dur="1" fill="hold">
                                          <p:stCondLst>
                                            <p:cond delay="0"/>
                                          </p:stCondLst>
                                        </p:cTn>
                                        <p:tgtEl>
                                          <p:spTgt spid="67587"/>
                                        </p:tgtEl>
                                        <p:attrNameLst>
                                          <p:attrName>style.visibility</p:attrName>
                                        </p:attrNameLst>
                                      </p:cBhvr>
                                      <p:to>
                                        <p:strVal val="visible"/>
                                      </p:to>
                                    </p:set>
                                    <p:animEffect transition="in" filter="wipe(left)">
                                      <p:cBhvr>
                                        <p:cTn id="28" dur="1000"/>
                                        <p:tgtEl>
                                          <p:spTgt spid="67587"/>
                                        </p:tgtEl>
                                      </p:cBhvr>
                                    </p:animEffect>
                                  </p:childTnLst>
                                </p:cTn>
                              </p:par>
                            </p:childTnLst>
                          </p:cTn>
                        </p:par>
                        <p:par>
                          <p:cTn id="29" fill="hold" nodeType="afterGroup">
                            <p:stCondLst>
                              <p:cond delay="1500"/>
                            </p:stCondLst>
                            <p:childTnLst>
                              <p:par>
                                <p:cTn id="30" presetID="22" presetClass="entr" presetSubtype="8" fill="hold" nodeType="afterEffect">
                                  <p:stCondLst>
                                    <p:cond delay="0"/>
                                  </p:stCondLst>
                                  <p:childTnLst>
                                    <p:set>
                                      <p:cBhvr>
                                        <p:cTn id="31" dur="1" fill="hold">
                                          <p:stCondLst>
                                            <p:cond delay="0"/>
                                          </p:stCondLst>
                                        </p:cTn>
                                        <p:tgtEl>
                                          <p:spTgt spid="67586"/>
                                        </p:tgtEl>
                                        <p:attrNameLst>
                                          <p:attrName>style.visibility</p:attrName>
                                        </p:attrNameLst>
                                      </p:cBhvr>
                                      <p:to>
                                        <p:strVal val="visible"/>
                                      </p:to>
                                    </p:set>
                                    <p:animEffect transition="in" filter="wipe(left)">
                                      <p:cBhvr>
                                        <p:cTn id="32" dur="1000"/>
                                        <p:tgtEl>
                                          <p:spTgt spid="67586"/>
                                        </p:tgtEl>
                                      </p:cBhvr>
                                    </p:animEffect>
                                  </p:childTnLst>
                                </p:cTn>
                              </p:par>
                            </p:childTnLst>
                          </p:cTn>
                        </p:par>
                        <p:par>
                          <p:cTn id="33" fill="hold" nodeType="afterGroup">
                            <p:stCondLst>
                              <p:cond delay="2500"/>
                            </p:stCondLst>
                            <p:childTnLst>
                              <p:par>
                                <p:cTn id="34" presetID="22" presetClass="entr" presetSubtype="2" fill="hold" nodeType="afterEffect">
                                  <p:stCondLst>
                                    <p:cond delay="0"/>
                                  </p:stCondLst>
                                  <p:childTnLst>
                                    <p:set>
                                      <p:cBhvr>
                                        <p:cTn id="35" dur="1" fill="hold">
                                          <p:stCondLst>
                                            <p:cond delay="0"/>
                                          </p:stCondLst>
                                        </p:cTn>
                                        <p:tgtEl>
                                          <p:spTgt spid="34843"/>
                                        </p:tgtEl>
                                        <p:attrNameLst>
                                          <p:attrName>style.visibility</p:attrName>
                                        </p:attrNameLst>
                                      </p:cBhvr>
                                      <p:to>
                                        <p:strVal val="visible"/>
                                      </p:to>
                                    </p:set>
                                    <p:animEffect transition="in" filter="wipe(right)">
                                      <p:cBhvr>
                                        <p:cTn id="36" dur="1000"/>
                                        <p:tgtEl>
                                          <p:spTgt spid="348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1371600" y="381000"/>
            <a:ext cx="7315200" cy="487363"/>
          </a:xfrm>
        </p:spPr>
        <p:txBody>
          <a:bodyPr/>
          <a:lstStyle/>
          <a:p>
            <a:pPr marL="419100" indent="-419100" eaLnBrk="1" hangingPunct="1"/>
            <a:r>
              <a:rPr lang="en-US" altLang="en-US" sz="2000" b="0" smtClean="0"/>
              <a:t>THE SOCIAL COSTS OF MONOPOLY POWER</a:t>
            </a:r>
          </a:p>
        </p:txBody>
      </p:sp>
      <p:grpSp>
        <p:nvGrpSpPr>
          <p:cNvPr id="36867" name="Group 3"/>
          <p:cNvGrpSpPr>
            <a:grpSpLocks/>
          </p:cNvGrpSpPr>
          <p:nvPr/>
        </p:nvGrpSpPr>
        <p:grpSpPr bwMode="auto">
          <a:xfrm>
            <a:off x="457200" y="381000"/>
            <a:ext cx="8229600" cy="487363"/>
            <a:chOff x="288" y="240"/>
            <a:chExt cx="5184" cy="307"/>
          </a:xfrm>
        </p:grpSpPr>
        <p:sp>
          <p:nvSpPr>
            <p:cNvPr id="36885" name="Rectangle 4"/>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10.4</a:t>
              </a:r>
            </a:p>
          </p:txBody>
        </p:sp>
        <p:sp>
          <p:nvSpPr>
            <p:cNvPr id="36886" name="Line 5"/>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36868" name="Picture 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94625"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Rectangle 90"/>
          <p:cNvSpPr>
            <a:spLocks noGrp="1" noChangeArrowheads="1"/>
          </p:cNvSpPr>
          <p:nvPr>
            <p:ph type="body" idx="1"/>
          </p:nvPr>
        </p:nvSpPr>
        <p:spPr>
          <a:xfrm>
            <a:off x="457200" y="990600"/>
            <a:ext cx="6705600" cy="511175"/>
          </a:xfrm>
        </p:spPr>
        <p:txBody>
          <a:bodyPr/>
          <a:lstStyle/>
          <a:p>
            <a:pPr eaLnBrk="1" hangingPunct="1"/>
            <a:r>
              <a:rPr lang="en-US" altLang="en-US" sz="2000" smtClean="0"/>
              <a:t>Natural Monopoly</a:t>
            </a:r>
          </a:p>
        </p:txBody>
      </p:sp>
      <p:sp>
        <p:nvSpPr>
          <p:cNvPr id="10" name="Rectangle 11"/>
          <p:cNvSpPr>
            <a:spLocks noChangeArrowheads="1"/>
          </p:cNvSpPr>
          <p:nvPr/>
        </p:nvSpPr>
        <p:spPr bwMode="auto">
          <a:xfrm>
            <a:off x="762000" y="3362325"/>
            <a:ext cx="2819400" cy="31051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Aft>
                <a:spcPct val="20000"/>
              </a:spcAft>
            </a:pPr>
            <a:r>
              <a:rPr lang="en-US" altLang="en-US" sz="1400">
                <a:solidFill>
                  <a:schemeClr val="tx1"/>
                </a:solidFill>
              </a:rPr>
              <a:t>A firm is a natural monopoly because it has economies of scale (declining average and marginal costs) over its entire output range. </a:t>
            </a:r>
          </a:p>
          <a:p>
            <a:pPr eaLnBrk="1" hangingPunct="1">
              <a:spcAft>
                <a:spcPct val="20000"/>
              </a:spcAft>
            </a:pPr>
            <a:r>
              <a:rPr lang="en-US" altLang="en-US" sz="1400">
                <a:solidFill>
                  <a:schemeClr val="tx1"/>
                </a:solidFill>
              </a:rPr>
              <a:t>If price were regulated to be </a:t>
            </a:r>
            <a:r>
              <a:rPr lang="en-US" altLang="en-US" sz="1400" i="1">
                <a:solidFill>
                  <a:schemeClr val="tx1"/>
                </a:solidFill>
              </a:rPr>
              <a:t>P</a:t>
            </a:r>
            <a:r>
              <a:rPr lang="en-US" altLang="en-US" sz="1400" i="1" baseline="-25000">
                <a:solidFill>
                  <a:schemeClr val="tx1"/>
                </a:solidFill>
              </a:rPr>
              <a:t>c</a:t>
            </a:r>
            <a:r>
              <a:rPr lang="en-US" altLang="en-US" sz="1400">
                <a:solidFill>
                  <a:schemeClr val="tx1"/>
                </a:solidFill>
              </a:rPr>
              <a:t> the firm would lose money and go out of business. </a:t>
            </a:r>
          </a:p>
          <a:p>
            <a:pPr eaLnBrk="1" hangingPunct="1">
              <a:spcAft>
                <a:spcPct val="20000"/>
              </a:spcAft>
            </a:pPr>
            <a:r>
              <a:rPr lang="en-US" altLang="en-US" sz="1400">
                <a:solidFill>
                  <a:schemeClr val="tx1"/>
                </a:solidFill>
              </a:rPr>
              <a:t>Setting the price at </a:t>
            </a:r>
            <a:r>
              <a:rPr lang="en-US" altLang="en-US" sz="1400" i="1">
                <a:solidFill>
                  <a:schemeClr val="tx1"/>
                </a:solidFill>
              </a:rPr>
              <a:t>P</a:t>
            </a:r>
            <a:r>
              <a:rPr lang="en-US" altLang="en-US" sz="1400" i="1" baseline="-25000">
                <a:solidFill>
                  <a:schemeClr val="tx1"/>
                </a:solidFill>
              </a:rPr>
              <a:t>r</a:t>
            </a:r>
            <a:r>
              <a:rPr lang="en-US" altLang="en-US" sz="1400">
                <a:solidFill>
                  <a:schemeClr val="tx1"/>
                </a:solidFill>
              </a:rPr>
              <a:t> yields the largest possible output consistent with the firm’s remaining in business; excess profit is zero.</a:t>
            </a:r>
          </a:p>
        </p:txBody>
      </p:sp>
      <p:sp>
        <p:nvSpPr>
          <p:cNvPr id="25" name="Text Box 91"/>
          <p:cNvSpPr txBox="1">
            <a:spLocks noChangeArrowheads="1"/>
          </p:cNvSpPr>
          <p:nvPr/>
        </p:nvSpPr>
        <p:spPr bwMode="auto">
          <a:xfrm>
            <a:off x="1828800" y="1500188"/>
            <a:ext cx="5486400"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31775" indent="-231775">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
                <a:schemeClr val="bg2"/>
              </a:buClr>
            </a:pPr>
            <a:r>
              <a:rPr lang="en-US" altLang="en-US" sz="1800" b="1">
                <a:solidFill>
                  <a:schemeClr val="bg2"/>
                </a:solidFill>
                <a:cs typeface="Arial" panose="020B0604020202020204" pitchFamily="34" charset="0"/>
              </a:rPr>
              <a:t>●</a:t>
            </a:r>
            <a:r>
              <a:rPr lang="en-US" altLang="en-US" sz="1800" b="1">
                <a:solidFill>
                  <a:srgbClr val="382344"/>
                </a:solidFill>
                <a:cs typeface="Arial" panose="020B0604020202020204" pitchFamily="34" charset="0"/>
              </a:rPr>
              <a:t>	natural monopoly    </a:t>
            </a:r>
            <a:r>
              <a:rPr lang="en-US" altLang="en-US" sz="1800">
                <a:solidFill>
                  <a:schemeClr val="tx1"/>
                </a:solidFill>
                <a:cs typeface="Arial" panose="020B0604020202020204" pitchFamily="34" charset="0"/>
              </a:rPr>
              <a:t>Firm that can produce the entire output of the market at a cost lower than what it would be if there were several firms.</a:t>
            </a:r>
          </a:p>
        </p:txBody>
      </p:sp>
      <p:pic>
        <p:nvPicPr>
          <p:cNvPr id="68610" name="Picture 2" descr="C:\Documents and Settings\Kyle M. Thiel\Desktop\pindyckDone\ch10\fig10.12\fig10.12_05.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1875" y="2514600"/>
            <a:ext cx="4810125" cy="397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611" name="Picture 3" descr="C:\Documents and Settings\Kyle M. Thiel\Desktop\pindyckDone\ch10\fig10.12\fig10.12_02.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71875" y="2514600"/>
            <a:ext cx="4810125" cy="397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612" name="Picture 4" descr="C:\Documents and Settings\Kyle M. Thiel\Desktop\pindyckDone\ch10\fig10.12\fig10.12_03.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71875" y="2514600"/>
            <a:ext cx="4810125" cy="397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613" name="Picture 5" descr="C:\Documents and Settings\Kyle M. Thiel\Desktop\pindyckDone\ch10\fig10.12\fig10.12_04.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71875" y="2514600"/>
            <a:ext cx="4810125" cy="397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614" name="Picture 6" descr="C:\Documents and Settings\Kyle M. Thiel\Desktop\pindyckDone\ch10\fig10.12\fig10.12_07.g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71875" y="2514600"/>
            <a:ext cx="4810125" cy="397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615" name="Picture 7" descr="C:\Documents and Settings\Kyle M. Thiel\Desktop\pindyckDone\ch10\fig10.12\fig10.12_08.gif"/>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71875" y="2514600"/>
            <a:ext cx="4810125" cy="397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616" name="Picture 8" descr="C:\Documents and Settings\Kyle M. Thiel\Desktop\pindyckDone\ch10\fig10.12\fig10.12_10.gif"/>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571875" y="2514600"/>
            <a:ext cx="4810125" cy="397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617" name="Picture 9" descr="C:\Documents and Settings\Kyle M. Thiel\Desktop\pindyckDone\ch10\fig10.12\fig10.12_09.gif"/>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571875" y="2514600"/>
            <a:ext cx="4810125" cy="397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618" name="Picture 10" descr="C:\Documents and Settings\Kyle M. Thiel\Desktop\pindyckDone\ch10\fig10.12\fig10.12_06.gif"/>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571875" y="2514600"/>
            <a:ext cx="4810125" cy="397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619" name="Picture 11" descr="C:\Documents and Settings\Kyle M. Thiel\Desktop\pindyckDone\ch10\fig10.12\fig10.12_07a.gif"/>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571875" y="2514600"/>
            <a:ext cx="4810125" cy="397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 name="Picture 38" descr="fig10.12_01.gif"/>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3571875" y="2514600"/>
            <a:ext cx="4810125" cy="397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 name="Rectangle 12"/>
          <p:cNvSpPr>
            <a:spLocks noChangeArrowheads="1"/>
          </p:cNvSpPr>
          <p:nvPr/>
        </p:nvSpPr>
        <p:spPr bwMode="auto">
          <a:xfrm>
            <a:off x="838200" y="2905125"/>
            <a:ext cx="2667000" cy="45720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chemeClr val="tx1"/>
                </a:solidFill>
              </a:rPr>
              <a:t>Regulating the Price of a Natural Monopoly</a:t>
            </a:r>
          </a:p>
        </p:txBody>
      </p:sp>
      <p:sp>
        <p:nvSpPr>
          <p:cNvPr id="41" name="Rectangle 13"/>
          <p:cNvSpPr>
            <a:spLocks noChangeArrowheads="1"/>
          </p:cNvSpPr>
          <p:nvPr/>
        </p:nvSpPr>
        <p:spPr bwMode="auto">
          <a:xfrm>
            <a:off x="838200" y="2600325"/>
            <a:ext cx="1066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rgbClr val="B27CB6"/>
                </a:solidFill>
              </a:rPr>
              <a:t>Figure 10.12</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wipe(left)">
                                      <p:cBhvr>
                                        <p:cTn id="7" dur="500"/>
                                        <p:tgtEl>
                                          <p:spTgt spid="26">
                                            <p:txEl>
                                              <p:pRg st="0" end="0"/>
                                            </p:txEl>
                                          </p:spTgt>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wipe(left)">
                                      <p:cBhvr>
                                        <p:cTn id="16" dur="500"/>
                                        <p:tgtEl>
                                          <p:spTgt spid="41"/>
                                        </p:tgtEl>
                                      </p:cBhvr>
                                    </p:animEffect>
                                  </p:childTnLst>
                                </p:cTn>
                              </p:par>
                            </p:childTnLst>
                          </p:cTn>
                        </p:par>
                        <p:par>
                          <p:cTn id="17" fill="hold" nodeType="afterGroup">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40"/>
                                        </p:tgtEl>
                                        <p:attrNameLst>
                                          <p:attrName>style.visibility</p:attrName>
                                        </p:attrNameLst>
                                      </p:cBhvr>
                                      <p:to>
                                        <p:strVal val="visible"/>
                                      </p:to>
                                    </p:set>
                                    <p:animEffect transition="in" filter="wipe(left)">
                                      <p:cBhvr>
                                        <p:cTn id="20" dur="500"/>
                                        <p:tgtEl>
                                          <p:spTgt spid="40"/>
                                        </p:tgtEl>
                                      </p:cBhvr>
                                    </p:animEffect>
                                  </p:childTnLst>
                                </p:cTn>
                              </p:par>
                            </p:childTnLst>
                          </p:cTn>
                        </p:par>
                        <p:par>
                          <p:cTn id="21" fill="hold" nodeType="afterGroup">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10">
                                            <p:bg/>
                                          </p:spTgt>
                                        </p:tgtEl>
                                        <p:attrNameLst>
                                          <p:attrName>style.visibility</p:attrName>
                                        </p:attrNameLst>
                                      </p:cBhvr>
                                      <p:to>
                                        <p:strVal val="visible"/>
                                      </p:to>
                                    </p:set>
                                    <p:animEffect transition="in" filter="wipe(left)">
                                      <p:cBhvr>
                                        <p:cTn id="24" dur="500"/>
                                        <p:tgtEl>
                                          <p:spTgt spid="10">
                                            <p:bg/>
                                          </p:spTgt>
                                        </p:tgtEl>
                                      </p:cBhvr>
                                    </p:animEffect>
                                  </p:childTnLst>
                                </p:cTn>
                              </p:par>
                            </p:childTnLst>
                          </p:cTn>
                        </p:par>
                        <p:par>
                          <p:cTn id="25" fill="hold" nodeType="afterGroup">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10">
                                            <p:txEl>
                                              <p:pRg st="0" end="0"/>
                                            </p:txEl>
                                          </p:spTgt>
                                        </p:tgtEl>
                                        <p:attrNameLst>
                                          <p:attrName>style.visibility</p:attrName>
                                        </p:attrNameLst>
                                      </p:cBhvr>
                                      <p:to>
                                        <p:strVal val="visible"/>
                                      </p:to>
                                    </p:set>
                                    <p:animEffect transition="in" filter="wipe(left)">
                                      <p:cBhvr>
                                        <p:cTn id="28" dur="500"/>
                                        <p:tgtEl>
                                          <p:spTgt spid="10">
                                            <p:txEl>
                                              <p:pRg st="0" end="0"/>
                                            </p:txEl>
                                          </p:spTgt>
                                        </p:tgtEl>
                                      </p:cBhvr>
                                    </p:animEffect>
                                  </p:childTnLst>
                                </p:cTn>
                              </p:par>
                            </p:childTnLst>
                          </p:cTn>
                        </p:par>
                        <p:par>
                          <p:cTn id="29" fill="hold" nodeType="afterGroup">
                            <p:stCondLst>
                              <p:cond delay="2000"/>
                            </p:stCondLst>
                            <p:childTnLst>
                              <p:par>
                                <p:cTn id="30" presetID="22" presetClass="entr" presetSubtype="8" fill="hold" nodeType="afterEffect">
                                  <p:stCondLst>
                                    <p:cond delay="0"/>
                                  </p:stCondLst>
                                  <p:childTnLst>
                                    <p:set>
                                      <p:cBhvr>
                                        <p:cTn id="31" dur="1" fill="hold">
                                          <p:stCondLst>
                                            <p:cond delay="0"/>
                                          </p:stCondLst>
                                        </p:cTn>
                                        <p:tgtEl>
                                          <p:spTgt spid="39"/>
                                        </p:tgtEl>
                                        <p:attrNameLst>
                                          <p:attrName>style.visibility</p:attrName>
                                        </p:attrNameLst>
                                      </p:cBhvr>
                                      <p:to>
                                        <p:strVal val="visible"/>
                                      </p:to>
                                    </p:set>
                                    <p:animEffect transition="in" filter="wipe(left)">
                                      <p:cBhvr>
                                        <p:cTn id="32" dur="500"/>
                                        <p:tgtEl>
                                          <p:spTgt spid="39"/>
                                        </p:tgtEl>
                                      </p:cBhvr>
                                    </p:animEffect>
                                  </p:childTnLst>
                                </p:cTn>
                              </p:par>
                            </p:childTnLst>
                          </p:cTn>
                        </p:par>
                        <p:par>
                          <p:cTn id="33" fill="hold" nodeType="afterGroup">
                            <p:stCondLst>
                              <p:cond delay="2500"/>
                            </p:stCondLst>
                            <p:childTnLst>
                              <p:par>
                                <p:cTn id="34" presetID="22" presetClass="entr" presetSubtype="1" fill="hold" nodeType="afterEffect">
                                  <p:stCondLst>
                                    <p:cond delay="0"/>
                                  </p:stCondLst>
                                  <p:childTnLst>
                                    <p:set>
                                      <p:cBhvr>
                                        <p:cTn id="35" dur="1" fill="hold">
                                          <p:stCondLst>
                                            <p:cond delay="0"/>
                                          </p:stCondLst>
                                        </p:cTn>
                                        <p:tgtEl>
                                          <p:spTgt spid="68611"/>
                                        </p:tgtEl>
                                        <p:attrNameLst>
                                          <p:attrName>style.visibility</p:attrName>
                                        </p:attrNameLst>
                                      </p:cBhvr>
                                      <p:to>
                                        <p:strVal val="visible"/>
                                      </p:to>
                                    </p:set>
                                    <p:animEffect transition="in" filter="wipe(up)">
                                      <p:cBhvr>
                                        <p:cTn id="36" dur="1000"/>
                                        <p:tgtEl>
                                          <p:spTgt spid="68611"/>
                                        </p:tgtEl>
                                      </p:cBhvr>
                                    </p:animEffect>
                                  </p:childTnLst>
                                </p:cTn>
                              </p:par>
                            </p:childTnLst>
                          </p:cTn>
                        </p:par>
                        <p:par>
                          <p:cTn id="37" fill="hold" nodeType="afterGroup">
                            <p:stCondLst>
                              <p:cond delay="3500"/>
                            </p:stCondLst>
                            <p:childTnLst>
                              <p:par>
                                <p:cTn id="38" presetID="22" presetClass="entr" presetSubtype="1" fill="hold" nodeType="afterEffect">
                                  <p:stCondLst>
                                    <p:cond delay="0"/>
                                  </p:stCondLst>
                                  <p:childTnLst>
                                    <p:set>
                                      <p:cBhvr>
                                        <p:cTn id="39" dur="1" fill="hold">
                                          <p:stCondLst>
                                            <p:cond delay="0"/>
                                          </p:stCondLst>
                                        </p:cTn>
                                        <p:tgtEl>
                                          <p:spTgt spid="68612"/>
                                        </p:tgtEl>
                                        <p:attrNameLst>
                                          <p:attrName>style.visibility</p:attrName>
                                        </p:attrNameLst>
                                      </p:cBhvr>
                                      <p:to>
                                        <p:strVal val="visible"/>
                                      </p:to>
                                    </p:set>
                                    <p:animEffect transition="in" filter="wipe(up)">
                                      <p:cBhvr>
                                        <p:cTn id="40" dur="1000"/>
                                        <p:tgtEl>
                                          <p:spTgt spid="68612"/>
                                        </p:tgtEl>
                                      </p:cBhvr>
                                    </p:animEffect>
                                  </p:childTnLst>
                                </p:cTn>
                              </p:par>
                            </p:childTnLst>
                          </p:cTn>
                        </p:par>
                        <p:par>
                          <p:cTn id="41" fill="hold" nodeType="afterGroup">
                            <p:stCondLst>
                              <p:cond delay="4500"/>
                            </p:stCondLst>
                            <p:childTnLst>
                              <p:par>
                                <p:cTn id="42" presetID="22" presetClass="entr" presetSubtype="8" fill="hold" nodeType="afterEffect">
                                  <p:stCondLst>
                                    <p:cond delay="0"/>
                                  </p:stCondLst>
                                  <p:childTnLst>
                                    <p:set>
                                      <p:cBhvr>
                                        <p:cTn id="43" dur="1" fill="hold">
                                          <p:stCondLst>
                                            <p:cond delay="0"/>
                                          </p:stCondLst>
                                        </p:cTn>
                                        <p:tgtEl>
                                          <p:spTgt spid="68613"/>
                                        </p:tgtEl>
                                        <p:attrNameLst>
                                          <p:attrName>style.visibility</p:attrName>
                                        </p:attrNameLst>
                                      </p:cBhvr>
                                      <p:to>
                                        <p:strVal val="visible"/>
                                      </p:to>
                                    </p:set>
                                    <p:animEffect transition="in" filter="wipe(left)">
                                      <p:cBhvr>
                                        <p:cTn id="44" dur="1000"/>
                                        <p:tgtEl>
                                          <p:spTgt spid="68613"/>
                                        </p:tgtEl>
                                      </p:cBhvr>
                                    </p:animEffect>
                                  </p:childTnLst>
                                </p:cTn>
                              </p:par>
                            </p:childTnLst>
                          </p:cTn>
                        </p:par>
                        <p:par>
                          <p:cTn id="45" fill="hold" nodeType="afterGroup">
                            <p:stCondLst>
                              <p:cond delay="5500"/>
                            </p:stCondLst>
                            <p:childTnLst>
                              <p:par>
                                <p:cTn id="46" presetID="22" presetClass="entr" presetSubtype="8" fill="hold" nodeType="afterEffect">
                                  <p:stCondLst>
                                    <p:cond delay="0"/>
                                  </p:stCondLst>
                                  <p:childTnLst>
                                    <p:set>
                                      <p:cBhvr>
                                        <p:cTn id="47" dur="1" fill="hold">
                                          <p:stCondLst>
                                            <p:cond delay="0"/>
                                          </p:stCondLst>
                                        </p:cTn>
                                        <p:tgtEl>
                                          <p:spTgt spid="68610"/>
                                        </p:tgtEl>
                                        <p:attrNameLst>
                                          <p:attrName>style.visibility</p:attrName>
                                        </p:attrNameLst>
                                      </p:cBhvr>
                                      <p:to>
                                        <p:strVal val="visible"/>
                                      </p:to>
                                    </p:set>
                                    <p:animEffect transition="in" filter="wipe(left)">
                                      <p:cBhvr>
                                        <p:cTn id="48" dur="1000"/>
                                        <p:tgtEl>
                                          <p:spTgt spid="68610"/>
                                        </p:tgtEl>
                                      </p:cBhvr>
                                    </p:animEffect>
                                  </p:childTnLst>
                                </p:cTn>
                              </p:par>
                            </p:childTnLst>
                          </p:cTn>
                        </p:par>
                        <p:par>
                          <p:cTn id="49" fill="hold" nodeType="afterGroup">
                            <p:stCondLst>
                              <p:cond delay="6500"/>
                            </p:stCondLst>
                            <p:childTnLst>
                              <p:par>
                                <p:cTn id="50" presetID="22" presetClass="entr" presetSubtype="8" fill="hold" nodeType="afterEffect">
                                  <p:stCondLst>
                                    <p:cond delay="0"/>
                                  </p:stCondLst>
                                  <p:childTnLst>
                                    <p:set>
                                      <p:cBhvr>
                                        <p:cTn id="51" dur="1" fill="hold">
                                          <p:stCondLst>
                                            <p:cond delay="0"/>
                                          </p:stCondLst>
                                        </p:cTn>
                                        <p:tgtEl>
                                          <p:spTgt spid="68618"/>
                                        </p:tgtEl>
                                        <p:attrNameLst>
                                          <p:attrName>style.visibility</p:attrName>
                                        </p:attrNameLst>
                                      </p:cBhvr>
                                      <p:to>
                                        <p:strVal val="visible"/>
                                      </p:to>
                                    </p:set>
                                    <p:animEffect transition="in" filter="wipe(left)">
                                      <p:cBhvr>
                                        <p:cTn id="52" dur="1000"/>
                                        <p:tgtEl>
                                          <p:spTgt spid="68618"/>
                                        </p:tgtEl>
                                      </p:cBhvr>
                                    </p:animEffect>
                                  </p:childTnLst>
                                </p:cTn>
                              </p:par>
                            </p:childTnLst>
                          </p:cTn>
                        </p:par>
                        <p:par>
                          <p:cTn id="53" fill="hold" nodeType="afterGroup">
                            <p:stCondLst>
                              <p:cond delay="7500"/>
                            </p:stCondLst>
                            <p:childTnLst>
                              <p:par>
                                <p:cTn id="54" presetID="22" presetClass="entr" presetSubtype="4" fill="hold" nodeType="afterEffect">
                                  <p:stCondLst>
                                    <p:cond delay="0"/>
                                  </p:stCondLst>
                                  <p:childTnLst>
                                    <p:set>
                                      <p:cBhvr>
                                        <p:cTn id="55" dur="1" fill="hold">
                                          <p:stCondLst>
                                            <p:cond delay="0"/>
                                          </p:stCondLst>
                                        </p:cTn>
                                        <p:tgtEl>
                                          <p:spTgt spid="68614"/>
                                        </p:tgtEl>
                                        <p:attrNameLst>
                                          <p:attrName>style.visibility</p:attrName>
                                        </p:attrNameLst>
                                      </p:cBhvr>
                                      <p:to>
                                        <p:strVal val="visible"/>
                                      </p:to>
                                    </p:set>
                                    <p:animEffect transition="in" filter="wipe(down)">
                                      <p:cBhvr>
                                        <p:cTn id="56" dur="1000"/>
                                        <p:tgtEl>
                                          <p:spTgt spid="68614"/>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22" presetClass="entr" presetSubtype="8" fill="hold" grpId="0" nodeType="clickEffect">
                                  <p:stCondLst>
                                    <p:cond delay="0"/>
                                  </p:stCondLst>
                                  <p:childTnLst>
                                    <p:set>
                                      <p:cBhvr>
                                        <p:cTn id="60" dur="1" fill="hold">
                                          <p:stCondLst>
                                            <p:cond delay="0"/>
                                          </p:stCondLst>
                                        </p:cTn>
                                        <p:tgtEl>
                                          <p:spTgt spid="10">
                                            <p:txEl>
                                              <p:pRg st="1" end="1"/>
                                            </p:txEl>
                                          </p:spTgt>
                                        </p:tgtEl>
                                        <p:attrNameLst>
                                          <p:attrName>style.visibility</p:attrName>
                                        </p:attrNameLst>
                                      </p:cBhvr>
                                      <p:to>
                                        <p:strVal val="visible"/>
                                      </p:to>
                                    </p:set>
                                    <p:animEffect transition="in" filter="wipe(left)">
                                      <p:cBhvr>
                                        <p:cTn id="61" dur="500"/>
                                        <p:tgtEl>
                                          <p:spTgt spid="10">
                                            <p:txEl>
                                              <p:pRg st="1" end="1"/>
                                            </p:txEl>
                                          </p:spTgt>
                                        </p:tgtEl>
                                      </p:cBhvr>
                                    </p:animEffect>
                                  </p:childTnLst>
                                </p:cTn>
                              </p:par>
                            </p:childTnLst>
                          </p:cTn>
                        </p:par>
                        <p:par>
                          <p:cTn id="62" fill="hold" nodeType="afterGroup">
                            <p:stCondLst>
                              <p:cond delay="500"/>
                            </p:stCondLst>
                            <p:childTnLst>
                              <p:par>
                                <p:cTn id="63" presetID="22" presetClass="entr" presetSubtype="8" fill="hold" nodeType="afterEffect">
                                  <p:stCondLst>
                                    <p:cond delay="0"/>
                                  </p:stCondLst>
                                  <p:childTnLst>
                                    <p:set>
                                      <p:cBhvr>
                                        <p:cTn id="64" dur="1" fill="hold">
                                          <p:stCondLst>
                                            <p:cond delay="0"/>
                                          </p:stCondLst>
                                        </p:cTn>
                                        <p:tgtEl>
                                          <p:spTgt spid="68615"/>
                                        </p:tgtEl>
                                        <p:attrNameLst>
                                          <p:attrName>style.visibility</p:attrName>
                                        </p:attrNameLst>
                                      </p:cBhvr>
                                      <p:to>
                                        <p:strVal val="visible"/>
                                      </p:to>
                                    </p:set>
                                    <p:animEffect transition="in" filter="wipe(left)">
                                      <p:cBhvr>
                                        <p:cTn id="65" dur="1000"/>
                                        <p:tgtEl>
                                          <p:spTgt spid="68615"/>
                                        </p:tgtEl>
                                      </p:cBhvr>
                                    </p:animEffect>
                                  </p:childTnLst>
                                </p:cTn>
                              </p:par>
                            </p:childTnLst>
                          </p:cTn>
                        </p:par>
                        <p:par>
                          <p:cTn id="66" fill="hold" nodeType="afterGroup">
                            <p:stCondLst>
                              <p:cond delay="1500"/>
                            </p:stCondLst>
                            <p:childTnLst>
                              <p:par>
                                <p:cTn id="67" presetID="22" presetClass="entr" presetSubtype="8" fill="hold" nodeType="afterEffect">
                                  <p:stCondLst>
                                    <p:cond delay="0"/>
                                  </p:stCondLst>
                                  <p:childTnLst>
                                    <p:set>
                                      <p:cBhvr>
                                        <p:cTn id="68" dur="1" fill="hold">
                                          <p:stCondLst>
                                            <p:cond delay="0"/>
                                          </p:stCondLst>
                                        </p:cTn>
                                        <p:tgtEl>
                                          <p:spTgt spid="68619"/>
                                        </p:tgtEl>
                                        <p:attrNameLst>
                                          <p:attrName>style.visibility</p:attrName>
                                        </p:attrNameLst>
                                      </p:cBhvr>
                                      <p:to>
                                        <p:strVal val="visible"/>
                                      </p:to>
                                    </p:set>
                                    <p:animEffect transition="in" filter="wipe(left)">
                                      <p:cBhvr>
                                        <p:cTn id="69" dur="1000"/>
                                        <p:tgtEl>
                                          <p:spTgt spid="68619"/>
                                        </p:tgtEl>
                                      </p:cBhvr>
                                    </p:animEffect>
                                  </p:childTnLst>
                                </p:cTn>
                              </p:par>
                            </p:childTnLst>
                          </p:cTn>
                        </p:par>
                      </p:childTnLst>
                    </p:cTn>
                  </p:par>
                  <p:par>
                    <p:cTn id="70" fill="hold" nodeType="clickPar">
                      <p:stCondLst>
                        <p:cond delay="indefinite"/>
                      </p:stCondLst>
                      <p:childTnLst>
                        <p:par>
                          <p:cTn id="71" fill="hold" nodeType="withGroup">
                            <p:stCondLst>
                              <p:cond delay="0"/>
                            </p:stCondLst>
                            <p:childTnLst>
                              <p:par>
                                <p:cTn id="72" presetID="22" presetClass="entr" presetSubtype="8" fill="hold" grpId="0" nodeType="clickEffect">
                                  <p:stCondLst>
                                    <p:cond delay="0"/>
                                  </p:stCondLst>
                                  <p:childTnLst>
                                    <p:set>
                                      <p:cBhvr>
                                        <p:cTn id="73" dur="1" fill="hold">
                                          <p:stCondLst>
                                            <p:cond delay="0"/>
                                          </p:stCondLst>
                                        </p:cTn>
                                        <p:tgtEl>
                                          <p:spTgt spid="10">
                                            <p:txEl>
                                              <p:pRg st="2" end="2"/>
                                            </p:txEl>
                                          </p:spTgt>
                                        </p:tgtEl>
                                        <p:attrNameLst>
                                          <p:attrName>style.visibility</p:attrName>
                                        </p:attrNameLst>
                                      </p:cBhvr>
                                      <p:to>
                                        <p:strVal val="visible"/>
                                      </p:to>
                                    </p:set>
                                    <p:animEffect transition="in" filter="wipe(left)">
                                      <p:cBhvr>
                                        <p:cTn id="74" dur="500"/>
                                        <p:tgtEl>
                                          <p:spTgt spid="10">
                                            <p:txEl>
                                              <p:pRg st="2" end="2"/>
                                            </p:txEl>
                                          </p:spTgt>
                                        </p:tgtEl>
                                      </p:cBhvr>
                                    </p:animEffect>
                                  </p:childTnLst>
                                </p:cTn>
                              </p:par>
                            </p:childTnLst>
                          </p:cTn>
                        </p:par>
                        <p:par>
                          <p:cTn id="75" fill="hold" nodeType="afterGroup">
                            <p:stCondLst>
                              <p:cond delay="500"/>
                            </p:stCondLst>
                            <p:childTnLst>
                              <p:par>
                                <p:cTn id="76" presetID="22" presetClass="entr" presetSubtype="8" fill="hold" nodeType="afterEffect">
                                  <p:stCondLst>
                                    <p:cond delay="0"/>
                                  </p:stCondLst>
                                  <p:childTnLst>
                                    <p:set>
                                      <p:cBhvr>
                                        <p:cTn id="77" dur="1" fill="hold">
                                          <p:stCondLst>
                                            <p:cond delay="0"/>
                                          </p:stCondLst>
                                        </p:cTn>
                                        <p:tgtEl>
                                          <p:spTgt spid="68616"/>
                                        </p:tgtEl>
                                        <p:attrNameLst>
                                          <p:attrName>style.visibility</p:attrName>
                                        </p:attrNameLst>
                                      </p:cBhvr>
                                      <p:to>
                                        <p:strVal val="visible"/>
                                      </p:to>
                                    </p:set>
                                    <p:animEffect transition="in" filter="wipe(left)">
                                      <p:cBhvr>
                                        <p:cTn id="78" dur="1000"/>
                                        <p:tgtEl>
                                          <p:spTgt spid="68616"/>
                                        </p:tgtEl>
                                      </p:cBhvr>
                                    </p:animEffect>
                                  </p:childTnLst>
                                </p:cTn>
                              </p:par>
                            </p:childTnLst>
                          </p:cTn>
                        </p:par>
                        <p:par>
                          <p:cTn id="79" fill="hold" nodeType="afterGroup">
                            <p:stCondLst>
                              <p:cond delay="1500"/>
                            </p:stCondLst>
                            <p:childTnLst>
                              <p:par>
                                <p:cTn id="80" presetID="22" presetClass="entr" presetSubtype="8" fill="hold" nodeType="afterEffect">
                                  <p:stCondLst>
                                    <p:cond delay="0"/>
                                  </p:stCondLst>
                                  <p:childTnLst>
                                    <p:set>
                                      <p:cBhvr>
                                        <p:cTn id="81" dur="1" fill="hold">
                                          <p:stCondLst>
                                            <p:cond delay="0"/>
                                          </p:stCondLst>
                                        </p:cTn>
                                        <p:tgtEl>
                                          <p:spTgt spid="68617"/>
                                        </p:tgtEl>
                                        <p:attrNameLst>
                                          <p:attrName>style.visibility</p:attrName>
                                        </p:attrNameLst>
                                      </p:cBhvr>
                                      <p:to>
                                        <p:strVal val="visible"/>
                                      </p:to>
                                    </p:set>
                                    <p:animEffect transition="in" filter="wipe(left)">
                                      <p:cBhvr>
                                        <p:cTn id="82" dur="1000"/>
                                        <p:tgtEl>
                                          <p:spTgt spid="686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bldP spid="10" grpId="0" build="p" animBg="1"/>
      <p:bldP spid="25" grpId="0"/>
      <p:bldP spid="40" grpId="0" animBg="1"/>
      <p:bldP spid="41"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1371600" y="381000"/>
            <a:ext cx="7315200" cy="487363"/>
          </a:xfrm>
        </p:spPr>
        <p:txBody>
          <a:bodyPr/>
          <a:lstStyle/>
          <a:p>
            <a:pPr marL="419100" indent="-419100" eaLnBrk="1" hangingPunct="1"/>
            <a:r>
              <a:rPr lang="en-US" altLang="en-US" sz="2000" b="0" smtClean="0"/>
              <a:t>THE SOCIAL COSTS OF MONOPOLY POWER</a:t>
            </a:r>
          </a:p>
        </p:txBody>
      </p:sp>
      <p:grpSp>
        <p:nvGrpSpPr>
          <p:cNvPr id="37891" name="Group 3"/>
          <p:cNvGrpSpPr>
            <a:grpSpLocks/>
          </p:cNvGrpSpPr>
          <p:nvPr/>
        </p:nvGrpSpPr>
        <p:grpSpPr bwMode="auto">
          <a:xfrm>
            <a:off x="457200" y="381000"/>
            <a:ext cx="8229600" cy="487363"/>
            <a:chOff x="288" y="240"/>
            <a:chExt cx="5184" cy="307"/>
          </a:xfrm>
        </p:grpSpPr>
        <p:sp>
          <p:nvSpPr>
            <p:cNvPr id="37896" name="Rectangle 4"/>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10.4</a:t>
              </a:r>
            </a:p>
          </p:txBody>
        </p:sp>
        <p:sp>
          <p:nvSpPr>
            <p:cNvPr id="37897" name="Line 5"/>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37892" name="Picture 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94625"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Rectangle 90"/>
          <p:cNvSpPr>
            <a:spLocks noGrp="1" noChangeArrowheads="1"/>
          </p:cNvSpPr>
          <p:nvPr>
            <p:ph type="body" idx="1"/>
          </p:nvPr>
        </p:nvSpPr>
        <p:spPr>
          <a:xfrm>
            <a:off x="457200" y="990600"/>
            <a:ext cx="6705600" cy="511175"/>
          </a:xfrm>
        </p:spPr>
        <p:txBody>
          <a:bodyPr/>
          <a:lstStyle/>
          <a:p>
            <a:pPr eaLnBrk="1" hangingPunct="1"/>
            <a:r>
              <a:rPr lang="en-US" altLang="en-US" sz="2000" smtClean="0"/>
              <a:t>Regulation in Practice</a:t>
            </a:r>
          </a:p>
        </p:txBody>
      </p:sp>
      <p:sp>
        <p:nvSpPr>
          <p:cNvPr id="25" name="Text Box 91"/>
          <p:cNvSpPr txBox="1">
            <a:spLocks noChangeArrowheads="1"/>
          </p:cNvSpPr>
          <p:nvPr/>
        </p:nvSpPr>
        <p:spPr bwMode="auto">
          <a:xfrm>
            <a:off x="1981200" y="1576388"/>
            <a:ext cx="51816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31775" indent="-231775">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
                <a:schemeClr val="bg2"/>
              </a:buClr>
            </a:pPr>
            <a:r>
              <a:rPr lang="en-US" altLang="en-US" sz="1800" b="1">
                <a:solidFill>
                  <a:schemeClr val="bg2"/>
                </a:solidFill>
                <a:cs typeface="Arial" panose="020B0604020202020204" pitchFamily="34" charset="0"/>
              </a:rPr>
              <a:t>●</a:t>
            </a:r>
            <a:r>
              <a:rPr lang="en-US" altLang="en-US" sz="1800" b="1">
                <a:solidFill>
                  <a:srgbClr val="382344"/>
                </a:solidFill>
                <a:cs typeface="Arial" panose="020B0604020202020204" pitchFamily="34" charset="0"/>
              </a:rPr>
              <a:t>	rate-of-return regulation    </a:t>
            </a:r>
            <a:r>
              <a:rPr lang="en-US" altLang="en-US" sz="1800">
                <a:solidFill>
                  <a:schemeClr val="tx1"/>
                </a:solidFill>
                <a:cs typeface="Arial" panose="020B0604020202020204" pitchFamily="34" charset="0"/>
              </a:rPr>
              <a:t>Maximum price allowed by a regulatory agency is based on the (expected) rate of return that a firm will earn.</a:t>
            </a:r>
          </a:p>
        </p:txBody>
      </p:sp>
      <p:sp>
        <p:nvSpPr>
          <p:cNvPr id="23" name="Rectangle 93"/>
          <p:cNvSpPr>
            <a:spLocks noChangeArrowheads="1"/>
          </p:cNvSpPr>
          <p:nvPr/>
        </p:nvSpPr>
        <p:spPr bwMode="auto">
          <a:xfrm>
            <a:off x="914400" y="2727325"/>
            <a:ext cx="7315200" cy="160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pPr>
            <a:r>
              <a:rPr lang="en-US" altLang="en-US" sz="1800">
                <a:solidFill>
                  <a:schemeClr val="tx1"/>
                </a:solidFill>
              </a:rPr>
              <a:t>The difficulty of agreeing on a set of numbers to be used in rate-of-return calculations often leads to delays in the regulatory response to changes in cost and other market conditions.</a:t>
            </a:r>
          </a:p>
          <a:p>
            <a:pPr eaLnBrk="1" hangingPunct="1">
              <a:spcBef>
                <a:spcPct val="50000"/>
              </a:spcBef>
            </a:pPr>
            <a:r>
              <a:rPr lang="en-US" altLang="en-US" sz="1800">
                <a:solidFill>
                  <a:schemeClr val="tx1"/>
                </a:solidFill>
              </a:rPr>
              <a:t>The net result is </a:t>
            </a:r>
            <a:r>
              <a:rPr lang="en-US" altLang="en-US" sz="1800" i="1">
                <a:solidFill>
                  <a:schemeClr val="tx1"/>
                </a:solidFill>
              </a:rPr>
              <a:t>regulatory lag</a:t>
            </a:r>
            <a:r>
              <a:rPr lang="en-US" altLang="en-US" sz="1800">
                <a:solidFill>
                  <a:schemeClr val="tx1"/>
                </a:solidFill>
              </a:rPr>
              <a:t>—the delays of a year or more usually entailed in changing regulated prices.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wipe(left)">
                                      <p:cBhvr>
                                        <p:cTn id="7" dur="500"/>
                                        <p:tgtEl>
                                          <p:spTgt spid="26">
                                            <p:txEl>
                                              <p:pRg st="0" end="0"/>
                                            </p:txEl>
                                          </p:spTgt>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3">
                                            <p:txEl>
                                              <p:pRg st="0" end="0"/>
                                            </p:txEl>
                                          </p:spTgt>
                                        </p:tgtEl>
                                        <p:attrNameLst>
                                          <p:attrName>style.visibility</p:attrName>
                                        </p:attrNameLst>
                                      </p:cBhvr>
                                      <p:to>
                                        <p:strVal val="visible"/>
                                      </p:to>
                                    </p:set>
                                    <p:animEffect transition="in" filter="wipe(left)">
                                      <p:cBhvr>
                                        <p:cTn id="15" dur="500"/>
                                        <p:tgtEl>
                                          <p:spTgt spid="23">
                                            <p:txEl>
                                              <p:pRg st="0" end="0"/>
                                            </p:txEl>
                                          </p:spTgt>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3">
                                            <p:txEl>
                                              <p:pRg st="1" end="1"/>
                                            </p:txEl>
                                          </p:spTgt>
                                        </p:tgtEl>
                                        <p:attrNameLst>
                                          <p:attrName>style.visibility</p:attrName>
                                        </p:attrNameLst>
                                      </p:cBhvr>
                                      <p:to>
                                        <p:strVal val="visible"/>
                                      </p:to>
                                    </p:set>
                                    <p:animEffect transition="in" filter="wipe(left)">
                                      <p:cBhvr>
                                        <p:cTn id="19" dur="500"/>
                                        <p:tgtEl>
                                          <p:spTgt spid="2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bldP spid="25" grpId="0"/>
      <p:bldP spid="2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618" name="Rectangle 2"/>
          <p:cNvSpPr>
            <a:spLocks noGrp="1" noChangeArrowheads="1"/>
          </p:cNvSpPr>
          <p:nvPr>
            <p:ph type="title"/>
          </p:nvPr>
        </p:nvSpPr>
        <p:spPr>
          <a:xfrm>
            <a:off x="1371600" y="381000"/>
            <a:ext cx="7315200" cy="487363"/>
          </a:xfrm>
        </p:spPr>
        <p:txBody>
          <a:bodyPr/>
          <a:lstStyle/>
          <a:p>
            <a:pPr marL="419100" indent="-419100" eaLnBrk="1" hangingPunct="1"/>
            <a:r>
              <a:rPr lang="en-US" altLang="en-US" sz="2000" b="0" smtClean="0"/>
              <a:t>MONOPSONY</a:t>
            </a:r>
          </a:p>
        </p:txBody>
      </p:sp>
      <p:grpSp>
        <p:nvGrpSpPr>
          <p:cNvPr id="2" name="Group 3"/>
          <p:cNvGrpSpPr>
            <a:grpSpLocks/>
          </p:cNvGrpSpPr>
          <p:nvPr/>
        </p:nvGrpSpPr>
        <p:grpSpPr bwMode="auto">
          <a:xfrm>
            <a:off x="457200" y="381000"/>
            <a:ext cx="8229600" cy="487363"/>
            <a:chOff x="288" y="240"/>
            <a:chExt cx="5184" cy="307"/>
          </a:xfrm>
        </p:grpSpPr>
        <p:sp>
          <p:nvSpPr>
            <p:cNvPr id="38922" name="Rectangle 4"/>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10.5</a:t>
              </a:r>
            </a:p>
          </p:txBody>
        </p:sp>
        <p:sp>
          <p:nvSpPr>
            <p:cNvPr id="38923" name="Line 5"/>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623625" name="Picture 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94625"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Text Box 91"/>
          <p:cNvSpPr txBox="1">
            <a:spLocks noChangeArrowheads="1"/>
          </p:cNvSpPr>
          <p:nvPr/>
        </p:nvSpPr>
        <p:spPr bwMode="auto">
          <a:xfrm>
            <a:off x="1828800" y="1576388"/>
            <a:ext cx="54864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31775" indent="-231775">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
                <a:schemeClr val="bg2"/>
              </a:buClr>
            </a:pPr>
            <a:r>
              <a:rPr lang="en-US" altLang="en-US" sz="1800" b="1">
                <a:solidFill>
                  <a:schemeClr val="bg2"/>
                </a:solidFill>
                <a:cs typeface="Arial" panose="020B0604020202020204" pitchFamily="34" charset="0"/>
              </a:rPr>
              <a:t>●</a:t>
            </a:r>
            <a:r>
              <a:rPr lang="en-US" altLang="en-US" sz="1800" b="1">
                <a:solidFill>
                  <a:srgbClr val="382344"/>
                </a:solidFill>
                <a:latin typeface="Palatino" pitchFamily="2" charset="0"/>
              </a:rPr>
              <a:t>	</a:t>
            </a:r>
            <a:r>
              <a:rPr lang="en-US" altLang="en-US" sz="1800" b="1">
                <a:solidFill>
                  <a:srgbClr val="382344"/>
                </a:solidFill>
              </a:rPr>
              <a:t>oligopsony    </a:t>
            </a:r>
            <a:r>
              <a:rPr lang="en-US" altLang="en-US" sz="1800">
                <a:solidFill>
                  <a:schemeClr val="tx1"/>
                </a:solidFill>
              </a:rPr>
              <a:t>Market with only a few buyers.</a:t>
            </a:r>
          </a:p>
        </p:txBody>
      </p:sp>
      <p:sp>
        <p:nvSpPr>
          <p:cNvPr id="27" name="Text Box 91"/>
          <p:cNvSpPr txBox="1">
            <a:spLocks noChangeArrowheads="1"/>
          </p:cNvSpPr>
          <p:nvPr/>
        </p:nvSpPr>
        <p:spPr bwMode="auto">
          <a:xfrm>
            <a:off x="1828800" y="2249488"/>
            <a:ext cx="54864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31775" indent="-231775">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
                <a:schemeClr val="bg2"/>
              </a:buClr>
            </a:pPr>
            <a:r>
              <a:rPr lang="en-US" altLang="en-US" sz="1800" b="1">
                <a:solidFill>
                  <a:schemeClr val="bg2"/>
                </a:solidFill>
                <a:cs typeface="Arial" panose="020B0604020202020204" pitchFamily="34" charset="0"/>
              </a:rPr>
              <a:t>●</a:t>
            </a:r>
            <a:r>
              <a:rPr lang="en-US" altLang="en-US" sz="1800" b="1">
                <a:solidFill>
                  <a:srgbClr val="382344"/>
                </a:solidFill>
                <a:latin typeface="Palatino" pitchFamily="2" charset="0"/>
              </a:rPr>
              <a:t>	</a:t>
            </a:r>
            <a:r>
              <a:rPr lang="en-US" altLang="en-US" sz="1800" b="1">
                <a:solidFill>
                  <a:srgbClr val="382344"/>
                </a:solidFill>
              </a:rPr>
              <a:t>monopsony power    </a:t>
            </a:r>
            <a:r>
              <a:rPr lang="en-US" altLang="en-US" sz="1800">
                <a:solidFill>
                  <a:schemeClr val="tx1"/>
                </a:solidFill>
              </a:rPr>
              <a:t>Buyer’s ability to affect the price of a good.</a:t>
            </a:r>
          </a:p>
        </p:txBody>
      </p:sp>
      <p:sp>
        <p:nvSpPr>
          <p:cNvPr id="28" name="Text Box 91"/>
          <p:cNvSpPr txBox="1">
            <a:spLocks noChangeArrowheads="1"/>
          </p:cNvSpPr>
          <p:nvPr/>
        </p:nvSpPr>
        <p:spPr bwMode="auto">
          <a:xfrm>
            <a:off x="1828800" y="3116263"/>
            <a:ext cx="54864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31775" indent="-231775">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
                <a:schemeClr val="bg2"/>
              </a:buClr>
            </a:pPr>
            <a:r>
              <a:rPr lang="en-US" altLang="en-US" sz="1800" b="1">
                <a:solidFill>
                  <a:schemeClr val="bg2"/>
                </a:solidFill>
                <a:cs typeface="Arial" panose="020B0604020202020204" pitchFamily="34" charset="0"/>
              </a:rPr>
              <a:t>●</a:t>
            </a:r>
            <a:r>
              <a:rPr lang="en-US" altLang="en-US" sz="1800" b="1">
                <a:solidFill>
                  <a:srgbClr val="382344"/>
                </a:solidFill>
                <a:latin typeface="Palatino" pitchFamily="2" charset="0"/>
              </a:rPr>
              <a:t>	</a:t>
            </a:r>
            <a:r>
              <a:rPr lang="en-US" altLang="en-US" sz="1800" b="1">
                <a:solidFill>
                  <a:srgbClr val="382344"/>
                </a:solidFill>
              </a:rPr>
              <a:t>marginal value    </a:t>
            </a:r>
            <a:r>
              <a:rPr lang="en-US" altLang="en-US" sz="1800">
                <a:solidFill>
                  <a:schemeClr val="tx1"/>
                </a:solidFill>
              </a:rPr>
              <a:t>Additional benefit derived from purchasing one more unit of a good.</a:t>
            </a:r>
          </a:p>
        </p:txBody>
      </p:sp>
      <p:sp>
        <p:nvSpPr>
          <p:cNvPr id="30" name="Text Box 91"/>
          <p:cNvSpPr txBox="1">
            <a:spLocks noChangeArrowheads="1"/>
          </p:cNvSpPr>
          <p:nvPr/>
        </p:nvSpPr>
        <p:spPr bwMode="auto">
          <a:xfrm>
            <a:off x="1828800" y="4002088"/>
            <a:ext cx="54864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31775" indent="-231775">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
                <a:schemeClr val="bg2"/>
              </a:buClr>
            </a:pPr>
            <a:r>
              <a:rPr lang="en-US" altLang="en-US" sz="1800" b="1">
                <a:solidFill>
                  <a:schemeClr val="bg2"/>
                </a:solidFill>
                <a:cs typeface="Arial" panose="020B0604020202020204" pitchFamily="34" charset="0"/>
              </a:rPr>
              <a:t>●</a:t>
            </a:r>
            <a:r>
              <a:rPr lang="en-US" altLang="en-US" sz="1800" b="1">
                <a:solidFill>
                  <a:srgbClr val="382344"/>
                </a:solidFill>
                <a:latin typeface="Palatino" pitchFamily="2" charset="0"/>
              </a:rPr>
              <a:t>	</a:t>
            </a:r>
            <a:r>
              <a:rPr lang="en-US" altLang="en-US" sz="1800" b="1">
                <a:solidFill>
                  <a:srgbClr val="382344"/>
                </a:solidFill>
              </a:rPr>
              <a:t>marginal expenditure    </a:t>
            </a:r>
            <a:r>
              <a:rPr lang="en-US" altLang="en-US" sz="1800">
                <a:solidFill>
                  <a:schemeClr val="tx1"/>
                </a:solidFill>
              </a:rPr>
              <a:t>Additional cost of buying one more unit of a good.</a:t>
            </a:r>
          </a:p>
        </p:txBody>
      </p:sp>
      <p:sp>
        <p:nvSpPr>
          <p:cNvPr id="11" name="Text Box 91"/>
          <p:cNvSpPr txBox="1">
            <a:spLocks noChangeArrowheads="1"/>
          </p:cNvSpPr>
          <p:nvPr/>
        </p:nvSpPr>
        <p:spPr bwMode="auto">
          <a:xfrm>
            <a:off x="1828800" y="4916488"/>
            <a:ext cx="54864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31775" indent="-231775">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
                <a:schemeClr val="bg2"/>
              </a:buClr>
            </a:pPr>
            <a:r>
              <a:rPr lang="en-US" altLang="en-US" sz="1800" b="1">
                <a:solidFill>
                  <a:schemeClr val="bg2"/>
                </a:solidFill>
                <a:cs typeface="Arial" panose="020B0604020202020204" pitchFamily="34" charset="0"/>
              </a:rPr>
              <a:t>●</a:t>
            </a:r>
            <a:r>
              <a:rPr lang="en-US" altLang="en-US" sz="1800" b="1">
                <a:solidFill>
                  <a:srgbClr val="382344"/>
                </a:solidFill>
                <a:latin typeface="Palatino" pitchFamily="2" charset="0"/>
              </a:rPr>
              <a:t>	</a:t>
            </a:r>
            <a:r>
              <a:rPr lang="en-US" altLang="en-US" sz="1800" b="1">
                <a:solidFill>
                  <a:srgbClr val="382344"/>
                </a:solidFill>
              </a:rPr>
              <a:t>average expenditure    </a:t>
            </a:r>
            <a:r>
              <a:rPr lang="en-US" altLang="en-US" sz="1800">
                <a:solidFill>
                  <a:schemeClr val="tx1"/>
                </a:solidFill>
              </a:rPr>
              <a:t>Price paid per unit of a good.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50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nodeType="afterGroup">
                            <p:stCondLst>
                              <p:cond delay="1000"/>
                            </p:stCondLst>
                            <p:childTnLst>
                              <p:par>
                                <p:cTn id="9" presetID="10" presetClass="entr" presetSubtype="0" fill="hold" nodeType="afterEffect">
                                  <p:stCondLst>
                                    <p:cond delay="0"/>
                                  </p:stCondLst>
                                  <p:childTnLst>
                                    <p:set>
                                      <p:cBhvr>
                                        <p:cTn id="10" dur="1" fill="hold">
                                          <p:stCondLst>
                                            <p:cond delay="0"/>
                                          </p:stCondLst>
                                        </p:cTn>
                                        <p:tgtEl>
                                          <p:spTgt spid="623625"/>
                                        </p:tgtEl>
                                        <p:attrNameLst>
                                          <p:attrName>style.visibility</p:attrName>
                                        </p:attrNameLst>
                                      </p:cBhvr>
                                      <p:to>
                                        <p:strVal val="visible"/>
                                      </p:to>
                                    </p:set>
                                    <p:animEffect transition="in" filter="fade">
                                      <p:cBhvr>
                                        <p:cTn id="11" dur="500"/>
                                        <p:tgtEl>
                                          <p:spTgt spid="623625"/>
                                        </p:tgtEl>
                                      </p:cBhvr>
                                    </p:animEffect>
                                  </p:childTnLst>
                                </p:cTn>
                              </p:par>
                            </p:childTnLst>
                          </p:cTn>
                        </p:par>
                        <p:par>
                          <p:cTn id="12" fill="hold" nodeType="afterGroup">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623618"/>
                                        </p:tgtEl>
                                        <p:attrNameLst>
                                          <p:attrName>style.visibility</p:attrName>
                                        </p:attrNameLst>
                                      </p:cBhvr>
                                      <p:to>
                                        <p:strVal val="visible"/>
                                      </p:to>
                                    </p:set>
                                    <p:animEffect transition="in" filter="wipe(left)">
                                      <p:cBhvr>
                                        <p:cTn id="15" dur="1000"/>
                                        <p:tgtEl>
                                          <p:spTgt spid="623618"/>
                                        </p:tgtEl>
                                      </p:cBhvr>
                                    </p:animEffect>
                                  </p:childTnLst>
                                </p:cTn>
                              </p:par>
                            </p:childTnLst>
                          </p:cTn>
                        </p:par>
                        <p:par>
                          <p:cTn id="16" fill="hold" nodeType="afterGroup">
                            <p:stCondLst>
                              <p:cond delay="2500"/>
                            </p:stCondLst>
                            <p:childTnLst>
                              <p:par>
                                <p:cTn id="17" presetID="22" presetClass="entr" presetSubtype="8" fill="hold" grpId="0"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wipe(left)">
                                      <p:cBhvr>
                                        <p:cTn id="19" dur="500"/>
                                        <p:tgtEl>
                                          <p:spTgt spid="26"/>
                                        </p:tgtEl>
                                      </p:cBhvr>
                                    </p:animEffect>
                                  </p:childTnLst>
                                </p:cTn>
                              </p:par>
                            </p:childTnLst>
                          </p:cTn>
                        </p:par>
                        <p:par>
                          <p:cTn id="20" fill="hold" nodeType="afterGroup">
                            <p:stCondLst>
                              <p:cond delay="3000"/>
                            </p:stCondLst>
                            <p:childTnLst>
                              <p:par>
                                <p:cTn id="21" presetID="22" presetClass="entr" presetSubtype="8"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left)">
                                      <p:cBhvr>
                                        <p:cTn id="23" dur="500"/>
                                        <p:tgtEl>
                                          <p:spTgt spid="27"/>
                                        </p:tgtEl>
                                      </p:cBhvr>
                                    </p:animEffect>
                                  </p:childTnLst>
                                </p:cTn>
                              </p:par>
                            </p:childTnLst>
                          </p:cTn>
                        </p:par>
                        <p:par>
                          <p:cTn id="24" fill="hold" nodeType="afterGroup">
                            <p:stCondLst>
                              <p:cond delay="3500"/>
                            </p:stCondLst>
                            <p:childTnLst>
                              <p:par>
                                <p:cTn id="25" presetID="22" presetClass="entr" presetSubtype="8"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wipe(left)">
                                      <p:cBhvr>
                                        <p:cTn id="27" dur="500"/>
                                        <p:tgtEl>
                                          <p:spTgt spid="28"/>
                                        </p:tgtEl>
                                      </p:cBhvr>
                                    </p:animEffect>
                                  </p:childTnLst>
                                </p:cTn>
                              </p:par>
                            </p:childTnLst>
                          </p:cTn>
                        </p:par>
                        <p:par>
                          <p:cTn id="28" fill="hold" nodeType="afterGroup">
                            <p:stCondLst>
                              <p:cond delay="4000"/>
                            </p:stCondLst>
                            <p:childTnLst>
                              <p:par>
                                <p:cTn id="29" presetID="22" presetClass="entr" presetSubtype="8" fill="hold" grpId="0" nodeType="after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wipe(left)">
                                      <p:cBhvr>
                                        <p:cTn id="31" dur="500"/>
                                        <p:tgtEl>
                                          <p:spTgt spid="30"/>
                                        </p:tgtEl>
                                      </p:cBhvr>
                                    </p:animEffect>
                                  </p:childTnLst>
                                </p:cTn>
                              </p:par>
                            </p:childTnLst>
                          </p:cTn>
                        </p:par>
                        <p:par>
                          <p:cTn id="32" fill="hold" nodeType="afterGroup">
                            <p:stCondLst>
                              <p:cond delay="4500"/>
                            </p:stCondLst>
                            <p:childTnLst>
                              <p:par>
                                <p:cTn id="33" presetID="22" presetClass="entr" presetSubtype="8"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ipe(left)">
                                      <p:cBhvr>
                                        <p:cTn id="3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3618" grpId="0"/>
      <p:bldP spid="26" grpId="0"/>
      <p:bldP spid="27" grpId="0"/>
      <p:bldP spid="28" grpId="0"/>
      <p:bldP spid="30" grpId="0"/>
      <p:bldP spid="11"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40" name="Picture 8" descr="C:\Documents and Settings\Kyle M. Thiel\Desktop\pindyckDone\ch10\fig10.13\fig10.13_06.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1143000"/>
            <a:ext cx="6953250" cy="322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641" name="Picture 9" descr="C:\Documents and Settings\Kyle M. Thiel\Desktop\pindyckDone\ch10\fig10.13\fig10.13_07.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1143000"/>
            <a:ext cx="6953250" cy="322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0" name="Rectangle 2"/>
          <p:cNvSpPr>
            <a:spLocks noGrp="1" noChangeArrowheads="1"/>
          </p:cNvSpPr>
          <p:nvPr>
            <p:ph type="title"/>
          </p:nvPr>
        </p:nvSpPr>
        <p:spPr>
          <a:xfrm>
            <a:off x="1371600" y="381000"/>
            <a:ext cx="7315200" cy="487363"/>
          </a:xfrm>
        </p:spPr>
        <p:txBody>
          <a:bodyPr/>
          <a:lstStyle/>
          <a:p>
            <a:pPr marL="419100" indent="-419100" eaLnBrk="1" hangingPunct="1"/>
            <a:r>
              <a:rPr lang="en-US" altLang="en-US" sz="2000" b="0" smtClean="0"/>
              <a:t>MONOPSONY</a:t>
            </a:r>
          </a:p>
        </p:txBody>
      </p:sp>
      <p:grpSp>
        <p:nvGrpSpPr>
          <p:cNvPr id="39941" name="Group 3"/>
          <p:cNvGrpSpPr>
            <a:grpSpLocks/>
          </p:cNvGrpSpPr>
          <p:nvPr/>
        </p:nvGrpSpPr>
        <p:grpSpPr bwMode="auto">
          <a:xfrm>
            <a:off x="457200" y="381000"/>
            <a:ext cx="8229600" cy="487363"/>
            <a:chOff x="288" y="240"/>
            <a:chExt cx="5184" cy="307"/>
          </a:xfrm>
        </p:grpSpPr>
        <p:sp>
          <p:nvSpPr>
            <p:cNvPr id="39952" name="Rectangle 4"/>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10.5</a:t>
              </a:r>
            </a:p>
          </p:txBody>
        </p:sp>
        <p:sp>
          <p:nvSpPr>
            <p:cNvPr id="39953" name="Line 5"/>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39942" name="Picture 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94625"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1"/>
          <p:cNvSpPr>
            <a:spLocks noChangeArrowheads="1"/>
          </p:cNvSpPr>
          <p:nvPr/>
        </p:nvSpPr>
        <p:spPr bwMode="auto">
          <a:xfrm>
            <a:off x="685800" y="4819650"/>
            <a:ext cx="8077200" cy="17335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Aft>
                <a:spcPct val="20000"/>
              </a:spcAft>
            </a:pPr>
            <a:r>
              <a:rPr lang="en-US" altLang="en-US" sz="1400">
                <a:solidFill>
                  <a:schemeClr val="tx1"/>
                </a:solidFill>
              </a:rPr>
              <a:t>In </a:t>
            </a:r>
            <a:r>
              <a:rPr lang="en-US" altLang="en-US" sz="1400" b="1">
                <a:solidFill>
                  <a:schemeClr val="tx1"/>
                </a:solidFill>
              </a:rPr>
              <a:t>(a)</a:t>
            </a:r>
            <a:r>
              <a:rPr lang="en-US" altLang="en-US" sz="1400">
                <a:solidFill>
                  <a:schemeClr val="tx1"/>
                </a:solidFill>
              </a:rPr>
              <a:t>, the competitive buyer takes market price </a:t>
            </a:r>
            <a:r>
              <a:rPr lang="en-US" altLang="en-US" sz="1400" i="1">
                <a:solidFill>
                  <a:schemeClr val="tx1"/>
                </a:solidFill>
              </a:rPr>
              <a:t>P</a:t>
            </a:r>
            <a:r>
              <a:rPr lang="en-US" altLang="en-US" sz="1400">
                <a:solidFill>
                  <a:schemeClr val="tx1"/>
                </a:solidFill>
              </a:rPr>
              <a:t>* as given. Therefore, marginal expenditure and average expenditure are constant and equal; </a:t>
            </a:r>
          </a:p>
          <a:p>
            <a:pPr eaLnBrk="1" hangingPunct="1">
              <a:spcAft>
                <a:spcPct val="20000"/>
              </a:spcAft>
            </a:pPr>
            <a:r>
              <a:rPr lang="en-US" altLang="en-US" sz="1400">
                <a:solidFill>
                  <a:schemeClr val="tx1"/>
                </a:solidFill>
              </a:rPr>
              <a:t>quantity purchased is found by equating price to marginal value (demand). </a:t>
            </a:r>
          </a:p>
          <a:p>
            <a:pPr eaLnBrk="1" hangingPunct="1">
              <a:spcAft>
                <a:spcPct val="20000"/>
              </a:spcAft>
            </a:pPr>
            <a:r>
              <a:rPr lang="en-US" altLang="en-US" sz="1400">
                <a:solidFill>
                  <a:schemeClr val="tx1"/>
                </a:solidFill>
              </a:rPr>
              <a:t>In </a:t>
            </a:r>
            <a:r>
              <a:rPr lang="en-US" altLang="en-US" sz="1400" b="1">
                <a:solidFill>
                  <a:schemeClr val="tx1"/>
                </a:solidFill>
              </a:rPr>
              <a:t>(b)</a:t>
            </a:r>
            <a:r>
              <a:rPr lang="en-US" altLang="en-US" sz="1400">
                <a:solidFill>
                  <a:schemeClr val="tx1"/>
                </a:solidFill>
              </a:rPr>
              <a:t>, the competitive seller also takes price as given. Marginal revenue and average revenue are constant and equal; </a:t>
            </a:r>
          </a:p>
          <a:p>
            <a:pPr eaLnBrk="1" hangingPunct="1">
              <a:spcAft>
                <a:spcPct val="20000"/>
              </a:spcAft>
            </a:pPr>
            <a:r>
              <a:rPr lang="en-US" altLang="en-US" sz="1400">
                <a:solidFill>
                  <a:schemeClr val="tx1"/>
                </a:solidFill>
              </a:rPr>
              <a:t>quantity sold is found by equating price to marginal cost.</a:t>
            </a:r>
          </a:p>
        </p:txBody>
      </p:sp>
      <p:sp>
        <p:nvSpPr>
          <p:cNvPr id="12" name="Rectangle 12"/>
          <p:cNvSpPr>
            <a:spLocks noChangeArrowheads="1"/>
          </p:cNvSpPr>
          <p:nvPr/>
        </p:nvSpPr>
        <p:spPr bwMode="auto">
          <a:xfrm>
            <a:off x="762000" y="4514850"/>
            <a:ext cx="7640638" cy="28575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chemeClr val="tx1"/>
                </a:solidFill>
              </a:rPr>
              <a:t>Competitive Buyer Compared to Competitive Seller</a:t>
            </a:r>
          </a:p>
        </p:txBody>
      </p:sp>
      <p:sp>
        <p:nvSpPr>
          <p:cNvPr id="13" name="Rectangle 13"/>
          <p:cNvSpPr>
            <a:spLocks noChangeArrowheads="1"/>
          </p:cNvSpPr>
          <p:nvPr/>
        </p:nvSpPr>
        <p:spPr bwMode="auto">
          <a:xfrm>
            <a:off x="762000" y="4191000"/>
            <a:ext cx="35337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rgbClr val="B27CB6"/>
                </a:solidFill>
              </a:rPr>
              <a:t>Figure 10.13</a:t>
            </a:r>
          </a:p>
        </p:txBody>
      </p:sp>
      <p:pic>
        <p:nvPicPr>
          <p:cNvPr id="69634" name="Picture 2" descr="C:\Documents and Settings\Kyle M. Thiel\Desktop\pindyckDone\ch10\fig10.13\fig10.13_08.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90600" y="1143000"/>
            <a:ext cx="6953250" cy="322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635" name="Picture 3" descr="C:\Documents and Settings\Kyle M. Thiel\Desktop\pindyckDone\ch10\fig10.13\fig10.13_01.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90600" y="1143000"/>
            <a:ext cx="6953250" cy="322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636" name="Picture 4" descr="C:\Documents and Settings\Kyle M. Thiel\Desktop\pindyckDone\ch10\fig10.13\fig10.13_02.g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90600" y="1143000"/>
            <a:ext cx="6953250" cy="322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637" name="Picture 5" descr="C:\Documents and Settings\Kyle M. Thiel\Desktop\pindyckDone\ch10\fig10.13\fig10.13_03.gif"/>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90600" y="1143000"/>
            <a:ext cx="6953250" cy="322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638" name="Picture 6" descr="C:\Documents and Settings\Kyle M. Thiel\Desktop\pindyckDone\ch10\fig10.13\fig10.13_04.gif"/>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90600" y="1143000"/>
            <a:ext cx="6953250" cy="322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639" name="Picture 7" descr="C:\Documents and Settings\Kyle M. Thiel\Desktop\pindyckDone\ch10\fig10.13\fig10.13_05.gif"/>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90600" y="1143000"/>
            <a:ext cx="6953250" cy="322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1">
                                            <p:bg/>
                                          </p:spTgt>
                                        </p:tgtEl>
                                        <p:attrNameLst>
                                          <p:attrName>style.visibility</p:attrName>
                                        </p:attrNameLst>
                                      </p:cBhvr>
                                      <p:to>
                                        <p:strVal val="visible"/>
                                      </p:to>
                                    </p:set>
                                    <p:animEffect transition="in" filter="wipe(left)">
                                      <p:cBhvr>
                                        <p:cTn id="15" dur="500"/>
                                        <p:tgtEl>
                                          <p:spTgt spid="11">
                                            <p:bg/>
                                          </p:spTgt>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1">
                                            <p:txEl>
                                              <p:pRg st="0" end="0"/>
                                            </p:txEl>
                                          </p:spTgt>
                                        </p:tgtEl>
                                        <p:attrNameLst>
                                          <p:attrName>style.visibility</p:attrName>
                                        </p:attrNameLst>
                                      </p:cBhvr>
                                      <p:to>
                                        <p:strVal val="visible"/>
                                      </p:to>
                                    </p:set>
                                    <p:animEffect transition="in" filter="wipe(left)">
                                      <p:cBhvr>
                                        <p:cTn id="19" dur="500"/>
                                        <p:tgtEl>
                                          <p:spTgt spid="11">
                                            <p:txEl>
                                              <p:pRg st="0" end="0"/>
                                            </p:txEl>
                                          </p:spTgt>
                                        </p:tgtEl>
                                      </p:cBhvr>
                                    </p:animEffect>
                                  </p:childTnLst>
                                </p:cTn>
                              </p:par>
                            </p:childTnLst>
                          </p:cTn>
                        </p:par>
                        <p:par>
                          <p:cTn id="20" fill="hold" nodeType="afterGroup">
                            <p:stCondLst>
                              <p:cond delay="2000"/>
                            </p:stCondLst>
                            <p:childTnLst>
                              <p:par>
                                <p:cTn id="21" presetID="22" presetClass="entr" presetSubtype="8" fill="hold" nodeType="afterEffect">
                                  <p:stCondLst>
                                    <p:cond delay="0"/>
                                  </p:stCondLst>
                                  <p:childTnLst>
                                    <p:set>
                                      <p:cBhvr>
                                        <p:cTn id="22" dur="1" fill="hold">
                                          <p:stCondLst>
                                            <p:cond delay="0"/>
                                          </p:stCondLst>
                                        </p:cTn>
                                        <p:tgtEl>
                                          <p:spTgt spid="69635"/>
                                        </p:tgtEl>
                                        <p:attrNameLst>
                                          <p:attrName>style.visibility</p:attrName>
                                        </p:attrNameLst>
                                      </p:cBhvr>
                                      <p:to>
                                        <p:strVal val="visible"/>
                                      </p:to>
                                    </p:set>
                                    <p:animEffect transition="in" filter="wipe(left)">
                                      <p:cBhvr>
                                        <p:cTn id="23" dur="1000"/>
                                        <p:tgtEl>
                                          <p:spTgt spid="69635"/>
                                        </p:tgtEl>
                                      </p:cBhvr>
                                    </p:animEffect>
                                  </p:childTnLst>
                                </p:cTn>
                              </p:par>
                            </p:childTnLst>
                          </p:cTn>
                        </p:par>
                        <p:par>
                          <p:cTn id="24" fill="hold" nodeType="afterGroup">
                            <p:stCondLst>
                              <p:cond delay="3000"/>
                            </p:stCondLst>
                            <p:childTnLst>
                              <p:par>
                                <p:cTn id="25" presetID="22" presetClass="entr" presetSubtype="8" fill="hold" nodeType="afterEffect">
                                  <p:stCondLst>
                                    <p:cond delay="0"/>
                                  </p:stCondLst>
                                  <p:childTnLst>
                                    <p:set>
                                      <p:cBhvr>
                                        <p:cTn id="26" dur="1" fill="hold">
                                          <p:stCondLst>
                                            <p:cond delay="0"/>
                                          </p:stCondLst>
                                        </p:cTn>
                                        <p:tgtEl>
                                          <p:spTgt spid="69636"/>
                                        </p:tgtEl>
                                        <p:attrNameLst>
                                          <p:attrName>style.visibility</p:attrName>
                                        </p:attrNameLst>
                                      </p:cBhvr>
                                      <p:to>
                                        <p:strVal val="visible"/>
                                      </p:to>
                                    </p:set>
                                    <p:animEffect transition="in" filter="wipe(left)">
                                      <p:cBhvr>
                                        <p:cTn id="27" dur="1000"/>
                                        <p:tgtEl>
                                          <p:spTgt spid="69636"/>
                                        </p:tgtEl>
                                      </p:cBhvr>
                                    </p:animEffect>
                                  </p:childTnLst>
                                </p:cTn>
                              </p:par>
                            </p:childTnLst>
                          </p:cTn>
                        </p:par>
                        <p:par>
                          <p:cTn id="28" fill="hold" nodeType="afterGroup">
                            <p:stCondLst>
                              <p:cond delay="4000"/>
                            </p:stCondLst>
                            <p:childTnLst>
                              <p:par>
                                <p:cTn id="29" presetID="22" presetClass="entr" presetSubtype="8" fill="hold" nodeType="afterEffect">
                                  <p:stCondLst>
                                    <p:cond delay="0"/>
                                  </p:stCondLst>
                                  <p:childTnLst>
                                    <p:set>
                                      <p:cBhvr>
                                        <p:cTn id="30" dur="1" fill="hold">
                                          <p:stCondLst>
                                            <p:cond delay="0"/>
                                          </p:stCondLst>
                                        </p:cTn>
                                        <p:tgtEl>
                                          <p:spTgt spid="69637"/>
                                        </p:tgtEl>
                                        <p:attrNameLst>
                                          <p:attrName>style.visibility</p:attrName>
                                        </p:attrNameLst>
                                      </p:cBhvr>
                                      <p:to>
                                        <p:strVal val="visible"/>
                                      </p:to>
                                    </p:set>
                                    <p:animEffect transition="in" filter="wipe(left)">
                                      <p:cBhvr>
                                        <p:cTn id="31" dur="1000"/>
                                        <p:tgtEl>
                                          <p:spTgt spid="69637"/>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11">
                                            <p:txEl>
                                              <p:pRg st="1" end="1"/>
                                            </p:txEl>
                                          </p:spTgt>
                                        </p:tgtEl>
                                        <p:attrNameLst>
                                          <p:attrName>style.visibility</p:attrName>
                                        </p:attrNameLst>
                                      </p:cBhvr>
                                      <p:to>
                                        <p:strVal val="visible"/>
                                      </p:to>
                                    </p:set>
                                    <p:animEffect transition="in" filter="wipe(left)">
                                      <p:cBhvr>
                                        <p:cTn id="36" dur="500"/>
                                        <p:tgtEl>
                                          <p:spTgt spid="11">
                                            <p:txEl>
                                              <p:pRg st="1" end="1"/>
                                            </p:txEl>
                                          </p:spTgt>
                                        </p:tgtEl>
                                      </p:cBhvr>
                                    </p:animEffect>
                                  </p:childTnLst>
                                </p:cTn>
                              </p:par>
                            </p:childTnLst>
                          </p:cTn>
                        </p:par>
                        <p:par>
                          <p:cTn id="37" fill="hold" nodeType="afterGroup">
                            <p:stCondLst>
                              <p:cond delay="500"/>
                            </p:stCondLst>
                            <p:childTnLst>
                              <p:par>
                                <p:cTn id="38" presetID="22" presetClass="entr" presetSubtype="1" fill="hold" nodeType="afterEffect">
                                  <p:stCondLst>
                                    <p:cond delay="0"/>
                                  </p:stCondLst>
                                  <p:childTnLst>
                                    <p:set>
                                      <p:cBhvr>
                                        <p:cTn id="39" dur="1" fill="hold">
                                          <p:stCondLst>
                                            <p:cond delay="0"/>
                                          </p:stCondLst>
                                        </p:cTn>
                                        <p:tgtEl>
                                          <p:spTgt spid="69638"/>
                                        </p:tgtEl>
                                        <p:attrNameLst>
                                          <p:attrName>style.visibility</p:attrName>
                                        </p:attrNameLst>
                                      </p:cBhvr>
                                      <p:to>
                                        <p:strVal val="visible"/>
                                      </p:to>
                                    </p:set>
                                    <p:animEffect transition="in" filter="wipe(up)">
                                      <p:cBhvr>
                                        <p:cTn id="40" dur="1000"/>
                                        <p:tgtEl>
                                          <p:spTgt spid="69638"/>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22" presetClass="entr" presetSubtype="8" fill="hold" grpId="0" nodeType="clickEffect">
                                  <p:stCondLst>
                                    <p:cond delay="0"/>
                                  </p:stCondLst>
                                  <p:childTnLst>
                                    <p:set>
                                      <p:cBhvr>
                                        <p:cTn id="44" dur="1" fill="hold">
                                          <p:stCondLst>
                                            <p:cond delay="0"/>
                                          </p:stCondLst>
                                        </p:cTn>
                                        <p:tgtEl>
                                          <p:spTgt spid="11">
                                            <p:txEl>
                                              <p:pRg st="2" end="2"/>
                                            </p:txEl>
                                          </p:spTgt>
                                        </p:tgtEl>
                                        <p:attrNameLst>
                                          <p:attrName>style.visibility</p:attrName>
                                        </p:attrNameLst>
                                      </p:cBhvr>
                                      <p:to>
                                        <p:strVal val="visible"/>
                                      </p:to>
                                    </p:set>
                                    <p:animEffect transition="in" filter="wipe(left)">
                                      <p:cBhvr>
                                        <p:cTn id="45" dur="500"/>
                                        <p:tgtEl>
                                          <p:spTgt spid="11">
                                            <p:txEl>
                                              <p:pRg st="2" end="2"/>
                                            </p:txEl>
                                          </p:spTgt>
                                        </p:tgtEl>
                                      </p:cBhvr>
                                    </p:animEffect>
                                  </p:childTnLst>
                                </p:cTn>
                              </p:par>
                            </p:childTnLst>
                          </p:cTn>
                        </p:par>
                        <p:par>
                          <p:cTn id="46" fill="hold" nodeType="afterGroup">
                            <p:stCondLst>
                              <p:cond delay="500"/>
                            </p:stCondLst>
                            <p:childTnLst>
                              <p:par>
                                <p:cTn id="47" presetID="22" presetClass="entr" presetSubtype="8" fill="hold" nodeType="afterEffect">
                                  <p:stCondLst>
                                    <p:cond delay="0"/>
                                  </p:stCondLst>
                                  <p:childTnLst>
                                    <p:set>
                                      <p:cBhvr>
                                        <p:cTn id="48" dur="1" fill="hold">
                                          <p:stCondLst>
                                            <p:cond delay="0"/>
                                          </p:stCondLst>
                                        </p:cTn>
                                        <p:tgtEl>
                                          <p:spTgt spid="69639"/>
                                        </p:tgtEl>
                                        <p:attrNameLst>
                                          <p:attrName>style.visibility</p:attrName>
                                        </p:attrNameLst>
                                      </p:cBhvr>
                                      <p:to>
                                        <p:strVal val="visible"/>
                                      </p:to>
                                    </p:set>
                                    <p:animEffect transition="in" filter="wipe(left)">
                                      <p:cBhvr>
                                        <p:cTn id="49" dur="1000"/>
                                        <p:tgtEl>
                                          <p:spTgt spid="69639"/>
                                        </p:tgtEl>
                                      </p:cBhvr>
                                    </p:animEffect>
                                  </p:childTnLst>
                                </p:cTn>
                              </p:par>
                            </p:childTnLst>
                          </p:cTn>
                        </p:par>
                        <p:par>
                          <p:cTn id="50" fill="hold" nodeType="afterGroup">
                            <p:stCondLst>
                              <p:cond delay="1500"/>
                            </p:stCondLst>
                            <p:childTnLst>
                              <p:par>
                                <p:cTn id="51" presetID="22" presetClass="entr" presetSubtype="8" fill="hold" nodeType="afterEffect">
                                  <p:stCondLst>
                                    <p:cond delay="0"/>
                                  </p:stCondLst>
                                  <p:childTnLst>
                                    <p:set>
                                      <p:cBhvr>
                                        <p:cTn id="52" dur="1" fill="hold">
                                          <p:stCondLst>
                                            <p:cond delay="0"/>
                                          </p:stCondLst>
                                        </p:cTn>
                                        <p:tgtEl>
                                          <p:spTgt spid="69640"/>
                                        </p:tgtEl>
                                        <p:attrNameLst>
                                          <p:attrName>style.visibility</p:attrName>
                                        </p:attrNameLst>
                                      </p:cBhvr>
                                      <p:to>
                                        <p:strVal val="visible"/>
                                      </p:to>
                                    </p:set>
                                    <p:animEffect transition="in" filter="wipe(left)">
                                      <p:cBhvr>
                                        <p:cTn id="53" dur="1000"/>
                                        <p:tgtEl>
                                          <p:spTgt spid="69640"/>
                                        </p:tgtEl>
                                      </p:cBhvr>
                                    </p:animEffect>
                                  </p:childTnLst>
                                </p:cTn>
                              </p:par>
                            </p:childTnLst>
                          </p:cTn>
                        </p:par>
                        <p:par>
                          <p:cTn id="54" fill="hold" nodeType="afterGroup">
                            <p:stCondLst>
                              <p:cond delay="2500"/>
                            </p:stCondLst>
                            <p:childTnLst>
                              <p:par>
                                <p:cTn id="55" presetID="22" presetClass="entr" presetSubtype="8" fill="hold" nodeType="afterEffect">
                                  <p:stCondLst>
                                    <p:cond delay="0"/>
                                  </p:stCondLst>
                                  <p:childTnLst>
                                    <p:set>
                                      <p:cBhvr>
                                        <p:cTn id="56" dur="1" fill="hold">
                                          <p:stCondLst>
                                            <p:cond delay="0"/>
                                          </p:stCondLst>
                                        </p:cTn>
                                        <p:tgtEl>
                                          <p:spTgt spid="69641"/>
                                        </p:tgtEl>
                                        <p:attrNameLst>
                                          <p:attrName>style.visibility</p:attrName>
                                        </p:attrNameLst>
                                      </p:cBhvr>
                                      <p:to>
                                        <p:strVal val="visible"/>
                                      </p:to>
                                    </p:set>
                                    <p:animEffect transition="in" filter="wipe(left)">
                                      <p:cBhvr>
                                        <p:cTn id="57" dur="1000"/>
                                        <p:tgtEl>
                                          <p:spTgt spid="69641"/>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11">
                                            <p:txEl>
                                              <p:pRg st="3" end="3"/>
                                            </p:txEl>
                                          </p:spTgt>
                                        </p:tgtEl>
                                        <p:attrNameLst>
                                          <p:attrName>style.visibility</p:attrName>
                                        </p:attrNameLst>
                                      </p:cBhvr>
                                      <p:to>
                                        <p:strVal val="visible"/>
                                      </p:to>
                                    </p:set>
                                    <p:animEffect transition="in" filter="wipe(left)">
                                      <p:cBhvr>
                                        <p:cTn id="62" dur="500"/>
                                        <p:tgtEl>
                                          <p:spTgt spid="11">
                                            <p:txEl>
                                              <p:pRg st="3" end="3"/>
                                            </p:txEl>
                                          </p:spTgt>
                                        </p:tgtEl>
                                      </p:cBhvr>
                                    </p:animEffect>
                                  </p:childTnLst>
                                </p:cTn>
                              </p:par>
                            </p:childTnLst>
                          </p:cTn>
                        </p:par>
                        <p:par>
                          <p:cTn id="63" fill="hold" nodeType="afterGroup">
                            <p:stCondLst>
                              <p:cond delay="500"/>
                            </p:stCondLst>
                            <p:childTnLst>
                              <p:par>
                                <p:cTn id="64" presetID="22" presetClass="entr" presetSubtype="1" fill="hold" nodeType="afterEffect">
                                  <p:stCondLst>
                                    <p:cond delay="0"/>
                                  </p:stCondLst>
                                  <p:childTnLst>
                                    <p:set>
                                      <p:cBhvr>
                                        <p:cTn id="65" dur="1" fill="hold">
                                          <p:stCondLst>
                                            <p:cond delay="0"/>
                                          </p:stCondLst>
                                        </p:cTn>
                                        <p:tgtEl>
                                          <p:spTgt spid="69634"/>
                                        </p:tgtEl>
                                        <p:attrNameLst>
                                          <p:attrName>style.visibility</p:attrName>
                                        </p:attrNameLst>
                                      </p:cBhvr>
                                      <p:to>
                                        <p:strVal val="visible"/>
                                      </p:to>
                                    </p:set>
                                    <p:animEffect transition="in" filter="wipe(up)">
                                      <p:cBhvr>
                                        <p:cTn id="66" dur="1000"/>
                                        <p:tgtEl>
                                          <p:spTgt spid="696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animBg="1"/>
      <p:bldP spid="12" grpId="0" animBg="1"/>
      <p:bldP spid="1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90"/>
          <p:cNvSpPr>
            <a:spLocks noGrp="1" noChangeArrowheads="1"/>
          </p:cNvSpPr>
          <p:nvPr>
            <p:ph type="body" idx="1"/>
          </p:nvPr>
        </p:nvSpPr>
        <p:spPr>
          <a:xfrm>
            <a:off x="447675" y="152268"/>
            <a:ext cx="6705600" cy="511175"/>
          </a:xfrm>
        </p:spPr>
        <p:txBody>
          <a:bodyPr/>
          <a:lstStyle/>
          <a:p>
            <a:pPr eaLnBrk="1" hangingPunct="1"/>
            <a:r>
              <a:rPr lang="en-US" altLang="en-US" sz="2000" dirty="0" smtClean="0"/>
              <a:t>The </a:t>
            </a:r>
            <a:r>
              <a:rPr lang="en-US" altLang="en-US" sz="2000" dirty="0" err="1" smtClean="0"/>
              <a:t>Monopsonist’s</a:t>
            </a:r>
            <a:r>
              <a:rPr lang="en-US" altLang="en-US" sz="2000" dirty="0" smtClean="0"/>
              <a:t> Decision</a:t>
            </a:r>
          </a:p>
        </p:txBody>
      </p:sp>
      <mc:AlternateContent xmlns:mc="http://schemas.openxmlformats.org/markup-compatibility/2006" xmlns:a14="http://schemas.microsoft.com/office/drawing/2010/main">
        <mc:Choice Requires="a14">
          <p:sp>
            <p:nvSpPr>
              <p:cNvPr id="6" name="Rectangle 93"/>
              <p:cNvSpPr>
                <a:spLocks noChangeArrowheads="1"/>
              </p:cNvSpPr>
              <p:nvPr/>
            </p:nvSpPr>
            <p:spPr bwMode="auto">
              <a:xfrm>
                <a:off x="304800" y="499419"/>
                <a:ext cx="8686800" cy="1754326"/>
              </a:xfrm>
              <a:prstGeom prst="rect">
                <a:avLst/>
              </a:prstGeom>
              <a:noFill/>
              <a:ln>
                <a:noFill/>
              </a:ln>
              <a:extLst>
                <a:ext uri="{909E8E84-426E-40DD-AFC4-6F175D3DCCD1}">
                  <a14:hiddenFill>
                    <a:solidFill>
                      <a:srgbClr val="FFFFFF"/>
                    </a:solidFill>
                  </a14:hiddenFill>
                </a:ext>
                <a:ext uri="{91240B29-F687-4F45-9708-019B960494DF}">
                  <a14:hiddenLine w="9525" algn="ctr">
                    <a:solidFill>
                      <a:srgbClr val="000000"/>
                    </a:solidFill>
                    <a:miter lim="800000"/>
                    <a:headEnd/>
                    <a:tailEnd/>
                  </a14:hiddenLine>
                </a:ext>
              </a:extLst>
            </p:spPr>
            <p:txBody>
              <a:bodyPr wrap="square">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pPr>
                <a:r>
                  <a:rPr lang="en-US" altLang="en-US" sz="1800" dirty="0" smtClean="0">
                    <a:solidFill>
                      <a:schemeClr val="tx1"/>
                    </a:solidFill>
                  </a:rPr>
                  <a:t>Surplus </a:t>
                </a:r>
                <a:r>
                  <a:rPr lang="en-US" altLang="en-US" sz="1800" dirty="0">
                    <a:solidFill>
                      <a:schemeClr val="tx1"/>
                    </a:solidFill>
                    <a:latin typeface="Times New Roman" panose="02020603050405020304" pitchFamily="18" charset="0"/>
                    <a:cs typeface="Times New Roman" panose="02020603050405020304" pitchFamily="18" charset="0"/>
                  </a:rPr>
                  <a:t>π</a:t>
                </a:r>
                <a:r>
                  <a:rPr lang="en-US" altLang="en-US" sz="1800" dirty="0">
                    <a:solidFill>
                      <a:schemeClr val="tx1"/>
                    </a:solidFill>
                  </a:rPr>
                  <a:t> is the difference between </a:t>
                </a:r>
                <a:r>
                  <a:rPr lang="en-US" altLang="en-US" sz="1800" dirty="0" smtClean="0">
                    <a:solidFill>
                      <a:schemeClr val="tx1"/>
                    </a:solidFill>
                  </a:rPr>
                  <a:t>utility </a:t>
                </a:r>
                <a14:m>
                  <m:oMath xmlns:m="http://schemas.openxmlformats.org/officeDocument/2006/math">
                    <m:r>
                      <a:rPr lang="it-IT" altLang="en-US" sz="1800" b="0" i="1" smtClean="0">
                        <a:solidFill>
                          <a:schemeClr val="tx1"/>
                        </a:solidFill>
                        <a:latin typeface="Cambria Math" panose="02040503050406030204" pitchFamily="18" charset="0"/>
                      </a:rPr>
                      <m:t>𝑢</m:t>
                    </m:r>
                    <m:r>
                      <a:rPr lang="it-IT" altLang="en-US" sz="1800" b="0" i="1" smtClean="0">
                        <a:solidFill>
                          <a:schemeClr val="tx1"/>
                        </a:solidFill>
                        <a:latin typeface="Cambria Math" panose="02040503050406030204" pitchFamily="18" charset="0"/>
                      </a:rPr>
                      <m:t>(</m:t>
                    </m:r>
                    <m:r>
                      <a:rPr lang="it-IT" altLang="en-US" sz="1800" b="0" i="1" smtClean="0">
                        <a:solidFill>
                          <a:schemeClr val="tx1"/>
                        </a:solidFill>
                        <a:latin typeface="Cambria Math" panose="02040503050406030204" pitchFamily="18" charset="0"/>
                      </a:rPr>
                      <m:t>𝑞</m:t>
                    </m:r>
                    <m:r>
                      <a:rPr lang="it-IT" altLang="en-US" sz="1800" b="0" i="1" smtClean="0">
                        <a:solidFill>
                          <a:schemeClr val="tx1"/>
                        </a:solidFill>
                        <a:latin typeface="Cambria Math" panose="02040503050406030204" pitchFamily="18" charset="0"/>
                      </a:rPr>
                      <m:t>)</m:t>
                    </m:r>
                  </m:oMath>
                </a14:m>
                <a:r>
                  <a:rPr lang="en-US" altLang="en-US" sz="1800" dirty="0" smtClean="0">
                    <a:solidFill>
                      <a:schemeClr val="tx1"/>
                    </a:solidFill>
                  </a:rPr>
                  <a:t> </a:t>
                </a:r>
                <a:r>
                  <a:rPr lang="en-US" altLang="en-US" sz="1800" dirty="0">
                    <a:solidFill>
                      <a:schemeClr val="tx1"/>
                    </a:solidFill>
                  </a:rPr>
                  <a:t>and </a:t>
                </a:r>
                <a:r>
                  <a:rPr lang="en-US" altLang="en-US" sz="1800" dirty="0" smtClean="0">
                    <a:solidFill>
                      <a:schemeClr val="tx1"/>
                    </a:solidFill>
                  </a:rPr>
                  <a:t>expenditure, </a:t>
                </a:r>
                <a:r>
                  <a:rPr lang="en-US" altLang="en-US" sz="1800" dirty="0">
                    <a:solidFill>
                      <a:schemeClr val="tx1"/>
                    </a:solidFill>
                  </a:rPr>
                  <a:t>both of which depend on </a:t>
                </a:r>
                <a:r>
                  <a:rPr lang="en-US" altLang="en-US" sz="1800" i="1" dirty="0" smtClean="0">
                    <a:solidFill>
                      <a:schemeClr val="tx1"/>
                    </a:solidFill>
                  </a:rPr>
                  <a:t>q</a:t>
                </a:r>
                <a:r>
                  <a:rPr lang="en-US" altLang="en-US" sz="1800" dirty="0" smtClean="0">
                    <a:solidFill>
                      <a:schemeClr val="tx1"/>
                    </a:solidFill>
                  </a:rPr>
                  <a:t>:</a:t>
                </a:r>
              </a:p>
              <a:p>
                <a:pPr eaLnBrk="1" hangingPunct="1">
                  <a:spcBef>
                    <a:spcPct val="50000"/>
                  </a:spcBef>
                </a:pPr>
                <a14:m>
                  <m:oMathPara xmlns:m="http://schemas.openxmlformats.org/officeDocument/2006/math">
                    <m:oMathParaPr>
                      <m:jc m:val="centerGroup"/>
                    </m:oMathParaPr>
                    <m:oMath xmlns:m="http://schemas.openxmlformats.org/officeDocument/2006/math">
                      <m:r>
                        <a:rPr lang="it-IT" altLang="en-US" sz="1800" b="0" i="1" smtClean="0">
                          <a:solidFill>
                            <a:schemeClr val="tx1"/>
                          </a:solidFill>
                          <a:latin typeface="Cambria Math" panose="02040503050406030204" pitchFamily="18" charset="0"/>
                          <a:cs typeface="Arial" panose="020B0604020202020204" pitchFamily="34" charset="0"/>
                        </a:rPr>
                        <m:t>𝑢</m:t>
                      </m:r>
                      <m:d>
                        <m:dPr>
                          <m:ctrlPr>
                            <a:rPr lang="en-GB" altLang="en-US" sz="1800" b="0" i="1" smtClean="0">
                              <a:solidFill>
                                <a:schemeClr val="tx1"/>
                              </a:solidFill>
                              <a:latin typeface="Cambria Math" panose="02040503050406030204" pitchFamily="18" charset="0"/>
                              <a:cs typeface="Arial" panose="020B0604020202020204" pitchFamily="34" charset="0"/>
                            </a:rPr>
                          </m:ctrlPr>
                        </m:dPr>
                        <m:e>
                          <m:r>
                            <a:rPr lang="en-GB" altLang="en-US" sz="1800" b="0" i="1" smtClean="0">
                              <a:solidFill>
                                <a:schemeClr val="tx1"/>
                              </a:solidFill>
                              <a:latin typeface="Cambria Math" panose="02040503050406030204" pitchFamily="18" charset="0"/>
                              <a:cs typeface="Arial" panose="020B0604020202020204" pitchFamily="34" charset="0"/>
                            </a:rPr>
                            <m:t>𝑞</m:t>
                          </m:r>
                        </m:e>
                      </m:d>
                      <m:r>
                        <a:rPr lang="en-GB" altLang="en-US" sz="1800" b="0" i="1" smtClean="0">
                          <a:solidFill>
                            <a:schemeClr val="tx1"/>
                          </a:solidFill>
                          <a:latin typeface="Cambria Math" panose="02040503050406030204" pitchFamily="18" charset="0"/>
                          <a:cs typeface="Arial" panose="020B0604020202020204" pitchFamily="34" charset="0"/>
                        </a:rPr>
                        <m:t>−</m:t>
                      </m:r>
                      <m:r>
                        <a:rPr lang="it-IT" altLang="en-US" sz="1800" b="0" i="1" smtClean="0">
                          <a:solidFill>
                            <a:schemeClr val="tx1"/>
                          </a:solidFill>
                          <a:latin typeface="Cambria Math" panose="02040503050406030204" pitchFamily="18" charset="0"/>
                          <a:cs typeface="Arial" panose="020B0604020202020204" pitchFamily="34" charset="0"/>
                        </a:rPr>
                        <m:t>𝐸</m:t>
                      </m:r>
                      <m:r>
                        <a:rPr lang="it-IT" altLang="en-US" sz="1800" b="0" i="1" smtClean="0">
                          <a:solidFill>
                            <a:schemeClr val="tx1"/>
                          </a:solidFill>
                          <a:latin typeface="Cambria Math" panose="02040503050406030204" pitchFamily="18" charset="0"/>
                          <a:cs typeface="Arial" panose="020B0604020202020204" pitchFamily="34" charset="0"/>
                        </a:rPr>
                        <m:t>(</m:t>
                      </m:r>
                      <m:r>
                        <a:rPr lang="it-IT" altLang="en-US" sz="1800" b="0" i="1" smtClean="0">
                          <a:solidFill>
                            <a:schemeClr val="tx1"/>
                          </a:solidFill>
                          <a:latin typeface="Cambria Math" panose="02040503050406030204" pitchFamily="18" charset="0"/>
                          <a:cs typeface="Arial" panose="020B0604020202020204" pitchFamily="34" charset="0"/>
                        </a:rPr>
                        <m:t>𝑞</m:t>
                      </m:r>
                      <m:r>
                        <a:rPr lang="it-IT" altLang="en-US" sz="1800" b="0" i="1" smtClean="0">
                          <a:solidFill>
                            <a:schemeClr val="tx1"/>
                          </a:solidFill>
                          <a:latin typeface="Cambria Math" panose="02040503050406030204" pitchFamily="18" charset="0"/>
                          <a:cs typeface="Arial" panose="020B0604020202020204" pitchFamily="34" charset="0"/>
                        </a:rPr>
                        <m:t>)</m:t>
                      </m:r>
                    </m:oMath>
                  </m:oMathPara>
                </a14:m>
                <a:endParaRPr lang="it-IT" altLang="en-US" sz="1800" b="0" dirty="0" smtClean="0">
                  <a:solidFill>
                    <a:schemeClr val="tx1"/>
                  </a:solidFill>
                  <a:cs typeface="Arial" panose="020B0604020202020204" pitchFamily="34" charset="0"/>
                </a:endParaRPr>
              </a:p>
              <a:p>
                <a:pPr eaLnBrk="1" hangingPunct="1">
                  <a:spcBef>
                    <a:spcPct val="50000"/>
                  </a:spcBef>
                </a:pPr>
                <a:r>
                  <a:rPr lang="en-US" altLang="en-US" sz="1800" dirty="0">
                    <a:solidFill>
                      <a:schemeClr val="tx1"/>
                    </a:solidFill>
                  </a:rPr>
                  <a:t>w</a:t>
                </a:r>
                <a:r>
                  <a:rPr lang="en-US" altLang="en-US" sz="1800" dirty="0" smtClean="0">
                    <a:solidFill>
                      <a:schemeClr val="tx1"/>
                    </a:solidFill>
                  </a:rPr>
                  <a:t>here </a:t>
                </a:r>
                <a14:m>
                  <m:oMath xmlns:m="http://schemas.openxmlformats.org/officeDocument/2006/math">
                    <m:r>
                      <a:rPr lang="it-IT" altLang="en-US" sz="1800" b="0" i="1" smtClean="0">
                        <a:solidFill>
                          <a:schemeClr val="tx1"/>
                        </a:solidFill>
                        <a:latin typeface="Cambria Math" panose="02040503050406030204" pitchFamily="18" charset="0"/>
                      </a:rPr>
                      <m:t>𝐸</m:t>
                    </m:r>
                    <m:d>
                      <m:dPr>
                        <m:ctrlPr>
                          <a:rPr lang="it-IT" altLang="en-US" sz="1800" b="0" i="1" smtClean="0">
                            <a:solidFill>
                              <a:schemeClr val="tx1"/>
                            </a:solidFill>
                            <a:latin typeface="Cambria Math" panose="02040503050406030204" pitchFamily="18" charset="0"/>
                          </a:rPr>
                        </m:ctrlPr>
                      </m:dPr>
                      <m:e>
                        <m:r>
                          <a:rPr lang="it-IT" altLang="en-US" sz="1800" b="0" i="1" smtClean="0">
                            <a:solidFill>
                              <a:schemeClr val="tx1"/>
                            </a:solidFill>
                            <a:latin typeface="Cambria Math" panose="02040503050406030204" pitchFamily="18" charset="0"/>
                          </a:rPr>
                          <m:t>𝑞</m:t>
                        </m:r>
                      </m:e>
                    </m:d>
                    <m:r>
                      <a:rPr lang="it-IT" altLang="en-US" sz="1800" b="0" i="1" smtClean="0">
                        <a:solidFill>
                          <a:schemeClr val="tx1"/>
                        </a:solidFill>
                        <a:latin typeface="Cambria Math" panose="02040503050406030204" pitchFamily="18" charset="0"/>
                      </a:rPr>
                      <m:t> </m:t>
                    </m:r>
                  </m:oMath>
                </a14:m>
                <a:r>
                  <a:rPr lang="en-US" altLang="en-US" sz="1800" dirty="0" smtClean="0">
                    <a:solidFill>
                      <a:schemeClr val="tx1"/>
                    </a:solidFill>
                  </a:rPr>
                  <a:t> is the expenditure, i.e. </a:t>
                </a:r>
                <a14:m>
                  <m:oMath xmlns:m="http://schemas.openxmlformats.org/officeDocument/2006/math">
                    <m:r>
                      <a:rPr lang="it-IT" altLang="en-US" sz="1800" i="1">
                        <a:solidFill>
                          <a:schemeClr val="tx1"/>
                        </a:solidFill>
                        <a:latin typeface="Cambria Math" panose="02040503050406030204" pitchFamily="18" charset="0"/>
                        <a:cs typeface="Arial" panose="020B0604020202020204" pitchFamily="34" charset="0"/>
                      </a:rPr>
                      <m:t>𝑞</m:t>
                    </m:r>
                    <m:r>
                      <a:rPr lang="it-IT" altLang="en-US" sz="1800" i="1">
                        <a:solidFill>
                          <a:schemeClr val="tx1"/>
                        </a:solidFill>
                        <a:latin typeface="Cambria Math" panose="02040503050406030204" pitchFamily="18" charset="0"/>
                        <a:cs typeface="Arial" panose="020B0604020202020204" pitchFamily="34" charset="0"/>
                      </a:rPr>
                      <m:t> </m:t>
                    </m:r>
                    <m:r>
                      <a:rPr lang="it-IT" altLang="en-US" sz="1800" i="1">
                        <a:solidFill>
                          <a:schemeClr val="tx1"/>
                        </a:solidFill>
                        <a:latin typeface="Cambria Math" panose="02040503050406030204" pitchFamily="18" charset="0"/>
                        <a:cs typeface="Arial" panose="020B0604020202020204" pitchFamily="34" charset="0"/>
                      </a:rPr>
                      <m:t>𝑝</m:t>
                    </m:r>
                    <m:d>
                      <m:dPr>
                        <m:ctrlPr>
                          <a:rPr lang="it-IT" altLang="en-US" sz="1800" i="1">
                            <a:solidFill>
                              <a:schemeClr val="tx1"/>
                            </a:solidFill>
                            <a:latin typeface="Cambria Math" panose="02040503050406030204" pitchFamily="18" charset="0"/>
                            <a:cs typeface="Arial" panose="020B0604020202020204" pitchFamily="34" charset="0"/>
                          </a:rPr>
                        </m:ctrlPr>
                      </m:dPr>
                      <m:e>
                        <m:r>
                          <a:rPr lang="it-IT" altLang="en-US" sz="1800" i="1">
                            <a:solidFill>
                              <a:schemeClr val="tx1"/>
                            </a:solidFill>
                            <a:latin typeface="Cambria Math" panose="02040503050406030204" pitchFamily="18" charset="0"/>
                            <a:cs typeface="Arial" panose="020B0604020202020204" pitchFamily="34" charset="0"/>
                          </a:rPr>
                          <m:t>𝑞</m:t>
                        </m:r>
                      </m:e>
                    </m:d>
                  </m:oMath>
                </a14:m>
                <a:r>
                  <a:rPr lang="en-US" altLang="en-US" sz="1800" dirty="0" smtClean="0">
                    <a:solidFill>
                      <a:schemeClr val="tx1"/>
                    </a:solidFill>
                  </a:rPr>
                  <a:t> and </a:t>
                </a:r>
                <a14:m>
                  <m:oMath xmlns:m="http://schemas.openxmlformats.org/officeDocument/2006/math">
                    <m:r>
                      <a:rPr lang="it-IT" altLang="en-US" sz="1800" i="1">
                        <a:solidFill>
                          <a:schemeClr val="tx1"/>
                        </a:solidFill>
                        <a:latin typeface="Cambria Math" panose="02040503050406030204" pitchFamily="18" charset="0"/>
                        <a:cs typeface="Arial" panose="020B0604020202020204" pitchFamily="34" charset="0"/>
                      </a:rPr>
                      <m:t>𝑝</m:t>
                    </m:r>
                    <m:d>
                      <m:dPr>
                        <m:ctrlPr>
                          <a:rPr lang="it-IT" altLang="en-US" sz="1800" i="1">
                            <a:solidFill>
                              <a:schemeClr val="tx1"/>
                            </a:solidFill>
                            <a:latin typeface="Cambria Math" panose="02040503050406030204" pitchFamily="18" charset="0"/>
                            <a:cs typeface="Arial" panose="020B0604020202020204" pitchFamily="34" charset="0"/>
                          </a:rPr>
                        </m:ctrlPr>
                      </m:dPr>
                      <m:e>
                        <m:r>
                          <a:rPr lang="it-IT" altLang="en-US" sz="1800" i="1">
                            <a:solidFill>
                              <a:schemeClr val="tx1"/>
                            </a:solidFill>
                            <a:latin typeface="Cambria Math" panose="02040503050406030204" pitchFamily="18" charset="0"/>
                            <a:cs typeface="Arial" panose="020B0604020202020204" pitchFamily="34" charset="0"/>
                          </a:rPr>
                          <m:t>𝑞</m:t>
                        </m:r>
                      </m:e>
                    </m:d>
                  </m:oMath>
                </a14:m>
                <a:r>
                  <a:rPr lang="en-US" altLang="en-US" sz="1800" dirty="0" smtClean="0">
                    <a:solidFill>
                      <a:schemeClr val="tx1"/>
                    </a:solidFill>
                  </a:rPr>
                  <a:t> represents the supply (inverse)</a:t>
                </a:r>
              </a:p>
              <a:p>
                <a:pPr eaLnBrk="1" hangingPunct="1">
                  <a:spcBef>
                    <a:spcPct val="50000"/>
                  </a:spcBef>
                </a:pPr>
                <a:endParaRPr lang="en-US" altLang="en-US" sz="1800" dirty="0">
                  <a:solidFill>
                    <a:schemeClr val="tx1"/>
                  </a:solidFill>
                </a:endParaRPr>
              </a:p>
            </p:txBody>
          </p:sp>
        </mc:Choice>
        <mc:Fallback xmlns="">
          <p:sp>
            <p:nvSpPr>
              <p:cNvPr id="6" name="Rectangle 93"/>
              <p:cNvSpPr>
                <a:spLocks noRot="1" noChangeAspect="1" noMove="1" noResize="1" noEditPoints="1" noAdjustHandles="1" noChangeArrowheads="1" noChangeShapeType="1" noTextEdit="1"/>
              </p:cNvSpPr>
              <p:nvPr/>
            </p:nvSpPr>
            <p:spPr bwMode="auto">
              <a:xfrm>
                <a:off x="304800" y="499419"/>
                <a:ext cx="8686800" cy="1754326"/>
              </a:xfrm>
              <a:prstGeom prst="rect">
                <a:avLst/>
              </a:prstGeom>
              <a:blipFill>
                <a:blip r:embed="rId2"/>
                <a:stretch>
                  <a:fillRect l="-561" t="-2083"/>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p>
                <a:r>
                  <a:rPr lang="it-IT">
                    <a:noFill/>
                  </a:rPr>
                  <a:t> </a:t>
                </a:r>
              </a:p>
            </p:txBody>
          </p:sp>
        </mc:Fallback>
      </mc:AlternateContent>
      <mc:AlternateContent xmlns:mc="http://schemas.openxmlformats.org/markup-compatibility/2006">
        <mc:Choice xmlns:a14="http://schemas.microsoft.com/office/drawing/2010/main" Requires="a14">
          <p:sp>
            <p:nvSpPr>
              <p:cNvPr id="7" name="Rectangle 93"/>
              <p:cNvSpPr>
                <a:spLocks noChangeArrowheads="1"/>
              </p:cNvSpPr>
              <p:nvPr/>
            </p:nvSpPr>
            <p:spPr bwMode="auto">
              <a:xfrm>
                <a:off x="457200" y="1828800"/>
                <a:ext cx="8207375" cy="2931444"/>
              </a:xfrm>
              <a:prstGeom prst="rect">
                <a:avLst/>
              </a:prstGeom>
              <a:noFill/>
              <a:ln>
                <a:noFill/>
              </a:ln>
              <a:extLst>
                <a:ext uri="{909E8E84-426E-40DD-AFC4-6F175D3DCCD1}">
                  <a14:hiddenFill>
                    <a:solidFill>
                      <a:srgbClr val="FFFFFF"/>
                    </a:solidFill>
                  </a14:hiddenFill>
                </a:ext>
                <a:ext uri="{91240B29-F687-4F45-9708-019B960494DF}">
                  <a14:hiddenLine w="9525" algn="ctr">
                    <a:solidFill>
                      <a:srgbClr val="000000"/>
                    </a:solidFill>
                    <a:miter lim="800000"/>
                    <a:headEnd/>
                    <a:tailEnd/>
                  </a14:hiddenLine>
                </a:ext>
              </a:extLst>
            </p:spPr>
            <p:txBody>
              <a:bodyPr wrap="square">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spcAft>
                    <a:spcPts val="1200"/>
                  </a:spcAft>
                </a:pPr>
                <a:r>
                  <a:rPr lang="en-US" altLang="en-US" sz="1800" dirty="0" smtClean="0">
                    <a:solidFill>
                      <a:schemeClr val="tx1"/>
                    </a:solidFill>
                    <a:cs typeface="Arial" panose="020B0604020202020204" pitchFamily="34" charset="0"/>
                  </a:rPr>
                  <a:t>If the utility is concave and the expenditure convex, </a:t>
                </a:r>
                <a:r>
                  <a:rPr lang="en-US" altLang="en-US" sz="1800" dirty="0">
                    <a:solidFill>
                      <a:schemeClr val="tx1"/>
                    </a:solidFill>
                    <a:cs typeface="Arial" panose="020B0604020202020204" pitchFamily="34" charset="0"/>
                  </a:rPr>
                  <a:t>a</a:t>
                </a:r>
                <a:r>
                  <a:rPr lang="en-US" altLang="en-US" sz="1800" dirty="0" smtClean="0">
                    <a:solidFill>
                      <a:schemeClr val="tx1"/>
                    </a:solidFill>
                    <a:cs typeface="Arial" panose="020B0604020202020204" pitchFamily="34" charset="0"/>
                  </a:rPr>
                  <a:t>s </a:t>
                </a:r>
                <a:r>
                  <a:rPr lang="en-US" altLang="en-US" sz="1800" i="1" dirty="0" smtClean="0">
                    <a:solidFill>
                      <a:schemeClr val="tx1"/>
                    </a:solidFill>
                    <a:cs typeface="Arial" panose="020B0604020202020204" pitchFamily="34" charset="0"/>
                  </a:rPr>
                  <a:t>q</a:t>
                </a:r>
                <a:r>
                  <a:rPr lang="en-US" altLang="en-US" sz="1800" dirty="0" smtClean="0">
                    <a:solidFill>
                      <a:schemeClr val="tx1"/>
                    </a:solidFill>
                    <a:cs typeface="Arial" panose="020B0604020202020204" pitchFamily="34" charset="0"/>
                  </a:rPr>
                  <a:t> </a:t>
                </a:r>
                <a:r>
                  <a:rPr lang="en-US" altLang="en-US" sz="1800" dirty="0">
                    <a:solidFill>
                      <a:schemeClr val="tx1"/>
                    </a:solidFill>
                    <a:cs typeface="Arial" panose="020B0604020202020204" pitchFamily="34" charset="0"/>
                  </a:rPr>
                  <a:t>is increased from zero, </a:t>
                </a:r>
                <a14:m>
                  <m:oMath xmlns:m="http://schemas.openxmlformats.org/officeDocument/2006/math">
                    <m:r>
                      <a:rPr lang="it-IT" altLang="en-US" sz="1800" i="1">
                        <a:solidFill>
                          <a:schemeClr val="tx1"/>
                        </a:solidFill>
                        <a:latin typeface="Cambria Math" panose="02040503050406030204" pitchFamily="18" charset="0"/>
                        <a:cs typeface="Arial" panose="020B0604020202020204" pitchFamily="34" charset="0"/>
                      </a:rPr>
                      <m:t>𝑢</m:t>
                    </m:r>
                    <m:d>
                      <m:dPr>
                        <m:ctrlPr>
                          <a:rPr lang="en-GB" altLang="en-US" sz="1800" i="1">
                            <a:solidFill>
                              <a:schemeClr val="tx1"/>
                            </a:solidFill>
                            <a:latin typeface="Cambria Math" panose="02040503050406030204" pitchFamily="18" charset="0"/>
                            <a:cs typeface="Arial" panose="020B0604020202020204" pitchFamily="34" charset="0"/>
                          </a:rPr>
                        </m:ctrlPr>
                      </m:dPr>
                      <m:e>
                        <m:r>
                          <a:rPr lang="en-GB" altLang="en-US" sz="1800" i="1">
                            <a:solidFill>
                              <a:schemeClr val="tx1"/>
                            </a:solidFill>
                            <a:latin typeface="Cambria Math" panose="02040503050406030204" pitchFamily="18" charset="0"/>
                            <a:cs typeface="Arial" panose="020B0604020202020204" pitchFamily="34" charset="0"/>
                          </a:rPr>
                          <m:t>𝑞</m:t>
                        </m:r>
                      </m:e>
                    </m:d>
                    <m:r>
                      <a:rPr lang="en-GB" altLang="en-US" sz="1800" i="1">
                        <a:solidFill>
                          <a:schemeClr val="tx1"/>
                        </a:solidFill>
                        <a:latin typeface="Cambria Math" panose="02040503050406030204" pitchFamily="18" charset="0"/>
                        <a:cs typeface="Arial" panose="020B0604020202020204" pitchFamily="34" charset="0"/>
                      </a:rPr>
                      <m:t>−</m:t>
                    </m:r>
                    <m:r>
                      <a:rPr lang="it-IT" altLang="en-US" sz="1800" i="1">
                        <a:solidFill>
                          <a:schemeClr val="tx1"/>
                        </a:solidFill>
                        <a:latin typeface="Cambria Math" panose="02040503050406030204" pitchFamily="18" charset="0"/>
                        <a:cs typeface="Arial" panose="020B0604020202020204" pitchFamily="34" charset="0"/>
                      </a:rPr>
                      <m:t>𝐸</m:t>
                    </m:r>
                    <m:r>
                      <a:rPr lang="it-IT" altLang="en-US" sz="1800" i="1">
                        <a:solidFill>
                          <a:schemeClr val="tx1"/>
                        </a:solidFill>
                        <a:latin typeface="Cambria Math" panose="02040503050406030204" pitchFamily="18" charset="0"/>
                        <a:cs typeface="Arial" panose="020B0604020202020204" pitchFamily="34" charset="0"/>
                      </a:rPr>
                      <m:t>(</m:t>
                    </m:r>
                    <m:r>
                      <a:rPr lang="it-IT" altLang="en-US" sz="1800" i="1">
                        <a:solidFill>
                          <a:schemeClr val="tx1"/>
                        </a:solidFill>
                        <a:latin typeface="Cambria Math" panose="02040503050406030204" pitchFamily="18" charset="0"/>
                        <a:cs typeface="Arial" panose="020B0604020202020204" pitchFamily="34" charset="0"/>
                      </a:rPr>
                      <m:t>𝑞</m:t>
                    </m:r>
                    <m:r>
                      <a:rPr lang="it-IT" altLang="en-US" sz="1800" i="1">
                        <a:solidFill>
                          <a:schemeClr val="tx1"/>
                        </a:solidFill>
                        <a:latin typeface="Cambria Math" panose="02040503050406030204" pitchFamily="18" charset="0"/>
                        <a:cs typeface="Arial" panose="020B0604020202020204" pitchFamily="34" charset="0"/>
                      </a:rPr>
                      <m:t>)</m:t>
                    </m:r>
                  </m:oMath>
                </a14:m>
                <a:r>
                  <a:rPr lang="en-US" altLang="en-US" sz="1800" dirty="0">
                    <a:solidFill>
                      <a:schemeClr val="tx1"/>
                    </a:solidFill>
                    <a:cs typeface="Arial" panose="020B0604020202020204" pitchFamily="34" charset="0"/>
                  </a:rPr>
                  <a:t> will increase until it reaches a maximum and then begin to decrease. Thus the </a:t>
                </a:r>
                <a:r>
                  <a:rPr lang="en-US" altLang="en-US" sz="1800" dirty="0" smtClean="0">
                    <a:solidFill>
                      <a:schemeClr val="tx1"/>
                    </a:solidFill>
                    <a:cs typeface="Arial" panose="020B0604020202020204" pitchFamily="34" charset="0"/>
                  </a:rPr>
                  <a:t>utility-maximizing </a:t>
                </a:r>
                <a14:m>
                  <m:oMath xmlns:m="http://schemas.openxmlformats.org/officeDocument/2006/math">
                    <m:sSup>
                      <m:sSupPr>
                        <m:ctrlPr>
                          <a:rPr lang="en-US" altLang="en-US" sz="1800" i="1" smtClean="0">
                            <a:solidFill>
                              <a:schemeClr val="tx1"/>
                            </a:solidFill>
                            <a:latin typeface="Cambria Math" panose="02040503050406030204" pitchFamily="18" charset="0"/>
                            <a:cs typeface="Arial" panose="020B0604020202020204" pitchFamily="34" charset="0"/>
                          </a:rPr>
                        </m:ctrlPr>
                      </m:sSupPr>
                      <m:e>
                        <m:r>
                          <a:rPr lang="en-GB" altLang="en-US" sz="1800" b="0" i="1" smtClean="0">
                            <a:solidFill>
                              <a:schemeClr val="tx1"/>
                            </a:solidFill>
                            <a:latin typeface="Cambria Math" panose="02040503050406030204" pitchFamily="18" charset="0"/>
                            <a:cs typeface="Arial" panose="020B0604020202020204" pitchFamily="34" charset="0"/>
                          </a:rPr>
                          <m:t>𝑞</m:t>
                        </m:r>
                      </m:e>
                      <m:sup>
                        <m:r>
                          <a:rPr lang="en-GB" altLang="en-US" sz="1800" b="0" i="1" smtClean="0">
                            <a:solidFill>
                              <a:schemeClr val="tx1"/>
                            </a:solidFill>
                            <a:latin typeface="Cambria Math" panose="02040503050406030204" pitchFamily="18" charset="0"/>
                            <a:cs typeface="Arial" panose="020B0604020202020204" pitchFamily="34" charset="0"/>
                          </a:rPr>
                          <m:t>∗</m:t>
                        </m:r>
                      </m:sup>
                    </m:sSup>
                  </m:oMath>
                </a14:m>
                <a:r>
                  <a:rPr lang="en-US" altLang="en-US" sz="1800" dirty="0" smtClean="0">
                    <a:solidFill>
                      <a:schemeClr val="tx1"/>
                    </a:solidFill>
                    <a:cs typeface="Arial" panose="020B0604020202020204" pitchFamily="34" charset="0"/>
                  </a:rPr>
                  <a:t> is the solution of the problem</a:t>
                </a:r>
              </a:p>
              <a:p>
                <a:pPr eaLnBrk="1" hangingPunct="1">
                  <a:spcBef>
                    <a:spcPts val="1200"/>
                  </a:spcBef>
                  <a:spcAft>
                    <a:spcPts val="1200"/>
                  </a:spcAft>
                </a:pPr>
                <a14:m>
                  <m:oMathPara xmlns:m="http://schemas.openxmlformats.org/officeDocument/2006/math">
                    <m:oMathParaPr>
                      <m:jc m:val="centerGroup"/>
                    </m:oMathParaPr>
                    <m:oMath xmlns:m="http://schemas.openxmlformats.org/officeDocument/2006/math">
                      <m:func>
                        <m:funcPr>
                          <m:ctrlPr>
                            <a:rPr lang="en-GB" altLang="en-US" sz="1800" b="0" i="1" smtClean="0">
                              <a:solidFill>
                                <a:schemeClr val="tx1"/>
                              </a:solidFill>
                              <a:latin typeface="Cambria Math" panose="02040503050406030204" pitchFamily="18" charset="0"/>
                              <a:cs typeface="Arial" panose="020B0604020202020204" pitchFamily="34" charset="0"/>
                            </a:rPr>
                          </m:ctrlPr>
                        </m:funcPr>
                        <m:fName>
                          <m:limLow>
                            <m:limLowPr>
                              <m:ctrlPr>
                                <a:rPr lang="en-GB" altLang="en-US" sz="1800" b="0" i="1" smtClean="0">
                                  <a:solidFill>
                                    <a:schemeClr val="tx1"/>
                                  </a:solidFill>
                                  <a:latin typeface="Cambria Math" panose="02040503050406030204" pitchFamily="18" charset="0"/>
                                  <a:cs typeface="Arial" panose="020B0604020202020204" pitchFamily="34" charset="0"/>
                                </a:rPr>
                              </m:ctrlPr>
                            </m:limLowPr>
                            <m:e>
                              <m:r>
                                <m:rPr>
                                  <m:sty m:val="p"/>
                                </m:rPr>
                                <a:rPr lang="en-GB" altLang="en-US" sz="1800" b="0" i="0" smtClean="0">
                                  <a:solidFill>
                                    <a:schemeClr val="tx1"/>
                                  </a:solidFill>
                                  <a:latin typeface="Cambria Math" panose="02040503050406030204" pitchFamily="18" charset="0"/>
                                  <a:cs typeface="Arial" panose="020B0604020202020204" pitchFamily="34" charset="0"/>
                                </a:rPr>
                                <m:t>max</m:t>
                              </m:r>
                            </m:e>
                            <m:lim>
                              <m:r>
                                <a:rPr lang="en-GB" altLang="en-US" sz="1800" b="0" i="1" smtClean="0">
                                  <a:solidFill>
                                    <a:schemeClr val="tx1"/>
                                  </a:solidFill>
                                  <a:latin typeface="Cambria Math" panose="02040503050406030204" pitchFamily="18" charset="0"/>
                                  <a:cs typeface="Arial" panose="020B0604020202020204" pitchFamily="34" charset="0"/>
                                </a:rPr>
                                <m:t>𝑞</m:t>
                              </m:r>
                            </m:lim>
                          </m:limLow>
                        </m:fName>
                        <m:e>
                          <m:r>
                            <a:rPr lang="it-IT" altLang="en-US" sz="1800" i="1">
                              <a:solidFill>
                                <a:schemeClr val="tx1"/>
                              </a:solidFill>
                              <a:latin typeface="Cambria Math" panose="02040503050406030204" pitchFamily="18" charset="0"/>
                              <a:cs typeface="Arial" panose="020B0604020202020204" pitchFamily="34" charset="0"/>
                            </a:rPr>
                            <m:t>𝑢</m:t>
                          </m:r>
                          <m:d>
                            <m:dPr>
                              <m:ctrlPr>
                                <a:rPr lang="en-GB" altLang="en-US" sz="1800" i="1">
                                  <a:solidFill>
                                    <a:schemeClr val="tx1"/>
                                  </a:solidFill>
                                  <a:latin typeface="Cambria Math" panose="02040503050406030204" pitchFamily="18" charset="0"/>
                                  <a:cs typeface="Arial" panose="020B0604020202020204" pitchFamily="34" charset="0"/>
                                </a:rPr>
                              </m:ctrlPr>
                            </m:dPr>
                            <m:e>
                              <m:r>
                                <a:rPr lang="en-GB" altLang="en-US" sz="1800" i="1">
                                  <a:solidFill>
                                    <a:schemeClr val="tx1"/>
                                  </a:solidFill>
                                  <a:latin typeface="Cambria Math" panose="02040503050406030204" pitchFamily="18" charset="0"/>
                                  <a:cs typeface="Arial" panose="020B0604020202020204" pitchFamily="34" charset="0"/>
                                </a:rPr>
                                <m:t>𝑞</m:t>
                              </m:r>
                            </m:e>
                          </m:d>
                          <m:r>
                            <a:rPr lang="en-GB" altLang="en-US" sz="1800" i="1">
                              <a:solidFill>
                                <a:schemeClr val="tx1"/>
                              </a:solidFill>
                              <a:latin typeface="Cambria Math" panose="02040503050406030204" pitchFamily="18" charset="0"/>
                              <a:cs typeface="Arial" panose="020B0604020202020204" pitchFamily="34" charset="0"/>
                            </a:rPr>
                            <m:t>−</m:t>
                          </m:r>
                          <m:r>
                            <a:rPr lang="it-IT" altLang="en-US" sz="1800" i="1">
                              <a:solidFill>
                                <a:schemeClr val="tx1"/>
                              </a:solidFill>
                              <a:latin typeface="Cambria Math" panose="02040503050406030204" pitchFamily="18" charset="0"/>
                              <a:cs typeface="Arial" panose="020B0604020202020204" pitchFamily="34" charset="0"/>
                            </a:rPr>
                            <m:t>𝐸</m:t>
                          </m:r>
                          <m:r>
                            <a:rPr lang="it-IT" altLang="en-US" sz="1800" i="1">
                              <a:solidFill>
                                <a:schemeClr val="tx1"/>
                              </a:solidFill>
                              <a:latin typeface="Cambria Math" panose="02040503050406030204" pitchFamily="18" charset="0"/>
                              <a:cs typeface="Arial" panose="020B0604020202020204" pitchFamily="34" charset="0"/>
                            </a:rPr>
                            <m:t>(</m:t>
                          </m:r>
                          <m:r>
                            <a:rPr lang="it-IT" altLang="en-US" sz="1800" i="1">
                              <a:solidFill>
                                <a:schemeClr val="tx1"/>
                              </a:solidFill>
                              <a:latin typeface="Cambria Math" panose="02040503050406030204" pitchFamily="18" charset="0"/>
                              <a:cs typeface="Arial" panose="020B0604020202020204" pitchFamily="34" charset="0"/>
                            </a:rPr>
                            <m:t>𝑞</m:t>
                          </m:r>
                          <m:r>
                            <a:rPr lang="it-IT" altLang="en-US" sz="1800" i="1">
                              <a:solidFill>
                                <a:schemeClr val="tx1"/>
                              </a:solidFill>
                              <a:latin typeface="Cambria Math" panose="02040503050406030204" pitchFamily="18" charset="0"/>
                              <a:cs typeface="Arial" panose="020B0604020202020204" pitchFamily="34" charset="0"/>
                            </a:rPr>
                            <m:t>)</m:t>
                          </m:r>
                          <m:r>
                            <m:rPr>
                              <m:nor/>
                            </m:rPr>
                            <a:rPr lang="it-IT" altLang="en-US" sz="1800" dirty="0">
                              <a:solidFill>
                                <a:schemeClr val="tx1"/>
                              </a:solidFill>
                              <a:cs typeface="Arial" panose="020B0604020202020204" pitchFamily="34" charset="0"/>
                            </a:rPr>
                            <m:t> </m:t>
                          </m:r>
                        </m:e>
                      </m:func>
                    </m:oMath>
                  </m:oMathPara>
                </a14:m>
                <a:endParaRPr lang="en-US" altLang="en-US" sz="1800" dirty="0" smtClean="0">
                  <a:solidFill>
                    <a:schemeClr val="tx1"/>
                  </a:solidFill>
                  <a:cs typeface="Arial" panose="020B0604020202020204" pitchFamily="34" charset="0"/>
                </a:endParaRPr>
              </a:p>
              <a:p>
                <a:pPr eaLnBrk="1" hangingPunct="1">
                  <a:spcBef>
                    <a:spcPct val="50000"/>
                  </a:spcBef>
                  <a:spcAft>
                    <a:spcPts val="1200"/>
                  </a:spcAft>
                </a:pPr>
                <a:r>
                  <a:rPr lang="en-US" altLang="en-US" sz="1800" dirty="0" smtClean="0">
                    <a:solidFill>
                      <a:schemeClr val="tx1"/>
                    </a:solidFill>
                    <a:cs typeface="Arial" panose="020B0604020202020204" pitchFamily="34" charset="0"/>
                  </a:rPr>
                  <a:t>The FOC are necessary and sufficient conditions if </a:t>
                </a:r>
                <a14:m>
                  <m:oMath xmlns:m="http://schemas.openxmlformats.org/officeDocument/2006/math">
                    <m:r>
                      <a:rPr lang="it-IT" altLang="en-US" sz="1800" b="0" i="1" smtClean="0">
                        <a:solidFill>
                          <a:schemeClr val="tx1"/>
                        </a:solidFill>
                        <a:latin typeface="Cambria Math" panose="02040503050406030204" pitchFamily="18" charset="0"/>
                        <a:cs typeface="Arial" panose="020B0604020202020204" pitchFamily="34" charset="0"/>
                      </a:rPr>
                      <m:t>𝑢</m:t>
                    </m:r>
                    <m:d>
                      <m:dPr>
                        <m:ctrlPr>
                          <a:rPr lang="en-GB" altLang="en-US" sz="1800" b="0" i="1" smtClean="0">
                            <a:solidFill>
                              <a:schemeClr val="tx1"/>
                            </a:solidFill>
                            <a:latin typeface="Cambria Math" panose="02040503050406030204" pitchFamily="18" charset="0"/>
                            <a:cs typeface="Arial" panose="020B0604020202020204" pitchFamily="34" charset="0"/>
                          </a:rPr>
                        </m:ctrlPr>
                      </m:dPr>
                      <m:e>
                        <m:r>
                          <a:rPr lang="en-GB" altLang="en-US" sz="1800" b="0" i="1" smtClean="0">
                            <a:solidFill>
                              <a:schemeClr val="tx1"/>
                            </a:solidFill>
                            <a:latin typeface="Cambria Math" panose="02040503050406030204" pitchFamily="18" charset="0"/>
                            <a:cs typeface="Arial" panose="020B0604020202020204" pitchFamily="34" charset="0"/>
                          </a:rPr>
                          <m:t>𝑞</m:t>
                        </m:r>
                      </m:e>
                    </m:d>
                    <m:r>
                      <a:rPr lang="en-GB" altLang="en-US" sz="1800" b="0" i="1" smtClean="0">
                        <a:solidFill>
                          <a:schemeClr val="tx1"/>
                        </a:solidFill>
                        <a:latin typeface="Cambria Math" panose="02040503050406030204" pitchFamily="18" charset="0"/>
                        <a:cs typeface="Arial" panose="020B0604020202020204" pitchFamily="34" charset="0"/>
                      </a:rPr>
                      <m:t>−</m:t>
                    </m:r>
                    <m:r>
                      <a:rPr lang="it-IT" altLang="en-US" sz="1800" b="0" i="1" smtClean="0">
                        <a:solidFill>
                          <a:schemeClr val="tx1"/>
                        </a:solidFill>
                        <a:latin typeface="Cambria Math" panose="02040503050406030204" pitchFamily="18" charset="0"/>
                        <a:cs typeface="Arial" panose="020B0604020202020204" pitchFamily="34" charset="0"/>
                      </a:rPr>
                      <m:t>𝐸</m:t>
                    </m:r>
                    <m:r>
                      <a:rPr lang="en-GB" altLang="en-US" sz="1800" b="0" i="1" smtClean="0">
                        <a:solidFill>
                          <a:schemeClr val="tx1"/>
                        </a:solidFill>
                        <a:latin typeface="Cambria Math" panose="02040503050406030204" pitchFamily="18" charset="0"/>
                        <a:cs typeface="Arial" panose="020B0604020202020204" pitchFamily="34" charset="0"/>
                      </a:rPr>
                      <m:t>(</m:t>
                    </m:r>
                    <m:r>
                      <a:rPr lang="en-GB" altLang="en-US" sz="1800" b="0" i="1" smtClean="0">
                        <a:solidFill>
                          <a:schemeClr val="tx1"/>
                        </a:solidFill>
                        <a:latin typeface="Cambria Math" panose="02040503050406030204" pitchFamily="18" charset="0"/>
                        <a:cs typeface="Arial" panose="020B0604020202020204" pitchFamily="34" charset="0"/>
                      </a:rPr>
                      <m:t>𝑞</m:t>
                    </m:r>
                    <m:r>
                      <a:rPr lang="en-GB" altLang="en-US" sz="1800" b="0" i="1" smtClean="0">
                        <a:solidFill>
                          <a:schemeClr val="tx1"/>
                        </a:solidFill>
                        <a:latin typeface="Cambria Math" panose="02040503050406030204" pitchFamily="18" charset="0"/>
                        <a:cs typeface="Arial" panose="020B0604020202020204" pitchFamily="34" charset="0"/>
                      </a:rPr>
                      <m:t>)</m:t>
                    </m:r>
                  </m:oMath>
                </a14:m>
                <a:r>
                  <a:rPr lang="en-US" altLang="en-US" sz="1800" dirty="0" smtClean="0">
                    <a:solidFill>
                      <a:schemeClr val="tx1"/>
                    </a:solidFill>
                    <a:cs typeface="Arial" panose="020B0604020202020204" pitchFamily="34" charset="0"/>
                  </a:rPr>
                  <a:t> is concave:</a:t>
                </a:r>
              </a:p>
              <a:p>
                <a:pPr eaLnBrk="1" hangingPunct="1">
                  <a:spcBef>
                    <a:spcPts val="1200"/>
                  </a:spcBef>
                  <a:spcAft>
                    <a:spcPts val="1200"/>
                  </a:spcAft>
                </a:pPr>
                <a14:m>
                  <m:oMathPara xmlns:m="http://schemas.openxmlformats.org/officeDocument/2006/math">
                    <m:oMathParaPr>
                      <m:jc m:val="centerGroup"/>
                    </m:oMathParaPr>
                    <m:oMath xmlns:m="http://schemas.openxmlformats.org/officeDocument/2006/math">
                      <m:f>
                        <m:fPr>
                          <m:ctrlPr>
                            <a:rPr lang="en-US" altLang="en-US" sz="1800" i="1" smtClean="0">
                              <a:solidFill>
                                <a:schemeClr val="tx1"/>
                              </a:solidFill>
                              <a:latin typeface="Cambria Math" panose="02040503050406030204" pitchFamily="18" charset="0"/>
                              <a:cs typeface="Arial" panose="020B0604020202020204" pitchFamily="34" charset="0"/>
                            </a:rPr>
                          </m:ctrlPr>
                        </m:fPr>
                        <m:num>
                          <m:r>
                            <a:rPr lang="en-US" altLang="en-US" sz="1800" i="1" smtClean="0">
                              <a:solidFill>
                                <a:schemeClr val="tx1"/>
                              </a:solidFill>
                              <a:latin typeface="Cambria Math" panose="02040503050406030204" pitchFamily="18" charset="0"/>
                              <a:cs typeface="Arial" panose="020B0604020202020204" pitchFamily="34" charset="0"/>
                            </a:rPr>
                            <m:t>𝑑</m:t>
                          </m:r>
                          <m:r>
                            <a:rPr lang="it-IT" altLang="en-US" sz="1800" b="0" i="1" smtClean="0">
                              <a:solidFill>
                                <a:schemeClr val="tx1"/>
                              </a:solidFill>
                              <a:latin typeface="Cambria Math" panose="02040503050406030204" pitchFamily="18" charset="0"/>
                              <a:cs typeface="Arial" panose="020B0604020202020204" pitchFamily="34" charset="0"/>
                            </a:rPr>
                            <m:t>𝑢</m:t>
                          </m:r>
                          <m:r>
                            <a:rPr lang="en-GB" altLang="en-US" sz="1800" b="0" i="1" smtClean="0">
                              <a:solidFill>
                                <a:schemeClr val="tx1"/>
                              </a:solidFill>
                              <a:latin typeface="Cambria Math" panose="02040503050406030204" pitchFamily="18" charset="0"/>
                              <a:cs typeface="Arial" panose="020B0604020202020204" pitchFamily="34" charset="0"/>
                            </a:rPr>
                            <m:t>(</m:t>
                          </m:r>
                          <m:r>
                            <a:rPr lang="en-GB" altLang="en-US" sz="1800" b="0" i="1" smtClean="0">
                              <a:solidFill>
                                <a:schemeClr val="tx1"/>
                              </a:solidFill>
                              <a:latin typeface="Cambria Math" panose="02040503050406030204" pitchFamily="18" charset="0"/>
                              <a:cs typeface="Arial" panose="020B0604020202020204" pitchFamily="34" charset="0"/>
                            </a:rPr>
                            <m:t>𝑞</m:t>
                          </m:r>
                          <m:r>
                            <a:rPr lang="en-GB" altLang="en-US" sz="1800" b="0" i="1" smtClean="0">
                              <a:solidFill>
                                <a:schemeClr val="tx1"/>
                              </a:solidFill>
                              <a:latin typeface="Cambria Math" panose="02040503050406030204" pitchFamily="18" charset="0"/>
                              <a:cs typeface="Arial" panose="020B0604020202020204" pitchFamily="34" charset="0"/>
                            </a:rPr>
                            <m:t>)</m:t>
                          </m:r>
                        </m:num>
                        <m:den>
                          <m:r>
                            <a:rPr lang="en-US" altLang="en-US" sz="1800" i="1" smtClean="0">
                              <a:solidFill>
                                <a:schemeClr val="tx1"/>
                              </a:solidFill>
                              <a:latin typeface="Cambria Math" panose="02040503050406030204" pitchFamily="18" charset="0"/>
                              <a:cs typeface="Arial" panose="020B0604020202020204" pitchFamily="34" charset="0"/>
                            </a:rPr>
                            <m:t>𝑑</m:t>
                          </m:r>
                          <m:r>
                            <a:rPr lang="en-GB" altLang="en-US" sz="1800" b="0" i="1" smtClean="0">
                              <a:solidFill>
                                <a:schemeClr val="tx1"/>
                              </a:solidFill>
                              <a:latin typeface="Cambria Math" panose="02040503050406030204" pitchFamily="18" charset="0"/>
                              <a:cs typeface="Arial" panose="020B0604020202020204" pitchFamily="34" charset="0"/>
                            </a:rPr>
                            <m:t>𝑞</m:t>
                          </m:r>
                        </m:den>
                      </m:f>
                      <m:r>
                        <a:rPr lang="en-GB" altLang="en-US" sz="1800" b="0" i="1" smtClean="0">
                          <a:solidFill>
                            <a:schemeClr val="tx1"/>
                          </a:solidFill>
                          <a:latin typeface="Cambria Math" panose="02040503050406030204" pitchFamily="18" charset="0"/>
                          <a:cs typeface="Arial" panose="020B0604020202020204" pitchFamily="34" charset="0"/>
                        </a:rPr>
                        <m:t>−</m:t>
                      </m:r>
                      <m:f>
                        <m:fPr>
                          <m:ctrlPr>
                            <a:rPr lang="en-US" altLang="en-US" sz="1800" i="1" smtClean="0">
                              <a:solidFill>
                                <a:schemeClr val="tx1"/>
                              </a:solidFill>
                              <a:latin typeface="Cambria Math" panose="02040503050406030204" pitchFamily="18" charset="0"/>
                              <a:cs typeface="Arial" panose="020B0604020202020204" pitchFamily="34" charset="0"/>
                            </a:rPr>
                          </m:ctrlPr>
                        </m:fPr>
                        <m:num>
                          <m:r>
                            <a:rPr lang="en-US" altLang="en-US" sz="1800" i="1" smtClean="0">
                              <a:solidFill>
                                <a:schemeClr val="tx1"/>
                              </a:solidFill>
                              <a:latin typeface="Cambria Math" panose="02040503050406030204" pitchFamily="18" charset="0"/>
                              <a:cs typeface="Arial" panose="020B0604020202020204" pitchFamily="34" charset="0"/>
                            </a:rPr>
                            <m:t>𝑑</m:t>
                          </m:r>
                          <m:r>
                            <a:rPr lang="it-IT" altLang="en-US" sz="1800" b="0" i="1" smtClean="0">
                              <a:solidFill>
                                <a:schemeClr val="tx1"/>
                              </a:solidFill>
                              <a:latin typeface="Cambria Math" panose="02040503050406030204" pitchFamily="18" charset="0"/>
                              <a:cs typeface="Arial" panose="020B0604020202020204" pitchFamily="34" charset="0"/>
                            </a:rPr>
                            <m:t>𝐸</m:t>
                          </m:r>
                          <m:d>
                            <m:dPr>
                              <m:ctrlPr>
                                <a:rPr lang="en-GB" altLang="en-US" sz="1800" b="0" i="1" smtClean="0">
                                  <a:solidFill>
                                    <a:schemeClr val="tx1"/>
                                  </a:solidFill>
                                  <a:latin typeface="Cambria Math" panose="02040503050406030204" pitchFamily="18" charset="0"/>
                                  <a:cs typeface="Arial" panose="020B0604020202020204" pitchFamily="34" charset="0"/>
                                </a:rPr>
                              </m:ctrlPr>
                            </m:dPr>
                            <m:e>
                              <m:r>
                                <a:rPr lang="en-GB" altLang="en-US" sz="1800" b="0" i="1" smtClean="0">
                                  <a:solidFill>
                                    <a:schemeClr val="tx1"/>
                                  </a:solidFill>
                                  <a:latin typeface="Cambria Math" panose="02040503050406030204" pitchFamily="18" charset="0"/>
                                  <a:cs typeface="Arial" panose="020B0604020202020204" pitchFamily="34" charset="0"/>
                                </a:rPr>
                                <m:t>𝑞</m:t>
                              </m:r>
                            </m:e>
                          </m:d>
                        </m:num>
                        <m:den>
                          <m:r>
                            <a:rPr lang="en-US" altLang="en-US" sz="1800" i="1" smtClean="0">
                              <a:solidFill>
                                <a:schemeClr val="tx1"/>
                              </a:solidFill>
                              <a:latin typeface="Cambria Math" panose="02040503050406030204" pitchFamily="18" charset="0"/>
                              <a:cs typeface="Arial" panose="020B0604020202020204" pitchFamily="34" charset="0"/>
                            </a:rPr>
                            <m:t>𝑑</m:t>
                          </m:r>
                          <m:r>
                            <a:rPr lang="en-GB" altLang="en-US" sz="1800" b="0" i="1" smtClean="0">
                              <a:solidFill>
                                <a:schemeClr val="tx1"/>
                              </a:solidFill>
                              <a:latin typeface="Cambria Math" panose="02040503050406030204" pitchFamily="18" charset="0"/>
                              <a:cs typeface="Arial" panose="020B0604020202020204" pitchFamily="34" charset="0"/>
                            </a:rPr>
                            <m:t>𝑞</m:t>
                          </m:r>
                        </m:den>
                      </m:f>
                      <m:r>
                        <a:rPr lang="en-GB" altLang="en-US" sz="1800" b="0" i="1" smtClean="0">
                          <a:solidFill>
                            <a:schemeClr val="tx1"/>
                          </a:solidFill>
                          <a:latin typeface="Cambria Math" panose="02040503050406030204" pitchFamily="18" charset="0"/>
                          <a:cs typeface="Arial" panose="020B0604020202020204" pitchFamily="34" charset="0"/>
                        </a:rPr>
                        <m:t>=0</m:t>
                      </m:r>
                    </m:oMath>
                  </m:oMathPara>
                </a14:m>
                <a:endParaRPr lang="en-US" altLang="en-US" sz="1800" dirty="0">
                  <a:solidFill>
                    <a:schemeClr val="tx1"/>
                  </a:solidFill>
                  <a:cs typeface="Arial" panose="020B0604020202020204" pitchFamily="34" charset="0"/>
                </a:endParaRPr>
              </a:p>
            </p:txBody>
          </p:sp>
        </mc:Choice>
        <mc:Fallback>
          <p:sp>
            <p:nvSpPr>
              <p:cNvPr id="7" name="Rectangle 93"/>
              <p:cNvSpPr>
                <a:spLocks noRot="1" noChangeAspect="1" noMove="1" noResize="1" noEditPoints="1" noAdjustHandles="1" noChangeArrowheads="1" noChangeShapeType="1" noTextEdit="1"/>
              </p:cNvSpPr>
              <p:nvPr/>
            </p:nvSpPr>
            <p:spPr bwMode="auto">
              <a:xfrm>
                <a:off x="457200" y="1828800"/>
                <a:ext cx="8207375" cy="2931444"/>
              </a:xfrm>
              <a:prstGeom prst="rect">
                <a:avLst/>
              </a:prstGeom>
              <a:blipFill>
                <a:blip r:embed="rId3"/>
                <a:stretch>
                  <a:fillRect l="-594" t="-1040"/>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8" name="Rectangle 93"/>
              <p:cNvSpPr>
                <a:spLocks noChangeArrowheads="1"/>
              </p:cNvSpPr>
              <p:nvPr/>
            </p:nvSpPr>
            <p:spPr bwMode="auto">
              <a:xfrm>
                <a:off x="533400" y="4572000"/>
                <a:ext cx="8458200" cy="3471463"/>
              </a:xfrm>
              <a:prstGeom prst="rect">
                <a:avLst/>
              </a:prstGeom>
              <a:noFill/>
              <a:ln>
                <a:noFill/>
              </a:ln>
              <a:extLst>
                <a:ext uri="{909E8E84-426E-40DD-AFC4-6F175D3DCCD1}">
                  <a14:hiddenFill>
                    <a:solidFill>
                      <a:srgbClr val="FFFFFF"/>
                    </a:solidFill>
                  </a14:hiddenFill>
                </a:ext>
                <a:ext uri="{91240B29-F687-4F45-9708-019B960494DF}">
                  <a14:hiddenLine w="9525" algn="ctr">
                    <a:solidFill>
                      <a:srgbClr val="000000"/>
                    </a:solidFill>
                    <a:miter lim="800000"/>
                    <a:headEnd/>
                    <a:tailEnd/>
                  </a14:hiddenLine>
                </a:ext>
              </a:extLst>
            </p:spPr>
            <p:txBody>
              <a:bodyPr wrap="square">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ts val="0"/>
                  </a:spcBef>
                </a:pPr>
                <a:r>
                  <a:rPr lang="en-US" altLang="en-US" sz="1800" dirty="0" smtClean="0">
                    <a:solidFill>
                      <a:schemeClr val="tx1"/>
                    </a:solidFill>
                  </a:rPr>
                  <a:t>Note that </a:t>
                </a:r>
              </a:p>
              <a:p>
                <a:pPr marL="342900" indent="-342900" eaLnBrk="1" hangingPunct="1">
                  <a:spcBef>
                    <a:spcPts val="0"/>
                  </a:spcBef>
                  <a:buAutoNum type="arabicPeriod"/>
                </a:pPr>
                <a14:m>
                  <m:oMath xmlns:m="http://schemas.openxmlformats.org/officeDocument/2006/math">
                    <m:f>
                      <m:fPr>
                        <m:ctrlPr>
                          <a:rPr lang="en-US" altLang="en-US" sz="1800" i="1" smtClean="0">
                            <a:solidFill>
                              <a:schemeClr val="tx1"/>
                            </a:solidFill>
                            <a:latin typeface="Cambria Math" panose="02040503050406030204" pitchFamily="18" charset="0"/>
                            <a:cs typeface="Arial" panose="020B0604020202020204" pitchFamily="34" charset="0"/>
                          </a:rPr>
                        </m:ctrlPr>
                      </m:fPr>
                      <m:num>
                        <m:r>
                          <a:rPr lang="en-US" altLang="en-US" sz="1800" i="1" smtClean="0">
                            <a:solidFill>
                              <a:schemeClr val="tx1"/>
                            </a:solidFill>
                            <a:latin typeface="Cambria Math" panose="02040503050406030204" pitchFamily="18" charset="0"/>
                            <a:cs typeface="Arial" panose="020B0604020202020204" pitchFamily="34" charset="0"/>
                          </a:rPr>
                          <m:t>𝑑</m:t>
                        </m:r>
                        <m:r>
                          <a:rPr lang="it-IT" altLang="en-US" sz="1800" b="0" i="1" smtClean="0">
                            <a:solidFill>
                              <a:schemeClr val="tx1"/>
                            </a:solidFill>
                            <a:latin typeface="Cambria Math" panose="02040503050406030204" pitchFamily="18" charset="0"/>
                            <a:cs typeface="Arial" panose="020B0604020202020204" pitchFamily="34" charset="0"/>
                          </a:rPr>
                          <m:t>𝑢</m:t>
                        </m:r>
                        <m:r>
                          <a:rPr lang="en-GB" altLang="en-US" sz="1800" b="0" i="1" smtClean="0">
                            <a:solidFill>
                              <a:schemeClr val="tx1"/>
                            </a:solidFill>
                            <a:latin typeface="Cambria Math" panose="02040503050406030204" pitchFamily="18" charset="0"/>
                            <a:cs typeface="Arial" panose="020B0604020202020204" pitchFamily="34" charset="0"/>
                          </a:rPr>
                          <m:t>(</m:t>
                        </m:r>
                        <m:r>
                          <a:rPr lang="en-GB" altLang="en-US" sz="1800" b="0" i="1" smtClean="0">
                            <a:solidFill>
                              <a:schemeClr val="tx1"/>
                            </a:solidFill>
                            <a:latin typeface="Cambria Math" panose="02040503050406030204" pitchFamily="18" charset="0"/>
                            <a:cs typeface="Arial" panose="020B0604020202020204" pitchFamily="34" charset="0"/>
                          </a:rPr>
                          <m:t>𝑞</m:t>
                        </m:r>
                        <m:r>
                          <a:rPr lang="en-GB" altLang="en-US" sz="1800" b="0" i="1" smtClean="0">
                            <a:solidFill>
                              <a:schemeClr val="tx1"/>
                            </a:solidFill>
                            <a:latin typeface="Cambria Math" panose="02040503050406030204" pitchFamily="18" charset="0"/>
                            <a:cs typeface="Arial" panose="020B0604020202020204" pitchFamily="34" charset="0"/>
                          </a:rPr>
                          <m:t>)</m:t>
                        </m:r>
                      </m:num>
                      <m:den>
                        <m:r>
                          <a:rPr lang="en-US" altLang="en-US" sz="1800" i="1" smtClean="0">
                            <a:solidFill>
                              <a:schemeClr val="tx1"/>
                            </a:solidFill>
                            <a:latin typeface="Cambria Math" panose="02040503050406030204" pitchFamily="18" charset="0"/>
                            <a:cs typeface="Arial" panose="020B0604020202020204" pitchFamily="34" charset="0"/>
                          </a:rPr>
                          <m:t>𝑑</m:t>
                        </m:r>
                        <m:r>
                          <a:rPr lang="en-GB" altLang="en-US" sz="1800" b="0" i="1" smtClean="0">
                            <a:solidFill>
                              <a:schemeClr val="tx1"/>
                            </a:solidFill>
                            <a:latin typeface="Cambria Math" panose="02040503050406030204" pitchFamily="18" charset="0"/>
                            <a:cs typeface="Arial" panose="020B0604020202020204" pitchFamily="34" charset="0"/>
                          </a:rPr>
                          <m:t>𝑞</m:t>
                        </m:r>
                      </m:den>
                    </m:f>
                  </m:oMath>
                </a14:m>
                <a:r>
                  <a:rPr lang="en-US" altLang="en-US" sz="1800" dirty="0">
                    <a:solidFill>
                      <a:schemeClr val="tx1"/>
                    </a:solidFill>
                  </a:rPr>
                  <a:t> is marginal </a:t>
                </a:r>
                <a:r>
                  <a:rPr lang="en-US" altLang="en-US" sz="1800" dirty="0" smtClean="0">
                    <a:solidFill>
                      <a:schemeClr val="tx1"/>
                    </a:solidFill>
                  </a:rPr>
                  <a:t>utility </a:t>
                </a:r>
                <a:r>
                  <a:rPr lang="en-US" altLang="en-US" sz="1800" dirty="0">
                    <a:solidFill>
                      <a:schemeClr val="tx1"/>
                    </a:solidFill>
                  </a:rPr>
                  <a:t>and </a:t>
                </a:r>
                <a14:m>
                  <m:oMath xmlns:m="http://schemas.openxmlformats.org/officeDocument/2006/math">
                    <m:f>
                      <m:fPr>
                        <m:ctrlPr>
                          <a:rPr lang="en-US" altLang="en-US" sz="1800" i="1" smtClean="0">
                            <a:solidFill>
                              <a:schemeClr val="tx1"/>
                            </a:solidFill>
                            <a:latin typeface="Cambria Math" panose="02040503050406030204" pitchFamily="18" charset="0"/>
                            <a:cs typeface="Arial" panose="020B0604020202020204" pitchFamily="34" charset="0"/>
                          </a:rPr>
                        </m:ctrlPr>
                      </m:fPr>
                      <m:num>
                        <m:r>
                          <a:rPr lang="en-US" altLang="en-US" sz="1800" i="1" smtClean="0">
                            <a:solidFill>
                              <a:schemeClr val="tx1"/>
                            </a:solidFill>
                            <a:latin typeface="Cambria Math" panose="02040503050406030204" pitchFamily="18" charset="0"/>
                            <a:cs typeface="Arial" panose="020B0604020202020204" pitchFamily="34" charset="0"/>
                          </a:rPr>
                          <m:t>𝑑</m:t>
                        </m:r>
                        <m:r>
                          <a:rPr lang="it-IT" altLang="en-US" sz="1800" b="0" i="1" smtClean="0">
                            <a:solidFill>
                              <a:schemeClr val="tx1"/>
                            </a:solidFill>
                            <a:latin typeface="Cambria Math" panose="02040503050406030204" pitchFamily="18" charset="0"/>
                            <a:cs typeface="Arial" panose="020B0604020202020204" pitchFamily="34" charset="0"/>
                          </a:rPr>
                          <m:t>𝐸</m:t>
                        </m:r>
                        <m:d>
                          <m:dPr>
                            <m:ctrlPr>
                              <a:rPr lang="en-GB" altLang="en-US" sz="1800" b="0" i="1" smtClean="0">
                                <a:solidFill>
                                  <a:schemeClr val="tx1"/>
                                </a:solidFill>
                                <a:latin typeface="Cambria Math" panose="02040503050406030204" pitchFamily="18" charset="0"/>
                                <a:cs typeface="Arial" panose="020B0604020202020204" pitchFamily="34" charset="0"/>
                              </a:rPr>
                            </m:ctrlPr>
                          </m:dPr>
                          <m:e>
                            <m:r>
                              <a:rPr lang="en-GB" altLang="en-US" sz="1800" b="0" i="1" smtClean="0">
                                <a:solidFill>
                                  <a:schemeClr val="tx1"/>
                                </a:solidFill>
                                <a:latin typeface="Cambria Math" panose="02040503050406030204" pitchFamily="18" charset="0"/>
                                <a:cs typeface="Arial" panose="020B0604020202020204" pitchFamily="34" charset="0"/>
                              </a:rPr>
                              <m:t>𝑞</m:t>
                            </m:r>
                          </m:e>
                        </m:d>
                      </m:num>
                      <m:den>
                        <m:r>
                          <a:rPr lang="en-US" altLang="en-US" sz="1800" i="1" smtClean="0">
                            <a:solidFill>
                              <a:schemeClr val="tx1"/>
                            </a:solidFill>
                            <a:latin typeface="Cambria Math" panose="02040503050406030204" pitchFamily="18" charset="0"/>
                            <a:cs typeface="Arial" panose="020B0604020202020204" pitchFamily="34" charset="0"/>
                          </a:rPr>
                          <m:t>𝑑</m:t>
                        </m:r>
                        <m:r>
                          <a:rPr lang="en-GB" altLang="en-US" sz="1800" b="0" i="1" smtClean="0">
                            <a:solidFill>
                              <a:schemeClr val="tx1"/>
                            </a:solidFill>
                            <a:latin typeface="Cambria Math" panose="02040503050406030204" pitchFamily="18" charset="0"/>
                            <a:cs typeface="Arial" panose="020B0604020202020204" pitchFamily="34" charset="0"/>
                          </a:rPr>
                          <m:t>𝑞</m:t>
                        </m:r>
                      </m:den>
                    </m:f>
                  </m:oMath>
                </a14:m>
                <a:r>
                  <a:rPr lang="en-US" altLang="en-US" sz="1800" dirty="0">
                    <a:solidFill>
                      <a:schemeClr val="tx1"/>
                    </a:solidFill>
                  </a:rPr>
                  <a:t> is marginal </a:t>
                </a:r>
                <a:r>
                  <a:rPr lang="en-US" altLang="en-US" sz="1800" dirty="0" smtClean="0">
                    <a:solidFill>
                      <a:schemeClr val="tx1"/>
                    </a:solidFill>
                  </a:rPr>
                  <a:t>expenditure. </a:t>
                </a:r>
                <a:r>
                  <a:rPr lang="en-US" altLang="en-US" sz="1800" dirty="0">
                    <a:solidFill>
                      <a:schemeClr val="tx1"/>
                    </a:solidFill>
                  </a:rPr>
                  <a:t>Thus the </a:t>
                </a:r>
                <a:r>
                  <a:rPr lang="en-US" altLang="en-US" sz="1800" dirty="0" smtClean="0">
                    <a:solidFill>
                      <a:schemeClr val="tx1"/>
                    </a:solidFill>
                  </a:rPr>
                  <a:t>maximizing </a:t>
                </a:r>
                <a:r>
                  <a:rPr lang="en-US" altLang="en-US" sz="1800" dirty="0">
                    <a:solidFill>
                      <a:schemeClr val="tx1"/>
                    </a:solidFill>
                  </a:rPr>
                  <a:t>condition is </a:t>
                </a:r>
                <a:r>
                  <a:rPr lang="en-US" altLang="en-US" sz="1800" dirty="0" smtClean="0">
                    <a:solidFill>
                      <a:schemeClr val="tx1"/>
                    </a:solidFill>
                  </a:rPr>
                  <a:t>that marginal expenditure is equal to marginal utility</a:t>
                </a:r>
              </a:p>
              <a:p>
                <a:pPr marL="342900" indent="-342900" eaLnBrk="1" hangingPunct="1">
                  <a:spcBef>
                    <a:spcPts val="0"/>
                  </a:spcBef>
                  <a:buAutoNum type="arabicPeriod"/>
                </a:pPr>
                <a14:m>
                  <m:oMath xmlns:m="http://schemas.openxmlformats.org/officeDocument/2006/math">
                    <m:f>
                      <m:fPr>
                        <m:ctrlPr>
                          <a:rPr lang="en-US" altLang="en-US" sz="1800" i="1">
                            <a:solidFill>
                              <a:schemeClr val="tx1"/>
                            </a:solidFill>
                            <a:latin typeface="Cambria Math" panose="02040503050406030204" pitchFamily="18" charset="0"/>
                            <a:cs typeface="Arial" panose="020B0604020202020204" pitchFamily="34" charset="0"/>
                          </a:rPr>
                        </m:ctrlPr>
                      </m:fPr>
                      <m:num>
                        <m:r>
                          <a:rPr lang="en-US" altLang="en-US" sz="1800" i="1">
                            <a:solidFill>
                              <a:schemeClr val="tx1"/>
                            </a:solidFill>
                            <a:latin typeface="Cambria Math" panose="02040503050406030204" pitchFamily="18" charset="0"/>
                            <a:cs typeface="Arial" panose="020B0604020202020204" pitchFamily="34" charset="0"/>
                          </a:rPr>
                          <m:t>𝑑</m:t>
                        </m:r>
                        <m:r>
                          <a:rPr lang="it-IT" altLang="en-US" sz="1800" i="1">
                            <a:solidFill>
                              <a:schemeClr val="tx1"/>
                            </a:solidFill>
                            <a:latin typeface="Cambria Math" panose="02040503050406030204" pitchFamily="18" charset="0"/>
                            <a:cs typeface="Arial" panose="020B0604020202020204" pitchFamily="34" charset="0"/>
                          </a:rPr>
                          <m:t>𝐸</m:t>
                        </m:r>
                        <m:d>
                          <m:dPr>
                            <m:ctrlPr>
                              <a:rPr lang="en-GB" altLang="en-US" sz="1800" i="1">
                                <a:solidFill>
                                  <a:schemeClr val="tx1"/>
                                </a:solidFill>
                                <a:latin typeface="Cambria Math" panose="02040503050406030204" pitchFamily="18" charset="0"/>
                                <a:cs typeface="Arial" panose="020B0604020202020204" pitchFamily="34" charset="0"/>
                              </a:rPr>
                            </m:ctrlPr>
                          </m:dPr>
                          <m:e>
                            <m:r>
                              <a:rPr lang="en-GB" altLang="en-US" sz="1800" i="1">
                                <a:solidFill>
                                  <a:schemeClr val="tx1"/>
                                </a:solidFill>
                                <a:latin typeface="Cambria Math" panose="02040503050406030204" pitchFamily="18" charset="0"/>
                                <a:cs typeface="Arial" panose="020B0604020202020204" pitchFamily="34" charset="0"/>
                              </a:rPr>
                              <m:t>𝑞</m:t>
                            </m:r>
                          </m:e>
                        </m:d>
                      </m:num>
                      <m:den>
                        <m:r>
                          <a:rPr lang="en-US" altLang="en-US" sz="1800" i="1">
                            <a:solidFill>
                              <a:schemeClr val="tx1"/>
                            </a:solidFill>
                            <a:latin typeface="Cambria Math" panose="02040503050406030204" pitchFamily="18" charset="0"/>
                            <a:cs typeface="Arial" panose="020B0604020202020204" pitchFamily="34" charset="0"/>
                          </a:rPr>
                          <m:t>𝑑</m:t>
                        </m:r>
                        <m:r>
                          <a:rPr lang="en-GB" altLang="en-US" sz="1800" i="1">
                            <a:solidFill>
                              <a:schemeClr val="tx1"/>
                            </a:solidFill>
                            <a:latin typeface="Cambria Math" panose="02040503050406030204" pitchFamily="18" charset="0"/>
                            <a:cs typeface="Arial" panose="020B0604020202020204" pitchFamily="34" charset="0"/>
                          </a:rPr>
                          <m:t>𝑞</m:t>
                        </m:r>
                      </m:den>
                    </m:f>
                    <m:r>
                      <a:rPr lang="en-GB" altLang="en-US" sz="1800" i="1">
                        <a:solidFill>
                          <a:schemeClr val="tx1"/>
                        </a:solidFill>
                        <a:latin typeface="Cambria Math" panose="02040503050406030204" pitchFamily="18" charset="0"/>
                        <a:cs typeface="Arial" panose="020B0604020202020204" pitchFamily="34" charset="0"/>
                      </a:rPr>
                      <m:t>=</m:t>
                    </m:r>
                    <m:f>
                      <m:fPr>
                        <m:ctrlPr>
                          <a:rPr lang="en-US" altLang="en-US" sz="1800" i="1">
                            <a:solidFill>
                              <a:schemeClr val="tx1"/>
                            </a:solidFill>
                            <a:latin typeface="Cambria Math" panose="02040503050406030204" pitchFamily="18" charset="0"/>
                            <a:cs typeface="Arial" panose="020B0604020202020204" pitchFamily="34" charset="0"/>
                          </a:rPr>
                        </m:ctrlPr>
                      </m:fPr>
                      <m:num>
                        <m:r>
                          <a:rPr lang="en-US" altLang="en-US" sz="1800" i="1">
                            <a:solidFill>
                              <a:schemeClr val="tx1"/>
                            </a:solidFill>
                            <a:latin typeface="Cambria Math" panose="02040503050406030204" pitchFamily="18" charset="0"/>
                            <a:cs typeface="Arial" panose="020B0604020202020204" pitchFamily="34" charset="0"/>
                          </a:rPr>
                          <m:t>𝑑</m:t>
                        </m:r>
                        <m:r>
                          <a:rPr lang="it-IT" altLang="en-US" sz="1800" b="0" i="1" smtClean="0">
                            <a:solidFill>
                              <a:schemeClr val="tx1"/>
                            </a:solidFill>
                            <a:latin typeface="Cambria Math" panose="02040503050406030204" pitchFamily="18" charset="0"/>
                            <a:cs typeface="Arial" panose="020B0604020202020204" pitchFamily="34" charset="0"/>
                          </a:rPr>
                          <m:t> </m:t>
                        </m:r>
                        <m:r>
                          <a:rPr lang="it-IT" altLang="en-US" sz="1800" i="1">
                            <a:solidFill>
                              <a:schemeClr val="tx1"/>
                            </a:solidFill>
                            <a:latin typeface="Cambria Math" panose="02040503050406030204" pitchFamily="18" charset="0"/>
                            <a:cs typeface="Arial" panose="020B0604020202020204" pitchFamily="34" charset="0"/>
                          </a:rPr>
                          <m:t>𝑞</m:t>
                        </m:r>
                        <m:r>
                          <a:rPr lang="it-IT" altLang="en-US" sz="1800" i="1" smtClean="0">
                            <a:solidFill>
                              <a:schemeClr val="tx1"/>
                            </a:solidFill>
                            <a:latin typeface="Cambria Math" panose="02040503050406030204" pitchFamily="18" charset="0"/>
                            <a:ea typeface="Cambria Math" panose="02040503050406030204" pitchFamily="18" charset="0"/>
                            <a:cs typeface="Arial" panose="020B0604020202020204" pitchFamily="34" charset="0"/>
                          </a:rPr>
                          <m:t>∙</m:t>
                        </m:r>
                        <m:r>
                          <a:rPr lang="it-IT" altLang="en-US" sz="1800" i="1">
                            <a:solidFill>
                              <a:schemeClr val="tx1"/>
                            </a:solidFill>
                            <a:latin typeface="Cambria Math" panose="02040503050406030204" pitchFamily="18" charset="0"/>
                            <a:cs typeface="Arial" panose="020B0604020202020204" pitchFamily="34" charset="0"/>
                          </a:rPr>
                          <m:t>𝑝</m:t>
                        </m:r>
                        <m:d>
                          <m:dPr>
                            <m:ctrlPr>
                              <a:rPr lang="it-IT" altLang="en-US" sz="1800" i="1">
                                <a:solidFill>
                                  <a:schemeClr val="tx1"/>
                                </a:solidFill>
                                <a:latin typeface="Cambria Math" panose="02040503050406030204" pitchFamily="18" charset="0"/>
                                <a:cs typeface="Arial" panose="020B0604020202020204" pitchFamily="34" charset="0"/>
                              </a:rPr>
                            </m:ctrlPr>
                          </m:dPr>
                          <m:e>
                            <m:r>
                              <a:rPr lang="it-IT" altLang="en-US" sz="1800" i="1">
                                <a:solidFill>
                                  <a:schemeClr val="tx1"/>
                                </a:solidFill>
                                <a:latin typeface="Cambria Math" panose="02040503050406030204" pitchFamily="18" charset="0"/>
                                <a:cs typeface="Arial" panose="020B0604020202020204" pitchFamily="34" charset="0"/>
                              </a:rPr>
                              <m:t>𝑞</m:t>
                            </m:r>
                          </m:e>
                        </m:d>
                      </m:num>
                      <m:den>
                        <m:r>
                          <a:rPr lang="en-US" altLang="en-US" sz="1800" i="1">
                            <a:solidFill>
                              <a:schemeClr val="tx1"/>
                            </a:solidFill>
                            <a:latin typeface="Cambria Math" panose="02040503050406030204" pitchFamily="18" charset="0"/>
                            <a:cs typeface="Arial" panose="020B0604020202020204" pitchFamily="34" charset="0"/>
                          </a:rPr>
                          <m:t>𝑑</m:t>
                        </m:r>
                        <m:r>
                          <a:rPr lang="en-GB" altLang="en-US" sz="1800" i="1">
                            <a:solidFill>
                              <a:schemeClr val="tx1"/>
                            </a:solidFill>
                            <a:latin typeface="Cambria Math" panose="02040503050406030204" pitchFamily="18" charset="0"/>
                            <a:cs typeface="Arial" panose="020B0604020202020204" pitchFamily="34" charset="0"/>
                          </a:rPr>
                          <m:t>𝑞</m:t>
                        </m:r>
                      </m:den>
                    </m:f>
                    <m:r>
                      <a:rPr lang="en-GB" altLang="en-US" sz="1800" i="1">
                        <a:solidFill>
                          <a:schemeClr val="tx1"/>
                        </a:solidFill>
                        <a:latin typeface="Cambria Math" panose="02040503050406030204" pitchFamily="18" charset="0"/>
                        <a:cs typeface="Arial" panose="020B0604020202020204" pitchFamily="34" charset="0"/>
                      </a:rPr>
                      <m:t>=</m:t>
                    </m:r>
                    <m:r>
                      <a:rPr lang="it-IT" altLang="en-US" sz="1800" b="0" i="1" smtClean="0">
                        <a:solidFill>
                          <a:schemeClr val="tx1"/>
                        </a:solidFill>
                        <a:latin typeface="Cambria Math" panose="02040503050406030204" pitchFamily="18" charset="0"/>
                        <a:cs typeface="Arial" panose="020B0604020202020204" pitchFamily="34" charset="0"/>
                      </a:rPr>
                      <m:t>𝑝</m:t>
                    </m:r>
                    <m:d>
                      <m:dPr>
                        <m:ctrlPr>
                          <a:rPr lang="it-IT" altLang="en-US" sz="1800" b="0" i="1" smtClean="0">
                            <a:solidFill>
                              <a:schemeClr val="tx1"/>
                            </a:solidFill>
                            <a:latin typeface="Cambria Math" panose="02040503050406030204" pitchFamily="18" charset="0"/>
                            <a:cs typeface="Arial" panose="020B0604020202020204" pitchFamily="34" charset="0"/>
                          </a:rPr>
                        </m:ctrlPr>
                      </m:dPr>
                      <m:e>
                        <m:r>
                          <a:rPr lang="it-IT" altLang="en-US" sz="1800" b="0" i="1" smtClean="0">
                            <a:solidFill>
                              <a:schemeClr val="tx1"/>
                            </a:solidFill>
                            <a:latin typeface="Cambria Math" panose="02040503050406030204" pitchFamily="18" charset="0"/>
                            <a:cs typeface="Arial" panose="020B0604020202020204" pitchFamily="34" charset="0"/>
                          </a:rPr>
                          <m:t>𝑞</m:t>
                        </m:r>
                      </m:e>
                    </m:d>
                    <m:r>
                      <a:rPr lang="it-IT" altLang="en-US" sz="1800" b="0" i="1" smtClean="0">
                        <a:solidFill>
                          <a:schemeClr val="tx1"/>
                        </a:solidFill>
                        <a:latin typeface="Cambria Math" panose="02040503050406030204" pitchFamily="18" charset="0"/>
                        <a:cs typeface="Arial" panose="020B0604020202020204" pitchFamily="34" charset="0"/>
                      </a:rPr>
                      <m:t>+</m:t>
                    </m:r>
                    <m:r>
                      <a:rPr lang="it-IT" altLang="en-US" sz="1800" b="0" i="1" smtClean="0">
                        <a:solidFill>
                          <a:schemeClr val="tx1"/>
                        </a:solidFill>
                        <a:latin typeface="Cambria Math" panose="02040503050406030204" pitchFamily="18" charset="0"/>
                        <a:cs typeface="Arial" panose="020B0604020202020204" pitchFamily="34" charset="0"/>
                      </a:rPr>
                      <m:t>𝑞𝑝</m:t>
                    </m:r>
                    <m:r>
                      <a:rPr lang="it-IT" altLang="en-US" sz="1800" b="0" i="1" smtClean="0">
                        <a:solidFill>
                          <a:schemeClr val="tx1"/>
                        </a:solidFill>
                        <a:latin typeface="Cambria Math" panose="02040503050406030204" pitchFamily="18" charset="0"/>
                        <a:cs typeface="Arial" panose="020B0604020202020204" pitchFamily="34" charset="0"/>
                      </a:rPr>
                      <m:t>′(</m:t>
                    </m:r>
                    <m:r>
                      <a:rPr lang="it-IT" altLang="en-US" sz="1800" b="0" i="1" smtClean="0">
                        <a:solidFill>
                          <a:schemeClr val="tx1"/>
                        </a:solidFill>
                        <a:latin typeface="Cambria Math" panose="02040503050406030204" pitchFamily="18" charset="0"/>
                        <a:cs typeface="Arial" panose="020B0604020202020204" pitchFamily="34" charset="0"/>
                      </a:rPr>
                      <m:t>𝑞</m:t>
                    </m:r>
                    <m:r>
                      <a:rPr lang="it-IT" altLang="en-US" sz="1800" b="0" i="1" smtClean="0">
                        <a:solidFill>
                          <a:schemeClr val="tx1"/>
                        </a:solidFill>
                        <a:latin typeface="Cambria Math" panose="02040503050406030204" pitchFamily="18" charset="0"/>
                        <a:cs typeface="Arial" panose="020B0604020202020204" pitchFamily="34" charset="0"/>
                      </a:rPr>
                      <m:t>)</m:t>
                    </m:r>
                  </m:oMath>
                </a14:m>
                <a:endParaRPr lang="en-US" altLang="en-US" sz="1800" dirty="0" smtClean="0">
                  <a:solidFill>
                    <a:schemeClr val="tx1"/>
                  </a:solidFill>
                </a:endParaRPr>
              </a:p>
              <a:p>
                <a:pPr marL="342900" indent="-342900" eaLnBrk="1" hangingPunct="1">
                  <a:spcBef>
                    <a:spcPts val="0"/>
                  </a:spcBef>
                  <a:buAutoNum type="arabicPeriod"/>
                </a:pPr>
                <a:endParaRPr lang="en-US" altLang="en-US" sz="1800" dirty="0" smtClean="0">
                  <a:solidFill>
                    <a:schemeClr val="tx1"/>
                  </a:solidFill>
                </a:endParaRPr>
              </a:p>
              <a:p>
                <a:pPr marL="342900" indent="-342900" eaLnBrk="1" hangingPunct="1">
                  <a:spcBef>
                    <a:spcPct val="50000"/>
                  </a:spcBef>
                  <a:buAutoNum type="arabicPeriod"/>
                </a:pPr>
                <a:endParaRPr lang="en-US" altLang="en-US" sz="1800" dirty="0" smtClean="0">
                  <a:solidFill>
                    <a:schemeClr val="tx1"/>
                  </a:solidFill>
                </a:endParaRPr>
              </a:p>
              <a:p>
                <a:pPr eaLnBrk="1" hangingPunct="1">
                  <a:spcBef>
                    <a:spcPct val="50000"/>
                  </a:spcBef>
                </a:pPr>
                <a:endParaRPr lang="en-US" altLang="en-US" sz="1800" dirty="0">
                  <a:solidFill>
                    <a:schemeClr val="tx1"/>
                  </a:solidFill>
                </a:endParaRPr>
              </a:p>
              <a:p>
                <a:pPr eaLnBrk="1" hangingPunct="1">
                  <a:spcBef>
                    <a:spcPct val="50000"/>
                  </a:spcBef>
                </a:pPr>
                <a:endParaRPr lang="en-US" altLang="en-US" sz="1800" dirty="0" smtClean="0">
                  <a:solidFill>
                    <a:schemeClr val="tx1"/>
                  </a:solidFill>
                </a:endParaRPr>
              </a:p>
              <a:p>
                <a:pPr eaLnBrk="1" hangingPunct="1">
                  <a:spcBef>
                    <a:spcPct val="50000"/>
                  </a:spcBef>
                </a:pPr>
                <a:endParaRPr lang="en-US" altLang="en-US" sz="1800" dirty="0">
                  <a:solidFill>
                    <a:schemeClr val="tx1"/>
                  </a:solidFill>
                </a:endParaRPr>
              </a:p>
            </p:txBody>
          </p:sp>
        </mc:Choice>
        <mc:Fallback xmlns="">
          <p:sp>
            <p:nvSpPr>
              <p:cNvPr id="8" name="Rectangle 93"/>
              <p:cNvSpPr>
                <a:spLocks noRot="1" noChangeAspect="1" noMove="1" noResize="1" noEditPoints="1" noAdjustHandles="1" noChangeArrowheads="1" noChangeShapeType="1" noTextEdit="1"/>
              </p:cNvSpPr>
              <p:nvPr/>
            </p:nvSpPr>
            <p:spPr bwMode="auto">
              <a:xfrm>
                <a:off x="533400" y="4572000"/>
                <a:ext cx="8458200" cy="3471463"/>
              </a:xfrm>
              <a:prstGeom prst="rect">
                <a:avLst/>
              </a:prstGeom>
              <a:blipFill>
                <a:blip r:embed="rId4"/>
                <a:stretch>
                  <a:fillRect l="-649" t="-879" r="-144"/>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p>
                <a:r>
                  <a:rPr lang="it-IT">
                    <a:noFill/>
                  </a:rPr>
                  <a:t> </a:t>
                </a:r>
              </a:p>
            </p:txBody>
          </p:sp>
        </mc:Fallback>
      </mc:AlternateContent>
    </p:spTree>
    <p:extLst>
      <p:ext uri="{BB962C8B-B14F-4D97-AF65-F5344CB8AC3E}">
        <p14:creationId xmlns:p14="http://schemas.microsoft.com/office/powerpoint/2010/main" val="1459508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1371600" y="381000"/>
            <a:ext cx="7315200" cy="487363"/>
          </a:xfrm>
        </p:spPr>
        <p:txBody>
          <a:bodyPr/>
          <a:lstStyle/>
          <a:p>
            <a:pPr marL="419100" indent="-419100" eaLnBrk="1" hangingPunct="1"/>
            <a:r>
              <a:rPr lang="en-US" altLang="en-US" sz="2000" b="0" smtClean="0"/>
              <a:t>MONOPSONY</a:t>
            </a:r>
          </a:p>
        </p:txBody>
      </p:sp>
      <p:grpSp>
        <p:nvGrpSpPr>
          <p:cNvPr id="40963" name="Group 3"/>
          <p:cNvGrpSpPr>
            <a:grpSpLocks/>
          </p:cNvGrpSpPr>
          <p:nvPr/>
        </p:nvGrpSpPr>
        <p:grpSpPr bwMode="auto">
          <a:xfrm>
            <a:off x="457200" y="381000"/>
            <a:ext cx="8229600" cy="487363"/>
            <a:chOff x="288" y="240"/>
            <a:chExt cx="5184" cy="307"/>
          </a:xfrm>
        </p:grpSpPr>
        <p:sp>
          <p:nvSpPr>
            <p:cNvPr id="40975" name="Rectangle 4"/>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10.5</a:t>
              </a:r>
            </a:p>
          </p:txBody>
        </p:sp>
        <p:sp>
          <p:nvSpPr>
            <p:cNvPr id="40976" name="Line 5"/>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40964" name="Picture 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94625"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1"/>
          <p:cNvSpPr>
            <a:spLocks noChangeArrowheads="1"/>
          </p:cNvSpPr>
          <p:nvPr/>
        </p:nvSpPr>
        <p:spPr bwMode="auto">
          <a:xfrm>
            <a:off x="685800" y="1828800"/>
            <a:ext cx="3124200" cy="44005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Aft>
                <a:spcPct val="20000"/>
              </a:spcAft>
            </a:pPr>
            <a:r>
              <a:rPr lang="en-US" altLang="en-US" sz="1400">
                <a:solidFill>
                  <a:schemeClr val="tx1"/>
                </a:solidFill>
              </a:rPr>
              <a:t>The market supply curve is monopsonist’s average expenditure curve AE. </a:t>
            </a:r>
          </a:p>
          <a:p>
            <a:pPr eaLnBrk="1" hangingPunct="1">
              <a:spcAft>
                <a:spcPct val="20000"/>
              </a:spcAft>
            </a:pPr>
            <a:r>
              <a:rPr lang="en-US" altLang="en-US" sz="1400">
                <a:solidFill>
                  <a:schemeClr val="tx1"/>
                </a:solidFill>
              </a:rPr>
              <a:t>Because average expenditure is rising, marginal expenditure lies above it. </a:t>
            </a:r>
          </a:p>
          <a:p>
            <a:pPr eaLnBrk="1" hangingPunct="1">
              <a:spcAft>
                <a:spcPct val="20000"/>
              </a:spcAft>
            </a:pPr>
            <a:r>
              <a:rPr lang="en-US" altLang="en-US" sz="1400">
                <a:solidFill>
                  <a:schemeClr val="tx1"/>
                </a:solidFill>
              </a:rPr>
              <a:t>The monopsonist purchases quantity </a:t>
            </a:r>
            <a:r>
              <a:rPr lang="en-US" altLang="en-US" sz="1400" i="1">
                <a:solidFill>
                  <a:schemeClr val="tx1"/>
                </a:solidFill>
              </a:rPr>
              <a:t>Q*</a:t>
            </a:r>
            <a:r>
              <a:rPr lang="en-US" altLang="en-US" sz="1400" i="1" baseline="-25000">
                <a:solidFill>
                  <a:schemeClr val="tx1"/>
                </a:solidFill>
              </a:rPr>
              <a:t>m</a:t>
            </a:r>
            <a:r>
              <a:rPr lang="en-US" altLang="en-US" sz="1400">
                <a:solidFill>
                  <a:schemeClr val="tx1"/>
                </a:solidFill>
              </a:rPr>
              <a:t>, where marginal expenditure and marginal value (demand) intersect. </a:t>
            </a:r>
          </a:p>
          <a:p>
            <a:pPr eaLnBrk="1" hangingPunct="1">
              <a:spcAft>
                <a:spcPct val="20000"/>
              </a:spcAft>
            </a:pPr>
            <a:r>
              <a:rPr lang="en-US" altLang="en-US" sz="1400">
                <a:solidFill>
                  <a:schemeClr val="tx1"/>
                </a:solidFill>
              </a:rPr>
              <a:t>The price paid per unit </a:t>
            </a:r>
            <a:r>
              <a:rPr lang="en-US" altLang="en-US" sz="1400" i="1">
                <a:solidFill>
                  <a:schemeClr val="tx1"/>
                </a:solidFill>
              </a:rPr>
              <a:t>P*</a:t>
            </a:r>
            <a:r>
              <a:rPr lang="en-US" altLang="en-US" sz="1400" i="1" baseline="-25000">
                <a:solidFill>
                  <a:schemeClr val="tx1"/>
                </a:solidFill>
              </a:rPr>
              <a:t>m</a:t>
            </a:r>
            <a:r>
              <a:rPr lang="en-US" altLang="en-US" sz="1400">
                <a:solidFill>
                  <a:schemeClr val="tx1"/>
                </a:solidFill>
              </a:rPr>
              <a:t> is then found from the average expenditure (supply) curve. </a:t>
            </a:r>
          </a:p>
          <a:p>
            <a:pPr eaLnBrk="1" hangingPunct="1">
              <a:spcAft>
                <a:spcPct val="20000"/>
              </a:spcAft>
            </a:pPr>
            <a:r>
              <a:rPr lang="en-US" altLang="en-US" sz="1400">
                <a:solidFill>
                  <a:schemeClr val="tx1"/>
                </a:solidFill>
              </a:rPr>
              <a:t>In a competitive market, price and quantity, </a:t>
            </a:r>
            <a:r>
              <a:rPr lang="en-US" altLang="en-US" sz="1400" i="1">
                <a:solidFill>
                  <a:schemeClr val="tx1"/>
                </a:solidFill>
              </a:rPr>
              <a:t>P</a:t>
            </a:r>
            <a:r>
              <a:rPr lang="en-US" altLang="en-US" sz="1400" i="1" baseline="-25000">
                <a:solidFill>
                  <a:schemeClr val="tx1"/>
                </a:solidFill>
              </a:rPr>
              <a:t>c</a:t>
            </a:r>
            <a:r>
              <a:rPr lang="en-US" altLang="en-US" sz="1400">
                <a:solidFill>
                  <a:schemeClr val="tx1"/>
                </a:solidFill>
              </a:rPr>
              <a:t> and </a:t>
            </a:r>
            <a:r>
              <a:rPr lang="en-US" altLang="en-US" sz="1400" i="1">
                <a:solidFill>
                  <a:schemeClr val="tx1"/>
                </a:solidFill>
              </a:rPr>
              <a:t>Q</a:t>
            </a:r>
            <a:r>
              <a:rPr lang="en-US" altLang="en-US" sz="1400" i="1" baseline="-25000">
                <a:solidFill>
                  <a:schemeClr val="tx1"/>
                </a:solidFill>
              </a:rPr>
              <a:t>c</a:t>
            </a:r>
            <a:r>
              <a:rPr lang="en-US" altLang="en-US" sz="1400">
                <a:solidFill>
                  <a:schemeClr val="tx1"/>
                </a:solidFill>
              </a:rPr>
              <a:t>, are both higher. </a:t>
            </a:r>
          </a:p>
          <a:p>
            <a:pPr eaLnBrk="1" hangingPunct="1">
              <a:spcAft>
                <a:spcPct val="20000"/>
              </a:spcAft>
            </a:pPr>
            <a:r>
              <a:rPr lang="en-US" altLang="en-US" sz="1400">
                <a:solidFill>
                  <a:schemeClr val="tx1"/>
                </a:solidFill>
              </a:rPr>
              <a:t>They are found at the point where average expenditure (supply) and marginal value (demand) intersect.</a:t>
            </a:r>
          </a:p>
        </p:txBody>
      </p:sp>
      <p:sp>
        <p:nvSpPr>
          <p:cNvPr id="12" name="Rectangle 12"/>
          <p:cNvSpPr>
            <a:spLocks noChangeArrowheads="1"/>
          </p:cNvSpPr>
          <p:nvPr/>
        </p:nvSpPr>
        <p:spPr bwMode="auto">
          <a:xfrm>
            <a:off x="762000" y="1409700"/>
            <a:ext cx="2895600" cy="34290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chemeClr val="tx1"/>
                </a:solidFill>
              </a:rPr>
              <a:t>Monopsonist Buyer</a:t>
            </a:r>
          </a:p>
        </p:txBody>
      </p:sp>
      <p:sp>
        <p:nvSpPr>
          <p:cNvPr id="13" name="Rectangle 13"/>
          <p:cNvSpPr>
            <a:spLocks noChangeArrowheads="1"/>
          </p:cNvSpPr>
          <p:nvPr/>
        </p:nvSpPr>
        <p:spPr bwMode="auto">
          <a:xfrm>
            <a:off x="762000" y="1085850"/>
            <a:ext cx="1219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rgbClr val="B27CB6"/>
                </a:solidFill>
              </a:rPr>
              <a:t>Figure 10.14</a:t>
            </a:r>
          </a:p>
        </p:txBody>
      </p:sp>
      <p:pic>
        <p:nvPicPr>
          <p:cNvPr id="83976" name="Picture 8" descr="C:\Documents and Settings\Kyle M. Thiel\Desktop\pindyckDone\ch10\fig10.14\fig10.14_04.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00475" y="1828800"/>
            <a:ext cx="5038725" cy="420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3977" name="Picture 9" descr="C:\Documents and Settings\Kyle M. Thiel\Desktop\pindyckDone\ch10\fig10.14\fig10.14_02.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00475" y="1828800"/>
            <a:ext cx="5038725" cy="420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3978" name="Picture 10" descr="C:\Documents and Settings\Kyle M. Thiel\Desktop\pindyckDone\ch10\fig10.14\fig10.14_03.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00475" y="1828800"/>
            <a:ext cx="5038725" cy="420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3979" name="Picture 11" descr="C:\Documents and Settings\Kyle M. Thiel\Desktop\pindyckDone\ch10\fig10.14\fig10.14_05.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00475" y="1828800"/>
            <a:ext cx="5038725" cy="420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3980" name="Picture 12" descr="C:\Documents and Settings\Kyle M. Thiel\Desktop\pindyckDone\ch10\fig10.14\fig10.14_06.g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00475" y="1828800"/>
            <a:ext cx="5038725" cy="420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3981" name="Picture 13" descr="C:\Documents and Settings\Kyle M. Thiel\Desktop\pindyckDone\ch10\fig10.14\fig10.14_07.gif"/>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00475" y="1828800"/>
            <a:ext cx="5038725" cy="420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Picture 31" descr="fig10.14_01.gif"/>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3800475" y="1828800"/>
            <a:ext cx="5038725" cy="420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1">
                                            <p:bg/>
                                          </p:spTgt>
                                        </p:tgtEl>
                                        <p:attrNameLst>
                                          <p:attrName>style.visibility</p:attrName>
                                        </p:attrNameLst>
                                      </p:cBhvr>
                                      <p:to>
                                        <p:strVal val="visible"/>
                                      </p:to>
                                    </p:set>
                                    <p:animEffect transition="in" filter="wipe(left)">
                                      <p:cBhvr>
                                        <p:cTn id="15" dur="500"/>
                                        <p:tgtEl>
                                          <p:spTgt spid="11">
                                            <p:bg/>
                                          </p:spTgt>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1">
                                            <p:txEl>
                                              <p:pRg st="0" end="0"/>
                                            </p:txEl>
                                          </p:spTgt>
                                        </p:tgtEl>
                                        <p:attrNameLst>
                                          <p:attrName>style.visibility</p:attrName>
                                        </p:attrNameLst>
                                      </p:cBhvr>
                                      <p:to>
                                        <p:strVal val="visible"/>
                                      </p:to>
                                    </p:set>
                                    <p:animEffect transition="in" filter="wipe(left)">
                                      <p:cBhvr>
                                        <p:cTn id="19" dur="500"/>
                                        <p:tgtEl>
                                          <p:spTgt spid="11">
                                            <p:txEl>
                                              <p:pRg st="0" end="0"/>
                                            </p:txEl>
                                          </p:spTgt>
                                        </p:tgtEl>
                                      </p:cBhvr>
                                    </p:animEffect>
                                  </p:childTnLst>
                                </p:cTn>
                              </p:par>
                            </p:childTnLst>
                          </p:cTn>
                        </p:par>
                        <p:par>
                          <p:cTn id="20" fill="hold" nodeType="afterGroup">
                            <p:stCondLst>
                              <p:cond delay="2000"/>
                            </p:stCondLst>
                            <p:childTnLst>
                              <p:par>
                                <p:cTn id="21" presetID="22" presetClass="entr" presetSubtype="8"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childTnLst>
                          </p:cTn>
                        </p:par>
                        <p:par>
                          <p:cTn id="24" fill="hold" nodeType="afterGroup">
                            <p:stCondLst>
                              <p:cond delay="2500"/>
                            </p:stCondLst>
                            <p:childTnLst>
                              <p:par>
                                <p:cTn id="25" presetID="22" presetClass="entr" presetSubtype="8" fill="hold" nodeType="afterEffect">
                                  <p:stCondLst>
                                    <p:cond delay="0"/>
                                  </p:stCondLst>
                                  <p:childTnLst>
                                    <p:set>
                                      <p:cBhvr>
                                        <p:cTn id="26" dur="1" fill="hold">
                                          <p:stCondLst>
                                            <p:cond delay="0"/>
                                          </p:stCondLst>
                                        </p:cTn>
                                        <p:tgtEl>
                                          <p:spTgt spid="83977"/>
                                        </p:tgtEl>
                                        <p:attrNameLst>
                                          <p:attrName>style.visibility</p:attrName>
                                        </p:attrNameLst>
                                      </p:cBhvr>
                                      <p:to>
                                        <p:strVal val="visible"/>
                                      </p:to>
                                    </p:set>
                                    <p:animEffect transition="in" filter="wipe(left)">
                                      <p:cBhvr>
                                        <p:cTn id="27" dur="1000"/>
                                        <p:tgtEl>
                                          <p:spTgt spid="83977"/>
                                        </p:tgtEl>
                                      </p:cBhvr>
                                    </p:animEffect>
                                  </p:childTnLst>
                                </p:cTn>
                              </p:par>
                            </p:childTnLst>
                          </p:cTn>
                        </p:par>
                        <p:par>
                          <p:cTn id="28" fill="hold" nodeType="afterGroup">
                            <p:stCondLst>
                              <p:cond delay="3500"/>
                            </p:stCondLst>
                            <p:childTnLst>
                              <p:par>
                                <p:cTn id="29" presetID="22" presetClass="entr" presetSubtype="8" fill="hold" nodeType="afterEffect">
                                  <p:stCondLst>
                                    <p:cond delay="0"/>
                                  </p:stCondLst>
                                  <p:childTnLst>
                                    <p:set>
                                      <p:cBhvr>
                                        <p:cTn id="30" dur="1" fill="hold">
                                          <p:stCondLst>
                                            <p:cond delay="0"/>
                                          </p:stCondLst>
                                        </p:cTn>
                                        <p:tgtEl>
                                          <p:spTgt spid="83978"/>
                                        </p:tgtEl>
                                        <p:attrNameLst>
                                          <p:attrName>style.visibility</p:attrName>
                                        </p:attrNameLst>
                                      </p:cBhvr>
                                      <p:to>
                                        <p:strVal val="visible"/>
                                      </p:to>
                                    </p:set>
                                    <p:animEffect transition="in" filter="wipe(left)">
                                      <p:cBhvr>
                                        <p:cTn id="31" dur="1000"/>
                                        <p:tgtEl>
                                          <p:spTgt spid="83978"/>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11">
                                            <p:txEl>
                                              <p:pRg st="1" end="1"/>
                                            </p:txEl>
                                          </p:spTgt>
                                        </p:tgtEl>
                                        <p:attrNameLst>
                                          <p:attrName>style.visibility</p:attrName>
                                        </p:attrNameLst>
                                      </p:cBhvr>
                                      <p:to>
                                        <p:strVal val="visible"/>
                                      </p:to>
                                    </p:set>
                                    <p:animEffect transition="in" filter="wipe(left)">
                                      <p:cBhvr>
                                        <p:cTn id="36" dur="500"/>
                                        <p:tgtEl>
                                          <p:spTgt spid="11">
                                            <p:txEl>
                                              <p:pRg st="1" end="1"/>
                                            </p:txEl>
                                          </p:spTgt>
                                        </p:tgtEl>
                                      </p:cBhvr>
                                    </p:animEffect>
                                  </p:childTnLst>
                                </p:cTn>
                              </p:par>
                            </p:childTnLst>
                          </p:cTn>
                        </p:par>
                        <p:par>
                          <p:cTn id="37" fill="hold" nodeType="afterGroup">
                            <p:stCondLst>
                              <p:cond delay="500"/>
                            </p:stCondLst>
                            <p:childTnLst>
                              <p:par>
                                <p:cTn id="38" presetID="22" presetClass="entr" presetSubtype="8" fill="hold" nodeType="afterEffect">
                                  <p:stCondLst>
                                    <p:cond delay="0"/>
                                  </p:stCondLst>
                                  <p:childTnLst>
                                    <p:set>
                                      <p:cBhvr>
                                        <p:cTn id="39" dur="1" fill="hold">
                                          <p:stCondLst>
                                            <p:cond delay="0"/>
                                          </p:stCondLst>
                                        </p:cTn>
                                        <p:tgtEl>
                                          <p:spTgt spid="83976"/>
                                        </p:tgtEl>
                                        <p:attrNameLst>
                                          <p:attrName>style.visibility</p:attrName>
                                        </p:attrNameLst>
                                      </p:cBhvr>
                                      <p:to>
                                        <p:strVal val="visible"/>
                                      </p:to>
                                    </p:set>
                                    <p:animEffect transition="in" filter="wipe(left)">
                                      <p:cBhvr>
                                        <p:cTn id="40" dur="1000"/>
                                        <p:tgtEl>
                                          <p:spTgt spid="83976"/>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22" presetClass="entr" presetSubtype="8" fill="hold" grpId="0" nodeType="clickEffect">
                                  <p:stCondLst>
                                    <p:cond delay="0"/>
                                  </p:stCondLst>
                                  <p:childTnLst>
                                    <p:set>
                                      <p:cBhvr>
                                        <p:cTn id="44" dur="1" fill="hold">
                                          <p:stCondLst>
                                            <p:cond delay="0"/>
                                          </p:stCondLst>
                                        </p:cTn>
                                        <p:tgtEl>
                                          <p:spTgt spid="11">
                                            <p:txEl>
                                              <p:pRg st="2" end="2"/>
                                            </p:txEl>
                                          </p:spTgt>
                                        </p:tgtEl>
                                        <p:attrNameLst>
                                          <p:attrName>style.visibility</p:attrName>
                                        </p:attrNameLst>
                                      </p:cBhvr>
                                      <p:to>
                                        <p:strVal val="visible"/>
                                      </p:to>
                                    </p:set>
                                    <p:animEffect transition="in" filter="wipe(left)">
                                      <p:cBhvr>
                                        <p:cTn id="45" dur="500"/>
                                        <p:tgtEl>
                                          <p:spTgt spid="11">
                                            <p:txEl>
                                              <p:pRg st="2" end="2"/>
                                            </p:txEl>
                                          </p:spTgt>
                                        </p:tgtEl>
                                      </p:cBhvr>
                                    </p:animEffect>
                                  </p:childTnLst>
                                </p:cTn>
                              </p:par>
                            </p:childTnLst>
                          </p:cTn>
                        </p:par>
                        <p:par>
                          <p:cTn id="46" fill="hold" nodeType="afterGroup">
                            <p:stCondLst>
                              <p:cond delay="500"/>
                            </p:stCondLst>
                            <p:childTnLst>
                              <p:par>
                                <p:cTn id="47" presetID="22" presetClass="entr" presetSubtype="4" fill="hold" nodeType="afterEffect">
                                  <p:stCondLst>
                                    <p:cond delay="0"/>
                                  </p:stCondLst>
                                  <p:childTnLst>
                                    <p:set>
                                      <p:cBhvr>
                                        <p:cTn id="48" dur="1" fill="hold">
                                          <p:stCondLst>
                                            <p:cond delay="0"/>
                                          </p:stCondLst>
                                        </p:cTn>
                                        <p:tgtEl>
                                          <p:spTgt spid="83979"/>
                                        </p:tgtEl>
                                        <p:attrNameLst>
                                          <p:attrName>style.visibility</p:attrName>
                                        </p:attrNameLst>
                                      </p:cBhvr>
                                      <p:to>
                                        <p:strVal val="visible"/>
                                      </p:to>
                                    </p:set>
                                    <p:animEffect transition="in" filter="wipe(down)">
                                      <p:cBhvr>
                                        <p:cTn id="49" dur="1000"/>
                                        <p:tgtEl>
                                          <p:spTgt spid="83979"/>
                                        </p:tgtEl>
                                      </p:cBhvr>
                                    </p:animEffect>
                                  </p:childTnLst>
                                </p:cTn>
                              </p:par>
                            </p:childTnLst>
                          </p:cTn>
                        </p:par>
                      </p:childTnLst>
                    </p:cTn>
                  </p:par>
                  <p:par>
                    <p:cTn id="50" fill="hold" nodeType="clickPar">
                      <p:stCondLst>
                        <p:cond delay="indefinite"/>
                      </p:stCondLst>
                      <p:childTnLst>
                        <p:par>
                          <p:cTn id="51" fill="hold" nodeType="withGroup">
                            <p:stCondLst>
                              <p:cond delay="0"/>
                            </p:stCondLst>
                            <p:childTnLst>
                              <p:par>
                                <p:cTn id="52" presetID="22" presetClass="entr" presetSubtype="8" fill="hold" grpId="0" nodeType="clickEffect">
                                  <p:stCondLst>
                                    <p:cond delay="0"/>
                                  </p:stCondLst>
                                  <p:childTnLst>
                                    <p:set>
                                      <p:cBhvr>
                                        <p:cTn id="53" dur="1" fill="hold">
                                          <p:stCondLst>
                                            <p:cond delay="0"/>
                                          </p:stCondLst>
                                        </p:cTn>
                                        <p:tgtEl>
                                          <p:spTgt spid="11">
                                            <p:txEl>
                                              <p:pRg st="3" end="3"/>
                                            </p:txEl>
                                          </p:spTgt>
                                        </p:tgtEl>
                                        <p:attrNameLst>
                                          <p:attrName>style.visibility</p:attrName>
                                        </p:attrNameLst>
                                      </p:cBhvr>
                                      <p:to>
                                        <p:strVal val="visible"/>
                                      </p:to>
                                    </p:set>
                                    <p:animEffect transition="in" filter="wipe(left)">
                                      <p:cBhvr>
                                        <p:cTn id="54" dur="500"/>
                                        <p:tgtEl>
                                          <p:spTgt spid="11">
                                            <p:txEl>
                                              <p:pRg st="3" end="3"/>
                                            </p:txEl>
                                          </p:spTgt>
                                        </p:tgtEl>
                                      </p:cBhvr>
                                    </p:animEffect>
                                  </p:childTnLst>
                                </p:cTn>
                              </p:par>
                            </p:childTnLst>
                          </p:cTn>
                        </p:par>
                        <p:par>
                          <p:cTn id="55" fill="hold" nodeType="afterGroup">
                            <p:stCondLst>
                              <p:cond delay="500"/>
                            </p:stCondLst>
                            <p:childTnLst>
                              <p:par>
                                <p:cTn id="56" presetID="22" presetClass="entr" presetSubtype="8" fill="hold" nodeType="afterEffect">
                                  <p:stCondLst>
                                    <p:cond delay="0"/>
                                  </p:stCondLst>
                                  <p:childTnLst>
                                    <p:set>
                                      <p:cBhvr>
                                        <p:cTn id="57" dur="1" fill="hold">
                                          <p:stCondLst>
                                            <p:cond delay="0"/>
                                          </p:stCondLst>
                                        </p:cTn>
                                        <p:tgtEl>
                                          <p:spTgt spid="83980"/>
                                        </p:tgtEl>
                                        <p:attrNameLst>
                                          <p:attrName>style.visibility</p:attrName>
                                        </p:attrNameLst>
                                      </p:cBhvr>
                                      <p:to>
                                        <p:strVal val="visible"/>
                                      </p:to>
                                    </p:set>
                                    <p:animEffect transition="in" filter="wipe(left)">
                                      <p:cBhvr>
                                        <p:cTn id="58" dur="1000"/>
                                        <p:tgtEl>
                                          <p:spTgt spid="83980"/>
                                        </p:tgtEl>
                                      </p:cBhvr>
                                    </p:animEffect>
                                  </p:childTnLst>
                                </p:cTn>
                              </p:par>
                            </p:childTnLst>
                          </p:cTn>
                        </p:par>
                      </p:childTnLst>
                    </p:cTn>
                  </p:par>
                  <p:par>
                    <p:cTn id="59" fill="hold" nodeType="clickPar">
                      <p:stCondLst>
                        <p:cond delay="indefinite"/>
                      </p:stCondLst>
                      <p:childTnLst>
                        <p:par>
                          <p:cTn id="60" fill="hold" nodeType="withGroup">
                            <p:stCondLst>
                              <p:cond delay="0"/>
                            </p:stCondLst>
                            <p:childTnLst>
                              <p:par>
                                <p:cTn id="61" presetID="22" presetClass="entr" presetSubtype="8" fill="hold" grpId="0" nodeType="clickEffect">
                                  <p:stCondLst>
                                    <p:cond delay="0"/>
                                  </p:stCondLst>
                                  <p:childTnLst>
                                    <p:set>
                                      <p:cBhvr>
                                        <p:cTn id="62" dur="1" fill="hold">
                                          <p:stCondLst>
                                            <p:cond delay="0"/>
                                          </p:stCondLst>
                                        </p:cTn>
                                        <p:tgtEl>
                                          <p:spTgt spid="11">
                                            <p:txEl>
                                              <p:pRg st="4" end="4"/>
                                            </p:txEl>
                                          </p:spTgt>
                                        </p:tgtEl>
                                        <p:attrNameLst>
                                          <p:attrName>style.visibility</p:attrName>
                                        </p:attrNameLst>
                                      </p:cBhvr>
                                      <p:to>
                                        <p:strVal val="visible"/>
                                      </p:to>
                                    </p:set>
                                    <p:animEffect transition="in" filter="wipe(left)">
                                      <p:cBhvr>
                                        <p:cTn id="63" dur="500"/>
                                        <p:tgtEl>
                                          <p:spTgt spid="11">
                                            <p:txEl>
                                              <p:pRg st="4" end="4"/>
                                            </p:txEl>
                                          </p:spTgt>
                                        </p:tgtEl>
                                      </p:cBhvr>
                                    </p:animEffect>
                                  </p:childTnLst>
                                </p:cTn>
                              </p:par>
                            </p:childTnLst>
                          </p:cTn>
                        </p:par>
                      </p:childTnLst>
                    </p:cTn>
                  </p:par>
                  <p:par>
                    <p:cTn id="64" fill="hold" nodeType="clickPar">
                      <p:stCondLst>
                        <p:cond delay="indefinite"/>
                      </p:stCondLst>
                      <p:childTnLst>
                        <p:par>
                          <p:cTn id="65" fill="hold" nodeType="withGroup">
                            <p:stCondLst>
                              <p:cond delay="0"/>
                            </p:stCondLst>
                            <p:childTnLst>
                              <p:par>
                                <p:cTn id="66" presetID="22" presetClass="entr" presetSubtype="8" fill="hold" grpId="0" nodeType="clickEffect">
                                  <p:stCondLst>
                                    <p:cond delay="0"/>
                                  </p:stCondLst>
                                  <p:childTnLst>
                                    <p:set>
                                      <p:cBhvr>
                                        <p:cTn id="67" dur="1" fill="hold">
                                          <p:stCondLst>
                                            <p:cond delay="0"/>
                                          </p:stCondLst>
                                        </p:cTn>
                                        <p:tgtEl>
                                          <p:spTgt spid="11">
                                            <p:txEl>
                                              <p:pRg st="5" end="5"/>
                                            </p:txEl>
                                          </p:spTgt>
                                        </p:tgtEl>
                                        <p:attrNameLst>
                                          <p:attrName>style.visibility</p:attrName>
                                        </p:attrNameLst>
                                      </p:cBhvr>
                                      <p:to>
                                        <p:strVal val="visible"/>
                                      </p:to>
                                    </p:set>
                                    <p:animEffect transition="in" filter="wipe(left)">
                                      <p:cBhvr>
                                        <p:cTn id="68" dur="500"/>
                                        <p:tgtEl>
                                          <p:spTgt spid="11">
                                            <p:txEl>
                                              <p:pRg st="5" end="5"/>
                                            </p:txEl>
                                          </p:spTgt>
                                        </p:tgtEl>
                                      </p:cBhvr>
                                    </p:animEffect>
                                  </p:childTnLst>
                                </p:cTn>
                              </p:par>
                            </p:childTnLst>
                          </p:cTn>
                        </p:par>
                        <p:par>
                          <p:cTn id="69" fill="hold" nodeType="afterGroup">
                            <p:stCondLst>
                              <p:cond delay="500"/>
                            </p:stCondLst>
                            <p:childTnLst>
                              <p:par>
                                <p:cTn id="70" presetID="22" presetClass="entr" presetSubtype="8" fill="hold" nodeType="afterEffect">
                                  <p:stCondLst>
                                    <p:cond delay="0"/>
                                  </p:stCondLst>
                                  <p:childTnLst>
                                    <p:set>
                                      <p:cBhvr>
                                        <p:cTn id="71" dur="1" fill="hold">
                                          <p:stCondLst>
                                            <p:cond delay="0"/>
                                          </p:stCondLst>
                                        </p:cTn>
                                        <p:tgtEl>
                                          <p:spTgt spid="83981"/>
                                        </p:tgtEl>
                                        <p:attrNameLst>
                                          <p:attrName>style.visibility</p:attrName>
                                        </p:attrNameLst>
                                      </p:cBhvr>
                                      <p:to>
                                        <p:strVal val="visible"/>
                                      </p:to>
                                    </p:set>
                                    <p:animEffect transition="in" filter="wipe(left)">
                                      <p:cBhvr>
                                        <p:cTn id="72" dur="1000"/>
                                        <p:tgtEl>
                                          <p:spTgt spid="839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animBg="1"/>
      <p:bldP spid="12" grpId="0" animBg="1"/>
      <p:bldP spid="13"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30" descr="fig10.15_01.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1371600"/>
            <a:ext cx="6343650" cy="339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Picture 32" descr="fig10.15_08.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1371600"/>
            <a:ext cx="6343650" cy="339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8" name="Rectangle 2"/>
          <p:cNvSpPr>
            <a:spLocks noGrp="1" noChangeArrowheads="1"/>
          </p:cNvSpPr>
          <p:nvPr>
            <p:ph type="title"/>
          </p:nvPr>
        </p:nvSpPr>
        <p:spPr>
          <a:xfrm>
            <a:off x="1371600" y="381000"/>
            <a:ext cx="7315200" cy="487363"/>
          </a:xfrm>
        </p:spPr>
        <p:txBody>
          <a:bodyPr/>
          <a:lstStyle/>
          <a:p>
            <a:pPr marL="419100" indent="-419100" eaLnBrk="1" hangingPunct="1"/>
            <a:r>
              <a:rPr lang="en-US" altLang="en-US" sz="2000" b="0" smtClean="0"/>
              <a:t>MONOPSONY</a:t>
            </a:r>
          </a:p>
        </p:txBody>
      </p:sp>
      <p:grpSp>
        <p:nvGrpSpPr>
          <p:cNvPr id="41989" name="Group 3"/>
          <p:cNvGrpSpPr>
            <a:grpSpLocks/>
          </p:cNvGrpSpPr>
          <p:nvPr/>
        </p:nvGrpSpPr>
        <p:grpSpPr bwMode="auto">
          <a:xfrm>
            <a:off x="457200" y="381000"/>
            <a:ext cx="8229600" cy="487363"/>
            <a:chOff x="288" y="240"/>
            <a:chExt cx="5184" cy="307"/>
          </a:xfrm>
        </p:grpSpPr>
        <p:sp>
          <p:nvSpPr>
            <p:cNvPr id="42006" name="Rectangle 4"/>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10.5</a:t>
              </a:r>
            </a:p>
          </p:txBody>
        </p:sp>
        <p:sp>
          <p:nvSpPr>
            <p:cNvPr id="42007" name="Line 5"/>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41990" name="Picture 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94625"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1"/>
          <p:cNvSpPr>
            <a:spLocks noChangeArrowheads="1"/>
          </p:cNvSpPr>
          <p:nvPr/>
        </p:nvSpPr>
        <p:spPr bwMode="auto">
          <a:xfrm>
            <a:off x="685800" y="5029200"/>
            <a:ext cx="81534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Aft>
                <a:spcPct val="20000"/>
              </a:spcAft>
            </a:pPr>
            <a:r>
              <a:rPr lang="en-US" altLang="en-US" sz="1400">
                <a:solidFill>
                  <a:schemeClr val="tx1"/>
                </a:solidFill>
              </a:rPr>
              <a:t>These diagrams show the close analogy between monopoly and monopsony. </a:t>
            </a:r>
          </a:p>
          <a:p>
            <a:pPr eaLnBrk="1" hangingPunct="1">
              <a:spcAft>
                <a:spcPct val="20000"/>
              </a:spcAft>
            </a:pPr>
            <a:r>
              <a:rPr lang="en-US" altLang="en-US" sz="1400" b="1">
                <a:solidFill>
                  <a:schemeClr val="tx1"/>
                </a:solidFill>
              </a:rPr>
              <a:t>(a)</a:t>
            </a:r>
            <a:r>
              <a:rPr lang="en-US" altLang="en-US" sz="1400">
                <a:solidFill>
                  <a:schemeClr val="tx1"/>
                </a:solidFill>
              </a:rPr>
              <a:t> The monopolist produces where marginal revenue intersects marginal cost. </a:t>
            </a:r>
          </a:p>
          <a:p>
            <a:pPr eaLnBrk="1" hangingPunct="1">
              <a:spcAft>
                <a:spcPct val="20000"/>
              </a:spcAft>
            </a:pPr>
            <a:r>
              <a:rPr lang="en-US" altLang="en-US" sz="1400">
                <a:solidFill>
                  <a:schemeClr val="tx1"/>
                </a:solidFill>
              </a:rPr>
              <a:t>Average revenue exceeds marginal revenue, so that price exceeds marginal cost. </a:t>
            </a:r>
          </a:p>
          <a:p>
            <a:pPr eaLnBrk="1" hangingPunct="1">
              <a:spcAft>
                <a:spcPct val="20000"/>
              </a:spcAft>
            </a:pPr>
            <a:r>
              <a:rPr lang="en-US" altLang="en-US" sz="1400" b="1">
                <a:solidFill>
                  <a:schemeClr val="tx1"/>
                </a:solidFill>
              </a:rPr>
              <a:t>(b)</a:t>
            </a:r>
            <a:r>
              <a:rPr lang="en-US" altLang="en-US" sz="1400">
                <a:solidFill>
                  <a:schemeClr val="tx1"/>
                </a:solidFill>
              </a:rPr>
              <a:t> The monopsonist purchases up to the point where marginal expenditure intersects marginal value. </a:t>
            </a:r>
          </a:p>
          <a:p>
            <a:pPr eaLnBrk="1" hangingPunct="1">
              <a:spcAft>
                <a:spcPct val="20000"/>
              </a:spcAft>
            </a:pPr>
            <a:r>
              <a:rPr lang="en-US" altLang="en-US" sz="1400">
                <a:solidFill>
                  <a:schemeClr val="tx1"/>
                </a:solidFill>
              </a:rPr>
              <a:t>Marginal expenditure exceeds average expenditure, so that marginal value exceeds price.</a:t>
            </a:r>
          </a:p>
        </p:txBody>
      </p:sp>
      <p:sp>
        <p:nvSpPr>
          <p:cNvPr id="12" name="Rectangle 12"/>
          <p:cNvSpPr>
            <a:spLocks noChangeArrowheads="1"/>
          </p:cNvSpPr>
          <p:nvPr/>
        </p:nvSpPr>
        <p:spPr bwMode="auto">
          <a:xfrm>
            <a:off x="762000" y="4724400"/>
            <a:ext cx="8077200" cy="30480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chemeClr val="tx1"/>
                </a:solidFill>
              </a:rPr>
              <a:t>Monopoly and Monopsony</a:t>
            </a:r>
          </a:p>
        </p:txBody>
      </p:sp>
      <p:sp>
        <p:nvSpPr>
          <p:cNvPr id="13" name="Rectangle 13"/>
          <p:cNvSpPr>
            <a:spLocks noChangeArrowheads="1"/>
          </p:cNvSpPr>
          <p:nvPr/>
        </p:nvSpPr>
        <p:spPr bwMode="auto">
          <a:xfrm>
            <a:off x="762000" y="4419600"/>
            <a:ext cx="1219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rgbClr val="B27CB6"/>
                </a:solidFill>
              </a:rPr>
              <a:t>Figure 10.15</a:t>
            </a:r>
          </a:p>
        </p:txBody>
      </p:sp>
      <p:pic>
        <p:nvPicPr>
          <p:cNvPr id="84994" name="Picture 2" descr="C:\Documents and Settings\Kyle M. Thiel\Desktop\pindyckDone\ch10\fig10.15\fig10.15_04.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71600" y="1371600"/>
            <a:ext cx="6343650" cy="339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4995" name="Picture 3" descr="C:\Documents and Settings\Kyle M. Thiel\Desktop\pindyckDone\ch10\fig10.15\fig10.15_02.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71600" y="1371600"/>
            <a:ext cx="6343650" cy="339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4996" name="Picture 4" descr="C:\Documents and Settings\Kyle M. Thiel\Desktop\pindyckDone\ch10\fig10.15\fig10.15_03.g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71600" y="1371600"/>
            <a:ext cx="6343650" cy="339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4997" name="Picture 5" descr="C:\Documents and Settings\Kyle M. Thiel\Desktop\pindyckDone\ch10\fig10.15\fig10.15_11.gif"/>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71600" y="1371600"/>
            <a:ext cx="6343650" cy="339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4998" name="Picture 6" descr="C:\Documents and Settings\Kyle M. Thiel\Desktop\pindyckDone\ch10\fig10.15\fig10.15_09.gif"/>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371600" y="1371600"/>
            <a:ext cx="6343650" cy="339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4999" name="Picture 7" descr="C:\Documents and Settings\Kyle M. Thiel\Desktop\pindyckDone\ch10\fig10.15\fig10.15_10.gif"/>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371600" y="1371600"/>
            <a:ext cx="6343650" cy="339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5000" name="Picture 8" descr="C:\Documents and Settings\Kyle M. Thiel\Desktop\pindyckDone\ch10\fig10.15\fig10.15_07.gif"/>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371600" y="1371600"/>
            <a:ext cx="6343650" cy="339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5001" name="Picture 9" descr="C:\Documents and Settings\Kyle M. Thiel\Desktop\pindyckDone\ch10\fig10.15\fig10.15_06.gif"/>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371600" y="1371600"/>
            <a:ext cx="6343650" cy="339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5002" name="Picture 10" descr="C:\Documents and Settings\Kyle M. Thiel\Desktop\pindyckDone\ch10\fig10.15\fig10.15_15.gif"/>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371600" y="1371600"/>
            <a:ext cx="6343650" cy="339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5003" name="Picture 11" descr="C:\Documents and Settings\Kyle M. Thiel\Desktop\pindyckDone\ch10\fig10.15\fig10.15_12.gif"/>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371600" y="1371600"/>
            <a:ext cx="6343650" cy="339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5004" name="Picture 12" descr="C:\Documents and Settings\Kyle M. Thiel\Desktop\pindyckDone\ch10\fig10.15\fig10.15_13.gif"/>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371600" y="1371600"/>
            <a:ext cx="6343650" cy="339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 name="Rectangle 90"/>
          <p:cNvSpPr>
            <a:spLocks noGrp="1" noChangeArrowheads="1"/>
          </p:cNvSpPr>
          <p:nvPr>
            <p:ph type="body" idx="1"/>
          </p:nvPr>
        </p:nvSpPr>
        <p:spPr>
          <a:xfrm>
            <a:off x="457200" y="914400"/>
            <a:ext cx="6705600" cy="511175"/>
          </a:xfrm>
        </p:spPr>
        <p:txBody>
          <a:bodyPr/>
          <a:lstStyle/>
          <a:p>
            <a:pPr eaLnBrk="1" hangingPunct="1"/>
            <a:r>
              <a:rPr lang="en-US" altLang="en-US" sz="2000" smtClean="0"/>
              <a:t>Monopsony and Monopoly Compared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4">
                                            <p:txEl>
                                              <p:pRg st="0" end="0"/>
                                            </p:txEl>
                                          </p:spTgt>
                                        </p:tgtEl>
                                        <p:attrNameLst>
                                          <p:attrName>style.visibility</p:attrName>
                                        </p:attrNameLst>
                                      </p:cBhvr>
                                      <p:to>
                                        <p:strVal val="visible"/>
                                      </p:to>
                                    </p:set>
                                    <p:animEffect transition="in" filter="wipe(left)">
                                      <p:cBhvr>
                                        <p:cTn id="7" dur="500"/>
                                        <p:tgtEl>
                                          <p:spTgt spid="34">
                                            <p:txEl>
                                              <p:pRg st="0" end="0"/>
                                            </p:txEl>
                                          </p:spTgt>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500"/>
                                        <p:tgtEl>
                                          <p:spTgt spid="13"/>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1">
                                            <p:txEl>
                                              <p:pRg st="0" end="0"/>
                                            </p:txEl>
                                          </p:spTgt>
                                        </p:tgtEl>
                                        <p:attrNameLst>
                                          <p:attrName>style.visibility</p:attrName>
                                        </p:attrNameLst>
                                      </p:cBhvr>
                                      <p:to>
                                        <p:strVal val="visible"/>
                                      </p:to>
                                    </p:set>
                                    <p:animEffect transition="in" filter="wipe(left)">
                                      <p:cBhvr>
                                        <p:cTn id="19" dur="500"/>
                                        <p:tgtEl>
                                          <p:spTgt spid="11">
                                            <p:txEl>
                                              <p:pRg st="0" end="0"/>
                                            </p:txEl>
                                          </p:spTgt>
                                        </p:tgtEl>
                                      </p:cBhvr>
                                    </p:animEffect>
                                  </p:childTnLst>
                                </p:cTn>
                              </p:par>
                            </p:childTnLst>
                          </p:cTn>
                        </p:par>
                        <p:par>
                          <p:cTn id="20" fill="hold" nodeType="afterGroup">
                            <p:stCondLst>
                              <p:cond delay="2000"/>
                            </p:stCondLst>
                            <p:childTnLst>
                              <p:par>
                                <p:cTn id="21" presetID="22" presetClass="entr" presetSubtype="8" fill="hold" nodeType="after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wipe(left)">
                                      <p:cBhvr>
                                        <p:cTn id="23" dur="500"/>
                                        <p:tgtEl>
                                          <p:spTgt spid="31"/>
                                        </p:tgtEl>
                                      </p:cBhvr>
                                    </p:animEffect>
                                  </p:childTnLst>
                                </p:cTn>
                              </p:par>
                            </p:childTnLst>
                          </p:cTn>
                        </p:par>
                        <p:par>
                          <p:cTn id="24" fill="hold" nodeType="afterGroup">
                            <p:stCondLst>
                              <p:cond delay="2500"/>
                            </p:stCondLst>
                            <p:childTnLst>
                              <p:par>
                                <p:cTn id="25" presetID="22" presetClass="entr" presetSubtype="1" fill="hold" nodeType="afterEffect">
                                  <p:stCondLst>
                                    <p:cond delay="0"/>
                                  </p:stCondLst>
                                  <p:childTnLst>
                                    <p:set>
                                      <p:cBhvr>
                                        <p:cTn id="26" dur="1" fill="hold">
                                          <p:stCondLst>
                                            <p:cond delay="0"/>
                                          </p:stCondLst>
                                        </p:cTn>
                                        <p:tgtEl>
                                          <p:spTgt spid="84995"/>
                                        </p:tgtEl>
                                        <p:attrNameLst>
                                          <p:attrName>style.visibility</p:attrName>
                                        </p:attrNameLst>
                                      </p:cBhvr>
                                      <p:to>
                                        <p:strVal val="visible"/>
                                      </p:to>
                                    </p:set>
                                    <p:animEffect transition="in" filter="wipe(up)">
                                      <p:cBhvr>
                                        <p:cTn id="27" dur="1000"/>
                                        <p:tgtEl>
                                          <p:spTgt spid="84995"/>
                                        </p:tgtEl>
                                      </p:cBhvr>
                                    </p:animEffect>
                                  </p:childTnLst>
                                </p:cTn>
                              </p:par>
                            </p:childTnLst>
                          </p:cTn>
                        </p:par>
                        <p:par>
                          <p:cTn id="28" fill="hold" nodeType="afterGroup">
                            <p:stCondLst>
                              <p:cond delay="3500"/>
                            </p:stCondLst>
                            <p:childTnLst>
                              <p:par>
                                <p:cTn id="29" presetID="22" presetClass="entr" presetSubtype="1" fill="hold" nodeType="afterEffect">
                                  <p:stCondLst>
                                    <p:cond delay="0"/>
                                  </p:stCondLst>
                                  <p:childTnLst>
                                    <p:set>
                                      <p:cBhvr>
                                        <p:cTn id="30" dur="1" fill="hold">
                                          <p:stCondLst>
                                            <p:cond delay="0"/>
                                          </p:stCondLst>
                                        </p:cTn>
                                        <p:tgtEl>
                                          <p:spTgt spid="84996"/>
                                        </p:tgtEl>
                                        <p:attrNameLst>
                                          <p:attrName>style.visibility</p:attrName>
                                        </p:attrNameLst>
                                      </p:cBhvr>
                                      <p:to>
                                        <p:strVal val="visible"/>
                                      </p:to>
                                    </p:set>
                                    <p:animEffect transition="in" filter="wipe(up)">
                                      <p:cBhvr>
                                        <p:cTn id="31" dur="1000"/>
                                        <p:tgtEl>
                                          <p:spTgt spid="84996"/>
                                        </p:tgtEl>
                                      </p:cBhvr>
                                    </p:animEffect>
                                  </p:childTnLst>
                                </p:cTn>
                              </p:par>
                            </p:childTnLst>
                          </p:cTn>
                        </p:par>
                        <p:par>
                          <p:cTn id="32" fill="hold" nodeType="afterGroup">
                            <p:stCondLst>
                              <p:cond delay="4500"/>
                            </p:stCondLst>
                            <p:childTnLst>
                              <p:par>
                                <p:cTn id="33" presetID="22" presetClass="entr" presetSubtype="8" fill="hold" nodeType="afterEffect">
                                  <p:stCondLst>
                                    <p:cond delay="0"/>
                                  </p:stCondLst>
                                  <p:childTnLst>
                                    <p:set>
                                      <p:cBhvr>
                                        <p:cTn id="34" dur="1" fill="hold">
                                          <p:stCondLst>
                                            <p:cond delay="0"/>
                                          </p:stCondLst>
                                        </p:cTn>
                                        <p:tgtEl>
                                          <p:spTgt spid="84994"/>
                                        </p:tgtEl>
                                        <p:attrNameLst>
                                          <p:attrName>style.visibility</p:attrName>
                                        </p:attrNameLst>
                                      </p:cBhvr>
                                      <p:to>
                                        <p:strVal val="visible"/>
                                      </p:to>
                                    </p:set>
                                    <p:animEffect transition="in" filter="wipe(left)">
                                      <p:cBhvr>
                                        <p:cTn id="35" dur="1000"/>
                                        <p:tgtEl>
                                          <p:spTgt spid="84994"/>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22" presetClass="entr" presetSubtype="8" fill="hold" grpId="0" nodeType="clickEffect">
                                  <p:stCondLst>
                                    <p:cond delay="0"/>
                                  </p:stCondLst>
                                  <p:childTnLst>
                                    <p:set>
                                      <p:cBhvr>
                                        <p:cTn id="39" dur="1" fill="hold">
                                          <p:stCondLst>
                                            <p:cond delay="0"/>
                                          </p:stCondLst>
                                        </p:cTn>
                                        <p:tgtEl>
                                          <p:spTgt spid="11">
                                            <p:txEl>
                                              <p:pRg st="1" end="1"/>
                                            </p:txEl>
                                          </p:spTgt>
                                        </p:tgtEl>
                                        <p:attrNameLst>
                                          <p:attrName>style.visibility</p:attrName>
                                        </p:attrNameLst>
                                      </p:cBhvr>
                                      <p:to>
                                        <p:strVal val="visible"/>
                                      </p:to>
                                    </p:set>
                                    <p:animEffect transition="in" filter="wipe(left)">
                                      <p:cBhvr>
                                        <p:cTn id="40" dur="500"/>
                                        <p:tgtEl>
                                          <p:spTgt spid="11">
                                            <p:txEl>
                                              <p:pRg st="1" end="1"/>
                                            </p:txEl>
                                          </p:spTgt>
                                        </p:tgtEl>
                                      </p:cBhvr>
                                    </p:animEffect>
                                  </p:childTnLst>
                                </p:cTn>
                              </p:par>
                            </p:childTnLst>
                          </p:cTn>
                        </p:par>
                        <p:par>
                          <p:cTn id="41" fill="hold" nodeType="afterGroup">
                            <p:stCondLst>
                              <p:cond delay="500"/>
                            </p:stCondLst>
                            <p:childTnLst>
                              <p:par>
                                <p:cTn id="42" presetID="22" presetClass="entr" presetSubtype="8" fill="hold" nodeType="afterEffect">
                                  <p:stCondLst>
                                    <p:cond delay="0"/>
                                  </p:stCondLst>
                                  <p:childTnLst>
                                    <p:set>
                                      <p:cBhvr>
                                        <p:cTn id="43" dur="1" fill="hold">
                                          <p:stCondLst>
                                            <p:cond delay="0"/>
                                          </p:stCondLst>
                                        </p:cTn>
                                        <p:tgtEl>
                                          <p:spTgt spid="85001"/>
                                        </p:tgtEl>
                                        <p:attrNameLst>
                                          <p:attrName>style.visibility</p:attrName>
                                        </p:attrNameLst>
                                      </p:cBhvr>
                                      <p:to>
                                        <p:strVal val="visible"/>
                                      </p:to>
                                    </p:set>
                                    <p:animEffect transition="in" filter="wipe(left)">
                                      <p:cBhvr>
                                        <p:cTn id="44" dur="1000"/>
                                        <p:tgtEl>
                                          <p:spTgt spid="85001"/>
                                        </p:tgtEl>
                                      </p:cBhvr>
                                    </p:animEffect>
                                  </p:childTnLst>
                                </p:cTn>
                              </p:par>
                            </p:childTnLst>
                          </p:cTn>
                        </p:par>
                      </p:childTnLst>
                    </p:cTn>
                  </p:par>
                  <p:par>
                    <p:cTn id="45" fill="hold" nodeType="clickPar">
                      <p:stCondLst>
                        <p:cond delay="indefinite"/>
                      </p:stCondLst>
                      <p:childTnLst>
                        <p:par>
                          <p:cTn id="46" fill="hold" nodeType="withGroup">
                            <p:stCondLst>
                              <p:cond delay="0"/>
                            </p:stCondLst>
                            <p:childTnLst>
                              <p:par>
                                <p:cTn id="47" presetID="22" presetClass="entr" presetSubtype="8" fill="hold" grpId="0" nodeType="clickEffect">
                                  <p:stCondLst>
                                    <p:cond delay="0"/>
                                  </p:stCondLst>
                                  <p:childTnLst>
                                    <p:set>
                                      <p:cBhvr>
                                        <p:cTn id="48" dur="1" fill="hold">
                                          <p:stCondLst>
                                            <p:cond delay="0"/>
                                          </p:stCondLst>
                                        </p:cTn>
                                        <p:tgtEl>
                                          <p:spTgt spid="11">
                                            <p:txEl>
                                              <p:pRg st="2" end="2"/>
                                            </p:txEl>
                                          </p:spTgt>
                                        </p:tgtEl>
                                        <p:attrNameLst>
                                          <p:attrName>style.visibility</p:attrName>
                                        </p:attrNameLst>
                                      </p:cBhvr>
                                      <p:to>
                                        <p:strVal val="visible"/>
                                      </p:to>
                                    </p:set>
                                    <p:animEffect transition="in" filter="wipe(left)">
                                      <p:cBhvr>
                                        <p:cTn id="49" dur="500"/>
                                        <p:tgtEl>
                                          <p:spTgt spid="11">
                                            <p:txEl>
                                              <p:pRg st="2" end="2"/>
                                            </p:txEl>
                                          </p:spTgt>
                                        </p:tgtEl>
                                      </p:cBhvr>
                                    </p:animEffect>
                                  </p:childTnLst>
                                </p:cTn>
                              </p:par>
                            </p:childTnLst>
                          </p:cTn>
                        </p:par>
                        <p:par>
                          <p:cTn id="50" fill="hold" nodeType="afterGroup">
                            <p:stCondLst>
                              <p:cond delay="500"/>
                            </p:stCondLst>
                            <p:childTnLst>
                              <p:par>
                                <p:cTn id="51" presetID="22" presetClass="entr" presetSubtype="8" fill="hold" nodeType="afterEffect">
                                  <p:stCondLst>
                                    <p:cond delay="0"/>
                                  </p:stCondLst>
                                  <p:childTnLst>
                                    <p:set>
                                      <p:cBhvr>
                                        <p:cTn id="52" dur="1" fill="hold">
                                          <p:stCondLst>
                                            <p:cond delay="0"/>
                                          </p:stCondLst>
                                        </p:cTn>
                                        <p:tgtEl>
                                          <p:spTgt spid="85000"/>
                                        </p:tgtEl>
                                        <p:attrNameLst>
                                          <p:attrName>style.visibility</p:attrName>
                                        </p:attrNameLst>
                                      </p:cBhvr>
                                      <p:to>
                                        <p:strVal val="visible"/>
                                      </p:to>
                                    </p:set>
                                    <p:animEffect transition="in" filter="wipe(left)">
                                      <p:cBhvr>
                                        <p:cTn id="53" dur="1000"/>
                                        <p:tgtEl>
                                          <p:spTgt spid="85000"/>
                                        </p:tgtEl>
                                      </p:cBhvr>
                                    </p:animEffect>
                                  </p:childTnLst>
                                </p:cTn>
                              </p:par>
                            </p:childTnLst>
                          </p:cTn>
                        </p:par>
                      </p:childTnLst>
                    </p:cTn>
                  </p:par>
                  <p:par>
                    <p:cTn id="54" fill="hold" nodeType="clickPar">
                      <p:stCondLst>
                        <p:cond delay="indefinite"/>
                      </p:stCondLst>
                      <p:childTnLst>
                        <p:par>
                          <p:cTn id="55" fill="hold" nodeType="withGroup">
                            <p:stCondLst>
                              <p:cond delay="0"/>
                            </p:stCondLst>
                            <p:childTnLst>
                              <p:par>
                                <p:cTn id="56" presetID="22" presetClass="entr" presetSubtype="8" fill="hold" grpId="0" nodeType="clickEffect">
                                  <p:stCondLst>
                                    <p:cond delay="0"/>
                                  </p:stCondLst>
                                  <p:childTnLst>
                                    <p:set>
                                      <p:cBhvr>
                                        <p:cTn id="57" dur="1" fill="hold">
                                          <p:stCondLst>
                                            <p:cond delay="0"/>
                                          </p:stCondLst>
                                        </p:cTn>
                                        <p:tgtEl>
                                          <p:spTgt spid="11">
                                            <p:txEl>
                                              <p:pRg st="3" end="3"/>
                                            </p:txEl>
                                          </p:spTgt>
                                        </p:tgtEl>
                                        <p:attrNameLst>
                                          <p:attrName>style.visibility</p:attrName>
                                        </p:attrNameLst>
                                      </p:cBhvr>
                                      <p:to>
                                        <p:strVal val="visible"/>
                                      </p:to>
                                    </p:set>
                                    <p:animEffect transition="in" filter="wipe(left)">
                                      <p:cBhvr>
                                        <p:cTn id="58" dur="500"/>
                                        <p:tgtEl>
                                          <p:spTgt spid="11">
                                            <p:txEl>
                                              <p:pRg st="3" end="3"/>
                                            </p:txEl>
                                          </p:spTgt>
                                        </p:tgtEl>
                                      </p:cBhvr>
                                    </p:animEffect>
                                  </p:childTnLst>
                                </p:cTn>
                              </p:par>
                            </p:childTnLst>
                          </p:cTn>
                        </p:par>
                        <p:par>
                          <p:cTn id="59" fill="hold" nodeType="afterGroup">
                            <p:stCondLst>
                              <p:cond delay="500"/>
                            </p:stCondLst>
                            <p:childTnLst>
                              <p:par>
                                <p:cTn id="60" presetID="22" presetClass="entr" presetSubtype="8" fill="hold" nodeType="afterEffect">
                                  <p:stCondLst>
                                    <p:cond delay="0"/>
                                  </p:stCondLst>
                                  <p:childTnLst>
                                    <p:set>
                                      <p:cBhvr>
                                        <p:cTn id="61" dur="1" fill="hold">
                                          <p:stCondLst>
                                            <p:cond delay="0"/>
                                          </p:stCondLst>
                                        </p:cTn>
                                        <p:tgtEl>
                                          <p:spTgt spid="33"/>
                                        </p:tgtEl>
                                        <p:attrNameLst>
                                          <p:attrName>style.visibility</p:attrName>
                                        </p:attrNameLst>
                                      </p:cBhvr>
                                      <p:to>
                                        <p:strVal val="visible"/>
                                      </p:to>
                                    </p:set>
                                    <p:animEffect transition="in" filter="wipe(left)">
                                      <p:cBhvr>
                                        <p:cTn id="62" dur="500"/>
                                        <p:tgtEl>
                                          <p:spTgt spid="33"/>
                                        </p:tgtEl>
                                      </p:cBhvr>
                                    </p:animEffect>
                                  </p:childTnLst>
                                </p:cTn>
                              </p:par>
                            </p:childTnLst>
                          </p:cTn>
                        </p:par>
                        <p:par>
                          <p:cTn id="63" fill="hold" nodeType="afterGroup">
                            <p:stCondLst>
                              <p:cond delay="1000"/>
                            </p:stCondLst>
                            <p:childTnLst>
                              <p:par>
                                <p:cTn id="64" presetID="22" presetClass="entr" presetSubtype="8" fill="hold" nodeType="afterEffect">
                                  <p:stCondLst>
                                    <p:cond delay="0"/>
                                  </p:stCondLst>
                                  <p:childTnLst>
                                    <p:set>
                                      <p:cBhvr>
                                        <p:cTn id="65" dur="1" fill="hold">
                                          <p:stCondLst>
                                            <p:cond delay="0"/>
                                          </p:stCondLst>
                                        </p:cTn>
                                        <p:tgtEl>
                                          <p:spTgt spid="84998"/>
                                        </p:tgtEl>
                                        <p:attrNameLst>
                                          <p:attrName>style.visibility</p:attrName>
                                        </p:attrNameLst>
                                      </p:cBhvr>
                                      <p:to>
                                        <p:strVal val="visible"/>
                                      </p:to>
                                    </p:set>
                                    <p:animEffect transition="in" filter="wipe(left)">
                                      <p:cBhvr>
                                        <p:cTn id="66" dur="1000"/>
                                        <p:tgtEl>
                                          <p:spTgt spid="84998"/>
                                        </p:tgtEl>
                                      </p:cBhvr>
                                    </p:animEffect>
                                  </p:childTnLst>
                                </p:cTn>
                              </p:par>
                            </p:childTnLst>
                          </p:cTn>
                        </p:par>
                        <p:par>
                          <p:cTn id="67" fill="hold" nodeType="afterGroup">
                            <p:stCondLst>
                              <p:cond delay="2000"/>
                            </p:stCondLst>
                            <p:childTnLst>
                              <p:par>
                                <p:cTn id="68" presetID="22" presetClass="entr" presetSubtype="4" fill="hold" nodeType="afterEffect">
                                  <p:stCondLst>
                                    <p:cond delay="0"/>
                                  </p:stCondLst>
                                  <p:childTnLst>
                                    <p:set>
                                      <p:cBhvr>
                                        <p:cTn id="69" dur="1" fill="hold">
                                          <p:stCondLst>
                                            <p:cond delay="0"/>
                                          </p:stCondLst>
                                        </p:cTn>
                                        <p:tgtEl>
                                          <p:spTgt spid="84999"/>
                                        </p:tgtEl>
                                        <p:attrNameLst>
                                          <p:attrName>style.visibility</p:attrName>
                                        </p:attrNameLst>
                                      </p:cBhvr>
                                      <p:to>
                                        <p:strVal val="visible"/>
                                      </p:to>
                                    </p:set>
                                    <p:animEffect transition="in" filter="wipe(down)">
                                      <p:cBhvr>
                                        <p:cTn id="70" dur="1000"/>
                                        <p:tgtEl>
                                          <p:spTgt spid="84999"/>
                                        </p:tgtEl>
                                      </p:cBhvr>
                                    </p:animEffect>
                                  </p:childTnLst>
                                </p:cTn>
                              </p:par>
                            </p:childTnLst>
                          </p:cTn>
                        </p:par>
                        <p:par>
                          <p:cTn id="71" fill="hold" nodeType="afterGroup">
                            <p:stCondLst>
                              <p:cond delay="3000"/>
                            </p:stCondLst>
                            <p:childTnLst>
                              <p:par>
                                <p:cTn id="72" presetID="22" presetClass="entr" presetSubtype="1" fill="hold" nodeType="afterEffect">
                                  <p:stCondLst>
                                    <p:cond delay="0"/>
                                  </p:stCondLst>
                                  <p:childTnLst>
                                    <p:set>
                                      <p:cBhvr>
                                        <p:cTn id="73" dur="1" fill="hold">
                                          <p:stCondLst>
                                            <p:cond delay="0"/>
                                          </p:stCondLst>
                                        </p:cTn>
                                        <p:tgtEl>
                                          <p:spTgt spid="84997"/>
                                        </p:tgtEl>
                                        <p:attrNameLst>
                                          <p:attrName>style.visibility</p:attrName>
                                        </p:attrNameLst>
                                      </p:cBhvr>
                                      <p:to>
                                        <p:strVal val="visible"/>
                                      </p:to>
                                    </p:set>
                                    <p:animEffect transition="in" filter="wipe(up)">
                                      <p:cBhvr>
                                        <p:cTn id="74" dur="1000"/>
                                        <p:tgtEl>
                                          <p:spTgt spid="84997"/>
                                        </p:tgtEl>
                                      </p:cBhvr>
                                    </p:animEffect>
                                  </p:childTnLst>
                                </p:cTn>
                              </p:par>
                            </p:childTnLst>
                          </p:cTn>
                        </p:par>
                        <p:par>
                          <p:cTn id="75" fill="hold" nodeType="afterGroup">
                            <p:stCondLst>
                              <p:cond delay="4000"/>
                            </p:stCondLst>
                            <p:childTnLst>
                              <p:par>
                                <p:cTn id="76" presetID="22" presetClass="entr" presetSubtype="4" fill="hold" nodeType="afterEffect">
                                  <p:stCondLst>
                                    <p:cond delay="0"/>
                                  </p:stCondLst>
                                  <p:childTnLst>
                                    <p:set>
                                      <p:cBhvr>
                                        <p:cTn id="77" dur="1" fill="hold">
                                          <p:stCondLst>
                                            <p:cond delay="0"/>
                                          </p:stCondLst>
                                        </p:cTn>
                                        <p:tgtEl>
                                          <p:spTgt spid="85003"/>
                                        </p:tgtEl>
                                        <p:attrNameLst>
                                          <p:attrName>style.visibility</p:attrName>
                                        </p:attrNameLst>
                                      </p:cBhvr>
                                      <p:to>
                                        <p:strVal val="visible"/>
                                      </p:to>
                                    </p:set>
                                    <p:animEffect transition="in" filter="wipe(down)">
                                      <p:cBhvr>
                                        <p:cTn id="78" dur="1000"/>
                                        <p:tgtEl>
                                          <p:spTgt spid="85003"/>
                                        </p:tgtEl>
                                      </p:cBhvr>
                                    </p:animEffect>
                                  </p:childTnLst>
                                </p:cTn>
                              </p:par>
                            </p:childTnLst>
                          </p:cTn>
                        </p:par>
                        <p:par>
                          <p:cTn id="79" fill="hold" nodeType="afterGroup">
                            <p:stCondLst>
                              <p:cond delay="5000"/>
                            </p:stCondLst>
                            <p:childTnLst>
                              <p:par>
                                <p:cTn id="80" presetID="22" presetClass="entr" presetSubtype="8" fill="hold" nodeType="afterEffect">
                                  <p:stCondLst>
                                    <p:cond delay="0"/>
                                  </p:stCondLst>
                                  <p:childTnLst>
                                    <p:set>
                                      <p:cBhvr>
                                        <p:cTn id="81" dur="1" fill="hold">
                                          <p:stCondLst>
                                            <p:cond delay="0"/>
                                          </p:stCondLst>
                                        </p:cTn>
                                        <p:tgtEl>
                                          <p:spTgt spid="85004"/>
                                        </p:tgtEl>
                                        <p:attrNameLst>
                                          <p:attrName>style.visibility</p:attrName>
                                        </p:attrNameLst>
                                      </p:cBhvr>
                                      <p:to>
                                        <p:strVal val="visible"/>
                                      </p:to>
                                    </p:set>
                                    <p:animEffect transition="in" filter="wipe(left)">
                                      <p:cBhvr>
                                        <p:cTn id="82" dur="1000"/>
                                        <p:tgtEl>
                                          <p:spTgt spid="85004"/>
                                        </p:tgtEl>
                                      </p:cBhvr>
                                    </p:animEffect>
                                  </p:childTnLst>
                                </p:cTn>
                              </p:par>
                            </p:childTnLst>
                          </p:cTn>
                        </p:par>
                      </p:childTnLst>
                    </p:cTn>
                  </p:par>
                  <p:par>
                    <p:cTn id="83" fill="hold" nodeType="clickPar">
                      <p:stCondLst>
                        <p:cond delay="indefinite"/>
                      </p:stCondLst>
                      <p:childTnLst>
                        <p:par>
                          <p:cTn id="84" fill="hold" nodeType="withGroup">
                            <p:stCondLst>
                              <p:cond delay="0"/>
                            </p:stCondLst>
                            <p:childTnLst>
                              <p:par>
                                <p:cTn id="85" presetID="22" presetClass="entr" presetSubtype="8" fill="hold" grpId="0" nodeType="clickEffect">
                                  <p:stCondLst>
                                    <p:cond delay="0"/>
                                  </p:stCondLst>
                                  <p:childTnLst>
                                    <p:set>
                                      <p:cBhvr>
                                        <p:cTn id="86" dur="1" fill="hold">
                                          <p:stCondLst>
                                            <p:cond delay="0"/>
                                          </p:stCondLst>
                                        </p:cTn>
                                        <p:tgtEl>
                                          <p:spTgt spid="11">
                                            <p:txEl>
                                              <p:pRg st="4" end="4"/>
                                            </p:txEl>
                                          </p:spTgt>
                                        </p:tgtEl>
                                        <p:attrNameLst>
                                          <p:attrName>style.visibility</p:attrName>
                                        </p:attrNameLst>
                                      </p:cBhvr>
                                      <p:to>
                                        <p:strVal val="visible"/>
                                      </p:to>
                                    </p:set>
                                    <p:animEffect transition="in" filter="wipe(left)">
                                      <p:cBhvr>
                                        <p:cTn id="87" dur="500"/>
                                        <p:tgtEl>
                                          <p:spTgt spid="11">
                                            <p:txEl>
                                              <p:pRg st="4" end="4"/>
                                            </p:txEl>
                                          </p:spTgt>
                                        </p:tgtEl>
                                      </p:cBhvr>
                                    </p:animEffect>
                                  </p:childTnLst>
                                </p:cTn>
                              </p:par>
                            </p:childTnLst>
                          </p:cTn>
                        </p:par>
                        <p:par>
                          <p:cTn id="88" fill="hold" nodeType="afterGroup">
                            <p:stCondLst>
                              <p:cond delay="500"/>
                            </p:stCondLst>
                            <p:childTnLst>
                              <p:par>
                                <p:cTn id="89" presetID="22" presetClass="entr" presetSubtype="8" fill="hold" nodeType="afterEffect">
                                  <p:stCondLst>
                                    <p:cond delay="0"/>
                                  </p:stCondLst>
                                  <p:childTnLst>
                                    <p:set>
                                      <p:cBhvr>
                                        <p:cTn id="90" dur="1" fill="hold">
                                          <p:stCondLst>
                                            <p:cond delay="0"/>
                                          </p:stCondLst>
                                        </p:cTn>
                                        <p:tgtEl>
                                          <p:spTgt spid="85002"/>
                                        </p:tgtEl>
                                        <p:attrNameLst>
                                          <p:attrName>style.visibility</p:attrName>
                                        </p:attrNameLst>
                                      </p:cBhvr>
                                      <p:to>
                                        <p:strVal val="visible"/>
                                      </p:to>
                                    </p:set>
                                    <p:animEffect transition="in" filter="wipe(left)">
                                      <p:cBhvr>
                                        <p:cTn id="91" dur="1000"/>
                                        <p:tgtEl>
                                          <p:spTgt spid="850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P spid="12" grpId="0" animBg="1"/>
      <p:bldP spid="13" grpId="0"/>
      <p:bldP spid="34"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618" name="Rectangle 2"/>
          <p:cNvSpPr>
            <a:spLocks noGrp="1" noChangeArrowheads="1"/>
          </p:cNvSpPr>
          <p:nvPr>
            <p:ph type="title"/>
          </p:nvPr>
        </p:nvSpPr>
        <p:spPr>
          <a:xfrm>
            <a:off x="1371600" y="381000"/>
            <a:ext cx="7315200" cy="487363"/>
          </a:xfrm>
        </p:spPr>
        <p:txBody>
          <a:bodyPr/>
          <a:lstStyle/>
          <a:p>
            <a:pPr marL="419100" indent="-419100" eaLnBrk="1" hangingPunct="1"/>
            <a:r>
              <a:rPr lang="en-US" altLang="en-US" sz="2000" b="0" smtClean="0"/>
              <a:t>MONOPSONY POWER</a:t>
            </a:r>
          </a:p>
        </p:txBody>
      </p:sp>
      <p:grpSp>
        <p:nvGrpSpPr>
          <p:cNvPr id="2" name="Group 3"/>
          <p:cNvGrpSpPr>
            <a:grpSpLocks/>
          </p:cNvGrpSpPr>
          <p:nvPr/>
        </p:nvGrpSpPr>
        <p:grpSpPr bwMode="auto">
          <a:xfrm>
            <a:off x="457200" y="381000"/>
            <a:ext cx="8229600" cy="487363"/>
            <a:chOff x="288" y="240"/>
            <a:chExt cx="5184" cy="307"/>
          </a:xfrm>
        </p:grpSpPr>
        <p:sp>
          <p:nvSpPr>
            <p:cNvPr id="43028" name="Rectangle 4"/>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10.6</a:t>
              </a:r>
            </a:p>
          </p:txBody>
        </p:sp>
        <p:sp>
          <p:nvSpPr>
            <p:cNvPr id="43029" name="Line 5"/>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623625" name="Picture 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94625"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1"/>
          <p:cNvSpPr>
            <a:spLocks noChangeArrowheads="1"/>
          </p:cNvSpPr>
          <p:nvPr/>
        </p:nvSpPr>
        <p:spPr bwMode="auto">
          <a:xfrm>
            <a:off x="685800" y="5353050"/>
            <a:ext cx="7696200" cy="12001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Aft>
                <a:spcPct val="20000"/>
              </a:spcAft>
            </a:pPr>
            <a:r>
              <a:rPr lang="en-US" altLang="en-US" sz="1400">
                <a:solidFill>
                  <a:schemeClr val="tx1"/>
                </a:solidFill>
              </a:rPr>
              <a:t>Monopsony power depends on the elasticity of supply. </a:t>
            </a:r>
          </a:p>
          <a:p>
            <a:pPr eaLnBrk="1" hangingPunct="1">
              <a:spcAft>
                <a:spcPct val="20000"/>
              </a:spcAft>
            </a:pPr>
            <a:r>
              <a:rPr lang="en-US" altLang="en-US" sz="1400">
                <a:solidFill>
                  <a:schemeClr val="tx1"/>
                </a:solidFill>
              </a:rPr>
              <a:t>When supply is elastic, as in </a:t>
            </a:r>
            <a:r>
              <a:rPr lang="en-US" altLang="en-US" sz="1400" b="1">
                <a:solidFill>
                  <a:schemeClr val="tx1"/>
                </a:solidFill>
              </a:rPr>
              <a:t>(a)</a:t>
            </a:r>
            <a:r>
              <a:rPr lang="en-US" altLang="en-US" sz="1400">
                <a:solidFill>
                  <a:schemeClr val="tx1"/>
                </a:solidFill>
              </a:rPr>
              <a:t>, marginal expenditure and average expenditure do not differ by much, so price is close to what it would be in a competitive market. </a:t>
            </a:r>
          </a:p>
          <a:p>
            <a:pPr eaLnBrk="1" hangingPunct="1">
              <a:spcAft>
                <a:spcPct val="20000"/>
              </a:spcAft>
            </a:pPr>
            <a:r>
              <a:rPr lang="en-US" altLang="en-US" sz="1400">
                <a:solidFill>
                  <a:schemeClr val="tx1"/>
                </a:solidFill>
              </a:rPr>
              <a:t>The opposite is true when supply is inelastic, as in </a:t>
            </a:r>
            <a:r>
              <a:rPr lang="en-US" altLang="en-US" sz="1400" b="1">
                <a:solidFill>
                  <a:schemeClr val="tx1"/>
                </a:solidFill>
              </a:rPr>
              <a:t>(b)</a:t>
            </a:r>
            <a:r>
              <a:rPr lang="en-US" altLang="en-US" sz="1400">
                <a:solidFill>
                  <a:schemeClr val="tx1"/>
                </a:solidFill>
              </a:rPr>
              <a:t>.</a:t>
            </a:r>
          </a:p>
        </p:txBody>
      </p:sp>
      <p:sp>
        <p:nvSpPr>
          <p:cNvPr id="12" name="Rectangle 12"/>
          <p:cNvSpPr>
            <a:spLocks noChangeArrowheads="1"/>
          </p:cNvSpPr>
          <p:nvPr/>
        </p:nvSpPr>
        <p:spPr bwMode="auto">
          <a:xfrm>
            <a:off x="762000" y="5067300"/>
            <a:ext cx="7543800" cy="26670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chemeClr val="tx1"/>
                </a:solidFill>
              </a:rPr>
              <a:t>Monopsony Power: Elastic versus Inelastic Supply</a:t>
            </a:r>
          </a:p>
        </p:txBody>
      </p:sp>
      <p:sp>
        <p:nvSpPr>
          <p:cNvPr id="13" name="Rectangle 13"/>
          <p:cNvSpPr>
            <a:spLocks noChangeArrowheads="1"/>
          </p:cNvSpPr>
          <p:nvPr/>
        </p:nvSpPr>
        <p:spPr bwMode="auto">
          <a:xfrm>
            <a:off x="762000" y="4724400"/>
            <a:ext cx="1219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rgbClr val="B27CB6"/>
                </a:solidFill>
              </a:rPr>
              <a:t>Figure 10.16</a:t>
            </a:r>
          </a:p>
        </p:txBody>
      </p:sp>
      <p:pic>
        <p:nvPicPr>
          <p:cNvPr id="87042" name="Picture 2" descr="C:\Documents and Settings\Kyle M. Thiel\Desktop\pindyckDone\ch10\fig10.16\fig10.16_04.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8225" y="1143000"/>
            <a:ext cx="7067550" cy="389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7043" name="Picture 3" descr="C:\Documents and Settings\Kyle M. Thiel\Desktop\pindyckDone\ch10\fig10.16\fig10.16_02.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38225" y="1143000"/>
            <a:ext cx="7067550" cy="389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7044" name="Picture 4" descr="C:\Documents and Settings\Kyle M. Thiel\Desktop\pindyckDone\ch10\fig10.16\fig10.16_03.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38225" y="1143000"/>
            <a:ext cx="7067550" cy="389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7" descr="fig10.16_05.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038225" y="1143000"/>
            <a:ext cx="7067550" cy="389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8" descr="fig10.16_06.gi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1038225" y="1143000"/>
            <a:ext cx="7067550" cy="389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19" descr="fig10.16_01.gi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1038225" y="1143000"/>
            <a:ext cx="7067550" cy="389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7045" name="Picture 5" descr="C:\Documents and Settings\Kyle M. Thiel\Desktop\pindyckDone\ch10\fig10.16\fig10.16_10.gif"/>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38225" y="1143000"/>
            <a:ext cx="7067550" cy="389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7046" name="Picture 6" descr="C:\Documents and Settings\Kyle M. Thiel\Desktop\pindyckDone\ch10\fig10.16\fig10.16_08.gif"/>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038225" y="1143000"/>
            <a:ext cx="7067550" cy="389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7047" name="Picture 7" descr="C:\Documents and Settings\Kyle M. Thiel\Desktop\pindyckDone\ch10\fig10.16\fig10.16_09.gif"/>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038225" y="1143000"/>
            <a:ext cx="7067550" cy="389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23" descr="fig10.16_11.gif"/>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038225" y="1143000"/>
            <a:ext cx="7067550" cy="389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24" descr="fig10.16_12.gif"/>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038225" y="1143000"/>
            <a:ext cx="7067550" cy="389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Picture 28" descr="fig10.16_07.gif"/>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38225" y="1143000"/>
            <a:ext cx="7067550" cy="389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623625"/>
                                        </p:tgtEl>
                                        <p:attrNameLst>
                                          <p:attrName>style.visibility</p:attrName>
                                        </p:attrNameLst>
                                      </p:cBhvr>
                                      <p:to>
                                        <p:strVal val="visible"/>
                                      </p:to>
                                    </p:set>
                                    <p:animEffect transition="in" filter="fade">
                                      <p:cBhvr>
                                        <p:cTn id="11" dur="500"/>
                                        <p:tgtEl>
                                          <p:spTgt spid="623625"/>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23618"/>
                                        </p:tgtEl>
                                        <p:attrNameLst>
                                          <p:attrName>style.visibility</p:attrName>
                                        </p:attrNameLst>
                                      </p:cBhvr>
                                      <p:to>
                                        <p:strVal val="visible"/>
                                      </p:to>
                                    </p:set>
                                    <p:animEffect transition="in" filter="wipe(left)">
                                      <p:cBhvr>
                                        <p:cTn id="15" dur="1000"/>
                                        <p:tgtEl>
                                          <p:spTgt spid="623618"/>
                                        </p:tgtEl>
                                      </p:cBhvr>
                                    </p:animEffect>
                                  </p:childTnLst>
                                </p:cTn>
                              </p:par>
                            </p:childTnLst>
                          </p:cTn>
                        </p:par>
                        <p:par>
                          <p:cTn id="16" fill="hold" nodeType="afterGroup">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childTnLst>
                          </p:cTn>
                        </p:par>
                        <p:par>
                          <p:cTn id="20" fill="hold" nodeType="afterGroup">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left)">
                                      <p:cBhvr>
                                        <p:cTn id="23" dur="500"/>
                                        <p:tgtEl>
                                          <p:spTgt spid="12"/>
                                        </p:tgtEl>
                                      </p:cBhvr>
                                    </p:animEffect>
                                  </p:childTnLst>
                                </p:cTn>
                              </p:par>
                            </p:childTnLst>
                          </p:cTn>
                        </p:par>
                        <p:par>
                          <p:cTn id="24" fill="hold" nodeType="afterGroup">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11">
                                            <p:bg/>
                                          </p:spTgt>
                                        </p:tgtEl>
                                        <p:attrNameLst>
                                          <p:attrName>style.visibility</p:attrName>
                                        </p:attrNameLst>
                                      </p:cBhvr>
                                      <p:to>
                                        <p:strVal val="visible"/>
                                      </p:to>
                                    </p:set>
                                    <p:animEffect transition="in" filter="wipe(left)">
                                      <p:cBhvr>
                                        <p:cTn id="27" dur="500"/>
                                        <p:tgtEl>
                                          <p:spTgt spid="11">
                                            <p:bg/>
                                          </p:spTgt>
                                        </p:tgtEl>
                                      </p:cBhvr>
                                    </p:animEffect>
                                  </p:childTnLst>
                                </p:cTn>
                              </p:par>
                            </p:childTnLst>
                          </p:cTn>
                        </p:par>
                        <p:par>
                          <p:cTn id="28" fill="hold" nodeType="afterGroup">
                            <p:stCondLst>
                              <p:cond delay="3500"/>
                            </p:stCondLst>
                            <p:childTnLst>
                              <p:par>
                                <p:cTn id="29" presetID="22" presetClass="entr" presetSubtype="8" fill="hold" grpId="0" nodeType="afterEffect">
                                  <p:stCondLst>
                                    <p:cond delay="0"/>
                                  </p:stCondLst>
                                  <p:childTnLst>
                                    <p:set>
                                      <p:cBhvr>
                                        <p:cTn id="30" dur="1" fill="hold">
                                          <p:stCondLst>
                                            <p:cond delay="0"/>
                                          </p:stCondLst>
                                        </p:cTn>
                                        <p:tgtEl>
                                          <p:spTgt spid="11">
                                            <p:txEl>
                                              <p:pRg st="0" end="0"/>
                                            </p:txEl>
                                          </p:spTgt>
                                        </p:tgtEl>
                                        <p:attrNameLst>
                                          <p:attrName>style.visibility</p:attrName>
                                        </p:attrNameLst>
                                      </p:cBhvr>
                                      <p:to>
                                        <p:strVal val="visible"/>
                                      </p:to>
                                    </p:set>
                                    <p:animEffect transition="in" filter="wipe(left)">
                                      <p:cBhvr>
                                        <p:cTn id="31" dur="500"/>
                                        <p:tgtEl>
                                          <p:spTgt spid="11">
                                            <p:txEl>
                                              <p:pRg st="0" end="0"/>
                                            </p:txEl>
                                          </p:spTgt>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11">
                                            <p:txEl>
                                              <p:pRg st="1" end="1"/>
                                            </p:txEl>
                                          </p:spTgt>
                                        </p:tgtEl>
                                        <p:attrNameLst>
                                          <p:attrName>style.visibility</p:attrName>
                                        </p:attrNameLst>
                                      </p:cBhvr>
                                      <p:to>
                                        <p:strVal val="visible"/>
                                      </p:to>
                                    </p:set>
                                    <p:animEffect transition="in" filter="wipe(left)">
                                      <p:cBhvr>
                                        <p:cTn id="36" dur="500"/>
                                        <p:tgtEl>
                                          <p:spTgt spid="11">
                                            <p:txEl>
                                              <p:pRg st="1" end="1"/>
                                            </p:txEl>
                                          </p:spTgt>
                                        </p:tgtEl>
                                      </p:cBhvr>
                                    </p:animEffect>
                                  </p:childTnLst>
                                </p:cTn>
                              </p:par>
                            </p:childTnLst>
                          </p:cTn>
                        </p:par>
                        <p:par>
                          <p:cTn id="37" fill="hold" nodeType="afterGroup">
                            <p:stCondLst>
                              <p:cond delay="500"/>
                            </p:stCondLst>
                            <p:childTnLst>
                              <p:par>
                                <p:cTn id="38" presetID="22" presetClass="entr" presetSubtype="8" fill="hold" nodeType="after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wipe(left)">
                                      <p:cBhvr>
                                        <p:cTn id="40" dur="500"/>
                                        <p:tgtEl>
                                          <p:spTgt spid="20"/>
                                        </p:tgtEl>
                                      </p:cBhvr>
                                    </p:animEffect>
                                  </p:childTnLst>
                                </p:cTn>
                              </p:par>
                            </p:childTnLst>
                          </p:cTn>
                        </p:par>
                        <p:par>
                          <p:cTn id="41" fill="hold" nodeType="afterGroup">
                            <p:stCondLst>
                              <p:cond delay="1000"/>
                            </p:stCondLst>
                            <p:childTnLst>
                              <p:par>
                                <p:cTn id="42" presetID="22" presetClass="entr" presetSubtype="8" fill="hold" nodeType="afterEffect">
                                  <p:stCondLst>
                                    <p:cond delay="0"/>
                                  </p:stCondLst>
                                  <p:childTnLst>
                                    <p:set>
                                      <p:cBhvr>
                                        <p:cTn id="43" dur="1" fill="hold">
                                          <p:stCondLst>
                                            <p:cond delay="0"/>
                                          </p:stCondLst>
                                        </p:cTn>
                                        <p:tgtEl>
                                          <p:spTgt spid="87043"/>
                                        </p:tgtEl>
                                        <p:attrNameLst>
                                          <p:attrName>style.visibility</p:attrName>
                                        </p:attrNameLst>
                                      </p:cBhvr>
                                      <p:to>
                                        <p:strVal val="visible"/>
                                      </p:to>
                                    </p:set>
                                    <p:animEffect transition="in" filter="wipe(left)">
                                      <p:cBhvr>
                                        <p:cTn id="44" dur="1000"/>
                                        <p:tgtEl>
                                          <p:spTgt spid="87043"/>
                                        </p:tgtEl>
                                      </p:cBhvr>
                                    </p:animEffect>
                                  </p:childTnLst>
                                </p:cTn>
                              </p:par>
                            </p:childTnLst>
                          </p:cTn>
                        </p:par>
                        <p:par>
                          <p:cTn id="45" fill="hold" nodeType="afterGroup">
                            <p:stCondLst>
                              <p:cond delay="2000"/>
                            </p:stCondLst>
                            <p:childTnLst>
                              <p:par>
                                <p:cTn id="46" presetID="22" presetClass="entr" presetSubtype="8" fill="hold" nodeType="afterEffect">
                                  <p:stCondLst>
                                    <p:cond delay="0"/>
                                  </p:stCondLst>
                                  <p:childTnLst>
                                    <p:set>
                                      <p:cBhvr>
                                        <p:cTn id="47" dur="1" fill="hold">
                                          <p:stCondLst>
                                            <p:cond delay="0"/>
                                          </p:stCondLst>
                                        </p:cTn>
                                        <p:tgtEl>
                                          <p:spTgt spid="87044"/>
                                        </p:tgtEl>
                                        <p:attrNameLst>
                                          <p:attrName>style.visibility</p:attrName>
                                        </p:attrNameLst>
                                      </p:cBhvr>
                                      <p:to>
                                        <p:strVal val="visible"/>
                                      </p:to>
                                    </p:set>
                                    <p:animEffect transition="in" filter="wipe(left)">
                                      <p:cBhvr>
                                        <p:cTn id="48" dur="1000"/>
                                        <p:tgtEl>
                                          <p:spTgt spid="87044"/>
                                        </p:tgtEl>
                                      </p:cBhvr>
                                    </p:animEffect>
                                  </p:childTnLst>
                                </p:cTn>
                              </p:par>
                            </p:childTnLst>
                          </p:cTn>
                        </p:par>
                        <p:par>
                          <p:cTn id="49" fill="hold" nodeType="afterGroup">
                            <p:stCondLst>
                              <p:cond delay="3000"/>
                            </p:stCondLst>
                            <p:childTnLst>
                              <p:par>
                                <p:cTn id="50" presetID="22" presetClass="entr" presetSubtype="1" fill="hold" nodeType="afterEffect">
                                  <p:stCondLst>
                                    <p:cond delay="0"/>
                                  </p:stCondLst>
                                  <p:childTnLst>
                                    <p:set>
                                      <p:cBhvr>
                                        <p:cTn id="51" dur="1" fill="hold">
                                          <p:stCondLst>
                                            <p:cond delay="0"/>
                                          </p:stCondLst>
                                        </p:cTn>
                                        <p:tgtEl>
                                          <p:spTgt spid="87042"/>
                                        </p:tgtEl>
                                        <p:attrNameLst>
                                          <p:attrName>style.visibility</p:attrName>
                                        </p:attrNameLst>
                                      </p:cBhvr>
                                      <p:to>
                                        <p:strVal val="visible"/>
                                      </p:to>
                                    </p:set>
                                    <p:animEffect transition="in" filter="wipe(up)">
                                      <p:cBhvr>
                                        <p:cTn id="52" dur="1000"/>
                                        <p:tgtEl>
                                          <p:spTgt spid="87042"/>
                                        </p:tgtEl>
                                      </p:cBhvr>
                                    </p:animEffect>
                                  </p:childTnLst>
                                </p:cTn>
                              </p:par>
                            </p:childTnLst>
                          </p:cTn>
                        </p:par>
                        <p:par>
                          <p:cTn id="53" fill="hold" nodeType="afterGroup">
                            <p:stCondLst>
                              <p:cond delay="4000"/>
                            </p:stCondLst>
                            <p:childTnLst>
                              <p:par>
                                <p:cTn id="54" presetID="22" presetClass="entr" presetSubtype="4" fill="hold" nodeType="after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wipe(down)">
                                      <p:cBhvr>
                                        <p:cTn id="56" dur="1000"/>
                                        <p:tgtEl>
                                          <p:spTgt spid="18"/>
                                        </p:tgtEl>
                                      </p:cBhvr>
                                    </p:animEffect>
                                  </p:childTnLst>
                                </p:cTn>
                              </p:par>
                            </p:childTnLst>
                          </p:cTn>
                        </p:par>
                        <p:par>
                          <p:cTn id="57" fill="hold" nodeType="afterGroup">
                            <p:stCondLst>
                              <p:cond delay="5000"/>
                            </p:stCondLst>
                            <p:childTnLst>
                              <p:par>
                                <p:cTn id="58" presetID="22" presetClass="entr" presetSubtype="1" fill="hold"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up)">
                                      <p:cBhvr>
                                        <p:cTn id="60" dur="1000"/>
                                        <p:tgtEl>
                                          <p:spTgt spid="19"/>
                                        </p:tgtEl>
                                      </p:cBhvr>
                                    </p:animEffect>
                                  </p:childTnLst>
                                </p:cTn>
                              </p:par>
                            </p:childTnLst>
                          </p:cTn>
                        </p:par>
                      </p:childTnLst>
                    </p:cTn>
                  </p:par>
                  <p:par>
                    <p:cTn id="61" fill="hold" nodeType="clickPar">
                      <p:stCondLst>
                        <p:cond delay="indefinite"/>
                      </p:stCondLst>
                      <p:childTnLst>
                        <p:par>
                          <p:cTn id="62" fill="hold" nodeType="withGroup">
                            <p:stCondLst>
                              <p:cond delay="0"/>
                            </p:stCondLst>
                            <p:childTnLst>
                              <p:par>
                                <p:cTn id="63" presetID="22" presetClass="entr" presetSubtype="8" fill="hold" grpId="0" nodeType="clickEffect">
                                  <p:stCondLst>
                                    <p:cond delay="0"/>
                                  </p:stCondLst>
                                  <p:childTnLst>
                                    <p:set>
                                      <p:cBhvr>
                                        <p:cTn id="64" dur="1" fill="hold">
                                          <p:stCondLst>
                                            <p:cond delay="0"/>
                                          </p:stCondLst>
                                        </p:cTn>
                                        <p:tgtEl>
                                          <p:spTgt spid="11">
                                            <p:txEl>
                                              <p:pRg st="2" end="2"/>
                                            </p:txEl>
                                          </p:spTgt>
                                        </p:tgtEl>
                                        <p:attrNameLst>
                                          <p:attrName>style.visibility</p:attrName>
                                        </p:attrNameLst>
                                      </p:cBhvr>
                                      <p:to>
                                        <p:strVal val="visible"/>
                                      </p:to>
                                    </p:set>
                                    <p:animEffect transition="in" filter="wipe(left)">
                                      <p:cBhvr>
                                        <p:cTn id="65" dur="500"/>
                                        <p:tgtEl>
                                          <p:spTgt spid="11">
                                            <p:txEl>
                                              <p:pRg st="2" end="2"/>
                                            </p:txEl>
                                          </p:spTgt>
                                        </p:tgtEl>
                                      </p:cBhvr>
                                    </p:animEffect>
                                  </p:childTnLst>
                                </p:cTn>
                              </p:par>
                            </p:childTnLst>
                          </p:cTn>
                        </p:par>
                        <p:par>
                          <p:cTn id="66" fill="hold" nodeType="afterGroup">
                            <p:stCondLst>
                              <p:cond delay="500"/>
                            </p:stCondLst>
                            <p:childTnLst>
                              <p:par>
                                <p:cTn id="67" presetID="22" presetClass="entr" presetSubtype="8" fill="hold" nodeType="after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wipe(left)">
                                      <p:cBhvr>
                                        <p:cTn id="69" dur="1000"/>
                                        <p:tgtEl>
                                          <p:spTgt spid="29"/>
                                        </p:tgtEl>
                                      </p:cBhvr>
                                    </p:animEffect>
                                  </p:childTnLst>
                                </p:cTn>
                              </p:par>
                            </p:childTnLst>
                          </p:cTn>
                        </p:par>
                        <p:par>
                          <p:cTn id="70" fill="hold" nodeType="afterGroup">
                            <p:stCondLst>
                              <p:cond delay="1500"/>
                            </p:stCondLst>
                            <p:childTnLst>
                              <p:par>
                                <p:cTn id="71" presetID="22" presetClass="entr" presetSubtype="8" fill="hold" nodeType="afterEffect">
                                  <p:stCondLst>
                                    <p:cond delay="0"/>
                                  </p:stCondLst>
                                  <p:childTnLst>
                                    <p:set>
                                      <p:cBhvr>
                                        <p:cTn id="72" dur="1" fill="hold">
                                          <p:stCondLst>
                                            <p:cond delay="0"/>
                                          </p:stCondLst>
                                        </p:cTn>
                                        <p:tgtEl>
                                          <p:spTgt spid="87046"/>
                                        </p:tgtEl>
                                        <p:attrNameLst>
                                          <p:attrName>style.visibility</p:attrName>
                                        </p:attrNameLst>
                                      </p:cBhvr>
                                      <p:to>
                                        <p:strVal val="visible"/>
                                      </p:to>
                                    </p:set>
                                    <p:animEffect transition="in" filter="wipe(left)">
                                      <p:cBhvr>
                                        <p:cTn id="73" dur="1000"/>
                                        <p:tgtEl>
                                          <p:spTgt spid="87046"/>
                                        </p:tgtEl>
                                      </p:cBhvr>
                                    </p:animEffect>
                                  </p:childTnLst>
                                </p:cTn>
                              </p:par>
                            </p:childTnLst>
                          </p:cTn>
                        </p:par>
                        <p:par>
                          <p:cTn id="74" fill="hold" nodeType="afterGroup">
                            <p:stCondLst>
                              <p:cond delay="2500"/>
                            </p:stCondLst>
                            <p:childTnLst>
                              <p:par>
                                <p:cTn id="75" presetID="22" presetClass="entr" presetSubtype="8" fill="hold" nodeType="afterEffect">
                                  <p:stCondLst>
                                    <p:cond delay="0"/>
                                  </p:stCondLst>
                                  <p:childTnLst>
                                    <p:set>
                                      <p:cBhvr>
                                        <p:cTn id="76" dur="1" fill="hold">
                                          <p:stCondLst>
                                            <p:cond delay="0"/>
                                          </p:stCondLst>
                                        </p:cTn>
                                        <p:tgtEl>
                                          <p:spTgt spid="87047"/>
                                        </p:tgtEl>
                                        <p:attrNameLst>
                                          <p:attrName>style.visibility</p:attrName>
                                        </p:attrNameLst>
                                      </p:cBhvr>
                                      <p:to>
                                        <p:strVal val="visible"/>
                                      </p:to>
                                    </p:set>
                                    <p:animEffect transition="in" filter="wipe(left)">
                                      <p:cBhvr>
                                        <p:cTn id="77" dur="1000"/>
                                        <p:tgtEl>
                                          <p:spTgt spid="87047"/>
                                        </p:tgtEl>
                                      </p:cBhvr>
                                    </p:animEffect>
                                  </p:childTnLst>
                                </p:cTn>
                              </p:par>
                            </p:childTnLst>
                          </p:cTn>
                        </p:par>
                        <p:par>
                          <p:cTn id="78" fill="hold" nodeType="afterGroup">
                            <p:stCondLst>
                              <p:cond delay="3500"/>
                            </p:stCondLst>
                            <p:childTnLst>
                              <p:par>
                                <p:cTn id="79" presetID="22" presetClass="entr" presetSubtype="8" fill="hold" nodeType="afterEffect">
                                  <p:stCondLst>
                                    <p:cond delay="0"/>
                                  </p:stCondLst>
                                  <p:childTnLst>
                                    <p:set>
                                      <p:cBhvr>
                                        <p:cTn id="80" dur="1" fill="hold">
                                          <p:stCondLst>
                                            <p:cond delay="0"/>
                                          </p:stCondLst>
                                        </p:cTn>
                                        <p:tgtEl>
                                          <p:spTgt spid="87045"/>
                                        </p:tgtEl>
                                        <p:attrNameLst>
                                          <p:attrName>style.visibility</p:attrName>
                                        </p:attrNameLst>
                                      </p:cBhvr>
                                      <p:to>
                                        <p:strVal val="visible"/>
                                      </p:to>
                                    </p:set>
                                    <p:animEffect transition="in" filter="wipe(left)">
                                      <p:cBhvr>
                                        <p:cTn id="81" dur="1000"/>
                                        <p:tgtEl>
                                          <p:spTgt spid="87045"/>
                                        </p:tgtEl>
                                      </p:cBhvr>
                                    </p:animEffect>
                                  </p:childTnLst>
                                </p:cTn>
                              </p:par>
                            </p:childTnLst>
                          </p:cTn>
                        </p:par>
                        <p:par>
                          <p:cTn id="82" fill="hold" nodeType="afterGroup">
                            <p:stCondLst>
                              <p:cond delay="4500"/>
                            </p:stCondLst>
                            <p:childTnLst>
                              <p:par>
                                <p:cTn id="83" presetID="22" presetClass="entr" presetSubtype="8" fill="hold" nodeType="afterEffect">
                                  <p:stCondLst>
                                    <p:cond delay="0"/>
                                  </p:stCondLst>
                                  <p:childTnLst>
                                    <p:set>
                                      <p:cBhvr>
                                        <p:cTn id="84" dur="1" fill="hold">
                                          <p:stCondLst>
                                            <p:cond delay="0"/>
                                          </p:stCondLst>
                                        </p:cTn>
                                        <p:tgtEl>
                                          <p:spTgt spid="24"/>
                                        </p:tgtEl>
                                        <p:attrNameLst>
                                          <p:attrName>style.visibility</p:attrName>
                                        </p:attrNameLst>
                                      </p:cBhvr>
                                      <p:to>
                                        <p:strVal val="visible"/>
                                      </p:to>
                                    </p:set>
                                    <p:animEffect transition="in" filter="wipe(left)">
                                      <p:cBhvr>
                                        <p:cTn id="85" dur="1000"/>
                                        <p:tgtEl>
                                          <p:spTgt spid="24"/>
                                        </p:tgtEl>
                                      </p:cBhvr>
                                    </p:animEffect>
                                  </p:childTnLst>
                                </p:cTn>
                              </p:par>
                            </p:childTnLst>
                          </p:cTn>
                        </p:par>
                        <p:par>
                          <p:cTn id="86" fill="hold" nodeType="afterGroup">
                            <p:stCondLst>
                              <p:cond delay="5500"/>
                            </p:stCondLst>
                            <p:childTnLst>
                              <p:par>
                                <p:cTn id="87" presetID="22" presetClass="entr" presetSubtype="8" fill="hold" nodeType="afterEffect">
                                  <p:stCondLst>
                                    <p:cond delay="0"/>
                                  </p:stCondLst>
                                  <p:childTnLst>
                                    <p:set>
                                      <p:cBhvr>
                                        <p:cTn id="88" dur="1" fill="hold">
                                          <p:stCondLst>
                                            <p:cond delay="0"/>
                                          </p:stCondLst>
                                        </p:cTn>
                                        <p:tgtEl>
                                          <p:spTgt spid="25"/>
                                        </p:tgtEl>
                                        <p:attrNameLst>
                                          <p:attrName>style.visibility</p:attrName>
                                        </p:attrNameLst>
                                      </p:cBhvr>
                                      <p:to>
                                        <p:strVal val="visible"/>
                                      </p:to>
                                    </p:set>
                                    <p:animEffect transition="in" filter="wipe(left)">
                                      <p:cBhvr>
                                        <p:cTn id="89"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3618" grpId="0"/>
      <p:bldP spid="11" grpId="0" build="p" animBg="1"/>
      <p:bldP spid="12" grpId="0" animBg="1"/>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8564" name="Rectangle 4"/>
          <p:cNvSpPr>
            <a:spLocks noGrp="1" noChangeArrowheads="1"/>
          </p:cNvSpPr>
          <p:nvPr>
            <p:ph type="title"/>
          </p:nvPr>
        </p:nvSpPr>
        <p:spPr>
          <a:xfrm>
            <a:off x="1371600" y="381000"/>
            <a:ext cx="7315200" cy="533400"/>
          </a:xfrm>
        </p:spPr>
        <p:txBody>
          <a:bodyPr/>
          <a:lstStyle/>
          <a:p>
            <a:pPr eaLnBrk="1" hangingPunct="1"/>
            <a:r>
              <a:rPr lang="en-US" altLang="en-US" sz="2000" b="0" smtClean="0"/>
              <a:t>MONOPOLY</a:t>
            </a:r>
          </a:p>
        </p:txBody>
      </p:sp>
      <p:grpSp>
        <p:nvGrpSpPr>
          <p:cNvPr id="2" name="Group 5"/>
          <p:cNvGrpSpPr>
            <a:grpSpLocks/>
          </p:cNvGrpSpPr>
          <p:nvPr/>
        </p:nvGrpSpPr>
        <p:grpSpPr bwMode="auto">
          <a:xfrm>
            <a:off x="457200" y="381000"/>
            <a:ext cx="8229600" cy="487363"/>
            <a:chOff x="288" y="240"/>
            <a:chExt cx="5184" cy="307"/>
          </a:xfrm>
        </p:grpSpPr>
        <p:sp>
          <p:nvSpPr>
            <p:cNvPr id="8206"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10.1</a:t>
              </a:r>
            </a:p>
          </p:txBody>
        </p:sp>
        <p:sp>
          <p:nvSpPr>
            <p:cNvPr id="8207"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578707" name="Picture 14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Rectangle 90"/>
          <p:cNvSpPr>
            <a:spLocks noGrp="1" noChangeArrowheads="1"/>
          </p:cNvSpPr>
          <p:nvPr>
            <p:ph type="body" idx="1"/>
          </p:nvPr>
        </p:nvSpPr>
        <p:spPr>
          <a:xfrm>
            <a:off x="457200" y="990600"/>
            <a:ext cx="6705600" cy="511175"/>
          </a:xfrm>
        </p:spPr>
        <p:txBody>
          <a:bodyPr/>
          <a:lstStyle/>
          <a:p>
            <a:pPr eaLnBrk="1" hangingPunct="1"/>
            <a:r>
              <a:rPr lang="en-US" altLang="en-US" sz="2000" smtClean="0"/>
              <a:t>Average Revenue and Marginal Revenue</a:t>
            </a:r>
          </a:p>
        </p:txBody>
      </p:sp>
      <p:sp>
        <p:nvSpPr>
          <p:cNvPr id="22" name="Text Box 20"/>
          <p:cNvSpPr txBox="1">
            <a:spLocks noChangeArrowheads="1"/>
          </p:cNvSpPr>
          <p:nvPr/>
        </p:nvSpPr>
        <p:spPr bwMode="auto">
          <a:xfrm>
            <a:off x="2209800" y="1371600"/>
            <a:ext cx="4876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31775" indent="-231775">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
                <a:schemeClr val="bg2"/>
              </a:buClr>
            </a:pPr>
            <a:r>
              <a:rPr lang="en-US" altLang="en-US" sz="1600" b="1">
                <a:solidFill>
                  <a:schemeClr val="bg2"/>
                </a:solidFill>
                <a:latin typeface="Palatino" pitchFamily="2" charset="0"/>
              </a:rPr>
              <a:t>●</a:t>
            </a:r>
            <a:r>
              <a:rPr lang="en-US" altLang="en-US" sz="1600" b="1">
                <a:solidFill>
                  <a:srgbClr val="382344"/>
                </a:solidFill>
                <a:latin typeface="Palatino" pitchFamily="2" charset="0"/>
              </a:rPr>
              <a:t>	</a:t>
            </a:r>
            <a:r>
              <a:rPr lang="en-US" altLang="en-US" sz="1800" b="1">
                <a:solidFill>
                  <a:srgbClr val="382344"/>
                </a:solidFill>
              </a:rPr>
              <a:t>marginal revenue    </a:t>
            </a:r>
            <a:r>
              <a:rPr lang="en-US" altLang="en-US" sz="1800">
                <a:solidFill>
                  <a:schemeClr val="tx1"/>
                </a:solidFill>
              </a:rPr>
              <a:t>Change in revenue resulting from a one-unit increase in output.</a:t>
            </a:r>
          </a:p>
        </p:txBody>
      </p:sp>
      <p:grpSp>
        <p:nvGrpSpPr>
          <p:cNvPr id="3" name="Group 28"/>
          <p:cNvGrpSpPr>
            <a:grpSpLocks/>
          </p:cNvGrpSpPr>
          <p:nvPr/>
        </p:nvGrpSpPr>
        <p:grpSpPr bwMode="auto">
          <a:xfrm>
            <a:off x="838200" y="3276600"/>
            <a:ext cx="7743825" cy="3124200"/>
            <a:chOff x="838200" y="2819400"/>
            <a:chExt cx="7744496" cy="3124200"/>
          </a:xfrm>
        </p:grpSpPr>
        <p:pic>
          <p:nvPicPr>
            <p:cNvPr id="8202" name="Picture 22" descr="table10.01.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38200" y="2819400"/>
              <a:ext cx="7744496"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3" name="TextBox 24"/>
            <p:cNvSpPr txBox="1">
              <a:spLocks noChangeArrowheads="1"/>
            </p:cNvSpPr>
            <p:nvPr/>
          </p:nvSpPr>
          <p:spPr bwMode="auto">
            <a:xfrm>
              <a:off x="838200" y="2879725"/>
              <a:ext cx="769686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pPr>
              <a:r>
                <a:rPr lang="en-US" altLang="en-US" sz="1800" b="1">
                  <a:solidFill>
                    <a:schemeClr val="bg1"/>
                  </a:solidFill>
                  <a:cs typeface="Arial" panose="020B0604020202020204" pitchFamily="34" charset="0"/>
                </a:rPr>
                <a:t>TABLE 10.1	Total, Marginal, and Average Revenue</a:t>
              </a:r>
            </a:p>
          </p:txBody>
        </p:sp>
        <p:sp>
          <p:nvSpPr>
            <p:cNvPr id="8204" name="TextBox 25"/>
            <p:cNvSpPr txBox="1">
              <a:spLocks noChangeArrowheads="1"/>
            </p:cNvSpPr>
            <p:nvPr/>
          </p:nvSpPr>
          <p:spPr bwMode="auto">
            <a:xfrm>
              <a:off x="838200" y="3276600"/>
              <a:ext cx="7696867" cy="611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tabLst>
                  <a:tab pos="465138" algn="ctr"/>
                  <a:tab pos="2060575" algn="ctr"/>
                  <a:tab pos="3657600" algn="ctr"/>
                  <a:tab pos="5254625" algn="ctr"/>
                  <a:tab pos="6865938" algn="ctr"/>
                </a:tabLst>
                <a:defRPr sz="2400">
                  <a:solidFill>
                    <a:srgbClr val="53BE95"/>
                  </a:solidFill>
                  <a:latin typeface="Arial" panose="020B0604020202020204" pitchFamily="34" charset="0"/>
                </a:defRPr>
              </a:lvl1pPr>
              <a:lvl2pPr marL="742950" indent="-285750">
                <a:spcBef>
                  <a:spcPct val="20000"/>
                </a:spcBef>
                <a:tabLst>
                  <a:tab pos="465138" algn="ctr"/>
                  <a:tab pos="2060575" algn="ctr"/>
                  <a:tab pos="3657600" algn="ctr"/>
                  <a:tab pos="5254625" algn="ctr"/>
                  <a:tab pos="6865938" algn="ctr"/>
                </a:tabLst>
                <a:defRPr sz="2000" b="1" i="1">
                  <a:solidFill>
                    <a:srgbClr val="F7955A"/>
                  </a:solidFill>
                  <a:latin typeface="Arial" panose="020B0604020202020204" pitchFamily="34" charset="0"/>
                </a:defRPr>
              </a:lvl2pPr>
              <a:lvl3pPr marL="1143000" indent="-228600">
                <a:spcBef>
                  <a:spcPct val="20000"/>
                </a:spcBef>
                <a:buChar char="•"/>
                <a:tabLst>
                  <a:tab pos="465138" algn="ctr"/>
                  <a:tab pos="2060575" algn="ctr"/>
                  <a:tab pos="3657600" algn="ctr"/>
                  <a:tab pos="5254625" algn="ctr"/>
                  <a:tab pos="6865938" algn="ctr"/>
                </a:tabLst>
                <a:defRPr sz="2400">
                  <a:solidFill>
                    <a:schemeClr val="tx1"/>
                  </a:solidFill>
                  <a:latin typeface="Arial" panose="020B0604020202020204" pitchFamily="34" charset="0"/>
                </a:defRPr>
              </a:lvl3pPr>
              <a:lvl4pPr marL="1600200" indent="-228600">
                <a:spcBef>
                  <a:spcPct val="20000"/>
                </a:spcBef>
                <a:buChar char="–"/>
                <a:tabLst>
                  <a:tab pos="465138" algn="ctr"/>
                  <a:tab pos="2060575" algn="ctr"/>
                  <a:tab pos="3657600" algn="ctr"/>
                  <a:tab pos="5254625" algn="ctr"/>
                  <a:tab pos="6865938" algn="ctr"/>
                </a:tabLst>
                <a:defRPr sz="2000">
                  <a:solidFill>
                    <a:schemeClr val="tx1"/>
                  </a:solidFill>
                  <a:latin typeface="Arial" panose="020B0604020202020204" pitchFamily="34" charset="0"/>
                </a:defRPr>
              </a:lvl4pPr>
              <a:lvl5pPr marL="2057400" indent="-228600">
                <a:spcBef>
                  <a:spcPct val="20000"/>
                </a:spcBef>
                <a:buChar char="»"/>
                <a:tabLst>
                  <a:tab pos="465138" algn="ctr"/>
                  <a:tab pos="2060575" algn="ctr"/>
                  <a:tab pos="3657600" algn="ctr"/>
                  <a:tab pos="5254625" algn="ctr"/>
                  <a:tab pos="6865938" algn="ctr"/>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465138" algn="ctr"/>
                  <a:tab pos="2060575" algn="ctr"/>
                  <a:tab pos="3657600" algn="ctr"/>
                  <a:tab pos="5254625" algn="ctr"/>
                  <a:tab pos="6865938" algn="ctr"/>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465138" algn="ctr"/>
                  <a:tab pos="2060575" algn="ctr"/>
                  <a:tab pos="3657600" algn="ctr"/>
                  <a:tab pos="5254625" algn="ctr"/>
                  <a:tab pos="6865938" algn="ctr"/>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465138" algn="ctr"/>
                  <a:tab pos="2060575" algn="ctr"/>
                  <a:tab pos="3657600" algn="ctr"/>
                  <a:tab pos="5254625" algn="ctr"/>
                  <a:tab pos="6865938" algn="ctr"/>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465138" algn="ctr"/>
                  <a:tab pos="2060575" algn="ctr"/>
                  <a:tab pos="3657600" algn="ctr"/>
                  <a:tab pos="5254625" algn="ctr"/>
                  <a:tab pos="6865938" algn="ctr"/>
                </a:tabLst>
                <a:defRPr sz="2000">
                  <a:solidFill>
                    <a:schemeClr val="tx1"/>
                  </a:solidFill>
                  <a:latin typeface="Arial" panose="020B0604020202020204" pitchFamily="34" charset="0"/>
                </a:defRPr>
              </a:lvl9pPr>
            </a:lstStyle>
            <a:p>
              <a:pPr eaLnBrk="1" hangingPunct="1">
                <a:spcBef>
                  <a:spcPct val="0"/>
                </a:spcBef>
              </a:pPr>
              <a:r>
                <a:rPr lang="en-US" altLang="en-US" sz="1800" b="1">
                  <a:solidFill>
                    <a:schemeClr val="tx1"/>
                  </a:solidFill>
                  <a:latin typeface="Palatino" pitchFamily="2" charset="0"/>
                </a:rPr>
                <a:t>			</a:t>
              </a:r>
              <a:r>
                <a:rPr lang="en-US" altLang="en-US" sz="1600" b="1">
                  <a:solidFill>
                    <a:schemeClr val="tx1"/>
                  </a:solidFill>
                  <a:cs typeface="Arial" panose="020B0604020202020204" pitchFamily="34" charset="0"/>
                </a:rPr>
                <a:t>Total	Marginal	Average	</a:t>
              </a:r>
            </a:p>
            <a:p>
              <a:pPr eaLnBrk="1" hangingPunct="1">
                <a:spcBef>
                  <a:spcPct val="0"/>
                </a:spcBef>
              </a:pPr>
              <a:r>
                <a:rPr lang="en-US" altLang="en-US" sz="1600" b="1">
                  <a:solidFill>
                    <a:schemeClr val="tx1"/>
                  </a:solidFill>
                  <a:cs typeface="Arial" panose="020B0604020202020204" pitchFamily="34" charset="0"/>
                </a:rPr>
                <a:t>Price (P)	Quantity (Q)	Revenue (R)	Revenue (MR)	Revenue (AR)</a:t>
              </a:r>
            </a:p>
          </p:txBody>
        </p:sp>
        <p:sp>
          <p:nvSpPr>
            <p:cNvPr id="8205" name="TextBox 26"/>
            <p:cNvSpPr txBox="1">
              <a:spLocks noChangeArrowheads="1"/>
            </p:cNvSpPr>
            <p:nvPr/>
          </p:nvSpPr>
          <p:spPr bwMode="auto">
            <a:xfrm>
              <a:off x="838200" y="3859213"/>
              <a:ext cx="7696867" cy="200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tabLst>
                  <a:tab pos="566738" algn="r"/>
                  <a:tab pos="2119313" algn="r"/>
                  <a:tab pos="3832225" algn="r"/>
                  <a:tab pos="5427663" algn="r"/>
                  <a:tab pos="7024688" algn="r"/>
                </a:tabLst>
                <a:defRPr sz="2400">
                  <a:solidFill>
                    <a:srgbClr val="53BE95"/>
                  </a:solidFill>
                  <a:latin typeface="Arial" panose="020B0604020202020204" pitchFamily="34" charset="0"/>
                </a:defRPr>
              </a:lvl1pPr>
              <a:lvl2pPr marL="742950" indent="-285750">
                <a:spcBef>
                  <a:spcPct val="20000"/>
                </a:spcBef>
                <a:tabLst>
                  <a:tab pos="566738" algn="r"/>
                  <a:tab pos="2119313" algn="r"/>
                  <a:tab pos="3832225" algn="r"/>
                  <a:tab pos="5427663" algn="r"/>
                  <a:tab pos="7024688" algn="r"/>
                </a:tabLst>
                <a:defRPr sz="2000" b="1" i="1">
                  <a:solidFill>
                    <a:srgbClr val="F7955A"/>
                  </a:solidFill>
                  <a:latin typeface="Arial" panose="020B0604020202020204" pitchFamily="34" charset="0"/>
                </a:defRPr>
              </a:lvl2pPr>
              <a:lvl3pPr marL="1143000" indent="-228600">
                <a:spcBef>
                  <a:spcPct val="20000"/>
                </a:spcBef>
                <a:buChar char="•"/>
                <a:tabLst>
                  <a:tab pos="566738" algn="r"/>
                  <a:tab pos="2119313" algn="r"/>
                  <a:tab pos="3832225" algn="r"/>
                  <a:tab pos="5427663" algn="r"/>
                  <a:tab pos="7024688" algn="r"/>
                </a:tabLst>
                <a:defRPr sz="2400">
                  <a:solidFill>
                    <a:schemeClr val="tx1"/>
                  </a:solidFill>
                  <a:latin typeface="Arial" panose="020B0604020202020204" pitchFamily="34" charset="0"/>
                </a:defRPr>
              </a:lvl3pPr>
              <a:lvl4pPr marL="1600200" indent="-228600">
                <a:spcBef>
                  <a:spcPct val="20000"/>
                </a:spcBef>
                <a:buChar char="–"/>
                <a:tabLst>
                  <a:tab pos="566738" algn="r"/>
                  <a:tab pos="2119313" algn="r"/>
                  <a:tab pos="3832225" algn="r"/>
                  <a:tab pos="5427663" algn="r"/>
                  <a:tab pos="7024688" algn="r"/>
                </a:tabLst>
                <a:defRPr sz="2000">
                  <a:solidFill>
                    <a:schemeClr val="tx1"/>
                  </a:solidFill>
                  <a:latin typeface="Arial" panose="020B0604020202020204" pitchFamily="34" charset="0"/>
                </a:defRPr>
              </a:lvl4pPr>
              <a:lvl5pPr marL="2057400" indent="-228600">
                <a:spcBef>
                  <a:spcPct val="20000"/>
                </a:spcBef>
                <a:buChar char="»"/>
                <a:tabLst>
                  <a:tab pos="566738" algn="r"/>
                  <a:tab pos="2119313" algn="r"/>
                  <a:tab pos="3832225" algn="r"/>
                  <a:tab pos="5427663" algn="r"/>
                  <a:tab pos="7024688" algn="r"/>
                </a:tabLst>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tabLst>
                  <a:tab pos="566738" algn="r"/>
                  <a:tab pos="2119313" algn="r"/>
                  <a:tab pos="3832225" algn="r"/>
                  <a:tab pos="5427663" algn="r"/>
                  <a:tab pos="7024688" algn="r"/>
                </a:tabLst>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tabLst>
                  <a:tab pos="566738" algn="r"/>
                  <a:tab pos="2119313" algn="r"/>
                  <a:tab pos="3832225" algn="r"/>
                  <a:tab pos="5427663" algn="r"/>
                  <a:tab pos="7024688" algn="r"/>
                </a:tabLst>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tabLst>
                  <a:tab pos="566738" algn="r"/>
                  <a:tab pos="2119313" algn="r"/>
                  <a:tab pos="3832225" algn="r"/>
                  <a:tab pos="5427663" algn="r"/>
                  <a:tab pos="7024688" algn="r"/>
                </a:tabLst>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tabLst>
                  <a:tab pos="566738" algn="r"/>
                  <a:tab pos="2119313" algn="r"/>
                  <a:tab pos="3832225" algn="r"/>
                  <a:tab pos="5427663" algn="r"/>
                  <a:tab pos="7024688" algn="r"/>
                </a:tabLst>
                <a:defRPr sz="2000">
                  <a:solidFill>
                    <a:schemeClr val="tx1"/>
                  </a:solidFill>
                  <a:latin typeface="Arial" panose="020B0604020202020204" pitchFamily="34" charset="0"/>
                </a:defRPr>
              </a:lvl9pPr>
            </a:lstStyle>
            <a:p>
              <a:pPr eaLnBrk="1" hangingPunct="1">
                <a:spcBef>
                  <a:spcPct val="0"/>
                </a:spcBef>
                <a:spcAft>
                  <a:spcPts val="700"/>
                </a:spcAft>
              </a:pPr>
              <a:r>
                <a:rPr lang="en-US" altLang="en-US" sz="1600">
                  <a:solidFill>
                    <a:schemeClr val="tx1"/>
                  </a:solidFill>
                  <a:cs typeface="Arial" panose="020B0604020202020204" pitchFamily="34" charset="0"/>
                </a:rPr>
                <a:t>	$6	0	$0	---	---</a:t>
              </a:r>
            </a:p>
            <a:p>
              <a:pPr eaLnBrk="1" hangingPunct="1">
                <a:spcBef>
                  <a:spcPct val="0"/>
                </a:spcBef>
                <a:spcAft>
                  <a:spcPts val="700"/>
                </a:spcAft>
              </a:pPr>
              <a:r>
                <a:rPr lang="en-US" altLang="en-US" sz="1600">
                  <a:solidFill>
                    <a:schemeClr val="tx1"/>
                  </a:solidFill>
                  <a:cs typeface="Arial" panose="020B0604020202020204" pitchFamily="34" charset="0"/>
                </a:rPr>
                <a:t>	5	1	5	$5	$5</a:t>
              </a:r>
            </a:p>
            <a:p>
              <a:pPr eaLnBrk="1" hangingPunct="1">
                <a:spcBef>
                  <a:spcPct val="0"/>
                </a:spcBef>
                <a:spcAft>
                  <a:spcPts val="700"/>
                </a:spcAft>
              </a:pPr>
              <a:r>
                <a:rPr lang="en-US" altLang="en-US" sz="1600">
                  <a:solidFill>
                    <a:schemeClr val="tx1"/>
                  </a:solidFill>
                  <a:cs typeface="Arial" panose="020B0604020202020204" pitchFamily="34" charset="0"/>
                </a:rPr>
                <a:t>	4	2	8	3	4</a:t>
              </a:r>
            </a:p>
            <a:p>
              <a:pPr eaLnBrk="1" hangingPunct="1">
                <a:spcBef>
                  <a:spcPct val="0"/>
                </a:spcBef>
                <a:spcAft>
                  <a:spcPts val="700"/>
                </a:spcAft>
              </a:pPr>
              <a:r>
                <a:rPr lang="en-US" altLang="en-US" sz="1600">
                  <a:solidFill>
                    <a:schemeClr val="tx1"/>
                  </a:solidFill>
                  <a:cs typeface="Arial" panose="020B0604020202020204" pitchFamily="34" charset="0"/>
                </a:rPr>
                <a:t>	3	3	9	1	3</a:t>
              </a:r>
            </a:p>
            <a:p>
              <a:pPr eaLnBrk="1" hangingPunct="1">
                <a:spcBef>
                  <a:spcPct val="0"/>
                </a:spcBef>
                <a:spcAft>
                  <a:spcPts val="700"/>
                </a:spcAft>
              </a:pPr>
              <a:r>
                <a:rPr lang="en-US" altLang="en-US" sz="1600">
                  <a:solidFill>
                    <a:schemeClr val="tx1"/>
                  </a:solidFill>
                  <a:cs typeface="Arial" panose="020B0604020202020204" pitchFamily="34" charset="0"/>
                </a:rPr>
                <a:t>	2	4	8	-1	2</a:t>
              </a:r>
            </a:p>
            <a:p>
              <a:pPr eaLnBrk="1" hangingPunct="1">
                <a:spcBef>
                  <a:spcPct val="0"/>
                </a:spcBef>
                <a:spcAft>
                  <a:spcPts val="700"/>
                </a:spcAft>
              </a:pPr>
              <a:r>
                <a:rPr lang="en-US" altLang="en-US" sz="1600">
                  <a:solidFill>
                    <a:schemeClr val="tx1"/>
                  </a:solidFill>
                  <a:cs typeface="Arial" panose="020B0604020202020204" pitchFamily="34" charset="0"/>
                </a:rPr>
                <a:t>	1	5	5	-3	1</a:t>
              </a:r>
            </a:p>
          </p:txBody>
        </p:sp>
      </p:grpSp>
      <p:sp>
        <p:nvSpPr>
          <p:cNvPr id="20" name="Rectangle 11"/>
          <p:cNvSpPr>
            <a:spLocks noChangeArrowheads="1"/>
          </p:cNvSpPr>
          <p:nvPr/>
        </p:nvSpPr>
        <p:spPr bwMode="auto">
          <a:xfrm>
            <a:off x="838200" y="2286000"/>
            <a:ext cx="7696200" cy="685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Aft>
                <a:spcPct val="20000"/>
              </a:spcAft>
            </a:pPr>
            <a:r>
              <a:rPr lang="en-US" altLang="en-US" sz="1800">
                <a:solidFill>
                  <a:schemeClr val="tx1"/>
                </a:solidFill>
              </a:rPr>
              <a:t>To see the relationship among total, average, and marginal revenue, consider a firm facing the following demand curve:</a:t>
            </a:r>
            <a:endParaRPr lang="en-US" altLang="en-US" sz="1800" i="1">
              <a:solidFill>
                <a:schemeClr val="tx1"/>
              </a:solidFill>
            </a:endParaRPr>
          </a:p>
        </p:txBody>
      </p:sp>
      <p:sp>
        <p:nvSpPr>
          <p:cNvPr id="9232" name="Text Box 16"/>
          <p:cNvSpPr txBox="1">
            <a:spLocks noChangeArrowheads="1"/>
          </p:cNvSpPr>
          <p:nvPr/>
        </p:nvSpPr>
        <p:spPr bwMode="auto">
          <a:xfrm>
            <a:off x="4022725" y="2882900"/>
            <a:ext cx="11557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pPr>
            <a:r>
              <a:rPr lang="en-US" altLang="en-US" sz="1800" i="1">
                <a:solidFill>
                  <a:schemeClr val="tx1"/>
                </a:solidFill>
              </a:rPr>
              <a:t>P</a:t>
            </a:r>
            <a:r>
              <a:rPr lang="en-US" altLang="en-US" sz="1800">
                <a:solidFill>
                  <a:schemeClr val="tx1"/>
                </a:solidFill>
              </a:rPr>
              <a:t> = 6 – </a:t>
            </a:r>
            <a:r>
              <a:rPr lang="en-US" altLang="en-US" sz="1800" i="1">
                <a:solidFill>
                  <a:schemeClr val="tx1"/>
                </a:solidFill>
              </a:rPr>
              <a:t>Q</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578707"/>
                                        </p:tgtEl>
                                        <p:attrNameLst>
                                          <p:attrName>style.visibility</p:attrName>
                                        </p:attrNameLst>
                                      </p:cBhvr>
                                      <p:to>
                                        <p:strVal val="visible"/>
                                      </p:to>
                                    </p:set>
                                    <p:animEffect transition="in" filter="fade">
                                      <p:cBhvr>
                                        <p:cTn id="11" dur="500"/>
                                        <p:tgtEl>
                                          <p:spTgt spid="578707"/>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78564"/>
                                        </p:tgtEl>
                                        <p:attrNameLst>
                                          <p:attrName>style.visibility</p:attrName>
                                        </p:attrNameLst>
                                      </p:cBhvr>
                                      <p:to>
                                        <p:strVal val="visible"/>
                                      </p:to>
                                    </p:set>
                                    <p:animEffect transition="in" filter="wipe(left)">
                                      <p:cBhvr>
                                        <p:cTn id="15" dur="1000"/>
                                        <p:tgtEl>
                                          <p:spTgt spid="578564"/>
                                        </p:tgtEl>
                                      </p:cBhvr>
                                    </p:animEffect>
                                  </p:childTnLst>
                                </p:cTn>
                              </p:par>
                            </p:childTnLst>
                          </p:cTn>
                        </p:par>
                        <p:par>
                          <p:cTn id="16" fill="hold" nodeType="afterGroup">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21">
                                            <p:txEl>
                                              <p:pRg st="0" end="0"/>
                                            </p:txEl>
                                          </p:spTgt>
                                        </p:tgtEl>
                                        <p:attrNameLst>
                                          <p:attrName>style.visibility</p:attrName>
                                        </p:attrNameLst>
                                      </p:cBhvr>
                                      <p:to>
                                        <p:strVal val="visible"/>
                                      </p:to>
                                    </p:set>
                                    <p:animEffect transition="in" filter="wipe(left)">
                                      <p:cBhvr>
                                        <p:cTn id="19" dur="500"/>
                                        <p:tgtEl>
                                          <p:spTgt spid="21">
                                            <p:txEl>
                                              <p:pRg st="0" end="0"/>
                                            </p:txEl>
                                          </p:spTgt>
                                        </p:tgtEl>
                                      </p:cBhvr>
                                    </p:animEffect>
                                  </p:childTnLst>
                                </p:cTn>
                              </p:par>
                            </p:childTnLst>
                          </p:cTn>
                        </p:par>
                        <p:par>
                          <p:cTn id="20" fill="hold" nodeType="afterGroup">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left)">
                                      <p:cBhvr>
                                        <p:cTn id="23" dur="500"/>
                                        <p:tgtEl>
                                          <p:spTgt spid="22"/>
                                        </p:tgtEl>
                                      </p:cBhvr>
                                    </p:animEffect>
                                  </p:childTnLst>
                                </p:cTn>
                              </p:par>
                            </p:childTnLst>
                          </p:cTn>
                        </p:par>
                        <p:par>
                          <p:cTn id="24" fill="hold" nodeType="afterGroup">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20">
                                            <p:txEl>
                                              <p:pRg st="0" end="0"/>
                                            </p:txEl>
                                          </p:spTgt>
                                        </p:tgtEl>
                                        <p:attrNameLst>
                                          <p:attrName>style.visibility</p:attrName>
                                        </p:attrNameLst>
                                      </p:cBhvr>
                                      <p:to>
                                        <p:strVal val="visible"/>
                                      </p:to>
                                    </p:set>
                                    <p:animEffect transition="in" filter="wipe(left)">
                                      <p:cBhvr>
                                        <p:cTn id="27" dur="500"/>
                                        <p:tgtEl>
                                          <p:spTgt spid="20">
                                            <p:txEl>
                                              <p:pRg st="0" end="0"/>
                                            </p:txEl>
                                          </p:spTgt>
                                        </p:tgtEl>
                                      </p:cBhvr>
                                    </p:animEffect>
                                  </p:childTnLst>
                                </p:cTn>
                              </p:par>
                            </p:childTnLst>
                          </p:cTn>
                        </p:par>
                        <p:par>
                          <p:cTn id="28" fill="hold" nodeType="afterGroup">
                            <p:stCondLst>
                              <p:cond delay="3500"/>
                            </p:stCondLst>
                            <p:childTnLst>
                              <p:par>
                                <p:cTn id="29" presetID="22" presetClass="entr" presetSubtype="8" fill="hold" grpId="0" nodeType="afterEffect">
                                  <p:stCondLst>
                                    <p:cond delay="0"/>
                                  </p:stCondLst>
                                  <p:childTnLst>
                                    <p:set>
                                      <p:cBhvr>
                                        <p:cTn id="30" dur="1" fill="hold">
                                          <p:stCondLst>
                                            <p:cond delay="0"/>
                                          </p:stCondLst>
                                        </p:cTn>
                                        <p:tgtEl>
                                          <p:spTgt spid="9232"/>
                                        </p:tgtEl>
                                        <p:attrNameLst>
                                          <p:attrName>style.visibility</p:attrName>
                                        </p:attrNameLst>
                                      </p:cBhvr>
                                      <p:to>
                                        <p:strVal val="visible"/>
                                      </p:to>
                                    </p:set>
                                    <p:animEffect transition="in" filter="wipe(left)">
                                      <p:cBhvr>
                                        <p:cTn id="31" dur="500"/>
                                        <p:tgtEl>
                                          <p:spTgt spid="9232"/>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3" presetClass="entr" presetSubtype="10" fill="hold" nodeType="clickEffect">
                                  <p:stCondLst>
                                    <p:cond delay="0"/>
                                  </p:stCondLst>
                                  <p:childTnLst>
                                    <p:set>
                                      <p:cBhvr>
                                        <p:cTn id="35" dur="1" fill="hold">
                                          <p:stCondLst>
                                            <p:cond delay="0"/>
                                          </p:stCondLst>
                                        </p:cTn>
                                        <p:tgtEl>
                                          <p:spTgt spid="3"/>
                                        </p:tgtEl>
                                        <p:attrNameLst>
                                          <p:attrName>style.visibility</p:attrName>
                                        </p:attrNameLst>
                                      </p:cBhvr>
                                      <p:to>
                                        <p:strVal val="visible"/>
                                      </p:to>
                                    </p:set>
                                    <p:animEffect transition="in" filter="blinds(horizontal)">
                                      <p:cBhvr>
                                        <p:cTn id="36" dur="500"/>
                                        <p:tgtEl>
                                          <p:spTgt spid="3"/>
                                        </p:tgtEl>
                                      </p:cBhvr>
                                    </p:animEffect>
                                  </p:childTnLst>
                                </p:cTn>
                              </p:par>
                            </p:childTnLst>
                          </p:cTn>
                        </p:par>
                        <p:par>
                          <p:cTn id="37" fill="hold" nodeType="afterGroup">
                            <p:stCondLst>
                              <p:cond delay="500"/>
                            </p:stCondLst>
                            <p:childTnLst>
                              <p:par>
                                <p:cTn id="38" presetID="22" presetClass="entr" presetSubtype="8" fill="hold" grpId="0" nodeType="afterEffect">
                                  <p:stCondLst>
                                    <p:cond delay="0"/>
                                  </p:stCondLst>
                                  <p:childTnLst>
                                    <p:set>
                                      <p:cBhvr>
                                        <p:cTn id="39" dur="1" fill="hold">
                                          <p:stCondLst>
                                            <p:cond delay="0"/>
                                          </p:stCondLst>
                                        </p:cTn>
                                        <p:tgtEl>
                                          <p:spTgt spid="20">
                                            <p:bg/>
                                          </p:spTgt>
                                        </p:tgtEl>
                                        <p:attrNameLst>
                                          <p:attrName>style.visibility</p:attrName>
                                        </p:attrNameLst>
                                      </p:cBhvr>
                                      <p:to>
                                        <p:strVal val="visible"/>
                                      </p:to>
                                    </p:set>
                                    <p:animEffect transition="in" filter="wipe(left)">
                                      <p:cBhvr>
                                        <p:cTn id="40" dur="500"/>
                                        <p:tgtEl>
                                          <p:spTgt spid="20">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8564" grpId="0"/>
      <p:bldP spid="21" grpId="0" build="p"/>
      <p:bldP spid="22" grpId="0"/>
      <p:bldP spid="20" grpId="0" build="p" animBg="1"/>
      <p:bldP spid="9232"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1371600" y="381000"/>
            <a:ext cx="7315200" cy="487363"/>
          </a:xfrm>
        </p:spPr>
        <p:txBody>
          <a:bodyPr/>
          <a:lstStyle/>
          <a:p>
            <a:pPr marL="419100" indent="-419100" eaLnBrk="1" hangingPunct="1"/>
            <a:r>
              <a:rPr lang="en-US" altLang="en-US" sz="2000" b="0" smtClean="0"/>
              <a:t>MONOPSONY POWER</a:t>
            </a:r>
          </a:p>
        </p:txBody>
      </p:sp>
      <p:grpSp>
        <p:nvGrpSpPr>
          <p:cNvPr id="44035" name="Group 3"/>
          <p:cNvGrpSpPr>
            <a:grpSpLocks/>
          </p:cNvGrpSpPr>
          <p:nvPr/>
        </p:nvGrpSpPr>
        <p:grpSpPr bwMode="auto">
          <a:xfrm>
            <a:off x="457200" y="381000"/>
            <a:ext cx="8229600" cy="487363"/>
            <a:chOff x="288" y="240"/>
            <a:chExt cx="5184" cy="307"/>
          </a:xfrm>
        </p:grpSpPr>
        <p:sp>
          <p:nvSpPr>
            <p:cNvPr id="44044" name="Rectangle 4"/>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10.6</a:t>
              </a:r>
            </a:p>
          </p:txBody>
        </p:sp>
        <p:sp>
          <p:nvSpPr>
            <p:cNvPr id="44045" name="Line 5"/>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44036" name="Picture 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94625"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 name="Rectangle 90"/>
          <p:cNvSpPr>
            <a:spLocks noGrp="1" noChangeArrowheads="1"/>
          </p:cNvSpPr>
          <p:nvPr>
            <p:ph type="body" idx="1"/>
          </p:nvPr>
        </p:nvSpPr>
        <p:spPr>
          <a:xfrm>
            <a:off x="457200" y="990600"/>
            <a:ext cx="6705600" cy="511175"/>
          </a:xfrm>
        </p:spPr>
        <p:txBody>
          <a:bodyPr/>
          <a:lstStyle/>
          <a:p>
            <a:pPr eaLnBrk="1" hangingPunct="1"/>
            <a:r>
              <a:rPr lang="en-US" altLang="en-US" sz="2000" smtClean="0"/>
              <a:t>Sources of Monopsony Power</a:t>
            </a:r>
          </a:p>
        </p:txBody>
      </p:sp>
      <p:sp>
        <p:nvSpPr>
          <p:cNvPr id="25" name="Text Box 7"/>
          <p:cNvSpPr txBox="1">
            <a:spLocks noChangeArrowheads="1"/>
          </p:cNvSpPr>
          <p:nvPr/>
        </p:nvSpPr>
        <p:spPr bwMode="auto">
          <a:xfrm>
            <a:off x="838200" y="1447800"/>
            <a:ext cx="6096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31775" indent="-231775">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
                <a:schemeClr val="bg2"/>
              </a:buClr>
            </a:pPr>
            <a:r>
              <a:rPr lang="en-US" altLang="en-US" sz="1800" b="1">
                <a:solidFill>
                  <a:srgbClr val="0066B3"/>
                </a:solidFill>
              </a:rPr>
              <a:t>Elasticity of Market Supply</a:t>
            </a:r>
          </a:p>
        </p:txBody>
      </p:sp>
      <p:sp>
        <p:nvSpPr>
          <p:cNvPr id="27" name="Rectangle 93"/>
          <p:cNvSpPr>
            <a:spLocks noChangeArrowheads="1"/>
          </p:cNvSpPr>
          <p:nvPr/>
        </p:nvSpPr>
        <p:spPr bwMode="auto">
          <a:xfrm>
            <a:off x="914400" y="1752600"/>
            <a:ext cx="731520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pPr>
            <a:r>
              <a:rPr lang="en-US" altLang="en-US" sz="1800">
                <a:solidFill>
                  <a:schemeClr val="tx1"/>
                </a:solidFill>
              </a:rPr>
              <a:t>If only one buyer is in the market—a pure monopsonist—its monopsony power is completely determined by the elasticity of market supply. If supply is highly elastic, monopsony power is small and there is little gain in being the only buyer.</a:t>
            </a:r>
          </a:p>
        </p:txBody>
      </p:sp>
      <p:sp>
        <p:nvSpPr>
          <p:cNvPr id="28" name="Text Box 7"/>
          <p:cNvSpPr txBox="1">
            <a:spLocks noChangeArrowheads="1"/>
          </p:cNvSpPr>
          <p:nvPr/>
        </p:nvSpPr>
        <p:spPr bwMode="auto">
          <a:xfrm>
            <a:off x="838200" y="3114675"/>
            <a:ext cx="6096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31775" indent="-231775">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
                <a:schemeClr val="bg2"/>
              </a:buClr>
            </a:pPr>
            <a:r>
              <a:rPr lang="en-US" altLang="en-US" sz="1800" b="1">
                <a:solidFill>
                  <a:srgbClr val="0066B3"/>
                </a:solidFill>
              </a:rPr>
              <a:t>Number of Buyers</a:t>
            </a:r>
          </a:p>
        </p:txBody>
      </p:sp>
      <p:sp>
        <p:nvSpPr>
          <p:cNvPr id="29" name="Rectangle 93"/>
          <p:cNvSpPr>
            <a:spLocks noChangeArrowheads="1"/>
          </p:cNvSpPr>
          <p:nvPr/>
        </p:nvSpPr>
        <p:spPr bwMode="auto">
          <a:xfrm>
            <a:off x="914400" y="3429000"/>
            <a:ext cx="73152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pPr>
            <a:r>
              <a:rPr lang="en-US" altLang="en-US" sz="1800">
                <a:solidFill>
                  <a:schemeClr val="tx1"/>
                </a:solidFill>
              </a:rPr>
              <a:t>When the number of buyers is very large, no single buyer can have much influence over price. Thus each buyer faces an extremely elastic supply curve, so that the market is almost completely competitive.</a:t>
            </a:r>
          </a:p>
        </p:txBody>
      </p:sp>
      <p:sp>
        <p:nvSpPr>
          <p:cNvPr id="30" name="Text Box 7"/>
          <p:cNvSpPr txBox="1">
            <a:spLocks noChangeArrowheads="1"/>
          </p:cNvSpPr>
          <p:nvPr/>
        </p:nvSpPr>
        <p:spPr bwMode="auto">
          <a:xfrm>
            <a:off x="838200" y="4494213"/>
            <a:ext cx="60960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31775" indent="-231775">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
                <a:schemeClr val="bg2"/>
              </a:buClr>
            </a:pPr>
            <a:r>
              <a:rPr lang="en-US" altLang="en-US" sz="1800" b="1">
                <a:solidFill>
                  <a:srgbClr val="0066B3"/>
                </a:solidFill>
              </a:rPr>
              <a:t>Interaction Among Buyers</a:t>
            </a:r>
          </a:p>
        </p:txBody>
      </p:sp>
      <p:sp>
        <p:nvSpPr>
          <p:cNvPr id="32" name="Rectangle 93"/>
          <p:cNvSpPr>
            <a:spLocks noChangeArrowheads="1"/>
          </p:cNvSpPr>
          <p:nvPr/>
        </p:nvSpPr>
        <p:spPr bwMode="auto">
          <a:xfrm>
            <a:off x="914400" y="4813300"/>
            <a:ext cx="7315200" cy="17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pPr>
            <a:r>
              <a:rPr lang="en-US" altLang="en-US" sz="1800">
                <a:solidFill>
                  <a:schemeClr val="tx1"/>
                </a:solidFill>
              </a:rPr>
              <a:t>If four buyers in a market compete aggressively, they will bid up the price close to their marginal value of the product, and will thus have little monopsony power. On the other hand, if those buyers compete less aggressively, or even collude, prices will not be bid up very much, and the buyers’ degree of monopsony power might be nearly as high as if there were only one buyer.</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4">
                                            <p:txEl>
                                              <p:pRg st="0" end="0"/>
                                            </p:txEl>
                                          </p:spTgt>
                                        </p:tgtEl>
                                        <p:attrNameLst>
                                          <p:attrName>style.visibility</p:attrName>
                                        </p:attrNameLst>
                                      </p:cBhvr>
                                      <p:to>
                                        <p:strVal val="visible"/>
                                      </p:to>
                                    </p:set>
                                    <p:animEffect transition="in" filter="wipe(left)">
                                      <p:cBhvr>
                                        <p:cTn id="7" dur="500"/>
                                        <p:tgtEl>
                                          <p:spTgt spid="34">
                                            <p:txEl>
                                              <p:pRg st="0" end="0"/>
                                            </p:txEl>
                                          </p:spTgt>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left)">
                                      <p:cBhvr>
                                        <p:cTn id="15" dur="500"/>
                                        <p:tgtEl>
                                          <p:spTgt spid="27"/>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28"/>
                                        </p:tgtEl>
                                        <p:attrNameLst>
                                          <p:attrName>style.visibility</p:attrName>
                                        </p:attrNameLst>
                                      </p:cBhvr>
                                      <p:to>
                                        <p:strVal val="visible"/>
                                      </p:to>
                                    </p:set>
                                    <p:animEffect transition="in" filter="wipe(left)">
                                      <p:cBhvr>
                                        <p:cTn id="20" dur="500"/>
                                        <p:tgtEl>
                                          <p:spTgt spid="28"/>
                                        </p:tgtEl>
                                      </p:cBhvr>
                                    </p:animEffect>
                                  </p:childTnLst>
                                </p:cTn>
                              </p:par>
                            </p:childTnLst>
                          </p:cTn>
                        </p:par>
                        <p:par>
                          <p:cTn id="21" fill="hold" nodeType="afterGroup">
                            <p:stCondLst>
                              <p:cond delay="500"/>
                            </p:stCondLst>
                            <p:childTnLst>
                              <p:par>
                                <p:cTn id="22" presetID="22" presetClass="entr" presetSubtype="8" fill="hold" grpId="0" nodeType="after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wipe(left)">
                                      <p:cBhvr>
                                        <p:cTn id="24" dur="500"/>
                                        <p:tgtEl>
                                          <p:spTgt spid="29"/>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wipe(left)">
                                      <p:cBhvr>
                                        <p:cTn id="29" dur="500"/>
                                        <p:tgtEl>
                                          <p:spTgt spid="30"/>
                                        </p:tgtEl>
                                      </p:cBhvr>
                                    </p:animEffect>
                                  </p:childTnLst>
                                </p:cTn>
                              </p:par>
                            </p:childTnLst>
                          </p:cTn>
                        </p:par>
                        <p:par>
                          <p:cTn id="30" fill="hold" nodeType="afterGroup">
                            <p:stCondLst>
                              <p:cond delay="500"/>
                            </p:stCondLst>
                            <p:childTnLst>
                              <p:par>
                                <p:cTn id="31" presetID="22" presetClass="entr" presetSubtype="8"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build="p"/>
      <p:bldP spid="25" grpId="0"/>
      <p:bldP spid="27" grpId="0"/>
      <p:bldP spid="28" grpId="0"/>
      <p:bldP spid="29" grpId="0"/>
      <p:bldP spid="30" grpId="0"/>
      <p:bldP spid="32"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23" name="Picture 7" descr="C:\Documents and Settings\Kyle M. Thiel\Desktop\pindyckDone\ch10\fig10.17\fig10.17_09.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9400" y="1905000"/>
            <a:ext cx="5781675" cy="410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6024" name="Picture 8" descr="C:\Documents and Settings\Kyle M. Thiel\Desktop\pindyckDone\ch10\fig10.17\fig10.17_07.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19400" y="1905000"/>
            <a:ext cx="5781675" cy="410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6025" name="Picture 9" descr="C:\Documents and Settings\Kyle M. Thiel\Desktop\pindyckDone\ch10\fig10.17\fig10.17_08.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19400" y="1905000"/>
            <a:ext cx="5781675" cy="410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61" name="Rectangle 2"/>
          <p:cNvSpPr>
            <a:spLocks noGrp="1" noChangeArrowheads="1"/>
          </p:cNvSpPr>
          <p:nvPr>
            <p:ph type="title"/>
          </p:nvPr>
        </p:nvSpPr>
        <p:spPr>
          <a:xfrm>
            <a:off x="1371600" y="381000"/>
            <a:ext cx="7315200" cy="487363"/>
          </a:xfrm>
        </p:spPr>
        <p:txBody>
          <a:bodyPr/>
          <a:lstStyle/>
          <a:p>
            <a:pPr marL="419100" indent="-419100" eaLnBrk="1" hangingPunct="1"/>
            <a:r>
              <a:rPr lang="en-US" altLang="en-US" sz="2000" b="0" smtClean="0"/>
              <a:t>MONOPSONY POWER</a:t>
            </a:r>
          </a:p>
        </p:txBody>
      </p:sp>
      <p:grpSp>
        <p:nvGrpSpPr>
          <p:cNvPr id="45062" name="Group 3"/>
          <p:cNvGrpSpPr>
            <a:grpSpLocks/>
          </p:cNvGrpSpPr>
          <p:nvPr/>
        </p:nvGrpSpPr>
        <p:grpSpPr bwMode="auto">
          <a:xfrm>
            <a:off x="457200" y="381000"/>
            <a:ext cx="8229600" cy="487363"/>
            <a:chOff x="288" y="240"/>
            <a:chExt cx="5184" cy="307"/>
          </a:xfrm>
        </p:grpSpPr>
        <p:sp>
          <p:nvSpPr>
            <p:cNvPr id="45075" name="Rectangle 4"/>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10.6</a:t>
              </a:r>
            </a:p>
          </p:txBody>
        </p:sp>
        <p:sp>
          <p:nvSpPr>
            <p:cNvPr id="45076" name="Line 5"/>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45063" name="Picture 9"/>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794625"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 name="Rectangle 90"/>
          <p:cNvSpPr>
            <a:spLocks noGrp="1" noChangeArrowheads="1"/>
          </p:cNvSpPr>
          <p:nvPr>
            <p:ph type="body" idx="1"/>
          </p:nvPr>
        </p:nvSpPr>
        <p:spPr>
          <a:xfrm>
            <a:off x="457200" y="990600"/>
            <a:ext cx="6705600" cy="511175"/>
          </a:xfrm>
        </p:spPr>
        <p:txBody>
          <a:bodyPr/>
          <a:lstStyle/>
          <a:p>
            <a:pPr eaLnBrk="1" hangingPunct="1"/>
            <a:r>
              <a:rPr lang="en-US" altLang="en-US" sz="2000" smtClean="0"/>
              <a:t>The Social Costs of Monopsony Power</a:t>
            </a:r>
          </a:p>
        </p:txBody>
      </p:sp>
      <p:sp>
        <p:nvSpPr>
          <p:cNvPr id="15" name="Rectangle 11"/>
          <p:cNvSpPr>
            <a:spLocks noChangeArrowheads="1"/>
          </p:cNvSpPr>
          <p:nvPr/>
        </p:nvSpPr>
        <p:spPr bwMode="auto">
          <a:xfrm>
            <a:off x="533400" y="2266950"/>
            <a:ext cx="2362200" cy="42862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Aft>
                <a:spcPct val="20000"/>
              </a:spcAft>
            </a:pPr>
            <a:r>
              <a:rPr lang="en-US" altLang="en-US" sz="1400">
                <a:solidFill>
                  <a:schemeClr val="tx1"/>
                </a:solidFill>
              </a:rPr>
              <a:t>The shaded rectangle and triangles show changes in buyer and seller surplus when moving from competitive price and quantity, </a:t>
            </a:r>
            <a:r>
              <a:rPr lang="en-US" altLang="en-US" sz="1400" i="1">
                <a:solidFill>
                  <a:schemeClr val="tx1"/>
                </a:solidFill>
              </a:rPr>
              <a:t>P</a:t>
            </a:r>
            <a:r>
              <a:rPr lang="en-US" altLang="en-US" sz="1400" i="1" baseline="-25000">
                <a:solidFill>
                  <a:schemeClr val="tx1"/>
                </a:solidFill>
              </a:rPr>
              <a:t>c</a:t>
            </a:r>
            <a:r>
              <a:rPr lang="en-US" altLang="en-US" sz="1400">
                <a:solidFill>
                  <a:schemeClr val="tx1"/>
                </a:solidFill>
              </a:rPr>
              <a:t> and </a:t>
            </a:r>
            <a:r>
              <a:rPr lang="en-US" altLang="en-US" sz="1400" i="1">
                <a:solidFill>
                  <a:schemeClr val="tx1"/>
                </a:solidFill>
              </a:rPr>
              <a:t>Q</a:t>
            </a:r>
            <a:r>
              <a:rPr lang="en-US" altLang="en-US" sz="1400" i="1" baseline="-25000">
                <a:solidFill>
                  <a:schemeClr val="tx1"/>
                </a:solidFill>
              </a:rPr>
              <a:t>c</a:t>
            </a:r>
            <a:r>
              <a:rPr lang="en-US" altLang="en-US" sz="1400">
                <a:solidFill>
                  <a:schemeClr val="tx1"/>
                </a:solidFill>
              </a:rPr>
              <a:t>, </a:t>
            </a:r>
          </a:p>
          <a:p>
            <a:pPr eaLnBrk="1" hangingPunct="1">
              <a:spcAft>
                <a:spcPct val="20000"/>
              </a:spcAft>
            </a:pPr>
            <a:r>
              <a:rPr lang="en-US" altLang="en-US" sz="1400">
                <a:solidFill>
                  <a:schemeClr val="tx1"/>
                </a:solidFill>
              </a:rPr>
              <a:t>to the monopsonist’s price and quantity, </a:t>
            </a:r>
            <a:r>
              <a:rPr lang="en-US" altLang="en-US" sz="1400" i="1">
                <a:solidFill>
                  <a:schemeClr val="tx1"/>
                </a:solidFill>
              </a:rPr>
              <a:t>P</a:t>
            </a:r>
            <a:r>
              <a:rPr lang="en-US" altLang="en-US" sz="1400" i="1" baseline="-25000">
                <a:solidFill>
                  <a:schemeClr val="tx1"/>
                </a:solidFill>
              </a:rPr>
              <a:t>m</a:t>
            </a:r>
            <a:r>
              <a:rPr lang="en-US" altLang="en-US" sz="1400">
                <a:solidFill>
                  <a:schemeClr val="tx1"/>
                </a:solidFill>
              </a:rPr>
              <a:t> and </a:t>
            </a:r>
            <a:r>
              <a:rPr lang="en-US" altLang="en-US" sz="1400" i="1">
                <a:solidFill>
                  <a:schemeClr val="tx1"/>
                </a:solidFill>
              </a:rPr>
              <a:t>Q</a:t>
            </a:r>
            <a:r>
              <a:rPr lang="en-US" altLang="en-US" sz="1400" i="1" baseline="-25000">
                <a:solidFill>
                  <a:schemeClr val="tx1"/>
                </a:solidFill>
              </a:rPr>
              <a:t>m</a:t>
            </a:r>
            <a:r>
              <a:rPr lang="en-US" altLang="en-US" sz="1400">
                <a:solidFill>
                  <a:schemeClr val="tx1"/>
                </a:solidFill>
              </a:rPr>
              <a:t>. </a:t>
            </a:r>
          </a:p>
          <a:p>
            <a:pPr eaLnBrk="1" hangingPunct="1">
              <a:spcAft>
                <a:spcPct val="20000"/>
              </a:spcAft>
            </a:pPr>
            <a:r>
              <a:rPr lang="en-US" altLang="en-US" sz="1400">
                <a:solidFill>
                  <a:schemeClr val="tx1"/>
                </a:solidFill>
              </a:rPr>
              <a:t>Because both price and quantity are lower, there is an increase in buyer (consumer) surplus given by </a:t>
            </a:r>
            <a:r>
              <a:rPr lang="en-US" altLang="en-US" sz="1400" i="1">
                <a:solidFill>
                  <a:schemeClr val="tx1"/>
                </a:solidFill>
              </a:rPr>
              <a:t>A − B</a:t>
            </a:r>
            <a:r>
              <a:rPr lang="en-US" altLang="en-US" sz="1400">
                <a:solidFill>
                  <a:schemeClr val="tx1"/>
                </a:solidFill>
              </a:rPr>
              <a:t>. </a:t>
            </a:r>
          </a:p>
          <a:p>
            <a:pPr eaLnBrk="1" hangingPunct="1">
              <a:spcAft>
                <a:spcPct val="20000"/>
              </a:spcAft>
            </a:pPr>
            <a:r>
              <a:rPr lang="en-US" altLang="en-US" sz="1400">
                <a:solidFill>
                  <a:schemeClr val="tx1"/>
                </a:solidFill>
              </a:rPr>
              <a:t>Producer surplus falls by </a:t>
            </a:r>
            <a:br>
              <a:rPr lang="en-US" altLang="en-US" sz="1400">
                <a:solidFill>
                  <a:schemeClr val="tx1"/>
                </a:solidFill>
              </a:rPr>
            </a:br>
            <a:r>
              <a:rPr lang="en-US" altLang="en-US" sz="1400" i="1">
                <a:solidFill>
                  <a:schemeClr val="tx1"/>
                </a:solidFill>
              </a:rPr>
              <a:t>A + C</a:t>
            </a:r>
            <a:r>
              <a:rPr lang="en-US" altLang="en-US" sz="1400">
                <a:solidFill>
                  <a:schemeClr val="tx1"/>
                </a:solidFill>
              </a:rPr>
              <a:t>, so there is a deadweight loss given by triangles </a:t>
            </a:r>
            <a:r>
              <a:rPr lang="en-US" altLang="en-US" sz="1400" i="1">
                <a:solidFill>
                  <a:schemeClr val="tx1"/>
                </a:solidFill>
              </a:rPr>
              <a:t>B</a:t>
            </a:r>
            <a:r>
              <a:rPr lang="en-US" altLang="en-US" sz="1400">
                <a:solidFill>
                  <a:schemeClr val="tx1"/>
                </a:solidFill>
              </a:rPr>
              <a:t> and </a:t>
            </a:r>
            <a:r>
              <a:rPr lang="en-US" altLang="en-US" sz="1400" i="1">
                <a:solidFill>
                  <a:schemeClr val="tx1"/>
                </a:solidFill>
              </a:rPr>
              <a:t>C</a:t>
            </a:r>
            <a:r>
              <a:rPr lang="en-US" altLang="en-US" sz="1400">
                <a:solidFill>
                  <a:schemeClr val="tx1"/>
                </a:solidFill>
              </a:rPr>
              <a:t>.</a:t>
            </a:r>
          </a:p>
        </p:txBody>
      </p:sp>
      <p:sp>
        <p:nvSpPr>
          <p:cNvPr id="16" name="Rectangle 12"/>
          <p:cNvSpPr>
            <a:spLocks noChangeArrowheads="1"/>
          </p:cNvSpPr>
          <p:nvPr/>
        </p:nvSpPr>
        <p:spPr bwMode="auto">
          <a:xfrm>
            <a:off x="590550" y="1733550"/>
            <a:ext cx="2228850" cy="47625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chemeClr val="tx1"/>
                </a:solidFill>
              </a:rPr>
              <a:t>Deadweight Loss from Monopsony Power</a:t>
            </a:r>
          </a:p>
        </p:txBody>
      </p:sp>
      <p:sp>
        <p:nvSpPr>
          <p:cNvPr id="17" name="Rectangle 13"/>
          <p:cNvSpPr>
            <a:spLocks noChangeArrowheads="1"/>
          </p:cNvSpPr>
          <p:nvPr/>
        </p:nvSpPr>
        <p:spPr bwMode="auto">
          <a:xfrm>
            <a:off x="590550" y="1428750"/>
            <a:ext cx="1066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rgbClr val="B27CB6"/>
                </a:solidFill>
              </a:rPr>
              <a:t>Figure 10.17</a:t>
            </a:r>
          </a:p>
        </p:txBody>
      </p:sp>
      <p:pic>
        <p:nvPicPr>
          <p:cNvPr id="86018" name="Picture 2" descr="C:\Documents and Settings\Kyle M. Thiel\Desktop\pindyckDone\ch10\fig10.17\fig10.17_04.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19400" y="1905000"/>
            <a:ext cx="5781675" cy="410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6019" name="Picture 3" descr="C:\Documents and Settings\Kyle M. Thiel\Desktop\pindyckDone\ch10\fig10.17\fig10.17_02.g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19400" y="1905000"/>
            <a:ext cx="5781675" cy="410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6020" name="Picture 4" descr="C:\Documents and Settings\Kyle M. Thiel\Desktop\pindyckDone\ch10\fig10.17\fig10.17_03.gif"/>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19400" y="1905000"/>
            <a:ext cx="5781675" cy="410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6021" name="Picture 5" descr="C:\Documents and Settings\Kyle M. Thiel\Desktop\pindyckDone\ch10\fig10.17\fig10.17_06.gif"/>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819400" y="1905000"/>
            <a:ext cx="5781675" cy="410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6022" name="Picture 6" descr="C:\Documents and Settings\Kyle M. Thiel\Desktop\pindyckDone\ch10\fig10.17\fig10.17_05.gif"/>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819400" y="1905000"/>
            <a:ext cx="5781675" cy="410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25" descr="fig10.17_01.gif"/>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2819400" y="1905000"/>
            <a:ext cx="5781675" cy="410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Picture 30" descr="fig10.17_10.gif"/>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2819400" y="1914525"/>
            <a:ext cx="5781675" cy="410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4">
                                            <p:txEl>
                                              <p:pRg st="0" end="0"/>
                                            </p:txEl>
                                          </p:spTgt>
                                        </p:tgtEl>
                                        <p:attrNameLst>
                                          <p:attrName>style.visibility</p:attrName>
                                        </p:attrNameLst>
                                      </p:cBhvr>
                                      <p:to>
                                        <p:strVal val="visible"/>
                                      </p:to>
                                    </p:set>
                                    <p:animEffect transition="in" filter="wipe(left)">
                                      <p:cBhvr>
                                        <p:cTn id="7" dur="500"/>
                                        <p:tgtEl>
                                          <p:spTgt spid="34">
                                            <p:txEl>
                                              <p:pRg st="0" end="0"/>
                                            </p:txEl>
                                          </p:spTgt>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5">
                                            <p:bg/>
                                          </p:spTgt>
                                        </p:tgtEl>
                                        <p:attrNameLst>
                                          <p:attrName>style.visibility</p:attrName>
                                        </p:attrNameLst>
                                      </p:cBhvr>
                                      <p:to>
                                        <p:strVal val="visible"/>
                                      </p:to>
                                    </p:set>
                                    <p:animEffect transition="in" filter="wipe(left)">
                                      <p:cBhvr>
                                        <p:cTn id="19" dur="500"/>
                                        <p:tgtEl>
                                          <p:spTgt spid="15">
                                            <p:bg/>
                                          </p:spTgt>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5">
                                            <p:txEl>
                                              <p:pRg st="0" end="0"/>
                                            </p:txEl>
                                          </p:spTgt>
                                        </p:tgtEl>
                                        <p:attrNameLst>
                                          <p:attrName>style.visibility</p:attrName>
                                        </p:attrNameLst>
                                      </p:cBhvr>
                                      <p:to>
                                        <p:strVal val="visible"/>
                                      </p:to>
                                    </p:set>
                                    <p:animEffect transition="in" filter="wipe(left)">
                                      <p:cBhvr>
                                        <p:cTn id="23" dur="500"/>
                                        <p:tgtEl>
                                          <p:spTgt spid="15">
                                            <p:txEl>
                                              <p:pRg st="0" end="0"/>
                                            </p:txEl>
                                          </p:spTgt>
                                        </p:tgtEl>
                                      </p:cBhvr>
                                    </p:animEffect>
                                  </p:childTnLst>
                                </p:cTn>
                              </p:par>
                            </p:childTnLst>
                          </p:cTn>
                        </p:par>
                        <p:par>
                          <p:cTn id="24" fill="hold" nodeType="afterGroup">
                            <p:stCondLst>
                              <p:cond delay="2500"/>
                            </p:stCondLst>
                            <p:childTnLst>
                              <p:par>
                                <p:cTn id="25" presetID="22" presetClass="entr" presetSubtype="8"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wipe(left)">
                                      <p:cBhvr>
                                        <p:cTn id="27" dur="500"/>
                                        <p:tgtEl>
                                          <p:spTgt spid="26"/>
                                        </p:tgtEl>
                                      </p:cBhvr>
                                    </p:animEffect>
                                  </p:childTnLst>
                                </p:cTn>
                              </p:par>
                            </p:childTnLst>
                          </p:cTn>
                        </p:par>
                        <p:par>
                          <p:cTn id="28" fill="hold" nodeType="afterGroup">
                            <p:stCondLst>
                              <p:cond delay="3000"/>
                            </p:stCondLst>
                            <p:childTnLst>
                              <p:par>
                                <p:cTn id="29" presetID="22" presetClass="entr" presetSubtype="4" fill="hold" nodeType="afterEffect">
                                  <p:stCondLst>
                                    <p:cond delay="0"/>
                                  </p:stCondLst>
                                  <p:childTnLst>
                                    <p:set>
                                      <p:cBhvr>
                                        <p:cTn id="30" dur="1" fill="hold">
                                          <p:stCondLst>
                                            <p:cond delay="0"/>
                                          </p:stCondLst>
                                        </p:cTn>
                                        <p:tgtEl>
                                          <p:spTgt spid="86019"/>
                                        </p:tgtEl>
                                        <p:attrNameLst>
                                          <p:attrName>style.visibility</p:attrName>
                                        </p:attrNameLst>
                                      </p:cBhvr>
                                      <p:to>
                                        <p:strVal val="visible"/>
                                      </p:to>
                                    </p:set>
                                    <p:animEffect transition="in" filter="wipe(down)">
                                      <p:cBhvr>
                                        <p:cTn id="31" dur="1000"/>
                                        <p:tgtEl>
                                          <p:spTgt spid="86019"/>
                                        </p:tgtEl>
                                      </p:cBhvr>
                                    </p:animEffect>
                                  </p:childTnLst>
                                </p:cTn>
                              </p:par>
                            </p:childTnLst>
                          </p:cTn>
                        </p:par>
                        <p:par>
                          <p:cTn id="32" fill="hold" nodeType="afterGroup">
                            <p:stCondLst>
                              <p:cond delay="4000"/>
                            </p:stCondLst>
                            <p:childTnLst>
                              <p:par>
                                <p:cTn id="33" presetID="22" presetClass="entr" presetSubtype="4" fill="hold" nodeType="afterEffect">
                                  <p:stCondLst>
                                    <p:cond delay="0"/>
                                  </p:stCondLst>
                                  <p:childTnLst>
                                    <p:set>
                                      <p:cBhvr>
                                        <p:cTn id="34" dur="1" fill="hold">
                                          <p:stCondLst>
                                            <p:cond delay="0"/>
                                          </p:stCondLst>
                                        </p:cTn>
                                        <p:tgtEl>
                                          <p:spTgt spid="86020"/>
                                        </p:tgtEl>
                                        <p:attrNameLst>
                                          <p:attrName>style.visibility</p:attrName>
                                        </p:attrNameLst>
                                      </p:cBhvr>
                                      <p:to>
                                        <p:strVal val="visible"/>
                                      </p:to>
                                    </p:set>
                                    <p:animEffect transition="in" filter="wipe(down)">
                                      <p:cBhvr>
                                        <p:cTn id="35" dur="1000"/>
                                        <p:tgtEl>
                                          <p:spTgt spid="86020"/>
                                        </p:tgtEl>
                                      </p:cBhvr>
                                    </p:animEffect>
                                  </p:childTnLst>
                                </p:cTn>
                              </p:par>
                            </p:childTnLst>
                          </p:cTn>
                        </p:par>
                        <p:par>
                          <p:cTn id="36" fill="hold" nodeType="afterGroup">
                            <p:stCondLst>
                              <p:cond delay="5000"/>
                            </p:stCondLst>
                            <p:childTnLst>
                              <p:par>
                                <p:cTn id="37" presetID="22" presetClass="entr" presetSubtype="1" fill="hold" nodeType="afterEffect">
                                  <p:stCondLst>
                                    <p:cond delay="0"/>
                                  </p:stCondLst>
                                  <p:childTnLst>
                                    <p:set>
                                      <p:cBhvr>
                                        <p:cTn id="38" dur="1" fill="hold">
                                          <p:stCondLst>
                                            <p:cond delay="0"/>
                                          </p:stCondLst>
                                        </p:cTn>
                                        <p:tgtEl>
                                          <p:spTgt spid="86018"/>
                                        </p:tgtEl>
                                        <p:attrNameLst>
                                          <p:attrName>style.visibility</p:attrName>
                                        </p:attrNameLst>
                                      </p:cBhvr>
                                      <p:to>
                                        <p:strVal val="visible"/>
                                      </p:to>
                                    </p:set>
                                    <p:animEffect transition="in" filter="wipe(up)">
                                      <p:cBhvr>
                                        <p:cTn id="39" dur="1000"/>
                                        <p:tgtEl>
                                          <p:spTgt spid="86018"/>
                                        </p:tgtEl>
                                      </p:cBhvr>
                                    </p:animEffect>
                                  </p:childTnLst>
                                </p:cTn>
                              </p:par>
                            </p:childTnLst>
                          </p:cTn>
                        </p:par>
                        <p:par>
                          <p:cTn id="40" fill="hold" nodeType="afterGroup">
                            <p:stCondLst>
                              <p:cond delay="6000"/>
                            </p:stCondLst>
                            <p:childTnLst>
                              <p:par>
                                <p:cTn id="41" presetID="22" presetClass="entr" presetSubtype="4" fill="hold" nodeType="afterEffect">
                                  <p:stCondLst>
                                    <p:cond delay="0"/>
                                  </p:stCondLst>
                                  <p:childTnLst>
                                    <p:set>
                                      <p:cBhvr>
                                        <p:cTn id="42" dur="1" fill="hold">
                                          <p:stCondLst>
                                            <p:cond delay="0"/>
                                          </p:stCondLst>
                                        </p:cTn>
                                        <p:tgtEl>
                                          <p:spTgt spid="86022"/>
                                        </p:tgtEl>
                                        <p:attrNameLst>
                                          <p:attrName>style.visibility</p:attrName>
                                        </p:attrNameLst>
                                      </p:cBhvr>
                                      <p:to>
                                        <p:strVal val="visible"/>
                                      </p:to>
                                    </p:set>
                                    <p:animEffect transition="in" filter="wipe(down)">
                                      <p:cBhvr>
                                        <p:cTn id="43" dur="1000"/>
                                        <p:tgtEl>
                                          <p:spTgt spid="86022"/>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22" presetClass="entr" presetSubtype="8" fill="hold" grpId="0" nodeType="clickEffect">
                                  <p:stCondLst>
                                    <p:cond delay="0"/>
                                  </p:stCondLst>
                                  <p:childTnLst>
                                    <p:set>
                                      <p:cBhvr>
                                        <p:cTn id="47" dur="1" fill="hold">
                                          <p:stCondLst>
                                            <p:cond delay="0"/>
                                          </p:stCondLst>
                                        </p:cTn>
                                        <p:tgtEl>
                                          <p:spTgt spid="15">
                                            <p:txEl>
                                              <p:pRg st="1" end="1"/>
                                            </p:txEl>
                                          </p:spTgt>
                                        </p:tgtEl>
                                        <p:attrNameLst>
                                          <p:attrName>style.visibility</p:attrName>
                                        </p:attrNameLst>
                                      </p:cBhvr>
                                      <p:to>
                                        <p:strVal val="visible"/>
                                      </p:to>
                                    </p:set>
                                    <p:animEffect transition="in" filter="wipe(left)">
                                      <p:cBhvr>
                                        <p:cTn id="48" dur="500"/>
                                        <p:tgtEl>
                                          <p:spTgt spid="15">
                                            <p:txEl>
                                              <p:pRg st="1" end="1"/>
                                            </p:txEl>
                                          </p:spTgt>
                                        </p:tgtEl>
                                      </p:cBhvr>
                                    </p:animEffect>
                                  </p:childTnLst>
                                </p:cTn>
                              </p:par>
                            </p:childTnLst>
                          </p:cTn>
                        </p:par>
                        <p:par>
                          <p:cTn id="49" fill="hold" nodeType="afterGroup">
                            <p:stCondLst>
                              <p:cond delay="500"/>
                            </p:stCondLst>
                            <p:childTnLst>
                              <p:par>
                                <p:cTn id="50" presetID="22" presetClass="entr" presetSubtype="4" fill="hold" nodeType="afterEffect">
                                  <p:stCondLst>
                                    <p:cond delay="0"/>
                                  </p:stCondLst>
                                  <p:childTnLst>
                                    <p:set>
                                      <p:cBhvr>
                                        <p:cTn id="51" dur="1" fill="hold">
                                          <p:stCondLst>
                                            <p:cond delay="0"/>
                                          </p:stCondLst>
                                        </p:cTn>
                                        <p:tgtEl>
                                          <p:spTgt spid="86021"/>
                                        </p:tgtEl>
                                        <p:attrNameLst>
                                          <p:attrName>style.visibility</p:attrName>
                                        </p:attrNameLst>
                                      </p:cBhvr>
                                      <p:to>
                                        <p:strVal val="visible"/>
                                      </p:to>
                                    </p:set>
                                    <p:animEffect transition="in" filter="wipe(down)">
                                      <p:cBhvr>
                                        <p:cTn id="52" dur="1000"/>
                                        <p:tgtEl>
                                          <p:spTgt spid="86021"/>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15">
                                            <p:txEl>
                                              <p:pRg st="2" end="2"/>
                                            </p:txEl>
                                          </p:spTgt>
                                        </p:tgtEl>
                                        <p:attrNameLst>
                                          <p:attrName>style.visibility</p:attrName>
                                        </p:attrNameLst>
                                      </p:cBhvr>
                                      <p:to>
                                        <p:strVal val="visible"/>
                                      </p:to>
                                    </p:set>
                                    <p:animEffect transition="in" filter="wipe(left)">
                                      <p:cBhvr>
                                        <p:cTn id="57" dur="500"/>
                                        <p:tgtEl>
                                          <p:spTgt spid="15">
                                            <p:txEl>
                                              <p:pRg st="2" end="2"/>
                                            </p:txEl>
                                          </p:spTgt>
                                        </p:tgtEl>
                                      </p:cBhvr>
                                    </p:animEffect>
                                  </p:childTnLst>
                                </p:cTn>
                              </p:par>
                            </p:childTnLst>
                          </p:cTn>
                        </p:par>
                        <p:par>
                          <p:cTn id="58" fill="hold" nodeType="afterGroup">
                            <p:stCondLst>
                              <p:cond delay="1500"/>
                            </p:stCondLst>
                            <p:childTnLst>
                              <p:par>
                                <p:cTn id="59" presetID="22" presetClass="entr" presetSubtype="8" fill="hold" nodeType="afterEffect">
                                  <p:stCondLst>
                                    <p:cond delay="0"/>
                                  </p:stCondLst>
                                  <p:childTnLst>
                                    <p:set>
                                      <p:cBhvr>
                                        <p:cTn id="60" dur="1" fill="hold">
                                          <p:stCondLst>
                                            <p:cond delay="0"/>
                                          </p:stCondLst>
                                        </p:cTn>
                                        <p:tgtEl>
                                          <p:spTgt spid="86024"/>
                                        </p:tgtEl>
                                        <p:attrNameLst>
                                          <p:attrName>style.visibility</p:attrName>
                                        </p:attrNameLst>
                                      </p:cBhvr>
                                      <p:to>
                                        <p:strVal val="visible"/>
                                      </p:to>
                                    </p:set>
                                    <p:animEffect transition="in" filter="wipe(left)">
                                      <p:cBhvr>
                                        <p:cTn id="61" dur="1000"/>
                                        <p:tgtEl>
                                          <p:spTgt spid="86024"/>
                                        </p:tgtEl>
                                      </p:cBhvr>
                                    </p:animEffect>
                                  </p:childTnLst>
                                </p:cTn>
                              </p:par>
                            </p:childTnLst>
                          </p:cTn>
                        </p:par>
                        <p:par>
                          <p:cTn id="62" fill="hold" nodeType="afterGroup">
                            <p:stCondLst>
                              <p:cond delay="2500"/>
                            </p:stCondLst>
                            <p:childTnLst>
                              <p:par>
                                <p:cTn id="63" presetID="22" presetClass="entr" presetSubtype="8" fill="hold" nodeType="afterEffect">
                                  <p:stCondLst>
                                    <p:cond delay="0"/>
                                  </p:stCondLst>
                                  <p:childTnLst>
                                    <p:set>
                                      <p:cBhvr>
                                        <p:cTn id="64" dur="1" fill="hold">
                                          <p:stCondLst>
                                            <p:cond delay="0"/>
                                          </p:stCondLst>
                                        </p:cTn>
                                        <p:tgtEl>
                                          <p:spTgt spid="86025"/>
                                        </p:tgtEl>
                                        <p:attrNameLst>
                                          <p:attrName>style.visibility</p:attrName>
                                        </p:attrNameLst>
                                      </p:cBhvr>
                                      <p:to>
                                        <p:strVal val="visible"/>
                                      </p:to>
                                    </p:set>
                                    <p:animEffect transition="in" filter="wipe(left)">
                                      <p:cBhvr>
                                        <p:cTn id="65" dur="1000"/>
                                        <p:tgtEl>
                                          <p:spTgt spid="86025"/>
                                        </p:tgtEl>
                                      </p:cBhvr>
                                    </p:animEffect>
                                  </p:childTnLst>
                                </p:cTn>
                              </p:par>
                            </p:childTnLst>
                          </p:cTn>
                        </p:par>
                      </p:childTnLst>
                    </p:cTn>
                  </p:par>
                  <p:par>
                    <p:cTn id="66" fill="hold" nodeType="clickPar">
                      <p:stCondLst>
                        <p:cond delay="indefinite"/>
                      </p:stCondLst>
                      <p:childTnLst>
                        <p:par>
                          <p:cTn id="67" fill="hold" nodeType="withGroup">
                            <p:stCondLst>
                              <p:cond delay="0"/>
                            </p:stCondLst>
                            <p:childTnLst>
                              <p:par>
                                <p:cTn id="68" presetID="22" presetClass="entr" presetSubtype="8" fill="hold" grpId="0" nodeType="clickEffect">
                                  <p:stCondLst>
                                    <p:cond delay="0"/>
                                  </p:stCondLst>
                                  <p:childTnLst>
                                    <p:set>
                                      <p:cBhvr>
                                        <p:cTn id="69" dur="1" fill="hold">
                                          <p:stCondLst>
                                            <p:cond delay="0"/>
                                          </p:stCondLst>
                                        </p:cTn>
                                        <p:tgtEl>
                                          <p:spTgt spid="15">
                                            <p:txEl>
                                              <p:pRg st="3" end="3"/>
                                            </p:txEl>
                                          </p:spTgt>
                                        </p:tgtEl>
                                        <p:attrNameLst>
                                          <p:attrName>style.visibility</p:attrName>
                                        </p:attrNameLst>
                                      </p:cBhvr>
                                      <p:to>
                                        <p:strVal val="visible"/>
                                      </p:to>
                                    </p:set>
                                    <p:animEffect transition="in" filter="wipe(left)">
                                      <p:cBhvr>
                                        <p:cTn id="70" dur="500"/>
                                        <p:tgtEl>
                                          <p:spTgt spid="15">
                                            <p:txEl>
                                              <p:pRg st="3" end="3"/>
                                            </p:txEl>
                                          </p:spTgt>
                                        </p:tgtEl>
                                      </p:cBhvr>
                                    </p:animEffect>
                                  </p:childTnLst>
                                </p:cTn>
                              </p:par>
                            </p:childTnLst>
                          </p:cTn>
                        </p:par>
                        <p:par>
                          <p:cTn id="71" fill="hold" nodeType="afterGroup">
                            <p:stCondLst>
                              <p:cond delay="500"/>
                            </p:stCondLst>
                            <p:childTnLst>
                              <p:par>
                                <p:cTn id="72" presetID="22" presetClass="entr" presetSubtype="8" fill="hold" nodeType="afterEffect">
                                  <p:stCondLst>
                                    <p:cond delay="0"/>
                                  </p:stCondLst>
                                  <p:childTnLst>
                                    <p:set>
                                      <p:cBhvr>
                                        <p:cTn id="73" dur="1" fill="hold">
                                          <p:stCondLst>
                                            <p:cond delay="0"/>
                                          </p:stCondLst>
                                        </p:cTn>
                                        <p:tgtEl>
                                          <p:spTgt spid="86023"/>
                                        </p:tgtEl>
                                        <p:attrNameLst>
                                          <p:attrName>style.visibility</p:attrName>
                                        </p:attrNameLst>
                                      </p:cBhvr>
                                      <p:to>
                                        <p:strVal val="visible"/>
                                      </p:to>
                                    </p:set>
                                    <p:animEffect transition="in" filter="wipe(left)">
                                      <p:cBhvr>
                                        <p:cTn id="74" dur="1000"/>
                                        <p:tgtEl>
                                          <p:spTgt spid="86023"/>
                                        </p:tgtEl>
                                      </p:cBhvr>
                                    </p:animEffect>
                                  </p:childTnLst>
                                </p:cTn>
                              </p:par>
                            </p:childTnLst>
                          </p:cTn>
                        </p:par>
                        <p:par>
                          <p:cTn id="75" fill="hold" nodeType="afterGroup">
                            <p:stCondLst>
                              <p:cond delay="1500"/>
                            </p:stCondLst>
                            <p:childTnLst>
                              <p:par>
                                <p:cTn id="76" presetID="22" presetClass="entr" presetSubtype="1" fill="hold" nodeType="afterEffect">
                                  <p:stCondLst>
                                    <p:cond delay="0"/>
                                  </p:stCondLst>
                                  <p:childTnLst>
                                    <p:set>
                                      <p:cBhvr>
                                        <p:cTn id="77" dur="1" fill="hold">
                                          <p:stCondLst>
                                            <p:cond delay="0"/>
                                          </p:stCondLst>
                                        </p:cTn>
                                        <p:tgtEl>
                                          <p:spTgt spid="31"/>
                                        </p:tgtEl>
                                        <p:attrNameLst>
                                          <p:attrName>style.visibility</p:attrName>
                                        </p:attrNameLst>
                                      </p:cBhvr>
                                      <p:to>
                                        <p:strVal val="visible"/>
                                      </p:to>
                                    </p:set>
                                    <p:animEffect transition="in" filter="wipe(up)">
                                      <p:cBhvr>
                                        <p:cTn id="78" dur="1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build="p"/>
      <p:bldP spid="15" grpId="0" build="p" animBg="1"/>
      <p:bldP spid="16" grpId="0" animBg="1"/>
      <p:bldP spid="17"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1371600" y="381000"/>
            <a:ext cx="7315200" cy="487363"/>
          </a:xfrm>
        </p:spPr>
        <p:txBody>
          <a:bodyPr/>
          <a:lstStyle/>
          <a:p>
            <a:pPr marL="419100" indent="-419100" eaLnBrk="1" hangingPunct="1"/>
            <a:r>
              <a:rPr lang="en-US" altLang="en-US" sz="2000" b="0" smtClean="0"/>
              <a:t>MONOPSONY POWER</a:t>
            </a:r>
          </a:p>
        </p:txBody>
      </p:sp>
      <p:grpSp>
        <p:nvGrpSpPr>
          <p:cNvPr id="46083" name="Group 3"/>
          <p:cNvGrpSpPr>
            <a:grpSpLocks/>
          </p:cNvGrpSpPr>
          <p:nvPr/>
        </p:nvGrpSpPr>
        <p:grpSpPr bwMode="auto">
          <a:xfrm>
            <a:off x="457200" y="381000"/>
            <a:ext cx="8229600" cy="487363"/>
            <a:chOff x="288" y="240"/>
            <a:chExt cx="5184" cy="307"/>
          </a:xfrm>
        </p:grpSpPr>
        <p:sp>
          <p:nvSpPr>
            <p:cNvPr id="46088" name="Rectangle 4"/>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10.6</a:t>
              </a:r>
            </a:p>
          </p:txBody>
        </p:sp>
        <p:sp>
          <p:nvSpPr>
            <p:cNvPr id="46089" name="Line 5"/>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46084" name="Picture 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94625"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 name="Rectangle 90"/>
          <p:cNvSpPr>
            <a:spLocks noGrp="1" noChangeArrowheads="1"/>
          </p:cNvSpPr>
          <p:nvPr>
            <p:ph type="body" idx="1"/>
          </p:nvPr>
        </p:nvSpPr>
        <p:spPr>
          <a:xfrm>
            <a:off x="457200" y="990600"/>
            <a:ext cx="6705600" cy="511175"/>
          </a:xfrm>
        </p:spPr>
        <p:txBody>
          <a:bodyPr/>
          <a:lstStyle/>
          <a:p>
            <a:pPr eaLnBrk="1" hangingPunct="1"/>
            <a:r>
              <a:rPr lang="en-US" altLang="en-US" sz="2000" smtClean="0"/>
              <a:t>Bilateral Monopoly</a:t>
            </a:r>
          </a:p>
        </p:txBody>
      </p:sp>
      <p:sp>
        <p:nvSpPr>
          <p:cNvPr id="21" name="Text Box 91"/>
          <p:cNvSpPr txBox="1">
            <a:spLocks noChangeArrowheads="1"/>
          </p:cNvSpPr>
          <p:nvPr/>
        </p:nvSpPr>
        <p:spPr bwMode="auto">
          <a:xfrm>
            <a:off x="2209800" y="1652588"/>
            <a:ext cx="47244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31775" indent="-231775">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
                <a:schemeClr val="bg2"/>
              </a:buClr>
            </a:pPr>
            <a:r>
              <a:rPr lang="en-US" altLang="en-US" sz="1800" b="1">
                <a:solidFill>
                  <a:schemeClr val="bg2"/>
                </a:solidFill>
                <a:cs typeface="Arial" panose="020B0604020202020204" pitchFamily="34" charset="0"/>
              </a:rPr>
              <a:t>●</a:t>
            </a:r>
            <a:r>
              <a:rPr lang="en-US" altLang="en-US" sz="1800" b="1">
                <a:solidFill>
                  <a:srgbClr val="382344"/>
                </a:solidFill>
                <a:latin typeface="Palatino" pitchFamily="2" charset="0"/>
              </a:rPr>
              <a:t>	</a:t>
            </a:r>
            <a:r>
              <a:rPr lang="en-US" altLang="en-US" sz="1800" b="1">
                <a:solidFill>
                  <a:srgbClr val="382344"/>
                </a:solidFill>
              </a:rPr>
              <a:t>bilateral monopoly    </a:t>
            </a:r>
            <a:r>
              <a:rPr lang="en-US" altLang="en-US" sz="1800">
                <a:solidFill>
                  <a:schemeClr val="tx1"/>
                </a:solidFill>
              </a:rPr>
              <a:t>Market with only one seller and one buyer.</a:t>
            </a:r>
          </a:p>
        </p:txBody>
      </p:sp>
      <p:sp>
        <p:nvSpPr>
          <p:cNvPr id="22" name="Rectangle 93"/>
          <p:cNvSpPr>
            <a:spLocks noChangeArrowheads="1"/>
          </p:cNvSpPr>
          <p:nvPr/>
        </p:nvSpPr>
        <p:spPr bwMode="auto">
          <a:xfrm>
            <a:off x="914400" y="2678113"/>
            <a:ext cx="73152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pPr>
            <a:r>
              <a:rPr lang="en-US" altLang="en-US" sz="1800" i="1">
                <a:solidFill>
                  <a:schemeClr val="tx1"/>
                </a:solidFill>
              </a:rPr>
              <a:t>Monopsony power and monopoly power will tend to counteract each other.</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4">
                                            <p:txEl>
                                              <p:pRg st="0" end="0"/>
                                            </p:txEl>
                                          </p:spTgt>
                                        </p:tgtEl>
                                        <p:attrNameLst>
                                          <p:attrName>style.visibility</p:attrName>
                                        </p:attrNameLst>
                                      </p:cBhvr>
                                      <p:to>
                                        <p:strVal val="visible"/>
                                      </p:to>
                                    </p:set>
                                    <p:animEffect transition="in" filter="wipe(left)">
                                      <p:cBhvr>
                                        <p:cTn id="7" dur="500"/>
                                        <p:tgtEl>
                                          <p:spTgt spid="34">
                                            <p:txEl>
                                              <p:pRg st="0" end="0"/>
                                            </p:txEl>
                                          </p:spTgt>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2">
                                            <p:txEl>
                                              <p:pRg st="0" end="0"/>
                                            </p:txEl>
                                          </p:spTgt>
                                        </p:tgtEl>
                                        <p:attrNameLst>
                                          <p:attrName>style.visibility</p:attrName>
                                        </p:attrNameLst>
                                      </p:cBhvr>
                                      <p:to>
                                        <p:strVal val="visible"/>
                                      </p:to>
                                    </p:set>
                                    <p:animEffect transition="in" filter="wipe(left)">
                                      <p:cBhvr>
                                        <p:cTn id="15" dur="500"/>
                                        <p:tgtEl>
                                          <p:spTgt spid="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build="p"/>
      <p:bldP spid="21" grpId="0"/>
      <p:bldP spid="22"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1371600" y="381000"/>
            <a:ext cx="7315200" cy="487363"/>
          </a:xfrm>
        </p:spPr>
        <p:txBody>
          <a:bodyPr/>
          <a:lstStyle/>
          <a:p>
            <a:pPr marL="419100" indent="-419100" eaLnBrk="1" hangingPunct="1"/>
            <a:r>
              <a:rPr lang="en-US" altLang="en-US" sz="2000" b="0" smtClean="0"/>
              <a:t>MONOPSONY POWER</a:t>
            </a:r>
          </a:p>
        </p:txBody>
      </p:sp>
      <p:grpSp>
        <p:nvGrpSpPr>
          <p:cNvPr id="47107" name="Group 3"/>
          <p:cNvGrpSpPr>
            <a:grpSpLocks/>
          </p:cNvGrpSpPr>
          <p:nvPr/>
        </p:nvGrpSpPr>
        <p:grpSpPr bwMode="auto">
          <a:xfrm>
            <a:off x="457200" y="381000"/>
            <a:ext cx="8229600" cy="487363"/>
            <a:chOff x="288" y="240"/>
            <a:chExt cx="5184" cy="307"/>
          </a:xfrm>
        </p:grpSpPr>
        <p:sp>
          <p:nvSpPr>
            <p:cNvPr id="47114" name="Rectangle 4"/>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10.6</a:t>
              </a:r>
            </a:p>
          </p:txBody>
        </p:sp>
        <p:sp>
          <p:nvSpPr>
            <p:cNvPr id="47115" name="Line 5"/>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46085" name="Picture 10" descr="ex10.04sized.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09613" y="990600"/>
            <a:ext cx="7062787"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6" name="Rectangle 13"/>
          <p:cNvSpPr>
            <a:spLocks noChangeArrowheads="1"/>
          </p:cNvSpPr>
          <p:nvPr/>
        </p:nvSpPr>
        <p:spPr bwMode="auto">
          <a:xfrm>
            <a:off x="706438" y="1344613"/>
            <a:ext cx="8208962" cy="5208587"/>
          </a:xfrm>
          <a:prstGeom prst="rect">
            <a:avLst/>
          </a:prstGeom>
          <a:solidFill>
            <a:srgbClr val="F9F5EE"/>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Char char="•"/>
            </a:pPr>
            <a:endParaRPr lang="en-US" altLang="en-US" sz="1800">
              <a:solidFill>
                <a:schemeClr val="tx1"/>
              </a:solidFill>
              <a:latin typeface="Palatino" pitchFamily="2" charset="0"/>
            </a:endParaRPr>
          </a:p>
        </p:txBody>
      </p:sp>
      <p:sp>
        <p:nvSpPr>
          <p:cNvPr id="13" name="Rectangle 93"/>
          <p:cNvSpPr>
            <a:spLocks noChangeArrowheads="1"/>
          </p:cNvSpPr>
          <p:nvPr/>
        </p:nvSpPr>
        <p:spPr bwMode="auto">
          <a:xfrm>
            <a:off x="685800" y="1524000"/>
            <a:ext cx="8153400" cy="215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3251200">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pPr>
            <a:r>
              <a:rPr lang="en-US" altLang="en-US" sz="1800">
                <a:solidFill>
                  <a:schemeClr val="tx1"/>
                </a:solidFill>
              </a:rPr>
              <a:t>The role of monopsony power was investigated to determine the extent to which variations in price-cost margins could be attributed to variations in monopsony power.</a:t>
            </a:r>
          </a:p>
          <a:p>
            <a:pPr eaLnBrk="1" hangingPunct="1">
              <a:spcBef>
                <a:spcPct val="50000"/>
              </a:spcBef>
            </a:pPr>
            <a:r>
              <a:rPr lang="en-US" altLang="en-US" sz="1800">
                <a:solidFill>
                  <a:schemeClr val="tx1"/>
                </a:solidFill>
              </a:rPr>
              <a:t>The study found that buyers’ monopsony power had an important effect on the price-cost margins of sellers.</a:t>
            </a:r>
          </a:p>
        </p:txBody>
      </p:sp>
      <p:pic>
        <p:nvPicPr>
          <p:cNvPr id="46088" name="Picture 10" descr="ex10_04picture.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38200" y="1676400"/>
            <a:ext cx="2895600" cy="183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12" name="Picture 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94625"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93"/>
          <p:cNvSpPr>
            <a:spLocks noChangeArrowheads="1"/>
          </p:cNvSpPr>
          <p:nvPr/>
        </p:nvSpPr>
        <p:spPr bwMode="auto">
          <a:xfrm>
            <a:off x="762000" y="3657600"/>
            <a:ext cx="8001000" cy="2703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defRPr sz="2400">
                <a:solidFill>
                  <a:srgbClr val="53BE95"/>
                </a:solidFill>
                <a:latin typeface="Arial" panose="020B0604020202020204" pitchFamily="34" charset="0"/>
              </a:defRPr>
            </a:lvl1pPr>
            <a:lvl2pPr marL="3651250" indent="-285750">
              <a:spcBef>
                <a:spcPct val="20000"/>
              </a:spcBef>
              <a:defRPr sz="2000" b="1" i="1">
                <a:solidFill>
                  <a:srgbClr val="F7955A"/>
                </a:solidFill>
                <a:latin typeface="Arial" panose="020B0604020202020204" pitchFamily="34" charset="0"/>
              </a:defRPr>
            </a:lvl2pPr>
            <a:lvl3pPr marL="3994150" indent="-228600">
              <a:spcBef>
                <a:spcPct val="20000"/>
              </a:spcBef>
              <a:buChar char="•"/>
              <a:defRPr sz="2400">
                <a:solidFill>
                  <a:schemeClr val="tx1"/>
                </a:solidFill>
                <a:latin typeface="Arial" panose="020B0604020202020204" pitchFamily="34" charset="0"/>
              </a:defRPr>
            </a:lvl3pPr>
            <a:lvl4pPr marL="4337050" indent="-228600">
              <a:spcBef>
                <a:spcPct val="20000"/>
              </a:spcBef>
              <a:buChar char="–"/>
              <a:defRPr sz="2000">
                <a:solidFill>
                  <a:schemeClr val="tx1"/>
                </a:solidFill>
                <a:latin typeface="Arial" panose="020B0604020202020204" pitchFamily="34" charset="0"/>
              </a:defRPr>
            </a:lvl4pPr>
            <a:lvl5pPr marL="4679950" indent="-228600">
              <a:spcBef>
                <a:spcPct val="20000"/>
              </a:spcBef>
              <a:buChar char="»"/>
              <a:defRPr sz="2000">
                <a:solidFill>
                  <a:schemeClr val="tx1"/>
                </a:solidFill>
                <a:latin typeface="Arial" panose="020B0604020202020204" pitchFamily="34" charset="0"/>
              </a:defRPr>
            </a:lvl5pPr>
            <a:lvl6pPr marL="513715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559435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605155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650875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pPr>
            <a:r>
              <a:rPr lang="en-US" altLang="en-US" sz="1800">
                <a:solidFill>
                  <a:schemeClr val="tx1"/>
                </a:solidFill>
              </a:rPr>
              <a:t>In industries where only four or five buyers account for all or nearly all sales, the price-cost margins of sellers would on average be as much as 10 percentage points lower than in comparable industries with hundreds of buyers accounting for sales.</a:t>
            </a:r>
          </a:p>
          <a:p>
            <a:pPr eaLnBrk="1" hangingPunct="1">
              <a:spcBef>
                <a:spcPct val="50000"/>
              </a:spcBef>
            </a:pPr>
            <a:r>
              <a:rPr lang="en-US" altLang="en-US" sz="1800">
                <a:solidFill>
                  <a:schemeClr val="tx1"/>
                </a:solidFill>
              </a:rPr>
              <a:t>Each major car producer in the United States typically buys an individual part from at least three, and often as many as a dozen, suppliers.</a:t>
            </a:r>
          </a:p>
          <a:p>
            <a:pPr eaLnBrk="1" hangingPunct="1">
              <a:spcBef>
                <a:spcPct val="50000"/>
              </a:spcBef>
            </a:pPr>
            <a:r>
              <a:rPr lang="en-US" altLang="en-US" sz="1800">
                <a:solidFill>
                  <a:schemeClr val="tx1"/>
                </a:solidFill>
              </a:rPr>
              <a:t>For a specialized part, a single auto company may be the </a:t>
            </a:r>
            <a:r>
              <a:rPr lang="en-US" altLang="en-US" sz="1800" i="1">
                <a:solidFill>
                  <a:schemeClr val="tx1"/>
                </a:solidFill>
              </a:rPr>
              <a:t>only</a:t>
            </a:r>
            <a:r>
              <a:rPr lang="en-US" altLang="en-US" sz="1800">
                <a:solidFill>
                  <a:schemeClr val="tx1"/>
                </a:solidFill>
              </a:rPr>
              <a:t> buyer. </a:t>
            </a:r>
          </a:p>
          <a:p>
            <a:pPr eaLnBrk="1" hangingPunct="1">
              <a:spcBef>
                <a:spcPct val="50000"/>
              </a:spcBef>
            </a:pPr>
            <a:r>
              <a:rPr lang="en-US" altLang="en-US" sz="1800">
                <a:solidFill>
                  <a:schemeClr val="tx1"/>
                </a:solidFill>
              </a:rPr>
              <a:t>As a result, the automobile companies have considerable monopsony power.</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46085"/>
                                        </p:tgtEl>
                                        <p:attrNameLst>
                                          <p:attrName>style.visibility</p:attrName>
                                        </p:attrNameLst>
                                      </p:cBhvr>
                                      <p:to>
                                        <p:strVal val="visible"/>
                                      </p:to>
                                    </p:set>
                                    <p:animEffect transition="in" filter="wipe(left)">
                                      <p:cBhvr>
                                        <p:cTn id="7" dur="500"/>
                                        <p:tgtEl>
                                          <p:spTgt spid="46085"/>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6086"/>
                                        </p:tgtEl>
                                        <p:attrNameLst>
                                          <p:attrName>style.visibility</p:attrName>
                                        </p:attrNameLst>
                                      </p:cBhvr>
                                      <p:to>
                                        <p:strVal val="visible"/>
                                      </p:to>
                                    </p:set>
                                    <p:animEffect transition="in" filter="fade">
                                      <p:cBhvr>
                                        <p:cTn id="11" dur="500"/>
                                        <p:tgtEl>
                                          <p:spTgt spid="46086"/>
                                        </p:tgtEl>
                                      </p:cBhvr>
                                    </p:animEffect>
                                  </p:childTnLst>
                                </p:cTn>
                              </p:par>
                            </p:childTnLst>
                          </p:cTn>
                        </p:par>
                        <p:par>
                          <p:cTn id="12" fill="hold" nodeType="afterGroup">
                            <p:stCondLst>
                              <p:cond delay="1000"/>
                            </p:stCondLst>
                            <p:childTnLst>
                              <p:par>
                                <p:cTn id="13" presetID="10" presetClass="entr" presetSubtype="0" fill="hold" nodeType="afterEffect">
                                  <p:stCondLst>
                                    <p:cond delay="0"/>
                                  </p:stCondLst>
                                  <p:childTnLst>
                                    <p:set>
                                      <p:cBhvr>
                                        <p:cTn id="14" dur="1" fill="hold">
                                          <p:stCondLst>
                                            <p:cond delay="0"/>
                                          </p:stCondLst>
                                        </p:cTn>
                                        <p:tgtEl>
                                          <p:spTgt spid="46088"/>
                                        </p:tgtEl>
                                        <p:attrNameLst>
                                          <p:attrName>style.visibility</p:attrName>
                                        </p:attrNameLst>
                                      </p:cBhvr>
                                      <p:to>
                                        <p:strVal val="visible"/>
                                      </p:to>
                                    </p:set>
                                    <p:animEffect transition="in" filter="fade">
                                      <p:cBhvr>
                                        <p:cTn id="15" dur="500"/>
                                        <p:tgtEl>
                                          <p:spTgt spid="46088"/>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3">
                                            <p:txEl>
                                              <p:pRg st="0" end="0"/>
                                            </p:txEl>
                                          </p:spTgt>
                                        </p:tgtEl>
                                        <p:attrNameLst>
                                          <p:attrName>style.visibility</p:attrName>
                                        </p:attrNameLst>
                                      </p:cBhvr>
                                      <p:to>
                                        <p:strVal val="visible"/>
                                      </p:to>
                                    </p:set>
                                    <p:animEffect transition="in" filter="wipe(left)">
                                      <p:cBhvr>
                                        <p:cTn id="19" dur="500"/>
                                        <p:tgtEl>
                                          <p:spTgt spid="13">
                                            <p:txEl>
                                              <p:pRg st="0" end="0"/>
                                            </p:txEl>
                                          </p:spTgt>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3">
                                            <p:txEl>
                                              <p:pRg st="1" end="1"/>
                                            </p:txEl>
                                          </p:spTgt>
                                        </p:tgtEl>
                                        <p:attrNameLst>
                                          <p:attrName>style.visibility</p:attrName>
                                        </p:attrNameLst>
                                      </p:cBhvr>
                                      <p:to>
                                        <p:strVal val="visible"/>
                                      </p:to>
                                    </p:set>
                                    <p:animEffect transition="in" filter="wipe(left)">
                                      <p:cBhvr>
                                        <p:cTn id="23" dur="500"/>
                                        <p:tgtEl>
                                          <p:spTgt spid="13">
                                            <p:txEl>
                                              <p:pRg st="1" end="1"/>
                                            </p:txEl>
                                          </p:spTgt>
                                        </p:tgtEl>
                                      </p:cBhvr>
                                    </p:animEffect>
                                  </p:childTnLst>
                                </p:cTn>
                              </p:par>
                            </p:childTnLst>
                          </p:cTn>
                        </p:par>
                        <p:par>
                          <p:cTn id="24" fill="hold" nodeType="afterGroup">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3">
                                            <p:txEl>
                                              <p:pRg st="0" end="0"/>
                                            </p:txEl>
                                          </p:spTgt>
                                        </p:tgtEl>
                                        <p:attrNameLst>
                                          <p:attrName>style.visibility</p:attrName>
                                        </p:attrNameLst>
                                      </p:cBhvr>
                                      <p:to>
                                        <p:strVal val="visible"/>
                                      </p:to>
                                    </p:set>
                                    <p:animEffect transition="in" filter="wipe(left)">
                                      <p:cBhvr>
                                        <p:cTn id="27" dur="500"/>
                                        <p:tgtEl>
                                          <p:spTgt spid="3">
                                            <p:txEl>
                                              <p:pRg st="0" end="0"/>
                                            </p:txEl>
                                          </p:spTgt>
                                        </p:tgtEl>
                                      </p:cBhvr>
                                    </p:animEffect>
                                  </p:childTnLst>
                                </p:cTn>
                              </p:par>
                            </p:childTnLst>
                          </p:cTn>
                        </p:par>
                        <p:par>
                          <p:cTn id="28" fill="hold" nodeType="afterGroup">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3">
                                            <p:txEl>
                                              <p:pRg st="1" end="1"/>
                                            </p:txEl>
                                          </p:spTgt>
                                        </p:tgtEl>
                                        <p:attrNameLst>
                                          <p:attrName>style.visibility</p:attrName>
                                        </p:attrNameLst>
                                      </p:cBhvr>
                                      <p:to>
                                        <p:strVal val="visible"/>
                                      </p:to>
                                    </p:set>
                                    <p:animEffect transition="in" filter="wipe(left)">
                                      <p:cBhvr>
                                        <p:cTn id="31" dur="500"/>
                                        <p:tgtEl>
                                          <p:spTgt spid="3">
                                            <p:txEl>
                                              <p:pRg st="1" end="1"/>
                                            </p:txEl>
                                          </p:spTgt>
                                        </p:tgtEl>
                                      </p:cBhvr>
                                    </p:animEffect>
                                  </p:childTnLst>
                                </p:cTn>
                              </p:par>
                            </p:childTnLst>
                          </p:cTn>
                        </p:par>
                        <p:par>
                          <p:cTn id="32" fill="hold" nodeType="afterGroup">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
                                            <p:txEl>
                                              <p:pRg st="2" end="2"/>
                                            </p:txEl>
                                          </p:spTgt>
                                        </p:tgtEl>
                                        <p:attrNameLst>
                                          <p:attrName>style.visibility</p:attrName>
                                        </p:attrNameLst>
                                      </p:cBhvr>
                                      <p:to>
                                        <p:strVal val="visible"/>
                                      </p:to>
                                    </p:set>
                                    <p:animEffect transition="in" filter="wipe(left)">
                                      <p:cBhvr>
                                        <p:cTn id="35" dur="500"/>
                                        <p:tgtEl>
                                          <p:spTgt spid="3">
                                            <p:txEl>
                                              <p:pRg st="2" end="2"/>
                                            </p:txEl>
                                          </p:spTgt>
                                        </p:tgtEl>
                                      </p:cBhvr>
                                    </p:animEffect>
                                  </p:childTnLst>
                                </p:cTn>
                              </p:par>
                            </p:childTnLst>
                          </p:cTn>
                        </p:par>
                        <p:par>
                          <p:cTn id="36" fill="hold" nodeType="afterGroup">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3">
                                            <p:txEl>
                                              <p:pRg st="3" end="3"/>
                                            </p:txEl>
                                          </p:spTgt>
                                        </p:tgtEl>
                                        <p:attrNameLst>
                                          <p:attrName>style.visibility</p:attrName>
                                        </p:attrNameLst>
                                      </p:cBhvr>
                                      <p:to>
                                        <p:strVal val="visible"/>
                                      </p:to>
                                    </p:set>
                                    <p:animEffect transition="in" filter="wipe(left)">
                                      <p:cBhvr>
                                        <p:cTn id="3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6" grpId="0" animBg="1"/>
      <p:bldP spid="13" grpId="0" build="p"/>
      <p:bldP spid="3"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618" name="Rectangle 2"/>
          <p:cNvSpPr>
            <a:spLocks noGrp="1" noChangeArrowheads="1"/>
          </p:cNvSpPr>
          <p:nvPr>
            <p:ph type="title"/>
          </p:nvPr>
        </p:nvSpPr>
        <p:spPr>
          <a:xfrm>
            <a:off x="1371600" y="381000"/>
            <a:ext cx="7315200" cy="487363"/>
          </a:xfrm>
        </p:spPr>
        <p:txBody>
          <a:bodyPr/>
          <a:lstStyle/>
          <a:p>
            <a:pPr marL="419100" indent="-419100" eaLnBrk="1" hangingPunct="1"/>
            <a:r>
              <a:rPr lang="en-US" altLang="en-US" sz="2000" b="0" smtClean="0"/>
              <a:t>LIMITING MARKET POWER: THE ANTITRUST LAWS</a:t>
            </a:r>
          </a:p>
        </p:txBody>
      </p:sp>
      <p:grpSp>
        <p:nvGrpSpPr>
          <p:cNvPr id="2" name="Group 3"/>
          <p:cNvGrpSpPr>
            <a:grpSpLocks/>
          </p:cNvGrpSpPr>
          <p:nvPr/>
        </p:nvGrpSpPr>
        <p:grpSpPr bwMode="auto">
          <a:xfrm>
            <a:off x="457200" y="381000"/>
            <a:ext cx="8229600" cy="487363"/>
            <a:chOff x="288" y="240"/>
            <a:chExt cx="5184" cy="307"/>
          </a:xfrm>
        </p:grpSpPr>
        <p:sp>
          <p:nvSpPr>
            <p:cNvPr id="48135" name="Rectangle 4"/>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10.7</a:t>
              </a:r>
            </a:p>
          </p:txBody>
        </p:sp>
        <p:sp>
          <p:nvSpPr>
            <p:cNvPr id="48136" name="Line 5"/>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623625" name="Picture 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94625"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Text Box 91"/>
          <p:cNvSpPr txBox="1">
            <a:spLocks noChangeArrowheads="1"/>
          </p:cNvSpPr>
          <p:nvPr/>
        </p:nvSpPr>
        <p:spPr bwMode="auto">
          <a:xfrm>
            <a:off x="2362200" y="990600"/>
            <a:ext cx="44196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31775" indent="-231775">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
                <a:schemeClr val="bg2"/>
              </a:buClr>
            </a:pPr>
            <a:r>
              <a:rPr lang="en-US" altLang="en-US" sz="1800" b="1">
                <a:solidFill>
                  <a:schemeClr val="bg2"/>
                </a:solidFill>
                <a:cs typeface="Arial" panose="020B0604020202020204" pitchFamily="34" charset="0"/>
              </a:rPr>
              <a:t>●</a:t>
            </a:r>
            <a:r>
              <a:rPr lang="en-US" altLang="en-US" sz="1800" b="1">
                <a:solidFill>
                  <a:srgbClr val="382344"/>
                </a:solidFill>
                <a:latin typeface="Palatino" pitchFamily="2" charset="0"/>
              </a:rPr>
              <a:t>	</a:t>
            </a:r>
            <a:r>
              <a:rPr lang="en-US" altLang="en-US" sz="1800" b="1">
                <a:solidFill>
                  <a:srgbClr val="382344"/>
                </a:solidFill>
              </a:rPr>
              <a:t>antitrust laws    </a:t>
            </a:r>
            <a:r>
              <a:rPr lang="en-US" altLang="en-US" sz="1800">
                <a:solidFill>
                  <a:schemeClr val="tx1"/>
                </a:solidFill>
              </a:rPr>
              <a:t>Rules and regulations prohibiting actions that restrain, or are likely to restrain, competition.</a:t>
            </a:r>
          </a:p>
        </p:txBody>
      </p:sp>
      <p:sp>
        <p:nvSpPr>
          <p:cNvPr id="23" name="Rectangle 93"/>
          <p:cNvSpPr>
            <a:spLocks noChangeArrowheads="1"/>
          </p:cNvSpPr>
          <p:nvPr/>
        </p:nvSpPr>
        <p:spPr bwMode="auto">
          <a:xfrm>
            <a:off x="914400" y="2133600"/>
            <a:ext cx="7924800" cy="4351338"/>
          </a:xfrm>
          <a:prstGeom prst="rect">
            <a:avLst/>
          </a:prstGeom>
          <a:noFill/>
          <a:ln w="9525" algn="ctr">
            <a:noFill/>
            <a:miter lim="800000"/>
            <a:headEnd/>
            <a:tailEnd/>
          </a:ln>
        </p:spPr>
        <p:txBody>
          <a:bodyPr>
            <a:spAutoFit/>
          </a:bodyPr>
          <a:lstStyle/>
          <a:p>
            <a:pPr eaLnBrk="1" hangingPunct="1">
              <a:spcBef>
                <a:spcPct val="50000"/>
              </a:spcBef>
              <a:defRPr/>
            </a:pPr>
            <a:r>
              <a:rPr lang="en-US" dirty="0">
                <a:latin typeface="Arial" charset="0"/>
              </a:rPr>
              <a:t>There have been numerous instances of illegal combinations. For example:</a:t>
            </a:r>
          </a:p>
          <a:p>
            <a:pPr marL="347663" indent="-174625" eaLnBrk="1" hangingPunct="1">
              <a:spcBef>
                <a:spcPct val="50000"/>
              </a:spcBef>
              <a:defRPr/>
            </a:pPr>
            <a:r>
              <a:rPr lang="en-US" b="1" dirty="0">
                <a:solidFill>
                  <a:schemeClr val="bg2"/>
                </a:solidFill>
                <a:latin typeface="Arial" charset="0"/>
                <a:cs typeface="Arial" charset="0"/>
              </a:rPr>
              <a:t>● </a:t>
            </a:r>
            <a:r>
              <a:rPr lang="en-US" dirty="0">
                <a:latin typeface="Arial" charset="0"/>
              </a:rPr>
              <a:t>In 1996, Archer Daniels Midland Company (ADM) and two other major producers of lysine (an animal feed additive) pleaded guilty to criminal charges of price fixing. </a:t>
            </a:r>
          </a:p>
          <a:p>
            <a:pPr marL="347663" indent="-174625" eaLnBrk="1" hangingPunct="1">
              <a:spcBef>
                <a:spcPct val="50000"/>
              </a:spcBef>
              <a:defRPr/>
            </a:pPr>
            <a:r>
              <a:rPr lang="en-US" b="1" dirty="0">
                <a:solidFill>
                  <a:schemeClr val="bg2"/>
                </a:solidFill>
                <a:latin typeface="Arial" charset="0"/>
                <a:cs typeface="Arial" charset="0"/>
              </a:rPr>
              <a:t>●</a:t>
            </a:r>
            <a:r>
              <a:rPr lang="en-US" b="1" dirty="0">
                <a:solidFill>
                  <a:srgbClr val="382344"/>
                </a:solidFill>
              </a:rPr>
              <a:t> </a:t>
            </a:r>
            <a:r>
              <a:rPr lang="en-US" dirty="0">
                <a:latin typeface="Arial" charset="0"/>
              </a:rPr>
              <a:t>In 1999, four of the world’s largest drug and chemical companies—Roche A.G. of Switzerland, BASF A.G. of Germany, Rhone-Poulenc of France, and Takeda Chemical Industries of Japan—were charged by the U.S. Department of Justice with taking part in a global conspiracy to fix the prices of vitamins sold in the United States.</a:t>
            </a:r>
          </a:p>
          <a:p>
            <a:pPr marL="347663" indent="-174625" eaLnBrk="1" hangingPunct="1">
              <a:spcBef>
                <a:spcPct val="50000"/>
              </a:spcBef>
              <a:defRPr/>
            </a:pPr>
            <a:r>
              <a:rPr lang="en-US" b="1" dirty="0">
                <a:solidFill>
                  <a:schemeClr val="bg2"/>
                </a:solidFill>
                <a:latin typeface="Arial" charset="0"/>
                <a:cs typeface="Arial" charset="0"/>
              </a:rPr>
              <a:t>● </a:t>
            </a:r>
            <a:r>
              <a:rPr lang="en-US" dirty="0">
                <a:latin typeface="Arial" charset="0"/>
              </a:rPr>
              <a:t>In 2002, the U.S. Department of Justice began an investigation of price fixing by DRAM (dynamic access random memory) producers. By 2006, five manufacturers—</a:t>
            </a:r>
            <a:r>
              <a:rPr lang="en-US" dirty="0" err="1">
                <a:latin typeface="Arial" charset="0"/>
              </a:rPr>
              <a:t>Hynix</a:t>
            </a:r>
            <a:r>
              <a:rPr lang="en-US" dirty="0">
                <a:latin typeface="Arial" charset="0"/>
              </a:rPr>
              <a:t>, Infineon, Micron Technology, Samsung, and </a:t>
            </a:r>
            <a:r>
              <a:rPr lang="en-US" dirty="0" err="1">
                <a:latin typeface="Arial" charset="0"/>
              </a:rPr>
              <a:t>Elpida</a:t>
            </a:r>
            <a:r>
              <a:rPr lang="en-US" dirty="0">
                <a:latin typeface="Arial" charset="0"/>
              </a:rPr>
              <a:t>—had pled guilty for participating in an international price-fixing scheme.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623625"/>
                                        </p:tgtEl>
                                        <p:attrNameLst>
                                          <p:attrName>style.visibility</p:attrName>
                                        </p:attrNameLst>
                                      </p:cBhvr>
                                      <p:to>
                                        <p:strVal val="visible"/>
                                      </p:to>
                                    </p:set>
                                    <p:animEffect transition="in" filter="fade">
                                      <p:cBhvr>
                                        <p:cTn id="11" dur="500"/>
                                        <p:tgtEl>
                                          <p:spTgt spid="623625"/>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23618"/>
                                        </p:tgtEl>
                                        <p:attrNameLst>
                                          <p:attrName>style.visibility</p:attrName>
                                        </p:attrNameLst>
                                      </p:cBhvr>
                                      <p:to>
                                        <p:strVal val="visible"/>
                                      </p:to>
                                    </p:set>
                                    <p:animEffect transition="in" filter="wipe(left)">
                                      <p:cBhvr>
                                        <p:cTn id="15" dur="1000"/>
                                        <p:tgtEl>
                                          <p:spTgt spid="623618"/>
                                        </p:tgtEl>
                                      </p:cBhvr>
                                    </p:animEffect>
                                  </p:childTnLst>
                                </p:cTn>
                              </p:par>
                            </p:childTnLst>
                          </p:cTn>
                        </p:par>
                        <p:par>
                          <p:cTn id="16" fill="hold" nodeType="afterGroup">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nodeType="afterGroup">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23">
                                            <p:txEl>
                                              <p:pRg st="0" end="0"/>
                                            </p:txEl>
                                          </p:spTgt>
                                        </p:tgtEl>
                                        <p:attrNameLst>
                                          <p:attrName>style.visibility</p:attrName>
                                        </p:attrNameLst>
                                      </p:cBhvr>
                                      <p:to>
                                        <p:strVal val="visible"/>
                                      </p:to>
                                    </p:set>
                                    <p:animEffect transition="in" filter="wipe(left)">
                                      <p:cBhvr>
                                        <p:cTn id="23" dur="500"/>
                                        <p:tgtEl>
                                          <p:spTgt spid="23">
                                            <p:txEl>
                                              <p:pRg st="0" end="0"/>
                                            </p:txEl>
                                          </p:spTgt>
                                        </p:tgtEl>
                                      </p:cBhvr>
                                    </p:animEffect>
                                  </p:childTnLst>
                                </p:cTn>
                              </p:par>
                            </p:childTnLst>
                          </p:cTn>
                        </p:par>
                        <p:par>
                          <p:cTn id="24" fill="hold" nodeType="afterGroup">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23">
                                            <p:txEl>
                                              <p:pRg st="1" end="1"/>
                                            </p:txEl>
                                          </p:spTgt>
                                        </p:tgtEl>
                                        <p:attrNameLst>
                                          <p:attrName>style.visibility</p:attrName>
                                        </p:attrNameLst>
                                      </p:cBhvr>
                                      <p:to>
                                        <p:strVal val="visible"/>
                                      </p:to>
                                    </p:set>
                                    <p:animEffect transition="in" filter="wipe(left)">
                                      <p:cBhvr>
                                        <p:cTn id="27" dur="500"/>
                                        <p:tgtEl>
                                          <p:spTgt spid="23">
                                            <p:txEl>
                                              <p:pRg st="1" end="1"/>
                                            </p:txEl>
                                          </p:spTgt>
                                        </p:tgtEl>
                                      </p:cBhvr>
                                    </p:animEffect>
                                  </p:childTnLst>
                                </p:cTn>
                              </p:par>
                            </p:childTnLst>
                          </p:cTn>
                        </p:par>
                        <p:par>
                          <p:cTn id="28" fill="hold" nodeType="afterGroup">
                            <p:stCondLst>
                              <p:cond delay="3500"/>
                            </p:stCondLst>
                            <p:childTnLst>
                              <p:par>
                                <p:cTn id="29" presetID="22" presetClass="entr" presetSubtype="8" fill="hold" grpId="0" nodeType="afterEffect">
                                  <p:stCondLst>
                                    <p:cond delay="0"/>
                                  </p:stCondLst>
                                  <p:childTnLst>
                                    <p:set>
                                      <p:cBhvr>
                                        <p:cTn id="30" dur="1" fill="hold">
                                          <p:stCondLst>
                                            <p:cond delay="0"/>
                                          </p:stCondLst>
                                        </p:cTn>
                                        <p:tgtEl>
                                          <p:spTgt spid="23">
                                            <p:txEl>
                                              <p:pRg st="2" end="2"/>
                                            </p:txEl>
                                          </p:spTgt>
                                        </p:tgtEl>
                                        <p:attrNameLst>
                                          <p:attrName>style.visibility</p:attrName>
                                        </p:attrNameLst>
                                      </p:cBhvr>
                                      <p:to>
                                        <p:strVal val="visible"/>
                                      </p:to>
                                    </p:set>
                                    <p:animEffect transition="in" filter="wipe(left)">
                                      <p:cBhvr>
                                        <p:cTn id="31" dur="500"/>
                                        <p:tgtEl>
                                          <p:spTgt spid="23">
                                            <p:txEl>
                                              <p:pRg st="2" end="2"/>
                                            </p:txEl>
                                          </p:spTgt>
                                        </p:tgtEl>
                                      </p:cBhvr>
                                    </p:animEffect>
                                  </p:childTnLst>
                                </p:cTn>
                              </p:par>
                            </p:childTnLst>
                          </p:cTn>
                        </p:par>
                        <p:par>
                          <p:cTn id="32" fill="hold" nodeType="afterGroup">
                            <p:stCondLst>
                              <p:cond delay="4000"/>
                            </p:stCondLst>
                            <p:childTnLst>
                              <p:par>
                                <p:cTn id="33" presetID="22" presetClass="entr" presetSubtype="8" fill="hold" grpId="0" nodeType="afterEffect">
                                  <p:stCondLst>
                                    <p:cond delay="0"/>
                                  </p:stCondLst>
                                  <p:childTnLst>
                                    <p:set>
                                      <p:cBhvr>
                                        <p:cTn id="34" dur="1" fill="hold">
                                          <p:stCondLst>
                                            <p:cond delay="0"/>
                                          </p:stCondLst>
                                        </p:cTn>
                                        <p:tgtEl>
                                          <p:spTgt spid="23">
                                            <p:txEl>
                                              <p:pRg st="3" end="3"/>
                                            </p:txEl>
                                          </p:spTgt>
                                        </p:tgtEl>
                                        <p:attrNameLst>
                                          <p:attrName>style.visibility</p:attrName>
                                        </p:attrNameLst>
                                      </p:cBhvr>
                                      <p:to>
                                        <p:strVal val="visible"/>
                                      </p:to>
                                    </p:set>
                                    <p:animEffect transition="in" filter="wipe(left)">
                                      <p:cBhvr>
                                        <p:cTn id="35" dur="500"/>
                                        <p:tgtEl>
                                          <p:spTgt spid="2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3618" grpId="0"/>
      <p:bldP spid="22" grpId="0"/>
      <p:bldP spid="23"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1371600" y="381000"/>
            <a:ext cx="7315200" cy="487363"/>
          </a:xfrm>
        </p:spPr>
        <p:txBody>
          <a:bodyPr/>
          <a:lstStyle/>
          <a:p>
            <a:pPr marL="419100" indent="-419100" eaLnBrk="1" hangingPunct="1"/>
            <a:r>
              <a:rPr lang="en-US" altLang="en-US" sz="2000" b="0" smtClean="0"/>
              <a:t>LIMITING MARKET POWER: THE ANTITRUST LAWS</a:t>
            </a:r>
          </a:p>
        </p:txBody>
      </p:sp>
      <p:grpSp>
        <p:nvGrpSpPr>
          <p:cNvPr id="49155" name="Group 3"/>
          <p:cNvGrpSpPr>
            <a:grpSpLocks/>
          </p:cNvGrpSpPr>
          <p:nvPr/>
        </p:nvGrpSpPr>
        <p:grpSpPr bwMode="auto">
          <a:xfrm>
            <a:off x="457200" y="381000"/>
            <a:ext cx="8229600" cy="487363"/>
            <a:chOff x="288" y="240"/>
            <a:chExt cx="5184" cy="307"/>
          </a:xfrm>
        </p:grpSpPr>
        <p:sp>
          <p:nvSpPr>
            <p:cNvPr id="49159" name="Rectangle 4"/>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10.7</a:t>
              </a:r>
            </a:p>
          </p:txBody>
        </p:sp>
        <p:sp>
          <p:nvSpPr>
            <p:cNvPr id="49160" name="Line 5"/>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49156" name="Picture 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94625"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Text Box 91"/>
          <p:cNvSpPr txBox="1">
            <a:spLocks noChangeArrowheads="1"/>
          </p:cNvSpPr>
          <p:nvPr/>
        </p:nvSpPr>
        <p:spPr bwMode="auto">
          <a:xfrm>
            <a:off x="2400300" y="2133600"/>
            <a:ext cx="43434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31775" indent="-231775">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
                <a:schemeClr val="bg2"/>
              </a:buClr>
            </a:pPr>
            <a:r>
              <a:rPr lang="en-US" altLang="en-US" sz="1800" b="1">
                <a:solidFill>
                  <a:schemeClr val="bg2"/>
                </a:solidFill>
                <a:cs typeface="Arial" panose="020B0604020202020204" pitchFamily="34" charset="0"/>
              </a:rPr>
              <a:t>●</a:t>
            </a:r>
            <a:r>
              <a:rPr lang="en-US" altLang="en-US" sz="1800" b="1">
                <a:solidFill>
                  <a:srgbClr val="382344"/>
                </a:solidFill>
                <a:cs typeface="Arial" panose="020B0604020202020204" pitchFamily="34" charset="0"/>
              </a:rPr>
              <a:t>	parallel conduct    </a:t>
            </a:r>
            <a:r>
              <a:rPr lang="en-US" altLang="en-US" sz="1800">
                <a:solidFill>
                  <a:schemeClr val="tx1"/>
                </a:solidFill>
                <a:cs typeface="Arial" panose="020B0604020202020204" pitchFamily="34" charset="0"/>
              </a:rPr>
              <a:t>Form of implicit collusion in which one firm consistently follows actions of another.</a:t>
            </a:r>
          </a:p>
        </p:txBody>
      </p:sp>
      <p:sp>
        <p:nvSpPr>
          <p:cNvPr id="8" name="Text Box 91"/>
          <p:cNvSpPr txBox="1">
            <a:spLocks noChangeArrowheads="1"/>
          </p:cNvSpPr>
          <p:nvPr/>
        </p:nvSpPr>
        <p:spPr bwMode="auto">
          <a:xfrm>
            <a:off x="2400300" y="3224213"/>
            <a:ext cx="4343400" cy="146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31775" indent="-231775">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
                <a:schemeClr val="bg2"/>
              </a:buClr>
            </a:pPr>
            <a:r>
              <a:rPr lang="en-US" altLang="en-US" sz="1800" b="1">
                <a:solidFill>
                  <a:schemeClr val="bg2"/>
                </a:solidFill>
                <a:cs typeface="Arial" panose="020B0604020202020204" pitchFamily="34" charset="0"/>
              </a:rPr>
              <a:t>●</a:t>
            </a:r>
            <a:r>
              <a:rPr lang="en-US" altLang="en-US" sz="1800" b="1">
                <a:solidFill>
                  <a:srgbClr val="382344"/>
                </a:solidFill>
                <a:cs typeface="Arial" panose="020B0604020202020204" pitchFamily="34" charset="0"/>
              </a:rPr>
              <a:t>	predatory pricing    </a:t>
            </a:r>
            <a:r>
              <a:rPr lang="en-US" altLang="en-US" sz="1800">
                <a:solidFill>
                  <a:schemeClr val="tx1"/>
                </a:solidFill>
                <a:cs typeface="Arial" panose="020B0604020202020204" pitchFamily="34" charset="0"/>
              </a:rPr>
              <a:t>Practice of pricing to drive current competitors out of business and to discourage new entrants in a market so that a firm can enjoy higher future profits.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8"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idx="4294967295"/>
          </p:nvPr>
        </p:nvSpPr>
        <p:spPr>
          <a:xfrm>
            <a:off x="1371600" y="381000"/>
            <a:ext cx="7315200" cy="487363"/>
          </a:xfrm>
        </p:spPr>
        <p:txBody>
          <a:bodyPr/>
          <a:lstStyle/>
          <a:p>
            <a:pPr marL="419100" indent="-419100" eaLnBrk="1" hangingPunct="1"/>
            <a:r>
              <a:rPr lang="en-US" altLang="en-US" sz="2000" b="0" smtClean="0"/>
              <a:t>LIMITING MARKET POWER: THE ANTITRUST LAWS</a:t>
            </a:r>
          </a:p>
        </p:txBody>
      </p:sp>
      <p:grpSp>
        <p:nvGrpSpPr>
          <p:cNvPr id="50179" name="Group 3"/>
          <p:cNvGrpSpPr>
            <a:grpSpLocks/>
          </p:cNvGrpSpPr>
          <p:nvPr/>
        </p:nvGrpSpPr>
        <p:grpSpPr bwMode="auto">
          <a:xfrm>
            <a:off x="457200" y="381000"/>
            <a:ext cx="8229600" cy="487363"/>
            <a:chOff x="288" y="240"/>
            <a:chExt cx="5184" cy="307"/>
          </a:xfrm>
        </p:grpSpPr>
        <p:sp>
          <p:nvSpPr>
            <p:cNvPr id="50183" name="Rectangle 4"/>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10.7</a:t>
              </a:r>
            </a:p>
          </p:txBody>
        </p:sp>
        <p:sp>
          <p:nvSpPr>
            <p:cNvPr id="50184" name="Line 5"/>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50180" name="Picture 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94625"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93"/>
          <p:cNvSpPr>
            <a:spLocks noChangeArrowheads="1"/>
          </p:cNvSpPr>
          <p:nvPr/>
        </p:nvSpPr>
        <p:spPr bwMode="auto">
          <a:xfrm>
            <a:off x="1371600" y="2133600"/>
            <a:ext cx="6400800" cy="2154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pPr>
            <a:r>
              <a:rPr lang="en-US" altLang="en-US" sz="1800">
                <a:solidFill>
                  <a:schemeClr val="tx1"/>
                </a:solidFill>
              </a:rPr>
              <a:t>The antitrust laws are enforced in three ways:</a:t>
            </a:r>
          </a:p>
          <a:p>
            <a:pPr eaLnBrk="1" hangingPunct="1">
              <a:spcBef>
                <a:spcPct val="50000"/>
              </a:spcBef>
            </a:pPr>
            <a:r>
              <a:rPr lang="en-US" altLang="en-US" sz="1800" b="1">
                <a:solidFill>
                  <a:schemeClr val="tx1"/>
                </a:solidFill>
              </a:rPr>
              <a:t>1.</a:t>
            </a:r>
            <a:r>
              <a:rPr lang="en-US" altLang="en-US" sz="1800" i="1">
                <a:solidFill>
                  <a:schemeClr val="tx1"/>
                </a:solidFill>
              </a:rPr>
              <a:t>  Through the Antitrust Division of the Department of</a:t>
            </a:r>
            <a:br>
              <a:rPr lang="en-US" altLang="en-US" sz="1800" i="1">
                <a:solidFill>
                  <a:schemeClr val="tx1"/>
                </a:solidFill>
              </a:rPr>
            </a:br>
            <a:r>
              <a:rPr lang="en-US" altLang="en-US" sz="1800" i="1">
                <a:solidFill>
                  <a:schemeClr val="tx1"/>
                </a:solidFill>
              </a:rPr>
              <a:t>     Justice.</a:t>
            </a:r>
          </a:p>
          <a:p>
            <a:pPr eaLnBrk="1" hangingPunct="1">
              <a:spcBef>
                <a:spcPct val="50000"/>
              </a:spcBef>
            </a:pPr>
            <a:r>
              <a:rPr lang="en-US" altLang="en-US" sz="1800" b="1">
                <a:solidFill>
                  <a:schemeClr val="tx1"/>
                </a:solidFill>
              </a:rPr>
              <a:t>2.  </a:t>
            </a:r>
            <a:r>
              <a:rPr lang="en-US" altLang="en-US" sz="1800" i="1">
                <a:solidFill>
                  <a:schemeClr val="tx1"/>
                </a:solidFill>
              </a:rPr>
              <a:t>Through the administrative procedures of the Federal </a:t>
            </a:r>
            <a:br>
              <a:rPr lang="en-US" altLang="en-US" sz="1800" i="1">
                <a:solidFill>
                  <a:schemeClr val="tx1"/>
                </a:solidFill>
              </a:rPr>
            </a:br>
            <a:r>
              <a:rPr lang="en-US" altLang="en-US" sz="1800" i="1">
                <a:solidFill>
                  <a:schemeClr val="tx1"/>
                </a:solidFill>
              </a:rPr>
              <a:t>     Trade Commission.</a:t>
            </a:r>
          </a:p>
          <a:p>
            <a:pPr eaLnBrk="1" hangingPunct="1">
              <a:spcBef>
                <a:spcPct val="50000"/>
              </a:spcBef>
            </a:pPr>
            <a:r>
              <a:rPr lang="en-US" altLang="en-US" sz="1800" b="1">
                <a:solidFill>
                  <a:schemeClr val="tx1"/>
                </a:solidFill>
              </a:rPr>
              <a:t>3.</a:t>
            </a:r>
            <a:r>
              <a:rPr lang="en-US" altLang="en-US" sz="1800">
                <a:solidFill>
                  <a:schemeClr val="tx1"/>
                </a:solidFill>
              </a:rPr>
              <a:t> </a:t>
            </a:r>
            <a:r>
              <a:rPr lang="en-US" altLang="en-US" sz="1800" i="1">
                <a:solidFill>
                  <a:schemeClr val="tx1"/>
                </a:solidFill>
              </a:rPr>
              <a:t> Through private proceedings.</a:t>
            </a:r>
          </a:p>
        </p:txBody>
      </p:sp>
      <p:sp>
        <p:nvSpPr>
          <p:cNvPr id="10" name="Rectangle 90"/>
          <p:cNvSpPr>
            <a:spLocks noGrp="1" noChangeArrowheads="1"/>
          </p:cNvSpPr>
          <p:nvPr>
            <p:ph type="body" idx="4294967295"/>
          </p:nvPr>
        </p:nvSpPr>
        <p:spPr>
          <a:xfrm>
            <a:off x="533400" y="1524000"/>
            <a:ext cx="6705600" cy="511175"/>
          </a:xfrm>
        </p:spPr>
        <p:txBody>
          <a:bodyPr/>
          <a:lstStyle/>
          <a:p>
            <a:pPr eaLnBrk="1" hangingPunct="1"/>
            <a:r>
              <a:rPr lang="en-US" altLang="en-US" sz="2000" smtClean="0"/>
              <a:t>Enforcement of the Antitrust Laws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wipe(left)">
                                      <p:cBhvr>
                                        <p:cTn id="7" dur="500"/>
                                        <p:tgtEl>
                                          <p:spTgt spid="10">
                                            <p:txEl>
                                              <p:pRg st="0" end="0"/>
                                            </p:txEl>
                                          </p:spTgt>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animEffect transition="in" filter="wipe(left)">
                                      <p:cBhvr>
                                        <p:cTn id="11" dur="500"/>
                                        <p:tgtEl>
                                          <p:spTgt spid="9">
                                            <p:txEl>
                                              <p:pRg st="0" end="0"/>
                                            </p:txEl>
                                          </p:spTgt>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
                                            <p:txEl>
                                              <p:pRg st="1" end="1"/>
                                            </p:txEl>
                                          </p:spTgt>
                                        </p:tgtEl>
                                        <p:attrNameLst>
                                          <p:attrName>style.visibility</p:attrName>
                                        </p:attrNameLst>
                                      </p:cBhvr>
                                      <p:to>
                                        <p:strVal val="visible"/>
                                      </p:to>
                                    </p:set>
                                    <p:animEffect transition="in" filter="wipe(left)">
                                      <p:cBhvr>
                                        <p:cTn id="15" dur="500"/>
                                        <p:tgtEl>
                                          <p:spTgt spid="9">
                                            <p:txEl>
                                              <p:pRg st="1" end="1"/>
                                            </p:txEl>
                                          </p:spTgt>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9">
                                            <p:txEl>
                                              <p:pRg st="2" end="2"/>
                                            </p:txEl>
                                          </p:spTgt>
                                        </p:tgtEl>
                                        <p:attrNameLst>
                                          <p:attrName>style.visibility</p:attrName>
                                        </p:attrNameLst>
                                      </p:cBhvr>
                                      <p:to>
                                        <p:strVal val="visible"/>
                                      </p:to>
                                    </p:set>
                                    <p:animEffect transition="in" filter="wipe(left)">
                                      <p:cBhvr>
                                        <p:cTn id="19" dur="500"/>
                                        <p:tgtEl>
                                          <p:spTgt spid="9">
                                            <p:txEl>
                                              <p:pRg st="2" end="2"/>
                                            </p:txEl>
                                          </p:spTgt>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xEl>
                                              <p:pRg st="3" end="3"/>
                                            </p:txEl>
                                          </p:spTgt>
                                        </p:tgtEl>
                                        <p:attrNameLst>
                                          <p:attrName>style.visibility</p:attrName>
                                        </p:attrNameLst>
                                      </p:cBhvr>
                                      <p:to>
                                        <p:strVal val="visible"/>
                                      </p:to>
                                    </p:set>
                                    <p:animEffect transition="in" filter="wipe(left)">
                                      <p:cBhvr>
                                        <p:cTn id="23" dur="500"/>
                                        <p:tgtEl>
                                          <p:spTgt spid="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P spid="10"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1371600" y="381000"/>
            <a:ext cx="7315200" cy="487363"/>
          </a:xfrm>
        </p:spPr>
        <p:txBody>
          <a:bodyPr/>
          <a:lstStyle/>
          <a:p>
            <a:pPr marL="419100" indent="-419100" eaLnBrk="1" hangingPunct="1"/>
            <a:r>
              <a:rPr lang="en-US" altLang="en-US" sz="2000" b="0" smtClean="0"/>
              <a:t>LIMITING MARKET POWER: THE ANTITRUST LAWS</a:t>
            </a:r>
          </a:p>
        </p:txBody>
      </p:sp>
      <p:grpSp>
        <p:nvGrpSpPr>
          <p:cNvPr id="51203" name="Group 3"/>
          <p:cNvGrpSpPr>
            <a:grpSpLocks/>
          </p:cNvGrpSpPr>
          <p:nvPr/>
        </p:nvGrpSpPr>
        <p:grpSpPr bwMode="auto">
          <a:xfrm>
            <a:off x="457200" y="381000"/>
            <a:ext cx="8229600" cy="487363"/>
            <a:chOff x="288" y="240"/>
            <a:chExt cx="5184" cy="307"/>
          </a:xfrm>
        </p:grpSpPr>
        <p:sp>
          <p:nvSpPr>
            <p:cNvPr id="51207" name="Rectangle 4"/>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10.7</a:t>
              </a:r>
            </a:p>
          </p:txBody>
        </p:sp>
        <p:sp>
          <p:nvSpPr>
            <p:cNvPr id="51208" name="Line 5"/>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51204" name="Picture 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94625"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90"/>
          <p:cNvSpPr txBox="1">
            <a:spLocks noChangeArrowheads="1"/>
          </p:cNvSpPr>
          <p:nvPr/>
        </p:nvSpPr>
        <p:spPr bwMode="auto">
          <a:xfrm>
            <a:off x="533400" y="1219200"/>
            <a:ext cx="6705600" cy="511175"/>
          </a:xfrm>
          <a:prstGeom prst="rect">
            <a:avLst/>
          </a:prstGeom>
          <a:noFill/>
          <a:ln w="9525">
            <a:noFill/>
            <a:miter lim="800000"/>
            <a:headEnd/>
            <a:tailEnd/>
          </a:ln>
        </p:spPr>
        <p:txBody>
          <a:bodyPr/>
          <a:lstStyle/>
          <a:p>
            <a:pPr marL="342900" indent="-342900" eaLnBrk="1" hangingPunct="1">
              <a:spcBef>
                <a:spcPct val="20000"/>
              </a:spcBef>
              <a:defRPr/>
            </a:pPr>
            <a:r>
              <a:rPr lang="en-US" sz="2000" kern="0" dirty="0">
                <a:solidFill>
                  <a:srgbClr val="53BE95"/>
                </a:solidFill>
                <a:latin typeface="+mn-lt"/>
              </a:rPr>
              <a:t>Antitrust in Europe</a:t>
            </a:r>
          </a:p>
        </p:txBody>
      </p:sp>
      <p:sp>
        <p:nvSpPr>
          <p:cNvPr id="12" name="Rectangle 93"/>
          <p:cNvSpPr>
            <a:spLocks noChangeArrowheads="1"/>
          </p:cNvSpPr>
          <p:nvPr/>
        </p:nvSpPr>
        <p:spPr bwMode="auto">
          <a:xfrm>
            <a:off x="914400" y="1905000"/>
            <a:ext cx="7315200" cy="394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defRPr sz="2400">
                <a:solidFill>
                  <a:srgbClr val="53BE95"/>
                </a:solidFill>
                <a:latin typeface="Arial" panose="020B0604020202020204" pitchFamily="34" charset="0"/>
              </a:defRPr>
            </a:lvl1pPr>
            <a:lvl2pPr marL="63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pPr>
            <a:r>
              <a:rPr lang="en-US" altLang="en-US" sz="1800">
                <a:solidFill>
                  <a:schemeClr val="tx1"/>
                </a:solidFill>
              </a:rPr>
              <a:t>The responsibility for the enforcement of antitrust concerns that involve two or more member states resides in a single entity, the Competition Directorate.</a:t>
            </a:r>
          </a:p>
          <a:p>
            <a:pPr eaLnBrk="1" hangingPunct="1">
              <a:spcBef>
                <a:spcPct val="50000"/>
              </a:spcBef>
            </a:pPr>
            <a:r>
              <a:rPr lang="en-US" altLang="en-US" sz="1800">
                <a:solidFill>
                  <a:schemeClr val="tx1"/>
                </a:solidFill>
              </a:rPr>
              <a:t>Separate and distinct antitrust authorities within individual member states are responsible for those issues whose effects are felt within particular countries.</a:t>
            </a:r>
          </a:p>
          <a:p>
            <a:pPr eaLnBrk="1" hangingPunct="1">
              <a:spcBef>
                <a:spcPct val="50000"/>
              </a:spcBef>
            </a:pPr>
            <a:r>
              <a:rPr lang="en-US" altLang="en-US" sz="1800">
                <a:solidFill>
                  <a:schemeClr val="tx1"/>
                </a:solidFill>
              </a:rPr>
              <a:t>The antitrust laws of the European Union are quite similar to those of the United States. Nevertheless, there remain a number of differences between antitrust laws in Europe and the United States. </a:t>
            </a:r>
          </a:p>
          <a:p>
            <a:pPr lvl="1" eaLnBrk="1" hangingPunct="1">
              <a:spcBef>
                <a:spcPct val="50000"/>
              </a:spcBef>
            </a:pPr>
            <a:r>
              <a:rPr lang="en-US" altLang="en-US" sz="1800" b="0" i="0">
                <a:solidFill>
                  <a:schemeClr val="tx1"/>
                </a:solidFill>
              </a:rPr>
              <a:t>Merger evaluations typically are conducted more quickly in Europe.</a:t>
            </a:r>
          </a:p>
          <a:p>
            <a:pPr lvl="1" eaLnBrk="1" hangingPunct="1">
              <a:spcBef>
                <a:spcPct val="50000"/>
              </a:spcBef>
            </a:pPr>
            <a:r>
              <a:rPr lang="en-US" altLang="en-US" sz="1800" b="0" i="0">
                <a:solidFill>
                  <a:schemeClr val="tx1"/>
                </a:solidFill>
              </a:rPr>
              <a:t>It is easier in practice to prove that a European firm is dominant than it is to show that a U.S. firm has monopoly power.</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wipe(left)">
                                      <p:cBhvr>
                                        <p:cTn id="7" dur="500"/>
                                        <p:tgtEl>
                                          <p:spTgt spid="11">
                                            <p:txEl>
                                              <p:pRg st="0" end="0"/>
                                            </p:txEl>
                                          </p:spTgt>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2">
                                            <p:txEl>
                                              <p:pRg st="0" end="0"/>
                                            </p:txEl>
                                          </p:spTgt>
                                        </p:tgtEl>
                                        <p:attrNameLst>
                                          <p:attrName>style.visibility</p:attrName>
                                        </p:attrNameLst>
                                      </p:cBhvr>
                                      <p:to>
                                        <p:strVal val="visible"/>
                                      </p:to>
                                    </p:set>
                                    <p:animEffect transition="in" filter="wipe(left)">
                                      <p:cBhvr>
                                        <p:cTn id="11" dur="500"/>
                                        <p:tgtEl>
                                          <p:spTgt spid="12">
                                            <p:txEl>
                                              <p:pRg st="0" end="0"/>
                                            </p:txEl>
                                          </p:spTgt>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2">
                                            <p:txEl>
                                              <p:pRg st="1" end="1"/>
                                            </p:txEl>
                                          </p:spTgt>
                                        </p:tgtEl>
                                        <p:attrNameLst>
                                          <p:attrName>style.visibility</p:attrName>
                                        </p:attrNameLst>
                                      </p:cBhvr>
                                      <p:to>
                                        <p:strVal val="visible"/>
                                      </p:to>
                                    </p:set>
                                    <p:animEffect transition="in" filter="wipe(left)">
                                      <p:cBhvr>
                                        <p:cTn id="15" dur="500"/>
                                        <p:tgtEl>
                                          <p:spTgt spid="12">
                                            <p:txEl>
                                              <p:pRg st="1" end="1"/>
                                            </p:txEl>
                                          </p:spTgt>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2">
                                            <p:txEl>
                                              <p:pRg st="2" end="2"/>
                                            </p:txEl>
                                          </p:spTgt>
                                        </p:tgtEl>
                                        <p:attrNameLst>
                                          <p:attrName>style.visibility</p:attrName>
                                        </p:attrNameLst>
                                      </p:cBhvr>
                                      <p:to>
                                        <p:strVal val="visible"/>
                                      </p:to>
                                    </p:set>
                                    <p:animEffect transition="in" filter="wipe(left)">
                                      <p:cBhvr>
                                        <p:cTn id="19" dur="500"/>
                                        <p:tgtEl>
                                          <p:spTgt spid="12">
                                            <p:txEl>
                                              <p:pRg st="2" end="2"/>
                                            </p:txEl>
                                          </p:spTgt>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2">
                                            <p:txEl>
                                              <p:pRg st="3" end="3"/>
                                            </p:txEl>
                                          </p:spTgt>
                                        </p:tgtEl>
                                        <p:attrNameLst>
                                          <p:attrName>style.visibility</p:attrName>
                                        </p:attrNameLst>
                                      </p:cBhvr>
                                      <p:to>
                                        <p:strVal val="visible"/>
                                      </p:to>
                                    </p:set>
                                    <p:animEffect transition="in" filter="wipe(left)">
                                      <p:cBhvr>
                                        <p:cTn id="23" dur="500"/>
                                        <p:tgtEl>
                                          <p:spTgt spid="12">
                                            <p:txEl>
                                              <p:pRg st="3" end="3"/>
                                            </p:txEl>
                                          </p:spTgt>
                                        </p:tgtEl>
                                      </p:cBhvr>
                                    </p:animEffect>
                                  </p:childTnLst>
                                </p:cTn>
                              </p:par>
                            </p:childTnLst>
                          </p:cTn>
                        </p:par>
                        <p:par>
                          <p:cTn id="24" fill="hold" nodeType="afterGroup">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2">
                                            <p:txEl>
                                              <p:pRg st="4" end="4"/>
                                            </p:txEl>
                                          </p:spTgt>
                                        </p:tgtEl>
                                        <p:attrNameLst>
                                          <p:attrName>style.visibility</p:attrName>
                                        </p:attrNameLst>
                                      </p:cBhvr>
                                      <p:to>
                                        <p:strVal val="visible"/>
                                      </p:to>
                                    </p:set>
                                    <p:animEffect transition="in" filter="wipe(left)">
                                      <p:cBhvr>
                                        <p:cTn id="27" dur="500"/>
                                        <p:tgtEl>
                                          <p:spTgt spid="1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P spid="12"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13" descr="ex10.05sized.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025525"/>
            <a:ext cx="7132638"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182" name="Rectangle 13"/>
          <p:cNvSpPr>
            <a:spLocks noChangeArrowheads="1"/>
          </p:cNvSpPr>
          <p:nvPr/>
        </p:nvSpPr>
        <p:spPr bwMode="auto">
          <a:xfrm>
            <a:off x="685800" y="1344613"/>
            <a:ext cx="7543800" cy="5129212"/>
          </a:xfrm>
          <a:prstGeom prst="rect">
            <a:avLst/>
          </a:prstGeom>
          <a:solidFill>
            <a:srgbClr val="F9F5EE"/>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Char char="•"/>
            </a:pPr>
            <a:endParaRPr lang="en-US" altLang="en-US" sz="1800">
              <a:solidFill>
                <a:schemeClr val="tx1"/>
              </a:solidFill>
              <a:latin typeface="Palatino" pitchFamily="2" charset="0"/>
            </a:endParaRPr>
          </a:p>
        </p:txBody>
      </p:sp>
      <p:sp>
        <p:nvSpPr>
          <p:cNvPr id="52228" name="Rectangle 2"/>
          <p:cNvSpPr>
            <a:spLocks noGrp="1" noChangeArrowheads="1"/>
          </p:cNvSpPr>
          <p:nvPr>
            <p:ph type="title"/>
          </p:nvPr>
        </p:nvSpPr>
        <p:spPr>
          <a:xfrm>
            <a:off x="1371600" y="381000"/>
            <a:ext cx="7315200" cy="487363"/>
          </a:xfrm>
        </p:spPr>
        <p:txBody>
          <a:bodyPr/>
          <a:lstStyle/>
          <a:p>
            <a:pPr marL="419100" indent="-419100" eaLnBrk="1" hangingPunct="1"/>
            <a:r>
              <a:rPr lang="en-US" altLang="en-US" sz="2000" b="0" smtClean="0"/>
              <a:t>LIMITING MARKET POWER: THE ANTITRUST LAWS</a:t>
            </a:r>
          </a:p>
        </p:txBody>
      </p:sp>
      <p:grpSp>
        <p:nvGrpSpPr>
          <p:cNvPr id="52229" name="Group 3"/>
          <p:cNvGrpSpPr>
            <a:grpSpLocks/>
          </p:cNvGrpSpPr>
          <p:nvPr/>
        </p:nvGrpSpPr>
        <p:grpSpPr bwMode="auto">
          <a:xfrm>
            <a:off x="457200" y="381000"/>
            <a:ext cx="8229600" cy="487363"/>
            <a:chOff x="288" y="240"/>
            <a:chExt cx="5184" cy="307"/>
          </a:xfrm>
        </p:grpSpPr>
        <p:sp>
          <p:nvSpPr>
            <p:cNvPr id="52232" name="Rectangle 4"/>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10.7</a:t>
              </a:r>
            </a:p>
          </p:txBody>
        </p:sp>
        <p:sp>
          <p:nvSpPr>
            <p:cNvPr id="52233" name="Line 5"/>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52230" name="Picture 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94625"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Rectangle 93"/>
          <p:cNvSpPr>
            <a:spLocks noChangeArrowheads="1"/>
          </p:cNvSpPr>
          <p:nvPr/>
        </p:nvSpPr>
        <p:spPr bwMode="auto">
          <a:xfrm>
            <a:off x="685800" y="1619250"/>
            <a:ext cx="7543800" cy="476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pPr>
            <a:r>
              <a:rPr lang="en-US" altLang="en-US" sz="1800">
                <a:solidFill>
                  <a:schemeClr val="tx1"/>
                </a:solidFill>
              </a:rPr>
              <a:t>Robert Crandall, president and CEO of American, made a phone call to Howard Putnam, president and chief executive of Braniff. It went like this:</a:t>
            </a:r>
          </a:p>
          <a:p>
            <a:pPr eaLnBrk="1" hangingPunct="1">
              <a:spcBef>
                <a:spcPct val="50000"/>
              </a:spcBef>
            </a:pPr>
            <a:r>
              <a:rPr lang="en-US" altLang="en-US" sz="1800" i="1">
                <a:solidFill>
                  <a:schemeClr val="tx1"/>
                </a:solidFill>
              </a:rPr>
              <a:t>Crandall:</a:t>
            </a:r>
            <a:r>
              <a:rPr lang="en-US" altLang="en-US" sz="1800">
                <a:solidFill>
                  <a:schemeClr val="tx1"/>
                </a:solidFill>
              </a:rPr>
              <a:t> I think it’s dumb as hell for Christ’s sake, all right, to sit here and pound the @!#$%&amp;! out of each other and neither one of us making a @!#$%&amp;! dime.</a:t>
            </a:r>
          </a:p>
          <a:p>
            <a:pPr eaLnBrk="1" hangingPunct="1">
              <a:spcBef>
                <a:spcPct val="50000"/>
              </a:spcBef>
            </a:pPr>
            <a:r>
              <a:rPr lang="en-US" altLang="en-US" sz="1800" i="1">
                <a:solidFill>
                  <a:schemeClr val="tx1"/>
                </a:solidFill>
              </a:rPr>
              <a:t>Putnam: </a:t>
            </a:r>
            <a:r>
              <a:rPr lang="en-US" altLang="en-US" sz="1800">
                <a:solidFill>
                  <a:schemeClr val="tx1"/>
                </a:solidFill>
              </a:rPr>
              <a:t>Well . . .</a:t>
            </a:r>
          </a:p>
          <a:p>
            <a:pPr eaLnBrk="1" hangingPunct="1">
              <a:spcBef>
                <a:spcPct val="50000"/>
              </a:spcBef>
            </a:pPr>
            <a:r>
              <a:rPr lang="en-US" altLang="en-US" sz="1800" i="1">
                <a:solidFill>
                  <a:schemeClr val="tx1"/>
                </a:solidFill>
              </a:rPr>
              <a:t>Crandall: </a:t>
            </a:r>
            <a:r>
              <a:rPr lang="en-US" altLang="en-US" sz="1800">
                <a:solidFill>
                  <a:schemeClr val="tx1"/>
                </a:solidFill>
              </a:rPr>
              <a:t>I mean, you know, @!#$%&amp;!, what the hell is the point of it?</a:t>
            </a:r>
          </a:p>
          <a:p>
            <a:pPr eaLnBrk="1" hangingPunct="1">
              <a:spcBef>
                <a:spcPct val="50000"/>
              </a:spcBef>
            </a:pPr>
            <a:r>
              <a:rPr lang="en-US" altLang="en-US" sz="1800" i="1">
                <a:solidFill>
                  <a:schemeClr val="tx1"/>
                </a:solidFill>
              </a:rPr>
              <a:t>Putnam: </a:t>
            </a:r>
            <a:r>
              <a:rPr lang="en-US" altLang="en-US" sz="1800">
                <a:solidFill>
                  <a:schemeClr val="tx1"/>
                </a:solidFill>
              </a:rPr>
              <a:t>But if you’re going to overlay every route of American’s on top of every route that Braniff has—I just can’t sit here and allow you to bury us without giving our best effort.</a:t>
            </a:r>
          </a:p>
          <a:p>
            <a:pPr eaLnBrk="1" hangingPunct="1">
              <a:spcBef>
                <a:spcPct val="50000"/>
              </a:spcBef>
            </a:pPr>
            <a:r>
              <a:rPr lang="en-US" altLang="en-US" sz="1800" i="1">
                <a:solidFill>
                  <a:schemeClr val="tx1"/>
                </a:solidFill>
              </a:rPr>
              <a:t>Crandall: </a:t>
            </a:r>
            <a:r>
              <a:rPr lang="en-US" altLang="en-US" sz="1800">
                <a:solidFill>
                  <a:schemeClr val="tx1"/>
                </a:solidFill>
              </a:rPr>
              <a:t>Oh sure, but Eastern and Delta do the same thing in Atlanta and have for years.</a:t>
            </a:r>
          </a:p>
          <a:p>
            <a:pPr eaLnBrk="1" hangingPunct="1">
              <a:spcBef>
                <a:spcPct val="50000"/>
              </a:spcBef>
            </a:pPr>
            <a:r>
              <a:rPr lang="en-US" altLang="en-US" sz="1800" i="1">
                <a:solidFill>
                  <a:schemeClr val="tx1"/>
                </a:solidFill>
              </a:rPr>
              <a:t>Putnam: </a:t>
            </a:r>
            <a:r>
              <a:rPr lang="en-US" altLang="en-US" sz="1800">
                <a:solidFill>
                  <a:schemeClr val="tx1"/>
                </a:solidFill>
              </a:rPr>
              <a:t>Do you have a suggestion for me?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50178"/>
                                        </p:tgtEl>
                                        <p:attrNameLst>
                                          <p:attrName>style.visibility</p:attrName>
                                        </p:attrNameLst>
                                      </p:cBhvr>
                                      <p:to>
                                        <p:strVal val="visible"/>
                                      </p:to>
                                    </p:set>
                                    <p:animEffect transition="in" filter="wipe(left)">
                                      <p:cBhvr>
                                        <p:cTn id="7" dur="500"/>
                                        <p:tgtEl>
                                          <p:spTgt spid="50178"/>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0182"/>
                                        </p:tgtEl>
                                        <p:attrNameLst>
                                          <p:attrName>style.visibility</p:attrName>
                                        </p:attrNameLst>
                                      </p:cBhvr>
                                      <p:to>
                                        <p:strVal val="visible"/>
                                      </p:to>
                                    </p:set>
                                    <p:animEffect transition="in" filter="fade">
                                      <p:cBhvr>
                                        <p:cTn id="11" dur="500"/>
                                        <p:tgtEl>
                                          <p:spTgt spid="50182"/>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8">
                                            <p:txEl>
                                              <p:pRg st="0" end="0"/>
                                            </p:txEl>
                                          </p:spTgt>
                                        </p:tgtEl>
                                        <p:attrNameLst>
                                          <p:attrName>style.visibility</p:attrName>
                                        </p:attrNameLst>
                                      </p:cBhvr>
                                      <p:to>
                                        <p:strVal val="visible"/>
                                      </p:to>
                                    </p:set>
                                    <p:animEffect transition="in" filter="wipe(left)">
                                      <p:cBhvr>
                                        <p:cTn id="15" dur="500"/>
                                        <p:tgtEl>
                                          <p:spTgt spid="18">
                                            <p:txEl>
                                              <p:pRg st="0" end="0"/>
                                            </p:txEl>
                                          </p:spTgt>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8">
                                            <p:txEl>
                                              <p:pRg st="1" end="1"/>
                                            </p:txEl>
                                          </p:spTgt>
                                        </p:tgtEl>
                                        <p:attrNameLst>
                                          <p:attrName>style.visibility</p:attrName>
                                        </p:attrNameLst>
                                      </p:cBhvr>
                                      <p:to>
                                        <p:strVal val="visible"/>
                                      </p:to>
                                    </p:set>
                                    <p:animEffect transition="in" filter="wipe(left)">
                                      <p:cBhvr>
                                        <p:cTn id="19" dur="500"/>
                                        <p:tgtEl>
                                          <p:spTgt spid="18">
                                            <p:txEl>
                                              <p:pRg st="1" end="1"/>
                                            </p:txEl>
                                          </p:spTgt>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8">
                                            <p:txEl>
                                              <p:pRg st="2" end="2"/>
                                            </p:txEl>
                                          </p:spTgt>
                                        </p:tgtEl>
                                        <p:attrNameLst>
                                          <p:attrName>style.visibility</p:attrName>
                                        </p:attrNameLst>
                                      </p:cBhvr>
                                      <p:to>
                                        <p:strVal val="visible"/>
                                      </p:to>
                                    </p:set>
                                    <p:animEffect transition="in" filter="wipe(left)">
                                      <p:cBhvr>
                                        <p:cTn id="23" dur="500"/>
                                        <p:tgtEl>
                                          <p:spTgt spid="18">
                                            <p:txEl>
                                              <p:pRg st="2" end="2"/>
                                            </p:txEl>
                                          </p:spTgt>
                                        </p:tgtEl>
                                      </p:cBhvr>
                                    </p:animEffect>
                                  </p:childTnLst>
                                </p:cTn>
                              </p:par>
                            </p:childTnLst>
                          </p:cTn>
                        </p:par>
                        <p:par>
                          <p:cTn id="24" fill="hold" nodeType="afterGroup">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8">
                                            <p:txEl>
                                              <p:pRg st="3" end="3"/>
                                            </p:txEl>
                                          </p:spTgt>
                                        </p:tgtEl>
                                        <p:attrNameLst>
                                          <p:attrName>style.visibility</p:attrName>
                                        </p:attrNameLst>
                                      </p:cBhvr>
                                      <p:to>
                                        <p:strVal val="visible"/>
                                      </p:to>
                                    </p:set>
                                    <p:animEffect transition="in" filter="wipe(left)">
                                      <p:cBhvr>
                                        <p:cTn id="27" dur="500"/>
                                        <p:tgtEl>
                                          <p:spTgt spid="18">
                                            <p:txEl>
                                              <p:pRg st="3" end="3"/>
                                            </p:txEl>
                                          </p:spTgt>
                                        </p:tgtEl>
                                      </p:cBhvr>
                                    </p:animEffect>
                                  </p:childTnLst>
                                </p:cTn>
                              </p:par>
                            </p:childTnLst>
                          </p:cTn>
                        </p:par>
                        <p:par>
                          <p:cTn id="28" fill="hold" nodeType="afterGroup">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8">
                                            <p:txEl>
                                              <p:pRg st="4" end="4"/>
                                            </p:txEl>
                                          </p:spTgt>
                                        </p:tgtEl>
                                        <p:attrNameLst>
                                          <p:attrName>style.visibility</p:attrName>
                                        </p:attrNameLst>
                                      </p:cBhvr>
                                      <p:to>
                                        <p:strVal val="visible"/>
                                      </p:to>
                                    </p:set>
                                    <p:animEffect transition="in" filter="wipe(left)">
                                      <p:cBhvr>
                                        <p:cTn id="31" dur="500"/>
                                        <p:tgtEl>
                                          <p:spTgt spid="18">
                                            <p:txEl>
                                              <p:pRg st="4" end="4"/>
                                            </p:txEl>
                                          </p:spTgt>
                                        </p:tgtEl>
                                      </p:cBhvr>
                                    </p:animEffect>
                                  </p:childTnLst>
                                </p:cTn>
                              </p:par>
                            </p:childTnLst>
                          </p:cTn>
                        </p:par>
                        <p:par>
                          <p:cTn id="32" fill="hold" nodeType="afterGroup">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8">
                                            <p:txEl>
                                              <p:pRg st="5" end="5"/>
                                            </p:txEl>
                                          </p:spTgt>
                                        </p:tgtEl>
                                        <p:attrNameLst>
                                          <p:attrName>style.visibility</p:attrName>
                                        </p:attrNameLst>
                                      </p:cBhvr>
                                      <p:to>
                                        <p:strVal val="visible"/>
                                      </p:to>
                                    </p:set>
                                    <p:animEffect transition="in" filter="wipe(left)">
                                      <p:cBhvr>
                                        <p:cTn id="35" dur="500"/>
                                        <p:tgtEl>
                                          <p:spTgt spid="18">
                                            <p:txEl>
                                              <p:pRg st="5" end="5"/>
                                            </p:txEl>
                                          </p:spTgt>
                                        </p:tgtEl>
                                      </p:cBhvr>
                                    </p:animEffect>
                                  </p:childTnLst>
                                </p:cTn>
                              </p:par>
                            </p:childTnLst>
                          </p:cTn>
                        </p:par>
                        <p:par>
                          <p:cTn id="36" fill="hold" nodeType="afterGroup">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8">
                                            <p:txEl>
                                              <p:pRg st="6" end="6"/>
                                            </p:txEl>
                                          </p:spTgt>
                                        </p:tgtEl>
                                        <p:attrNameLst>
                                          <p:attrName>style.visibility</p:attrName>
                                        </p:attrNameLst>
                                      </p:cBhvr>
                                      <p:to>
                                        <p:strVal val="visible"/>
                                      </p:to>
                                    </p:set>
                                    <p:animEffect transition="in" filter="wipe(left)">
                                      <p:cBhvr>
                                        <p:cTn id="39" dur="500"/>
                                        <p:tgtEl>
                                          <p:spTgt spid="18">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82" grpId="0" animBg="1"/>
      <p:bldP spid="18"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13"/>
          <p:cNvSpPr>
            <a:spLocks noChangeArrowheads="1"/>
          </p:cNvSpPr>
          <p:nvPr/>
        </p:nvSpPr>
        <p:spPr bwMode="auto">
          <a:xfrm>
            <a:off x="685800" y="1344613"/>
            <a:ext cx="7543800" cy="5132387"/>
          </a:xfrm>
          <a:prstGeom prst="rect">
            <a:avLst/>
          </a:prstGeom>
          <a:solidFill>
            <a:srgbClr val="F9F5EE"/>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Char char="•"/>
            </a:pPr>
            <a:endParaRPr lang="en-US" altLang="en-US" sz="1800">
              <a:solidFill>
                <a:schemeClr val="tx1"/>
              </a:solidFill>
              <a:latin typeface="Palatino" pitchFamily="2" charset="0"/>
            </a:endParaRPr>
          </a:p>
        </p:txBody>
      </p:sp>
      <p:pic>
        <p:nvPicPr>
          <p:cNvPr id="53251" name="Picture 13" descr="ex10.05sized.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019175"/>
            <a:ext cx="7132638"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52" name="Rectangle 2"/>
          <p:cNvSpPr>
            <a:spLocks noGrp="1" noChangeArrowheads="1"/>
          </p:cNvSpPr>
          <p:nvPr>
            <p:ph type="title"/>
          </p:nvPr>
        </p:nvSpPr>
        <p:spPr>
          <a:xfrm>
            <a:off x="1371600" y="381000"/>
            <a:ext cx="7315200" cy="487363"/>
          </a:xfrm>
        </p:spPr>
        <p:txBody>
          <a:bodyPr/>
          <a:lstStyle/>
          <a:p>
            <a:pPr marL="419100" indent="-419100" eaLnBrk="1" hangingPunct="1"/>
            <a:r>
              <a:rPr lang="en-US" altLang="en-US" sz="2000" b="0" smtClean="0"/>
              <a:t>LIMITING MARKET POWER: THE ANTITRUST LAWS</a:t>
            </a:r>
          </a:p>
        </p:txBody>
      </p:sp>
      <p:grpSp>
        <p:nvGrpSpPr>
          <p:cNvPr id="53253" name="Group 3"/>
          <p:cNvGrpSpPr>
            <a:grpSpLocks/>
          </p:cNvGrpSpPr>
          <p:nvPr/>
        </p:nvGrpSpPr>
        <p:grpSpPr bwMode="auto">
          <a:xfrm>
            <a:off x="457200" y="381000"/>
            <a:ext cx="8229600" cy="487363"/>
            <a:chOff x="288" y="240"/>
            <a:chExt cx="5184" cy="307"/>
          </a:xfrm>
        </p:grpSpPr>
        <p:sp>
          <p:nvSpPr>
            <p:cNvPr id="53256" name="Rectangle 4"/>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10.7</a:t>
              </a:r>
            </a:p>
          </p:txBody>
        </p:sp>
        <p:sp>
          <p:nvSpPr>
            <p:cNvPr id="53257" name="Line 5"/>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53254" name="Picture 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94625"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Rectangle 93"/>
          <p:cNvSpPr>
            <a:spLocks noChangeArrowheads="1"/>
          </p:cNvSpPr>
          <p:nvPr/>
        </p:nvSpPr>
        <p:spPr bwMode="auto">
          <a:xfrm>
            <a:off x="685800" y="1612900"/>
            <a:ext cx="7543800" cy="490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pPr>
            <a:r>
              <a:rPr lang="en-US" altLang="en-US" sz="1800" i="1">
                <a:solidFill>
                  <a:schemeClr val="tx1"/>
                </a:solidFill>
              </a:rPr>
              <a:t>Crandall: </a:t>
            </a:r>
            <a:r>
              <a:rPr lang="en-US" altLang="en-US" sz="1800">
                <a:solidFill>
                  <a:schemeClr val="tx1"/>
                </a:solidFill>
              </a:rPr>
              <a:t>Yes, I have a suggestion for you. Raise your @!#$%&amp;! fares 20 percent. I’ll raise mine the next morning.</a:t>
            </a:r>
          </a:p>
          <a:p>
            <a:pPr eaLnBrk="1" hangingPunct="1">
              <a:spcBef>
                <a:spcPct val="50000"/>
              </a:spcBef>
            </a:pPr>
            <a:r>
              <a:rPr lang="en-US" altLang="en-US" sz="1800" i="1">
                <a:solidFill>
                  <a:schemeClr val="tx1"/>
                </a:solidFill>
              </a:rPr>
              <a:t>Putnam: </a:t>
            </a:r>
            <a:r>
              <a:rPr lang="en-US" altLang="en-US" sz="1800">
                <a:solidFill>
                  <a:schemeClr val="tx1"/>
                </a:solidFill>
              </a:rPr>
              <a:t>Robert, we. . .</a:t>
            </a:r>
            <a:endParaRPr lang="en-US" altLang="en-US" sz="1800" i="1">
              <a:solidFill>
                <a:schemeClr val="tx1"/>
              </a:solidFill>
            </a:endParaRPr>
          </a:p>
          <a:p>
            <a:pPr eaLnBrk="1" hangingPunct="1">
              <a:spcBef>
                <a:spcPct val="50000"/>
              </a:spcBef>
            </a:pPr>
            <a:r>
              <a:rPr lang="en-US" altLang="en-US" sz="1800" i="1">
                <a:solidFill>
                  <a:schemeClr val="tx1"/>
                </a:solidFill>
              </a:rPr>
              <a:t>Crandall:</a:t>
            </a:r>
            <a:r>
              <a:rPr lang="en-US" altLang="en-US" sz="1800">
                <a:solidFill>
                  <a:schemeClr val="tx1"/>
                </a:solidFill>
              </a:rPr>
              <a:t> You’ll make more money and I will, too.</a:t>
            </a:r>
          </a:p>
          <a:p>
            <a:pPr eaLnBrk="1" hangingPunct="1">
              <a:spcBef>
                <a:spcPct val="50000"/>
              </a:spcBef>
            </a:pPr>
            <a:r>
              <a:rPr lang="en-US" altLang="en-US" sz="1800" i="1">
                <a:solidFill>
                  <a:schemeClr val="tx1"/>
                </a:solidFill>
              </a:rPr>
              <a:t>Putnam: </a:t>
            </a:r>
            <a:r>
              <a:rPr lang="en-US" altLang="en-US" sz="1800">
                <a:solidFill>
                  <a:schemeClr val="tx1"/>
                </a:solidFill>
              </a:rPr>
              <a:t>We can’t talk about pricing!</a:t>
            </a:r>
          </a:p>
          <a:p>
            <a:pPr eaLnBrk="1" hangingPunct="1">
              <a:spcBef>
                <a:spcPct val="50000"/>
              </a:spcBef>
            </a:pPr>
            <a:r>
              <a:rPr lang="en-US" altLang="en-US" sz="1800" i="1">
                <a:solidFill>
                  <a:schemeClr val="tx1"/>
                </a:solidFill>
              </a:rPr>
              <a:t>Crandall: </a:t>
            </a:r>
            <a:r>
              <a:rPr lang="en-US" altLang="en-US" sz="1800">
                <a:solidFill>
                  <a:schemeClr val="tx1"/>
                </a:solidFill>
              </a:rPr>
              <a:t>Oh @!#$%&amp;!, Howard. We can talk about any @!#$%&amp;! thing we want to talk about.</a:t>
            </a:r>
          </a:p>
          <a:p>
            <a:pPr eaLnBrk="1" hangingPunct="1">
              <a:spcBef>
                <a:spcPct val="50000"/>
              </a:spcBef>
            </a:pPr>
            <a:r>
              <a:rPr lang="en-US" altLang="en-US" sz="1800">
                <a:solidFill>
                  <a:schemeClr val="tx1"/>
                </a:solidFill>
              </a:rPr>
              <a:t>Crandall was wrong. Talking about prices and agreeing to fix them is a clear violation of Section 1 of the Sherman Act.</a:t>
            </a:r>
          </a:p>
          <a:p>
            <a:pPr eaLnBrk="1" hangingPunct="1">
              <a:spcBef>
                <a:spcPct val="50000"/>
              </a:spcBef>
            </a:pPr>
            <a:r>
              <a:rPr lang="en-US" altLang="en-US" sz="1800">
                <a:solidFill>
                  <a:schemeClr val="tx1"/>
                </a:solidFill>
              </a:rPr>
              <a:t>However, </a:t>
            </a:r>
            <a:r>
              <a:rPr lang="en-US" altLang="en-US" sz="1800" i="1">
                <a:solidFill>
                  <a:schemeClr val="tx1"/>
                </a:solidFill>
              </a:rPr>
              <a:t>proposing</a:t>
            </a:r>
            <a:r>
              <a:rPr lang="en-US" altLang="en-US" sz="1800">
                <a:solidFill>
                  <a:schemeClr val="tx1"/>
                </a:solidFill>
              </a:rPr>
              <a:t> to fix prices is not enough to violate Section 1 of the Sherman Act: For the law to be violated, the two parties must </a:t>
            </a:r>
            <a:r>
              <a:rPr lang="en-US" altLang="en-US" sz="1800" i="1">
                <a:solidFill>
                  <a:schemeClr val="tx1"/>
                </a:solidFill>
              </a:rPr>
              <a:t>agree</a:t>
            </a:r>
            <a:r>
              <a:rPr lang="en-US" altLang="en-US" sz="1800">
                <a:solidFill>
                  <a:schemeClr val="tx1"/>
                </a:solidFill>
              </a:rPr>
              <a:t> to collude. </a:t>
            </a:r>
          </a:p>
          <a:p>
            <a:pPr eaLnBrk="1" hangingPunct="1">
              <a:spcBef>
                <a:spcPct val="50000"/>
              </a:spcBef>
            </a:pPr>
            <a:r>
              <a:rPr lang="en-US" altLang="en-US" sz="1800">
                <a:solidFill>
                  <a:schemeClr val="tx1"/>
                </a:solidFill>
              </a:rPr>
              <a:t>Therefore, because Putnam had rejected Crandall’s proposal, Section 1 was not violated.</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animEffect transition="in" filter="wipe(left)">
                                      <p:cBhvr>
                                        <p:cTn id="7" dur="500"/>
                                        <p:tgtEl>
                                          <p:spTgt spid="18">
                                            <p:txEl>
                                              <p:pRg st="0" end="0"/>
                                            </p:txEl>
                                          </p:spTgt>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xEl>
                                              <p:pRg st="1" end="1"/>
                                            </p:txEl>
                                          </p:spTgt>
                                        </p:tgtEl>
                                        <p:attrNameLst>
                                          <p:attrName>style.visibility</p:attrName>
                                        </p:attrNameLst>
                                      </p:cBhvr>
                                      <p:to>
                                        <p:strVal val="visible"/>
                                      </p:to>
                                    </p:set>
                                    <p:animEffect transition="in" filter="wipe(left)">
                                      <p:cBhvr>
                                        <p:cTn id="11" dur="500"/>
                                        <p:tgtEl>
                                          <p:spTgt spid="18">
                                            <p:txEl>
                                              <p:pRg st="1" end="1"/>
                                            </p:txEl>
                                          </p:spTgt>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8">
                                            <p:txEl>
                                              <p:pRg st="2" end="2"/>
                                            </p:txEl>
                                          </p:spTgt>
                                        </p:tgtEl>
                                        <p:attrNameLst>
                                          <p:attrName>style.visibility</p:attrName>
                                        </p:attrNameLst>
                                      </p:cBhvr>
                                      <p:to>
                                        <p:strVal val="visible"/>
                                      </p:to>
                                    </p:set>
                                    <p:animEffect transition="in" filter="wipe(left)">
                                      <p:cBhvr>
                                        <p:cTn id="15" dur="500"/>
                                        <p:tgtEl>
                                          <p:spTgt spid="18">
                                            <p:txEl>
                                              <p:pRg st="2" end="2"/>
                                            </p:txEl>
                                          </p:spTgt>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8">
                                            <p:txEl>
                                              <p:pRg st="3" end="3"/>
                                            </p:txEl>
                                          </p:spTgt>
                                        </p:tgtEl>
                                        <p:attrNameLst>
                                          <p:attrName>style.visibility</p:attrName>
                                        </p:attrNameLst>
                                      </p:cBhvr>
                                      <p:to>
                                        <p:strVal val="visible"/>
                                      </p:to>
                                    </p:set>
                                    <p:animEffect transition="in" filter="wipe(left)">
                                      <p:cBhvr>
                                        <p:cTn id="19" dur="500"/>
                                        <p:tgtEl>
                                          <p:spTgt spid="18">
                                            <p:txEl>
                                              <p:pRg st="3" end="3"/>
                                            </p:txEl>
                                          </p:spTgt>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8">
                                            <p:txEl>
                                              <p:pRg st="4" end="4"/>
                                            </p:txEl>
                                          </p:spTgt>
                                        </p:tgtEl>
                                        <p:attrNameLst>
                                          <p:attrName>style.visibility</p:attrName>
                                        </p:attrNameLst>
                                      </p:cBhvr>
                                      <p:to>
                                        <p:strVal val="visible"/>
                                      </p:to>
                                    </p:set>
                                    <p:animEffect transition="in" filter="wipe(left)">
                                      <p:cBhvr>
                                        <p:cTn id="23" dur="500"/>
                                        <p:tgtEl>
                                          <p:spTgt spid="18">
                                            <p:txEl>
                                              <p:pRg st="4" end="4"/>
                                            </p:txEl>
                                          </p:spTgt>
                                        </p:tgtEl>
                                      </p:cBhvr>
                                    </p:animEffect>
                                  </p:childTnLst>
                                </p:cTn>
                              </p:par>
                            </p:childTnLst>
                          </p:cTn>
                        </p:par>
                        <p:par>
                          <p:cTn id="24" fill="hold" nodeType="afterGroup">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8">
                                            <p:txEl>
                                              <p:pRg st="5" end="5"/>
                                            </p:txEl>
                                          </p:spTgt>
                                        </p:tgtEl>
                                        <p:attrNameLst>
                                          <p:attrName>style.visibility</p:attrName>
                                        </p:attrNameLst>
                                      </p:cBhvr>
                                      <p:to>
                                        <p:strVal val="visible"/>
                                      </p:to>
                                    </p:set>
                                    <p:animEffect transition="in" filter="wipe(left)">
                                      <p:cBhvr>
                                        <p:cTn id="27" dur="500"/>
                                        <p:tgtEl>
                                          <p:spTgt spid="18">
                                            <p:txEl>
                                              <p:pRg st="5" end="5"/>
                                            </p:txEl>
                                          </p:spTgt>
                                        </p:tgtEl>
                                      </p:cBhvr>
                                    </p:animEffect>
                                  </p:childTnLst>
                                </p:cTn>
                              </p:par>
                            </p:childTnLst>
                          </p:cTn>
                        </p:par>
                        <p:par>
                          <p:cTn id="28" fill="hold" nodeType="afterGroup">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8">
                                            <p:txEl>
                                              <p:pRg st="6" end="6"/>
                                            </p:txEl>
                                          </p:spTgt>
                                        </p:tgtEl>
                                        <p:attrNameLst>
                                          <p:attrName>style.visibility</p:attrName>
                                        </p:attrNameLst>
                                      </p:cBhvr>
                                      <p:to>
                                        <p:strVal val="visible"/>
                                      </p:to>
                                    </p:set>
                                    <p:animEffect transition="in" filter="wipe(left)">
                                      <p:cBhvr>
                                        <p:cTn id="31" dur="500"/>
                                        <p:tgtEl>
                                          <p:spTgt spid="18">
                                            <p:txEl>
                                              <p:pRg st="6" end="6"/>
                                            </p:txEl>
                                          </p:spTgt>
                                        </p:tgtEl>
                                      </p:cBhvr>
                                    </p:animEffect>
                                  </p:childTnLst>
                                </p:cTn>
                              </p:par>
                            </p:childTnLst>
                          </p:cTn>
                        </p:par>
                        <p:par>
                          <p:cTn id="32" fill="hold" nodeType="afterGroup">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8">
                                            <p:txEl>
                                              <p:pRg st="7" end="7"/>
                                            </p:txEl>
                                          </p:spTgt>
                                        </p:tgtEl>
                                        <p:attrNameLst>
                                          <p:attrName>style.visibility</p:attrName>
                                        </p:attrNameLst>
                                      </p:cBhvr>
                                      <p:to>
                                        <p:strVal val="visible"/>
                                      </p:to>
                                    </p:set>
                                    <p:animEffect transition="in" filter="wipe(left)">
                                      <p:cBhvr>
                                        <p:cTn id="35" dur="500"/>
                                        <p:tgtEl>
                                          <p:spTgt spid="18">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Grp="1" noChangeArrowheads="1"/>
          </p:cNvSpPr>
          <p:nvPr>
            <p:ph type="title"/>
          </p:nvPr>
        </p:nvSpPr>
        <p:spPr>
          <a:xfrm>
            <a:off x="1371600" y="381000"/>
            <a:ext cx="7315200" cy="533400"/>
          </a:xfrm>
        </p:spPr>
        <p:txBody>
          <a:bodyPr/>
          <a:lstStyle/>
          <a:p>
            <a:pPr eaLnBrk="1" hangingPunct="1"/>
            <a:r>
              <a:rPr lang="en-US" altLang="en-US" sz="2000" b="0" smtClean="0"/>
              <a:t>MONOPOLY</a:t>
            </a:r>
          </a:p>
        </p:txBody>
      </p:sp>
      <p:grpSp>
        <p:nvGrpSpPr>
          <p:cNvPr id="9219" name="Group 5"/>
          <p:cNvGrpSpPr>
            <a:grpSpLocks/>
          </p:cNvGrpSpPr>
          <p:nvPr/>
        </p:nvGrpSpPr>
        <p:grpSpPr bwMode="auto">
          <a:xfrm>
            <a:off x="457200" y="381000"/>
            <a:ext cx="8229600" cy="487363"/>
            <a:chOff x="288" y="240"/>
            <a:chExt cx="5184" cy="307"/>
          </a:xfrm>
        </p:grpSpPr>
        <p:sp>
          <p:nvSpPr>
            <p:cNvPr id="9230"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10.1</a:t>
              </a:r>
            </a:p>
          </p:txBody>
        </p:sp>
        <p:sp>
          <p:nvSpPr>
            <p:cNvPr id="9231"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9220" name="Picture 14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1" name="Rectangle 90"/>
          <p:cNvSpPr>
            <a:spLocks noGrp="1" noChangeArrowheads="1"/>
          </p:cNvSpPr>
          <p:nvPr>
            <p:ph type="body" idx="1"/>
          </p:nvPr>
        </p:nvSpPr>
        <p:spPr>
          <a:xfrm>
            <a:off x="457200" y="990600"/>
            <a:ext cx="6705600" cy="511175"/>
          </a:xfrm>
        </p:spPr>
        <p:txBody>
          <a:bodyPr/>
          <a:lstStyle/>
          <a:p>
            <a:pPr eaLnBrk="1" hangingPunct="1"/>
            <a:r>
              <a:rPr lang="en-US" altLang="en-US" sz="2000" smtClean="0"/>
              <a:t>Average Revenue and Marginal Revenue</a:t>
            </a:r>
          </a:p>
        </p:txBody>
      </p:sp>
      <p:pic>
        <p:nvPicPr>
          <p:cNvPr id="657410" name="Picture 2" descr="C:\Documents and Settings\Kyle M. Thiel\Desktop\pindyckDone\ch10\fig10.01\fig10.01_02.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05100" y="1466850"/>
            <a:ext cx="6057900" cy="493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7411" name="Picture 3" descr="C:\Documents and Settings\Kyle M. Thiel\Desktop\pindyckDone\ch10\fig10.01\fig10.01_03.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05100" y="1466850"/>
            <a:ext cx="6057900" cy="493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7412" name="Picture 4" descr="C:\Documents and Settings\Kyle M. Thiel\Desktop\pindyckDone\ch10\fig10.01\fig10.01_04.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05100" y="1466850"/>
            <a:ext cx="6057900" cy="493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7413" name="Picture 5" descr="C:\Documents and Settings\Kyle M. Thiel\Desktop\pindyckDone\ch10\fig10.01\fig10.01_05.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05100" y="1466850"/>
            <a:ext cx="6057900" cy="493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8" descr="fig10.01_01.gi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2705100" y="1466850"/>
            <a:ext cx="6057900" cy="493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Rectangle 11"/>
          <p:cNvSpPr>
            <a:spLocks noChangeArrowheads="1"/>
          </p:cNvSpPr>
          <p:nvPr/>
        </p:nvSpPr>
        <p:spPr bwMode="auto">
          <a:xfrm>
            <a:off x="609600" y="2286000"/>
            <a:ext cx="2057400" cy="9144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Aft>
                <a:spcPct val="20000"/>
              </a:spcAft>
            </a:pPr>
            <a:r>
              <a:rPr lang="en-US" altLang="en-US" sz="1400">
                <a:solidFill>
                  <a:schemeClr val="tx1"/>
                </a:solidFill>
              </a:rPr>
              <a:t>Average and marginal revenue are shown for the demand curve </a:t>
            </a:r>
            <a:br>
              <a:rPr lang="en-US" altLang="en-US" sz="1400">
                <a:solidFill>
                  <a:schemeClr val="tx1"/>
                </a:solidFill>
              </a:rPr>
            </a:br>
            <a:r>
              <a:rPr lang="en-US" altLang="en-US" sz="1400" i="1">
                <a:solidFill>
                  <a:schemeClr val="tx1"/>
                </a:solidFill>
              </a:rPr>
              <a:t>P</a:t>
            </a:r>
            <a:r>
              <a:rPr lang="en-US" altLang="en-US" sz="1400">
                <a:solidFill>
                  <a:schemeClr val="tx1"/>
                </a:solidFill>
              </a:rPr>
              <a:t> = 6 − </a:t>
            </a:r>
            <a:r>
              <a:rPr lang="en-US" altLang="en-US" sz="1400" i="1">
                <a:solidFill>
                  <a:schemeClr val="tx1"/>
                </a:solidFill>
              </a:rPr>
              <a:t>Q.</a:t>
            </a:r>
          </a:p>
        </p:txBody>
      </p:sp>
      <p:sp>
        <p:nvSpPr>
          <p:cNvPr id="24" name="Rectangle 12"/>
          <p:cNvSpPr>
            <a:spLocks noChangeArrowheads="1"/>
          </p:cNvSpPr>
          <p:nvPr/>
        </p:nvSpPr>
        <p:spPr bwMode="auto">
          <a:xfrm>
            <a:off x="666750" y="1905000"/>
            <a:ext cx="1847850" cy="38100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chemeClr val="tx1"/>
                </a:solidFill>
              </a:rPr>
              <a:t>Average and Marginal Revenue</a:t>
            </a:r>
          </a:p>
        </p:txBody>
      </p:sp>
      <p:sp>
        <p:nvSpPr>
          <p:cNvPr id="28" name="Rectangle 13"/>
          <p:cNvSpPr>
            <a:spLocks noChangeArrowheads="1"/>
          </p:cNvSpPr>
          <p:nvPr/>
        </p:nvSpPr>
        <p:spPr bwMode="auto">
          <a:xfrm>
            <a:off x="666750" y="1581150"/>
            <a:ext cx="1066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rgbClr val="B27CB6"/>
                </a:solidFill>
              </a:rPr>
              <a:t>Figure 10.1</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500"/>
                                        <p:tgtEl>
                                          <p:spTgt spid="28"/>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left)">
                                      <p:cBhvr>
                                        <p:cTn id="11" dur="500"/>
                                        <p:tgtEl>
                                          <p:spTgt spid="24"/>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0">
                                            <p:bg/>
                                          </p:spTgt>
                                        </p:tgtEl>
                                        <p:attrNameLst>
                                          <p:attrName>style.visibility</p:attrName>
                                        </p:attrNameLst>
                                      </p:cBhvr>
                                      <p:to>
                                        <p:strVal val="visible"/>
                                      </p:to>
                                    </p:set>
                                    <p:animEffect transition="in" filter="wipe(left)">
                                      <p:cBhvr>
                                        <p:cTn id="15" dur="500"/>
                                        <p:tgtEl>
                                          <p:spTgt spid="20">
                                            <p:bg/>
                                          </p:spTgt>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txEl>
                                              <p:pRg st="0" end="0"/>
                                            </p:txEl>
                                          </p:spTgt>
                                        </p:tgtEl>
                                        <p:attrNameLst>
                                          <p:attrName>style.visibility</p:attrName>
                                        </p:attrNameLst>
                                      </p:cBhvr>
                                      <p:to>
                                        <p:strVal val="visible"/>
                                      </p:to>
                                    </p:set>
                                    <p:animEffect transition="in" filter="wipe(left)">
                                      <p:cBhvr>
                                        <p:cTn id="19" dur="500"/>
                                        <p:tgtEl>
                                          <p:spTgt spid="20">
                                            <p:txEl>
                                              <p:pRg st="0" end="0"/>
                                            </p:txEl>
                                          </p:spTgt>
                                        </p:tgtEl>
                                      </p:cBhvr>
                                    </p:animEffect>
                                  </p:childTnLst>
                                </p:cTn>
                              </p:par>
                            </p:childTnLst>
                          </p:cTn>
                        </p:par>
                        <p:par>
                          <p:cTn id="20" fill="hold" nodeType="afterGroup">
                            <p:stCondLst>
                              <p:cond delay="2000"/>
                            </p:stCondLst>
                            <p:childTnLst>
                              <p:par>
                                <p:cTn id="21" presetID="22" presetClass="entr" presetSubtype="8"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left)">
                                      <p:cBhvr>
                                        <p:cTn id="23" dur="500"/>
                                        <p:tgtEl>
                                          <p:spTgt spid="19"/>
                                        </p:tgtEl>
                                      </p:cBhvr>
                                    </p:animEffect>
                                  </p:childTnLst>
                                </p:cTn>
                              </p:par>
                            </p:childTnLst>
                          </p:cTn>
                        </p:par>
                        <p:par>
                          <p:cTn id="24" fill="hold" nodeType="afterGroup">
                            <p:stCondLst>
                              <p:cond delay="2500"/>
                            </p:stCondLst>
                            <p:childTnLst>
                              <p:par>
                                <p:cTn id="25" presetID="22" presetClass="entr" presetSubtype="1" fill="hold" nodeType="afterEffect">
                                  <p:stCondLst>
                                    <p:cond delay="0"/>
                                  </p:stCondLst>
                                  <p:childTnLst>
                                    <p:set>
                                      <p:cBhvr>
                                        <p:cTn id="26" dur="1" fill="hold">
                                          <p:stCondLst>
                                            <p:cond delay="0"/>
                                          </p:stCondLst>
                                        </p:cTn>
                                        <p:tgtEl>
                                          <p:spTgt spid="657410"/>
                                        </p:tgtEl>
                                        <p:attrNameLst>
                                          <p:attrName>style.visibility</p:attrName>
                                        </p:attrNameLst>
                                      </p:cBhvr>
                                      <p:to>
                                        <p:strVal val="visible"/>
                                      </p:to>
                                    </p:set>
                                    <p:animEffect transition="in" filter="wipe(up)">
                                      <p:cBhvr>
                                        <p:cTn id="27" dur="1000"/>
                                        <p:tgtEl>
                                          <p:spTgt spid="657410"/>
                                        </p:tgtEl>
                                      </p:cBhvr>
                                    </p:animEffect>
                                  </p:childTnLst>
                                </p:cTn>
                              </p:par>
                            </p:childTnLst>
                          </p:cTn>
                        </p:par>
                        <p:par>
                          <p:cTn id="28" fill="hold" nodeType="afterGroup">
                            <p:stCondLst>
                              <p:cond delay="3500"/>
                            </p:stCondLst>
                            <p:childTnLst>
                              <p:par>
                                <p:cTn id="29" presetID="22" presetClass="entr" presetSubtype="2" fill="hold" nodeType="afterEffect">
                                  <p:stCondLst>
                                    <p:cond delay="0"/>
                                  </p:stCondLst>
                                  <p:childTnLst>
                                    <p:set>
                                      <p:cBhvr>
                                        <p:cTn id="30" dur="1" fill="hold">
                                          <p:stCondLst>
                                            <p:cond delay="0"/>
                                          </p:stCondLst>
                                        </p:cTn>
                                        <p:tgtEl>
                                          <p:spTgt spid="657411"/>
                                        </p:tgtEl>
                                        <p:attrNameLst>
                                          <p:attrName>style.visibility</p:attrName>
                                        </p:attrNameLst>
                                      </p:cBhvr>
                                      <p:to>
                                        <p:strVal val="visible"/>
                                      </p:to>
                                    </p:set>
                                    <p:animEffect transition="in" filter="wipe(right)">
                                      <p:cBhvr>
                                        <p:cTn id="31" dur="1000"/>
                                        <p:tgtEl>
                                          <p:spTgt spid="657411"/>
                                        </p:tgtEl>
                                      </p:cBhvr>
                                    </p:animEffect>
                                  </p:childTnLst>
                                </p:cTn>
                              </p:par>
                            </p:childTnLst>
                          </p:cTn>
                        </p:par>
                        <p:par>
                          <p:cTn id="32" fill="hold" nodeType="afterGroup">
                            <p:stCondLst>
                              <p:cond delay="4500"/>
                            </p:stCondLst>
                            <p:childTnLst>
                              <p:par>
                                <p:cTn id="33" presetID="22" presetClass="entr" presetSubtype="1" fill="hold" nodeType="afterEffect">
                                  <p:stCondLst>
                                    <p:cond delay="0"/>
                                  </p:stCondLst>
                                  <p:childTnLst>
                                    <p:set>
                                      <p:cBhvr>
                                        <p:cTn id="34" dur="1" fill="hold">
                                          <p:stCondLst>
                                            <p:cond delay="0"/>
                                          </p:stCondLst>
                                        </p:cTn>
                                        <p:tgtEl>
                                          <p:spTgt spid="657412"/>
                                        </p:tgtEl>
                                        <p:attrNameLst>
                                          <p:attrName>style.visibility</p:attrName>
                                        </p:attrNameLst>
                                      </p:cBhvr>
                                      <p:to>
                                        <p:strVal val="visible"/>
                                      </p:to>
                                    </p:set>
                                    <p:animEffect transition="in" filter="wipe(up)">
                                      <p:cBhvr>
                                        <p:cTn id="35" dur="1000"/>
                                        <p:tgtEl>
                                          <p:spTgt spid="657412"/>
                                        </p:tgtEl>
                                      </p:cBhvr>
                                    </p:animEffect>
                                  </p:childTnLst>
                                </p:cTn>
                              </p:par>
                            </p:childTnLst>
                          </p:cTn>
                        </p:par>
                        <p:par>
                          <p:cTn id="36" fill="hold" nodeType="afterGroup">
                            <p:stCondLst>
                              <p:cond delay="5500"/>
                            </p:stCondLst>
                            <p:childTnLst>
                              <p:par>
                                <p:cTn id="37" presetID="22" presetClass="entr" presetSubtype="8" fill="hold" nodeType="afterEffect">
                                  <p:stCondLst>
                                    <p:cond delay="0"/>
                                  </p:stCondLst>
                                  <p:childTnLst>
                                    <p:set>
                                      <p:cBhvr>
                                        <p:cTn id="38" dur="1" fill="hold">
                                          <p:stCondLst>
                                            <p:cond delay="0"/>
                                          </p:stCondLst>
                                        </p:cTn>
                                        <p:tgtEl>
                                          <p:spTgt spid="657413"/>
                                        </p:tgtEl>
                                        <p:attrNameLst>
                                          <p:attrName>style.visibility</p:attrName>
                                        </p:attrNameLst>
                                      </p:cBhvr>
                                      <p:to>
                                        <p:strVal val="visible"/>
                                      </p:to>
                                    </p:set>
                                    <p:animEffect transition="in" filter="wipe(left)">
                                      <p:cBhvr>
                                        <p:cTn id="39" dur="1000"/>
                                        <p:tgtEl>
                                          <p:spTgt spid="6574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uild="p" animBg="1"/>
      <p:bldP spid="24" grpId="0" animBg="1"/>
      <p:bldP spid="28"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7" name="Picture 13" descr="ex10.05sized.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57225" y="914400"/>
            <a:ext cx="6962775"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26" name="Rectangle 13"/>
          <p:cNvSpPr>
            <a:spLocks noChangeArrowheads="1"/>
          </p:cNvSpPr>
          <p:nvPr/>
        </p:nvSpPr>
        <p:spPr bwMode="auto">
          <a:xfrm>
            <a:off x="914400" y="1295400"/>
            <a:ext cx="7315200" cy="5029200"/>
          </a:xfrm>
          <a:prstGeom prst="rect">
            <a:avLst/>
          </a:prstGeom>
          <a:solidFill>
            <a:srgbClr val="F9F5EE"/>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Char char="•"/>
            </a:pPr>
            <a:endParaRPr lang="en-US" altLang="en-US" sz="1800">
              <a:solidFill>
                <a:schemeClr val="tx1"/>
              </a:solidFill>
              <a:latin typeface="Palatino" pitchFamily="2" charset="0"/>
            </a:endParaRPr>
          </a:p>
        </p:txBody>
      </p:sp>
      <p:sp>
        <p:nvSpPr>
          <p:cNvPr id="54276" name="Rectangle 2"/>
          <p:cNvSpPr>
            <a:spLocks noGrp="1" noChangeArrowheads="1"/>
          </p:cNvSpPr>
          <p:nvPr>
            <p:ph type="title"/>
          </p:nvPr>
        </p:nvSpPr>
        <p:spPr>
          <a:xfrm>
            <a:off x="1371600" y="381000"/>
            <a:ext cx="7315200" cy="487363"/>
          </a:xfrm>
        </p:spPr>
        <p:txBody>
          <a:bodyPr/>
          <a:lstStyle/>
          <a:p>
            <a:pPr marL="419100" indent="-419100" eaLnBrk="1" hangingPunct="1"/>
            <a:r>
              <a:rPr lang="en-US" altLang="en-US" sz="2000" b="0" smtClean="0"/>
              <a:t>LIMITING MARKET POWER: THE ANTITRUST LAWS</a:t>
            </a:r>
          </a:p>
        </p:txBody>
      </p:sp>
      <p:grpSp>
        <p:nvGrpSpPr>
          <p:cNvPr id="54277" name="Group 3"/>
          <p:cNvGrpSpPr>
            <a:grpSpLocks/>
          </p:cNvGrpSpPr>
          <p:nvPr/>
        </p:nvGrpSpPr>
        <p:grpSpPr bwMode="auto">
          <a:xfrm>
            <a:off x="457200" y="381000"/>
            <a:ext cx="8229600" cy="487363"/>
            <a:chOff x="288" y="240"/>
            <a:chExt cx="5184" cy="307"/>
          </a:xfrm>
        </p:grpSpPr>
        <p:sp>
          <p:nvSpPr>
            <p:cNvPr id="54282" name="Rectangle 4"/>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10.7</a:t>
              </a:r>
            </a:p>
          </p:txBody>
        </p:sp>
        <p:sp>
          <p:nvSpPr>
            <p:cNvPr id="54283" name="Line 5"/>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54278" name="Picture 9"/>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94625"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Rectangle 93"/>
          <p:cNvSpPr>
            <a:spLocks noChangeArrowheads="1"/>
          </p:cNvSpPr>
          <p:nvPr/>
        </p:nvSpPr>
        <p:spPr bwMode="auto">
          <a:xfrm>
            <a:off x="609600" y="1295400"/>
            <a:ext cx="7620000" cy="1436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marL="2336800">
              <a:spcBef>
                <a:spcPct val="20000"/>
              </a:spcBef>
              <a:defRPr sz="2400">
                <a:solidFill>
                  <a:srgbClr val="53BE95"/>
                </a:solidFill>
                <a:latin typeface="Arial" panose="020B0604020202020204" pitchFamily="34" charset="0"/>
              </a:defRPr>
            </a:lvl1pPr>
            <a:lvl2pPr marL="2795588" indent="-285750">
              <a:spcBef>
                <a:spcPct val="20000"/>
              </a:spcBef>
              <a:defRPr sz="2000" b="1" i="1">
                <a:solidFill>
                  <a:srgbClr val="F7955A"/>
                </a:solidFill>
                <a:latin typeface="Arial" panose="020B0604020202020204" pitchFamily="34" charset="0"/>
              </a:defRPr>
            </a:lvl2pPr>
            <a:lvl3pPr marL="3138488" indent="-228600">
              <a:spcBef>
                <a:spcPct val="20000"/>
              </a:spcBef>
              <a:buChar char="•"/>
              <a:defRPr sz="2400">
                <a:solidFill>
                  <a:schemeClr val="tx1"/>
                </a:solidFill>
                <a:latin typeface="Arial" panose="020B0604020202020204" pitchFamily="34" charset="0"/>
              </a:defRPr>
            </a:lvl3pPr>
            <a:lvl4pPr marL="3481388" indent="-228600">
              <a:spcBef>
                <a:spcPct val="20000"/>
              </a:spcBef>
              <a:buChar char="–"/>
              <a:defRPr sz="2000">
                <a:solidFill>
                  <a:schemeClr val="tx1"/>
                </a:solidFill>
                <a:latin typeface="Arial" panose="020B0604020202020204" pitchFamily="34" charset="0"/>
              </a:defRPr>
            </a:lvl4pPr>
            <a:lvl5pPr marL="3824288" indent="-228600">
              <a:spcBef>
                <a:spcPct val="20000"/>
              </a:spcBef>
              <a:buChar char="»"/>
              <a:defRPr sz="2000">
                <a:solidFill>
                  <a:schemeClr val="tx1"/>
                </a:solidFill>
                <a:latin typeface="Arial" panose="020B0604020202020204" pitchFamily="34" charset="0"/>
              </a:defRPr>
            </a:lvl5pPr>
            <a:lvl6pPr marL="4281488"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4738688"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5195888"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5653088"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pPr>
            <a:r>
              <a:rPr lang="en-US" altLang="en-US" sz="1600">
                <a:solidFill>
                  <a:schemeClr val="tx1"/>
                </a:solidFill>
              </a:rPr>
              <a:t>Did Microsoft engage in illegal practices?</a:t>
            </a:r>
          </a:p>
          <a:p>
            <a:pPr eaLnBrk="1" hangingPunct="1">
              <a:spcBef>
                <a:spcPct val="50000"/>
              </a:spcBef>
            </a:pPr>
            <a:r>
              <a:rPr lang="en-US" altLang="en-US" sz="1600">
                <a:solidFill>
                  <a:schemeClr val="tx1"/>
                </a:solidFill>
              </a:rPr>
              <a:t>The U.S. Government said yes; Microsoft disagreed.  Here is a brief road map of some of the U.S. Department of Justice’s major claims and Microsoft’s responses.</a:t>
            </a:r>
          </a:p>
        </p:txBody>
      </p:sp>
      <p:pic>
        <p:nvPicPr>
          <p:cNvPr id="52232" name="Picture 9" descr="ex10.06picture.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12788" y="1379538"/>
            <a:ext cx="2133600" cy="1363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93"/>
          <p:cNvSpPr>
            <a:spLocks noChangeArrowheads="1"/>
          </p:cNvSpPr>
          <p:nvPr/>
        </p:nvSpPr>
        <p:spPr bwMode="auto">
          <a:xfrm>
            <a:off x="914400" y="2743200"/>
            <a:ext cx="7315200" cy="339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defRPr sz="2400">
                <a:solidFill>
                  <a:srgbClr val="53BE95"/>
                </a:solidFill>
                <a:latin typeface="Arial" panose="020B0604020202020204" pitchFamily="34" charset="0"/>
              </a:defRPr>
            </a:lvl1pPr>
            <a:lvl2pPr marL="2576513" indent="-285750">
              <a:spcBef>
                <a:spcPct val="20000"/>
              </a:spcBef>
              <a:defRPr sz="2000" b="1" i="1">
                <a:solidFill>
                  <a:srgbClr val="F7955A"/>
                </a:solidFill>
                <a:latin typeface="Arial" panose="020B0604020202020204" pitchFamily="34" charset="0"/>
              </a:defRPr>
            </a:lvl2pPr>
            <a:lvl3pPr marL="2919413" indent="-228600">
              <a:spcBef>
                <a:spcPct val="20000"/>
              </a:spcBef>
              <a:buChar char="•"/>
              <a:defRPr sz="2400">
                <a:solidFill>
                  <a:schemeClr val="tx1"/>
                </a:solidFill>
                <a:latin typeface="Arial" panose="020B0604020202020204" pitchFamily="34" charset="0"/>
              </a:defRPr>
            </a:lvl3pPr>
            <a:lvl4pPr marL="3262313" indent="-228600">
              <a:spcBef>
                <a:spcPct val="20000"/>
              </a:spcBef>
              <a:buChar char="–"/>
              <a:defRPr sz="2000">
                <a:solidFill>
                  <a:schemeClr val="tx1"/>
                </a:solidFill>
                <a:latin typeface="Arial" panose="020B0604020202020204" pitchFamily="34" charset="0"/>
              </a:defRPr>
            </a:lvl4pPr>
            <a:lvl5pPr marL="3605213" indent="-228600">
              <a:spcBef>
                <a:spcPct val="20000"/>
              </a:spcBef>
              <a:buChar char="»"/>
              <a:defRPr sz="2000">
                <a:solidFill>
                  <a:schemeClr val="tx1"/>
                </a:solidFill>
                <a:latin typeface="Arial" panose="020B0604020202020204" pitchFamily="34" charset="0"/>
              </a:defRPr>
            </a:lvl5pPr>
            <a:lvl6pPr marL="4062413"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4519613"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4976813"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5434013"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pPr>
            <a:r>
              <a:rPr lang="en-US" altLang="en-US" sz="1600" b="1">
                <a:solidFill>
                  <a:schemeClr val="tx1"/>
                </a:solidFill>
              </a:rPr>
              <a:t>DOJ claim: </a:t>
            </a:r>
            <a:r>
              <a:rPr lang="en-US" altLang="en-US" sz="1600">
                <a:solidFill>
                  <a:schemeClr val="tx1"/>
                </a:solidFill>
              </a:rPr>
              <a:t>Microsoft has a great deal of market power in the market for PC operating systems—enough to meet the legal definition of monopoly power.</a:t>
            </a:r>
          </a:p>
          <a:p>
            <a:pPr eaLnBrk="1" hangingPunct="1">
              <a:spcBef>
                <a:spcPct val="50000"/>
              </a:spcBef>
            </a:pPr>
            <a:r>
              <a:rPr lang="en-US" altLang="en-US" sz="1600" b="1">
                <a:solidFill>
                  <a:schemeClr val="tx1"/>
                </a:solidFill>
              </a:rPr>
              <a:t>MS response:</a:t>
            </a:r>
            <a:r>
              <a:rPr lang="en-US" altLang="en-US" sz="1600">
                <a:solidFill>
                  <a:schemeClr val="tx1"/>
                </a:solidFill>
              </a:rPr>
              <a:t> Microsoft does not meet the legal test for monopoly power because it faces significant threats from potential competitors that offer or will offer platforms to compete with Windows.</a:t>
            </a:r>
          </a:p>
          <a:p>
            <a:pPr eaLnBrk="1" hangingPunct="1">
              <a:spcBef>
                <a:spcPct val="50000"/>
              </a:spcBef>
            </a:pPr>
            <a:r>
              <a:rPr lang="en-US" altLang="en-US" sz="1600" b="1">
                <a:solidFill>
                  <a:schemeClr val="tx1"/>
                </a:solidFill>
              </a:rPr>
              <a:t>DOJ claim: </a:t>
            </a:r>
            <a:r>
              <a:rPr lang="en-US" altLang="en-US" sz="1600">
                <a:solidFill>
                  <a:schemeClr val="tx1"/>
                </a:solidFill>
              </a:rPr>
              <a:t>Microsoft viewed Netscape’s Internet browser as a threat to its monopoly over the PC operating system market. In violation of Section 1 of the Sherman Act, Microsoft entered into exclusionary agreements with computer manufacturers and Internet service providers with the objective of raising the cost to Netscape of making its browser available to consumers.</a:t>
            </a:r>
          </a:p>
          <a:p>
            <a:pPr eaLnBrk="1" hangingPunct="1">
              <a:spcBef>
                <a:spcPct val="50000"/>
              </a:spcBef>
            </a:pPr>
            <a:r>
              <a:rPr lang="en-US" altLang="en-US" sz="1600" b="1">
                <a:solidFill>
                  <a:schemeClr val="tx1"/>
                </a:solidFill>
              </a:rPr>
              <a:t>MS response: </a:t>
            </a:r>
            <a:r>
              <a:rPr lang="en-US" altLang="en-US" sz="1600">
                <a:solidFill>
                  <a:schemeClr val="tx1"/>
                </a:solidFill>
              </a:rPr>
              <a:t>The contracts were not unduly restrictive. In any case, Microsoft unilaterally agreed to stop most of them.</a:t>
            </a:r>
            <a:endParaRPr lang="en-US" altLang="en-US" sz="140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52227"/>
                                        </p:tgtEl>
                                        <p:attrNameLst>
                                          <p:attrName>style.visibility</p:attrName>
                                        </p:attrNameLst>
                                      </p:cBhvr>
                                      <p:to>
                                        <p:strVal val="visible"/>
                                      </p:to>
                                    </p:set>
                                    <p:animEffect transition="in" filter="wipe(left)">
                                      <p:cBhvr>
                                        <p:cTn id="7" dur="500"/>
                                        <p:tgtEl>
                                          <p:spTgt spid="52227"/>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2226"/>
                                        </p:tgtEl>
                                        <p:attrNameLst>
                                          <p:attrName>style.visibility</p:attrName>
                                        </p:attrNameLst>
                                      </p:cBhvr>
                                      <p:to>
                                        <p:strVal val="visible"/>
                                      </p:to>
                                    </p:set>
                                    <p:animEffect transition="in" filter="fade">
                                      <p:cBhvr>
                                        <p:cTn id="11" dur="500"/>
                                        <p:tgtEl>
                                          <p:spTgt spid="52226"/>
                                        </p:tgtEl>
                                      </p:cBhvr>
                                    </p:animEffect>
                                  </p:childTnLst>
                                </p:cTn>
                              </p:par>
                            </p:childTnLst>
                          </p:cTn>
                        </p:par>
                        <p:par>
                          <p:cTn id="12" fill="hold" nodeType="afterGroup">
                            <p:stCondLst>
                              <p:cond delay="1000"/>
                            </p:stCondLst>
                            <p:childTnLst>
                              <p:par>
                                <p:cTn id="13" presetID="10" presetClass="entr" presetSubtype="0" fill="hold" nodeType="afterEffect">
                                  <p:stCondLst>
                                    <p:cond delay="0"/>
                                  </p:stCondLst>
                                  <p:childTnLst>
                                    <p:set>
                                      <p:cBhvr>
                                        <p:cTn id="14" dur="1" fill="hold">
                                          <p:stCondLst>
                                            <p:cond delay="0"/>
                                          </p:stCondLst>
                                        </p:cTn>
                                        <p:tgtEl>
                                          <p:spTgt spid="52232"/>
                                        </p:tgtEl>
                                        <p:attrNameLst>
                                          <p:attrName>style.visibility</p:attrName>
                                        </p:attrNameLst>
                                      </p:cBhvr>
                                      <p:to>
                                        <p:strVal val="visible"/>
                                      </p:to>
                                    </p:set>
                                    <p:animEffect transition="in" filter="fade">
                                      <p:cBhvr>
                                        <p:cTn id="15" dur="500"/>
                                        <p:tgtEl>
                                          <p:spTgt spid="52232"/>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8">
                                            <p:txEl>
                                              <p:pRg st="0" end="0"/>
                                            </p:txEl>
                                          </p:spTgt>
                                        </p:tgtEl>
                                        <p:attrNameLst>
                                          <p:attrName>style.visibility</p:attrName>
                                        </p:attrNameLst>
                                      </p:cBhvr>
                                      <p:to>
                                        <p:strVal val="visible"/>
                                      </p:to>
                                    </p:set>
                                    <p:animEffect transition="in" filter="wipe(left)">
                                      <p:cBhvr>
                                        <p:cTn id="19" dur="500"/>
                                        <p:tgtEl>
                                          <p:spTgt spid="18">
                                            <p:txEl>
                                              <p:pRg st="0" end="0"/>
                                            </p:txEl>
                                          </p:spTgt>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8">
                                            <p:txEl>
                                              <p:pRg st="1" end="1"/>
                                            </p:txEl>
                                          </p:spTgt>
                                        </p:tgtEl>
                                        <p:attrNameLst>
                                          <p:attrName>style.visibility</p:attrName>
                                        </p:attrNameLst>
                                      </p:cBhvr>
                                      <p:to>
                                        <p:strVal val="visible"/>
                                      </p:to>
                                    </p:set>
                                    <p:animEffect transition="in" filter="wipe(left)">
                                      <p:cBhvr>
                                        <p:cTn id="23" dur="500"/>
                                        <p:tgtEl>
                                          <p:spTgt spid="18">
                                            <p:txEl>
                                              <p:pRg st="1" end="1"/>
                                            </p:txEl>
                                          </p:spTgt>
                                        </p:tgtEl>
                                      </p:cBhvr>
                                    </p:animEffect>
                                  </p:childTnLst>
                                </p:cTn>
                              </p:par>
                            </p:childTnLst>
                          </p:cTn>
                        </p:par>
                        <p:par>
                          <p:cTn id="24" fill="hold" nodeType="afterGroup">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
                                            <p:txEl>
                                              <p:pRg st="0" end="0"/>
                                            </p:txEl>
                                          </p:spTgt>
                                        </p:tgtEl>
                                        <p:attrNameLst>
                                          <p:attrName>style.visibility</p:attrName>
                                        </p:attrNameLst>
                                      </p:cBhvr>
                                      <p:to>
                                        <p:strVal val="visible"/>
                                      </p:to>
                                    </p:set>
                                    <p:animEffect transition="in" filter="wipe(left)">
                                      <p:cBhvr>
                                        <p:cTn id="27" dur="500"/>
                                        <p:tgtEl>
                                          <p:spTgt spid="2">
                                            <p:txEl>
                                              <p:pRg st="0" end="0"/>
                                            </p:txEl>
                                          </p:spTgt>
                                        </p:tgtEl>
                                      </p:cBhvr>
                                    </p:animEffect>
                                  </p:childTnLst>
                                </p:cTn>
                              </p:par>
                            </p:childTnLst>
                          </p:cTn>
                        </p:par>
                        <p:par>
                          <p:cTn id="28" fill="hold" nodeType="afterGroup">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
                                            <p:txEl>
                                              <p:pRg st="1" end="1"/>
                                            </p:txEl>
                                          </p:spTgt>
                                        </p:tgtEl>
                                        <p:attrNameLst>
                                          <p:attrName>style.visibility</p:attrName>
                                        </p:attrNameLst>
                                      </p:cBhvr>
                                      <p:to>
                                        <p:strVal val="visible"/>
                                      </p:to>
                                    </p:set>
                                    <p:animEffect transition="in" filter="wipe(left)">
                                      <p:cBhvr>
                                        <p:cTn id="31" dur="500"/>
                                        <p:tgtEl>
                                          <p:spTgt spid="2">
                                            <p:txEl>
                                              <p:pRg st="1" end="1"/>
                                            </p:txEl>
                                          </p:spTgt>
                                        </p:tgtEl>
                                      </p:cBhvr>
                                    </p:animEffect>
                                  </p:childTnLst>
                                </p:cTn>
                              </p:par>
                            </p:childTnLst>
                          </p:cTn>
                        </p:par>
                        <p:par>
                          <p:cTn id="32" fill="hold" nodeType="afterGroup">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
                                            <p:txEl>
                                              <p:pRg st="2" end="2"/>
                                            </p:txEl>
                                          </p:spTgt>
                                        </p:tgtEl>
                                        <p:attrNameLst>
                                          <p:attrName>style.visibility</p:attrName>
                                        </p:attrNameLst>
                                      </p:cBhvr>
                                      <p:to>
                                        <p:strVal val="visible"/>
                                      </p:to>
                                    </p:set>
                                    <p:animEffect transition="in" filter="wipe(left)">
                                      <p:cBhvr>
                                        <p:cTn id="35" dur="500"/>
                                        <p:tgtEl>
                                          <p:spTgt spid="2">
                                            <p:txEl>
                                              <p:pRg st="2" end="2"/>
                                            </p:txEl>
                                          </p:spTgt>
                                        </p:tgtEl>
                                      </p:cBhvr>
                                    </p:animEffect>
                                  </p:childTnLst>
                                </p:cTn>
                              </p:par>
                            </p:childTnLst>
                          </p:cTn>
                        </p:par>
                        <p:par>
                          <p:cTn id="36" fill="hold" nodeType="afterGroup">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2">
                                            <p:txEl>
                                              <p:pRg st="3" end="3"/>
                                            </p:txEl>
                                          </p:spTgt>
                                        </p:tgtEl>
                                        <p:attrNameLst>
                                          <p:attrName>style.visibility</p:attrName>
                                        </p:attrNameLst>
                                      </p:cBhvr>
                                      <p:to>
                                        <p:strVal val="visible"/>
                                      </p:to>
                                    </p:set>
                                    <p:animEffect transition="in" filter="wipe(left)">
                                      <p:cBhvr>
                                        <p:cTn id="3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6" grpId="0" animBg="1"/>
      <p:bldP spid="18" grpId="0" build="p"/>
      <p:bldP spid="2"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3"/>
          <p:cNvSpPr>
            <a:spLocks noChangeArrowheads="1"/>
          </p:cNvSpPr>
          <p:nvPr/>
        </p:nvSpPr>
        <p:spPr bwMode="auto">
          <a:xfrm>
            <a:off x="914400" y="1295400"/>
            <a:ext cx="7315200" cy="5029200"/>
          </a:xfrm>
          <a:prstGeom prst="rect">
            <a:avLst/>
          </a:prstGeom>
          <a:solidFill>
            <a:srgbClr val="F9F5EE"/>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Char char="•"/>
            </a:pPr>
            <a:endParaRPr lang="en-US" altLang="en-US" sz="1800">
              <a:solidFill>
                <a:schemeClr val="tx1"/>
              </a:solidFill>
              <a:latin typeface="Palatino" pitchFamily="2" charset="0"/>
            </a:endParaRPr>
          </a:p>
        </p:txBody>
      </p:sp>
      <p:pic>
        <p:nvPicPr>
          <p:cNvPr id="55299" name="Picture 13" descr="ex10.05sized.gif"/>
          <p:cNvPicPr>
            <a:picLocks noChangeAspect="1"/>
          </p:cNvPicPr>
          <p:nvPr/>
        </p:nvPicPr>
        <p:blipFill>
          <a:blip r:embed="rId2">
            <a:clrChange>
              <a:clrFrom>
                <a:srgbClr val="FCFBF7"/>
              </a:clrFrom>
              <a:clrTo>
                <a:srgbClr val="FCFBF7">
                  <a:alpha val="0"/>
                </a:srgbClr>
              </a:clrTo>
            </a:clrChange>
            <a:extLst>
              <a:ext uri="{28A0092B-C50C-407E-A947-70E740481C1C}">
                <a14:useLocalDpi xmlns:a14="http://schemas.microsoft.com/office/drawing/2010/main" val="0"/>
              </a:ext>
            </a:extLst>
          </a:blip>
          <a:srcRect/>
          <a:stretch>
            <a:fillRect/>
          </a:stretch>
        </p:blipFill>
        <p:spPr bwMode="auto">
          <a:xfrm>
            <a:off x="658813" y="914400"/>
            <a:ext cx="6962775"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300" name="Rectangle 2"/>
          <p:cNvSpPr>
            <a:spLocks noGrp="1" noChangeArrowheads="1"/>
          </p:cNvSpPr>
          <p:nvPr>
            <p:ph type="title"/>
          </p:nvPr>
        </p:nvSpPr>
        <p:spPr>
          <a:xfrm>
            <a:off x="1371600" y="381000"/>
            <a:ext cx="7315200" cy="487363"/>
          </a:xfrm>
        </p:spPr>
        <p:txBody>
          <a:bodyPr/>
          <a:lstStyle/>
          <a:p>
            <a:pPr marL="419100" indent="-419100" eaLnBrk="1" hangingPunct="1"/>
            <a:r>
              <a:rPr lang="en-US" altLang="en-US" sz="2000" b="0" smtClean="0"/>
              <a:t>LIMITING MARKET POWER: THE ANTITRUST LAWS</a:t>
            </a:r>
          </a:p>
        </p:txBody>
      </p:sp>
      <p:grpSp>
        <p:nvGrpSpPr>
          <p:cNvPr id="55301" name="Group 3"/>
          <p:cNvGrpSpPr>
            <a:grpSpLocks/>
          </p:cNvGrpSpPr>
          <p:nvPr/>
        </p:nvGrpSpPr>
        <p:grpSpPr bwMode="auto">
          <a:xfrm>
            <a:off x="457200" y="381000"/>
            <a:ext cx="8229600" cy="487363"/>
            <a:chOff x="288" y="240"/>
            <a:chExt cx="5184" cy="307"/>
          </a:xfrm>
        </p:grpSpPr>
        <p:sp>
          <p:nvSpPr>
            <p:cNvPr id="55304" name="Rectangle 4"/>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10.7</a:t>
              </a:r>
            </a:p>
          </p:txBody>
        </p:sp>
        <p:sp>
          <p:nvSpPr>
            <p:cNvPr id="55305" name="Line 5"/>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55302" name="Picture 9"/>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94625"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Rectangle 93"/>
          <p:cNvSpPr>
            <a:spLocks noChangeArrowheads="1"/>
          </p:cNvSpPr>
          <p:nvPr/>
        </p:nvSpPr>
        <p:spPr bwMode="auto">
          <a:xfrm>
            <a:off x="914400" y="1635125"/>
            <a:ext cx="7315200" cy="494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ts val="963"/>
              </a:spcBef>
            </a:pPr>
            <a:r>
              <a:rPr lang="en-US" altLang="en-US" sz="1600" b="1">
                <a:solidFill>
                  <a:schemeClr val="tx1"/>
                </a:solidFill>
              </a:rPr>
              <a:t>DOJ claim: </a:t>
            </a:r>
            <a:r>
              <a:rPr lang="en-US" altLang="en-US" sz="1600">
                <a:solidFill>
                  <a:schemeClr val="tx1"/>
                </a:solidFill>
              </a:rPr>
              <a:t>In violation of Section 2 of the Sherman Act, Microsoft engaged in practices designed to maintain its monopoly in the market for desktop PC operating systems. It tied its browser to the Windows 98 operating system, even though doing so was technically unnecessary. This action was predatory because it made it difficult or impossible for Netscape and other firms to successfully offer competing products.</a:t>
            </a:r>
          </a:p>
          <a:p>
            <a:pPr eaLnBrk="1" hangingPunct="1">
              <a:spcBef>
                <a:spcPts val="963"/>
              </a:spcBef>
            </a:pPr>
            <a:r>
              <a:rPr lang="en-US" altLang="en-US" sz="1600" b="1">
                <a:solidFill>
                  <a:schemeClr val="tx1"/>
                </a:solidFill>
              </a:rPr>
              <a:t>MS response:</a:t>
            </a:r>
            <a:r>
              <a:rPr lang="en-US" altLang="en-US" sz="1600">
                <a:solidFill>
                  <a:schemeClr val="tx1"/>
                </a:solidFill>
              </a:rPr>
              <a:t> There are benefits to incorporating the browser functionality into the operating system. Not being allowed to integrate new functionality into an operating system will discourage innovation. Offering consumers a choice between separate or integrated browsers would cause confusion in the marketplace.</a:t>
            </a:r>
          </a:p>
          <a:p>
            <a:pPr eaLnBrk="1" hangingPunct="1">
              <a:spcBef>
                <a:spcPts val="963"/>
              </a:spcBef>
            </a:pPr>
            <a:r>
              <a:rPr lang="en-US" altLang="en-US" sz="1600" b="1">
                <a:solidFill>
                  <a:schemeClr val="tx1"/>
                </a:solidFill>
              </a:rPr>
              <a:t>DOJ claim: </a:t>
            </a:r>
            <a:r>
              <a:rPr lang="en-US" altLang="en-US" sz="1600">
                <a:solidFill>
                  <a:schemeClr val="tx1"/>
                </a:solidFill>
              </a:rPr>
              <a:t>In violation of Section 2 of the Sherman Act, Microsoft attempted to divide the browser business with Netscape and engaged in similar conduct with both Apple Computer and Intel.</a:t>
            </a:r>
          </a:p>
          <a:p>
            <a:pPr eaLnBrk="1" hangingPunct="1">
              <a:spcBef>
                <a:spcPts val="963"/>
              </a:spcBef>
            </a:pPr>
            <a:r>
              <a:rPr lang="en-US" altLang="en-US" sz="1600" b="1">
                <a:solidFill>
                  <a:schemeClr val="tx1"/>
                </a:solidFill>
              </a:rPr>
              <a:t>MS response: </a:t>
            </a:r>
            <a:r>
              <a:rPr lang="en-US" altLang="en-US" sz="1600">
                <a:solidFill>
                  <a:schemeClr val="tx1"/>
                </a:solidFill>
              </a:rPr>
              <a:t>Microsoft’s meetings with Netscape, Apple, and Intel were for valid business reasons. Indeed, it is useful for consumers and firms to agree on common standards and protocols in developing computer software</a:t>
            </a:r>
          </a:p>
          <a:p>
            <a:pPr eaLnBrk="1" hangingPunct="1">
              <a:spcBef>
                <a:spcPts val="963"/>
              </a:spcBef>
            </a:pPr>
            <a:endParaRPr lang="en-US" altLang="en-US" sz="140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animEffect transition="in" filter="wipe(left)">
                                      <p:cBhvr>
                                        <p:cTn id="7" dur="500"/>
                                        <p:tgtEl>
                                          <p:spTgt spid="18">
                                            <p:txEl>
                                              <p:pRg st="0" end="0"/>
                                            </p:txEl>
                                          </p:spTgt>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xEl>
                                              <p:pRg st="1" end="1"/>
                                            </p:txEl>
                                          </p:spTgt>
                                        </p:tgtEl>
                                        <p:attrNameLst>
                                          <p:attrName>style.visibility</p:attrName>
                                        </p:attrNameLst>
                                      </p:cBhvr>
                                      <p:to>
                                        <p:strVal val="visible"/>
                                      </p:to>
                                    </p:set>
                                    <p:animEffect transition="in" filter="wipe(left)">
                                      <p:cBhvr>
                                        <p:cTn id="11" dur="500"/>
                                        <p:tgtEl>
                                          <p:spTgt spid="18">
                                            <p:txEl>
                                              <p:pRg st="1" end="1"/>
                                            </p:txEl>
                                          </p:spTgt>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8">
                                            <p:txEl>
                                              <p:pRg st="2" end="2"/>
                                            </p:txEl>
                                          </p:spTgt>
                                        </p:tgtEl>
                                        <p:attrNameLst>
                                          <p:attrName>style.visibility</p:attrName>
                                        </p:attrNameLst>
                                      </p:cBhvr>
                                      <p:to>
                                        <p:strVal val="visible"/>
                                      </p:to>
                                    </p:set>
                                    <p:animEffect transition="in" filter="wipe(left)">
                                      <p:cBhvr>
                                        <p:cTn id="15" dur="500"/>
                                        <p:tgtEl>
                                          <p:spTgt spid="18">
                                            <p:txEl>
                                              <p:pRg st="2" end="2"/>
                                            </p:txEl>
                                          </p:spTgt>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8">
                                            <p:txEl>
                                              <p:pRg st="3" end="3"/>
                                            </p:txEl>
                                          </p:spTgt>
                                        </p:tgtEl>
                                        <p:attrNameLst>
                                          <p:attrName>style.visibility</p:attrName>
                                        </p:attrNameLst>
                                      </p:cBhvr>
                                      <p:to>
                                        <p:strVal val="visible"/>
                                      </p:to>
                                    </p:set>
                                    <p:animEffect transition="in" filter="wipe(left)">
                                      <p:cBhvr>
                                        <p:cTn id="19" dur="500"/>
                                        <p:tgtEl>
                                          <p:spTgt spid="18">
                                            <p:txEl>
                                              <p:pRg st="3" end="3"/>
                                            </p:txEl>
                                          </p:spTgt>
                                        </p:tgtEl>
                                      </p:cBhvr>
                                    </p:animEffect>
                                  </p:childTnLst>
                                </p:cTn>
                              </p:par>
                            </p:childTnLst>
                          </p:cTn>
                        </p:par>
                        <p:par>
                          <p:cTn id="20" fill="hold" nodeType="afterGroup">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8"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8441" name="Picture 9" descr="C:\Documents and Settings\Kyle M. Thiel\Desktop\pindyckDone\ch10\fig10.02\fig10.02_05.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05200" y="1676400"/>
            <a:ext cx="5543550" cy="456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8442" name="Picture 10" descr="C:\Documents and Settings\Kyle M. Thiel\Desktop\pindyckDone\ch10\fig10.02\fig10.02_06.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5200" y="1676400"/>
            <a:ext cx="5543550" cy="456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8444" name="Picture 12" descr="C:\Documents and Settings\Kyle M. Thiel\Desktop\pindyckDone\ch10\fig10.02\fig10.02_08.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05200" y="1676400"/>
            <a:ext cx="5543550" cy="456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5" name="Rectangle 4"/>
          <p:cNvSpPr>
            <a:spLocks noGrp="1" noChangeArrowheads="1"/>
          </p:cNvSpPr>
          <p:nvPr>
            <p:ph type="title"/>
          </p:nvPr>
        </p:nvSpPr>
        <p:spPr>
          <a:xfrm>
            <a:off x="1371600" y="381000"/>
            <a:ext cx="7315200" cy="533400"/>
          </a:xfrm>
        </p:spPr>
        <p:txBody>
          <a:bodyPr/>
          <a:lstStyle/>
          <a:p>
            <a:pPr eaLnBrk="1" hangingPunct="1"/>
            <a:r>
              <a:rPr lang="en-US" altLang="en-US" sz="2000" b="0" smtClean="0"/>
              <a:t>MONOPOLY</a:t>
            </a:r>
          </a:p>
        </p:txBody>
      </p:sp>
      <p:grpSp>
        <p:nvGrpSpPr>
          <p:cNvPr id="10246" name="Group 5"/>
          <p:cNvGrpSpPr>
            <a:grpSpLocks/>
          </p:cNvGrpSpPr>
          <p:nvPr/>
        </p:nvGrpSpPr>
        <p:grpSpPr bwMode="auto">
          <a:xfrm>
            <a:off x="457200" y="381000"/>
            <a:ext cx="8229600" cy="487363"/>
            <a:chOff x="288" y="240"/>
            <a:chExt cx="5184" cy="307"/>
          </a:xfrm>
        </p:grpSpPr>
        <p:sp>
          <p:nvSpPr>
            <p:cNvPr id="10262"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10.1</a:t>
              </a:r>
            </a:p>
          </p:txBody>
        </p:sp>
        <p:sp>
          <p:nvSpPr>
            <p:cNvPr id="10263"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10247" name="Picture 14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Rectangle 90"/>
          <p:cNvSpPr>
            <a:spLocks noGrp="1" noChangeArrowheads="1"/>
          </p:cNvSpPr>
          <p:nvPr>
            <p:ph type="body" idx="1"/>
          </p:nvPr>
        </p:nvSpPr>
        <p:spPr>
          <a:xfrm>
            <a:off x="457200" y="990600"/>
            <a:ext cx="6705600" cy="511175"/>
          </a:xfrm>
        </p:spPr>
        <p:txBody>
          <a:bodyPr/>
          <a:lstStyle/>
          <a:p>
            <a:pPr eaLnBrk="1" hangingPunct="1"/>
            <a:r>
              <a:rPr lang="en-US" altLang="en-US" sz="2000" smtClean="0"/>
              <a:t>The Monopolist’s Output Decision</a:t>
            </a:r>
          </a:p>
        </p:txBody>
      </p:sp>
      <p:sp>
        <p:nvSpPr>
          <p:cNvPr id="20" name="Rectangle 11"/>
          <p:cNvSpPr>
            <a:spLocks noChangeArrowheads="1"/>
          </p:cNvSpPr>
          <p:nvPr/>
        </p:nvSpPr>
        <p:spPr bwMode="auto">
          <a:xfrm>
            <a:off x="533400" y="2286000"/>
            <a:ext cx="2743200" cy="3733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Aft>
                <a:spcPct val="20000"/>
              </a:spcAft>
            </a:pPr>
            <a:r>
              <a:rPr lang="en-US" altLang="en-US" sz="1400" i="1">
                <a:solidFill>
                  <a:schemeClr val="tx1"/>
                </a:solidFill>
              </a:rPr>
              <a:t>Q</a:t>
            </a:r>
            <a:r>
              <a:rPr lang="en-US" altLang="en-US" sz="1400">
                <a:solidFill>
                  <a:schemeClr val="tx1"/>
                </a:solidFill>
              </a:rPr>
              <a:t>* is the output level at which MR = MC. </a:t>
            </a:r>
          </a:p>
          <a:p>
            <a:pPr eaLnBrk="1" hangingPunct="1">
              <a:spcAft>
                <a:spcPct val="20000"/>
              </a:spcAft>
            </a:pPr>
            <a:r>
              <a:rPr lang="en-US" altLang="en-US" sz="1400">
                <a:solidFill>
                  <a:schemeClr val="tx1"/>
                </a:solidFill>
              </a:rPr>
              <a:t>If the firm produces a smaller output—say, </a:t>
            </a:r>
            <a:r>
              <a:rPr lang="en-US" altLang="en-US" sz="1400" i="1">
                <a:solidFill>
                  <a:schemeClr val="tx1"/>
                </a:solidFill>
              </a:rPr>
              <a:t>Q</a:t>
            </a:r>
            <a:r>
              <a:rPr lang="en-US" altLang="en-US" sz="1400" baseline="-25000">
                <a:solidFill>
                  <a:schemeClr val="tx1"/>
                </a:solidFill>
              </a:rPr>
              <a:t>1</a:t>
            </a:r>
            <a:r>
              <a:rPr lang="en-US" altLang="en-US" sz="1400">
                <a:solidFill>
                  <a:schemeClr val="tx1"/>
                </a:solidFill>
              </a:rPr>
              <a:t>—it sacrifices some profit because the extra revenue that could be earned from producing and selling the units between </a:t>
            </a:r>
            <a:r>
              <a:rPr lang="en-US" altLang="en-US" sz="1400" i="1">
                <a:solidFill>
                  <a:schemeClr val="tx1"/>
                </a:solidFill>
              </a:rPr>
              <a:t>Q</a:t>
            </a:r>
            <a:r>
              <a:rPr lang="en-US" altLang="en-US" sz="1400" baseline="-25000">
                <a:solidFill>
                  <a:schemeClr val="tx1"/>
                </a:solidFill>
              </a:rPr>
              <a:t>1</a:t>
            </a:r>
            <a:r>
              <a:rPr lang="en-US" altLang="en-US" sz="1400">
                <a:solidFill>
                  <a:schemeClr val="tx1"/>
                </a:solidFill>
              </a:rPr>
              <a:t> and </a:t>
            </a:r>
            <a:r>
              <a:rPr lang="en-US" altLang="en-US" sz="1400" i="1">
                <a:solidFill>
                  <a:schemeClr val="tx1"/>
                </a:solidFill>
              </a:rPr>
              <a:t>Q</a:t>
            </a:r>
            <a:r>
              <a:rPr lang="en-US" altLang="en-US" sz="1400">
                <a:solidFill>
                  <a:schemeClr val="tx1"/>
                </a:solidFill>
              </a:rPr>
              <a:t>* exceeds the cost of producing them. </a:t>
            </a:r>
          </a:p>
          <a:p>
            <a:pPr eaLnBrk="1" hangingPunct="1">
              <a:spcAft>
                <a:spcPct val="20000"/>
              </a:spcAft>
            </a:pPr>
            <a:r>
              <a:rPr lang="en-US" altLang="en-US" sz="1400">
                <a:solidFill>
                  <a:schemeClr val="tx1"/>
                </a:solidFill>
              </a:rPr>
              <a:t>Similarly, expanding output from </a:t>
            </a:r>
            <a:r>
              <a:rPr lang="en-US" altLang="en-US" sz="1400" i="1">
                <a:solidFill>
                  <a:schemeClr val="tx1"/>
                </a:solidFill>
              </a:rPr>
              <a:t>Q</a:t>
            </a:r>
            <a:r>
              <a:rPr lang="en-US" altLang="en-US" sz="1400">
                <a:solidFill>
                  <a:schemeClr val="tx1"/>
                </a:solidFill>
              </a:rPr>
              <a:t>* to </a:t>
            </a:r>
            <a:r>
              <a:rPr lang="en-US" altLang="en-US" sz="1400" i="1">
                <a:solidFill>
                  <a:schemeClr val="tx1"/>
                </a:solidFill>
              </a:rPr>
              <a:t>Q</a:t>
            </a:r>
            <a:r>
              <a:rPr lang="en-US" altLang="en-US" sz="1400" baseline="-25000">
                <a:solidFill>
                  <a:schemeClr val="tx1"/>
                </a:solidFill>
              </a:rPr>
              <a:t>2</a:t>
            </a:r>
            <a:r>
              <a:rPr lang="en-US" altLang="en-US" sz="1400">
                <a:solidFill>
                  <a:schemeClr val="tx1"/>
                </a:solidFill>
              </a:rPr>
              <a:t> would reduce profit because the additional cost would exceed the additional revenue.</a:t>
            </a:r>
            <a:endParaRPr lang="en-US" altLang="en-US" sz="1400" i="1">
              <a:solidFill>
                <a:schemeClr val="tx1"/>
              </a:solidFill>
            </a:endParaRPr>
          </a:p>
        </p:txBody>
      </p:sp>
      <p:sp>
        <p:nvSpPr>
          <p:cNvPr id="24" name="Rectangle 12"/>
          <p:cNvSpPr>
            <a:spLocks noChangeArrowheads="1"/>
          </p:cNvSpPr>
          <p:nvPr/>
        </p:nvSpPr>
        <p:spPr bwMode="auto">
          <a:xfrm>
            <a:off x="590550" y="1752600"/>
            <a:ext cx="2686050" cy="53340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chemeClr val="tx1"/>
                </a:solidFill>
              </a:rPr>
              <a:t>Profit Is Maximized When Marginal Revenue Equals Marginal Cost</a:t>
            </a:r>
          </a:p>
        </p:txBody>
      </p:sp>
      <p:sp>
        <p:nvSpPr>
          <p:cNvPr id="28" name="Rectangle 13"/>
          <p:cNvSpPr>
            <a:spLocks noChangeArrowheads="1"/>
          </p:cNvSpPr>
          <p:nvPr/>
        </p:nvSpPr>
        <p:spPr bwMode="auto">
          <a:xfrm>
            <a:off x="590550" y="1428750"/>
            <a:ext cx="1066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rgbClr val="B27CB6"/>
                </a:solidFill>
              </a:rPr>
              <a:t>Figure 10.2</a:t>
            </a:r>
          </a:p>
        </p:txBody>
      </p:sp>
      <p:pic>
        <p:nvPicPr>
          <p:cNvPr id="658434" name="Picture 2" descr="C:\Documents and Settings\Kyle M. Thiel\Desktop\pindyckDone\ch10\fig10.02\fig10.02_09.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05200" y="1676400"/>
            <a:ext cx="5543550" cy="456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8435" name="Picture 3" descr="C:\Documents and Settings\Kyle M. Thiel\Desktop\pindyckDone\ch10\fig10.02\fig10.02_02.g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05200" y="1676400"/>
            <a:ext cx="5543550" cy="456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8436" name="Picture 4" descr="C:\Documents and Settings\Kyle M. Thiel\Desktop\pindyckDone\ch10\fig10.02\fig10.02_02a.gif"/>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05200" y="1676400"/>
            <a:ext cx="5543550" cy="456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8437" name="Picture 5" descr="C:\Documents and Settings\Kyle M. Thiel\Desktop\pindyckDone\ch10\fig10.02\fig10.02_02b.gif"/>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505200" y="1676400"/>
            <a:ext cx="5543550" cy="456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8438" name="Picture 6" descr="C:\Documents and Settings\Kyle M. Thiel\Desktop\pindyckDone\ch10\fig10.02\fig10.02_02c.gif"/>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505200" y="1676400"/>
            <a:ext cx="5543550" cy="456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8439" name="Picture 7" descr="C:\Documents and Settings\Kyle M. Thiel\Desktop\pindyckDone\ch10\fig10.02\fig10.02_03.gif"/>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505200" y="1676400"/>
            <a:ext cx="5543550" cy="456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8440" name="Picture 8" descr="C:\Documents and Settings\Kyle M. Thiel\Desktop\pindyckDone\ch10\fig10.02\fig10.02_04.gif"/>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505200" y="1676400"/>
            <a:ext cx="5543550" cy="456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8443" name="Picture 11" descr="C:\Documents and Settings\Kyle M. Thiel\Desktop\pindyckDone\ch10\fig10.02\fig10.02_07.gif"/>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505200" y="1676400"/>
            <a:ext cx="5543550" cy="456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Picture 28" descr="fig10.02_01.gif"/>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3495675" y="1685925"/>
            <a:ext cx="5543550" cy="456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 name="Picture 29" descr="fig10.02_02d.gif"/>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3505200" y="1685925"/>
            <a:ext cx="5543550" cy="456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1">
                                            <p:txEl>
                                              <p:pRg st="0" end="0"/>
                                            </p:txEl>
                                          </p:spTgt>
                                        </p:tgtEl>
                                        <p:attrNameLst>
                                          <p:attrName>style.visibility</p:attrName>
                                        </p:attrNameLst>
                                      </p:cBhvr>
                                      <p:to>
                                        <p:strVal val="visible"/>
                                      </p:to>
                                    </p:set>
                                    <p:animEffect transition="in" filter="wipe(left)">
                                      <p:cBhvr>
                                        <p:cTn id="7" dur="500"/>
                                        <p:tgtEl>
                                          <p:spTgt spid="21">
                                            <p:txEl>
                                              <p:pRg st="0" end="0"/>
                                            </p:txEl>
                                          </p:spTgt>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500"/>
                                        <p:tgtEl>
                                          <p:spTgt spid="28"/>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bg/>
                                          </p:spTgt>
                                        </p:tgtEl>
                                        <p:attrNameLst>
                                          <p:attrName>style.visibility</p:attrName>
                                        </p:attrNameLst>
                                      </p:cBhvr>
                                      <p:to>
                                        <p:strVal val="visible"/>
                                      </p:to>
                                    </p:set>
                                    <p:animEffect transition="in" filter="wipe(left)">
                                      <p:cBhvr>
                                        <p:cTn id="19" dur="500"/>
                                        <p:tgtEl>
                                          <p:spTgt spid="20">
                                            <p:bg/>
                                          </p:spTgt>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0">
                                            <p:txEl>
                                              <p:pRg st="0" end="0"/>
                                            </p:txEl>
                                          </p:spTgt>
                                        </p:tgtEl>
                                        <p:attrNameLst>
                                          <p:attrName>style.visibility</p:attrName>
                                        </p:attrNameLst>
                                      </p:cBhvr>
                                      <p:to>
                                        <p:strVal val="visible"/>
                                      </p:to>
                                    </p:set>
                                    <p:animEffect transition="in" filter="wipe(left)">
                                      <p:cBhvr>
                                        <p:cTn id="23" dur="500"/>
                                        <p:tgtEl>
                                          <p:spTgt spid="20">
                                            <p:txEl>
                                              <p:pRg st="0" end="0"/>
                                            </p:txEl>
                                          </p:spTgt>
                                        </p:tgtEl>
                                      </p:cBhvr>
                                    </p:animEffect>
                                  </p:childTnLst>
                                </p:cTn>
                              </p:par>
                            </p:childTnLst>
                          </p:cTn>
                        </p:par>
                        <p:par>
                          <p:cTn id="24" fill="hold" nodeType="afterGroup">
                            <p:stCondLst>
                              <p:cond delay="2500"/>
                            </p:stCondLst>
                            <p:childTnLst>
                              <p:par>
                                <p:cTn id="25" presetID="22" presetClass="entr" presetSubtype="8" fill="hold"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wipe(left)">
                                      <p:cBhvr>
                                        <p:cTn id="27" dur="500"/>
                                        <p:tgtEl>
                                          <p:spTgt spid="29"/>
                                        </p:tgtEl>
                                      </p:cBhvr>
                                    </p:animEffect>
                                  </p:childTnLst>
                                </p:cTn>
                              </p:par>
                            </p:childTnLst>
                          </p:cTn>
                        </p:par>
                        <p:par>
                          <p:cTn id="28" fill="hold" nodeType="afterGroup">
                            <p:stCondLst>
                              <p:cond delay="3000"/>
                            </p:stCondLst>
                            <p:childTnLst>
                              <p:par>
                                <p:cTn id="29" presetID="22" presetClass="entr" presetSubtype="8" fill="hold" nodeType="afterEffect">
                                  <p:stCondLst>
                                    <p:cond delay="0"/>
                                  </p:stCondLst>
                                  <p:childTnLst>
                                    <p:set>
                                      <p:cBhvr>
                                        <p:cTn id="30" dur="1" fill="hold">
                                          <p:stCondLst>
                                            <p:cond delay="0"/>
                                          </p:stCondLst>
                                        </p:cTn>
                                        <p:tgtEl>
                                          <p:spTgt spid="658435"/>
                                        </p:tgtEl>
                                        <p:attrNameLst>
                                          <p:attrName>style.visibility</p:attrName>
                                        </p:attrNameLst>
                                      </p:cBhvr>
                                      <p:to>
                                        <p:strVal val="visible"/>
                                      </p:to>
                                    </p:set>
                                    <p:animEffect transition="in" filter="wipe(left)">
                                      <p:cBhvr>
                                        <p:cTn id="31" dur="1000"/>
                                        <p:tgtEl>
                                          <p:spTgt spid="658435"/>
                                        </p:tgtEl>
                                      </p:cBhvr>
                                    </p:animEffect>
                                  </p:childTnLst>
                                </p:cTn>
                              </p:par>
                            </p:childTnLst>
                          </p:cTn>
                        </p:par>
                        <p:par>
                          <p:cTn id="32" fill="hold" nodeType="afterGroup">
                            <p:stCondLst>
                              <p:cond delay="4000"/>
                            </p:stCondLst>
                            <p:childTnLst>
                              <p:par>
                                <p:cTn id="33" presetID="22" presetClass="entr" presetSubtype="8" fill="hold" nodeType="afterEffect">
                                  <p:stCondLst>
                                    <p:cond delay="0"/>
                                  </p:stCondLst>
                                  <p:childTnLst>
                                    <p:set>
                                      <p:cBhvr>
                                        <p:cTn id="34" dur="1" fill="hold">
                                          <p:stCondLst>
                                            <p:cond delay="0"/>
                                          </p:stCondLst>
                                        </p:cTn>
                                        <p:tgtEl>
                                          <p:spTgt spid="658436"/>
                                        </p:tgtEl>
                                        <p:attrNameLst>
                                          <p:attrName>style.visibility</p:attrName>
                                        </p:attrNameLst>
                                      </p:cBhvr>
                                      <p:to>
                                        <p:strVal val="visible"/>
                                      </p:to>
                                    </p:set>
                                    <p:animEffect transition="in" filter="wipe(left)">
                                      <p:cBhvr>
                                        <p:cTn id="35" dur="1000"/>
                                        <p:tgtEl>
                                          <p:spTgt spid="658436"/>
                                        </p:tgtEl>
                                      </p:cBhvr>
                                    </p:animEffect>
                                  </p:childTnLst>
                                </p:cTn>
                              </p:par>
                            </p:childTnLst>
                          </p:cTn>
                        </p:par>
                        <p:par>
                          <p:cTn id="36" fill="hold" nodeType="afterGroup">
                            <p:stCondLst>
                              <p:cond delay="5000"/>
                            </p:stCondLst>
                            <p:childTnLst>
                              <p:par>
                                <p:cTn id="37" presetID="22" presetClass="entr" presetSubtype="8" fill="hold" nodeType="afterEffect">
                                  <p:stCondLst>
                                    <p:cond delay="0"/>
                                  </p:stCondLst>
                                  <p:childTnLst>
                                    <p:set>
                                      <p:cBhvr>
                                        <p:cTn id="38" dur="1" fill="hold">
                                          <p:stCondLst>
                                            <p:cond delay="0"/>
                                          </p:stCondLst>
                                        </p:cTn>
                                        <p:tgtEl>
                                          <p:spTgt spid="658437"/>
                                        </p:tgtEl>
                                        <p:attrNameLst>
                                          <p:attrName>style.visibility</p:attrName>
                                        </p:attrNameLst>
                                      </p:cBhvr>
                                      <p:to>
                                        <p:strVal val="visible"/>
                                      </p:to>
                                    </p:set>
                                    <p:animEffect transition="in" filter="wipe(left)">
                                      <p:cBhvr>
                                        <p:cTn id="39" dur="1000"/>
                                        <p:tgtEl>
                                          <p:spTgt spid="658437"/>
                                        </p:tgtEl>
                                      </p:cBhvr>
                                    </p:animEffect>
                                  </p:childTnLst>
                                </p:cTn>
                              </p:par>
                            </p:childTnLst>
                          </p:cTn>
                        </p:par>
                        <p:par>
                          <p:cTn id="40" fill="hold" nodeType="afterGroup">
                            <p:stCondLst>
                              <p:cond delay="6000"/>
                            </p:stCondLst>
                            <p:childTnLst>
                              <p:par>
                                <p:cTn id="41" presetID="22" presetClass="entr" presetSubtype="8" fill="hold"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wipe(left)">
                                      <p:cBhvr>
                                        <p:cTn id="43" dur="1000"/>
                                        <p:tgtEl>
                                          <p:spTgt spid="30"/>
                                        </p:tgtEl>
                                      </p:cBhvr>
                                    </p:animEffect>
                                  </p:childTnLst>
                                </p:cTn>
                              </p:par>
                            </p:childTnLst>
                          </p:cTn>
                        </p:par>
                        <p:par>
                          <p:cTn id="44" fill="hold" nodeType="afterGroup">
                            <p:stCondLst>
                              <p:cond delay="7000"/>
                            </p:stCondLst>
                            <p:childTnLst>
                              <p:par>
                                <p:cTn id="45" presetID="22" presetClass="entr" presetSubtype="8" fill="hold" nodeType="afterEffect">
                                  <p:stCondLst>
                                    <p:cond delay="0"/>
                                  </p:stCondLst>
                                  <p:childTnLst>
                                    <p:set>
                                      <p:cBhvr>
                                        <p:cTn id="46" dur="1" fill="hold">
                                          <p:stCondLst>
                                            <p:cond delay="0"/>
                                          </p:stCondLst>
                                        </p:cTn>
                                        <p:tgtEl>
                                          <p:spTgt spid="658438"/>
                                        </p:tgtEl>
                                        <p:attrNameLst>
                                          <p:attrName>style.visibility</p:attrName>
                                        </p:attrNameLst>
                                      </p:cBhvr>
                                      <p:to>
                                        <p:strVal val="visible"/>
                                      </p:to>
                                    </p:set>
                                    <p:animEffect transition="in" filter="wipe(left)">
                                      <p:cBhvr>
                                        <p:cTn id="47" dur="1000"/>
                                        <p:tgtEl>
                                          <p:spTgt spid="658438"/>
                                        </p:tgtEl>
                                      </p:cBhvr>
                                    </p:animEffect>
                                  </p:childTnLst>
                                </p:cTn>
                              </p:par>
                            </p:childTnLst>
                          </p:cTn>
                        </p:par>
                        <p:par>
                          <p:cTn id="48" fill="hold" nodeType="afterGroup">
                            <p:stCondLst>
                              <p:cond delay="8000"/>
                            </p:stCondLst>
                            <p:childTnLst>
                              <p:par>
                                <p:cTn id="49" presetID="22" presetClass="entr" presetSubtype="8" fill="hold" nodeType="afterEffect">
                                  <p:stCondLst>
                                    <p:cond delay="0"/>
                                  </p:stCondLst>
                                  <p:childTnLst>
                                    <p:set>
                                      <p:cBhvr>
                                        <p:cTn id="50" dur="1" fill="hold">
                                          <p:stCondLst>
                                            <p:cond delay="0"/>
                                          </p:stCondLst>
                                        </p:cTn>
                                        <p:tgtEl>
                                          <p:spTgt spid="658439"/>
                                        </p:tgtEl>
                                        <p:attrNameLst>
                                          <p:attrName>style.visibility</p:attrName>
                                        </p:attrNameLst>
                                      </p:cBhvr>
                                      <p:to>
                                        <p:strVal val="visible"/>
                                      </p:to>
                                    </p:set>
                                    <p:animEffect transition="in" filter="wipe(left)">
                                      <p:cBhvr>
                                        <p:cTn id="51" dur="1000"/>
                                        <p:tgtEl>
                                          <p:spTgt spid="658439"/>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22" presetClass="entr" presetSubtype="8" fill="hold" grpId="0" nodeType="clickEffect">
                                  <p:stCondLst>
                                    <p:cond delay="0"/>
                                  </p:stCondLst>
                                  <p:childTnLst>
                                    <p:set>
                                      <p:cBhvr>
                                        <p:cTn id="55" dur="1" fill="hold">
                                          <p:stCondLst>
                                            <p:cond delay="0"/>
                                          </p:stCondLst>
                                        </p:cTn>
                                        <p:tgtEl>
                                          <p:spTgt spid="20">
                                            <p:txEl>
                                              <p:pRg st="1" end="1"/>
                                            </p:txEl>
                                          </p:spTgt>
                                        </p:tgtEl>
                                        <p:attrNameLst>
                                          <p:attrName>style.visibility</p:attrName>
                                        </p:attrNameLst>
                                      </p:cBhvr>
                                      <p:to>
                                        <p:strVal val="visible"/>
                                      </p:to>
                                    </p:set>
                                    <p:animEffect transition="in" filter="wipe(left)">
                                      <p:cBhvr>
                                        <p:cTn id="56" dur="500"/>
                                        <p:tgtEl>
                                          <p:spTgt spid="20">
                                            <p:txEl>
                                              <p:pRg st="1" end="1"/>
                                            </p:txEl>
                                          </p:spTgt>
                                        </p:tgtEl>
                                      </p:cBhvr>
                                    </p:animEffect>
                                  </p:childTnLst>
                                </p:cTn>
                              </p:par>
                            </p:childTnLst>
                          </p:cTn>
                        </p:par>
                        <p:par>
                          <p:cTn id="57" fill="hold" nodeType="afterGroup">
                            <p:stCondLst>
                              <p:cond delay="500"/>
                            </p:stCondLst>
                            <p:childTnLst>
                              <p:par>
                                <p:cTn id="58" presetID="22" presetClass="entr" presetSubtype="8" fill="hold" nodeType="afterEffect">
                                  <p:stCondLst>
                                    <p:cond delay="0"/>
                                  </p:stCondLst>
                                  <p:childTnLst>
                                    <p:set>
                                      <p:cBhvr>
                                        <p:cTn id="59" dur="1" fill="hold">
                                          <p:stCondLst>
                                            <p:cond delay="0"/>
                                          </p:stCondLst>
                                        </p:cTn>
                                        <p:tgtEl>
                                          <p:spTgt spid="658440"/>
                                        </p:tgtEl>
                                        <p:attrNameLst>
                                          <p:attrName>style.visibility</p:attrName>
                                        </p:attrNameLst>
                                      </p:cBhvr>
                                      <p:to>
                                        <p:strVal val="visible"/>
                                      </p:to>
                                    </p:set>
                                    <p:animEffect transition="in" filter="wipe(left)">
                                      <p:cBhvr>
                                        <p:cTn id="60" dur="1000"/>
                                        <p:tgtEl>
                                          <p:spTgt spid="658440"/>
                                        </p:tgtEl>
                                      </p:cBhvr>
                                    </p:animEffect>
                                  </p:childTnLst>
                                </p:cTn>
                              </p:par>
                            </p:childTnLst>
                          </p:cTn>
                        </p:par>
                        <p:par>
                          <p:cTn id="61" fill="hold" nodeType="afterGroup">
                            <p:stCondLst>
                              <p:cond delay="1500"/>
                            </p:stCondLst>
                            <p:childTnLst>
                              <p:par>
                                <p:cTn id="62" presetID="22" presetClass="entr" presetSubtype="8" fill="hold" nodeType="afterEffect">
                                  <p:stCondLst>
                                    <p:cond delay="0"/>
                                  </p:stCondLst>
                                  <p:childTnLst>
                                    <p:set>
                                      <p:cBhvr>
                                        <p:cTn id="63" dur="1" fill="hold">
                                          <p:stCondLst>
                                            <p:cond delay="0"/>
                                          </p:stCondLst>
                                        </p:cTn>
                                        <p:tgtEl>
                                          <p:spTgt spid="658441"/>
                                        </p:tgtEl>
                                        <p:attrNameLst>
                                          <p:attrName>style.visibility</p:attrName>
                                        </p:attrNameLst>
                                      </p:cBhvr>
                                      <p:to>
                                        <p:strVal val="visible"/>
                                      </p:to>
                                    </p:set>
                                    <p:animEffect transition="in" filter="wipe(left)">
                                      <p:cBhvr>
                                        <p:cTn id="64" dur="1000"/>
                                        <p:tgtEl>
                                          <p:spTgt spid="658441"/>
                                        </p:tgtEl>
                                      </p:cBhvr>
                                    </p:animEffect>
                                  </p:childTnLst>
                                </p:cTn>
                              </p:par>
                            </p:childTnLst>
                          </p:cTn>
                        </p:par>
                        <p:par>
                          <p:cTn id="65" fill="hold" nodeType="afterGroup">
                            <p:stCondLst>
                              <p:cond delay="2500"/>
                            </p:stCondLst>
                            <p:childTnLst>
                              <p:par>
                                <p:cTn id="66" presetID="22" presetClass="entr" presetSubtype="8" fill="hold" nodeType="afterEffect">
                                  <p:stCondLst>
                                    <p:cond delay="0"/>
                                  </p:stCondLst>
                                  <p:childTnLst>
                                    <p:set>
                                      <p:cBhvr>
                                        <p:cTn id="67" dur="1" fill="hold">
                                          <p:stCondLst>
                                            <p:cond delay="0"/>
                                          </p:stCondLst>
                                        </p:cTn>
                                        <p:tgtEl>
                                          <p:spTgt spid="658442"/>
                                        </p:tgtEl>
                                        <p:attrNameLst>
                                          <p:attrName>style.visibility</p:attrName>
                                        </p:attrNameLst>
                                      </p:cBhvr>
                                      <p:to>
                                        <p:strVal val="visible"/>
                                      </p:to>
                                    </p:set>
                                    <p:animEffect transition="in" filter="wipe(left)">
                                      <p:cBhvr>
                                        <p:cTn id="68" dur="1000"/>
                                        <p:tgtEl>
                                          <p:spTgt spid="658442"/>
                                        </p:tgtEl>
                                      </p:cBhvr>
                                    </p:animEffect>
                                  </p:childTnLst>
                                </p:cTn>
                              </p:par>
                            </p:childTnLst>
                          </p:cTn>
                        </p:par>
                      </p:childTnLst>
                    </p:cTn>
                  </p:par>
                  <p:par>
                    <p:cTn id="69" fill="hold" nodeType="clickPar">
                      <p:stCondLst>
                        <p:cond delay="indefinite"/>
                      </p:stCondLst>
                      <p:childTnLst>
                        <p:par>
                          <p:cTn id="70" fill="hold" nodeType="withGroup">
                            <p:stCondLst>
                              <p:cond delay="0"/>
                            </p:stCondLst>
                            <p:childTnLst>
                              <p:par>
                                <p:cTn id="71" presetID="22" presetClass="entr" presetSubtype="8" fill="hold" grpId="0" nodeType="clickEffect">
                                  <p:stCondLst>
                                    <p:cond delay="0"/>
                                  </p:stCondLst>
                                  <p:childTnLst>
                                    <p:set>
                                      <p:cBhvr>
                                        <p:cTn id="72" dur="1" fill="hold">
                                          <p:stCondLst>
                                            <p:cond delay="0"/>
                                          </p:stCondLst>
                                        </p:cTn>
                                        <p:tgtEl>
                                          <p:spTgt spid="20">
                                            <p:txEl>
                                              <p:pRg st="2" end="2"/>
                                            </p:txEl>
                                          </p:spTgt>
                                        </p:tgtEl>
                                        <p:attrNameLst>
                                          <p:attrName>style.visibility</p:attrName>
                                        </p:attrNameLst>
                                      </p:cBhvr>
                                      <p:to>
                                        <p:strVal val="visible"/>
                                      </p:to>
                                    </p:set>
                                    <p:animEffect transition="in" filter="wipe(left)">
                                      <p:cBhvr>
                                        <p:cTn id="73" dur="500"/>
                                        <p:tgtEl>
                                          <p:spTgt spid="20">
                                            <p:txEl>
                                              <p:pRg st="2" end="2"/>
                                            </p:txEl>
                                          </p:spTgt>
                                        </p:tgtEl>
                                      </p:cBhvr>
                                    </p:animEffect>
                                  </p:childTnLst>
                                </p:cTn>
                              </p:par>
                            </p:childTnLst>
                          </p:cTn>
                        </p:par>
                        <p:par>
                          <p:cTn id="74" fill="hold" nodeType="afterGroup">
                            <p:stCondLst>
                              <p:cond delay="500"/>
                            </p:stCondLst>
                            <p:childTnLst>
                              <p:par>
                                <p:cTn id="75" presetID="22" presetClass="entr" presetSubtype="8" fill="hold" nodeType="afterEffect">
                                  <p:stCondLst>
                                    <p:cond delay="0"/>
                                  </p:stCondLst>
                                  <p:childTnLst>
                                    <p:set>
                                      <p:cBhvr>
                                        <p:cTn id="76" dur="1" fill="hold">
                                          <p:stCondLst>
                                            <p:cond delay="0"/>
                                          </p:stCondLst>
                                        </p:cTn>
                                        <p:tgtEl>
                                          <p:spTgt spid="658443"/>
                                        </p:tgtEl>
                                        <p:attrNameLst>
                                          <p:attrName>style.visibility</p:attrName>
                                        </p:attrNameLst>
                                      </p:cBhvr>
                                      <p:to>
                                        <p:strVal val="visible"/>
                                      </p:to>
                                    </p:set>
                                    <p:animEffect transition="in" filter="wipe(left)">
                                      <p:cBhvr>
                                        <p:cTn id="77" dur="1000"/>
                                        <p:tgtEl>
                                          <p:spTgt spid="658443"/>
                                        </p:tgtEl>
                                      </p:cBhvr>
                                    </p:animEffect>
                                  </p:childTnLst>
                                </p:cTn>
                              </p:par>
                            </p:childTnLst>
                          </p:cTn>
                        </p:par>
                        <p:par>
                          <p:cTn id="78" fill="hold" nodeType="afterGroup">
                            <p:stCondLst>
                              <p:cond delay="1500"/>
                            </p:stCondLst>
                            <p:childTnLst>
                              <p:par>
                                <p:cTn id="79" presetID="22" presetClass="entr" presetSubtype="8" fill="hold" nodeType="afterEffect">
                                  <p:stCondLst>
                                    <p:cond delay="0"/>
                                  </p:stCondLst>
                                  <p:childTnLst>
                                    <p:set>
                                      <p:cBhvr>
                                        <p:cTn id="80" dur="1" fill="hold">
                                          <p:stCondLst>
                                            <p:cond delay="0"/>
                                          </p:stCondLst>
                                        </p:cTn>
                                        <p:tgtEl>
                                          <p:spTgt spid="658444"/>
                                        </p:tgtEl>
                                        <p:attrNameLst>
                                          <p:attrName>style.visibility</p:attrName>
                                        </p:attrNameLst>
                                      </p:cBhvr>
                                      <p:to>
                                        <p:strVal val="visible"/>
                                      </p:to>
                                    </p:set>
                                    <p:animEffect transition="in" filter="wipe(left)">
                                      <p:cBhvr>
                                        <p:cTn id="81" dur="1000"/>
                                        <p:tgtEl>
                                          <p:spTgt spid="658444"/>
                                        </p:tgtEl>
                                      </p:cBhvr>
                                    </p:animEffect>
                                  </p:childTnLst>
                                </p:cTn>
                              </p:par>
                            </p:childTnLst>
                          </p:cTn>
                        </p:par>
                        <p:par>
                          <p:cTn id="82" fill="hold" nodeType="afterGroup">
                            <p:stCondLst>
                              <p:cond delay="2500"/>
                            </p:stCondLst>
                            <p:childTnLst>
                              <p:par>
                                <p:cTn id="83" presetID="22" presetClass="entr" presetSubtype="8" fill="hold" nodeType="afterEffect">
                                  <p:stCondLst>
                                    <p:cond delay="0"/>
                                  </p:stCondLst>
                                  <p:childTnLst>
                                    <p:set>
                                      <p:cBhvr>
                                        <p:cTn id="84" dur="1" fill="hold">
                                          <p:stCondLst>
                                            <p:cond delay="0"/>
                                          </p:stCondLst>
                                        </p:cTn>
                                        <p:tgtEl>
                                          <p:spTgt spid="658434"/>
                                        </p:tgtEl>
                                        <p:attrNameLst>
                                          <p:attrName>style.visibility</p:attrName>
                                        </p:attrNameLst>
                                      </p:cBhvr>
                                      <p:to>
                                        <p:strVal val="visible"/>
                                      </p:to>
                                    </p:set>
                                    <p:animEffect transition="in" filter="wipe(left)">
                                      <p:cBhvr>
                                        <p:cTn id="85" dur="1000"/>
                                        <p:tgtEl>
                                          <p:spTgt spid="6584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uild="p"/>
      <p:bldP spid="20" grpId="0" build="p" animBg="1"/>
      <p:bldP spid="24" grpId="0" animBg="1"/>
      <p:bldP spid="2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4"/>
          <p:cNvSpPr>
            <a:spLocks noGrp="1" noChangeArrowheads="1"/>
          </p:cNvSpPr>
          <p:nvPr>
            <p:ph type="title"/>
          </p:nvPr>
        </p:nvSpPr>
        <p:spPr>
          <a:xfrm>
            <a:off x="1371600" y="381000"/>
            <a:ext cx="7315200" cy="533400"/>
          </a:xfrm>
        </p:spPr>
        <p:txBody>
          <a:bodyPr/>
          <a:lstStyle/>
          <a:p>
            <a:pPr eaLnBrk="1" hangingPunct="1"/>
            <a:r>
              <a:rPr lang="en-US" altLang="en-US" sz="2000" b="0" smtClean="0"/>
              <a:t>MONOPOLY</a:t>
            </a:r>
          </a:p>
        </p:txBody>
      </p:sp>
      <p:grpSp>
        <p:nvGrpSpPr>
          <p:cNvPr id="11267" name="Group 5"/>
          <p:cNvGrpSpPr>
            <a:grpSpLocks/>
          </p:cNvGrpSpPr>
          <p:nvPr/>
        </p:nvGrpSpPr>
        <p:grpSpPr bwMode="auto">
          <a:xfrm>
            <a:off x="457200" y="381000"/>
            <a:ext cx="8229600" cy="487363"/>
            <a:chOff x="288" y="240"/>
            <a:chExt cx="5184" cy="307"/>
          </a:xfrm>
        </p:grpSpPr>
        <p:sp>
          <p:nvSpPr>
            <p:cNvPr id="11281"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10.1</a:t>
              </a:r>
            </a:p>
          </p:txBody>
        </p:sp>
        <p:sp>
          <p:nvSpPr>
            <p:cNvPr id="11282"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11268" name="Picture 14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9" name="Rectangle 90"/>
          <p:cNvSpPr>
            <a:spLocks noGrp="1" noChangeArrowheads="1"/>
          </p:cNvSpPr>
          <p:nvPr>
            <p:ph type="body" idx="1"/>
          </p:nvPr>
        </p:nvSpPr>
        <p:spPr>
          <a:xfrm>
            <a:off x="457200" y="990600"/>
            <a:ext cx="6705600" cy="511175"/>
          </a:xfrm>
        </p:spPr>
        <p:txBody>
          <a:bodyPr/>
          <a:lstStyle/>
          <a:p>
            <a:pPr eaLnBrk="1" hangingPunct="1"/>
            <a:r>
              <a:rPr lang="en-US" altLang="en-US" sz="2000" smtClean="0"/>
              <a:t>The Monopolist’s Output Decision</a:t>
            </a:r>
          </a:p>
        </p:txBody>
      </p:sp>
      <mc:AlternateContent xmlns:mc="http://schemas.openxmlformats.org/markup-compatibility/2006" xmlns:a14="http://schemas.microsoft.com/office/drawing/2010/main">
        <mc:Choice Requires="a14">
          <p:sp>
            <p:nvSpPr>
              <p:cNvPr id="25" name="Rectangle 93"/>
              <p:cNvSpPr>
                <a:spLocks noChangeArrowheads="1"/>
              </p:cNvSpPr>
              <p:nvPr/>
            </p:nvSpPr>
            <p:spPr bwMode="auto">
              <a:xfrm>
                <a:off x="457200" y="1468728"/>
                <a:ext cx="8305800" cy="646331"/>
              </a:xfrm>
              <a:prstGeom prst="rect">
                <a:avLst/>
              </a:prstGeom>
              <a:noFill/>
              <a:ln>
                <a:noFill/>
              </a:ln>
              <a:extLst>
                <a:ext uri="{909E8E84-426E-40DD-AFC4-6F175D3DCCD1}">
                  <a14:hiddenFill>
                    <a:solidFill>
                      <a:srgbClr val="FFFFFF"/>
                    </a:solidFill>
                  </a14:hiddenFill>
                </a:ext>
                <a:ext uri="{91240B29-F687-4F45-9708-019B960494DF}">
                  <a14:hiddenLine w="9525" algn="ctr">
                    <a:solidFill>
                      <a:srgbClr val="000000"/>
                    </a:solidFill>
                    <a:miter lim="800000"/>
                    <a:headEnd/>
                    <a:tailEnd/>
                  </a14:hiddenLine>
                </a:ext>
              </a:extLst>
            </p:spPr>
            <p:txBody>
              <a:bodyPr wrap="square">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pPr>
                <a:r>
                  <a:rPr lang="en-US" altLang="en-US" sz="1800" dirty="0" smtClean="0">
                    <a:solidFill>
                      <a:schemeClr val="tx1"/>
                    </a:solidFill>
                  </a:rPr>
                  <a:t>Profit </a:t>
                </a:r>
                <a:r>
                  <a:rPr lang="en-US" altLang="en-US" sz="1800" dirty="0">
                    <a:solidFill>
                      <a:schemeClr val="tx1"/>
                    </a:solidFill>
                    <a:latin typeface="Times New Roman" panose="02020603050405020304" pitchFamily="18" charset="0"/>
                    <a:cs typeface="Times New Roman" panose="02020603050405020304" pitchFamily="18" charset="0"/>
                  </a:rPr>
                  <a:t>π</a:t>
                </a:r>
                <a:r>
                  <a:rPr lang="en-US" altLang="en-US" sz="1800" dirty="0">
                    <a:solidFill>
                      <a:schemeClr val="tx1"/>
                    </a:solidFill>
                  </a:rPr>
                  <a:t> is the difference between revenue and cost, both of which depend on </a:t>
                </a:r>
                <a:r>
                  <a:rPr lang="en-US" altLang="en-US" sz="1800" i="1" dirty="0" smtClean="0">
                    <a:solidFill>
                      <a:schemeClr val="tx1"/>
                    </a:solidFill>
                  </a:rPr>
                  <a:t>q</a:t>
                </a:r>
                <a:r>
                  <a:rPr lang="en-US" altLang="en-US" sz="1800" dirty="0" smtClean="0">
                    <a:solidFill>
                      <a:schemeClr val="tx1"/>
                    </a:solidFill>
                  </a:rPr>
                  <a:t>:</a:t>
                </a:r>
              </a:p>
              <a:p>
                <a:pPr eaLnBrk="1" hangingPunct="1">
                  <a:spcBef>
                    <a:spcPct val="50000"/>
                  </a:spcBef>
                </a:pPr>
                <a14:m>
                  <m:oMathPara xmlns:m="http://schemas.openxmlformats.org/officeDocument/2006/math">
                    <m:oMathParaPr>
                      <m:jc m:val="centerGroup"/>
                    </m:oMathParaPr>
                    <m:oMath xmlns:m="http://schemas.openxmlformats.org/officeDocument/2006/math">
                      <m:r>
                        <a:rPr lang="en-GB" altLang="en-US" sz="1800" b="0" i="1" smtClean="0">
                          <a:solidFill>
                            <a:schemeClr val="tx1"/>
                          </a:solidFill>
                          <a:latin typeface="Cambria Math" panose="02040503050406030204" pitchFamily="18" charset="0"/>
                          <a:ea typeface="Cambria Math" panose="02040503050406030204" pitchFamily="18" charset="0"/>
                          <a:cs typeface="Arial" panose="020B0604020202020204" pitchFamily="34" charset="0"/>
                        </a:rPr>
                        <m:t>𝜋</m:t>
                      </m:r>
                      <m:r>
                        <a:rPr lang="en-GB" altLang="en-US" sz="1800" b="0" i="1" smtClean="0">
                          <a:solidFill>
                            <a:schemeClr val="tx1"/>
                          </a:solidFill>
                          <a:latin typeface="Cambria Math" panose="02040503050406030204" pitchFamily="18" charset="0"/>
                          <a:ea typeface="Cambria Math" panose="02040503050406030204" pitchFamily="18" charset="0"/>
                          <a:cs typeface="Arial" panose="020B0604020202020204" pitchFamily="34" charset="0"/>
                        </a:rPr>
                        <m:t>=</m:t>
                      </m:r>
                      <m:r>
                        <a:rPr lang="en-GB" altLang="en-US" sz="1800" b="0" i="1" smtClean="0">
                          <a:solidFill>
                            <a:schemeClr val="tx1"/>
                          </a:solidFill>
                          <a:latin typeface="Cambria Math" panose="02040503050406030204" pitchFamily="18" charset="0"/>
                          <a:cs typeface="Arial" panose="020B0604020202020204" pitchFamily="34" charset="0"/>
                        </a:rPr>
                        <m:t>𝑅</m:t>
                      </m:r>
                      <m:d>
                        <m:dPr>
                          <m:ctrlPr>
                            <a:rPr lang="en-GB" altLang="en-US" sz="1800" b="0" i="1" smtClean="0">
                              <a:solidFill>
                                <a:schemeClr val="tx1"/>
                              </a:solidFill>
                              <a:latin typeface="Cambria Math" panose="02040503050406030204" pitchFamily="18" charset="0"/>
                              <a:cs typeface="Arial" panose="020B0604020202020204" pitchFamily="34" charset="0"/>
                            </a:rPr>
                          </m:ctrlPr>
                        </m:dPr>
                        <m:e>
                          <m:r>
                            <a:rPr lang="en-GB" altLang="en-US" sz="1800" b="0" i="1" smtClean="0">
                              <a:solidFill>
                                <a:schemeClr val="tx1"/>
                              </a:solidFill>
                              <a:latin typeface="Cambria Math" panose="02040503050406030204" pitchFamily="18" charset="0"/>
                              <a:cs typeface="Arial" panose="020B0604020202020204" pitchFamily="34" charset="0"/>
                            </a:rPr>
                            <m:t>𝑞</m:t>
                          </m:r>
                        </m:e>
                      </m:d>
                      <m:r>
                        <a:rPr lang="en-GB" altLang="en-US" sz="1800" b="0" i="1" smtClean="0">
                          <a:solidFill>
                            <a:schemeClr val="tx1"/>
                          </a:solidFill>
                          <a:latin typeface="Cambria Math" panose="02040503050406030204" pitchFamily="18" charset="0"/>
                          <a:cs typeface="Arial" panose="020B0604020202020204" pitchFamily="34" charset="0"/>
                        </a:rPr>
                        <m:t>−</m:t>
                      </m:r>
                      <m:r>
                        <a:rPr lang="en-GB" altLang="en-US" sz="1800" b="0" i="1" smtClean="0">
                          <a:solidFill>
                            <a:schemeClr val="tx1"/>
                          </a:solidFill>
                          <a:latin typeface="Cambria Math" panose="02040503050406030204" pitchFamily="18" charset="0"/>
                          <a:cs typeface="Arial" panose="020B0604020202020204" pitchFamily="34" charset="0"/>
                        </a:rPr>
                        <m:t>𝑐</m:t>
                      </m:r>
                      <m:r>
                        <a:rPr lang="en-GB" altLang="en-US" sz="1800" b="0" i="1" smtClean="0">
                          <a:solidFill>
                            <a:schemeClr val="tx1"/>
                          </a:solidFill>
                          <a:latin typeface="Cambria Math" panose="02040503050406030204" pitchFamily="18" charset="0"/>
                          <a:cs typeface="Arial" panose="020B0604020202020204" pitchFamily="34" charset="0"/>
                        </a:rPr>
                        <m:t>(</m:t>
                      </m:r>
                      <m:r>
                        <a:rPr lang="en-GB" altLang="en-US" sz="1800" b="0" i="1" smtClean="0">
                          <a:solidFill>
                            <a:schemeClr val="tx1"/>
                          </a:solidFill>
                          <a:latin typeface="Cambria Math" panose="02040503050406030204" pitchFamily="18" charset="0"/>
                          <a:cs typeface="Arial" panose="020B0604020202020204" pitchFamily="34" charset="0"/>
                        </a:rPr>
                        <m:t>𝑞</m:t>
                      </m:r>
                      <m:r>
                        <a:rPr lang="en-GB" altLang="en-US" sz="1800" b="0" i="1" smtClean="0">
                          <a:solidFill>
                            <a:schemeClr val="tx1"/>
                          </a:solidFill>
                          <a:latin typeface="Cambria Math" panose="02040503050406030204" pitchFamily="18" charset="0"/>
                          <a:cs typeface="Arial" panose="020B0604020202020204" pitchFamily="34" charset="0"/>
                        </a:rPr>
                        <m:t>)</m:t>
                      </m:r>
                    </m:oMath>
                  </m:oMathPara>
                </a14:m>
                <a:endParaRPr lang="en-US" altLang="en-US" sz="1800" dirty="0">
                  <a:solidFill>
                    <a:schemeClr val="tx1"/>
                  </a:solidFill>
                </a:endParaRPr>
              </a:p>
            </p:txBody>
          </p:sp>
        </mc:Choice>
        <mc:Fallback xmlns="">
          <p:sp>
            <p:nvSpPr>
              <p:cNvPr id="25" name="Rectangle 93"/>
              <p:cNvSpPr>
                <a:spLocks noRot="1" noChangeAspect="1" noMove="1" noResize="1" noEditPoints="1" noAdjustHandles="1" noChangeArrowheads="1" noChangeShapeType="1" noTextEdit="1"/>
              </p:cNvSpPr>
              <p:nvPr/>
            </p:nvSpPr>
            <p:spPr bwMode="auto">
              <a:xfrm>
                <a:off x="457200" y="1468728"/>
                <a:ext cx="8305800" cy="646331"/>
              </a:xfrm>
              <a:prstGeom prst="rect">
                <a:avLst/>
              </a:prstGeom>
              <a:blipFill rotWithShape="0">
                <a:blip r:embed="rId4"/>
                <a:stretch>
                  <a:fillRect l="-587" t="-5660" b="-754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7" name="Rectangle 93"/>
              <p:cNvSpPr>
                <a:spLocks noChangeArrowheads="1"/>
              </p:cNvSpPr>
              <p:nvPr/>
            </p:nvSpPr>
            <p:spPr bwMode="auto">
              <a:xfrm>
                <a:off x="457199" y="2240833"/>
                <a:ext cx="8207375" cy="2315890"/>
              </a:xfrm>
              <a:prstGeom prst="rect">
                <a:avLst/>
              </a:prstGeom>
              <a:noFill/>
              <a:ln>
                <a:noFill/>
              </a:ln>
              <a:extLst>
                <a:ext uri="{909E8E84-426E-40DD-AFC4-6F175D3DCCD1}">
                  <a14:hiddenFill>
                    <a:solidFill>
                      <a:srgbClr val="FFFFFF"/>
                    </a:solidFill>
                  </a14:hiddenFill>
                </a:ext>
                <a:ext uri="{91240B29-F687-4F45-9708-019B960494DF}">
                  <a14:hiddenLine w="9525" algn="ctr">
                    <a:solidFill>
                      <a:srgbClr val="000000"/>
                    </a:solidFill>
                    <a:miter lim="800000"/>
                    <a:headEnd/>
                    <a:tailEnd/>
                  </a14:hiddenLine>
                </a:ext>
              </a:extLst>
            </p:spPr>
            <p:txBody>
              <a:bodyPr wrap="square">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pPr>
                <a:r>
                  <a:rPr lang="en-US" altLang="en-US" sz="1800" dirty="0" smtClean="0">
                    <a:solidFill>
                      <a:schemeClr val="tx1"/>
                    </a:solidFill>
                    <a:cs typeface="Arial" panose="020B0604020202020204" pitchFamily="34" charset="0"/>
                  </a:rPr>
                  <a:t>If the profit function is concave, </a:t>
                </a:r>
                <a:r>
                  <a:rPr lang="en-US" altLang="en-US" sz="1800" dirty="0">
                    <a:solidFill>
                      <a:schemeClr val="tx1"/>
                    </a:solidFill>
                    <a:cs typeface="Arial" panose="020B0604020202020204" pitchFamily="34" charset="0"/>
                  </a:rPr>
                  <a:t>a</a:t>
                </a:r>
                <a:r>
                  <a:rPr lang="en-US" altLang="en-US" sz="1800" dirty="0" smtClean="0">
                    <a:solidFill>
                      <a:schemeClr val="tx1"/>
                    </a:solidFill>
                    <a:cs typeface="Arial" panose="020B0604020202020204" pitchFamily="34" charset="0"/>
                  </a:rPr>
                  <a:t>s </a:t>
                </a:r>
                <a:r>
                  <a:rPr lang="en-US" altLang="en-US" sz="1800" i="1" dirty="0" smtClean="0">
                    <a:solidFill>
                      <a:schemeClr val="tx1"/>
                    </a:solidFill>
                    <a:cs typeface="Arial" panose="020B0604020202020204" pitchFamily="34" charset="0"/>
                  </a:rPr>
                  <a:t>q</a:t>
                </a:r>
                <a:r>
                  <a:rPr lang="en-US" altLang="en-US" sz="1800" dirty="0" smtClean="0">
                    <a:solidFill>
                      <a:schemeClr val="tx1"/>
                    </a:solidFill>
                    <a:cs typeface="Arial" panose="020B0604020202020204" pitchFamily="34" charset="0"/>
                  </a:rPr>
                  <a:t> </a:t>
                </a:r>
                <a:r>
                  <a:rPr lang="en-US" altLang="en-US" sz="1800" dirty="0">
                    <a:solidFill>
                      <a:schemeClr val="tx1"/>
                    </a:solidFill>
                    <a:cs typeface="Arial" panose="020B0604020202020204" pitchFamily="34" charset="0"/>
                  </a:rPr>
                  <a:t>is increased from zero, profit will increase until it reaches a maximum and then begin to decrease. Thus the profit-maximizing </a:t>
                </a:r>
                <a14:m>
                  <m:oMath xmlns:m="http://schemas.openxmlformats.org/officeDocument/2006/math">
                    <m:sSup>
                      <m:sSupPr>
                        <m:ctrlPr>
                          <a:rPr lang="en-US" altLang="en-US" sz="1800" i="1" smtClean="0">
                            <a:solidFill>
                              <a:schemeClr val="tx1"/>
                            </a:solidFill>
                            <a:latin typeface="Cambria Math" panose="02040503050406030204" pitchFamily="18" charset="0"/>
                            <a:cs typeface="Arial" panose="020B0604020202020204" pitchFamily="34" charset="0"/>
                          </a:rPr>
                        </m:ctrlPr>
                      </m:sSupPr>
                      <m:e>
                        <m:r>
                          <a:rPr lang="en-GB" altLang="en-US" sz="1800" b="0" i="1" smtClean="0">
                            <a:solidFill>
                              <a:schemeClr val="tx1"/>
                            </a:solidFill>
                            <a:latin typeface="Cambria Math" panose="02040503050406030204" pitchFamily="18" charset="0"/>
                            <a:cs typeface="Arial" panose="020B0604020202020204" pitchFamily="34" charset="0"/>
                          </a:rPr>
                          <m:t>𝑞</m:t>
                        </m:r>
                      </m:e>
                      <m:sup>
                        <m:r>
                          <a:rPr lang="en-GB" altLang="en-US" sz="1800" b="0" i="1" smtClean="0">
                            <a:solidFill>
                              <a:schemeClr val="tx1"/>
                            </a:solidFill>
                            <a:latin typeface="Cambria Math" panose="02040503050406030204" pitchFamily="18" charset="0"/>
                            <a:cs typeface="Arial" panose="020B0604020202020204" pitchFamily="34" charset="0"/>
                          </a:rPr>
                          <m:t>∗</m:t>
                        </m:r>
                      </m:sup>
                    </m:sSup>
                  </m:oMath>
                </a14:m>
                <a:r>
                  <a:rPr lang="en-US" altLang="en-US" sz="1800" dirty="0" smtClean="0">
                    <a:solidFill>
                      <a:schemeClr val="tx1"/>
                    </a:solidFill>
                    <a:cs typeface="Arial" panose="020B0604020202020204" pitchFamily="34" charset="0"/>
                  </a:rPr>
                  <a:t> is the solution of the problem</a:t>
                </a:r>
              </a:p>
              <a:p>
                <a:pPr eaLnBrk="1" hangingPunct="1">
                  <a:spcBef>
                    <a:spcPct val="50000"/>
                  </a:spcBef>
                </a:pPr>
                <a14:m>
                  <m:oMathPara xmlns:m="http://schemas.openxmlformats.org/officeDocument/2006/math">
                    <m:oMathParaPr>
                      <m:jc m:val="centerGroup"/>
                    </m:oMathParaPr>
                    <m:oMath xmlns:m="http://schemas.openxmlformats.org/officeDocument/2006/math">
                      <m:func>
                        <m:funcPr>
                          <m:ctrlPr>
                            <a:rPr lang="en-GB" altLang="en-US" sz="1800" b="0" i="1" smtClean="0">
                              <a:solidFill>
                                <a:schemeClr val="tx1"/>
                              </a:solidFill>
                              <a:latin typeface="Cambria Math" panose="02040503050406030204" pitchFamily="18" charset="0"/>
                              <a:cs typeface="Arial" panose="020B0604020202020204" pitchFamily="34" charset="0"/>
                            </a:rPr>
                          </m:ctrlPr>
                        </m:funcPr>
                        <m:fName>
                          <m:limLow>
                            <m:limLowPr>
                              <m:ctrlPr>
                                <a:rPr lang="en-GB" altLang="en-US" sz="1800" b="0" i="1" smtClean="0">
                                  <a:solidFill>
                                    <a:schemeClr val="tx1"/>
                                  </a:solidFill>
                                  <a:latin typeface="Cambria Math" panose="02040503050406030204" pitchFamily="18" charset="0"/>
                                  <a:cs typeface="Arial" panose="020B0604020202020204" pitchFamily="34" charset="0"/>
                                </a:rPr>
                              </m:ctrlPr>
                            </m:limLowPr>
                            <m:e>
                              <m:r>
                                <m:rPr>
                                  <m:sty m:val="p"/>
                                </m:rPr>
                                <a:rPr lang="en-GB" altLang="en-US" sz="1800" b="0" i="0" smtClean="0">
                                  <a:solidFill>
                                    <a:schemeClr val="tx1"/>
                                  </a:solidFill>
                                  <a:latin typeface="Cambria Math" panose="02040503050406030204" pitchFamily="18" charset="0"/>
                                  <a:cs typeface="Arial" panose="020B0604020202020204" pitchFamily="34" charset="0"/>
                                </a:rPr>
                                <m:t>max</m:t>
                              </m:r>
                            </m:e>
                            <m:lim>
                              <m:r>
                                <a:rPr lang="en-GB" altLang="en-US" sz="1800" b="0" i="1" smtClean="0">
                                  <a:solidFill>
                                    <a:schemeClr val="tx1"/>
                                  </a:solidFill>
                                  <a:latin typeface="Cambria Math" panose="02040503050406030204" pitchFamily="18" charset="0"/>
                                  <a:cs typeface="Arial" panose="020B0604020202020204" pitchFamily="34" charset="0"/>
                                </a:rPr>
                                <m:t>𝑞</m:t>
                              </m:r>
                            </m:lim>
                          </m:limLow>
                        </m:fName>
                        <m:e>
                          <m:r>
                            <a:rPr lang="en-GB" altLang="en-US" sz="1800" b="0" i="1" smtClean="0">
                              <a:solidFill>
                                <a:schemeClr val="tx1"/>
                              </a:solidFill>
                              <a:latin typeface="Cambria Math" panose="02040503050406030204" pitchFamily="18" charset="0"/>
                              <a:cs typeface="Arial" panose="020B0604020202020204" pitchFamily="34" charset="0"/>
                            </a:rPr>
                            <m:t>𝑅</m:t>
                          </m:r>
                          <m:d>
                            <m:dPr>
                              <m:ctrlPr>
                                <a:rPr lang="en-GB" altLang="en-US" sz="1800" b="0" i="1" smtClean="0">
                                  <a:solidFill>
                                    <a:schemeClr val="tx1"/>
                                  </a:solidFill>
                                  <a:latin typeface="Cambria Math" panose="02040503050406030204" pitchFamily="18" charset="0"/>
                                  <a:cs typeface="Arial" panose="020B0604020202020204" pitchFamily="34" charset="0"/>
                                </a:rPr>
                              </m:ctrlPr>
                            </m:dPr>
                            <m:e>
                              <m:r>
                                <a:rPr lang="en-GB" altLang="en-US" sz="1800" b="0" i="1" smtClean="0">
                                  <a:solidFill>
                                    <a:schemeClr val="tx1"/>
                                  </a:solidFill>
                                  <a:latin typeface="Cambria Math" panose="02040503050406030204" pitchFamily="18" charset="0"/>
                                  <a:cs typeface="Arial" panose="020B0604020202020204" pitchFamily="34" charset="0"/>
                                </a:rPr>
                                <m:t>𝑞</m:t>
                              </m:r>
                            </m:e>
                          </m:d>
                          <m:r>
                            <a:rPr lang="en-GB" altLang="en-US" sz="1800" b="0" i="1" smtClean="0">
                              <a:solidFill>
                                <a:schemeClr val="tx1"/>
                              </a:solidFill>
                              <a:latin typeface="Cambria Math" panose="02040503050406030204" pitchFamily="18" charset="0"/>
                              <a:cs typeface="Arial" panose="020B0604020202020204" pitchFamily="34" charset="0"/>
                            </a:rPr>
                            <m:t>−</m:t>
                          </m:r>
                          <m:r>
                            <a:rPr lang="en-GB" altLang="en-US" sz="1800" b="0" i="1" smtClean="0">
                              <a:solidFill>
                                <a:schemeClr val="tx1"/>
                              </a:solidFill>
                              <a:latin typeface="Cambria Math" panose="02040503050406030204" pitchFamily="18" charset="0"/>
                              <a:cs typeface="Arial" panose="020B0604020202020204" pitchFamily="34" charset="0"/>
                            </a:rPr>
                            <m:t>𝑐</m:t>
                          </m:r>
                          <m:r>
                            <a:rPr lang="en-GB" altLang="en-US" sz="1800" b="0" i="1" smtClean="0">
                              <a:solidFill>
                                <a:schemeClr val="tx1"/>
                              </a:solidFill>
                              <a:latin typeface="Cambria Math" panose="02040503050406030204" pitchFamily="18" charset="0"/>
                              <a:cs typeface="Arial" panose="020B0604020202020204" pitchFamily="34" charset="0"/>
                            </a:rPr>
                            <m:t>(</m:t>
                          </m:r>
                          <m:r>
                            <a:rPr lang="en-GB" altLang="en-US" sz="1800" b="0" i="1" smtClean="0">
                              <a:solidFill>
                                <a:schemeClr val="tx1"/>
                              </a:solidFill>
                              <a:latin typeface="Cambria Math" panose="02040503050406030204" pitchFamily="18" charset="0"/>
                              <a:cs typeface="Arial" panose="020B0604020202020204" pitchFamily="34" charset="0"/>
                            </a:rPr>
                            <m:t>𝑞</m:t>
                          </m:r>
                          <m:r>
                            <a:rPr lang="en-GB" altLang="en-US" sz="1800" b="0" i="1" smtClean="0">
                              <a:solidFill>
                                <a:schemeClr val="tx1"/>
                              </a:solidFill>
                              <a:latin typeface="Cambria Math" panose="02040503050406030204" pitchFamily="18" charset="0"/>
                              <a:cs typeface="Arial" panose="020B0604020202020204" pitchFamily="34" charset="0"/>
                            </a:rPr>
                            <m:t>)</m:t>
                          </m:r>
                        </m:e>
                      </m:func>
                    </m:oMath>
                  </m:oMathPara>
                </a14:m>
                <a:endParaRPr lang="en-US" altLang="en-US" sz="1800" dirty="0" smtClean="0">
                  <a:solidFill>
                    <a:schemeClr val="tx1"/>
                  </a:solidFill>
                  <a:cs typeface="Arial" panose="020B0604020202020204" pitchFamily="34" charset="0"/>
                </a:endParaRPr>
              </a:p>
              <a:p>
                <a:pPr eaLnBrk="1" hangingPunct="1">
                  <a:spcBef>
                    <a:spcPct val="50000"/>
                  </a:spcBef>
                </a:pPr>
                <a:r>
                  <a:rPr lang="en-US" altLang="en-US" sz="1800" dirty="0" smtClean="0">
                    <a:solidFill>
                      <a:schemeClr val="tx1"/>
                    </a:solidFill>
                    <a:cs typeface="Arial" panose="020B0604020202020204" pitchFamily="34" charset="0"/>
                  </a:rPr>
                  <a:t>The FOC are necessary and sufficient conditions if </a:t>
                </a:r>
                <a14:m>
                  <m:oMath xmlns:m="http://schemas.openxmlformats.org/officeDocument/2006/math">
                    <m:r>
                      <a:rPr lang="en-GB" altLang="en-US" sz="1800" b="0" i="1" smtClean="0">
                        <a:solidFill>
                          <a:schemeClr val="tx1"/>
                        </a:solidFill>
                        <a:latin typeface="Cambria Math" panose="02040503050406030204" pitchFamily="18" charset="0"/>
                        <a:cs typeface="Arial" panose="020B0604020202020204" pitchFamily="34" charset="0"/>
                      </a:rPr>
                      <m:t>𝑅</m:t>
                    </m:r>
                    <m:d>
                      <m:dPr>
                        <m:ctrlPr>
                          <a:rPr lang="en-GB" altLang="en-US" sz="1800" b="0" i="1" smtClean="0">
                            <a:solidFill>
                              <a:schemeClr val="tx1"/>
                            </a:solidFill>
                            <a:latin typeface="Cambria Math" panose="02040503050406030204" pitchFamily="18" charset="0"/>
                            <a:cs typeface="Arial" panose="020B0604020202020204" pitchFamily="34" charset="0"/>
                          </a:rPr>
                        </m:ctrlPr>
                      </m:dPr>
                      <m:e>
                        <m:r>
                          <a:rPr lang="en-GB" altLang="en-US" sz="1800" b="0" i="1" smtClean="0">
                            <a:solidFill>
                              <a:schemeClr val="tx1"/>
                            </a:solidFill>
                            <a:latin typeface="Cambria Math" panose="02040503050406030204" pitchFamily="18" charset="0"/>
                            <a:cs typeface="Arial" panose="020B0604020202020204" pitchFamily="34" charset="0"/>
                          </a:rPr>
                          <m:t>𝑞</m:t>
                        </m:r>
                      </m:e>
                    </m:d>
                    <m:r>
                      <a:rPr lang="en-GB" altLang="en-US" sz="1800" b="0" i="1" smtClean="0">
                        <a:solidFill>
                          <a:schemeClr val="tx1"/>
                        </a:solidFill>
                        <a:latin typeface="Cambria Math" panose="02040503050406030204" pitchFamily="18" charset="0"/>
                        <a:cs typeface="Arial" panose="020B0604020202020204" pitchFamily="34" charset="0"/>
                      </a:rPr>
                      <m:t>−</m:t>
                    </m:r>
                    <m:r>
                      <a:rPr lang="en-GB" altLang="en-US" sz="1800" b="0" i="1" smtClean="0">
                        <a:solidFill>
                          <a:schemeClr val="tx1"/>
                        </a:solidFill>
                        <a:latin typeface="Cambria Math" panose="02040503050406030204" pitchFamily="18" charset="0"/>
                        <a:cs typeface="Arial" panose="020B0604020202020204" pitchFamily="34" charset="0"/>
                      </a:rPr>
                      <m:t>𝑐</m:t>
                    </m:r>
                    <m:r>
                      <a:rPr lang="en-GB" altLang="en-US" sz="1800" b="0" i="1" smtClean="0">
                        <a:solidFill>
                          <a:schemeClr val="tx1"/>
                        </a:solidFill>
                        <a:latin typeface="Cambria Math" panose="02040503050406030204" pitchFamily="18" charset="0"/>
                        <a:cs typeface="Arial" panose="020B0604020202020204" pitchFamily="34" charset="0"/>
                      </a:rPr>
                      <m:t>(</m:t>
                    </m:r>
                    <m:r>
                      <a:rPr lang="en-GB" altLang="en-US" sz="1800" b="0" i="1" smtClean="0">
                        <a:solidFill>
                          <a:schemeClr val="tx1"/>
                        </a:solidFill>
                        <a:latin typeface="Cambria Math" panose="02040503050406030204" pitchFamily="18" charset="0"/>
                        <a:cs typeface="Arial" panose="020B0604020202020204" pitchFamily="34" charset="0"/>
                      </a:rPr>
                      <m:t>𝑞</m:t>
                    </m:r>
                    <m:r>
                      <a:rPr lang="en-GB" altLang="en-US" sz="1800" b="0" i="1" smtClean="0">
                        <a:solidFill>
                          <a:schemeClr val="tx1"/>
                        </a:solidFill>
                        <a:latin typeface="Cambria Math" panose="02040503050406030204" pitchFamily="18" charset="0"/>
                        <a:cs typeface="Arial" panose="020B0604020202020204" pitchFamily="34" charset="0"/>
                      </a:rPr>
                      <m:t>)</m:t>
                    </m:r>
                  </m:oMath>
                </a14:m>
                <a:r>
                  <a:rPr lang="en-US" altLang="en-US" sz="1800" dirty="0" smtClean="0">
                    <a:solidFill>
                      <a:schemeClr val="tx1"/>
                    </a:solidFill>
                    <a:cs typeface="Arial" panose="020B0604020202020204" pitchFamily="34" charset="0"/>
                  </a:rPr>
                  <a:t> is concave:</a:t>
                </a:r>
              </a:p>
              <a:p>
                <a:pPr eaLnBrk="1" hangingPunct="1">
                  <a:spcBef>
                    <a:spcPct val="50000"/>
                  </a:spcBef>
                </a:pPr>
                <a14:m>
                  <m:oMathPara xmlns:m="http://schemas.openxmlformats.org/officeDocument/2006/math">
                    <m:oMathParaPr>
                      <m:jc m:val="centerGroup"/>
                    </m:oMathParaPr>
                    <m:oMath xmlns:m="http://schemas.openxmlformats.org/officeDocument/2006/math">
                      <m:f>
                        <m:fPr>
                          <m:ctrlPr>
                            <a:rPr lang="en-US" altLang="en-US" sz="1800" i="1" smtClean="0">
                              <a:solidFill>
                                <a:schemeClr val="tx1"/>
                              </a:solidFill>
                              <a:latin typeface="Cambria Math" panose="02040503050406030204" pitchFamily="18" charset="0"/>
                              <a:cs typeface="Arial" panose="020B0604020202020204" pitchFamily="34" charset="0"/>
                            </a:rPr>
                          </m:ctrlPr>
                        </m:fPr>
                        <m:num>
                          <m:r>
                            <a:rPr lang="en-US" altLang="en-US" sz="1800" i="1" smtClean="0">
                              <a:solidFill>
                                <a:schemeClr val="tx1"/>
                              </a:solidFill>
                              <a:latin typeface="Cambria Math" panose="02040503050406030204" pitchFamily="18" charset="0"/>
                              <a:cs typeface="Arial" panose="020B0604020202020204" pitchFamily="34" charset="0"/>
                            </a:rPr>
                            <m:t>𝑑</m:t>
                          </m:r>
                          <m:r>
                            <a:rPr lang="en-GB" altLang="en-US" sz="1800" b="0" i="1" smtClean="0">
                              <a:solidFill>
                                <a:schemeClr val="tx1"/>
                              </a:solidFill>
                              <a:latin typeface="Cambria Math" panose="02040503050406030204" pitchFamily="18" charset="0"/>
                              <a:cs typeface="Arial" panose="020B0604020202020204" pitchFamily="34" charset="0"/>
                            </a:rPr>
                            <m:t>𝑅</m:t>
                          </m:r>
                          <m:r>
                            <a:rPr lang="en-GB" altLang="en-US" sz="1800" b="0" i="1" smtClean="0">
                              <a:solidFill>
                                <a:schemeClr val="tx1"/>
                              </a:solidFill>
                              <a:latin typeface="Cambria Math" panose="02040503050406030204" pitchFamily="18" charset="0"/>
                              <a:cs typeface="Arial" panose="020B0604020202020204" pitchFamily="34" charset="0"/>
                            </a:rPr>
                            <m:t>(</m:t>
                          </m:r>
                          <m:r>
                            <a:rPr lang="en-GB" altLang="en-US" sz="1800" b="0" i="1" smtClean="0">
                              <a:solidFill>
                                <a:schemeClr val="tx1"/>
                              </a:solidFill>
                              <a:latin typeface="Cambria Math" panose="02040503050406030204" pitchFamily="18" charset="0"/>
                              <a:cs typeface="Arial" panose="020B0604020202020204" pitchFamily="34" charset="0"/>
                            </a:rPr>
                            <m:t>𝑞</m:t>
                          </m:r>
                          <m:r>
                            <a:rPr lang="en-GB" altLang="en-US" sz="1800" b="0" i="1" smtClean="0">
                              <a:solidFill>
                                <a:schemeClr val="tx1"/>
                              </a:solidFill>
                              <a:latin typeface="Cambria Math" panose="02040503050406030204" pitchFamily="18" charset="0"/>
                              <a:cs typeface="Arial" panose="020B0604020202020204" pitchFamily="34" charset="0"/>
                            </a:rPr>
                            <m:t>)</m:t>
                          </m:r>
                        </m:num>
                        <m:den>
                          <m:r>
                            <a:rPr lang="en-US" altLang="en-US" sz="1800" i="1" smtClean="0">
                              <a:solidFill>
                                <a:schemeClr val="tx1"/>
                              </a:solidFill>
                              <a:latin typeface="Cambria Math" panose="02040503050406030204" pitchFamily="18" charset="0"/>
                              <a:cs typeface="Arial" panose="020B0604020202020204" pitchFamily="34" charset="0"/>
                            </a:rPr>
                            <m:t>𝑑</m:t>
                          </m:r>
                          <m:r>
                            <a:rPr lang="en-GB" altLang="en-US" sz="1800" b="0" i="1" smtClean="0">
                              <a:solidFill>
                                <a:schemeClr val="tx1"/>
                              </a:solidFill>
                              <a:latin typeface="Cambria Math" panose="02040503050406030204" pitchFamily="18" charset="0"/>
                              <a:cs typeface="Arial" panose="020B0604020202020204" pitchFamily="34" charset="0"/>
                            </a:rPr>
                            <m:t>𝑞</m:t>
                          </m:r>
                        </m:den>
                      </m:f>
                      <m:r>
                        <a:rPr lang="en-GB" altLang="en-US" sz="1800" b="0" i="1" smtClean="0">
                          <a:solidFill>
                            <a:schemeClr val="tx1"/>
                          </a:solidFill>
                          <a:latin typeface="Cambria Math" panose="02040503050406030204" pitchFamily="18" charset="0"/>
                          <a:cs typeface="Arial" panose="020B0604020202020204" pitchFamily="34" charset="0"/>
                        </a:rPr>
                        <m:t>−</m:t>
                      </m:r>
                      <m:f>
                        <m:fPr>
                          <m:ctrlPr>
                            <a:rPr lang="en-US" altLang="en-US" sz="1800" i="1" smtClean="0">
                              <a:solidFill>
                                <a:schemeClr val="tx1"/>
                              </a:solidFill>
                              <a:latin typeface="Cambria Math" panose="02040503050406030204" pitchFamily="18" charset="0"/>
                              <a:cs typeface="Arial" panose="020B0604020202020204" pitchFamily="34" charset="0"/>
                            </a:rPr>
                          </m:ctrlPr>
                        </m:fPr>
                        <m:num>
                          <m:r>
                            <a:rPr lang="en-US" altLang="en-US" sz="1800" i="1" smtClean="0">
                              <a:solidFill>
                                <a:schemeClr val="tx1"/>
                              </a:solidFill>
                              <a:latin typeface="Cambria Math" panose="02040503050406030204" pitchFamily="18" charset="0"/>
                              <a:cs typeface="Arial" panose="020B0604020202020204" pitchFamily="34" charset="0"/>
                            </a:rPr>
                            <m:t>𝑑</m:t>
                          </m:r>
                          <m:r>
                            <a:rPr lang="en-GB" altLang="en-US" sz="1800" b="0" i="1" smtClean="0">
                              <a:solidFill>
                                <a:schemeClr val="tx1"/>
                              </a:solidFill>
                              <a:latin typeface="Cambria Math" panose="02040503050406030204" pitchFamily="18" charset="0"/>
                              <a:cs typeface="Arial" panose="020B0604020202020204" pitchFamily="34" charset="0"/>
                            </a:rPr>
                            <m:t>𝑐</m:t>
                          </m:r>
                          <m:d>
                            <m:dPr>
                              <m:ctrlPr>
                                <a:rPr lang="en-GB" altLang="en-US" sz="1800" b="0" i="1" smtClean="0">
                                  <a:solidFill>
                                    <a:schemeClr val="tx1"/>
                                  </a:solidFill>
                                  <a:latin typeface="Cambria Math" panose="02040503050406030204" pitchFamily="18" charset="0"/>
                                  <a:cs typeface="Arial" panose="020B0604020202020204" pitchFamily="34" charset="0"/>
                                </a:rPr>
                              </m:ctrlPr>
                            </m:dPr>
                            <m:e>
                              <m:r>
                                <a:rPr lang="en-GB" altLang="en-US" sz="1800" b="0" i="1" smtClean="0">
                                  <a:solidFill>
                                    <a:schemeClr val="tx1"/>
                                  </a:solidFill>
                                  <a:latin typeface="Cambria Math" panose="02040503050406030204" pitchFamily="18" charset="0"/>
                                  <a:cs typeface="Arial" panose="020B0604020202020204" pitchFamily="34" charset="0"/>
                                </a:rPr>
                                <m:t>𝑞</m:t>
                              </m:r>
                            </m:e>
                          </m:d>
                        </m:num>
                        <m:den>
                          <m:r>
                            <a:rPr lang="en-US" altLang="en-US" sz="1800" i="1" smtClean="0">
                              <a:solidFill>
                                <a:schemeClr val="tx1"/>
                              </a:solidFill>
                              <a:latin typeface="Cambria Math" panose="02040503050406030204" pitchFamily="18" charset="0"/>
                              <a:cs typeface="Arial" panose="020B0604020202020204" pitchFamily="34" charset="0"/>
                            </a:rPr>
                            <m:t>𝑑</m:t>
                          </m:r>
                          <m:r>
                            <a:rPr lang="en-GB" altLang="en-US" sz="1800" b="0" i="1" smtClean="0">
                              <a:solidFill>
                                <a:schemeClr val="tx1"/>
                              </a:solidFill>
                              <a:latin typeface="Cambria Math" panose="02040503050406030204" pitchFamily="18" charset="0"/>
                              <a:cs typeface="Arial" panose="020B0604020202020204" pitchFamily="34" charset="0"/>
                            </a:rPr>
                            <m:t>𝑞</m:t>
                          </m:r>
                        </m:den>
                      </m:f>
                      <m:r>
                        <a:rPr lang="en-GB" altLang="en-US" sz="1800" b="0" i="1" smtClean="0">
                          <a:solidFill>
                            <a:schemeClr val="tx1"/>
                          </a:solidFill>
                          <a:latin typeface="Cambria Math" panose="02040503050406030204" pitchFamily="18" charset="0"/>
                          <a:cs typeface="Arial" panose="020B0604020202020204" pitchFamily="34" charset="0"/>
                        </a:rPr>
                        <m:t>=0</m:t>
                      </m:r>
                    </m:oMath>
                  </m:oMathPara>
                </a14:m>
                <a:endParaRPr lang="en-US" altLang="en-US" sz="1800" dirty="0">
                  <a:solidFill>
                    <a:schemeClr val="tx1"/>
                  </a:solidFill>
                  <a:cs typeface="Arial" panose="020B0604020202020204" pitchFamily="34" charset="0"/>
                </a:endParaRPr>
              </a:p>
            </p:txBody>
          </p:sp>
        </mc:Choice>
        <mc:Fallback xmlns="">
          <p:sp>
            <p:nvSpPr>
              <p:cNvPr id="27" name="Rectangle 93"/>
              <p:cNvSpPr>
                <a:spLocks noRot="1" noChangeAspect="1" noMove="1" noResize="1" noEditPoints="1" noAdjustHandles="1" noChangeArrowheads="1" noChangeShapeType="1" noTextEdit="1"/>
              </p:cNvSpPr>
              <p:nvPr/>
            </p:nvSpPr>
            <p:spPr bwMode="auto">
              <a:xfrm>
                <a:off x="457199" y="2240833"/>
                <a:ext cx="8207375" cy="2315890"/>
              </a:xfrm>
              <a:prstGeom prst="rect">
                <a:avLst/>
              </a:prstGeom>
              <a:blipFill rotWithShape="0">
                <a:blip r:embed="rId5"/>
                <a:stretch>
                  <a:fillRect l="-594" t="-1583"/>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2" name="Rectangle 93"/>
              <p:cNvSpPr>
                <a:spLocks noChangeArrowheads="1"/>
              </p:cNvSpPr>
              <p:nvPr/>
            </p:nvSpPr>
            <p:spPr bwMode="auto">
              <a:xfrm>
                <a:off x="609600" y="4668718"/>
                <a:ext cx="8054974" cy="805285"/>
              </a:xfrm>
              <a:prstGeom prst="rect">
                <a:avLst/>
              </a:prstGeom>
              <a:noFill/>
              <a:ln>
                <a:noFill/>
              </a:ln>
              <a:extLst>
                <a:ext uri="{909E8E84-426E-40DD-AFC4-6F175D3DCCD1}">
                  <a14:hiddenFill>
                    <a:solidFill>
                      <a:srgbClr val="FFFFFF"/>
                    </a:solidFill>
                  </a14:hiddenFill>
                </a:ext>
                <a:ext uri="{91240B29-F687-4F45-9708-019B960494DF}">
                  <a14:hiddenLine w="9525" algn="ctr">
                    <a:solidFill>
                      <a:srgbClr val="000000"/>
                    </a:solidFill>
                    <a:miter lim="800000"/>
                    <a:headEnd/>
                    <a:tailEnd/>
                  </a14:hiddenLine>
                </a:ext>
              </a:extLst>
            </p:spPr>
            <p:txBody>
              <a:bodyPr wrap="square">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pPr>
                <a:r>
                  <a:rPr lang="en-US" altLang="en-US" sz="1800" dirty="0">
                    <a:solidFill>
                      <a:schemeClr val="tx1"/>
                    </a:solidFill>
                  </a:rPr>
                  <a:t>But </a:t>
                </a:r>
                <a14:m>
                  <m:oMath xmlns:m="http://schemas.openxmlformats.org/officeDocument/2006/math">
                    <m:f>
                      <m:fPr>
                        <m:ctrlPr>
                          <a:rPr lang="en-US" altLang="en-US" sz="1800" i="1" smtClean="0">
                            <a:solidFill>
                              <a:schemeClr val="tx1"/>
                            </a:solidFill>
                            <a:latin typeface="Cambria Math" panose="02040503050406030204" pitchFamily="18" charset="0"/>
                            <a:cs typeface="Arial" panose="020B0604020202020204" pitchFamily="34" charset="0"/>
                          </a:rPr>
                        </m:ctrlPr>
                      </m:fPr>
                      <m:num>
                        <m:r>
                          <a:rPr lang="en-US" altLang="en-US" sz="1800" i="1" smtClean="0">
                            <a:solidFill>
                              <a:schemeClr val="tx1"/>
                            </a:solidFill>
                            <a:latin typeface="Cambria Math" panose="02040503050406030204" pitchFamily="18" charset="0"/>
                            <a:cs typeface="Arial" panose="020B0604020202020204" pitchFamily="34" charset="0"/>
                          </a:rPr>
                          <m:t>𝑑</m:t>
                        </m:r>
                        <m:r>
                          <a:rPr lang="en-GB" altLang="en-US" sz="1800" b="0" i="1" smtClean="0">
                            <a:solidFill>
                              <a:schemeClr val="tx1"/>
                            </a:solidFill>
                            <a:latin typeface="Cambria Math" panose="02040503050406030204" pitchFamily="18" charset="0"/>
                            <a:cs typeface="Arial" panose="020B0604020202020204" pitchFamily="34" charset="0"/>
                          </a:rPr>
                          <m:t>𝑅</m:t>
                        </m:r>
                        <m:r>
                          <a:rPr lang="en-GB" altLang="en-US" sz="1800" b="0" i="1" smtClean="0">
                            <a:solidFill>
                              <a:schemeClr val="tx1"/>
                            </a:solidFill>
                            <a:latin typeface="Cambria Math" panose="02040503050406030204" pitchFamily="18" charset="0"/>
                            <a:cs typeface="Arial" panose="020B0604020202020204" pitchFamily="34" charset="0"/>
                          </a:rPr>
                          <m:t>(</m:t>
                        </m:r>
                        <m:r>
                          <a:rPr lang="en-GB" altLang="en-US" sz="1800" b="0" i="1" smtClean="0">
                            <a:solidFill>
                              <a:schemeClr val="tx1"/>
                            </a:solidFill>
                            <a:latin typeface="Cambria Math" panose="02040503050406030204" pitchFamily="18" charset="0"/>
                            <a:cs typeface="Arial" panose="020B0604020202020204" pitchFamily="34" charset="0"/>
                          </a:rPr>
                          <m:t>𝑞</m:t>
                        </m:r>
                        <m:r>
                          <a:rPr lang="en-GB" altLang="en-US" sz="1800" b="0" i="1" smtClean="0">
                            <a:solidFill>
                              <a:schemeClr val="tx1"/>
                            </a:solidFill>
                            <a:latin typeface="Cambria Math" panose="02040503050406030204" pitchFamily="18" charset="0"/>
                            <a:cs typeface="Arial" panose="020B0604020202020204" pitchFamily="34" charset="0"/>
                          </a:rPr>
                          <m:t>)</m:t>
                        </m:r>
                      </m:num>
                      <m:den>
                        <m:r>
                          <a:rPr lang="en-US" altLang="en-US" sz="1800" i="1" smtClean="0">
                            <a:solidFill>
                              <a:schemeClr val="tx1"/>
                            </a:solidFill>
                            <a:latin typeface="Cambria Math" panose="02040503050406030204" pitchFamily="18" charset="0"/>
                            <a:cs typeface="Arial" panose="020B0604020202020204" pitchFamily="34" charset="0"/>
                          </a:rPr>
                          <m:t>𝑑</m:t>
                        </m:r>
                        <m:r>
                          <a:rPr lang="en-GB" altLang="en-US" sz="1800" b="0" i="1" smtClean="0">
                            <a:solidFill>
                              <a:schemeClr val="tx1"/>
                            </a:solidFill>
                            <a:latin typeface="Cambria Math" panose="02040503050406030204" pitchFamily="18" charset="0"/>
                            <a:cs typeface="Arial" panose="020B0604020202020204" pitchFamily="34" charset="0"/>
                          </a:rPr>
                          <m:t>𝑞</m:t>
                        </m:r>
                      </m:den>
                    </m:f>
                  </m:oMath>
                </a14:m>
                <a:r>
                  <a:rPr lang="en-US" altLang="en-US" sz="1800" dirty="0">
                    <a:solidFill>
                      <a:schemeClr val="tx1"/>
                    </a:solidFill>
                  </a:rPr>
                  <a:t> is marginal revenue and </a:t>
                </a:r>
                <a14:m>
                  <m:oMath xmlns:m="http://schemas.openxmlformats.org/officeDocument/2006/math">
                    <m:f>
                      <m:fPr>
                        <m:ctrlPr>
                          <a:rPr lang="en-US" altLang="en-US" sz="1800" i="1" smtClean="0">
                            <a:solidFill>
                              <a:schemeClr val="tx1"/>
                            </a:solidFill>
                            <a:latin typeface="Cambria Math" panose="02040503050406030204" pitchFamily="18" charset="0"/>
                            <a:cs typeface="Arial" panose="020B0604020202020204" pitchFamily="34" charset="0"/>
                          </a:rPr>
                        </m:ctrlPr>
                      </m:fPr>
                      <m:num>
                        <m:r>
                          <a:rPr lang="en-US" altLang="en-US" sz="1800" i="1" smtClean="0">
                            <a:solidFill>
                              <a:schemeClr val="tx1"/>
                            </a:solidFill>
                            <a:latin typeface="Cambria Math" panose="02040503050406030204" pitchFamily="18" charset="0"/>
                            <a:cs typeface="Arial" panose="020B0604020202020204" pitchFamily="34" charset="0"/>
                          </a:rPr>
                          <m:t>𝑑</m:t>
                        </m:r>
                        <m:r>
                          <a:rPr lang="en-GB" altLang="en-US" sz="1800" b="0" i="1" smtClean="0">
                            <a:solidFill>
                              <a:schemeClr val="tx1"/>
                            </a:solidFill>
                            <a:latin typeface="Cambria Math" panose="02040503050406030204" pitchFamily="18" charset="0"/>
                            <a:cs typeface="Arial" panose="020B0604020202020204" pitchFamily="34" charset="0"/>
                          </a:rPr>
                          <m:t>𝑐</m:t>
                        </m:r>
                        <m:d>
                          <m:dPr>
                            <m:ctrlPr>
                              <a:rPr lang="en-GB" altLang="en-US" sz="1800" b="0" i="1" smtClean="0">
                                <a:solidFill>
                                  <a:schemeClr val="tx1"/>
                                </a:solidFill>
                                <a:latin typeface="Cambria Math" panose="02040503050406030204" pitchFamily="18" charset="0"/>
                                <a:cs typeface="Arial" panose="020B0604020202020204" pitchFamily="34" charset="0"/>
                              </a:rPr>
                            </m:ctrlPr>
                          </m:dPr>
                          <m:e>
                            <m:r>
                              <a:rPr lang="en-GB" altLang="en-US" sz="1800" b="0" i="1" smtClean="0">
                                <a:solidFill>
                                  <a:schemeClr val="tx1"/>
                                </a:solidFill>
                                <a:latin typeface="Cambria Math" panose="02040503050406030204" pitchFamily="18" charset="0"/>
                                <a:cs typeface="Arial" panose="020B0604020202020204" pitchFamily="34" charset="0"/>
                              </a:rPr>
                              <m:t>𝑞</m:t>
                            </m:r>
                          </m:e>
                        </m:d>
                      </m:num>
                      <m:den>
                        <m:r>
                          <a:rPr lang="en-US" altLang="en-US" sz="1800" i="1" smtClean="0">
                            <a:solidFill>
                              <a:schemeClr val="tx1"/>
                            </a:solidFill>
                            <a:latin typeface="Cambria Math" panose="02040503050406030204" pitchFamily="18" charset="0"/>
                            <a:cs typeface="Arial" panose="020B0604020202020204" pitchFamily="34" charset="0"/>
                          </a:rPr>
                          <m:t>𝑑</m:t>
                        </m:r>
                        <m:r>
                          <a:rPr lang="en-GB" altLang="en-US" sz="1800" b="0" i="1" smtClean="0">
                            <a:solidFill>
                              <a:schemeClr val="tx1"/>
                            </a:solidFill>
                            <a:latin typeface="Cambria Math" panose="02040503050406030204" pitchFamily="18" charset="0"/>
                            <a:cs typeface="Arial" panose="020B0604020202020204" pitchFamily="34" charset="0"/>
                          </a:rPr>
                          <m:t>𝑞</m:t>
                        </m:r>
                      </m:den>
                    </m:f>
                  </m:oMath>
                </a14:m>
                <a:r>
                  <a:rPr lang="en-US" altLang="en-US" sz="1800" dirty="0">
                    <a:solidFill>
                      <a:schemeClr val="tx1"/>
                    </a:solidFill>
                  </a:rPr>
                  <a:t> is marginal cost. Thus the profit-maximizing condition is that</a:t>
                </a:r>
              </a:p>
            </p:txBody>
          </p:sp>
        </mc:Choice>
        <mc:Fallback xmlns="">
          <p:sp>
            <p:nvSpPr>
              <p:cNvPr id="32" name="Rectangle 93"/>
              <p:cNvSpPr>
                <a:spLocks noRot="1" noChangeAspect="1" noMove="1" noResize="1" noEditPoints="1" noAdjustHandles="1" noChangeArrowheads="1" noChangeShapeType="1" noTextEdit="1"/>
              </p:cNvSpPr>
              <p:nvPr/>
            </p:nvSpPr>
            <p:spPr bwMode="auto">
              <a:xfrm>
                <a:off x="609600" y="4668718"/>
                <a:ext cx="8054974" cy="805285"/>
              </a:xfrm>
              <a:prstGeom prst="rect">
                <a:avLst/>
              </a:prstGeom>
              <a:blipFill rotWithShape="0">
                <a:blip r:embed="rId6"/>
                <a:stretch>
                  <a:fillRect l="-606" b="-1212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p>
                <a:r>
                  <a:rPr lang="en-GB">
                    <a:noFill/>
                  </a:rPr>
                  <a:t> </a:t>
                </a:r>
              </a:p>
            </p:txBody>
          </p:sp>
        </mc:Fallback>
      </mc:AlternateContent>
      <p:grpSp>
        <p:nvGrpSpPr>
          <p:cNvPr id="3" name="Group 35"/>
          <p:cNvGrpSpPr>
            <a:grpSpLocks/>
          </p:cNvGrpSpPr>
          <p:nvPr/>
        </p:nvGrpSpPr>
        <p:grpSpPr bwMode="auto">
          <a:xfrm>
            <a:off x="2990850" y="5715000"/>
            <a:ext cx="3181350" cy="369888"/>
            <a:chOff x="2790825" y="5498068"/>
            <a:chExt cx="3181350" cy="369332"/>
          </a:xfrm>
        </p:grpSpPr>
        <p:pic>
          <p:nvPicPr>
            <p:cNvPr id="11278" name="Picture 32" descr="eq10c2.gi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724400" y="5534644"/>
              <a:ext cx="1247775"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9" name="Picture 33" descr="eq10c1.gi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2790825" y="5534644"/>
              <a:ext cx="161925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80" name="Rectangle 93"/>
            <p:cNvSpPr>
              <a:spLocks noChangeArrowheads="1"/>
            </p:cNvSpPr>
            <p:nvPr/>
          </p:nvSpPr>
          <p:spPr bwMode="auto">
            <a:xfrm>
              <a:off x="4279392" y="5498068"/>
              <a:ext cx="533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pPr>
              <a:r>
                <a:rPr lang="en-US" altLang="en-US" sz="1800">
                  <a:solidFill>
                    <a:schemeClr val="tx1"/>
                  </a:solidFill>
                </a:rPr>
                <a:t>, or</a:t>
              </a:r>
            </a:p>
          </p:txBody>
        </p:sp>
      </p:grpSp>
      <p:graphicFrame>
        <p:nvGraphicFramePr>
          <p:cNvPr id="11274" name="Object 17"/>
          <p:cNvGraphicFramePr>
            <a:graphicFrameLocks noChangeAspect="1"/>
          </p:cNvGraphicFramePr>
          <p:nvPr/>
        </p:nvGraphicFramePr>
        <p:xfrm>
          <a:off x="3276600" y="1930400"/>
          <a:ext cx="914400" cy="198438"/>
        </p:xfrm>
        <a:graphic>
          <a:graphicData uri="http://schemas.openxmlformats.org/presentationml/2006/ole">
            <mc:AlternateContent xmlns:mc="http://schemas.openxmlformats.org/markup-compatibility/2006">
              <mc:Choice xmlns:v="urn:schemas-microsoft-com:vml" Requires="v">
                <p:oleObj spid="_x0000_s11319" name="Equation" r:id="rId9" imgW="435285" imgH="677109" progId="Equation.DSMT4">
                  <p:embed/>
                </p:oleObj>
              </mc:Choice>
              <mc:Fallback>
                <p:oleObj name="Equation" r:id="rId9" imgW="435285" imgH="677109" progId="Equation.DSMT4">
                  <p:embed/>
                  <p:pic>
                    <p:nvPicPr>
                      <p:cNvPr id="0" name="Object 1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276600" y="1930400"/>
                        <a:ext cx="914400" cy="198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1276" name="Object 18"/>
          <p:cNvGraphicFramePr>
            <a:graphicFrameLocks noChangeAspect="1"/>
          </p:cNvGraphicFramePr>
          <p:nvPr/>
        </p:nvGraphicFramePr>
        <p:xfrm>
          <a:off x="2578100" y="1930400"/>
          <a:ext cx="914400" cy="198438"/>
        </p:xfrm>
        <a:graphic>
          <a:graphicData uri="http://schemas.openxmlformats.org/presentationml/2006/ole">
            <mc:AlternateContent xmlns:mc="http://schemas.openxmlformats.org/markup-compatibility/2006">
              <mc:Choice xmlns:v="urn:schemas-microsoft-com:vml" Requires="v">
                <p:oleObj spid="_x0000_s11320" name="Equation" r:id="rId11" imgW="435285" imgH="677109" progId="Equation.DSMT4">
                  <p:embed/>
                </p:oleObj>
              </mc:Choice>
              <mc:Fallback>
                <p:oleObj name="Equation" r:id="rId11" imgW="435285" imgH="677109" progId="Equation.DSMT4">
                  <p:embed/>
                  <p:pic>
                    <p:nvPicPr>
                      <p:cNvPr id="0" name="Object 1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578100" y="1930400"/>
                        <a:ext cx="914400" cy="198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left)">
                                      <p:cBhvr>
                                        <p:cTn id="11" dur="500"/>
                                        <p:tgtEl>
                                          <p:spTgt spid="27"/>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left)">
                                      <p:cBhvr>
                                        <p:cTn id="15" dur="500"/>
                                        <p:tgtEl>
                                          <p:spTgt spid="32"/>
                                        </p:tgtEl>
                                      </p:cBhvr>
                                    </p:animEffect>
                                  </p:childTnLst>
                                </p:cTn>
                              </p:par>
                            </p:childTnLst>
                          </p:cTn>
                        </p:par>
                        <p:par>
                          <p:cTn id="16" fill="hold" nodeType="afterGroup">
                            <p:stCondLst>
                              <p:cond delay="1500"/>
                            </p:stCondLst>
                            <p:childTnLst>
                              <p:par>
                                <p:cTn id="17" presetID="22" presetClass="entr" presetSubtype="8"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7" grpId="0"/>
      <p:bldP spid="3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9468" name="Picture 12" descr="C:\Documents and Settings\Kyle M. Thiel\Desktop\pindyckDone\ch10\fig10.03\fig10.03_15.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76725" y="1171575"/>
            <a:ext cx="3419475" cy="530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1" name="Rectangle 4"/>
          <p:cNvSpPr>
            <a:spLocks noGrp="1" noChangeArrowheads="1"/>
          </p:cNvSpPr>
          <p:nvPr>
            <p:ph type="title"/>
          </p:nvPr>
        </p:nvSpPr>
        <p:spPr>
          <a:xfrm>
            <a:off x="1371600" y="381000"/>
            <a:ext cx="7315200" cy="533400"/>
          </a:xfrm>
        </p:spPr>
        <p:txBody>
          <a:bodyPr/>
          <a:lstStyle/>
          <a:p>
            <a:pPr eaLnBrk="1" hangingPunct="1"/>
            <a:r>
              <a:rPr lang="en-US" altLang="en-US" sz="2000" b="0" smtClean="0"/>
              <a:t>MONOPOLY</a:t>
            </a:r>
          </a:p>
        </p:txBody>
      </p:sp>
      <p:grpSp>
        <p:nvGrpSpPr>
          <p:cNvPr id="12292" name="Group 5"/>
          <p:cNvGrpSpPr>
            <a:grpSpLocks/>
          </p:cNvGrpSpPr>
          <p:nvPr/>
        </p:nvGrpSpPr>
        <p:grpSpPr bwMode="auto">
          <a:xfrm>
            <a:off x="457200" y="381000"/>
            <a:ext cx="8229600" cy="487363"/>
            <a:chOff x="288" y="240"/>
            <a:chExt cx="5184" cy="307"/>
          </a:xfrm>
        </p:grpSpPr>
        <p:sp>
          <p:nvSpPr>
            <p:cNvPr id="12315"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10.1</a:t>
              </a:r>
            </a:p>
          </p:txBody>
        </p:sp>
        <p:sp>
          <p:nvSpPr>
            <p:cNvPr id="12316"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pic>
        <p:nvPicPr>
          <p:cNvPr id="12293" name="Picture 14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Rectangle 90"/>
          <p:cNvSpPr>
            <a:spLocks noGrp="1" noChangeArrowheads="1"/>
          </p:cNvSpPr>
          <p:nvPr>
            <p:ph type="body" idx="1"/>
          </p:nvPr>
        </p:nvSpPr>
        <p:spPr>
          <a:xfrm>
            <a:off x="457200" y="990600"/>
            <a:ext cx="6705600" cy="511175"/>
          </a:xfrm>
        </p:spPr>
        <p:txBody>
          <a:bodyPr/>
          <a:lstStyle/>
          <a:p>
            <a:pPr eaLnBrk="1" hangingPunct="1"/>
            <a:r>
              <a:rPr lang="en-US" altLang="en-US" sz="2000" smtClean="0"/>
              <a:t>An Example</a:t>
            </a:r>
          </a:p>
        </p:txBody>
      </p:sp>
      <p:sp>
        <p:nvSpPr>
          <p:cNvPr id="18" name="Rectangle 11"/>
          <p:cNvSpPr>
            <a:spLocks noChangeArrowheads="1"/>
          </p:cNvSpPr>
          <p:nvPr/>
        </p:nvSpPr>
        <p:spPr bwMode="auto">
          <a:xfrm>
            <a:off x="533400" y="2000250"/>
            <a:ext cx="3657600" cy="44196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Aft>
                <a:spcPct val="20000"/>
              </a:spcAft>
            </a:pPr>
            <a:r>
              <a:rPr lang="en-US" altLang="en-US" sz="1400">
                <a:solidFill>
                  <a:schemeClr val="tx1"/>
                </a:solidFill>
              </a:rPr>
              <a:t>Part </a:t>
            </a:r>
            <a:r>
              <a:rPr lang="en-US" altLang="en-US" sz="1400" b="1">
                <a:solidFill>
                  <a:schemeClr val="tx1"/>
                </a:solidFill>
              </a:rPr>
              <a:t>(a)</a:t>
            </a:r>
            <a:r>
              <a:rPr lang="en-US" altLang="en-US" sz="1400">
                <a:solidFill>
                  <a:schemeClr val="tx1"/>
                </a:solidFill>
              </a:rPr>
              <a:t> shows total revenue </a:t>
            </a:r>
            <a:r>
              <a:rPr lang="en-US" altLang="en-US" sz="1400" i="1">
                <a:solidFill>
                  <a:schemeClr val="tx1"/>
                </a:solidFill>
              </a:rPr>
              <a:t>R</a:t>
            </a:r>
            <a:r>
              <a:rPr lang="en-US" altLang="en-US" sz="1400">
                <a:solidFill>
                  <a:schemeClr val="tx1"/>
                </a:solidFill>
              </a:rPr>
              <a:t>, total cost </a:t>
            </a:r>
            <a:r>
              <a:rPr lang="en-US" altLang="en-US" sz="1400" i="1">
                <a:solidFill>
                  <a:schemeClr val="tx1"/>
                </a:solidFill>
              </a:rPr>
              <a:t>C</a:t>
            </a:r>
            <a:r>
              <a:rPr lang="en-US" altLang="en-US" sz="1400">
                <a:solidFill>
                  <a:schemeClr val="tx1"/>
                </a:solidFill>
              </a:rPr>
              <a:t>, and profit, the difference between the two.</a:t>
            </a:r>
          </a:p>
          <a:p>
            <a:pPr eaLnBrk="1" hangingPunct="1">
              <a:spcAft>
                <a:spcPct val="20000"/>
              </a:spcAft>
            </a:pPr>
            <a:r>
              <a:rPr lang="en-US" altLang="en-US" sz="1400">
                <a:solidFill>
                  <a:schemeClr val="tx1"/>
                </a:solidFill>
              </a:rPr>
              <a:t>Part </a:t>
            </a:r>
            <a:r>
              <a:rPr lang="en-US" altLang="en-US" sz="1400" b="1">
                <a:solidFill>
                  <a:schemeClr val="tx1"/>
                </a:solidFill>
              </a:rPr>
              <a:t>(b)</a:t>
            </a:r>
            <a:r>
              <a:rPr lang="en-US" altLang="en-US" sz="1400">
                <a:solidFill>
                  <a:schemeClr val="tx1"/>
                </a:solidFill>
              </a:rPr>
              <a:t> shows average and marginal revenue and average and marginal cost.</a:t>
            </a:r>
          </a:p>
          <a:p>
            <a:pPr eaLnBrk="1" hangingPunct="1">
              <a:spcAft>
                <a:spcPct val="20000"/>
              </a:spcAft>
            </a:pPr>
            <a:r>
              <a:rPr lang="en-US" altLang="en-US" sz="1400">
                <a:solidFill>
                  <a:schemeClr val="tx1"/>
                </a:solidFill>
              </a:rPr>
              <a:t>Marginal revenue is the slope of the total revenue curve, and marginal cost is the slope of the total cost curve.</a:t>
            </a:r>
          </a:p>
          <a:p>
            <a:pPr eaLnBrk="1" hangingPunct="1">
              <a:spcAft>
                <a:spcPct val="20000"/>
              </a:spcAft>
            </a:pPr>
            <a:r>
              <a:rPr lang="en-US" altLang="en-US" sz="1400">
                <a:solidFill>
                  <a:schemeClr val="tx1"/>
                </a:solidFill>
              </a:rPr>
              <a:t>The profit-maximizing output is </a:t>
            </a:r>
            <a:r>
              <a:rPr lang="en-US" altLang="en-US" sz="1400" i="1">
                <a:solidFill>
                  <a:schemeClr val="tx1"/>
                </a:solidFill>
              </a:rPr>
              <a:t>Q</a:t>
            </a:r>
            <a:r>
              <a:rPr lang="en-US" altLang="en-US" sz="1400">
                <a:solidFill>
                  <a:schemeClr val="tx1"/>
                </a:solidFill>
              </a:rPr>
              <a:t>* = 10, the point where marginal revenue equals marginal cost. </a:t>
            </a:r>
          </a:p>
          <a:p>
            <a:pPr eaLnBrk="1" hangingPunct="1">
              <a:spcAft>
                <a:spcPct val="20000"/>
              </a:spcAft>
            </a:pPr>
            <a:r>
              <a:rPr lang="en-US" altLang="en-US" sz="1400">
                <a:solidFill>
                  <a:schemeClr val="tx1"/>
                </a:solidFill>
              </a:rPr>
              <a:t>At this output level, the slope of the profit curve is zero, and the slopes of the total revenue and total cost curves are equal. </a:t>
            </a:r>
          </a:p>
          <a:p>
            <a:pPr eaLnBrk="1" hangingPunct="1">
              <a:spcAft>
                <a:spcPct val="20000"/>
              </a:spcAft>
            </a:pPr>
            <a:r>
              <a:rPr lang="en-US" altLang="en-US" sz="1400">
                <a:solidFill>
                  <a:schemeClr val="tx1"/>
                </a:solidFill>
              </a:rPr>
              <a:t>The profit per unit is $15, the difference between average revenue and average cost.  Because 10 units are produced, total profit is $150.</a:t>
            </a:r>
          </a:p>
        </p:txBody>
      </p:sp>
      <p:sp>
        <p:nvSpPr>
          <p:cNvPr id="19" name="Rectangle 12"/>
          <p:cNvSpPr>
            <a:spLocks noChangeArrowheads="1"/>
          </p:cNvSpPr>
          <p:nvPr/>
        </p:nvSpPr>
        <p:spPr bwMode="auto">
          <a:xfrm>
            <a:off x="590550" y="1695450"/>
            <a:ext cx="3524250" cy="304800"/>
          </a:xfrm>
          <a:prstGeom prst="rect">
            <a:avLst/>
          </a:prstGeom>
          <a:solidFill>
            <a:srgbClr val="B27CB6">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chemeClr val="tx1"/>
                </a:solidFill>
              </a:rPr>
              <a:t>Example of Profit Maximization</a:t>
            </a:r>
          </a:p>
        </p:txBody>
      </p:sp>
      <p:sp>
        <p:nvSpPr>
          <p:cNvPr id="20" name="Rectangle 13"/>
          <p:cNvSpPr>
            <a:spLocks noChangeArrowheads="1"/>
          </p:cNvSpPr>
          <p:nvPr/>
        </p:nvSpPr>
        <p:spPr bwMode="auto">
          <a:xfrm>
            <a:off x="590550" y="1371600"/>
            <a:ext cx="1066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marL="342900" indent="-342900">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r>
              <a:rPr lang="en-US" altLang="en-US" sz="1200" b="1">
                <a:solidFill>
                  <a:srgbClr val="B27CB6"/>
                </a:solidFill>
              </a:rPr>
              <a:t>Figure 10.3</a:t>
            </a:r>
          </a:p>
        </p:txBody>
      </p:sp>
      <p:pic>
        <p:nvPicPr>
          <p:cNvPr id="659458" name="Picture 2" descr="C:\Documents and Settings\Kyle M. Thiel\Desktop\pindyckDone\ch10\fig10.03\fig10.03_10.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76725" y="1171575"/>
            <a:ext cx="3419475" cy="530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9459" name="Picture 3" descr="C:\Documents and Settings\Kyle M. Thiel\Desktop\pindyckDone\ch10\fig10.03\fig10.03_02.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76725" y="1171575"/>
            <a:ext cx="3419475" cy="530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9460" name="Picture 4" descr="C:\Documents and Settings\Kyle M. Thiel\Desktop\pindyckDone\ch10\fig10.03\fig10.03_03.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76725" y="1171575"/>
            <a:ext cx="3419475" cy="530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9461" name="Picture 5" descr="C:\Documents and Settings\Kyle M. Thiel\Desktop\pindyckDone\ch10\fig10.03\fig10.03_04.g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76725" y="1171575"/>
            <a:ext cx="3419475" cy="530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9462" name="Picture 6" descr="C:\Documents and Settings\Kyle M. Thiel\Desktop\pindyckDone\ch10\fig10.03\fig10.03_05.gif"/>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276725" y="1171575"/>
            <a:ext cx="3419475" cy="530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9463" name="Picture 7" descr="C:\Documents and Settings\Kyle M. Thiel\Desktop\pindyckDone\ch10\fig10.03\fig10.03_07.gif"/>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276725" y="1171575"/>
            <a:ext cx="3419475" cy="530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9464" name="Picture 8" descr="C:\Documents and Settings\Kyle M. Thiel\Desktop\pindyckDone\ch10\fig10.03\fig10.03_08.gif"/>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276725" y="1171575"/>
            <a:ext cx="3419475" cy="530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9465" name="Picture 9" descr="C:\Documents and Settings\Kyle M. Thiel\Desktop\pindyckDone\ch10\fig10.03\fig10.03_09.gif"/>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276725" y="1171575"/>
            <a:ext cx="3419475" cy="530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 name="Picture 29" descr="fig10.03_11.gif"/>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4276725" y="1171575"/>
            <a:ext cx="3419475" cy="530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 name="Picture 35" descr="fig10.03_12.gif"/>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4276725" y="1171575"/>
            <a:ext cx="3419475" cy="530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9466" name="Picture 10" descr="C:\Documents and Settings\Kyle M. Thiel\Desktop\pindyckDone\ch10\fig10.03\fig10.03_13.gif"/>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276725" y="1171575"/>
            <a:ext cx="3419475" cy="530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9467" name="Picture 11" descr="C:\Documents and Settings\Kyle M. Thiel\Desktop\pindyckDone\ch10\fig10.03\fig10.03_14.gif"/>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276725" y="1171575"/>
            <a:ext cx="3419475" cy="530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 name="Picture 36" descr="fig10.03_10a.gif"/>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4276725" y="1171575"/>
            <a:ext cx="3419475" cy="530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 name="Picture 37" descr="fig10.03_16.gif"/>
          <p:cNvPicPr>
            <a:picLocks noChangeAspect="1"/>
          </p:cNvPicPr>
          <p:nvPr/>
        </p:nvPicPr>
        <p:blipFill>
          <a:blip r:embed="rId17">
            <a:extLst>
              <a:ext uri="{28A0092B-C50C-407E-A947-70E740481C1C}">
                <a14:useLocalDpi xmlns:a14="http://schemas.microsoft.com/office/drawing/2010/main" val="0"/>
              </a:ext>
            </a:extLst>
          </a:blip>
          <a:srcRect/>
          <a:stretch>
            <a:fillRect/>
          </a:stretch>
        </p:blipFill>
        <p:spPr bwMode="auto">
          <a:xfrm>
            <a:off x="4276725" y="1171575"/>
            <a:ext cx="3419475" cy="530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 name="Picture 38" descr="fig10.03_17.gif"/>
          <p:cNvPicPr>
            <a:picLocks noChangeAspect="1"/>
          </p:cNvPicPr>
          <p:nvPr/>
        </p:nvPicPr>
        <p:blipFill>
          <a:blip r:embed="rId18">
            <a:extLst>
              <a:ext uri="{28A0092B-C50C-407E-A947-70E740481C1C}">
                <a14:useLocalDpi xmlns:a14="http://schemas.microsoft.com/office/drawing/2010/main" val="0"/>
              </a:ext>
            </a:extLst>
          </a:blip>
          <a:srcRect/>
          <a:stretch>
            <a:fillRect/>
          </a:stretch>
        </p:blipFill>
        <p:spPr bwMode="auto">
          <a:xfrm>
            <a:off x="4276725" y="1171575"/>
            <a:ext cx="3419475" cy="530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 name="Picture 39" descr="fig10.03_01.gif"/>
          <p:cNvPicPr>
            <a:picLocks noChangeAspect="1"/>
          </p:cNvPicPr>
          <p:nvPr/>
        </p:nvPicPr>
        <p:blipFill>
          <a:blip r:embed="rId19">
            <a:extLst>
              <a:ext uri="{28A0092B-C50C-407E-A947-70E740481C1C}">
                <a14:useLocalDpi xmlns:a14="http://schemas.microsoft.com/office/drawing/2010/main" val="0"/>
              </a:ext>
            </a:extLst>
          </a:blip>
          <a:srcRect/>
          <a:stretch>
            <a:fillRect/>
          </a:stretch>
        </p:blipFill>
        <p:spPr bwMode="auto">
          <a:xfrm>
            <a:off x="4276725" y="1171575"/>
            <a:ext cx="3419475" cy="530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 name="Picture 40" descr="fig10.03_06.gif"/>
          <p:cNvPicPr>
            <a:picLocks noChangeAspect="1"/>
          </p:cNvPicPr>
          <p:nvPr/>
        </p:nvPicPr>
        <p:blipFill>
          <a:blip r:embed="rId20">
            <a:extLst>
              <a:ext uri="{28A0092B-C50C-407E-A947-70E740481C1C}">
                <a14:useLocalDpi xmlns:a14="http://schemas.microsoft.com/office/drawing/2010/main" val="0"/>
              </a:ext>
            </a:extLst>
          </a:blip>
          <a:srcRect/>
          <a:stretch>
            <a:fillRect/>
          </a:stretch>
        </p:blipFill>
        <p:spPr bwMode="auto">
          <a:xfrm>
            <a:off x="4276725" y="1171575"/>
            <a:ext cx="3419475" cy="530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1">
                                            <p:txEl>
                                              <p:pRg st="0" end="0"/>
                                            </p:txEl>
                                          </p:spTgt>
                                        </p:tgtEl>
                                        <p:attrNameLst>
                                          <p:attrName>style.visibility</p:attrName>
                                        </p:attrNameLst>
                                      </p:cBhvr>
                                      <p:to>
                                        <p:strVal val="visible"/>
                                      </p:to>
                                    </p:set>
                                    <p:animEffect transition="in" filter="wipe(left)">
                                      <p:cBhvr>
                                        <p:cTn id="7" dur="500"/>
                                        <p:tgtEl>
                                          <p:spTgt spid="21">
                                            <p:txEl>
                                              <p:pRg st="0" end="0"/>
                                            </p:txEl>
                                          </p:spTgt>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left)">
                                      <p:cBhvr>
                                        <p:cTn id="15" dur="500"/>
                                        <p:tgtEl>
                                          <p:spTgt spid="19"/>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8">
                                            <p:bg/>
                                          </p:spTgt>
                                        </p:tgtEl>
                                        <p:attrNameLst>
                                          <p:attrName>style.visibility</p:attrName>
                                        </p:attrNameLst>
                                      </p:cBhvr>
                                      <p:to>
                                        <p:strVal val="visible"/>
                                      </p:to>
                                    </p:set>
                                    <p:animEffect transition="in" filter="wipe(left)">
                                      <p:cBhvr>
                                        <p:cTn id="19" dur="500"/>
                                        <p:tgtEl>
                                          <p:spTgt spid="18">
                                            <p:bg/>
                                          </p:spTgt>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8">
                                            <p:txEl>
                                              <p:pRg st="0" end="0"/>
                                            </p:txEl>
                                          </p:spTgt>
                                        </p:tgtEl>
                                        <p:attrNameLst>
                                          <p:attrName>style.visibility</p:attrName>
                                        </p:attrNameLst>
                                      </p:cBhvr>
                                      <p:to>
                                        <p:strVal val="visible"/>
                                      </p:to>
                                    </p:set>
                                    <p:animEffect transition="in" filter="wipe(left)">
                                      <p:cBhvr>
                                        <p:cTn id="23" dur="500"/>
                                        <p:tgtEl>
                                          <p:spTgt spid="18">
                                            <p:txEl>
                                              <p:pRg st="0" end="0"/>
                                            </p:txEl>
                                          </p:spTgt>
                                        </p:tgtEl>
                                      </p:cBhvr>
                                    </p:animEffect>
                                  </p:childTnLst>
                                </p:cTn>
                              </p:par>
                            </p:childTnLst>
                          </p:cTn>
                        </p:par>
                        <p:par>
                          <p:cTn id="24" fill="hold" nodeType="afterGroup">
                            <p:stCondLst>
                              <p:cond delay="2500"/>
                            </p:stCondLst>
                            <p:childTnLst>
                              <p:par>
                                <p:cTn id="25" presetID="22" presetClass="entr" presetSubtype="8" fill="hold" nodeType="afterEffect">
                                  <p:stCondLst>
                                    <p:cond delay="0"/>
                                  </p:stCondLst>
                                  <p:childTnLst>
                                    <p:set>
                                      <p:cBhvr>
                                        <p:cTn id="26" dur="1" fill="hold">
                                          <p:stCondLst>
                                            <p:cond delay="0"/>
                                          </p:stCondLst>
                                        </p:cTn>
                                        <p:tgtEl>
                                          <p:spTgt spid="40"/>
                                        </p:tgtEl>
                                        <p:attrNameLst>
                                          <p:attrName>style.visibility</p:attrName>
                                        </p:attrNameLst>
                                      </p:cBhvr>
                                      <p:to>
                                        <p:strVal val="visible"/>
                                      </p:to>
                                    </p:set>
                                    <p:animEffect transition="in" filter="wipe(left)">
                                      <p:cBhvr>
                                        <p:cTn id="27" dur="500"/>
                                        <p:tgtEl>
                                          <p:spTgt spid="40"/>
                                        </p:tgtEl>
                                      </p:cBhvr>
                                    </p:animEffect>
                                  </p:childTnLst>
                                </p:cTn>
                              </p:par>
                            </p:childTnLst>
                          </p:cTn>
                        </p:par>
                        <p:par>
                          <p:cTn id="28" fill="hold" nodeType="afterGroup">
                            <p:stCondLst>
                              <p:cond delay="3000"/>
                            </p:stCondLst>
                            <p:childTnLst>
                              <p:par>
                                <p:cTn id="29" presetID="22" presetClass="entr" presetSubtype="8" fill="hold" nodeType="afterEffect">
                                  <p:stCondLst>
                                    <p:cond delay="0"/>
                                  </p:stCondLst>
                                  <p:childTnLst>
                                    <p:set>
                                      <p:cBhvr>
                                        <p:cTn id="30" dur="1" fill="hold">
                                          <p:stCondLst>
                                            <p:cond delay="0"/>
                                          </p:stCondLst>
                                        </p:cTn>
                                        <p:tgtEl>
                                          <p:spTgt spid="659459"/>
                                        </p:tgtEl>
                                        <p:attrNameLst>
                                          <p:attrName>style.visibility</p:attrName>
                                        </p:attrNameLst>
                                      </p:cBhvr>
                                      <p:to>
                                        <p:strVal val="visible"/>
                                      </p:to>
                                    </p:set>
                                    <p:animEffect transition="in" filter="wipe(left)">
                                      <p:cBhvr>
                                        <p:cTn id="31" dur="1000"/>
                                        <p:tgtEl>
                                          <p:spTgt spid="659459"/>
                                        </p:tgtEl>
                                      </p:cBhvr>
                                    </p:animEffect>
                                  </p:childTnLst>
                                </p:cTn>
                              </p:par>
                            </p:childTnLst>
                          </p:cTn>
                        </p:par>
                        <p:par>
                          <p:cTn id="32" fill="hold" nodeType="afterGroup">
                            <p:stCondLst>
                              <p:cond delay="4000"/>
                            </p:stCondLst>
                            <p:childTnLst>
                              <p:par>
                                <p:cTn id="33" presetID="22" presetClass="entr" presetSubtype="8" fill="hold" nodeType="afterEffect">
                                  <p:stCondLst>
                                    <p:cond delay="0"/>
                                  </p:stCondLst>
                                  <p:childTnLst>
                                    <p:set>
                                      <p:cBhvr>
                                        <p:cTn id="34" dur="1" fill="hold">
                                          <p:stCondLst>
                                            <p:cond delay="0"/>
                                          </p:stCondLst>
                                        </p:cTn>
                                        <p:tgtEl>
                                          <p:spTgt spid="659460"/>
                                        </p:tgtEl>
                                        <p:attrNameLst>
                                          <p:attrName>style.visibility</p:attrName>
                                        </p:attrNameLst>
                                      </p:cBhvr>
                                      <p:to>
                                        <p:strVal val="visible"/>
                                      </p:to>
                                    </p:set>
                                    <p:animEffect transition="in" filter="wipe(left)">
                                      <p:cBhvr>
                                        <p:cTn id="35" dur="1000"/>
                                        <p:tgtEl>
                                          <p:spTgt spid="659460"/>
                                        </p:tgtEl>
                                      </p:cBhvr>
                                    </p:animEffect>
                                  </p:childTnLst>
                                </p:cTn>
                              </p:par>
                            </p:childTnLst>
                          </p:cTn>
                        </p:par>
                        <p:par>
                          <p:cTn id="36" fill="hold" nodeType="afterGroup">
                            <p:stCondLst>
                              <p:cond delay="5000"/>
                            </p:stCondLst>
                            <p:childTnLst>
                              <p:par>
                                <p:cTn id="37" presetID="22" presetClass="entr" presetSubtype="8" fill="hold" nodeType="after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wipe(left)">
                                      <p:cBhvr>
                                        <p:cTn id="39" dur="1000"/>
                                        <p:tgtEl>
                                          <p:spTgt spid="38"/>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22" presetClass="entr" presetSubtype="8" fill="hold" grpId="0" nodeType="clickEffect">
                                  <p:stCondLst>
                                    <p:cond delay="0"/>
                                  </p:stCondLst>
                                  <p:childTnLst>
                                    <p:set>
                                      <p:cBhvr>
                                        <p:cTn id="43" dur="1" fill="hold">
                                          <p:stCondLst>
                                            <p:cond delay="0"/>
                                          </p:stCondLst>
                                        </p:cTn>
                                        <p:tgtEl>
                                          <p:spTgt spid="18">
                                            <p:txEl>
                                              <p:pRg st="1" end="1"/>
                                            </p:txEl>
                                          </p:spTgt>
                                        </p:tgtEl>
                                        <p:attrNameLst>
                                          <p:attrName>style.visibility</p:attrName>
                                        </p:attrNameLst>
                                      </p:cBhvr>
                                      <p:to>
                                        <p:strVal val="visible"/>
                                      </p:to>
                                    </p:set>
                                    <p:animEffect transition="in" filter="wipe(left)">
                                      <p:cBhvr>
                                        <p:cTn id="44" dur="500"/>
                                        <p:tgtEl>
                                          <p:spTgt spid="18">
                                            <p:txEl>
                                              <p:pRg st="1" end="1"/>
                                            </p:txEl>
                                          </p:spTgt>
                                        </p:tgtEl>
                                      </p:cBhvr>
                                    </p:animEffect>
                                  </p:childTnLst>
                                </p:cTn>
                              </p:par>
                            </p:childTnLst>
                          </p:cTn>
                        </p:par>
                        <p:par>
                          <p:cTn id="45" fill="hold" nodeType="afterGroup">
                            <p:stCondLst>
                              <p:cond delay="500"/>
                            </p:stCondLst>
                            <p:childTnLst>
                              <p:par>
                                <p:cTn id="46" presetID="22" presetClass="entr" presetSubtype="8" fill="hold" nodeType="afterEffect">
                                  <p:stCondLst>
                                    <p:cond delay="0"/>
                                  </p:stCondLst>
                                  <p:childTnLst>
                                    <p:set>
                                      <p:cBhvr>
                                        <p:cTn id="47" dur="1" fill="hold">
                                          <p:stCondLst>
                                            <p:cond delay="0"/>
                                          </p:stCondLst>
                                        </p:cTn>
                                        <p:tgtEl>
                                          <p:spTgt spid="41"/>
                                        </p:tgtEl>
                                        <p:attrNameLst>
                                          <p:attrName>style.visibility</p:attrName>
                                        </p:attrNameLst>
                                      </p:cBhvr>
                                      <p:to>
                                        <p:strVal val="visible"/>
                                      </p:to>
                                    </p:set>
                                    <p:animEffect transition="in" filter="wipe(left)">
                                      <p:cBhvr>
                                        <p:cTn id="48" dur="500"/>
                                        <p:tgtEl>
                                          <p:spTgt spid="41"/>
                                        </p:tgtEl>
                                      </p:cBhvr>
                                    </p:animEffect>
                                  </p:childTnLst>
                                </p:cTn>
                              </p:par>
                            </p:childTnLst>
                          </p:cTn>
                        </p:par>
                        <p:par>
                          <p:cTn id="49" fill="hold" nodeType="afterGroup">
                            <p:stCondLst>
                              <p:cond delay="1000"/>
                            </p:stCondLst>
                            <p:childTnLst>
                              <p:par>
                                <p:cTn id="50" presetID="22" presetClass="entr" presetSubtype="8" fill="hold" nodeType="afterEffect">
                                  <p:stCondLst>
                                    <p:cond delay="0"/>
                                  </p:stCondLst>
                                  <p:childTnLst>
                                    <p:set>
                                      <p:cBhvr>
                                        <p:cTn id="51" dur="1" fill="hold">
                                          <p:stCondLst>
                                            <p:cond delay="0"/>
                                          </p:stCondLst>
                                        </p:cTn>
                                        <p:tgtEl>
                                          <p:spTgt spid="659463"/>
                                        </p:tgtEl>
                                        <p:attrNameLst>
                                          <p:attrName>style.visibility</p:attrName>
                                        </p:attrNameLst>
                                      </p:cBhvr>
                                      <p:to>
                                        <p:strVal val="visible"/>
                                      </p:to>
                                    </p:set>
                                    <p:animEffect transition="in" filter="wipe(left)">
                                      <p:cBhvr>
                                        <p:cTn id="52" dur="1000"/>
                                        <p:tgtEl>
                                          <p:spTgt spid="659463"/>
                                        </p:tgtEl>
                                      </p:cBhvr>
                                    </p:animEffect>
                                  </p:childTnLst>
                                </p:cTn>
                              </p:par>
                            </p:childTnLst>
                          </p:cTn>
                        </p:par>
                        <p:par>
                          <p:cTn id="53" fill="hold" nodeType="afterGroup">
                            <p:stCondLst>
                              <p:cond delay="2000"/>
                            </p:stCondLst>
                            <p:childTnLst>
                              <p:par>
                                <p:cTn id="54" presetID="22" presetClass="entr" presetSubtype="8" fill="hold" nodeType="afterEffect">
                                  <p:stCondLst>
                                    <p:cond delay="0"/>
                                  </p:stCondLst>
                                  <p:childTnLst>
                                    <p:set>
                                      <p:cBhvr>
                                        <p:cTn id="55" dur="1" fill="hold">
                                          <p:stCondLst>
                                            <p:cond delay="0"/>
                                          </p:stCondLst>
                                        </p:cTn>
                                        <p:tgtEl>
                                          <p:spTgt spid="659464"/>
                                        </p:tgtEl>
                                        <p:attrNameLst>
                                          <p:attrName>style.visibility</p:attrName>
                                        </p:attrNameLst>
                                      </p:cBhvr>
                                      <p:to>
                                        <p:strVal val="visible"/>
                                      </p:to>
                                    </p:set>
                                    <p:animEffect transition="in" filter="wipe(left)">
                                      <p:cBhvr>
                                        <p:cTn id="56" dur="1000"/>
                                        <p:tgtEl>
                                          <p:spTgt spid="659464"/>
                                        </p:tgtEl>
                                      </p:cBhvr>
                                    </p:animEffect>
                                  </p:childTnLst>
                                </p:cTn>
                              </p:par>
                            </p:childTnLst>
                          </p:cTn>
                        </p:par>
                        <p:par>
                          <p:cTn id="57" fill="hold" nodeType="afterGroup">
                            <p:stCondLst>
                              <p:cond delay="3000"/>
                            </p:stCondLst>
                            <p:childTnLst>
                              <p:par>
                                <p:cTn id="58" presetID="22" presetClass="entr" presetSubtype="8" fill="hold" nodeType="afterEffect">
                                  <p:stCondLst>
                                    <p:cond delay="0"/>
                                  </p:stCondLst>
                                  <p:childTnLst>
                                    <p:set>
                                      <p:cBhvr>
                                        <p:cTn id="59" dur="1" fill="hold">
                                          <p:stCondLst>
                                            <p:cond delay="0"/>
                                          </p:stCondLst>
                                        </p:cTn>
                                        <p:tgtEl>
                                          <p:spTgt spid="659458"/>
                                        </p:tgtEl>
                                        <p:attrNameLst>
                                          <p:attrName>style.visibility</p:attrName>
                                        </p:attrNameLst>
                                      </p:cBhvr>
                                      <p:to>
                                        <p:strVal val="visible"/>
                                      </p:to>
                                    </p:set>
                                    <p:animEffect transition="in" filter="wipe(left)">
                                      <p:cBhvr>
                                        <p:cTn id="60" dur="1000"/>
                                        <p:tgtEl>
                                          <p:spTgt spid="659458"/>
                                        </p:tgtEl>
                                      </p:cBhvr>
                                    </p:animEffect>
                                  </p:childTnLst>
                                </p:cTn>
                              </p:par>
                            </p:childTnLst>
                          </p:cTn>
                        </p:par>
                        <p:par>
                          <p:cTn id="61" fill="hold" nodeType="afterGroup">
                            <p:stCondLst>
                              <p:cond delay="4000"/>
                            </p:stCondLst>
                            <p:childTnLst>
                              <p:par>
                                <p:cTn id="62" presetID="22" presetClass="entr" presetSubtype="8" fill="hold" nodeType="afterEffect">
                                  <p:stCondLst>
                                    <p:cond delay="0"/>
                                  </p:stCondLst>
                                  <p:childTnLst>
                                    <p:set>
                                      <p:cBhvr>
                                        <p:cTn id="63" dur="1" fill="hold">
                                          <p:stCondLst>
                                            <p:cond delay="0"/>
                                          </p:stCondLst>
                                        </p:cTn>
                                        <p:tgtEl>
                                          <p:spTgt spid="659465"/>
                                        </p:tgtEl>
                                        <p:attrNameLst>
                                          <p:attrName>style.visibility</p:attrName>
                                        </p:attrNameLst>
                                      </p:cBhvr>
                                      <p:to>
                                        <p:strVal val="visible"/>
                                      </p:to>
                                    </p:set>
                                    <p:animEffect transition="in" filter="wipe(left)">
                                      <p:cBhvr>
                                        <p:cTn id="64" dur="1000"/>
                                        <p:tgtEl>
                                          <p:spTgt spid="659465"/>
                                        </p:tgtEl>
                                      </p:cBhvr>
                                    </p:animEffect>
                                  </p:childTnLst>
                                </p:cTn>
                              </p:par>
                            </p:childTnLst>
                          </p:cTn>
                        </p:par>
                        <p:par>
                          <p:cTn id="65" fill="hold" nodeType="afterGroup">
                            <p:stCondLst>
                              <p:cond delay="5000"/>
                            </p:stCondLst>
                            <p:childTnLst>
                              <p:par>
                                <p:cTn id="66" presetID="22" presetClass="entr" presetSubtype="8" fill="hold" nodeType="afterEffect">
                                  <p:stCondLst>
                                    <p:cond delay="0"/>
                                  </p:stCondLst>
                                  <p:childTnLst>
                                    <p:set>
                                      <p:cBhvr>
                                        <p:cTn id="67" dur="1" fill="hold">
                                          <p:stCondLst>
                                            <p:cond delay="0"/>
                                          </p:stCondLst>
                                        </p:cTn>
                                        <p:tgtEl>
                                          <p:spTgt spid="37"/>
                                        </p:tgtEl>
                                        <p:attrNameLst>
                                          <p:attrName>style.visibility</p:attrName>
                                        </p:attrNameLst>
                                      </p:cBhvr>
                                      <p:to>
                                        <p:strVal val="visible"/>
                                      </p:to>
                                    </p:set>
                                    <p:animEffect transition="in" filter="wipe(left)">
                                      <p:cBhvr>
                                        <p:cTn id="68" dur="1000"/>
                                        <p:tgtEl>
                                          <p:spTgt spid="37"/>
                                        </p:tgtEl>
                                      </p:cBhvr>
                                    </p:animEffect>
                                  </p:childTnLst>
                                </p:cTn>
                              </p:par>
                            </p:childTnLst>
                          </p:cTn>
                        </p:par>
                      </p:childTnLst>
                    </p:cTn>
                  </p:par>
                  <p:par>
                    <p:cTn id="69" fill="hold" nodeType="clickPar">
                      <p:stCondLst>
                        <p:cond delay="indefinite"/>
                      </p:stCondLst>
                      <p:childTnLst>
                        <p:par>
                          <p:cTn id="70" fill="hold" nodeType="withGroup">
                            <p:stCondLst>
                              <p:cond delay="0"/>
                            </p:stCondLst>
                            <p:childTnLst>
                              <p:par>
                                <p:cTn id="71" presetID="22" presetClass="entr" presetSubtype="8" fill="hold" grpId="0" nodeType="clickEffect">
                                  <p:stCondLst>
                                    <p:cond delay="0"/>
                                  </p:stCondLst>
                                  <p:childTnLst>
                                    <p:set>
                                      <p:cBhvr>
                                        <p:cTn id="72" dur="1" fill="hold">
                                          <p:stCondLst>
                                            <p:cond delay="0"/>
                                          </p:stCondLst>
                                        </p:cTn>
                                        <p:tgtEl>
                                          <p:spTgt spid="18">
                                            <p:txEl>
                                              <p:pRg st="2" end="2"/>
                                            </p:txEl>
                                          </p:spTgt>
                                        </p:tgtEl>
                                        <p:attrNameLst>
                                          <p:attrName>style.visibility</p:attrName>
                                        </p:attrNameLst>
                                      </p:cBhvr>
                                      <p:to>
                                        <p:strVal val="visible"/>
                                      </p:to>
                                    </p:set>
                                    <p:animEffect transition="in" filter="wipe(left)">
                                      <p:cBhvr>
                                        <p:cTn id="73" dur="500"/>
                                        <p:tgtEl>
                                          <p:spTgt spid="18">
                                            <p:txEl>
                                              <p:pRg st="2" end="2"/>
                                            </p:txEl>
                                          </p:spTgt>
                                        </p:tgtEl>
                                      </p:cBhvr>
                                    </p:animEffect>
                                  </p:childTnLst>
                                </p:cTn>
                              </p:par>
                            </p:childTnLst>
                          </p:cTn>
                        </p:par>
                      </p:childTnLst>
                    </p:cTn>
                  </p:par>
                  <p:par>
                    <p:cTn id="74" fill="hold" nodeType="clickPar">
                      <p:stCondLst>
                        <p:cond delay="indefinite"/>
                      </p:stCondLst>
                      <p:childTnLst>
                        <p:par>
                          <p:cTn id="75" fill="hold" nodeType="withGroup">
                            <p:stCondLst>
                              <p:cond delay="0"/>
                            </p:stCondLst>
                            <p:childTnLst>
                              <p:par>
                                <p:cTn id="76" presetID="22" presetClass="entr" presetSubtype="8" fill="hold" grpId="0" nodeType="clickEffect">
                                  <p:stCondLst>
                                    <p:cond delay="0"/>
                                  </p:stCondLst>
                                  <p:childTnLst>
                                    <p:set>
                                      <p:cBhvr>
                                        <p:cTn id="77" dur="1" fill="hold">
                                          <p:stCondLst>
                                            <p:cond delay="0"/>
                                          </p:stCondLst>
                                        </p:cTn>
                                        <p:tgtEl>
                                          <p:spTgt spid="18">
                                            <p:txEl>
                                              <p:pRg st="3" end="3"/>
                                            </p:txEl>
                                          </p:spTgt>
                                        </p:tgtEl>
                                        <p:attrNameLst>
                                          <p:attrName>style.visibility</p:attrName>
                                        </p:attrNameLst>
                                      </p:cBhvr>
                                      <p:to>
                                        <p:strVal val="visible"/>
                                      </p:to>
                                    </p:set>
                                    <p:animEffect transition="in" filter="wipe(left)">
                                      <p:cBhvr>
                                        <p:cTn id="78" dur="500"/>
                                        <p:tgtEl>
                                          <p:spTgt spid="18">
                                            <p:txEl>
                                              <p:pRg st="3" end="3"/>
                                            </p:txEl>
                                          </p:spTgt>
                                        </p:tgtEl>
                                      </p:cBhvr>
                                    </p:animEffect>
                                  </p:childTnLst>
                                </p:cTn>
                              </p:par>
                            </p:childTnLst>
                          </p:cTn>
                        </p:par>
                        <p:par>
                          <p:cTn id="79" fill="hold" nodeType="afterGroup">
                            <p:stCondLst>
                              <p:cond delay="500"/>
                            </p:stCondLst>
                            <p:childTnLst>
                              <p:par>
                                <p:cTn id="80" presetID="22" presetClass="entr" presetSubtype="4" fill="hold" nodeType="afterEffect">
                                  <p:stCondLst>
                                    <p:cond delay="0"/>
                                  </p:stCondLst>
                                  <p:childTnLst>
                                    <p:set>
                                      <p:cBhvr>
                                        <p:cTn id="81" dur="1" fill="hold">
                                          <p:stCondLst>
                                            <p:cond delay="0"/>
                                          </p:stCondLst>
                                        </p:cTn>
                                        <p:tgtEl>
                                          <p:spTgt spid="30"/>
                                        </p:tgtEl>
                                        <p:attrNameLst>
                                          <p:attrName>style.visibility</p:attrName>
                                        </p:attrNameLst>
                                      </p:cBhvr>
                                      <p:to>
                                        <p:strVal val="visible"/>
                                      </p:to>
                                    </p:set>
                                    <p:animEffect transition="in" filter="wipe(down)">
                                      <p:cBhvr>
                                        <p:cTn id="82" dur="1000"/>
                                        <p:tgtEl>
                                          <p:spTgt spid="30"/>
                                        </p:tgtEl>
                                      </p:cBhvr>
                                    </p:animEffect>
                                  </p:childTnLst>
                                </p:cTn>
                              </p:par>
                            </p:childTnLst>
                          </p:cTn>
                        </p:par>
                        <p:par>
                          <p:cTn id="83" fill="hold" nodeType="afterGroup">
                            <p:stCondLst>
                              <p:cond delay="1500"/>
                            </p:stCondLst>
                            <p:childTnLst>
                              <p:par>
                                <p:cTn id="84" presetID="22" presetClass="entr" presetSubtype="4" fill="hold" nodeType="afterEffect">
                                  <p:stCondLst>
                                    <p:cond delay="0"/>
                                  </p:stCondLst>
                                  <p:childTnLst>
                                    <p:set>
                                      <p:cBhvr>
                                        <p:cTn id="85" dur="1" fill="hold">
                                          <p:stCondLst>
                                            <p:cond delay="0"/>
                                          </p:stCondLst>
                                        </p:cTn>
                                        <p:tgtEl>
                                          <p:spTgt spid="36"/>
                                        </p:tgtEl>
                                        <p:attrNameLst>
                                          <p:attrName>style.visibility</p:attrName>
                                        </p:attrNameLst>
                                      </p:cBhvr>
                                      <p:to>
                                        <p:strVal val="visible"/>
                                      </p:to>
                                    </p:set>
                                    <p:animEffect transition="in" filter="wipe(down)">
                                      <p:cBhvr>
                                        <p:cTn id="86" dur="1000"/>
                                        <p:tgtEl>
                                          <p:spTgt spid="36"/>
                                        </p:tgtEl>
                                      </p:cBhvr>
                                    </p:animEffect>
                                  </p:childTnLst>
                                </p:cTn>
                              </p:par>
                            </p:childTnLst>
                          </p:cTn>
                        </p:par>
                      </p:childTnLst>
                    </p:cTn>
                  </p:par>
                  <p:par>
                    <p:cTn id="87" fill="hold" nodeType="clickPar">
                      <p:stCondLst>
                        <p:cond delay="indefinite"/>
                      </p:stCondLst>
                      <p:childTnLst>
                        <p:par>
                          <p:cTn id="88" fill="hold" nodeType="withGroup">
                            <p:stCondLst>
                              <p:cond delay="0"/>
                            </p:stCondLst>
                            <p:childTnLst>
                              <p:par>
                                <p:cTn id="89" presetID="22" presetClass="entr" presetSubtype="8" fill="hold" grpId="0" nodeType="clickEffect">
                                  <p:stCondLst>
                                    <p:cond delay="0"/>
                                  </p:stCondLst>
                                  <p:childTnLst>
                                    <p:set>
                                      <p:cBhvr>
                                        <p:cTn id="90" dur="1" fill="hold">
                                          <p:stCondLst>
                                            <p:cond delay="0"/>
                                          </p:stCondLst>
                                        </p:cTn>
                                        <p:tgtEl>
                                          <p:spTgt spid="18">
                                            <p:txEl>
                                              <p:pRg st="4" end="4"/>
                                            </p:txEl>
                                          </p:spTgt>
                                        </p:tgtEl>
                                        <p:attrNameLst>
                                          <p:attrName>style.visibility</p:attrName>
                                        </p:attrNameLst>
                                      </p:cBhvr>
                                      <p:to>
                                        <p:strVal val="visible"/>
                                      </p:to>
                                    </p:set>
                                    <p:animEffect transition="in" filter="wipe(left)">
                                      <p:cBhvr>
                                        <p:cTn id="91" dur="500"/>
                                        <p:tgtEl>
                                          <p:spTgt spid="18">
                                            <p:txEl>
                                              <p:pRg st="4" end="4"/>
                                            </p:txEl>
                                          </p:spTgt>
                                        </p:tgtEl>
                                      </p:cBhvr>
                                    </p:animEffect>
                                  </p:childTnLst>
                                </p:cTn>
                              </p:par>
                            </p:childTnLst>
                          </p:cTn>
                        </p:par>
                        <p:par>
                          <p:cTn id="92" fill="hold" nodeType="afterGroup">
                            <p:stCondLst>
                              <p:cond delay="500"/>
                            </p:stCondLst>
                            <p:childTnLst>
                              <p:par>
                                <p:cTn id="93" presetID="22" presetClass="entr" presetSubtype="8" fill="hold" nodeType="afterEffect">
                                  <p:stCondLst>
                                    <p:cond delay="0"/>
                                  </p:stCondLst>
                                  <p:childTnLst>
                                    <p:set>
                                      <p:cBhvr>
                                        <p:cTn id="94" dur="1" fill="hold">
                                          <p:stCondLst>
                                            <p:cond delay="0"/>
                                          </p:stCondLst>
                                        </p:cTn>
                                        <p:tgtEl>
                                          <p:spTgt spid="659461"/>
                                        </p:tgtEl>
                                        <p:attrNameLst>
                                          <p:attrName>style.visibility</p:attrName>
                                        </p:attrNameLst>
                                      </p:cBhvr>
                                      <p:to>
                                        <p:strVal val="visible"/>
                                      </p:to>
                                    </p:set>
                                    <p:animEffect transition="in" filter="wipe(left)">
                                      <p:cBhvr>
                                        <p:cTn id="95" dur="1000"/>
                                        <p:tgtEl>
                                          <p:spTgt spid="659461"/>
                                        </p:tgtEl>
                                      </p:cBhvr>
                                    </p:animEffect>
                                  </p:childTnLst>
                                </p:cTn>
                              </p:par>
                            </p:childTnLst>
                          </p:cTn>
                        </p:par>
                        <p:par>
                          <p:cTn id="96" fill="hold" nodeType="afterGroup">
                            <p:stCondLst>
                              <p:cond delay="1500"/>
                            </p:stCondLst>
                            <p:childTnLst>
                              <p:par>
                                <p:cTn id="97" presetID="22" presetClass="entr" presetSubtype="8" fill="hold" nodeType="afterEffect">
                                  <p:stCondLst>
                                    <p:cond delay="0"/>
                                  </p:stCondLst>
                                  <p:childTnLst>
                                    <p:set>
                                      <p:cBhvr>
                                        <p:cTn id="98" dur="1" fill="hold">
                                          <p:stCondLst>
                                            <p:cond delay="0"/>
                                          </p:stCondLst>
                                        </p:cTn>
                                        <p:tgtEl>
                                          <p:spTgt spid="659462"/>
                                        </p:tgtEl>
                                        <p:attrNameLst>
                                          <p:attrName>style.visibility</p:attrName>
                                        </p:attrNameLst>
                                      </p:cBhvr>
                                      <p:to>
                                        <p:strVal val="visible"/>
                                      </p:to>
                                    </p:set>
                                    <p:animEffect transition="in" filter="wipe(left)">
                                      <p:cBhvr>
                                        <p:cTn id="99" dur="1000"/>
                                        <p:tgtEl>
                                          <p:spTgt spid="659462"/>
                                        </p:tgtEl>
                                      </p:cBhvr>
                                    </p:animEffect>
                                  </p:childTnLst>
                                </p:cTn>
                              </p:par>
                            </p:childTnLst>
                          </p:cTn>
                        </p:par>
                      </p:childTnLst>
                    </p:cTn>
                  </p:par>
                  <p:par>
                    <p:cTn id="100" fill="hold" nodeType="clickPar">
                      <p:stCondLst>
                        <p:cond delay="indefinite"/>
                      </p:stCondLst>
                      <p:childTnLst>
                        <p:par>
                          <p:cTn id="101" fill="hold" nodeType="withGroup">
                            <p:stCondLst>
                              <p:cond delay="0"/>
                            </p:stCondLst>
                            <p:childTnLst>
                              <p:par>
                                <p:cTn id="102" presetID="22" presetClass="entr" presetSubtype="8" fill="hold" grpId="0" nodeType="clickEffect">
                                  <p:stCondLst>
                                    <p:cond delay="0"/>
                                  </p:stCondLst>
                                  <p:childTnLst>
                                    <p:set>
                                      <p:cBhvr>
                                        <p:cTn id="103" dur="1" fill="hold">
                                          <p:stCondLst>
                                            <p:cond delay="0"/>
                                          </p:stCondLst>
                                        </p:cTn>
                                        <p:tgtEl>
                                          <p:spTgt spid="18">
                                            <p:txEl>
                                              <p:pRg st="5" end="5"/>
                                            </p:txEl>
                                          </p:spTgt>
                                        </p:tgtEl>
                                        <p:attrNameLst>
                                          <p:attrName>style.visibility</p:attrName>
                                        </p:attrNameLst>
                                      </p:cBhvr>
                                      <p:to>
                                        <p:strVal val="visible"/>
                                      </p:to>
                                    </p:set>
                                    <p:animEffect transition="in" filter="wipe(left)">
                                      <p:cBhvr>
                                        <p:cTn id="104" dur="500"/>
                                        <p:tgtEl>
                                          <p:spTgt spid="18">
                                            <p:txEl>
                                              <p:pRg st="5" end="5"/>
                                            </p:txEl>
                                          </p:spTgt>
                                        </p:tgtEl>
                                      </p:cBhvr>
                                    </p:animEffect>
                                  </p:childTnLst>
                                </p:cTn>
                              </p:par>
                            </p:childTnLst>
                          </p:cTn>
                        </p:par>
                        <p:par>
                          <p:cTn id="105" fill="hold" nodeType="afterGroup">
                            <p:stCondLst>
                              <p:cond delay="500"/>
                            </p:stCondLst>
                            <p:childTnLst>
                              <p:par>
                                <p:cTn id="106" presetID="22" presetClass="entr" presetSubtype="8" fill="hold" nodeType="afterEffect">
                                  <p:stCondLst>
                                    <p:cond delay="0"/>
                                  </p:stCondLst>
                                  <p:childTnLst>
                                    <p:set>
                                      <p:cBhvr>
                                        <p:cTn id="107" dur="1" fill="hold">
                                          <p:stCondLst>
                                            <p:cond delay="0"/>
                                          </p:stCondLst>
                                        </p:cTn>
                                        <p:tgtEl>
                                          <p:spTgt spid="659466"/>
                                        </p:tgtEl>
                                        <p:attrNameLst>
                                          <p:attrName>style.visibility</p:attrName>
                                        </p:attrNameLst>
                                      </p:cBhvr>
                                      <p:to>
                                        <p:strVal val="visible"/>
                                      </p:to>
                                    </p:set>
                                    <p:animEffect transition="in" filter="wipe(left)">
                                      <p:cBhvr>
                                        <p:cTn id="108" dur="1000"/>
                                        <p:tgtEl>
                                          <p:spTgt spid="659466"/>
                                        </p:tgtEl>
                                      </p:cBhvr>
                                    </p:animEffect>
                                  </p:childTnLst>
                                </p:cTn>
                              </p:par>
                            </p:childTnLst>
                          </p:cTn>
                        </p:par>
                        <p:par>
                          <p:cTn id="109" fill="hold" nodeType="afterGroup">
                            <p:stCondLst>
                              <p:cond delay="1500"/>
                            </p:stCondLst>
                            <p:childTnLst>
                              <p:par>
                                <p:cTn id="110" presetID="22" presetClass="entr" presetSubtype="8" fill="hold" nodeType="afterEffect">
                                  <p:stCondLst>
                                    <p:cond delay="0"/>
                                  </p:stCondLst>
                                  <p:childTnLst>
                                    <p:set>
                                      <p:cBhvr>
                                        <p:cTn id="111" dur="1" fill="hold">
                                          <p:stCondLst>
                                            <p:cond delay="0"/>
                                          </p:stCondLst>
                                        </p:cTn>
                                        <p:tgtEl>
                                          <p:spTgt spid="659467"/>
                                        </p:tgtEl>
                                        <p:attrNameLst>
                                          <p:attrName>style.visibility</p:attrName>
                                        </p:attrNameLst>
                                      </p:cBhvr>
                                      <p:to>
                                        <p:strVal val="visible"/>
                                      </p:to>
                                    </p:set>
                                    <p:animEffect transition="in" filter="wipe(left)">
                                      <p:cBhvr>
                                        <p:cTn id="112" dur="1000"/>
                                        <p:tgtEl>
                                          <p:spTgt spid="659467"/>
                                        </p:tgtEl>
                                      </p:cBhvr>
                                    </p:animEffect>
                                  </p:childTnLst>
                                </p:cTn>
                              </p:par>
                            </p:childTnLst>
                          </p:cTn>
                        </p:par>
                        <p:par>
                          <p:cTn id="113" fill="hold" nodeType="afterGroup">
                            <p:stCondLst>
                              <p:cond delay="2500"/>
                            </p:stCondLst>
                            <p:childTnLst>
                              <p:par>
                                <p:cTn id="114" presetID="22" presetClass="entr" presetSubtype="8" fill="hold" nodeType="afterEffect">
                                  <p:stCondLst>
                                    <p:cond delay="0"/>
                                  </p:stCondLst>
                                  <p:childTnLst>
                                    <p:set>
                                      <p:cBhvr>
                                        <p:cTn id="115" dur="1" fill="hold">
                                          <p:stCondLst>
                                            <p:cond delay="0"/>
                                          </p:stCondLst>
                                        </p:cTn>
                                        <p:tgtEl>
                                          <p:spTgt spid="659468"/>
                                        </p:tgtEl>
                                        <p:attrNameLst>
                                          <p:attrName>style.visibility</p:attrName>
                                        </p:attrNameLst>
                                      </p:cBhvr>
                                      <p:to>
                                        <p:strVal val="visible"/>
                                      </p:to>
                                    </p:set>
                                    <p:animEffect transition="in" filter="wipe(left)">
                                      <p:cBhvr>
                                        <p:cTn id="116" dur="1000"/>
                                        <p:tgtEl>
                                          <p:spTgt spid="659468"/>
                                        </p:tgtEl>
                                      </p:cBhvr>
                                    </p:animEffect>
                                  </p:childTnLst>
                                </p:cTn>
                              </p:par>
                            </p:childTnLst>
                          </p:cTn>
                        </p:par>
                        <p:par>
                          <p:cTn id="117" fill="hold" nodeType="afterGroup">
                            <p:stCondLst>
                              <p:cond delay="3500"/>
                            </p:stCondLst>
                            <p:childTnLst>
                              <p:par>
                                <p:cTn id="118" presetID="22" presetClass="entr" presetSubtype="8" fill="hold" nodeType="afterEffect">
                                  <p:stCondLst>
                                    <p:cond delay="0"/>
                                  </p:stCondLst>
                                  <p:childTnLst>
                                    <p:set>
                                      <p:cBhvr>
                                        <p:cTn id="119" dur="1" fill="hold">
                                          <p:stCondLst>
                                            <p:cond delay="0"/>
                                          </p:stCondLst>
                                        </p:cTn>
                                        <p:tgtEl>
                                          <p:spTgt spid="39"/>
                                        </p:tgtEl>
                                        <p:attrNameLst>
                                          <p:attrName>style.visibility</p:attrName>
                                        </p:attrNameLst>
                                      </p:cBhvr>
                                      <p:to>
                                        <p:strVal val="visible"/>
                                      </p:to>
                                    </p:set>
                                    <p:animEffect transition="in" filter="wipe(left)">
                                      <p:cBhvr>
                                        <p:cTn id="120" dur="10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uild="p"/>
      <p:bldP spid="18" grpId="0" build="p" animBg="1"/>
      <p:bldP spid="19" grpId="0" animBg="1"/>
      <p:bldP spid="2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14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91400" y="388938"/>
            <a:ext cx="1273175" cy="1211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9" name="Rectangle 4"/>
          <p:cNvSpPr>
            <a:spLocks noGrp="1" noChangeArrowheads="1"/>
          </p:cNvSpPr>
          <p:nvPr>
            <p:ph type="title"/>
          </p:nvPr>
        </p:nvSpPr>
        <p:spPr>
          <a:xfrm>
            <a:off x="1371600" y="381000"/>
            <a:ext cx="7315200" cy="533400"/>
          </a:xfrm>
        </p:spPr>
        <p:txBody>
          <a:bodyPr/>
          <a:lstStyle/>
          <a:p>
            <a:pPr eaLnBrk="1" hangingPunct="1"/>
            <a:r>
              <a:rPr lang="en-US" altLang="en-US" sz="2000" b="0" smtClean="0"/>
              <a:t>MONOPOLY</a:t>
            </a:r>
          </a:p>
        </p:txBody>
      </p:sp>
      <p:grpSp>
        <p:nvGrpSpPr>
          <p:cNvPr id="14340" name="Group 5"/>
          <p:cNvGrpSpPr>
            <a:grpSpLocks/>
          </p:cNvGrpSpPr>
          <p:nvPr/>
        </p:nvGrpSpPr>
        <p:grpSpPr bwMode="auto">
          <a:xfrm>
            <a:off x="457200" y="381000"/>
            <a:ext cx="8229600" cy="487363"/>
            <a:chOff x="288" y="240"/>
            <a:chExt cx="5184" cy="307"/>
          </a:xfrm>
        </p:grpSpPr>
        <p:sp>
          <p:nvSpPr>
            <p:cNvPr id="14344" name="Rectangle 6"/>
            <p:cNvSpPr>
              <a:spLocks noChangeArrowheads="1"/>
            </p:cNvSpPr>
            <p:nvPr/>
          </p:nvSpPr>
          <p:spPr bwMode="auto">
            <a:xfrm>
              <a:off x="288" y="240"/>
              <a:ext cx="528" cy="307"/>
            </a:xfrm>
            <a:prstGeom prst="rect">
              <a:avLst/>
            </a:prstGeom>
            <a:solidFill>
              <a:srgbClr val="0066B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defRPr sz="2400">
                  <a:solidFill>
                    <a:srgbClr val="53BE95"/>
                  </a:solidFill>
                  <a:latin typeface="Arial" panose="020B0604020202020204" pitchFamily="34" charset="0"/>
                </a:defRPr>
              </a:lvl1pPr>
              <a:lvl2pPr marL="742950" indent="-285750">
                <a:spcBef>
                  <a:spcPct val="20000"/>
                </a:spcBef>
                <a:defRPr sz="2000" b="1" i="1">
                  <a:solidFill>
                    <a:srgbClr val="F7955A"/>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pPr>
              <a:r>
                <a:rPr lang="en-US" altLang="en-US" sz="2600">
                  <a:solidFill>
                    <a:schemeClr val="bg1"/>
                  </a:solidFill>
                </a:rPr>
                <a:t>10.1</a:t>
              </a:r>
            </a:p>
          </p:txBody>
        </p:sp>
        <p:sp>
          <p:nvSpPr>
            <p:cNvPr id="14345" name="Line 7"/>
            <p:cNvSpPr>
              <a:spLocks noChangeShapeType="1"/>
            </p:cNvSpPr>
            <p:nvPr/>
          </p:nvSpPr>
          <p:spPr bwMode="auto">
            <a:xfrm>
              <a:off x="288" y="240"/>
              <a:ext cx="5184" cy="0"/>
            </a:xfrm>
            <a:prstGeom prst="line">
              <a:avLst/>
            </a:prstGeom>
            <a:noFill/>
            <a:ln w="9525">
              <a:solidFill>
                <a:srgbClr val="53BE95"/>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14341" name="Rectangle 90"/>
          <p:cNvSpPr>
            <a:spLocks noGrp="1" noChangeArrowheads="1"/>
          </p:cNvSpPr>
          <p:nvPr>
            <p:ph type="body" idx="1"/>
          </p:nvPr>
        </p:nvSpPr>
        <p:spPr>
          <a:xfrm>
            <a:off x="457200" y="990600"/>
            <a:ext cx="6705600" cy="511175"/>
          </a:xfrm>
        </p:spPr>
        <p:txBody>
          <a:bodyPr/>
          <a:lstStyle/>
          <a:p>
            <a:pPr eaLnBrk="1" hangingPunct="1"/>
            <a:r>
              <a:rPr lang="en-US" altLang="en-US" sz="2000" smtClean="0"/>
              <a:t>A Rule of Thumb for Pricing</a:t>
            </a:r>
          </a:p>
        </p:txBody>
      </p:sp>
      <p:sp>
        <p:nvSpPr>
          <p:cNvPr id="10" name="Rectangle 93"/>
          <p:cNvSpPr>
            <a:spLocks noChangeArrowheads="1"/>
          </p:cNvSpPr>
          <p:nvPr/>
        </p:nvSpPr>
        <p:spPr bwMode="auto">
          <a:xfrm>
            <a:off x="1219200" y="1495425"/>
            <a:ext cx="6781800" cy="3000375"/>
          </a:xfrm>
          <a:prstGeom prst="rect">
            <a:avLst/>
          </a:prstGeom>
          <a:noFill/>
          <a:ln w="9525" algn="ctr">
            <a:noFill/>
            <a:miter lim="800000"/>
            <a:headEnd/>
            <a:tailEnd/>
          </a:ln>
          <a:effectLst/>
        </p:spPr>
        <p:txBody>
          <a:bodyPr>
            <a:spAutoFit/>
          </a:bodyPr>
          <a:lstStyle/>
          <a:p>
            <a:pPr eaLnBrk="1" hangingPunct="1">
              <a:spcBef>
                <a:spcPct val="50000"/>
              </a:spcBef>
              <a:defRPr/>
            </a:pPr>
            <a:r>
              <a:rPr lang="en-US" dirty="0">
                <a:latin typeface="Arial" charset="0"/>
              </a:rPr>
              <a:t>Note that the extra revenue from an incremental unit of quantity, Δ(</a:t>
            </a:r>
            <a:r>
              <a:rPr lang="en-US" i="1" dirty="0">
                <a:latin typeface="Arial" charset="0"/>
              </a:rPr>
              <a:t>PQ</a:t>
            </a:r>
            <a:r>
              <a:rPr lang="en-US" dirty="0">
                <a:latin typeface="Arial" charset="0"/>
              </a:rPr>
              <a:t>)/Δ</a:t>
            </a:r>
            <a:r>
              <a:rPr lang="en-US" i="1" dirty="0">
                <a:latin typeface="Arial" charset="0"/>
              </a:rPr>
              <a:t>Q</a:t>
            </a:r>
            <a:r>
              <a:rPr lang="en-US" dirty="0">
                <a:latin typeface="Arial" charset="0"/>
              </a:rPr>
              <a:t>, has two components:</a:t>
            </a:r>
          </a:p>
          <a:p>
            <a:pPr marL="682625" indent="-276225" eaLnBrk="1" hangingPunct="1">
              <a:spcBef>
                <a:spcPct val="50000"/>
              </a:spcBef>
              <a:defRPr/>
            </a:pPr>
            <a:r>
              <a:rPr lang="en-US" b="1" dirty="0">
                <a:latin typeface="Arial" charset="0"/>
              </a:rPr>
              <a:t>1.</a:t>
            </a:r>
            <a:r>
              <a:rPr lang="en-US" dirty="0">
                <a:latin typeface="Arial" charset="0"/>
              </a:rPr>
              <a:t> Producing one extra unit and selling it at price </a:t>
            </a:r>
            <a:r>
              <a:rPr lang="en-US" i="1" dirty="0">
                <a:latin typeface="Arial" charset="0"/>
              </a:rPr>
              <a:t>P</a:t>
            </a:r>
            <a:r>
              <a:rPr lang="en-US" dirty="0">
                <a:latin typeface="Arial" charset="0"/>
              </a:rPr>
              <a:t> brings in revenue (1)(</a:t>
            </a:r>
            <a:r>
              <a:rPr lang="en-US" i="1" dirty="0">
                <a:latin typeface="Arial" charset="0"/>
              </a:rPr>
              <a:t>P</a:t>
            </a:r>
            <a:r>
              <a:rPr lang="en-US" dirty="0">
                <a:latin typeface="Arial" charset="0"/>
              </a:rPr>
              <a:t>) = </a:t>
            </a:r>
            <a:r>
              <a:rPr lang="en-US" i="1" dirty="0">
                <a:latin typeface="Arial" charset="0"/>
              </a:rPr>
              <a:t>P</a:t>
            </a:r>
            <a:r>
              <a:rPr lang="en-US" dirty="0">
                <a:latin typeface="Arial" charset="0"/>
              </a:rPr>
              <a:t>.</a:t>
            </a:r>
          </a:p>
          <a:p>
            <a:pPr marL="682625" indent="-276225" eaLnBrk="1" hangingPunct="1">
              <a:spcBef>
                <a:spcPct val="50000"/>
              </a:spcBef>
              <a:defRPr/>
            </a:pPr>
            <a:r>
              <a:rPr lang="en-US" b="1" dirty="0">
                <a:latin typeface="Arial" charset="0"/>
              </a:rPr>
              <a:t>2.</a:t>
            </a:r>
            <a:r>
              <a:rPr lang="en-US" dirty="0">
                <a:latin typeface="Arial" charset="0"/>
              </a:rPr>
              <a:t> But because the firm faces a downward-sloping demand curve, producing and selling this extra unit also results in a small drop in price Δ</a:t>
            </a:r>
            <a:r>
              <a:rPr lang="en-US" i="1" dirty="0">
                <a:latin typeface="Arial" charset="0"/>
              </a:rPr>
              <a:t>P</a:t>
            </a:r>
            <a:r>
              <a:rPr lang="en-US" dirty="0">
                <a:latin typeface="Arial" charset="0"/>
              </a:rPr>
              <a:t>/Δ</a:t>
            </a:r>
            <a:r>
              <a:rPr lang="en-US" i="1" dirty="0">
                <a:latin typeface="Arial" charset="0"/>
              </a:rPr>
              <a:t>Q</a:t>
            </a:r>
            <a:r>
              <a:rPr lang="en-US" dirty="0">
                <a:latin typeface="Arial" charset="0"/>
              </a:rPr>
              <a:t>, which reduces the revenue from all units sold (i.e., a change in revenue </a:t>
            </a:r>
            <a:r>
              <a:rPr lang="en-US" i="1" dirty="0">
                <a:latin typeface="Arial" charset="0"/>
              </a:rPr>
              <a:t>Q</a:t>
            </a:r>
            <a:r>
              <a:rPr lang="en-US" dirty="0">
                <a:latin typeface="Arial" charset="0"/>
              </a:rPr>
              <a:t>[Δ</a:t>
            </a:r>
            <a:r>
              <a:rPr lang="en-US" i="1" dirty="0">
                <a:latin typeface="Arial" charset="0"/>
              </a:rPr>
              <a:t>P</a:t>
            </a:r>
            <a:r>
              <a:rPr lang="en-US" dirty="0">
                <a:latin typeface="Arial" charset="0"/>
              </a:rPr>
              <a:t>/Δ</a:t>
            </a:r>
            <a:r>
              <a:rPr lang="en-US" i="1" dirty="0">
                <a:latin typeface="Arial" charset="0"/>
              </a:rPr>
              <a:t>Q</a:t>
            </a:r>
            <a:r>
              <a:rPr lang="en-US" dirty="0">
                <a:latin typeface="Arial" charset="0"/>
              </a:rPr>
              <a:t>]).</a:t>
            </a:r>
          </a:p>
          <a:p>
            <a:pPr eaLnBrk="1" hangingPunct="1">
              <a:spcBef>
                <a:spcPct val="50000"/>
              </a:spcBef>
              <a:defRPr/>
            </a:pPr>
            <a:r>
              <a:rPr lang="en-US" dirty="0">
                <a:latin typeface="Arial" charset="0"/>
              </a:rPr>
              <a:t>Thus,</a:t>
            </a:r>
          </a:p>
        </p:txBody>
      </p:sp>
      <mc:AlternateContent xmlns:mc="http://schemas.openxmlformats.org/markup-compatibility/2006" xmlns:a14="http://schemas.microsoft.com/office/drawing/2010/main">
        <mc:Choice Requires="a14">
          <p:sp>
            <p:nvSpPr>
              <p:cNvPr id="2" name="Rectangle 1"/>
              <p:cNvSpPr/>
              <p:nvPr/>
            </p:nvSpPr>
            <p:spPr>
              <a:xfrm>
                <a:off x="3588301" y="4876800"/>
                <a:ext cx="3099438" cy="125079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altLang="en-US" sz="1800" b="0" i="1" smtClean="0">
                          <a:solidFill>
                            <a:schemeClr val="tx1"/>
                          </a:solidFill>
                          <a:latin typeface="Cambria Math" panose="02040503050406030204" pitchFamily="18" charset="0"/>
                          <a:cs typeface="Arial" panose="020B0604020202020204" pitchFamily="34" charset="0"/>
                        </a:rPr>
                        <m:t>𝑀𝑅</m:t>
                      </m:r>
                      <m:r>
                        <a:rPr lang="en-GB" altLang="en-US" sz="1800" b="0" i="1" smtClean="0">
                          <a:solidFill>
                            <a:schemeClr val="tx1"/>
                          </a:solidFill>
                          <a:latin typeface="Cambria Math" panose="02040503050406030204" pitchFamily="18" charset="0"/>
                          <a:cs typeface="Arial" panose="020B0604020202020204" pitchFamily="34" charset="0"/>
                        </a:rPr>
                        <m:t>=</m:t>
                      </m:r>
                      <m:f>
                        <m:fPr>
                          <m:ctrlPr>
                            <a:rPr lang="en-US" altLang="en-US" sz="1800" i="1" smtClean="0">
                              <a:solidFill>
                                <a:schemeClr val="tx1"/>
                              </a:solidFill>
                              <a:latin typeface="Cambria Math" panose="02040503050406030204" pitchFamily="18" charset="0"/>
                              <a:cs typeface="Arial" panose="020B0604020202020204" pitchFamily="34" charset="0"/>
                            </a:rPr>
                          </m:ctrlPr>
                        </m:fPr>
                        <m:num>
                          <m:r>
                            <a:rPr lang="en-US" altLang="en-US" sz="1800" i="1" smtClean="0">
                              <a:solidFill>
                                <a:schemeClr val="tx1"/>
                              </a:solidFill>
                              <a:latin typeface="Cambria Math" panose="02040503050406030204" pitchFamily="18" charset="0"/>
                              <a:cs typeface="Arial" panose="020B0604020202020204" pitchFamily="34" charset="0"/>
                            </a:rPr>
                            <m:t>𝑑</m:t>
                          </m:r>
                          <m:r>
                            <a:rPr lang="en-GB" altLang="en-US" sz="1800" b="0" i="1" smtClean="0">
                              <a:solidFill>
                                <a:schemeClr val="tx1"/>
                              </a:solidFill>
                              <a:latin typeface="Cambria Math" panose="02040503050406030204" pitchFamily="18" charset="0"/>
                              <a:cs typeface="Arial" panose="020B0604020202020204" pitchFamily="34" charset="0"/>
                            </a:rPr>
                            <m:t>𝑅</m:t>
                          </m:r>
                          <m:d>
                            <m:dPr>
                              <m:ctrlPr>
                                <a:rPr lang="en-GB" altLang="en-US" sz="1800" b="0" i="1" smtClean="0">
                                  <a:solidFill>
                                    <a:schemeClr val="tx1"/>
                                  </a:solidFill>
                                  <a:latin typeface="Cambria Math" panose="02040503050406030204" pitchFamily="18" charset="0"/>
                                  <a:cs typeface="Arial" panose="020B0604020202020204" pitchFamily="34" charset="0"/>
                                </a:rPr>
                              </m:ctrlPr>
                            </m:dPr>
                            <m:e>
                              <m:r>
                                <a:rPr lang="en-GB" altLang="en-US" sz="1800" b="0" i="1" smtClean="0">
                                  <a:solidFill>
                                    <a:schemeClr val="tx1"/>
                                  </a:solidFill>
                                  <a:latin typeface="Cambria Math" panose="02040503050406030204" pitchFamily="18" charset="0"/>
                                  <a:cs typeface="Arial" panose="020B0604020202020204" pitchFamily="34" charset="0"/>
                                </a:rPr>
                                <m:t>𝑞</m:t>
                              </m:r>
                            </m:e>
                          </m:d>
                        </m:num>
                        <m:den>
                          <m:r>
                            <a:rPr lang="en-US" altLang="en-US" sz="1800" i="1" smtClean="0">
                              <a:solidFill>
                                <a:schemeClr val="tx1"/>
                              </a:solidFill>
                              <a:latin typeface="Cambria Math" panose="02040503050406030204" pitchFamily="18" charset="0"/>
                              <a:cs typeface="Arial" panose="020B0604020202020204" pitchFamily="34" charset="0"/>
                            </a:rPr>
                            <m:t>𝑑</m:t>
                          </m:r>
                          <m:r>
                            <a:rPr lang="en-GB" altLang="en-US" sz="1800" b="0" i="1" smtClean="0">
                              <a:solidFill>
                                <a:schemeClr val="tx1"/>
                              </a:solidFill>
                              <a:latin typeface="Cambria Math" panose="02040503050406030204" pitchFamily="18" charset="0"/>
                              <a:cs typeface="Arial" panose="020B0604020202020204" pitchFamily="34" charset="0"/>
                            </a:rPr>
                            <m:t>𝑞</m:t>
                          </m:r>
                        </m:den>
                      </m:f>
                      <m:r>
                        <a:rPr lang="en-GB" altLang="en-US" sz="1800" b="0" i="1" smtClean="0">
                          <a:solidFill>
                            <a:schemeClr val="tx1"/>
                          </a:solidFill>
                          <a:latin typeface="Cambria Math" panose="02040503050406030204" pitchFamily="18" charset="0"/>
                          <a:cs typeface="Arial" panose="020B0604020202020204" pitchFamily="34" charset="0"/>
                        </a:rPr>
                        <m:t>=</m:t>
                      </m:r>
                      <m:f>
                        <m:fPr>
                          <m:ctrlPr>
                            <a:rPr lang="en-US" altLang="en-US" sz="1800" i="1" smtClean="0">
                              <a:solidFill>
                                <a:schemeClr val="tx1"/>
                              </a:solidFill>
                              <a:latin typeface="Cambria Math" panose="02040503050406030204" pitchFamily="18" charset="0"/>
                              <a:cs typeface="Arial" panose="020B0604020202020204" pitchFamily="34" charset="0"/>
                            </a:rPr>
                          </m:ctrlPr>
                        </m:fPr>
                        <m:num>
                          <m:r>
                            <a:rPr lang="en-US" altLang="en-US" sz="1800" i="1" smtClean="0">
                              <a:solidFill>
                                <a:schemeClr val="tx1"/>
                              </a:solidFill>
                              <a:latin typeface="Cambria Math" panose="02040503050406030204" pitchFamily="18" charset="0"/>
                              <a:cs typeface="Arial" panose="020B0604020202020204" pitchFamily="34" charset="0"/>
                            </a:rPr>
                            <m:t>𝑑</m:t>
                          </m:r>
                          <m:r>
                            <a:rPr lang="en-GB" altLang="en-US" sz="1800" b="0" i="1" smtClean="0">
                              <a:solidFill>
                                <a:schemeClr val="tx1"/>
                              </a:solidFill>
                              <a:latin typeface="Cambria Math" panose="02040503050406030204" pitchFamily="18" charset="0"/>
                              <a:cs typeface="Arial" panose="020B0604020202020204" pitchFamily="34" charset="0"/>
                            </a:rPr>
                            <m:t>[</m:t>
                          </m:r>
                          <m:r>
                            <a:rPr lang="en-GB" altLang="en-US" sz="1800" b="0" i="1" smtClean="0">
                              <a:solidFill>
                                <a:schemeClr val="tx1"/>
                              </a:solidFill>
                              <a:latin typeface="Cambria Math" panose="02040503050406030204" pitchFamily="18" charset="0"/>
                              <a:cs typeface="Arial" panose="020B0604020202020204" pitchFamily="34" charset="0"/>
                            </a:rPr>
                            <m:t>𝑝</m:t>
                          </m:r>
                          <m:r>
                            <a:rPr lang="en-GB" altLang="en-US" sz="1800" b="0" i="1" smtClean="0">
                              <a:solidFill>
                                <a:schemeClr val="tx1"/>
                              </a:solidFill>
                              <a:latin typeface="Cambria Math" panose="02040503050406030204" pitchFamily="18" charset="0"/>
                              <a:cs typeface="Arial" panose="020B0604020202020204" pitchFamily="34" charset="0"/>
                            </a:rPr>
                            <m:t>(</m:t>
                          </m:r>
                          <m:r>
                            <a:rPr lang="en-GB" altLang="en-US" sz="1800" b="0" i="1" smtClean="0">
                              <a:solidFill>
                                <a:schemeClr val="tx1"/>
                              </a:solidFill>
                              <a:latin typeface="Cambria Math" panose="02040503050406030204" pitchFamily="18" charset="0"/>
                              <a:cs typeface="Arial" panose="020B0604020202020204" pitchFamily="34" charset="0"/>
                            </a:rPr>
                            <m:t>𝑞</m:t>
                          </m:r>
                          <m:r>
                            <a:rPr lang="en-GB" altLang="en-US" sz="1800" b="0" i="1" smtClean="0">
                              <a:solidFill>
                                <a:schemeClr val="tx1"/>
                              </a:solidFill>
                              <a:latin typeface="Cambria Math" panose="02040503050406030204" pitchFamily="18" charset="0"/>
                              <a:cs typeface="Arial" panose="020B0604020202020204" pitchFamily="34" charset="0"/>
                            </a:rPr>
                            <m:t>)∙</m:t>
                          </m:r>
                          <m:r>
                            <a:rPr lang="en-GB" altLang="en-US" sz="1800" b="0" i="1" smtClean="0">
                              <a:solidFill>
                                <a:schemeClr val="tx1"/>
                              </a:solidFill>
                              <a:latin typeface="Cambria Math" panose="02040503050406030204" pitchFamily="18" charset="0"/>
                              <a:cs typeface="Arial" panose="020B0604020202020204" pitchFamily="34" charset="0"/>
                            </a:rPr>
                            <m:t>𝑞</m:t>
                          </m:r>
                          <m:r>
                            <a:rPr lang="en-GB" altLang="en-US" sz="1800" b="0" i="1" smtClean="0">
                              <a:solidFill>
                                <a:schemeClr val="tx1"/>
                              </a:solidFill>
                              <a:latin typeface="Cambria Math" panose="02040503050406030204" pitchFamily="18" charset="0"/>
                              <a:cs typeface="Arial" panose="020B0604020202020204" pitchFamily="34" charset="0"/>
                            </a:rPr>
                            <m:t>]</m:t>
                          </m:r>
                        </m:num>
                        <m:den>
                          <m:r>
                            <a:rPr lang="en-US" altLang="en-US" sz="1800" i="1" smtClean="0">
                              <a:solidFill>
                                <a:schemeClr val="tx1"/>
                              </a:solidFill>
                              <a:latin typeface="Cambria Math" panose="02040503050406030204" pitchFamily="18" charset="0"/>
                              <a:cs typeface="Arial" panose="020B0604020202020204" pitchFamily="34" charset="0"/>
                            </a:rPr>
                            <m:t>𝑑</m:t>
                          </m:r>
                          <m:r>
                            <a:rPr lang="en-GB" altLang="en-US" sz="1800" b="0" i="1" smtClean="0">
                              <a:solidFill>
                                <a:schemeClr val="tx1"/>
                              </a:solidFill>
                              <a:latin typeface="Cambria Math" panose="02040503050406030204" pitchFamily="18" charset="0"/>
                              <a:cs typeface="Arial" panose="020B0604020202020204" pitchFamily="34" charset="0"/>
                            </a:rPr>
                            <m:t>𝑞</m:t>
                          </m:r>
                        </m:den>
                      </m:f>
                      <m:r>
                        <a:rPr lang="en-GB" altLang="en-US" sz="1800" b="0" i="1" smtClean="0">
                          <a:solidFill>
                            <a:schemeClr val="tx1"/>
                          </a:solidFill>
                          <a:latin typeface="Cambria Math" panose="02040503050406030204" pitchFamily="18" charset="0"/>
                          <a:cs typeface="Arial" panose="020B0604020202020204" pitchFamily="34" charset="0"/>
                        </a:rPr>
                        <m:t>=</m:t>
                      </m:r>
                    </m:oMath>
                  </m:oMathPara>
                </a14:m>
                <a:endParaRPr lang="en-GB" altLang="en-US" sz="1800" b="0" dirty="0" smtClean="0">
                  <a:solidFill>
                    <a:schemeClr val="tx1"/>
                  </a:solidFill>
                  <a:cs typeface="Arial" panose="020B0604020202020204" pitchFamily="34" charset="0"/>
                </a:endParaRPr>
              </a:p>
              <a:p>
                <a:pPr/>
                <a14:m>
                  <m:oMathPara xmlns:m="http://schemas.openxmlformats.org/officeDocument/2006/math">
                    <m:oMathParaPr>
                      <m:jc m:val="centerGroup"/>
                    </m:oMathParaPr>
                    <m:oMath xmlns:m="http://schemas.openxmlformats.org/officeDocument/2006/math">
                      <m:r>
                        <a:rPr lang="en-GB" altLang="en-US" sz="1800" b="0" i="1" smtClean="0">
                          <a:solidFill>
                            <a:schemeClr val="tx1"/>
                          </a:solidFill>
                          <a:latin typeface="Cambria Math" panose="02040503050406030204" pitchFamily="18" charset="0"/>
                          <a:cs typeface="Arial" panose="020B0604020202020204" pitchFamily="34" charset="0"/>
                        </a:rPr>
                        <m:t>=</m:t>
                      </m:r>
                      <m:r>
                        <a:rPr lang="en-GB" altLang="en-US" sz="1800" b="0" i="1" smtClean="0">
                          <a:solidFill>
                            <a:schemeClr val="tx1"/>
                          </a:solidFill>
                          <a:latin typeface="Cambria Math" panose="02040503050406030204" pitchFamily="18" charset="0"/>
                          <a:cs typeface="Arial" panose="020B0604020202020204" pitchFamily="34" charset="0"/>
                        </a:rPr>
                        <m:t>𝑞</m:t>
                      </m:r>
                      <m:f>
                        <m:fPr>
                          <m:ctrlPr>
                            <a:rPr lang="en-US" altLang="en-US" sz="1800" i="1" smtClean="0">
                              <a:solidFill>
                                <a:schemeClr val="tx1"/>
                              </a:solidFill>
                              <a:latin typeface="Cambria Math" panose="02040503050406030204" pitchFamily="18" charset="0"/>
                              <a:cs typeface="Arial" panose="020B0604020202020204" pitchFamily="34" charset="0"/>
                            </a:rPr>
                          </m:ctrlPr>
                        </m:fPr>
                        <m:num>
                          <m:r>
                            <a:rPr lang="en-US" altLang="en-US" sz="1800" i="1" smtClean="0">
                              <a:solidFill>
                                <a:schemeClr val="tx1"/>
                              </a:solidFill>
                              <a:latin typeface="Cambria Math" panose="02040503050406030204" pitchFamily="18" charset="0"/>
                              <a:cs typeface="Arial" panose="020B0604020202020204" pitchFamily="34" charset="0"/>
                            </a:rPr>
                            <m:t>𝑑</m:t>
                          </m:r>
                          <m:r>
                            <a:rPr lang="en-GB" altLang="en-US" sz="1800" b="0" i="1" smtClean="0">
                              <a:solidFill>
                                <a:schemeClr val="tx1"/>
                              </a:solidFill>
                              <a:latin typeface="Cambria Math" panose="02040503050406030204" pitchFamily="18" charset="0"/>
                              <a:cs typeface="Arial" panose="020B0604020202020204" pitchFamily="34" charset="0"/>
                            </a:rPr>
                            <m:t>𝑝</m:t>
                          </m:r>
                          <m:r>
                            <a:rPr lang="en-GB" altLang="en-US" sz="1800" b="0" i="1" smtClean="0">
                              <a:solidFill>
                                <a:schemeClr val="tx1"/>
                              </a:solidFill>
                              <a:latin typeface="Cambria Math" panose="02040503050406030204" pitchFamily="18" charset="0"/>
                              <a:cs typeface="Arial" panose="020B0604020202020204" pitchFamily="34" charset="0"/>
                            </a:rPr>
                            <m:t>(</m:t>
                          </m:r>
                          <m:r>
                            <a:rPr lang="en-GB" altLang="en-US" sz="1800" b="0" i="1" smtClean="0">
                              <a:solidFill>
                                <a:schemeClr val="tx1"/>
                              </a:solidFill>
                              <a:latin typeface="Cambria Math" panose="02040503050406030204" pitchFamily="18" charset="0"/>
                              <a:cs typeface="Arial" panose="020B0604020202020204" pitchFamily="34" charset="0"/>
                            </a:rPr>
                            <m:t>𝑞</m:t>
                          </m:r>
                          <m:r>
                            <a:rPr lang="en-GB" altLang="en-US" sz="1800" b="0" i="1" smtClean="0">
                              <a:solidFill>
                                <a:schemeClr val="tx1"/>
                              </a:solidFill>
                              <a:latin typeface="Cambria Math" panose="02040503050406030204" pitchFamily="18" charset="0"/>
                              <a:cs typeface="Arial" panose="020B0604020202020204" pitchFamily="34" charset="0"/>
                            </a:rPr>
                            <m:t>)</m:t>
                          </m:r>
                        </m:num>
                        <m:den>
                          <m:r>
                            <a:rPr lang="en-US" altLang="en-US" sz="1800" i="1" smtClean="0">
                              <a:solidFill>
                                <a:schemeClr val="tx1"/>
                              </a:solidFill>
                              <a:latin typeface="Cambria Math" panose="02040503050406030204" pitchFamily="18" charset="0"/>
                              <a:cs typeface="Arial" panose="020B0604020202020204" pitchFamily="34" charset="0"/>
                            </a:rPr>
                            <m:t>𝑑</m:t>
                          </m:r>
                          <m:r>
                            <a:rPr lang="en-GB" altLang="en-US" sz="1800" b="0" i="1" smtClean="0">
                              <a:solidFill>
                                <a:schemeClr val="tx1"/>
                              </a:solidFill>
                              <a:latin typeface="Cambria Math" panose="02040503050406030204" pitchFamily="18" charset="0"/>
                              <a:cs typeface="Arial" panose="020B0604020202020204" pitchFamily="34" charset="0"/>
                            </a:rPr>
                            <m:t>𝑞</m:t>
                          </m:r>
                        </m:den>
                      </m:f>
                      <m:r>
                        <a:rPr lang="en-GB" altLang="en-US" sz="1800" b="0" i="1" smtClean="0">
                          <a:solidFill>
                            <a:schemeClr val="tx1"/>
                          </a:solidFill>
                          <a:latin typeface="Cambria Math" panose="02040503050406030204" pitchFamily="18" charset="0"/>
                          <a:cs typeface="Arial" panose="020B0604020202020204" pitchFamily="34" charset="0"/>
                        </a:rPr>
                        <m:t>+</m:t>
                      </m:r>
                      <m:r>
                        <a:rPr lang="en-GB" altLang="en-US" sz="1800" b="0" i="1" smtClean="0">
                          <a:solidFill>
                            <a:schemeClr val="tx1"/>
                          </a:solidFill>
                          <a:latin typeface="Cambria Math" panose="02040503050406030204" pitchFamily="18" charset="0"/>
                          <a:cs typeface="Arial" panose="020B0604020202020204" pitchFamily="34" charset="0"/>
                        </a:rPr>
                        <m:t>𝑝</m:t>
                      </m:r>
                      <m:d>
                        <m:dPr>
                          <m:ctrlPr>
                            <a:rPr lang="en-GB" altLang="en-US" sz="1800" b="0" i="1" smtClean="0">
                              <a:solidFill>
                                <a:schemeClr val="tx1"/>
                              </a:solidFill>
                              <a:latin typeface="Cambria Math" panose="02040503050406030204" pitchFamily="18" charset="0"/>
                              <a:cs typeface="Arial" panose="020B0604020202020204" pitchFamily="34" charset="0"/>
                            </a:rPr>
                          </m:ctrlPr>
                        </m:dPr>
                        <m:e>
                          <m:r>
                            <a:rPr lang="en-GB" altLang="en-US" sz="1800" b="0" i="1" smtClean="0">
                              <a:solidFill>
                                <a:schemeClr val="tx1"/>
                              </a:solidFill>
                              <a:latin typeface="Cambria Math" panose="02040503050406030204" pitchFamily="18" charset="0"/>
                              <a:cs typeface="Arial" panose="020B0604020202020204" pitchFamily="34" charset="0"/>
                            </a:rPr>
                            <m:t>𝑞</m:t>
                          </m:r>
                        </m:e>
                      </m:d>
                    </m:oMath>
                  </m:oMathPara>
                </a14:m>
                <a:endParaRPr lang="en-GB" dirty="0"/>
              </a:p>
            </p:txBody>
          </p:sp>
        </mc:Choice>
        <mc:Fallback xmlns="">
          <p:sp>
            <p:nvSpPr>
              <p:cNvPr id="2" name="Rectangle 1"/>
              <p:cNvSpPr>
                <a:spLocks noRot="1" noChangeAspect="1" noMove="1" noResize="1" noEditPoints="1" noAdjustHandles="1" noChangeArrowheads="1" noChangeShapeType="1" noTextEdit="1"/>
              </p:cNvSpPr>
              <p:nvPr/>
            </p:nvSpPr>
            <p:spPr>
              <a:xfrm>
                <a:off x="3588301" y="4876800"/>
                <a:ext cx="3099438" cy="1250792"/>
              </a:xfrm>
              <a:prstGeom prst="rect">
                <a:avLst/>
              </a:prstGeom>
              <a:blipFill rotWithShape="0">
                <a:blip r:embed="rId3"/>
                <a:stretch>
                  <a:fillRect/>
                </a:stretch>
              </a:blipFill>
            </p:spPr>
            <p:txBody>
              <a:bodyPr/>
              <a:lstStyle/>
              <a:p>
                <a:r>
                  <a:rPr lang="en-GB">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wipe(left)">
                                      <p:cBhvr>
                                        <p:cTn id="7" dur="500"/>
                                        <p:tgtEl>
                                          <p:spTgt spid="10">
                                            <p:txEl>
                                              <p:pRg st="0" end="0"/>
                                            </p:txEl>
                                          </p:spTgt>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animEffect transition="in" filter="wipe(left)">
                                      <p:cBhvr>
                                        <p:cTn id="11" dur="500"/>
                                        <p:tgtEl>
                                          <p:spTgt spid="10">
                                            <p:txEl>
                                              <p:pRg st="1" end="1"/>
                                            </p:txEl>
                                          </p:spTgt>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animEffect transition="in" filter="wipe(left)">
                                      <p:cBhvr>
                                        <p:cTn id="15" dur="500"/>
                                        <p:tgtEl>
                                          <p:spTgt spid="10">
                                            <p:txEl>
                                              <p:pRg st="2" end="2"/>
                                            </p:txEl>
                                          </p:spTgt>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0">
                                            <p:txEl>
                                              <p:pRg st="3" end="3"/>
                                            </p:txEl>
                                          </p:spTgt>
                                        </p:tgtEl>
                                        <p:attrNameLst>
                                          <p:attrName>style.visibility</p:attrName>
                                        </p:attrNameLst>
                                      </p:cBhvr>
                                      <p:to>
                                        <p:strVal val="visible"/>
                                      </p:to>
                                    </p:set>
                                    <p:animEffect transition="in" filter="wipe(left)">
                                      <p:cBhvr>
                                        <p:cTn id="19" dur="500"/>
                                        <p:tgtEl>
                                          <p:spTgt spid="1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theme/theme1.xml><?xml version="1.0" encoding="utf-8"?>
<a:theme xmlns:a="http://schemas.openxmlformats.org/drawingml/2006/main" name="4_Custom Design">
  <a:themeElements>
    <a:clrScheme name="4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4_Custom Design">
      <a:majorFont>
        <a:latin typeface="Palatino Linotype"/>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290513" algn="l" defTabSz="914400" rtl="0" eaLnBrk="1" fontAlgn="base" latinLnBrk="0" hangingPunct="1">
          <a:lnSpc>
            <a:spcPct val="100000"/>
          </a:lnSpc>
          <a:spcBef>
            <a:spcPct val="0"/>
          </a:spcBef>
          <a:spcAft>
            <a:spcPct val="0"/>
          </a:spcAft>
          <a:buClrTx/>
          <a:buSzTx/>
          <a:buFontTx/>
          <a:buAutoNum type="arabicPeriod"/>
          <a:tabLst/>
          <a:defRPr kumimoji="0" lang="en-US" sz="1800" b="0" i="0" u="none" strike="noStrike" cap="none" normalizeH="0" baseline="0" smtClean="0">
            <a:ln>
              <a:noFill/>
            </a:ln>
            <a:solidFill>
              <a:schemeClr val="tx1"/>
            </a:solidFill>
            <a:effectLst/>
            <a:latin typeface="Palatino" pitchFamily="2"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290513" algn="l" defTabSz="914400" rtl="0" eaLnBrk="1" fontAlgn="base" latinLnBrk="0" hangingPunct="1">
          <a:lnSpc>
            <a:spcPct val="100000"/>
          </a:lnSpc>
          <a:spcBef>
            <a:spcPct val="0"/>
          </a:spcBef>
          <a:spcAft>
            <a:spcPct val="0"/>
          </a:spcAft>
          <a:buClrTx/>
          <a:buSzTx/>
          <a:buFontTx/>
          <a:buAutoNum type="arabicPeriod"/>
          <a:tabLst/>
          <a:defRPr kumimoji="0" lang="en-US" sz="1800" b="0" i="0" u="none" strike="noStrike" cap="none" normalizeH="0" baseline="0" smtClean="0">
            <a:ln>
              <a:noFill/>
            </a:ln>
            <a:solidFill>
              <a:schemeClr val="tx1"/>
            </a:solidFill>
            <a:effectLst/>
            <a:latin typeface="Palatino" pitchFamily="2" charset="0"/>
          </a:defRPr>
        </a:defPPr>
      </a:lstStyle>
    </a:lnDef>
  </a:objectDefaults>
  <a:extraClrSchemeLst>
    <a:extraClrScheme>
      <a:clrScheme name="4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4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4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4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4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4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4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4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4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4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4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4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290513" algn="l" defTabSz="914400" rtl="0" eaLnBrk="1" fontAlgn="base" latinLnBrk="0" hangingPunct="1">
          <a:lnSpc>
            <a:spcPct val="100000"/>
          </a:lnSpc>
          <a:spcBef>
            <a:spcPct val="0"/>
          </a:spcBef>
          <a:spcAft>
            <a:spcPct val="0"/>
          </a:spcAft>
          <a:buClrTx/>
          <a:buSzTx/>
          <a:buFontTx/>
          <a:buAutoNum type="arabicPeriod"/>
          <a:tabLst/>
          <a:defRPr kumimoji="0" lang="en-US" sz="1800" b="0" i="0" u="none" strike="noStrike" cap="none" normalizeH="0" baseline="0" smtClean="0">
            <a:ln>
              <a:noFill/>
            </a:ln>
            <a:solidFill>
              <a:schemeClr val="tx1"/>
            </a:solidFill>
            <a:effectLst/>
            <a:latin typeface="Palatino" pitchFamily="2"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290513" algn="l" defTabSz="914400" rtl="0" eaLnBrk="1" fontAlgn="base" latinLnBrk="0" hangingPunct="1">
          <a:lnSpc>
            <a:spcPct val="100000"/>
          </a:lnSpc>
          <a:spcBef>
            <a:spcPct val="0"/>
          </a:spcBef>
          <a:spcAft>
            <a:spcPct val="0"/>
          </a:spcAft>
          <a:buClrTx/>
          <a:buSzTx/>
          <a:buFontTx/>
          <a:buAutoNum type="arabicPeriod"/>
          <a:tabLst/>
          <a:defRPr kumimoji="0" lang="en-US" sz="1800" b="0" i="0" u="none" strike="noStrike" cap="none" normalizeH="0" baseline="0" smtClean="0">
            <a:ln>
              <a:noFill/>
            </a:ln>
            <a:solidFill>
              <a:schemeClr val="tx1"/>
            </a:solidFill>
            <a:effectLst/>
            <a:latin typeface="Palatino" pitchFamily="2"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13006</TotalTime>
  <Words>4152</Words>
  <Application>Microsoft Office PowerPoint</Application>
  <PresentationFormat>Presentazione su schermo (4:3)</PresentationFormat>
  <Paragraphs>430</Paragraphs>
  <Slides>51</Slides>
  <Notes>0</Notes>
  <HiddenSlides>0</HiddenSlides>
  <MMClips>0</MMClips>
  <ScaleCrop>false</ScaleCrop>
  <HeadingPairs>
    <vt:vector size="8" baseType="variant">
      <vt:variant>
        <vt:lpstr>Caratteri utilizzati</vt:lpstr>
      </vt:variant>
      <vt:variant>
        <vt:i4>6</vt:i4>
      </vt:variant>
      <vt:variant>
        <vt:lpstr>Tema</vt:lpstr>
      </vt:variant>
      <vt:variant>
        <vt:i4>2</vt:i4>
      </vt:variant>
      <vt:variant>
        <vt:lpstr>Server OLE incorporati</vt:lpstr>
      </vt:variant>
      <vt:variant>
        <vt:i4>1</vt:i4>
      </vt:variant>
      <vt:variant>
        <vt:lpstr>Titoli diapositive</vt:lpstr>
      </vt:variant>
      <vt:variant>
        <vt:i4>51</vt:i4>
      </vt:variant>
    </vt:vector>
  </HeadingPairs>
  <TitlesOfParts>
    <vt:vector size="60" baseType="lpstr">
      <vt:lpstr>Arial</vt:lpstr>
      <vt:lpstr>Avenir 65 Medium</vt:lpstr>
      <vt:lpstr>Cambria Math</vt:lpstr>
      <vt:lpstr>Palatino</vt:lpstr>
      <vt:lpstr>Palatino Linotype</vt:lpstr>
      <vt:lpstr>Times New Roman</vt:lpstr>
      <vt:lpstr>4_Custom Design</vt:lpstr>
      <vt:lpstr>Default Design</vt:lpstr>
      <vt:lpstr>Equation</vt:lpstr>
      <vt:lpstr>Presentazione standard di PowerPoint</vt:lpstr>
      <vt:lpstr>Presentazione standard di PowerPoint</vt:lpstr>
      <vt:lpstr>Market Power: Monopoly and Monopsony</vt:lpstr>
      <vt:lpstr>MONOPOLY</vt:lpstr>
      <vt:lpstr>MONOPOLY</vt:lpstr>
      <vt:lpstr>MONOPOLY</vt:lpstr>
      <vt:lpstr>MONOPOLY</vt:lpstr>
      <vt:lpstr>MONOPOLY</vt:lpstr>
      <vt:lpstr>MONOPOLY</vt:lpstr>
      <vt:lpstr>MONOPOLY</vt:lpstr>
      <vt:lpstr>MONOPOLY</vt:lpstr>
      <vt:lpstr>MONOPOLY</vt:lpstr>
      <vt:lpstr>MONOPOLY</vt:lpstr>
      <vt:lpstr>MONOPOLY</vt:lpstr>
      <vt:lpstr>MONOPOLY</vt:lpstr>
      <vt:lpstr>MONOPOLY</vt:lpstr>
      <vt:lpstr>MONOPOLY</vt:lpstr>
      <vt:lpstr>MONOPOLY</vt:lpstr>
      <vt:lpstr>MONOPOLY POWER</vt:lpstr>
      <vt:lpstr>MONOPOLY POWER</vt:lpstr>
      <vt:lpstr>MONOPOLY POWER</vt:lpstr>
      <vt:lpstr>MONOPOLY POWER</vt:lpstr>
      <vt:lpstr>MONOPOLY POWER</vt:lpstr>
      <vt:lpstr>MONOPOLY POWER</vt:lpstr>
      <vt:lpstr>SOURCES OF MONOPOLY POWER</vt:lpstr>
      <vt:lpstr>SOURCES OF MONOPOLY POWER</vt:lpstr>
      <vt:lpstr>SOURCES OF MONOPOLY POWER</vt:lpstr>
      <vt:lpstr>THE SOCIAL COSTS OF MONOPOLY POWER</vt:lpstr>
      <vt:lpstr>THE SOCIAL COSTS OF MONOPOLY POWER</vt:lpstr>
      <vt:lpstr>THE SOCIAL COSTS OF MONOPOLY POWER</vt:lpstr>
      <vt:lpstr>THE SOCIAL COSTS OF MONOPOLY POWER</vt:lpstr>
      <vt:lpstr>THE SOCIAL COSTS OF MONOPOLY POWER</vt:lpstr>
      <vt:lpstr>THE SOCIAL COSTS OF MONOPOLY POWER</vt:lpstr>
      <vt:lpstr>MONOPSONY</vt:lpstr>
      <vt:lpstr>MONOPSONY</vt:lpstr>
      <vt:lpstr>Presentazione standard di PowerPoint</vt:lpstr>
      <vt:lpstr>MONOPSONY</vt:lpstr>
      <vt:lpstr>MONOPSONY</vt:lpstr>
      <vt:lpstr>MONOPSONY POWER</vt:lpstr>
      <vt:lpstr>MONOPSONY POWER</vt:lpstr>
      <vt:lpstr>MONOPSONY POWER</vt:lpstr>
      <vt:lpstr>MONOPSONY POWER</vt:lpstr>
      <vt:lpstr>MONOPSONY POWER</vt:lpstr>
      <vt:lpstr>LIMITING MARKET POWER: THE ANTITRUST LAWS</vt:lpstr>
      <vt:lpstr>LIMITING MARKET POWER: THE ANTITRUST LAWS</vt:lpstr>
      <vt:lpstr>LIMITING MARKET POWER: THE ANTITRUST LAWS</vt:lpstr>
      <vt:lpstr>LIMITING MARKET POWER: THE ANTITRUST LAWS</vt:lpstr>
      <vt:lpstr>LIMITING MARKET POWER: THE ANTITRUST LAWS</vt:lpstr>
      <vt:lpstr>LIMITING MARKET POWER: THE ANTITRUST LAWS</vt:lpstr>
      <vt:lpstr>LIMITING MARKET POWER: THE ANTITRUST LAWS</vt:lpstr>
      <vt:lpstr>LIMITING MARKET POWER: THE ANTITRUST LAWS</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Pindyck/Rubinfeld Microeconomics</dc:title>
  <dc:creator>Fernando &amp; Yvonn Quijano</dc:creator>
  <cp:lastModifiedBy>FERI FRANCESCO</cp:lastModifiedBy>
  <cp:revision>499</cp:revision>
  <dcterms:created xsi:type="dcterms:W3CDTF">2007-12-03T01:45:05Z</dcterms:created>
  <dcterms:modified xsi:type="dcterms:W3CDTF">2019-04-29T10:10:24Z</dcterms:modified>
</cp:coreProperties>
</file>