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 id="2147483648" r:id="rId2"/>
  </p:sldMasterIdLst>
  <p:notesMasterIdLst>
    <p:notesMasterId r:id="rId41"/>
  </p:notesMasterIdLst>
  <p:sldIdLst>
    <p:sldId id="256" r:id="rId3"/>
    <p:sldId id="274" r:id="rId4"/>
    <p:sldId id="426" r:id="rId5"/>
    <p:sldId id="271" r:id="rId6"/>
    <p:sldId id="441" r:id="rId7"/>
    <p:sldId id="442" r:id="rId8"/>
    <p:sldId id="443" r:id="rId9"/>
    <p:sldId id="427" r:id="rId10"/>
    <p:sldId id="440" r:id="rId11"/>
    <p:sldId id="428" r:id="rId12"/>
    <p:sldId id="429" r:id="rId13"/>
    <p:sldId id="430" r:id="rId14"/>
    <p:sldId id="444" r:id="rId15"/>
    <p:sldId id="445" r:id="rId16"/>
    <p:sldId id="446" r:id="rId17"/>
    <p:sldId id="447" r:id="rId18"/>
    <p:sldId id="431" r:id="rId19"/>
    <p:sldId id="407" r:id="rId20"/>
    <p:sldId id="414" r:id="rId21"/>
    <p:sldId id="432" r:id="rId22"/>
    <p:sldId id="433" r:id="rId23"/>
    <p:sldId id="434" r:id="rId24"/>
    <p:sldId id="435" r:id="rId25"/>
    <p:sldId id="415" r:id="rId26"/>
    <p:sldId id="408" r:id="rId27"/>
    <p:sldId id="436" r:id="rId28"/>
    <p:sldId id="437" r:id="rId29"/>
    <p:sldId id="438" r:id="rId30"/>
    <p:sldId id="409" r:id="rId31"/>
    <p:sldId id="417" r:id="rId32"/>
    <p:sldId id="410" r:id="rId33"/>
    <p:sldId id="421" r:id="rId34"/>
    <p:sldId id="411" r:id="rId35"/>
    <p:sldId id="420" r:id="rId36"/>
    <p:sldId id="412" r:id="rId37"/>
    <p:sldId id="439" r:id="rId38"/>
    <p:sldId id="424" r:id="rId39"/>
    <p:sldId id="425" r:id="rId4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Palatino" pitchFamily="2" charset="0"/>
        <a:ea typeface="+mn-ea"/>
        <a:cs typeface="+mn-cs"/>
      </a:defRPr>
    </a:lvl1pPr>
    <a:lvl2pPr marL="457200" algn="l" rtl="0" eaLnBrk="0" fontAlgn="base" hangingPunct="0">
      <a:spcBef>
        <a:spcPct val="0"/>
      </a:spcBef>
      <a:spcAft>
        <a:spcPct val="0"/>
      </a:spcAft>
      <a:defRPr kern="1200">
        <a:solidFill>
          <a:schemeClr val="tx1"/>
        </a:solidFill>
        <a:latin typeface="Palatino" pitchFamily="2" charset="0"/>
        <a:ea typeface="+mn-ea"/>
        <a:cs typeface="+mn-cs"/>
      </a:defRPr>
    </a:lvl2pPr>
    <a:lvl3pPr marL="914400" algn="l" rtl="0" eaLnBrk="0" fontAlgn="base" hangingPunct="0">
      <a:spcBef>
        <a:spcPct val="0"/>
      </a:spcBef>
      <a:spcAft>
        <a:spcPct val="0"/>
      </a:spcAft>
      <a:defRPr kern="1200">
        <a:solidFill>
          <a:schemeClr val="tx1"/>
        </a:solidFill>
        <a:latin typeface="Palatino" pitchFamily="2" charset="0"/>
        <a:ea typeface="+mn-ea"/>
        <a:cs typeface="+mn-cs"/>
      </a:defRPr>
    </a:lvl3pPr>
    <a:lvl4pPr marL="1371600" algn="l" rtl="0" eaLnBrk="0" fontAlgn="base" hangingPunct="0">
      <a:spcBef>
        <a:spcPct val="0"/>
      </a:spcBef>
      <a:spcAft>
        <a:spcPct val="0"/>
      </a:spcAft>
      <a:defRPr kern="1200">
        <a:solidFill>
          <a:schemeClr val="tx1"/>
        </a:solidFill>
        <a:latin typeface="Palatino" pitchFamily="2" charset="0"/>
        <a:ea typeface="+mn-ea"/>
        <a:cs typeface="+mn-cs"/>
      </a:defRPr>
    </a:lvl4pPr>
    <a:lvl5pPr marL="1828800" algn="l" rtl="0" eaLnBrk="0" fontAlgn="base" hangingPunct="0">
      <a:spcBef>
        <a:spcPct val="0"/>
      </a:spcBef>
      <a:spcAft>
        <a:spcPct val="0"/>
      </a:spcAft>
      <a:defRPr kern="1200">
        <a:solidFill>
          <a:schemeClr val="tx1"/>
        </a:solidFill>
        <a:latin typeface="Palatino" pitchFamily="2" charset="0"/>
        <a:ea typeface="+mn-ea"/>
        <a:cs typeface="+mn-cs"/>
      </a:defRPr>
    </a:lvl5pPr>
    <a:lvl6pPr marL="2286000" algn="l" defTabSz="914400" rtl="0" eaLnBrk="1" latinLnBrk="0" hangingPunct="1">
      <a:defRPr kern="1200">
        <a:solidFill>
          <a:schemeClr val="tx1"/>
        </a:solidFill>
        <a:latin typeface="Palatino" pitchFamily="2" charset="0"/>
        <a:ea typeface="+mn-ea"/>
        <a:cs typeface="+mn-cs"/>
      </a:defRPr>
    </a:lvl6pPr>
    <a:lvl7pPr marL="2743200" algn="l" defTabSz="914400" rtl="0" eaLnBrk="1" latinLnBrk="0" hangingPunct="1">
      <a:defRPr kern="1200">
        <a:solidFill>
          <a:schemeClr val="tx1"/>
        </a:solidFill>
        <a:latin typeface="Palatino" pitchFamily="2" charset="0"/>
        <a:ea typeface="+mn-ea"/>
        <a:cs typeface="+mn-cs"/>
      </a:defRPr>
    </a:lvl7pPr>
    <a:lvl8pPr marL="3200400" algn="l" defTabSz="914400" rtl="0" eaLnBrk="1" latinLnBrk="0" hangingPunct="1">
      <a:defRPr kern="1200">
        <a:solidFill>
          <a:schemeClr val="tx1"/>
        </a:solidFill>
        <a:latin typeface="Palatino" pitchFamily="2" charset="0"/>
        <a:ea typeface="+mn-ea"/>
        <a:cs typeface="+mn-cs"/>
      </a:defRPr>
    </a:lvl8pPr>
    <a:lvl9pPr marL="3657600" algn="l" defTabSz="914400" rtl="0" eaLnBrk="1" latinLnBrk="0" hangingPunct="1">
      <a:defRPr kern="1200">
        <a:solidFill>
          <a:schemeClr val="tx1"/>
        </a:solidFill>
        <a:latin typeface="Palatino" pitchFamily="2" charset="0"/>
        <a:ea typeface="+mn-ea"/>
        <a:cs typeface="+mn-cs"/>
      </a:defRPr>
    </a:lvl9pPr>
  </p:defaultTextStyle>
  <p:extLst>
    <p:ext uri="{EFAFB233-063F-42B5-8137-9DF3F51BA10A}">
      <p15:sldGuideLst xmlns:p15="http://schemas.microsoft.com/office/powerpoint/2012/main">
        <p15:guide id="1" orient="horz" pos="576">
          <p15:clr>
            <a:srgbClr val="A4A3A4"/>
          </p15:clr>
        </p15:guide>
        <p15:guide id="2" pos="24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0066B3"/>
    <a:srgbClr val="00CC99"/>
    <a:srgbClr val="F1E3FF"/>
    <a:srgbClr val="E4C9FF"/>
    <a:srgbClr val="CC99FF"/>
    <a:srgbClr val="CCCC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8" autoAdjust="0"/>
    <p:restoredTop sz="97587" autoAdjust="0"/>
  </p:normalViewPr>
  <p:slideViewPr>
    <p:cSldViewPr>
      <p:cViewPr varScale="1">
        <p:scale>
          <a:sx n="48" d="100"/>
          <a:sy n="48" d="100"/>
        </p:scale>
        <p:origin x="62" y="106"/>
      </p:cViewPr>
      <p:guideLst>
        <p:guide orient="horz" pos="576"/>
        <p:guide pos="2496"/>
      </p:guideLst>
    </p:cSldViewPr>
  </p:slideViewPr>
  <p:notesTextViewPr>
    <p:cViewPr>
      <p:scale>
        <a:sx n="100" d="100"/>
        <a:sy n="100" d="100"/>
      </p:scale>
      <p:origin x="0" y="0"/>
    </p:cViewPr>
  </p:notesTextViewPr>
  <p:sorterViewPr>
    <p:cViewPr>
      <p:scale>
        <a:sx n="66" d="100"/>
        <a:sy n="66" d="100"/>
      </p:scale>
      <p:origin x="0" y="525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vl1pPr>
          </a:lstStyle>
          <a:p>
            <a:pPr>
              <a:defRPr/>
            </a:pPr>
            <a:fld id="{7AB63680-5669-4BC8-9335-E137D031FC95}" type="datetimeFigureOut">
              <a:rPr lang="en-US"/>
              <a:pPr>
                <a:defRPr/>
              </a:pPr>
              <a:t>4/17/2019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53D08254-3455-4B59-9406-0AA10CB97089}" type="slidenum">
              <a:rPr lang="en-US" altLang="en-US"/>
              <a:pPr>
                <a:defRPr/>
              </a:pPr>
              <a:t>‹#›</a:t>
            </a:fld>
            <a:endParaRPr lang="en-US" altLang="en-US"/>
          </a:p>
        </p:txBody>
      </p:sp>
    </p:spTree>
    <p:extLst>
      <p:ext uri="{BB962C8B-B14F-4D97-AF65-F5344CB8AC3E}">
        <p14:creationId xmlns:p14="http://schemas.microsoft.com/office/powerpoint/2010/main" val="16440400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261326807"/>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0292689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6501006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5983288" y="5562600"/>
            <a:ext cx="3048000" cy="366713"/>
          </a:xfrm>
          <a:prstGeom prst="rect">
            <a:avLst/>
          </a:prstGeom>
          <a:solidFill>
            <a:srgbClr val="38234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eaLnBrk="1" hangingPunct="1"/>
            <a:r>
              <a:rPr lang="en-US" altLang="en-US">
                <a:solidFill>
                  <a:srgbClr val="DDC5DF"/>
                </a:solidFill>
                <a:latin typeface="Avenir 65 Medium" pitchFamily="34" charset="0"/>
              </a:rPr>
              <a:t>Fernando &amp; Yvonn Quijano</a:t>
            </a:r>
          </a:p>
        </p:txBody>
      </p:sp>
      <p:sp>
        <p:nvSpPr>
          <p:cNvPr id="3" name="Text Box 12"/>
          <p:cNvSpPr txBox="1">
            <a:spLocks noChangeArrowheads="1"/>
          </p:cNvSpPr>
          <p:nvPr/>
        </p:nvSpPr>
        <p:spPr bwMode="auto">
          <a:xfrm>
            <a:off x="5867400" y="5181600"/>
            <a:ext cx="158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eaLnBrk="1" hangingPunct="1"/>
            <a:r>
              <a:rPr lang="en-US" altLang="en-US" b="1">
                <a:solidFill>
                  <a:srgbClr val="A05DA5"/>
                </a:solidFill>
                <a:latin typeface="Arial" panose="020B0604020202020204" pitchFamily="34" charset="0"/>
              </a:rPr>
              <a:t>Prepared by:</a:t>
            </a:r>
          </a:p>
        </p:txBody>
      </p:sp>
      <p:pic>
        <p:nvPicPr>
          <p:cNvPr id="4" name="Picture 16" descr="B-rings_#1ps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44925" cy="641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1"/>
          <p:cNvSpPr>
            <a:spLocks noChangeArrowheads="1"/>
          </p:cNvSpPr>
          <p:nvPr/>
        </p:nvSpPr>
        <p:spPr bwMode="auto">
          <a:xfrm flipH="1">
            <a:off x="4495800" y="1219200"/>
            <a:ext cx="46482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eaLnBrk="1" hangingPunct="1"/>
            <a:r>
              <a:rPr lang="en-US" altLang="en-US" sz="4400" b="1">
                <a:solidFill>
                  <a:srgbClr val="0066B3"/>
                </a:solidFill>
                <a:latin typeface="Palatino Linotype" panose="02040502050505030304" pitchFamily="18" charset="0"/>
              </a:rPr>
              <a:t>Markets for</a:t>
            </a:r>
          </a:p>
          <a:p>
            <a:pPr eaLnBrk="1" hangingPunct="1"/>
            <a:r>
              <a:rPr lang="en-US" altLang="en-US" sz="4400" b="1">
                <a:solidFill>
                  <a:srgbClr val="0066B3"/>
                </a:solidFill>
                <a:latin typeface="Palatino Linotype" panose="02040502050505030304" pitchFamily="18" charset="0"/>
              </a:rPr>
              <a:t>Factor Inputs</a:t>
            </a:r>
          </a:p>
        </p:txBody>
      </p:sp>
      <p:sp>
        <p:nvSpPr>
          <p:cNvPr id="6" name="Text Box 22"/>
          <p:cNvSpPr txBox="1">
            <a:spLocks noChangeArrowheads="1"/>
          </p:cNvSpPr>
          <p:nvPr/>
        </p:nvSpPr>
        <p:spPr bwMode="auto">
          <a:xfrm>
            <a:off x="3352800" y="304800"/>
            <a:ext cx="13716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algn="r" eaLnBrk="1" hangingPunct="1">
              <a:spcBef>
                <a:spcPct val="50000"/>
              </a:spcBef>
            </a:pPr>
            <a:r>
              <a:rPr lang="en-US" altLang="en-US" sz="6000">
                <a:solidFill>
                  <a:srgbClr val="0066B3"/>
                </a:solidFill>
                <a:latin typeface="Palatino Linotype" panose="02040502050505030304" pitchFamily="18" charset="0"/>
              </a:rPr>
              <a:t>14</a:t>
            </a:r>
          </a:p>
        </p:txBody>
      </p:sp>
      <p:sp>
        <p:nvSpPr>
          <p:cNvPr id="7" name="Rectangle 23"/>
          <p:cNvSpPr>
            <a:spLocks noChangeArrowheads="1"/>
          </p:cNvSpPr>
          <p:nvPr/>
        </p:nvSpPr>
        <p:spPr bwMode="auto">
          <a:xfrm rot="16200000">
            <a:off x="2133600" y="1447800"/>
            <a:ext cx="2819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r>
              <a:rPr lang="en-US" altLang="en-US" sz="3200">
                <a:solidFill>
                  <a:srgbClr val="0066B3"/>
                </a:solidFill>
                <a:latin typeface="Arial" panose="020B0604020202020204" pitchFamily="34" charset="0"/>
              </a:rPr>
              <a:t>C H A P T E R</a:t>
            </a:r>
          </a:p>
        </p:txBody>
      </p:sp>
      <p:sp>
        <p:nvSpPr>
          <p:cNvPr id="8" name="Rectangle 7"/>
          <p:cNvSpPr>
            <a:spLocks noChangeArrowheads="1"/>
          </p:cNvSpPr>
          <p:nvPr userDrawn="1"/>
        </p:nvSpPr>
        <p:spPr bwMode="auto">
          <a:xfrm>
            <a:off x="0" y="6629400"/>
            <a:ext cx="8229600" cy="228600"/>
          </a:xfrm>
          <a:prstGeom prst="rect">
            <a:avLst/>
          </a:prstGeom>
          <a:noFill/>
          <a:ln w="9525">
            <a:noFill/>
            <a:miter lim="800000"/>
            <a:headEnd/>
            <a:tailEnd/>
          </a:ln>
          <a:effectLst/>
        </p:spPr>
        <p:txBody>
          <a:bodyPr anchor="ctr"/>
          <a:lstStyle>
            <a:lvl1pPr eaLnBrk="0" hangingPunct="0">
              <a:defRPr>
                <a:solidFill>
                  <a:schemeClr val="tx1"/>
                </a:solidFill>
                <a:latin typeface="Palatino" pitchFamily="2" charset="0"/>
              </a:defRPr>
            </a:lvl1pPr>
            <a:lvl2pPr marL="742950" indent="-285750" eaLnBrk="0" hangingPunct="0">
              <a:defRPr>
                <a:solidFill>
                  <a:schemeClr val="tx1"/>
                </a:solidFill>
                <a:latin typeface="Palatino" pitchFamily="2" charset="0"/>
              </a:defRPr>
            </a:lvl2pPr>
            <a:lvl3pPr marL="1143000" indent="-228600" eaLnBrk="0" hangingPunct="0">
              <a:defRPr>
                <a:solidFill>
                  <a:schemeClr val="tx1"/>
                </a:solidFill>
                <a:latin typeface="Palatino" pitchFamily="2" charset="0"/>
              </a:defRPr>
            </a:lvl3pPr>
            <a:lvl4pPr marL="1600200" indent="-228600" eaLnBrk="0" hangingPunct="0">
              <a:defRPr>
                <a:solidFill>
                  <a:schemeClr val="tx1"/>
                </a:solidFill>
                <a:latin typeface="Palatino" pitchFamily="2" charset="0"/>
              </a:defRPr>
            </a:lvl4pPr>
            <a:lvl5pPr marL="2057400" indent="-228600" eaLnBrk="0" hangingPunct="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a:defRPr/>
            </a:pPr>
            <a:r>
              <a:rPr lang="en-US" altLang="en-US" sz="1200" smtClean="0">
                <a:solidFill>
                  <a:srgbClr val="382344"/>
                </a:solidFill>
                <a:latin typeface="Arial" panose="020B0604020202020204" pitchFamily="34" charset="0"/>
              </a:rPr>
              <a:t>Copyright © 2009 Pearson Education, Inc. Publishing as Prentice Hall  </a:t>
            </a:r>
            <a:r>
              <a:rPr lang="en-US" altLang="en-US" sz="1200" smtClean="0">
                <a:solidFill>
                  <a:srgbClr val="382344"/>
                </a:solidFill>
                <a:latin typeface="Arial" panose="020B0604020202020204" pitchFamily="34" charset="0"/>
                <a:cs typeface="Arial" panose="020B0604020202020204" pitchFamily="34" charset="0"/>
              </a:rPr>
              <a:t>•  Microeconomics  •  </a:t>
            </a:r>
            <a:r>
              <a:rPr lang="en-US" altLang="en-US" sz="1200" smtClean="0">
                <a:solidFill>
                  <a:srgbClr val="382344"/>
                </a:solidFill>
                <a:latin typeface="Arial" panose="020B0604020202020204" pitchFamily="34" charset="0"/>
              </a:rPr>
              <a:t>Pindyck/Rubinfeld, 7e.</a:t>
            </a:r>
          </a:p>
        </p:txBody>
      </p:sp>
    </p:spTree>
    <p:extLst>
      <p:ext uri="{BB962C8B-B14F-4D97-AF65-F5344CB8AC3E}">
        <p14:creationId xmlns:p14="http://schemas.microsoft.com/office/powerpoint/2010/main" val="21696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1000"/>
                                        <p:tgtEl>
                                          <p:spTgt spid="5"/>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2000"/>
                                        <p:tgtEl>
                                          <p:spTgt spid="2"/>
                                        </p:tgtEl>
                                      </p:cBhvr>
                                    </p:animEffect>
                                  </p:childTnLst>
                                </p:cTn>
                              </p:par>
                            </p:childTnLst>
                          </p:cTn>
                        </p:par>
                        <p:par>
                          <p:cTn id="26" fill="hold">
                            <p:stCondLst>
                              <p:cond delay="45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P spid="6" grpId="0"/>
      <p:bldP spid="7" grpId="0"/>
      <p:bldP spid="8"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56784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840986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65225"/>
            <a:ext cx="4038600" cy="511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65225"/>
            <a:ext cx="4038600" cy="511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269327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916928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246704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93173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67411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28792842"/>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927826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194916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381000"/>
            <a:ext cx="2076450" cy="129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076950" cy="129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467871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71600" y="381000"/>
            <a:ext cx="7391400" cy="4873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165225"/>
            <a:ext cx="4038600" cy="511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65225"/>
            <a:ext cx="4038600" cy="511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4632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0835365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4827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8270425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3676748235"/>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4190239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85911986"/>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50350703"/>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0233" name="Picture 57" descr="2nd-pag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5800" y="0"/>
            <a:ext cx="7391400" cy="684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ChangeArrowheads="1"/>
          </p:cNvSpPr>
          <p:nvPr/>
        </p:nvSpPr>
        <p:spPr bwMode="auto">
          <a:xfrm>
            <a:off x="8458200" y="6477000"/>
            <a:ext cx="685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r>
              <a:rPr lang="en-US" altLang="en-US" sz="1200" b="1">
                <a:solidFill>
                  <a:srgbClr val="382344"/>
                </a:solidFill>
                <a:latin typeface="Arial" panose="020B0604020202020204" pitchFamily="34" charset="0"/>
              </a:rPr>
              <a:t>2 of 35</a:t>
            </a:r>
          </a:p>
        </p:txBody>
      </p:sp>
      <p:sp>
        <p:nvSpPr>
          <p:cNvPr id="1028" name="Rectangle 59"/>
          <p:cNvSpPr>
            <a:spLocks noChangeArrowheads="1"/>
          </p:cNvSpPr>
          <p:nvPr/>
        </p:nvSpPr>
        <p:spPr bwMode="auto">
          <a:xfrm>
            <a:off x="381000" y="6553200"/>
            <a:ext cx="7162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r>
              <a:rPr lang="en-US" altLang="en-US" sz="1400">
                <a:solidFill>
                  <a:srgbClr val="382344"/>
                </a:solidFill>
                <a:latin typeface="Arial" panose="020B0604020202020204" pitchFamily="34" charset="0"/>
              </a:rPr>
              <a:t>© 2008 Prentice Hall Business Publishing  </a:t>
            </a:r>
            <a:r>
              <a:rPr lang="en-US" altLang="en-US" sz="1400">
                <a:solidFill>
                  <a:srgbClr val="382344"/>
                </a:solidFill>
                <a:latin typeface="Arial" panose="020B0604020202020204" pitchFamily="34" charset="0"/>
                <a:cs typeface="Arial" panose="020B0604020202020204" pitchFamily="34" charset="0"/>
              </a:rPr>
              <a:t>•  Microeconomics  •  </a:t>
            </a:r>
            <a:r>
              <a:rPr lang="en-US" altLang="en-US" sz="1400">
                <a:solidFill>
                  <a:srgbClr val="382344"/>
                </a:solidFill>
                <a:latin typeface="Arial" panose="020B0604020202020204" pitchFamily="34" charset="0"/>
              </a:rPr>
              <a:t>Robert S. Pindyck, 8e.</a:t>
            </a:r>
          </a:p>
        </p:txBody>
      </p:sp>
    </p:spTree>
  </p:cSld>
  <p:clrMap bg1="lt1" tx1="dk1" bg2="lt2" tx2="dk2" accent1="accent1" accent2="accent2" accent3="accent3" accent4="accent4" accent5="accent5" accent6="accent6" hlink="hlink" folHlink="folHlink"/>
  <p:sldLayoutIdLst>
    <p:sldLayoutId id="2147484160" r:id="rId1"/>
    <p:sldLayoutId id="2147484161" r:id="rId2"/>
    <p:sldLayoutId id="2147484162" r:id="rId3"/>
    <p:sldLayoutId id="2147484163" r:id="rId4"/>
    <p:sldLayoutId id="2147484164" r:id="rId5"/>
    <p:sldLayoutId id="2147484165" r:id="rId6"/>
    <p:sldLayoutId id="2147484166" r:id="rId7"/>
    <p:sldLayoutId id="2147484167" r:id="rId8"/>
    <p:sldLayoutId id="2147484168" r:id="rId9"/>
    <p:sldLayoutId id="2147484169" r:id="rId10"/>
    <p:sldLayoutId id="2147484170"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50233"/>
                                        </p:tgtEl>
                                        <p:attrNameLst>
                                          <p:attrName>style.visibility</p:attrName>
                                        </p:attrNameLst>
                                      </p:cBhvr>
                                      <p:to>
                                        <p:strVal val="visible"/>
                                      </p:to>
                                    </p:set>
                                    <p:animEffect transition="in" filter="dissolve">
                                      <p:cBhvr>
                                        <p:cTn id="7" dur="2000"/>
                                        <p:tgtEl>
                                          <p:spTgt spid="50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4400" b="1">
          <a:solidFill>
            <a:srgbClr val="0066B3"/>
          </a:solidFill>
          <a:latin typeface="+mj-lt"/>
          <a:ea typeface="+mj-ea"/>
          <a:cs typeface="+mj-cs"/>
        </a:defRPr>
      </a:lvl1pPr>
      <a:lvl2pPr algn="l" rtl="0" eaLnBrk="0" fontAlgn="base" hangingPunct="0">
        <a:spcBef>
          <a:spcPct val="0"/>
        </a:spcBef>
        <a:spcAft>
          <a:spcPct val="0"/>
        </a:spcAft>
        <a:defRPr sz="4400" b="1">
          <a:solidFill>
            <a:srgbClr val="0066B3"/>
          </a:solidFill>
          <a:latin typeface="Palatino Linotype" pitchFamily="18" charset="0"/>
        </a:defRPr>
      </a:lvl2pPr>
      <a:lvl3pPr algn="l" rtl="0" eaLnBrk="0" fontAlgn="base" hangingPunct="0">
        <a:spcBef>
          <a:spcPct val="0"/>
        </a:spcBef>
        <a:spcAft>
          <a:spcPct val="0"/>
        </a:spcAft>
        <a:defRPr sz="4400" b="1">
          <a:solidFill>
            <a:srgbClr val="0066B3"/>
          </a:solidFill>
          <a:latin typeface="Palatino Linotype" pitchFamily="18" charset="0"/>
        </a:defRPr>
      </a:lvl3pPr>
      <a:lvl4pPr algn="l" rtl="0" eaLnBrk="0" fontAlgn="base" hangingPunct="0">
        <a:spcBef>
          <a:spcPct val="0"/>
        </a:spcBef>
        <a:spcAft>
          <a:spcPct val="0"/>
        </a:spcAft>
        <a:defRPr sz="4400" b="1">
          <a:solidFill>
            <a:srgbClr val="0066B3"/>
          </a:solidFill>
          <a:latin typeface="Palatino Linotype" pitchFamily="18" charset="0"/>
        </a:defRPr>
      </a:lvl4pPr>
      <a:lvl5pPr algn="l" rtl="0" eaLnBrk="0" fontAlgn="base" hangingPunct="0">
        <a:spcBef>
          <a:spcPct val="0"/>
        </a:spcBef>
        <a:spcAft>
          <a:spcPct val="0"/>
        </a:spcAft>
        <a:defRPr sz="4400" b="1">
          <a:solidFill>
            <a:srgbClr val="0066B3"/>
          </a:solidFill>
          <a:latin typeface="Palatino Linotype" pitchFamily="18" charset="0"/>
        </a:defRPr>
      </a:lvl5pPr>
      <a:lvl6pPr marL="457200" algn="l" rtl="0" fontAlgn="base">
        <a:spcBef>
          <a:spcPct val="0"/>
        </a:spcBef>
        <a:spcAft>
          <a:spcPct val="0"/>
        </a:spcAft>
        <a:defRPr sz="4400" b="1">
          <a:solidFill>
            <a:srgbClr val="0066B3"/>
          </a:solidFill>
          <a:latin typeface="Palatino Linotype" pitchFamily="18" charset="0"/>
        </a:defRPr>
      </a:lvl6pPr>
      <a:lvl7pPr marL="914400" algn="l" rtl="0" fontAlgn="base">
        <a:spcBef>
          <a:spcPct val="0"/>
        </a:spcBef>
        <a:spcAft>
          <a:spcPct val="0"/>
        </a:spcAft>
        <a:defRPr sz="4400" b="1">
          <a:solidFill>
            <a:srgbClr val="0066B3"/>
          </a:solidFill>
          <a:latin typeface="Palatino Linotype" pitchFamily="18" charset="0"/>
        </a:defRPr>
      </a:lvl7pPr>
      <a:lvl8pPr marL="1371600" algn="l" rtl="0" fontAlgn="base">
        <a:spcBef>
          <a:spcPct val="0"/>
        </a:spcBef>
        <a:spcAft>
          <a:spcPct val="0"/>
        </a:spcAft>
        <a:defRPr sz="4400" b="1">
          <a:solidFill>
            <a:srgbClr val="0066B3"/>
          </a:solidFill>
          <a:latin typeface="Palatino Linotype" pitchFamily="18" charset="0"/>
        </a:defRPr>
      </a:lvl8pPr>
      <a:lvl9pPr marL="1828800" algn="l" rtl="0" fontAlgn="base">
        <a:spcBef>
          <a:spcPct val="0"/>
        </a:spcBef>
        <a:spcAft>
          <a:spcPct val="0"/>
        </a:spcAft>
        <a:defRPr sz="4400" b="1">
          <a:solidFill>
            <a:srgbClr val="0066B3"/>
          </a:solidFill>
          <a:latin typeface="Palatino Linotype"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371600" y="381000"/>
            <a:ext cx="7391400"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457200" y="1165225"/>
            <a:ext cx="8229600"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p:txBody>
      </p:sp>
      <p:sp>
        <p:nvSpPr>
          <p:cNvPr id="2052" name="Rectangle 12"/>
          <p:cNvSpPr>
            <a:spLocks noChangeArrowheads="1"/>
          </p:cNvSpPr>
          <p:nvPr/>
        </p:nvSpPr>
        <p:spPr bwMode="auto">
          <a:xfrm rot="-5400000">
            <a:off x="-2286000" y="3810000"/>
            <a:ext cx="4953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r>
              <a:rPr lang="en-US" altLang="en-US" sz="1400" b="1">
                <a:solidFill>
                  <a:srgbClr val="0066B3"/>
                </a:solidFill>
                <a:latin typeface="Arial" panose="020B0604020202020204" pitchFamily="34" charset="0"/>
              </a:rPr>
              <a:t>Chapter 14: Markets for Factor Inputs</a:t>
            </a:r>
          </a:p>
        </p:txBody>
      </p:sp>
      <p:sp>
        <p:nvSpPr>
          <p:cNvPr id="1037" name="Rectangle 13"/>
          <p:cNvSpPr>
            <a:spLocks noChangeArrowheads="1"/>
          </p:cNvSpPr>
          <p:nvPr/>
        </p:nvSpPr>
        <p:spPr bwMode="auto">
          <a:xfrm>
            <a:off x="8382000" y="6516688"/>
            <a:ext cx="795338" cy="322262"/>
          </a:xfrm>
          <a:prstGeom prst="rect">
            <a:avLst/>
          </a:prstGeom>
          <a:noFill/>
          <a:ln w="9525">
            <a:noFill/>
            <a:miter lim="800000"/>
            <a:headEnd/>
            <a:tailEnd/>
          </a:ln>
          <a:effectLst/>
        </p:spPr>
        <p:txBody>
          <a:bodyPr anchor="ctr"/>
          <a:lstStyle>
            <a:lvl1pPr eaLnBrk="0" hangingPunct="0">
              <a:defRPr>
                <a:solidFill>
                  <a:schemeClr val="tx1"/>
                </a:solidFill>
                <a:latin typeface="Palatino" pitchFamily="2" charset="0"/>
              </a:defRPr>
            </a:lvl1pPr>
            <a:lvl2pPr marL="742950" indent="-285750" eaLnBrk="0" hangingPunct="0">
              <a:defRPr>
                <a:solidFill>
                  <a:schemeClr val="tx1"/>
                </a:solidFill>
                <a:latin typeface="Palatino" pitchFamily="2" charset="0"/>
              </a:defRPr>
            </a:lvl2pPr>
            <a:lvl3pPr marL="1143000" indent="-228600" eaLnBrk="0" hangingPunct="0">
              <a:defRPr>
                <a:solidFill>
                  <a:schemeClr val="tx1"/>
                </a:solidFill>
                <a:latin typeface="Palatino" pitchFamily="2" charset="0"/>
              </a:defRPr>
            </a:lvl3pPr>
            <a:lvl4pPr marL="1600200" indent="-228600" eaLnBrk="0" hangingPunct="0">
              <a:defRPr>
                <a:solidFill>
                  <a:schemeClr val="tx1"/>
                </a:solidFill>
                <a:latin typeface="Palatino" pitchFamily="2" charset="0"/>
              </a:defRPr>
            </a:lvl4pPr>
            <a:lvl5pPr marL="2057400" indent="-228600" eaLnBrk="0" hangingPunct="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a:defRPr/>
            </a:pPr>
            <a:fld id="{842C44CE-8F10-4806-8CE6-D4E6C1BD24AE}" type="slidenum">
              <a:rPr lang="en-US" altLang="en-US" sz="1200" b="1" smtClean="0">
                <a:solidFill>
                  <a:srgbClr val="382344"/>
                </a:solidFill>
                <a:latin typeface="Arial" panose="020B0604020202020204" pitchFamily="34" charset="0"/>
              </a:rPr>
              <a:pPr>
                <a:defRPr/>
              </a:pPr>
              <a:t>‹#›</a:t>
            </a:fld>
            <a:r>
              <a:rPr lang="en-US" altLang="en-US" sz="1200" b="1" smtClean="0">
                <a:solidFill>
                  <a:srgbClr val="382344"/>
                </a:solidFill>
                <a:latin typeface="Arial" panose="020B0604020202020204" pitchFamily="34" charset="0"/>
              </a:rPr>
              <a:t> of 31</a:t>
            </a:r>
          </a:p>
        </p:txBody>
      </p:sp>
      <p:sp>
        <p:nvSpPr>
          <p:cNvPr id="7" name="Rectangle 6"/>
          <p:cNvSpPr>
            <a:spLocks noChangeArrowheads="1"/>
          </p:cNvSpPr>
          <p:nvPr userDrawn="1"/>
        </p:nvSpPr>
        <p:spPr bwMode="auto">
          <a:xfrm>
            <a:off x="0" y="6629400"/>
            <a:ext cx="8229600" cy="228600"/>
          </a:xfrm>
          <a:prstGeom prst="rect">
            <a:avLst/>
          </a:prstGeom>
          <a:noFill/>
          <a:ln w="9525">
            <a:noFill/>
            <a:miter lim="800000"/>
            <a:headEnd/>
            <a:tailEnd/>
          </a:ln>
          <a:effectLst/>
        </p:spPr>
        <p:txBody>
          <a:bodyPr anchor="ctr"/>
          <a:lstStyle>
            <a:lvl1pPr eaLnBrk="0" hangingPunct="0">
              <a:defRPr>
                <a:solidFill>
                  <a:schemeClr val="tx1"/>
                </a:solidFill>
                <a:latin typeface="Palatino" pitchFamily="2" charset="0"/>
              </a:defRPr>
            </a:lvl1pPr>
            <a:lvl2pPr marL="742950" indent="-285750" eaLnBrk="0" hangingPunct="0">
              <a:defRPr>
                <a:solidFill>
                  <a:schemeClr val="tx1"/>
                </a:solidFill>
                <a:latin typeface="Palatino" pitchFamily="2" charset="0"/>
              </a:defRPr>
            </a:lvl2pPr>
            <a:lvl3pPr marL="1143000" indent="-228600" eaLnBrk="0" hangingPunct="0">
              <a:defRPr>
                <a:solidFill>
                  <a:schemeClr val="tx1"/>
                </a:solidFill>
                <a:latin typeface="Palatino" pitchFamily="2" charset="0"/>
              </a:defRPr>
            </a:lvl3pPr>
            <a:lvl4pPr marL="1600200" indent="-228600" eaLnBrk="0" hangingPunct="0">
              <a:defRPr>
                <a:solidFill>
                  <a:schemeClr val="tx1"/>
                </a:solidFill>
                <a:latin typeface="Palatino" pitchFamily="2" charset="0"/>
              </a:defRPr>
            </a:lvl4pPr>
            <a:lvl5pPr marL="2057400" indent="-228600" eaLnBrk="0" hangingPunct="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a:defRPr/>
            </a:pPr>
            <a:r>
              <a:rPr lang="en-US" altLang="en-US" sz="1200" smtClean="0">
                <a:solidFill>
                  <a:srgbClr val="382344"/>
                </a:solidFill>
                <a:latin typeface="Arial" panose="020B0604020202020204" pitchFamily="34" charset="0"/>
              </a:rPr>
              <a:t>Copyright © 2009 Pearson Education, Inc. Publishing as Prentice Hall  </a:t>
            </a:r>
            <a:r>
              <a:rPr lang="en-US" altLang="en-US" sz="1200" smtClean="0">
                <a:solidFill>
                  <a:srgbClr val="382344"/>
                </a:solidFill>
                <a:latin typeface="Arial" panose="020B0604020202020204" pitchFamily="34" charset="0"/>
                <a:cs typeface="Arial" panose="020B0604020202020204" pitchFamily="34" charset="0"/>
              </a:rPr>
              <a:t>•  Microeconomics  •  </a:t>
            </a:r>
            <a:r>
              <a:rPr lang="en-US" altLang="en-US" sz="1200" smtClean="0">
                <a:solidFill>
                  <a:srgbClr val="382344"/>
                </a:solidFill>
                <a:latin typeface="Arial" panose="020B0604020202020204" pitchFamily="34" charset="0"/>
              </a:rPr>
              <a:t>Pindyck/Rubinfeld, 7e.</a:t>
            </a:r>
          </a:p>
        </p:txBody>
      </p:sp>
    </p:spTree>
  </p:cSld>
  <p:clrMap bg1="lt1" tx1="dk1" bg2="lt2" tx2="dk2" accent1="accent1" accent2="accent2" accent3="accent3" accent4="accent4" accent5="accent5" accent6="accent6" hlink="hlink" folHlink="folHlink"/>
  <p:sldLayoutIdLst>
    <p:sldLayoutId id="2147484182" r:id="rId1"/>
    <p:sldLayoutId id="2147484171" r:id="rId2"/>
    <p:sldLayoutId id="2147484172" r:id="rId3"/>
    <p:sldLayoutId id="2147484173" r:id="rId4"/>
    <p:sldLayoutId id="2147484174" r:id="rId5"/>
    <p:sldLayoutId id="2147484175" r:id="rId6"/>
    <p:sldLayoutId id="2147484176" r:id="rId7"/>
    <p:sldLayoutId id="2147484177" r:id="rId8"/>
    <p:sldLayoutId id="2147484178" r:id="rId9"/>
    <p:sldLayoutId id="2147484179" r:id="rId10"/>
    <p:sldLayoutId id="2147484180" r:id="rId11"/>
    <p:sldLayoutId id="2147484181" r:id="rId12"/>
  </p:sldLayoutIdLst>
  <p:timing>
    <p:tnLst>
      <p:par>
        <p:cTn id="1" dur="indefinite" restart="never" nodeType="tmRoot"/>
      </p:par>
    </p:tnLst>
  </p:timing>
  <p:txStyles>
    <p:titleStyle>
      <a:lvl1pPr algn="l" rtl="0" eaLnBrk="0" fontAlgn="base" hangingPunct="0">
        <a:spcBef>
          <a:spcPct val="0"/>
        </a:spcBef>
        <a:spcAft>
          <a:spcPct val="0"/>
        </a:spcAft>
        <a:defRPr sz="2600" b="1">
          <a:solidFill>
            <a:srgbClr val="0066B3"/>
          </a:solidFill>
          <a:latin typeface="+mj-lt"/>
          <a:ea typeface="+mj-ea"/>
          <a:cs typeface="+mj-cs"/>
        </a:defRPr>
      </a:lvl1pPr>
      <a:lvl2pPr algn="l" rtl="0" eaLnBrk="0" fontAlgn="base" hangingPunct="0">
        <a:spcBef>
          <a:spcPct val="0"/>
        </a:spcBef>
        <a:spcAft>
          <a:spcPct val="0"/>
        </a:spcAft>
        <a:defRPr sz="2600" b="1">
          <a:solidFill>
            <a:srgbClr val="0066B3"/>
          </a:solidFill>
          <a:latin typeface="Arial" charset="0"/>
        </a:defRPr>
      </a:lvl2pPr>
      <a:lvl3pPr algn="l" rtl="0" eaLnBrk="0" fontAlgn="base" hangingPunct="0">
        <a:spcBef>
          <a:spcPct val="0"/>
        </a:spcBef>
        <a:spcAft>
          <a:spcPct val="0"/>
        </a:spcAft>
        <a:defRPr sz="2600" b="1">
          <a:solidFill>
            <a:srgbClr val="0066B3"/>
          </a:solidFill>
          <a:latin typeface="Arial" charset="0"/>
        </a:defRPr>
      </a:lvl3pPr>
      <a:lvl4pPr algn="l" rtl="0" eaLnBrk="0" fontAlgn="base" hangingPunct="0">
        <a:spcBef>
          <a:spcPct val="0"/>
        </a:spcBef>
        <a:spcAft>
          <a:spcPct val="0"/>
        </a:spcAft>
        <a:defRPr sz="2600" b="1">
          <a:solidFill>
            <a:srgbClr val="0066B3"/>
          </a:solidFill>
          <a:latin typeface="Arial" charset="0"/>
        </a:defRPr>
      </a:lvl4pPr>
      <a:lvl5pPr algn="l" rtl="0" eaLnBrk="0" fontAlgn="base" hangingPunct="0">
        <a:spcBef>
          <a:spcPct val="0"/>
        </a:spcBef>
        <a:spcAft>
          <a:spcPct val="0"/>
        </a:spcAft>
        <a:defRPr sz="2600" b="1">
          <a:solidFill>
            <a:srgbClr val="0066B3"/>
          </a:solidFill>
          <a:latin typeface="Arial" charset="0"/>
        </a:defRPr>
      </a:lvl5pPr>
      <a:lvl6pPr marL="457200" algn="l" rtl="0" fontAlgn="base">
        <a:spcBef>
          <a:spcPct val="0"/>
        </a:spcBef>
        <a:spcAft>
          <a:spcPct val="0"/>
        </a:spcAft>
        <a:defRPr sz="2600" b="1">
          <a:solidFill>
            <a:srgbClr val="0066B3"/>
          </a:solidFill>
          <a:latin typeface="Arial" charset="0"/>
        </a:defRPr>
      </a:lvl6pPr>
      <a:lvl7pPr marL="914400" algn="l" rtl="0" fontAlgn="base">
        <a:spcBef>
          <a:spcPct val="0"/>
        </a:spcBef>
        <a:spcAft>
          <a:spcPct val="0"/>
        </a:spcAft>
        <a:defRPr sz="2600" b="1">
          <a:solidFill>
            <a:srgbClr val="0066B3"/>
          </a:solidFill>
          <a:latin typeface="Arial" charset="0"/>
        </a:defRPr>
      </a:lvl7pPr>
      <a:lvl8pPr marL="1371600" algn="l" rtl="0" fontAlgn="base">
        <a:spcBef>
          <a:spcPct val="0"/>
        </a:spcBef>
        <a:spcAft>
          <a:spcPct val="0"/>
        </a:spcAft>
        <a:defRPr sz="2600" b="1">
          <a:solidFill>
            <a:srgbClr val="0066B3"/>
          </a:solidFill>
          <a:latin typeface="Arial" charset="0"/>
        </a:defRPr>
      </a:lvl8pPr>
      <a:lvl9pPr marL="1828800" algn="l" rtl="0" fontAlgn="base">
        <a:spcBef>
          <a:spcPct val="0"/>
        </a:spcBef>
        <a:spcAft>
          <a:spcPct val="0"/>
        </a:spcAft>
        <a:defRPr sz="2600" b="1">
          <a:solidFill>
            <a:srgbClr val="0066B3"/>
          </a:solidFill>
          <a:latin typeface="Arial" charset="0"/>
        </a:defRPr>
      </a:lvl9pPr>
    </p:titleStyle>
    <p:bodyStyle>
      <a:lvl1pPr marL="342900" indent="-342900" algn="l" rtl="0" eaLnBrk="0" fontAlgn="base" hangingPunct="0">
        <a:spcBef>
          <a:spcPct val="20000"/>
        </a:spcBef>
        <a:spcAft>
          <a:spcPct val="0"/>
        </a:spcAft>
        <a:buChar char="•"/>
        <a:defRPr sz="2400">
          <a:solidFill>
            <a:srgbClr val="53BE95"/>
          </a:solidFill>
          <a:latin typeface="+mn-lt"/>
          <a:ea typeface="+mn-ea"/>
          <a:cs typeface="+mn-cs"/>
        </a:defRPr>
      </a:lvl1pPr>
      <a:lvl2pPr marL="742950" indent="-285750" algn="l" rtl="0" eaLnBrk="0" fontAlgn="base" hangingPunct="0">
        <a:spcBef>
          <a:spcPct val="20000"/>
        </a:spcBef>
        <a:spcAft>
          <a:spcPct val="0"/>
        </a:spcAft>
        <a:buChar char="–"/>
        <a:defRPr sz="2000" b="1" i="1">
          <a:solidFill>
            <a:srgbClr val="F7955A"/>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22.png"/><Relationship Id="rId5" Type="http://schemas.openxmlformats.org/officeDocument/2006/relationships/image" Target="../media/image21.png"/><Relationship Id="rId10" Type="http://schemas.openxmlformats.org/officeDocument/2006/relationships/image" Target="../media/image25.png"/><Relationship Id="rId4" Type="http://schemas.openxmlformats.org/officeDocument/2006/relationships/image" Target="../media/image20.png"/><Relationship Id="rId9"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wmf"/><Relationship Id="rId1" Type="http://schemas.openxmlformats.org/officeDocument/2006/relationships/slideLayout" Target="../slideLayouts/slideLayout23.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image" Target="../media/image35.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1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50.png"/><Relationship Id="rId3" Type="http://schemas.openxmlformats.org/officeDocument/2006/relationships/image" Target="../media/image40.png"/><Relationship Id="rId7" Type="http://schemas.openxmlformats.org/officeDocument/2006/relationships/image" Target="../media/image44.png"/><Relationship Id="rId12" Type="http://schemas.openxmlformats.org/officeDocument/2006/relationships/image" Target="../media/image49.png"/><Relationship Id="rId17" Type="http://schemas.openxmlformats.org/officeDocument/2006/relationships/image" Target="../media/image54.png"/><Relationship Id="rId2" Type="http://schemas.openxmlformats.org/officeDocument/2006/relationships/image" Target="../media/image3.wmf"/><Relationship Id="rId16" Type="http://schemas.openxmlformats.org/officeDocument/2006/relationships/image" Target="../media/image53.png"/><Relationship Id="rId1" Type="http://schemas.openxmlformats.org/officeDocument/2006/relationships/slideLayout" Target="../slideLayouts/slideLayout23.xml"/><Relationship Id="rId6" Type="http://schemas.openxmlformats.org/officeDocument/2006/relationships/image" Target="../media/image43.png"/><Relationship Id="rId11" Type="http://schemas.openxmlformats.org/officeDocument/2006/relationships/image" Target="../media/image48.png"/><Relationship Id="rId5" Type="http://schemas.openxmlformats.org/officeDocument/2006/relationships/image" Target="../media/image42.png"/><Relationship Id="rId15" Type="http://schemas.openxmlformats.org/officeDocument/2006/relationships/image" Target="../media/image52.pn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png"/><Relationship Id="rId14" Type="http://schemas.openxmlformats.org/officeDocument/2006/relationships/image" Target="../media/image51.png"/></Relationships>
</file>

<file path=ppt/slides/_rels/slide1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3.wmf"/><Relationship Id="rId1" Type="http://schemas.openxmlformats.org/officeDocument/2006/relationships/slideLayout" Target="../slideLayouts/slideLayout23.xml"/><Relationship Id="rId5" Type="http://schemas.openxmlformats.org/officeDocument/2006/relationships/image" Target="../media/image57.png"/><Relationship Id="rId4" Type="http://schemas.openxmlformats.org/officeDocument/2006/relationships/image" Target="../media/image56.png"/></Relationships>
</file>

<file path=ppt/slides/_rels/slide1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8" Type="http://schemas.openxmlformats.org/officeDocument/2006/relationships/image" Target="../media/image67.png"/><Relationship Id="rId13" Type="http://schemas.openxmlformats.org/officeDocument/2006/relationships/image" Target="../media/image72.png"/><Relationship Id="rId3" Type="http://schemas.openxmlformats.org/officeDocument/2006/relationships/image" Target="../media/image3.wmf"/><Relationship Id="rId7" Type="http://schemas.openxmlformats.org/officeDocument/2006/relationships/image" Target="../media/image66.png"/><Relationship Id="rId12" Type="http://schemas.openxmlformats.org/officeDocument/2006/relationships/image" Target="../media/image71.png"/><Relationship Id="rId2" Type="http://schemas.openxmlformats.org/officeDocument/2006/relationships/image" Target="../media/image62.png"/><Relationship Id="rId1" Type="http://schemas.openxmlformats.org/officeDocument/2006/relationships/slideLayout" Target="../slideLayouts/slideLayout23.xml"/><Relationship Id="rId6" Type="http://schemas.openxmlformats.org/officeDocument/2006/relationships/image" Target="../media/image65.png"/><Relationship Id="rId11" Type="http://schemas.openxmlformats.org/officeDocument/2006/relationships/image" Target="../media/image70.png"/><Relationship Id="rId5" Type="http://schemas.openxmlformats.org/officeDocument/2006/relationships/image" Target="../media/image64.png"/><Relationship Id="rId10" Type="http://schemas.openxmlformats.org/officeDocument/2006/relationships/image" Target="../media/image69.png"/><Relationship Id="rId4" Type="http://schemas.openxmlformats.org/officeDocument/2006/relationships/image" Target="../media/image63.png"/><Relationship Id="rId9" Type="http://schemas.openxmlformats.org/officeDocument/2006/relationships/image" Target="../media/image68.png"/><Relationship Id="rId14" Type="http://schemas.openxmlformats.org/officeDocument/2006/relationships/image" Target="../media/image73.png"/></Relationships>
</file>

<file path=ppt/slides/_rels/slide2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3.wmf"/><Relationship Id="rId1" Type="http://schemas.openxmlformats.org/officeDocument/2006/relationships/slideLayout" Target="../slideLayouts/slideLayout23.xml"/><Relationship Id="rId4" Type="http://schemas.openxmlformats.org/officeDocument/2006/relationships/image" Target="../media/image75.png"/></Relationships>
</file>

<file path=ppt/slides/_rels/slide2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3.wmf"/><Relationship Id="rId1" Type="http://schemas.openxmlformats.org/officeDocument/2006/relationships/slideLayout" Target="../slideLayouts/slideLayout23.xml"/><Relationship Id="rId5" Type="http://schemas.openxmlformats.org/officeDocument/2006/relationships/image" Target="../media/image78.png"/><Relationship Id="rId4" Type="http://schemas.openxmlformats.org/officeDocument/2006/relationships/image" Target="../media/image77.png"/></Relationships>
</file>

<file path=ppt/slides/_rels/slide23.xml.rels><?xml version="1.0" encoding="UTF-8" standalone="yes"?>
<Relationships xmlns="http://schemas.openxmlformats.org/package/2006/relationships"><Relationship Id="rId8" Type="http://schemas.openxmlformats.org/officeDocument/2006/relationships/image" Target="../media/image84.png"/><Relationship Id="rId13" Type="http://schemas.openxmlformats.org/officeDocument/2006/relationships/image" Target="../media/image89.png"/><Relationship Id="rId3" Type="http://schemas.openxmlformats.org/officeDocument/2006/relationships/image" Target="../media/image79.png"/><Relationship Id="rId7" Type="http://schemas.openxmlformats.org/officeDocument/2006/relationships/image" Target="../media/image83.png"/><Relationship Id="rId12" Type="http://schemas.openxmlformats.org/officeDocument/2006/relationships/image" Target="../media/image88.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82.png"/><Relationship Id="rId11" Type="http://schemas.openxmlformats.org/officeDocument/2006/relationships/image" Target="../media/image87.png"/><Relationship Id="rId5" Type="http://schemas.openxmlformats.org/officeDocument/2006/relationships/image" Target="../media/image81.png"/><Relationship Id="rId15" Type="http://schemas.openxmlformats.org/officeDocument/2006/relationships/image" Target="../media/image91.png"/><Relationship Id="rId10" Type="http://schemas.openxmlformats.org/officeDocument/2006/relationships/image" Target="../media/image86.png"/><Relationship Id="rId4" Type="http://schemas.openxmlformats.org/officeDocument/2006/relationships/image" Target="../media/image80.png"/><Relationship Id="rId9" Type="http://schemas.openxmlformats.org/officeDocument/2006/relationships/image" Target="../media/image85.png"/><Relationship Id="rId14" Type="http://schemas.openxmlformats.org/officeDocument/2006/relationships/image" Target="../media/image90.png"/></Relationships>
</file>

<file path=ppt/slides/_rels/slide2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3.wmf"/><Relationship Id="rId1" Type="http://schemas.openxmlformats.org/officeDocument/2006/relationships/slideLayout" Target="../slideLayouts/slideLayout23.xml"/><Relationship Id="rId4" Type="http://schemas.openxmlformats.org/officeDocument/2006/relationships/image" Target="../media/image93.png"/></Relationships>
</file>

<file path=ppt/slides/_rels/slide25.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image" Target="../media/image98.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26.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image" Target="../media/image99.png"/><Relationship Id="rId7" Type="http://schemas.openxmlformats.org/officeDocument/2006/relationships/image" Target="../media/image103.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100.png"/></Relationships>
</file>

<file path=ppt/slides/_rels/slide27.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image" Target="../media/image105.png"/><Relationship Id="rId7" Type="http://schemas.openxmlformats.org/officeDocument/2006/relationships/image" Target="../media/image109.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png"/><Relationship Id="rId9" Type="http://schemas.openxmlformats.org/officeDocument/2006/relationships/image" Target="../media/image111.png"/></Relationships>
</file>

<file path=ppt/slides/_rels/slide28.xml.rels><?xml version="1.0" encoding="UTF-8" standalone="yes"?>
<Relationships xmlns="http://schemas.openxmlformats.org/package/2006/relationships"><Relationship Id="rId8" Type="http://schemas.openxmlformats.org/officeDocument/2006/relationships/image" Target="../media/image117.png"/><Relationship Id="rId3" Type="http://schemas.openxmlformats.org/officeDocument/2006/relationships/image" Target="../media/image112.png"/><Relationship Id="rId7" Type="http://schemas.openxmlformats.org/officeDocument/2006/relationships/image" Target="../media/image116.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115.png"/><Relationship Id="rId5" Type="http://schemas.openxmlformats.org/officeDocument/2006/relationships/image" Target="../media/image114.png"/><Relationship Id="rId10" Type="http://schemas.openxmlformats.org/officeDocument/2006/relationships/image" Target="../media/image119.png"/><Relationship Id="rId4" Type="http://schemas.openxmlformats.org/officeDocument/2006/relationships/image" Target="../media/image113.png"/><Relationship Id="rId9" Type="http://schemas.openxmlformats.org/officeDocument/2006/relationships/image" Target="../media/image118.png"/></Relationships>
</file>

<file path=ppt/slides/_rels/slide29.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3.wmf"/><Relationship Id="rId1" Type="http://schemas.openxmlformats.org/officeDocument/2006/relationships/slideLayout" Target="../slideLayouts/slideLayout23.xml"/><Relationship Id="rId4" Type="http://schemas.openxmlformats.org/officeDocument/2006/relationships/image" Target="../media/image121.png"/></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8" Type="http://schemas.openxmlformats.org/officeDocument/2006/relationships/image" Target="../media/image127.png"/><Relationship Id="rId3" Type="http://schemas.openxmlformats.org/officeDocument/2006/relationships/image" Target="../media/image122.png"/><Relationship Id="rId7" Type="http://schemas.openxmlformats.org/officeDocument/2006/relationships/image" Target="../media/image126.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125.png"/><Relationship Id="rId5" Type="http://schemas.openxmlformats.org/officeDocument/2006/relationships/image" Target="../media/image124.png"/><Relationship Id="rId4" Type="http://schemas.openxmlformats.org/officeDocument/2006/relationships/image" Target="../media/image123.png"/><Relationship Id="rId9" Type="http://schemas.openxmlformats.org/officeDocument/2006/relationships/image" Target="../media/image128.png"/></Relationships>
</file>

<file path=ppt/slides/_rels/slide31.xml.rels><?xml version="1.0" encoding="UTF-8" standalone="yes"?>
<Relationships xmlns="http://schemas.openxmlformats.org/package/2006/relationships"><Relationship Id="rId8" Type="http://schemas.openxmlformats.org/officeDocument/2006/relationships/image" Target="../media/image134.png"/><Relationship Id="rId3" Type="http://schemas.openxmlformats.org/officeDocument/2006/relationships/image" Target="../media/image129.png"/><Relationship Id="rId7" Type="http://schemas.openxmlformats.org/officeDocument/2006/relationships/image" Target="../media/image133.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132.png"/><Relationship Id="rId5" Type="http://schemas.openxmlformats.org/officeDocument/2006/relationships/image" Target="../media/image131.png"/><Relationship Id="rId4" Type="http://schemas.openxmlformats.org/officeDocument/2006/relationships/image" Target="../media/image130.png"/><Relationship Id="rId9" Type="http://schemas.openxmlformats.org/officeDocument/2006/relationships/image" Target="../media/image135.png"/></Relationships>
</file>

<file path=ppt/slides/_rels/slide32.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3.wmf"/><Relationship Id="rId1" Type="http://schemas.openxmlformats.org/officeDocument/2006/relationships/slideLayout" Target="../slideLayouts/slideLayout23.xml"/><Relationship Id="rId4" Type="http://schemas.openxmlformats.org/officeDocument/2006/relationships/image" Target="../media/image138.png"/></Relationships>
</file>

<file path=ppt/slides/_rels/slide34.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3.wmf"/><Relationship Id="rId1" Type="http://schemas.openxmlformats.org/officeDocument/2006/relationships/slideLayout" Target="../slideLayouts/slideLayout23.xml"/><Relationship Id="rId4" Type="http://schemas.openxmlformats.org/officeDocument/2006/relationships/image" Target="../media/image140.png"/></Relationships>
</file>

<file path=ppt/slides/_rels/slide35.xml.rels><?xml version="1.0" encoding="UTF-8" standalone="yes"?>
<Relationships xmlns="http://schemas.openxmlformats.org/package/2006/relationships"><Relationship Id="rId8" Type="http://schemas.openxmlformats.org/officeDocument/2006/relationships/image" Target="../media/image146.png"/><Relationship Id="rId3" Type="http://schemas.openxmlformats.org/officeDocument/2006/relationships/image" Target="../media/image141.png"/><Relationship Id="rId7" Type="http://schemas.openxmlformats.org/officeDocument/2006/relationships/image" Target="../media/image145.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144.png"/><Relationship Id="rId5" Type="http://schemas.openxmlformats.org/officeDocument/2006/relationships/image" Target="../media/image143.png"/><Relationship Id="rId10" Type="http://schemas.openxmlformats.org/officeDocument/2006/relationships/image" Target="../media/image148.png"/><Relationship Id="rId4" Type="http://schemas.openxmlformats.org/officeDocument/2006/relationships/image" Target="../media/image142.png"/><Relationship Id="rId9" Type="http://schemas.openxmlformats.org/officeDocument/2006/relationships/image" Target="../media/image147.png"/></Relationships>
</file>

<file path=ppt/slides/_rels/slide36.xml.rels><?xml version="1.0" encoding="UTF-8" standalone="yes"?>
<Relationships xmlns="http://schemas.openxmlformats.org/package/2006/relationships"><Relationship Id="rId8" Type="http://schemas.openxmlformats.org/officeDocument/2006/relationships/image" Target="../media/image154.png"/><Relationship Id="rId13" Type="http://schemas.openxmlformats.org/officeDocument/2006/relationships/image" Target="../media/image159.png"/><Relationship Id="rId3" Type="http://schemas.openxmlformats.org/officeDocument/2006/relationships/image" Target="../media/image149.png"/><Relationship Id="rId7" Type="http://schemas.openxmlformats.org/officeDocument/2006/relationships/image" Target="../media/image153.png"/><Relationship Id="rId12" Type="http://schemas.openxmlformats.org/officeDocument/2006/relationships/image" Target="../media/image158.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152.png"/><Relationship Id="rId11" Type="http://schemas.openxmlformats.org/officeDocument/2006/relationships/image" Target="../media/image157.png"/><Relationship Id="rId5" Type="http://schemas.openxmlformats.org/officeDocument/2006/relationships/image" Target="../media/image151.png"/><Relationship Id="rId10" Type="http://schemas.openxmlformats.org/officeDocument/2006/relationships/image" Target="../media/image156.png"/><Relationship Id="rId4" Type="http://schemas.openxmlformats.org/officeDocument/2006/relationships/image" Target="../media/image150.png"/><Relationship Id="rId9" Type="http://schemas.openxmlformats.org/officeDocument/2006/relationships/image" Target="../media/image155.png"/><Relationship Id="rId14" Type="http://schemas.openxmlformats.org/officeDocument/2006/relationships/image" Target="../media/image160.png"/></Relationships>
</file>

<file path=ppt/slides/_rels/slide37.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3.wmf"/><Relationship Id="rId1" Type="http://schemas.openxmlformats.org/officeDocument/2006/relationships/slideLayout" Target="../slideLayouts/slideLayout23.xml"/><Relationship Id="rId5" Type="http://schemas.openxmlformats.org/officeDocument/2006/relationships/image" Target="../media/image163.png"/><Relationship Id="rId4" Type="http://schemas.openxmlformats.org/officeDocument/2006/relationships/image" Target="../media/image162.png"/></Relationships>
</file>

<file path=ppt/slides/_rels/slide38.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image" Target="../media/image3.wmf"/><Relationship Id="rId1" Type="http://schemas.openxmlformats.org/officeDocument/2006/relationships/slideLayout" Target="../slideLayouts/slideLayout23.xml"/><Relationship Id="rId4" Type="http://schemas.openxmlformats.org/officeDocument/2006/relationships/image" Target="../media/image16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3.wmf"/><Relationship Id="rId1" Type="http://schemas.openxmlformats.org/officeDocument/2006/relationships/slideLayout" Target="../slideLayouts/slideLayout18.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5715000" y="5105400"/>
            <a:ext cx="3429000" cy="12954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spAutoFit/>
          </a:bodyPr>
          <a:lstStyle>
            <a:lvl1pPr indent="290513">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eaLnBrk="1" hangingPunct="1">
              <a:buFontTx/>
              <a:buAutoNum type="arabicPeriod"/>
            </a:pPr>
            <a:endParaRPr lang="en-GB"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title"/>
          </p:nvPr>
        </p:nvSpPr>
        <p:spPr>
          <a:xfrm>
            <a:off x="1371600" y="381000"/>
            <a:ext cx="7315200" cy="487363"/>
          </a:xfrm>
        </p:spPr>
        <p:txBody>
          <a:bodyPr/>
          <a:lstStyle/>
          <a:p>
            <a:pPr eaLnBrk="1" hangingPunct="1"/>
            <a:r>
              <a:rPr lang="en-US" altLang="en-US" sz="2000" b="0" smtClean="0"/>
              <a:t>COMPETITIVE FACTOR MARKETS</a:t>
            </a:r>
          </a:p>
        </p:txBody>
      </p:sp>
      <p:grpSp>
        <p:nvGrpSpPr>
          <p:cNvPr id="10243" name="Group 5"/>
          <p:cNvGrpSpPr>
            <a:grpSpLocks/>
          </p:cNvGrpSpPr>
          <p:nvPr/>
        </p:nvGrpSpPr>
        <p:grpSpPr bwMode="auto">
          <a:xfrm>
            <a:off x="457200" y="381000"/>
            <a:ext cx="8229600" cy="487363"/>
            <a:chOff x="288" y="240"/>
            <a:chExt cx="5184" cy="307"/>
          </a:xfrm>
        </p:grpSpPr>
        <p:sp>
          <p:nvSpPr>
            <p:cNvPr id="10261"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14.1</a:t>
              </a:r>
            </a:p>
          </p:txBody>
        </p:sp>
        <p:sp>
          <p:nvSpPr>
            <p:cNvPr id="10262"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10244"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2"/>
          <p:cNvSpPr txBox="1">
            <a:spLocks noChangeArrowheads="1"/>
          </p:cNvSpPr>
          <p:nvPr/>
        </p:nvSpPr>
        <p:spPr bwMode="auto">
          <a:xfrm>
            <a:off x="457200" y="990600"/>
            <a:ext cx="6553200" cy="381000"/>
          </a:xfrm>
          <a:prstGeom prst="rect">
            <a:avLst/>
          </a:prstGeom>
          <a:noFill/>
          <a:ln w="9525">
            <a:noFill/>
            <a:miter lim="800000"/>
            <a:headEnd/>
            <a:tailEnd/>
          </a:ln>
        </p:spPr>
        <p:txBody>
          <a:bodyPr/>
          <a:lstStyle/>
          <a:p>
            <a:pPr indent="4763" eaLnBrk="1" hangingPunct="1">
              <a:spcBef>
                <a:spcPct val="20000"/>
              </a:spcBef>
              <a:defRPr/>
            </a:pPr>
            <a:r>
              <a:rPr lang="en-US" sz="2000" kern="0" dirty="0">
                <a:solidFill>
                  <a:srgbClr val="53BE95"/>
                </a:solidFill>
                <a:latin typeface="+mn-lt"/>
              </a:rPr>
              <a:t>Demand for a Factor Input When Only One Input Is Variable</a:t>
            </a:r>
          </a:p>
        </p:txBody>
      </p:sp>
      <p:sp>
        <p:nvSpPr>
          <p:cNvPr id="20" name="Rectangle 5"/>
          <p:cNvSpPr>
            <a:spLocks noChangeArrowheads="1"/>
          </p:cNvSpPr>
          <p:nvPr/>
        </p:nvSpPr>
        <p:spPr bwMode="auto">
          <a:xfrm>
            <a:off x="685800" y="1981200"/>
            <a:ext cx="29718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A Shift in the Supply of Labor</a:t>
            </a:r>
          </a:p>
        </p:txBody>
      </p:sp>
      <p:sp>
        <p:nvSpPr>
          <p:cNvPr id="21" name="Rectangle 20"/>
          <p:cNvSpPr>
            <a:spLocks noChangeArrowheads="1"/>
          </p:cNvSpPr>
          <p:nvPr/>
        </p:nvSpPr>
        <p:spPr bwMode="auto">
          <a:xfrm>
            <a:off x="685800" y="16764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14.3</a:t>
            </a:r>
          </a:p>
        </p:txBody>
      </p:sp>
      <p:sp>
        <p:nvSpPr>
          <p:cNvPr id="22" name="Rectangle 4"/>
          <p:cNvSpPr>
            <a:spLocks noChangeArrowheads="1"/>
          </p:cNvSpPr>
          <p:nvPr/>
        </p:nvSpPr>
        <p:spPr bwMode="auto">
          <a:xfrm>
            <a:off x="666750" y="2286000"/>
            <a:ext cx="291465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a:solidFill>
                  <a:schemeClr val="tx1"/>
                </a:solidFill>
              </a:rPr>
              <a:t>When the supply of labor facing the firms is </a:t>
            </a:r>
            <a:r>
              <a:rPr lang="en-US" altLang="en-US" sz="1400" i="1">
                <a:solidFill>
                  <a:schemeClr val="tx1"/>
                </a:solidFill>
              </a:rPr>
              <a:t>S</a:t>
            </a:r>
            <a:r>
              <a:rPr lang="en-US" altLang="en-US" sz="1400" baseline="-25000">
                <a:solidFill>
                  <a:schemeClr val="tx1"/>
                </a:solidFill>
              </a:rPr>
              <a:t>1</a:t>
            </a:r>
            <a:r>
              <a:rPr lang="en-US" altLang="en-US" sz="1400">
                <a:solidFill>
                  <a:schemeClr val="tx1"/>
                </a:solidFill>
              </a:rPr>
              <a:t>, the firm hires </a:t>
            </a:r>
            <a:r>
              <a:rPr lang="en-US" altLang="en-US" sz="1400" i="1">
                <a:solidFill>
                  <a:schemeClr val="tx1"/>
                </a:solidFill>
              </a:rPr>
              <a:t>L</a:t>
            </a:r>
            <a:r>
              <a:rPr lang="en-US" altLang="en-US" sz="1400" baseline="-25000">
                <a:solidFill>
                  <a:schemeClr val="tx1"/>
                </a:solidFill>
              </a:rPr>
              <a:t>1</a:t>
            </a:r>
            <a:r>
              <a:rPr lang="en-US" altLang="en-US" sz="1400">
                <a:solidFill>
                  <a:schemeClr val="tx1"/>
                </a:solidFill>
              </a:rPr>
              <a:t> units of labor at wage </a:t>
            </a:r>
            <a:r>
              <a:rPr lang="en-US" altLang="en-US" sz="1600" i="1">
                <a:solidFill>
                  <a:schemeClr val="tx1"/>
                </a:solidFill>
                <a:latin typeface="Times New Roman" panose="02020603050405020304" pitchFamily="18" charset="0"/>
                <a:cs typeface="Times New Roman" panose="02020603050405020304" pitchFamily="18" charset="0"/>
              </a:rPr>
              <a:t>w</a:t>
            </a:r>
            <a:r>
              <a:rPr lang="en-US" altLang="en-US" sz="1400" baseline="-25000">
                <a:solidFill>
                  <a:schemeClr val="tx1"/>
                </a:solidFill>
              </a:rPr>
              <a:t>1</a:t>
            </a:r>
            <a:r>
              <a:rPr lang="en-US" altLang="en-US" sz="1400">
                <a:solidFill>
                  <a:schemeClr val="tx1"/>
                </a:solidFill>
              </a:rPr>
              <a:t>. </a:t>
            </a:r>
          </a:p>
          <a:p>
            <a:pPr eaLnBrk="1" hangingPunct="1">
              <a:buFontTx/>
              <a:buNone/>
            </a:pPr>
            <a:endParaRPr lang="en-US" altLang="en-US" sz="900">
              <a:solidFill>
                <a:schemeClr val="tx1"/>
              </a:solidFill>
            </a:endParaRPr>
          </a:p>
          <a:p>
            <a:pPr eaLnBrk="1" hangingPunct="1">
              <a:buFontTx/>
              <a:buNone/>
            </a:pPr>
            <a:r>
              <a:rPr lang="en-US" altLang="en-US" sz="1400">
                <a:solidFill>
                  <a:schemeClr val="tx1"/>
                </a:solidFill>
              </a:rPr>
              <a:t>But when the market wage rate decreases and the supply of labor shifts to </a:t>
            </a:r>
            <a:r>
              <a:rPr lang="en-US" altLang="en-US" sz="1400" i="1">
                <a:solidFill>
                  <a:schemeClr val="tx1"/>
                </a:solidFill>
              </a:rPr>
              <a:t>S</a:t>
            </a:r>
            <a:r>
              <a:rPr lang="en-US" altLang="en-US" sz="1400" baseline="-25000">
                <a:solidFill>
                  <a:schemeClr val="tx1"/>
                </a:solidFill>
              </a:rPr>
              <a:t>2</a:t>
            </a:r>
            <a:r>
              <a:rPr lang="en-US" altLang="en-US" sz="1400">
                <a:solidFill>
                  <a:schemeClr val="tx1"/>
                </a:solidFill>
              </a:rPr>
              <a:t>, the firm maximizes its profit by moving along the demand for labor curve until the new wage rate </a:t>
            </a:r>
            <a:r>
              <a:rPr lang="en-US" altLang="en-US" sz="1600" i="1">
                <a:solidFill>
                  <a:schemeClr val="tx1"/>
                </a:solidFill>
                <a:latin typeface="Times New Roman" panose="02020603050405020304" pitchFamily="18" charset="0"/>
                <a:cs typeface="Times New Roman" panose="02020603050405020304" pitchFamily="18" charset="0"/>
              </a:rPr>
              <a:t>w</a:t>
            </a:r>
            <a:r>
              <a:rPr lang="en-US" altLang="en-US" sz="1400" baseline="-25000">
                <a:solidFill>
                  <a:schemeClr val="tx1"/>
                </a:solidFill>
              </a:rPr>
              <a:t>2</a:t>
            </a:r>
            <a:r>
              <a:rPr lang="en-US" altLang="en-US" sz="1400">
                <a:solidFill>
                  <a:schemeClr val="tx1"/>
                </a:solidFill>
              </a:rPr>
              <a:t> is equal to the marginal revenue product of labor. </a:t>
            </a:r>
          </a:p>
          <a:p>
            <a:pPr eaLnBrk="1" hangingPunct="1">
              <a:buFontTx/>
              <a:buNone/>
            </a:pPr>
            <a:endParaRPr lang="en-US" altLang="en-US" sz="900">
              <a:solidFill>
                <a:schemeClr val="tx1"/>
              </a:solidFill>
            </a:endParaRPr>
          </a:p>
          <a:p>
            <a:pPr eaLnBrk="1" hangingPunct="1">
              <a:buFontTx/>
              <a:buNone/>
            </a:pPr>
            <a:r>
              <a:rPr lang="en-US" altLang="en-US" sz="1400">
                <a:solidFill>
                  <a:schemeClr val="tx1"/>
                </a:solidFill>
              </a:rPr>
              <a:t>As a result, </a:t>
            </a:r>
            <a:r>
              <a:rPr lang="en-US" altLang="en-US" sz="1400" i="1">
                <a:solidFill>
                  <a:schemeClr val="tx1"/>
                </a:solidFill>
              </a:rPr>
              <a:t>L</a:t>
            </a:r>
            <a:r>
              <a:rPr lang="en-US" altLang="en-US" sz="1400" baseline="-25000">
                <a:solidFill>
                  <a:schemeClr val="tx1"/>
                </a:solidFill>
              </a:rPr>
              <a:t>2</a:t>
            </a:r>
            <a:r>
              <a:rPr lang="en-US" altLang="en-US" sz="1400">
                <a:solidFill>
                  <a:schemeClr val="tx1"/>
                </a:solidFill>
              </a:rPr>
              <a:t> units of labor are hired.</a:t>
            </a:r>
          </a:p>
        </p:txBody>
      </p:sp>
      <p:pic>
        <p:nvPicPr>
          <p:cNvPr id="53254" name="Picture 6" descr="C:\Documents and Settings\Kyle M. Thiel\Desktop\Pindyck_7e\ppts\aparna_ppts\aparna_ppts\ch14\fig14.03\fig14.03_0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1676400"/>
            <a:ext cx="4514850" cy="375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5" name="Picture 7" descr="C:\Documents and Settings\Kyle M. Thiel\Desktop\Pindyck_7e\ppts\aparna_ppts\aparna_ppts\ch14\fig14.03\fig14.03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1676400"/>
            <a:ext cx="4514850" cy="375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6" name="Picture 8" descr="C:\Documents and Settings\Kyle M. Thiel\Desktop\Pindyck_7e\ppts\aparna_ppts\aparna_ppts\ch14\fig14.03\fig14.03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0" y="1676400"/>
            <a:ext cx="4514850" cy="375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7" name="Picture 9" descr="C:\Documents and Settings\Kyle M. Thiel\Desktop\Pindyck_7e\ppts\aparna_ppts\aparna_ppts\ch14\fig14.03\fig14.03_0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0" y="1676400"/>
            <a:ext cx="4514850" cy="375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8" name="Picture 10" descr="C:\Documents and Settings\Kyle M. Thiel\Desktop\Pindyck_7e\ppts\aparna_ppts\aparna_ppts\ch14\fig14.03\fig14.03_05.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10000" y="1676400"/>
            <a:ext cx="4514850" cy="375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9" name="Picture 11" descr="C:\Documents and Settings\Kyle M. Thiel\Desktop\Pindyck_7e\ppts\aparna_ppts\aparna_ppts\ch14\fig14.03\fig14.03_06.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10000" y="1676400"/>
            <a:ext cx="4514850" cy="375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37"/>
          <p:cNvGrpSpPr>
            <a:grpSpLocks/>
          </p:cNvGrpSpPr>
          <p:nvPr/>
        </p:nvGrpSpPr>
        <p:grpSpPr bwMode="auto">
          <a:xfrm>
            <a:off x="4038600" y="6076950"/>
            <a:ext cx="3886200" cy="400050"/>
            <a:chOff x="4114800" y="5943600"/>
            <a:chExt cx="3886200" cy="400050"/>
          </a:xfrm>
        </p:grpSpPr>
        <p:grpSp>
          <p:nvGrpSpPr>
            <p:cNvPr id="10257" name="Group 23"/>
            <p:cNvGrpSpPr>
              <a:grpSpLocks/>
            </p:cNvGrpSpPr>
            <p:nvPr/>
          </p:nvGrpSpPr>
          <p:grpSpPr bwMode="auto">
            <a:xfrm>
              <a:off x="4114800" y="5943600"/>
              <a:ext cx="3886200" cy="381000"/>
              <a:chOff x="4191000" y="2938046"/>
              <a:chExt cx="3886200" cy="381000"/>
            </a:xfrm>
          </p:grpSpPr>
          <p:sp>
            <p:nvSpPr>
              <p:cNvPr id="18" name="TextBox 17"/>
              <p:cNvSpPr txBox="1"/>
              <p:nvPr/>
            </p:nvSpPr>
            <p:spPr>
              <a:xfrm>
                <a:off x="7315200" y="2938046"/>
                <a:ext cx="762000" cy="338138"/>
              </a:xfrm>
              <a:prstGeom prst="rect">
                <a:avLst/>
              </a:prstGeom>
              <a:noFill/>
            </p:spPr>
            <p:txBody>
              <a:bodyPr>
                <a:spAutoFit/>
              </a:bodyPr>
              <a:lstStyle/>
              <a:p>
                <a:pPr eaLnBrk="1" hangingPunct="1">
                  <a:defRPr/>
                </a:pPr>
                <a:r>
                  <a:rPr lang="en-US" sz="1600" b="1" dirty="0">
                    <a:latin typeface="+mj-lt"/>
                  </a:rPr>
                  <a:t>(14.4)</a:t>
                </a:r>
              </a:p>
            </p:txBody>
          </p:sp>
          <p:pic>
            <p:nvPicPr>
              <p:cNvPr id="10260" name="Picture 22" descr="EQ_14.3.gi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4191000" y="3004721"/>
                <a:ext cx="100965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58" name="Picture 36" descr="EQ_14.4.gi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4114800" y="6019800"/>
              <a:ext cx="13430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9" name="Rectangle 38"/>
          <p:cNvSpPr>
            <a:spLocks noChangeArrowheads="1"/>
          </p:cNvSpPr>
          <p:nvPr/>
        </p:nvSpPr>
        <p:spPr bwMode="auto">
          <a:xfrm>
            <a:off x="762000" y="5435600"/>
            <a:ext cx="7543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a:solidFill>
                  <a:schemeClr val="tx1"/>
                </a:solidFill>
              </a:rPr>
              <a:t>Recall that MRP</a:t>
            </a:r>
            <a:r>
              <a:rPr lang="en-US" altLang="en-US" sz="1800" i="1" baseline="-25000">
                <a:solidFill>
                  <a:schemeClr val="tx1"/>
                </a:solidFill>
              </a:rPr>
              <a:t>L</a:t>
            </a:r>
            <a:r>
              <a:rPr lang="en-US" altLang="en-US" sz="1800">
                <a:solidFill>
                  <a:schemeClr val="tx1"/>
                </a:solidFill>
              </a:rPr>
              <a:t> = (MP</a:t>
            </a:r>
            <a:r>
              <a:rPr lang="en-US" altLang="en-US" sz="1800" i="1" baseline="-25000">
                <a:solidFill>
                  <a:schemeClr val="tx1"/>
                </a:solidFill>
              </a:rPr>
              <a:t>L</a:t>
            </a:r>
            <a:r>
              <a:rPr lang="en-US" altLang="en-US" sz="1800">
                <a:solidFill>
                  <a:schemeClr val="tx1"/>
                </a:solidFill>
              </a:rPr>
              <a:t>)(MR) and divide both sides of MRP</a:t>
            </a:r>
            <a:r>
              <a:rPr lang="en-US" altLang="en-US" sz="1800" i="1" baseline="-25000">
                <a:solidFill>
                  <a:schemeClr val="tx1"/>
                </a:solidFill>
              </a:rPr>
              <a:t>L</a:t>
            </a:r>
            <a:r>
              <a:rPr lang="en-US" altLang="en-US" sz="1800">
                <a:solidFill>
                  <a:schemeClr val="tx1"/>
                </a:solidFill>
              </a:rPr>
              <a:t> = </a:t>
            </a:r>
            <a:r>
              <a:rPr lang="en-US" altLang="en-US" sz="1800" i="1">
                <a:solidFill>
                  <a:schemeClr val="tx1"/>
                </a:solidFill>
              </a:rPr>
              <a:t>w</a:t>
            </a:r>
            <a:r>
              <a:rPr lang="en-US" altLang="en-US" sz="1800">
                <a:solidFill>
                  <a:schemeClr val="tx1"/>
                </a:solidFill>
              </a:rPr>
              <a:t> by the marginal product of labor. Then,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22">
                                            <p:txEl>
                                              <p:pRg st="0" end="0"/>
                                            </p:txEl>
                                          </p:spTgt>
                                        </p:tgtEl>
                                        <p:attrNameLst>
                                          <p:attrName>style.visibility</p:attrName>
                                        </p:attrNameLst>
                                      </p:cBhvr>
                                      <p:to>
                                        <p:strVal val="visible"/>
                                      </p:to>
                                    </p:set>
                                    <p:animEffect transition="in" filter="wipe(left)">
                                      <p:cBhvr>
                                        <p:cTn id="15" dur="500"/>
                                        <p:tgtEl>
                                          <p:spTgt spid="22">
                                            <p:txEl>
                                              <p:pRg st="0" end="0"/>
                                            </p:txEl>
                                          </p:spTgt>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53254"/>
                                        </p:tgtEl>
                                        <p:attrNameLst>
                                          <p:attrName>style.visibility</p:attrName>
                                        </p:attrNameLst>
                                      </p:cBhvr>
                                      <p:to>
                                        <p:strVal val="visible"/>
                                      </p:to>
                                    </p:set>
                                    <p:animEffect transition="in" filter="wipe(left)">
                                      <p:cBhvr>
                                        <p:cTn id="19" dur="500"/>
                                        <p:tgtEl>
                                          <p:spTgt spid="53254"/>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53255"/>
                                        </p:tgtEl>
                                        <p:attrNameLst>
                                          <p:attrName>style.visibility</p:attrName>
                                        </p:attrNameLst>
                                      </p:cBhvr>
                                      <p:to>
                                        <p:strVal val="visible"/>
                                      </p:to>
                                    </p:set>
                                    <p:animEffect transition="in" filter="wipe(left)">
                                      <p:cBhvr>
                                        <p:cTn id="23" dur="1000"/>
                                        <p:tgtEl>
                                          <p:spTgt spid="53255"/>
                                        </p:tgtEl>
                                      </p:cBhvr>
                                    </p:animEffect>
                                  </p:childTnLst>
                                </p:cTn>
                              </p:par>
                            </p:childTnLst>
                          </p:cTn>
                        </p:par>
                        <p:par>
                          <p:cTn id="24" fill="hold" nodeType="afterGroup">
                            <p:stCondLst>
                              <p:cond delay="3000"/>
                            </p:stCondLst>
                            <p:childTnLst>
                              <p:par>
                                <p:cTn id="25" presetID="22" presetClass="entr" presetSubtype="8" fill="hold" nodeType="afterEffect">
                                  <p:stCondLst>
                                    <p:cond delay="0"/>
                                  </p:stCondLst>
                                  <p:childTnLst>
                                    <p:set>
                                      <p:cBhvr>
                                        <p:cTn id="26" dur="1" fill="hold">
                                          <p:stCondLst>
                                            <p:cond delay="0"/>
                                          </p:stCondLst>
                                        </p:cTn>
                                        <p:tgtEl>
                                          <p:spTgt spid="53256"/>
                                        </p:tgtEl>
                                        <p:attrNameLst>
                                          <p:attrName>style.visibility</p:attrName>
                                        </p:attrNameLst>
                                      </p:cBhvr>
                                      <p:to>
                                        <p:strVal val="visible"/>
                                      </p:to>
                                    </p:set>
                                    <p:animEffect transition="in" filter="wipe(left)">
                                      <p:cBhvr>
                                        <p:cTn id="27" dur="1000"/>
                                        <p:tgtEl>
                                          <p:spTgt spid="53256"/>
                                        </p:tgtEl>
                                      </p:cBhvr>
                                    </p:animEffect>
                                  </p:childTnLst>
                                </p:cTn>
                              </p:par>
                            </p:childTnLst>
                          </p:cTn>
                        </p:par>
                        <p:par>
                          <p:cTn id="28" fill="hold" nodeType="afterGroup">
                            <p:stCondLst>
                              <p:cond delay="4000"/>
                            </p:stCondLst>
                            <p:childTnLst>
                              <p:par>
                                <p:cTn id="29" presetID="22" presetClass="entr" presetSubtype="1" fill="hold" nodeType="afterEffect">
                                  <p:stCondLst>
                                    <p:cond delay="0"/>
                                  </p:stCondLst>
                                  <p:childTnLst>
                                    <p:set>
                                      <p:cBhvr>
                                        <p:cTn id="30" dur="1" fill="hold">
                                          <p:stCondLst>
                                            <p:cond delay="0"/>
                                          </p:stCondLst>
                                        </p:cTn>
                                        <p:tgtEl>
                                          <p:spTgt spid="53257"/>
                                        </p:tgtEl>
                                        <p:attrNameLst>
                                          <p:attrName>style.visibility</p:attrName>
                                        </p:attrNameLst>
                                      </p:cBhvr>
                                      <p:to>
                                        <p:strVal val="visible"/>
                                      </p:to>
                                    </p:set>
                                    <p:animEffect transition="in" filter="wipe(up)">
                                      <p:cBhvr>
                                        <p:cTn id="31" dur="1000"/>
                                        <p:tgtEl>
                                          <p:spTgt spid="53257"/>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nodeType="clickEffect">
                                  <p:stCondLst>
                                    <p:cond delay="0"/>
                                  </p:stCondLst>
                                  <p:childTnLst>
                                    <p:set>
                                      <p:cBhvr>
                                        <p:cTn id="35" dur="1" fill="hold">
                                          <p:stCondLst>
                                            <p:cond delay="0"/>
                                          </p:stCondLst>
                                        </p:cTn>
                                        <p:tgtEl>
                                          <p:spTgt spid="22">
                                            <p:txEl>
                                              <p:pRg st="2" end="2"/>
                                            </p:txEl>
                                          </p:spTgt>
                                        </p:tgtEl>
                                        <p:attrNameLst>
                                          <p:attrName>style.visibility</p:attrName>
                                        </p:attrNameLst>
                                      </p:cBhvr>
                                      <p:to>
                                        <p:strVal val="visible"/>
                                      </p:to>
                                    </p:set>
                                    <p:animEffect transition="in" filter="wipe(left)">
                                      <p:cBhvr>
                                        <p:cTn id="36" dur="500"/>
                                        <p:tgtEl>
                                          <p:spTgt spid="22">
                                            <p:txEl>
                                              <p:pRg st="2" end="2"/>
                                            </p:txEl>
                                          </p:spTgt>
                                        </p:tgtEl>
                                      </p:cBhvr>
                                    </p:animEffect>
                                  </p:childTnLst>
                                </p:cTn>
                              </p:par>
                            </p:childTnLst>
                          </p:cTn>
                        </p:par>
                        <p:par>
                          <p:cTn id="37" fill="hold" nodeType="afterGroup">
                            <p:stCondLst>
                              <p:cond delay="500"/>
                            </p:stCondLst>
                            <p:childTnLst>
                              <p:par>
                                <p:cTn id="38" presetID="22" presetClass="entr" presetSubtype="8" fill="hold" nodeType="afterEffect">
                                  <p:stCondLst>
                                    <p:cond delay="0"/>
                                  </p:stCondLst>
                                  <p:childTnLst>
                                    <p:set>
                                      <p:cBhvr>
                                        <p:cTn id="39" dur="1" fill="hold">
                                          <p:stCondLst>
                                            <p:cond delay="0"/>
                                          </p:stCondLst>
                                        </p:cTn>
                                        <p:tgtEl>
                                          <p:spTgt spid="53258"/>
                                        </p:tgtEl>
                                        <p:attrNameLst>
                                          <p:attrName>style.visibility</p:attrName>
                                        </p:attrNameLst>
                                      </p:cBhvr>
                                      <p:to>
                                        <p:strVal val="visible"/>
                                      </p:to>
                                    </p:set>
                                    <p:animEffect transition="in" filter="wipe(left)">
                                      <p:cBhvr>
                                        <p:cTn id="40" dur="1000"/>
                                        <p:tgtEl>
                                          <p:spTgt spid="53258"/>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8" fill="hold" nodeType="clickEffect">
                                  <p:stCondLst>
                                    <p:cond delay="0"/>
                                  </p:stCondLst>
                                  <p:childTnLst>
                                    <p:set>
                                      <p:cBhvr>
                                        <p:cTn id="44" dur="1" fill="hold">
                                          <p:stCondLst>
                                            <p:cond delay="0"/>
                                          </p:stCondLst>
                                        </p:cTn>
                                        <p:tgtEl>
                                          <p:spTgt spid="22">
                                            <p:txEl>
                                              <p:pRg st="4" end="4"/>
                                            </p:txEl>
                                          </p:spTgt>
                                        </p:tgtEl>
                                        <p:attrNameLst>
                                          <p:attrName>style.visibility</p:attrName>
                                        </p:attrNameLst>
                                      </p:cBhvr>
                                      <p:to>
                                        <p:strVal val="visible"/>
                                      </p:to>
                                    </p:set>
                                    <p:animEffect transition="in" filter="wipe(left)">
                                      <p:cBhvr>
                                        <p:cTn id="45" dur="500"/>
                                        <p:tgtEl>
                                          <p:spTgt spid="22">
                                            <p:txEl>
                                              <p:pRg st="4" end="4"/>
                                            </p:txEl>
                                          </p:spTgt>
                                        </p:tgtEl>
                                      </p:cBhvr>
                                    </p:animEffect>
                                  </p:childTnLst>
                                </p:cTn>
                              </p:par>
                            </p:childTnLst>
                          </p:cTn>
                        </p:par>
                        <p:par>
                          <p:cTn id="46" fill="hold" nodeType="afterGroup">
                            <p:stCondLst>
                              <p:cond delay="500"/>
                            </p:stCondLst>
                            <p:childTnLst>
                              <p:par>
                                <p:cTn id="47" presetID="22" presetClass="entr" presetSubtype="1" fill="hold" nodeType="afterEffect">
                                  <p:stCondLst>
                                    <p:cond delay="0"/>
                                  </p:stCondLst>
                                  <p:childTnLst>
                                    <p:set>
                                      <p:cBhvr>
                                        <p:cTn id="48" dur="1" fill="hold">
                                          <p:stCondLst>
                                            <p:cond delay="0"/>
                                          </p:stCondLst>
                                        </p:cTn>
                                        <p:tgtEl>
                                          <p:spTgt spid="53259"/>
                                        </p:tgtEl>
                                        <p:attrNameLst>
                                          <p:attrName>style.visibility</p:attrName>
                                        </p:attrNameLst>
                                      </p:cBhvr>
                                      <p:to>
                                        <p:strVal val="visible"/>
                                      </p:to>
                                    </p:set>
                                    <p:animEffect transition="in" filter="wipe(up)">
                                      <p:cBhvr>
                                        <p:cTn id="49" dur="1000"/>
                                        <p:tgtEl>
                                          <p:spTgt spid="53259"/>
                                        </p:tgtEl>
                                      </p:cBhvr>
                                    </p:animEffect>
                                  </p:childTnLst>
                                </p:cTn>
                              </p:par>
                            </p:childTnLst>
                          </p:cTn>
                        </p:par>
                        <p:par>
                          <p:cTn id="50" fill="hold" nodeType="afterGroup">
                            <p:stCondLst>
                              <p:cond delay="1500"/>
                            </p:stCondLst>
                            <p:childTnLst>
                              <p:par>
                                <p:cTn id="51" presetID="22" presetClass="entr" presetSubtype="8"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wipe(left)">
                                      <p:cBhvr>
                                        <p:cTn id="53" dur="500"/>
                                        <p:tgtEl>
                                          <p:spTgt spid="39"/>
                                        </p:tgtEl>
                                      </p:cBhvr>
                                    </p:animEffect>
                                  </p:childTnLst>
                                </p:cTn>
                              </p:par>
                            </p:childTnLst>
                          </p:cTn>
                        </p:par>
                        <p:par>
                          <p:cTn id="54" fill="hold" nodeType="afterGroup">
                            <p:stCondLst>
                              <p:cond delay="2000"/>
                            </p:stCondLst>
                            <p:childTnLst>
                              <p:par>
                                <p:cTn id="55" presetID="22" presetClass="entr" presetSubtype="8" fill="hold"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wipe(left)">
                                      <p:cBhvr>
                                        <p:cTn id="5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3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p:nvPr>
        </p:nvSpPr>
        <p:spPr>
          <a:xfrm>
            <a:off x="1371600" y="381000"/>
            <a:ext cx="7315200" cy="487363"/>
          </a:xfrm>
        </p:spPr>
        <p:txBody>
          <a:bodyPr/>
          <a:lstStyle/>
          <a:p>
            <a:pPr eaLnBrk="1" hangingPunct="1"/>
            <a:r>
              <a:rPr lang="en-US" altLang="en-US" sz="2000" b="0" smtClean="0"/>
              <a:t>COMPETITIVE FACTOR MARKETS</a:t>
            </a:r>
          </a:p>
        </p:txBody>
      </p:sp>
      <p:grpSp>
        <p:nvGrpSpPr>
          <p:cNvPr id="11267" name="Group 5"/>
          <p:cNvGrpSpPr>
            <a:grpSpLocks/>
          </p:cNvGrpSpPr>
          <p:nvPr/>
        </p:nvGrpSpPr>
        <p:grpSpPr bwMode="auto">
          <a:xfrm>
            <a:off x="457200" y="381000"/>
            <a:ext cx="8229600" cy="487363"/>
            <a:chOff x="288" y="240"/>
            <a:chExt cx="5184" cy="307"/>
          </a:xfrm>
        </p:grpSpPr>
        <p:sp>
          <p:nvSpPr>
            <p:cNvPr id="11277"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14.1</a:t>
              </a:r>
            </a:p>
          </p:txBody>
        </p:sp>
        <p:sp>
          <p:nvSpPr>
            <p:cNvPr id="11278"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11268"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2"/>
          <p:cNvSpPr txBox="1">
            <a:spLocks noChangeArrowheads="1"/>
          </p:cNvSpPr>
          <p:nvPr/>
        </p:nvSpPr>
        <p:spPr bwMode="auto">
          <a:xfrm>
            <a:off x="457200" y="990600"/>
            <a:ext cx="6553200" cy="381000"/>
          </a:xfrm>
          <a:prstGeom prst="rect">
            <a:avLst/>
          </a:prstGeom>
          <a:noFill/>
          <a:ln w="9525">
            <a:noFill/>
            <a:miter lim="800000"/>
            <a:headEnd/>
            <a:tailEnd/>
          </a:ln>
        </p:spPr>
        <p:txBody>
          <a:bodyPr/>
          <a:lstStyle/>
          <a:p>
            <a:pPr indent="4763" eaLnBrk="1" hangingPunct="1">
              <a:spcBef>
                <a:spcPct val="20000"/>
              </a:spcBef>
              <a:defRPr/>
            </a:pPr>
            <a:r>
              <a:rPr lang="en-US" sz="2000" kern="0" dirty="0">
                <a:solidFill>
                  <a:srgbClr val="53BE95"/>
                </a:solidFill>
                <a:latin typeface="+mn-lt"/>
              </a:rPr>
              <a:t>Demand for a Factor Input When Only One Input Is Variable</a:t>
            </a:r>
          </a:p>
        </p:txBody>
      </p:sp>
      <p:grpSp>
        <p:nvGrpSpPr>
          <p:cNvPr id="3" name="Group 37"/>
          <p:cNvGrpSpPr>
            <a:grpSpLocks/>
          </p:cNvGrpSpPr>
          <p:nvPr/>
        </p:nvGrpSpPr>
        <p:grpSpPr bwMode="auto">
          <a:xfrm>
            <a:off x="3505200" y="2514600"/>
            <a:ext cx="3581400" cy="400050"/>
            <a:chOff x="4114800" y="5943600"/>
            <a:chExt cx="3581400" cy="400050"/>
          </a:xfrm>
        </p:grpSpPr>
        <p:grpSp>
          <p:nvGrpSpPr>
            <p:cNvPr id="11273" name="Group 23"/>
            <p:cNvGrpSpPr>
              <a:grpSpLocks/>
            </p:cNvGrpSpPr>
            <p:nvPr/>
          </p:nvGrpSpPr>
          <p:grpSpPr bwMode="auto">
            <a:xfrm>
              <a:off x="4114800" y="5943600"/>
              <a:ext cx="3581400" cy="381000"/>
              <a:chOff x="4191000" y="2938046"/>
              <a:chExt cx="3581400" cy="381000"/>
            </a:xfrm>
          </p:grpSpPr>
          <p:sp>
            <p:nvSpPr>
              <p:cNvPr id="18" name="TextBox 17"/>
              <p:cNvSpPr txBox="1"/>
              <p:nvPr/>
            </p:nvSpPr>
            <p:spPr>
              <a:xfrm>
                <a:off x="7010400" y="2938046"/>
                <a:ext cx="762000" cy="338138"/>
              </a:xfrm>
              <a:prstGeom prst="rect">
                <a:avLst/>
              </a:prstGeom>
              <a:noFill/>
            </p:spPr>
            <p:txBody>
              <a:bodyPr>
                <a:spAutoFit/>
              </a:bodyPr>
              <a:lstStyle/>
              <a:p>
                <a:pPr eaLnBrk="1" hangingPunct="1">
                  <a:defRPr/>
                </a:pPr>
                <a:r>
                  <a:rPr lang="en-US" sz="1600" b="1" dirty="0">
                    <a:latin typeface="+mj-lt"/>
                  </a:rPr>
                  <a:t>(14.4)</a:t>
                </a:r>
              </a:p>
            </p:txBody>
          </p:sp>
          <p:pic>
            <p:nvPicPr>
              <p:cNvPr id="11276" name="Picture 22" descr="EQ_14.3.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3004721"/>
                <a:ext cx="100965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1274" name="Picture 36" descr="EQ_14.4.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6019800"/>
              <a:ext cx="13430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9" name="Rectangle 38"/>
          <p:cNvSpPr/>
          <p:nvPr/>
        </p:nvSpPr>
        <p:spPr>
          <a:xfrm>
            <a:off x="1447800" y="1600200"/>
            <a:ext cx="6096000" cy="646113"/>
          </a:xfrm>
          <a:prstGeom prst="rect">
            <a:avLst/>
          </a:prstGeom>
        </p:spPr>
        <p:txBody>
          <a:bodyPr>
            <a:spAutoFit/>
          </a:bodyPr>
          <a:lstStyle/>
          <a:p>
            <a:pPr eaLnBrk="1" hangingPunct="1">
              <a:defRPr/>
            </a:pPr>
            <a:r>
              <a:rPr lang="en-US" dirty="0">
                <a:latin typeface="+mj-lt"/>
              </a:rPr>
              <a:t>Recall that MRP</a:t>
            </a:r>
            <a:r>
              <a:rPr lang="en-US" i="1" baseline="-25000" dirty="0">
                <a:latin typeface="+mj-lt"/>
              </a:rPr>
              <a:t>L</a:t>
            </a:r>
            <a:r>
              <a:rPr lang="en-US" dirty="0">
                <a:latin typeface="+mj-lt"/>
              </a:rPr>
              <a:t> = (MPL)(MR) and divide both sides of equation by the marginal product of labor. Then,</a:t>
            </a:r>
          </a:p>
        </p:txBody>
      </p:sp>
      <p:sp>
        <p:nvSpPr>
          <p:cNvPr id="24" name="Rectangle 23"/>
          <p:cNvSpPr/>
          <p:nvPr/>
        </p:nvSpPr>
        <p:spPr>
          <a:xfrm>
            <a:off x="1447800" y="3200400"/>
            <a:ext cx="6096000" cy="2170113"/>
          </a:xfrm>
          <a:prstGeom prst="rect">
            <a:avLst/>
          </a:prstGeom>
        </p:spPr>
        <p:txBody>
          <a:bodyPr>
            <a:spAutoFit/>
          </a:bodyPr>
          <a:lstStyle/>
          <a:p>
            <a:pPr eaLnBrk="1" hangingPunct="1">
              <a:defRPr/>
            </a:pPr>
            <a:r>
              <a:rPr lang="en-US" dirty="0">
                <a:latin typeface="+mj-lt"/>
              </a:rPr>
              <a:t>Equation (14.4) shows that </a:t>
            </a:r>
            <a:r>
              <a:rPr lang="en-US" i="1" dirty="0">
                <a:latin typeface="+mj-lt"/>
              </a:rPr>
              <a:t>both the hiring and output choices of the firm follow the same rule: Inputs or outputs are chosen so that marginal revenue (from the sale of output) is equal to marginal cost (from the purchase of inputs). </a:t>
            </a:r>
          </a:p>
          <a:p>
            <a:pPr eaLnBrk="1" hangingPunct="1">
              <a:defRPr/>
            </a:pPr>
            <a:endParaRPr lang="en-US" sz="900" dirty="0">
              <a:latin typeface="+mj-lt"/>
            </a:endParaRPr>
          </a:p>
          <a:p>
            <a:pPr eaLnBrk="1" hangingPunct="1">
              <a:defRPr/>
            </a:pPr>
            <a:r>
              <a:rPr lang="en-US" dirty="0">
                <a:latin typeface="+mj-lt"/>
              </a:rPr>
              <a:t>This principle holds in both competitive and noncompetitive markets.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wipe(left)">
                                      <p:cBhvr>
                                        <p:cTn id="15" dur="500"/>
                                        <p:tgtEl>
                                          <p:spTgt spid="24">
                                            <p:txEl>
                                              <p:pRg st="0" end="0"/>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Effect transition="in" filter="wipe(left)">
                                      <p:cBhvr>
                                        <p:cTn id="19" dur="500"/>
                                        <p:tgtEl>
                                          <p:spTgt spid="2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2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a:xfrm>
            <a:off x="1371600" y="381000"/>
            <a:ext cx="7315200" cy="487363"/>
          </a:xfrm>
        </p:spPr>
        <p:txBody>
          <a:bodyPr/>
          <a:lstStyle/>
          <a:p>
            <a:pPr eaLnBrk="1" hangingPunct="1"/>
            <a:r>
              <a:rPr lang="en-US" altLang="en-US" sz="2000" b="0" smtClean="0"/>
              <a:t>COMPETITIVE FACTOR MARKETS</a:t>
            </a:r>
          </a:p>
        </p:txBody>
      </p:sp>
      <p:grpSp>
        <p:nvGrpSpPr>
          <p:cNvPr id="12291" name="Group 5"/>
          <p:cNvGrpSpPr>
            <a:grpSpLocks/>
          </p:cNvGrpSpPr>
          <p:nvPr/>
        </p:nvGrpSpPr>
        <p:grpSpPr bwMode="auto">
          <a:xfrm>
            <a:off x="457200" y="381000"/>
            <a:ext cx="8229600" cy="487363"/>
            <a:chOff x="288" y="240"/>
            <a:chExt cx="5184" cy="307"/>
          </a:xfrm>
        </p:grpSpPr>
        <p:sp>
          <p:nvSpPr>
            <p:cNvPr id="12307"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14.1</a:t>
              </a:r>
            </a:p>
          </p:txBody>
        </p:sp>
        <p:sp>
          <p:nvSpPr>
            <p:cNvPr id="12308"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12292"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2"/>
          <p:cNvSpPr txBox="1">
            <a:spLocks noChangeArrowheads="1"/>
          </p:cNvSpPr>
          <p:nvPr/>
        </p:nvSpPr>
        <p:spPr bwMode="auto">
          <a:xfrm>
            <a:off x="457200" y="990600"/>
            <a:ext cx="6553200" cy="381000"/>
          </a:xfrm>
          <a:prstGeom prst="rect">
            <a:avLst/>
          </a:prstGeom>
          <a:noFill/>
          <a:ln w="9525">
            <a:noFill/>
            <a:miter lim="800000"/>
            <a:headEnd/>
            <a:tailEnd/>
          </a:ln>
        </p:spPr>
        <p:txBody>
          <a:bodyPr/>
          <a:lstStyle/>
          <a:p>
            <a:pPr indent="4763" eaLnBrk="1" hangingPunct="1">
              <a:spcBef>
                <a:spcPct val="20000"/>
              </a:spcBef>
              <a:defRPr/>
            </a:pPr>
            <a:r>
              <a:rPr lang="en-US" sz="2000" kern="0" dirty="0">
                <a:solidFill>
                  <a:srgbClr val="53BE95"/>
                </a:solidFill>
                <a:latin typeface="+mn-lt"/>
              </a:rPr>
              <a:t>Demand for a Factor Input When Several Inputs Are Variable</a:t>
            </a:r>
          </a:p>
        </p:txBody>
      </p:sp>
      <p:sp>
        <p:nvSpPr>
          <p:cNvPr id="15" name="Rectangle 5"/>
          <p:cNvSpPr>
            <a:spLocks noChangeArrowheads="1"/>
          </p:cNvSpPr>
          <p:nvPr/>
        </p:nvSpPr>
        <p:spPr bwMode="auto">
          <a:xfrm>
            <a:off x="685800" y="1981200"/>
            <a:ext cx="3276600" cy="4572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53975"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Firm’s Demand Curve for Labor </a:t>
            </a:r>
            <a:br>
              <a:rPr lang="en-US" altLang="en-US" sz="1200" b="1">
                <a:solidFill>
                  <a:schemeClr val="tx1"/>
                </a:solidFill>
              </a:rPr>
            </a:br>
            <a:r>
              <a:rPr lang="en-US" altLang="en-US" sz="1200" b="1">
                <a:solidFill>
                  <a:schemeClr val="tx1"/>
                </a:solidFill>
              </a:rPr>
              <a:t>(with Variable Capital)</a:t>
            </a:r>
          </a:p>
        </p:txBody>
      </p:sp>
      <p:sp>
        <p:nvSpPr>
          <p:cNvPr id="16" name="Rectangle 15"/>
          <p:cNvSpPr>
            <a:spLocks noChangeArrowheads="1"/>
          </p:cNvSpPr>
          <p:nvPr/>
        </p:nvSpPr>
        <p:spPr bwMode="auto">
          <a:xfrm>
            <a:off x="685800" y="16764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14.4</a:t>
            </a:r>
          </a:p>
        </p:txBody>
      </p:sp>
      <p:sp>
        <p:nvSpPr>
          <p:cNvPr id="17" name="Rectangle 4"/>
          <p:cNvSpPr>
            <a:spLocks noChangeArrowheads="1"/>
          </p:cNvSpPr>
          <p:nvPr/>
        </p:nvSpPr>
        <p:spPr bwMode="auto">
          <a:xfrm>
            <a:off x="666750" y="2438400"/>
            <a:ext cx="329565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a:solidFill>
                  <a:schemeClr val="tx1"/>
                </a:solidFill>
              </a:rPr>
              <a:t>When two or more inputs are variable, a firm’s demand for one input depends on the marginal revenue product of both inputs. </a:t>
            </a:r>
          </a:p>
          <a:p>
            <a:pPr eaLnBrk="1" hangingPunct="1">
              <a:buFontTx/>
              <a:buNone/>
            </a:pPr>
            <a:r>
              <a:rPr lang="en-US" altLang="en-US" sz="1400">
                <a:solidFill>
                  <a:schemeClr val="tx1"/>
                </a:solidFill>
              </a:rPr>
              <a:t>When the wage rate is $20, </a:t>
            </a:r>
            <a:r>
              <a:rPr lang="en-US" altLang="en-US" sz="1400" i="1">
                <a:solidFill>
                  <a:schemeClr val="tx1"/>
                </a:solidFill>
              </a:rPr>
              <a:t>A</a:t>
            </a:r>
            <a:r>
              <a:rPr lang="en-US" altLang="en-US" sz="1400">
                <a:solidFill>
                  <a:schemeClr val="tx1"/>
                </a:solidFill>
              </a:rPr>
              <a:t> represents one point on the firm’s demand for labor curve. </a:t>
            </a:r>
          </a:p>
          <a:p>
            <a:pPr eaLnBrk="1" hangingPunct="1">
              <a:buFontTx/>
              <a:buNone/>
            </a:pPr>
            <a:r>
              <a:rPr lang="en-US" altLang="en-US" sz="1400">
                <a:solidFill>
                  <a:schemeClr val="tx1"/>
                </a:solidFill>
              </a:rPr>
              <a:t>When the wage rate falls to $15, the marginal product of capital rises, encouraging the firm to rent more machinery and hire more labor. </a:t>
            </a:r>
          </a:p>
          <a:p>
            <a:pPr eaLnBrk="1" hangingPunct="1">
              <a:buFontTx/>
              <a:buNone/>
            </a:pPr>
            <a:r>
              <a:rPr lang="en-US" altLang="en-US" sz="1400">
                <a:solidFill>
                  <a:schemeClr val="tx1"/>
                </a:solidFill>
              </a:rPr>
              <a:t>As a result, the MRP curve shifts from MRP</a:t>
            </a:r>
            <a:r>
              <a:rPr lang="en-US" altLang="en-US" sz="1400" i="1" baseline="-25000">
                <a:solidFill>
                  <a:schemeClr val="tx1"/>
                </a:solidFill>
              </a:rPr>
              <a:t>L1</a:t>
            </a:r>
            <a:r>
              <a:rPr lang="en-US" altLang="en-US" sz="1400">
                <a:solidFill>
                  <a:schemeClr val="tx1"/>
                </a:solidFill>
              </a:rPr>
              <a:t> to MRP</a:t>
            </a:r>
            <a:r>
              <a:rPr lang="en-US" altLang="en-US" sz="1400" i="1" baseline="-25000">
                <a:solidFill>
                  <a:schemeClr val="tx1"/>
                </a:solidFill>
              </a:rPr>
              <a:t>L2</a:t>
            </a:r>
            <a:r>
              <a:rPr lang="en-US" altLang="en-US" sz="1400">
                <a:solidFill>
                  <a:schemeClr val="tx1"/>
                </a:solidFill>
              </a:rPr>
              <a:t>, generating a new point </a:t>
            </a:r>
            <a:r>
              <a:rPr lang="en-US" altLang="en-US" sz="1400" i="1">
                <a:solidFill>
                  <a:schemeClr val="tx1"/>
                </a:solidFill>
              </a:rPr>
              <a:t>C</a:t>
            </a:r>
            <a:r>
              <a:rPr lang="en-US" altLang="en-US" sz="1400">
                <a:solidFill>
                  <a:schemeClr val="tx1"/>
                </a:solidFill>
              </a:rPr>
              <a:t> on the firm’s demand for labor curve.</a:t>
            </a:r>
          </a:p>
          <a:p>
            <a:pPr eaLnBrk="1" hangingPunct="1">
              <a:buFontTx/>
              <a:buNone/>
            </a:pPr>
            <a:r>
              <a:rPr lang="en-US" altLang="en-US" sz="1400">
                <a:solidFill>
                  <a:schemeClr val="tx1"/>
                </a:solidFill>
              </a:rPr>
              <a:t>Thus </a:t>
            </a:r>
            <a:r>
              <a:rPr lang="en-US" altLang="en-US" sz="1400" i="1">
                <a:solidFill>
                  <a:schemeClr val="tx1"/>
                </a:solidFill>
              </a:rPr>
              <a:t>A</a:t>
            </a:r>
            <a:r>
              <a:rPr lang="en-US" altLang="en-US" sz="1400">
                <a:solidFill>
                  <a:schemeClr val="tx1"/>
                </a:solidFill>
              </a:rPr>
              <a:t> and </a:t>
            </a:r>
            <a:r>
              <a:rPr lang="en-US" altLang="en-US" sz="1400" i="1">
                <a:solidFill>
                  <a:schemeClr val="tx1"/>
                </a:solidFill>
              </a:rPr>
              <a:t>C</a:t>
            </a:r>
            <a:r>
              <a:rPr lang="en-US" altLang="en-US" sz="1400">
                <a:solidFill>
                  <a:schemeClr val="tx1"/>
                </a:solidFill>
              </a:rPr>
              <a:t> are on the demand for labor curve, but </a:t>
            </a:r>
            <a:r>
              <a:rPr lang="en-US" altLang="en-US" sz="1400" i="1">
                <a:solidFill>
                  <a:schemeClr val="tx1"/>
                </a:solidFill>
              </a:rPr>
              <a:t>B </a:t>
            </a:r>
            <a:r>
              <a:rPr lang="en-US" altLang="en-US" sz="1400">
                <a:solidFill>
                  <a:schemeClr val="tx1"/>
                </a:solidFill>
              </a:rPr>
              <a:t>is not.</a:t>
            </a:r>
          </a:p>
        </p:txBody>
      </p:sp>
      <p:pic>
        <p:nvPicPr>
          <p:cNvPr id="54284" name="Picture 12" descr="C:\Documents and Settings\Kyle M. Thiel\Desktop\Pindyck_7e\ppts\aparna_ppts\aparna_ppts\ch14\fig14.04\fig14.04_0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52825" y="2286000"/>
            <a:ext cx="5591175"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5" name="Picture 13" descr="C:\Documents and Settings\Kyle M. Thiel\Desktop\Pindyck_7e\ppts\aparna_ppts\aparna_ppts\ch14\fig14.04\fig14.04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2825" y="2286000"/>
            <a:ext cx="5591175"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6" name="Picture 14" descr="C:\Documents and Settings\Kyle M. Thiel\Desktop\Pindyck_7e\ppts\aparna_ppts\aparna_ppts\ch14\fig14.04\fig14.04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52825" y="2286000"/>
            <a:ext cx="5591175"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7" name="Picture 15" descr="C:\Documents and Settings\Kyle M. Thiel\Desktop\Pindyck_7e\ppts\aparna_ppts\aparna_ppts\ch14\fig14.04\fig14.04_0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52825" y="2286000"/>
            <a:ext cx="5591175"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8" name="Picture 16" descr="C:\Documents and Settings\Kyle M. Thiel\Desktop\Pindyck_7e\ppts\aparna_ppts\aparna_ppts\ch14\fig14.04\fig14.04_05.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52825" y="2286000"/>
            <a:ext cx="5591175"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9" name="Picture 17" descr="C:\Documents and Settings\Kyle M. Thiel\Desktop\Pindyck_7e\ppts\aparna_ppts\aparna_ppts\ch14\fig14.04\fig14.04_06.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52825" y="2286000"/>
            <a:ext cx="5591175"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90" name="Picture 18" descr="C:\Documents and Settings\Kyle M. Thiel\Desktop\Pindyck_7e\ppts\aparna_ppts\aparna_ppts\ch14\fig14.04\fig14.04_07.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52825" y="2286000"/>
            <a:ext cx="5591175"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91" name="Picture 19" descr="C:\Documents and Settings\Kyle M. Thiel\Desktop\Pindyck_7e\ppts\aparna_ppts\aparna_ppts\ch14\fig14.04\fig14.04_08.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52825" y="2286000"/>
            <a:ext cx="5591175"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92" name="Picture 20" descr="C:\Documents and Settings\Kyle M. Thiel\Desktop\Pindyck_7e\ppts\aparna_ppts\aparna_ppts\ch14\fig14.04\fig14.04_09.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52825" y="2286000"/>
            <a:ext cx="5591175"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93" name="Picture 21" descr="C:\Documents and Settings\Kyle M. Thiel\Desktop\Pindyck_7e\ppts\aparna_ppts\aparna_ppts\ch14\fig14.04\fig14.04_10.gif"/>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52825" y="2286000"/>
            <a:ext cx="5591175"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animEffect transition="in" filter="wipe(left)">
                                      <p:cBhvr>
                                        <p:cTn id="19" dur="500"/>
                                        <p:tgtEl>
                                          <p:spTgt spid="17">
                                            <p:txEl>
                                              <p:pRg st="0" end="0"/>
                                            </p:txEl>
                                          </p:spTgt>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54284"/>
                                        </p:tgtEl>
                                        <p:attrNameLst>
                                          <p:attrName>style.visibility</p:attrName>
                                        </p:attrNameLst>
                                      </p:cBhvr>
                                      <p:to>
                                        <p:strVal val="visible"/>
                                      </p:to>
                                    </p:set>
                                    <p:animEffect transition="in" filter="wipe(left)">
                                      <p:cBhvr>
                                        <p:cTn id="23" dur="500"/>
                                        <p:tgtEl>
                                          <p:spTgt spid="54284"/>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54285"/>
                                        </p:tgtEl>
                                        <p:attrNameLst>
                                          <p:attrName>style.visibility</p:attrName>
                                        </p:attrNameLst>
                                      </p:cBhvr>
                                      <p:to>
                                        <p:strVal val="visible"/>
                                      </p:to>
                                    </p:set>
                                    <p:animEffect transition="in" filter="wipe(left)">
                                      <p:cBhvr>
                                        <p:cTn id="27" dur="1000"/>
                                        <p:tgtEl>
                                          <p:spTgt spid="54285"/>
                                        </p:tgtEl>
                                      </p:cBhvr>
                                    </p:animEffect>
                                  </p:childTnLst>
                                </p:cTn>
                              </p:par>
                            </p:childTnLst>
                          </p:cTn>
                        </p:par>
                        <p:par>
                          <p:cTn id="28" fill="hold" nodeType="afterGroup">
                            <p:stCondLst>
                              <p:cond delay="3500"/>
                            </p:stCondLst>
                            <p:childTnLst>
                              <p:par>
                                <p:cTn id="29" presetID="22" presetClass="entr" presetSubtype="8" fill="hold" nodeType="afterEffect">
                                  <p:stCondLst>
                                    <p:cond delay="0"/>
                                  </p:stCondLst>
                                  <p:childTnLst>
                                    <p:set>
                                      <p:cBhvr>
                                        <p:cTn id="30" dur="1" fill="hold">
                                          <p:stCondLst>
                                            <p:cond delay="0"/>
                                          </p:stCondLst>
                                        </p:cTn>
                                        <p:tgtEl>
                                          <p:spTgt spid="54286"/>
                                        </p:tgtEl>
                                        <p:attrNameLst>
                                          <p:attrName>style.visibility</p:attrName>
                                        </p:attrNameLst>
                                      </p:cBhvr>
                                      <p:to>
                                        <p:strVal val="visible"/>
                                      </p:to>
                                    </p:set>
                                    <p:animEffect transition="in" filter="wipe(left)">
                                      <p:cBhvr>
                                        <p:cTn id="31" dur="1000"/>
                                        <p:tgtEl>
                                          <p:spTgt spid="54286"/>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nodeType="clickEffect">
                                  <p:stCondLst>
                                    <p:cond delay="0"/>
                                  </p:stCondLst>
                                  <p:childTnLst>
                                    <p:set>
                                      <p:cBhvr>
                                        <p:cTn id="35" dur="1" fill="hold">
                                          <p:stCondLst>
                                            <p:cond delay="0"/>
                                          </p:stCondLst>
                                        </p:cTn>
                                        <p:tgtEl>
                                          <p:spTgt spid="17">
                                            <p:txEl>
                                              <p:pRg st="1" end="1"/>
                                            </p:txEl>
                                          </p:spTgt>
                                        </p:tgtEl>
                                        <p:attrNameLst>
                                          <p:attrName>style.visibility</p:attrName>
                                        </p:attrNameLst>
                                      </p:cBhvr>
                                      <p:to>
                                        <p:strVal val="visible"/>
                                      </p:to>
                                    </p:set>
                                    <p:animEffect transition="in" filter="wipe(left)">
                                      <p:cBhvr>
                                        <p:cTn id="36" dur="500"/>
                                        <p:tgtEl>
                                          <p:spTgt spid="17">
                                            <p:txEl>
                                              <p:pRg st="1" end="1"/>
                                            </p:txEl>
                                          </p:spTgt>
                                        </p:tgtEl>
                                      </p:cBhvr>
                                    </p:animEffect>
                                  </p:childTnLst>
                                </p:cTn>
                              </p:par>
                            </p:childTnLst>
                          </p:cTn>
                        </p:par>
                        <p:par>
                          <p:cTn id="37" fill="hold" nodeType="afterGroup">
                            <p:stCondLst>
                              <p:cond delay="500"/>
                            </p:stCondLst>
                            <p:childTnLst>
                              <p:par>
                                <p:cTn id="38" presetID="22" presetClass="entr" presetSubtype="8" fill="hold" nodeType="afterEffect">
                                  <p:stCondLst>
                                    <p:cond delay="0"/>
                                  </p:stCondLst>
                                  <p:childTnLst>
                                    <p:set>
                                      <p:cBhvr>
                                        <p:cTn id="39" dur="1" fill="hold">
                                          <p:stCondLst>
                                            <p:cond delay="0"/>
                                          </p:stCondLst>
                                        </p:cTn>
                                        <p:tgtEl>
                                          <p:spTgt spid="54287"/>
                                        </p:tgtEl>
                                        <p:attrNameLst>
                                          <p:attrName>style.visibility</p:attrName>
                                        </p:attrNameLst>
                                      </p:cBhvr>
                                      <p:to>
                                        <p:strVal val="visible"/>
                                      </p:to>
                                    </p:set>
                                    <p:animEffect transition="in" filter="wipe(left)">
                                      <p:cBhvr>
                                        <p:cTn id="40" dur="1000"/>
                                        <p:tgtEl>
                                          <p:spTgt spid="54287"/>
                                        </p:tgtEl>
                                      </p:cBhvr>
                                    </p:animEffect>
                                  </p:childTnLst>
                                </p:cTn>
                              </p:par>
                            </p:childTnLst>
                          </p:cTn>
                        </p:par>
                        <p:par>
                          <p:cTn id="41" fill="hold" nodeType="afterGroup">
                            <p:stCondLst>
                              <p:cond delay="1500"/>
                            </p:stCondLst>
                            <p:childTnLst>
                              <p:par>
                                <p:cTn id="42" presetID="22" presetClass="entr" presetSubtype="8" fill="hold" nodeType="afterEffect">
                                  <p:stCondLst>
                                    <p:cond delay="0"/>
                                  </p:stCondLst>
                                  <p:childTnLst>
                                    <p:set>
                                      <p:cBhvr>
                                        <p:cTn id="43" dur="1" fill="hold">
                                          <p:stCondLst>
                                            <p:cond delay="0"/>
                                          </p:stCondLst>
                                        </p:cTn>
                                        <p:tgtEl>
                                          <p:spTgt spid="54288"/>
                                        </p:tgtEl>
                                        <p:attrNameLst>
                                          <p:attrName>style.visibility</p:attrName>
                                        </p:attrNameLst>
                                      </p:cBhvr>
                                      <p:to>
                                        <p:strVal val="visible"/>
                                      </p:to>
                                    </p:set>
                                    <p:animEffect transition="in" filter="wipe(left)">
                                      <p:cBhvr>
                                        <p:cTn id="44" dur="1000"/>
                                        <p:tgtEl>
                                          <p:spTgt spid="54288"/>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8" fill="hold" nodeType="clickEffect">
                                  <p:stCondLst>
                                    <p:cond delay="0"/>
                                  </p:stCondLst>
                                  <p:childTnLst>
                                    <p:set>
                                      <p:cBhvr>
                                        <p:cTn id="48" dur="1" fill="hold">
                                          <p:stCondLst>
                                            <p:cond delay="0"/>
                                          </p:stCondLst>
                                        </p:cTn>
                                        <p:tgtEl>
                                          <p:spTgt spid="17">
                                            <p:txEl>
                                              <p:pRg st="2" end="2"/>
                                            </p:txEl>
                                          </p:spTgt>
                                        </p:tgtEl>
                                        <p:attrNameLst>
                                          <p:attrName>style.visibility</p:attrName>
                                        </p:attrNameLst>
                                      </p:cBhvr>
                                      <p:to>
                                        <p:strVal val="visible"/>
                                      </p:to>
                                    </p:set>
                                    <p:animEffect transition="in" filter="wipe(left)">
                                      <p:cBhvr>
                                        <p:cTn id="49" dur="500"/>
                                        <p:tgtEl>
                                          <p:spTgt spid="17">
                                            <p:txEl>
                                              <p:pRg st="2" end="2"/>
                                            </p:txEl>
                                          </p:spTgt>
                                        </p:tgtEl>
                                      </p:cBhvr>
                                    </p:animEffect>
                                  </p:childTnLst>
                                </p:cTn>
                              </p:par>
                            </p:childTnLst>
                          </p:cTn>
                        </p:par>
                        <p:par>
                          <p:cTn id="50" fill="hold" nodeType="afterGroup">
                            <p:stCondLst>
                              <p:cond delay="500"/>
                            </p:stCondLst>
                            <p:childTnLst>
                              <p:par>
                                <p:cTn id="51" presetID="22" presetClass="entr" presetSubtype="8" fill="hold" nodeType="afterEffect">
                                  <p:stCondLst>
                                    <p:cond delay="0"/>
                                  </p:stCondLst>
                                  <p:childTnLst>
                                    <p:set>
                                      <p:cBhvr>
                                        <p:cTn id="52" dur="1" fill="hold">
                                          <p:stCondLst>
                                            <p:cond delay="0"/>
                                          </p:stCondLst>
                                        </p:cTn>
                                        <p:tgtEl>
                                          <p:spTgt spid="54289"/>
                                        </p:tgtEl>
                                        <p:attrNameLst>
                                          <p:attrName>style.visibility</p:attrName>
                                        </p:attrNameLst>
                                      </p:cBhvr>
                                      <p:to>
                                        <p:strVal val="visible"/>
                                      </p:to>
                                    </p:set>
                                    <p:animEffect transition="in" filter="wipe(left)">
                                      <p:cBhvr>
                                        <p:cTn id="53" dur="1000"/>
                                        <p:tgtEl>
                                          <p:spTgt spid="54289"/>
                                        </p:tgtEl>
                                      </p:cBhvr>
                                    </p:animEffect>
                                  </p:childTnLst>
                                </p:cTn>
                              </p:par>
                            </p:childTnLst>
                          </p:cTn>
                        </p:par>
                        <p:par>
                          <p:cTn id="54" fill="hold" nodeType="afterGroup">
                            <p:stCondLst>
                              <p:cond delay="1500"/>
                            </p:stCondLst>
                            <p:childTnLst>
                              <p:par>
                                <p:cTn id="55" presetID="22" presetClass="entr" presetSubtype="8" fill="hold" nodeType="afterEffect">
                                  <p:stCondLst>
                                    <p:cond delay="0"/>
                                  </p:stCondLst>
                                  <p:childTnLst>
                                    <p:set>
                                      <p:cBhvr>
                                        <p:cTn id="56" dur="1" fill="hold">
                                          <p:stCondLst>
                                            <p:cond delay="0"/>
                                          </p:stCondLst>
                                        </p:cTn>
                                        <p:tgtEl>
                                          <p:spTgt spid="54290"/>
                                        </p:tgtEl>
                                        <p:attrNameLst>
                                          <p:attrName>style.visibility</p:attrName>
                                        </p:attrNameLst>
                                      </p:cBhvr>
                                      <p:to>
                                        <p:strVal val="visible"/>
                                      </p:to>
                                    </p:set>
                                    <p:animEffect transition="in" filter="wipe(left)">
                                      <p:cBhvr>
                                        <p:cTn id="57" dur="1000"/>
                                        <p:tgtEl>
                                          <p:spTgt spid="54290"/>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nodeType="clickEffect">
                                  <p:stCondLst>
                                    <p:cond delay="0"/>
                                  </p:stCondLst>
                                  <p:childTnLst>
                                    <p:set>
                                      <p:cBhvr>
                                        <p:cTn id="61" dur="1" fill="hold">
                                          <p:stCondLst>
                                            <p:cond delay="0"/>
                                          </p:stCondLst>
                                        </p:cTn>
                                        <p:tgtEl>
                                          <p:spTgt spid="17">
                                            <p:txEl>
                                              <p:pRg st="3" end="3"/>
                                            </p:txEl>
                                          </p:spTgt>
                                        </p:tgtEl>
                                        <p:attrNameLst>
                                          <p:attrName>style.visibility</p:attrName>
                                        </p:attrNameLst>
                                      </p:cBhvr>
                                      <p:to>
                                        <p:strVal val="visible"/>
                                      </p:to>
                                    </p:set>
                                    <p:animEffect transition="in" filter="wipe(left)">
                                      <p:cBhvr>
                                        <p:cTn id="62" dur="500"/>
                                        <p:tgtEl>
                                          <p:spTgt spid="17">
                                            <p:txEl>
                                              <p:pRg st="3" end="3"/>
                                            </p:txEl>
                                          </p:spTgt>
                                        </p:tgtEl>
                                      </p:cBhvr>
                                    </p:animEffect>
                                  </p:childTnLst>
                                </p:cTn>
                              </p:par>
                            </p:childTnLst>
                          </p:cTn>
                        </p:par>
                        <p:par>
                          <p:cTn id="63" fill="hold" nodeType="afterGroup">
                            <p:stCondLst>
                              <p:cond delay="500"/>
                            </p:stCondLst>
                            <p:childTnLst>
                              <p:par>
                                <p:cTn id="64" presetID="22" presetClass="entr" presetSubtype="8" fill="hold" nodeType="afterEffect">
                                  <p:stCondLst>
                                    <p:cond delay="0"/>
                                  </p:stCondLst>
                                  <p:childTnLst>
                                    <p:set>
                                      <p:cBhvr>
                                        <p:cTn id="65" dur="1" fill="hold">
                                          <p:stCondLst>
                                            <p:cond delay="0"/>
                                          </p:stCondLst>
                                        </p:cTn>
                                        <p:tgtEl>
                                          <p:spTgt spid="54291"/>
                                        </p:tgtEl>
                                        <p:attrNameLst>
                                          <p:attrName>style.visibility</p:attrName>
                                        </p:attrNameLst>
                                      </p:cBhvr>
                                      <p:to>
                                        <p:strVal val="visible"/>
                                      </p:to>
                                    </p:set>
                                    <p:animEffect transition="in" filter="wipe(left)">
                                      <p:cBhvr>
                                        <p:cTn id="66" dur="1000"/>
                                        <p:tgtEl>
                                          <p:spTgt spid="54291"/>
                                        </p:tgtEl>
                                      </p:cBhvr>
                                    </p:animEffect>
                                  </p:childTnLst>
                                </p:cTn>
                              </p:par>
                            </p:childTnLst>
                          </p:cTn>
                        </p:par>
                        <p:par>
                          <p:cTn id="67" fill="hold" nodeType="afterGroup">
                            <p:stCondLst>
                              <p:cond delay="1500"/>
                            </p:stCondLst>
                            <p:childTnLst>
                              <p:par>
                                <p:cTn id="68" presetID="22" presetClass="entr" presetSubtype="8" fill="hold" nodeType="afterEffect">
                                  <p:stCondLst>
                                    <p:cond delay="0"/>
                                  </p:stCondLst>
                                  <p:childTnLst>
                                    <p:set>
                                      <p:cBhvr>
                                        <p:cTn id="69" dur="1" fill="hold">
                                          <p:stCondLst>
                                            <p:cond delay="0"/>
                                          </p:stCondLst>
                                        </p:cTn>
                                        <p:tgtEl>
                                          <p:spTgt spid="54292"/>
                                        </p:tgtEl>
                                        <p:attrNameLst>
                                          <p:attrName>style.visibility</p:attrName>
                                        </p:attrNameLst>
                                      </p:cBhvr>
                                      <p:to>
                                        <p:strVal val="visible"/>
                                      </p:to>
                                    </p:set>
                                    <p:animEffect transition="in" filter="wipe(left)">
                                      <p:cBhvr>
                                        <p:cTn id="70" dur="1000"/>
                                        <p:tgtEl>
                                          <p:spTgt spid="54292"/>
                                        </p:tgtEl>
                                      </p:cBhvr>
                                    </p:animEffect>
                                  </p:childTnLst>
                                </p:cTn>
                              </p:par>
                            </p:childTnLst>
                          </p:cTn>
                        </p:par>
                        <p:par>
                          <p:cTn id="71" fill="hold" nodeType="afterGroup">
                            <p:stCondLst>
                              <p:cond delay="2500"/>
                            </p:stCondLst>
                            <p:childTnLst>
                              <p:par>
                                <p:cTn id="72" presetID="22" presetClass="entr" presetSubtype="8" fill="hold" nodeType="afterEffect">
                                  <p:stCondLst>
                                    <p:cond delay="0"/>
                                  </p:stCondLst>
                                  <p:childTnLst>
                                    <p:set>
                                      <p:cBhvr>
                                        <p:cTn id="73" dur="1" fill="hold">
                                          <p:stCondLst>
                                            <p:cond delay="0"/>
                                          </p:stCondLst>
                                        </p:cTn>
                                        <p:tgtEl>
                                          <p:spTgt spid="54293"/>
                                        </p:tgtEl>
                                        <p:attrNameLst>
                                          <p:attrName>style.visibility</p:attrName>
                                        </p:attrNameLst>
                                      </p:cBhvr>
                                      <p:to>
                                        <p:strVal val="visible"/>
                                      </p:to>
                                    </p:set>
                                    <p:animEffect transition="in" filter="wipe(left)">
                                      <p:cBhvr>
                                        <p:cTn id="74" dur="1000"/>
                                        <p:tgtEl>
                                          <p:spTgt spid="54293"/>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22" presetClass="entr" presetSubtype="8" fill="hold" nodeType="clickEffect">
                                  <p:stCondLst>
                                    <p:cond delay="0"/>
                                  </p:stCondLst>
                                  <p:childTnLst>
                                    <p:set>
                                      <p:cBhvr>
                                        <p:cTn id="78" dur="1" fill="hold">
                                          <p:stCondLst>
                                            <p:cond delay="0"/>
                                          </p:stCondLst>
                                        </p:cTn>
                                        <p:tgtEl>
                                          <p:spTgt spid="17">
                                            <p:txEl>
                                              <p:pRg st="4" end="4"/>
                                            </p:txEl>
                                          </p:spTgt>
                                        </p:tgtEl>
                                        <p:attrNameLst>
                                          <p:attrName>style.visibility</p:attrName>
                                        </p:attrNameLst>
                                      </p:cBhvr>
                                      <p:to>
                                        <p:strVal val="visible"/>
                                      </p:to>
                                    </p:set>
                                    <p:animEffect transition="in" filter="wipe(left)">
                                      <p:cBhvr>
                                        <p:cTn id="79" dur="500"/>
                                        <p:tgtEl>
                                          <p:spTgt spid="1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5" grpId="0" animBg="1"/>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useBgFill="1">
            <p:nvSpPr>
              <p:cNvPr id="3" name="Text Placeholder 2"/>
              <p:cNvSpPr>
                <a:spLocks noGrp="1"/>
              </p:cNvSpPr>
              <p:nvPr>
                <p:ph type="body" sz="half" idx="1"/>
              </p:nvPr>
            </p:nvSpPr>
            <p:spPr>
              <a:xfrm>
                <a:off x="228600" y="228601"/>
                <a:ext cx="8839200" cy="5943600"/>
              </a:xfrm>
            </p:spPr>
            <p:txBody>
              <a:bodyPr/>
              <a:lstStyle/>
              <a:p>
                <a:pPr marL="0" indent="0">
                  <a:buNone/>
                </a:pPr>
                <a:r>
                  <a:rPr lang="en-GB" b="1" dirty="0" smtClean="0">
                    <a:solidFill>
                      <a:schemeClr val="tx1"/>
                    </a:solidFill>
                  </a:rPr>
                  <a:t>Case 1: only one input (</a:t>
                </a:r>
                <a14:m>
                  <m:oMath xmlns:m="http://schemas.openxmlformats.org/officeDocument/2006/math">
                    <m:r>
                      <a:rPr lang="en-GB" b="1" i="1" dirty="0" smtClean="0">
                        <a:solidFill>
                          <a:schemeClr val="tx1"/>
                        </a:solidFill>
                        <a:latin typeface="Cambria Math" panose="02040503050406030204" pitchFamily="18" charset="0"/>
                      </a:rPr>
                      <m:t>𝑳</m:t>
                    </m:r>
                  </m:oMath>
                </a14:m>
                <a:r>
                  <a:rPr lang="en-GB" b="1" dirty="0" smtClean="0">
                    <a:solidFill>
                      <a:schemeClr val="tx1"/>
                    </a:solidFill>
                  </a:rPr>
                  <a:t>) and firm is price taker</a:t>
                </a:r>
              </a:p>
              <a:p>
                <a:pPr marL="0" indent="0">
                  <a:buNone/>
                </a:pPr>
                <a:r>
                  <a:rPr lang="en-GB" dirty="0" smtClean="0">
                    <a:solidFill>
                      <a:schemeClr val="tx1"/>
                    </a:solidFill>
                  </a:rPr>
                  <a:t>The production function is </a:t>
                </a:r>
                <a14:m>
                  <m:oMath xmlns:m="http://schemas.openxmlformats.org/officeDocument/2006/math">
                    <m:r>
                      <a:rPr lang="en-GB" b="0" i="1" smtClean="0">
                        <a:solidFill>
                          <a:schemeClr val="tx1"/>
                        </a:solidFill>
                        <a:latin typeface="Cambria Math" panose="02040503050406030204" pitchFamily="18" charset="0"/>
                      </a:rPr>
                      <m:t>𝑓</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𝐿</m:t>
                    </m:r>
                    <m:r>
                      <a:rPr lang="en-GB" b="0" i="1" smtClean="0">
                        <a:solidFill>
                          <a:schemeClr val="tx1"/>
                        </a:solidFill>
                        <a:latin typeface="Cambria Math" panose="02040503050406030204" pitchFamily="18" charset="0"/>
                      </a:rPr>
                      <m:t>)</m:t>
                    </m:r>
                  </m:oMath>
                </a14:m>
                <a:r>
                  <a:rPr lang="en-GB" dirty="0" smtClean="0">
                    <a:solidFill>
                      <a:schemeClr val="tx1"/>
                    </a:solidFill>
                  </a:rPr>
                  <a:t> with </a:t>
                </a:r>
                <a14:m>
                  <m:oMath xmlns:m="http://schemas.openxmlformats.org/officeDocument/2006/math">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𝑓</m:t>
                        </m:r>
                      </m:e>
                      <m:sup>
                        <m:r>
                          <a:rPr lang="en-GB" b="0" i="1" smtClean="0">
                            <a:solidFill>
                              <a:schemeClr val="tx1"/>
                            </a:solidFill>
                            <a:latin typeface="Cambria Math" panose="02040503050406030204" pitchFamily="18" charset="0"/>
                          </a:rPr>
                          <m:t>′</m:t>
                        </m:r>
                      </m:sup>
                    </m:sSup>
                    <m:r>
                      <a:rPr lang="en-GB" b="0" i="1" smtClean="0">
                        <a:solidFill>
                          <a:schemeClr val="tx1"/>
                        </a:solidFill>
                        <a:latin typeface="Cambria Math" panose="02040503050406030204" pitchFamily="18" charset="0"/>
                      </a:rPr>
                      <m:t>&gt;0 </m:t>
                    </m:r>
                  </m:oMath>
                </a14:m>
                <a:r>
                  <a:rPr lang="en-GB" dirty="0" smtClean="0">
                    <a:solidFill>
                      <a:schemeClr val="tx1"/>
                    </a:solidFill>
                  </a:rPr>
                  <a:t>and </a:t>
                </a:r>
                <a14:m>
                  <m:oMath xmlns:m="http://schemas.openxmlformats.org/officeDocument/2006/math">
                    <m:r>
                      <a:rPr lang="en-GB" i="1" dirty="0" smtClean="0">
                        <a:solidFill>
                          <a:schemeClr val="tx1"/>
                        </a:solidFill>
                        <a:latin typeface="Cambria Math" panose="02040503050406030204" pitchFamily="18" charset="0"/>
                      </a:rPr>
                      <m:t>𝑓</m:t>
                    </m:r>
                    <m:r>
                      <a:rPr lang="en-GB" i="1" dirty="0" smtClean="0">
                        <a:solidFill>
                          <a:schemeClr val="tx1"/>
                        </a:solidFill>
                        <a:latin typeface="Cambria Math" panose="02040503050406030204" pitchFamily="18" charset="0"/>
                      </a:rPr>
                      <m:t>”&lt;0</m:t>
                    </m:r>
                  </m:oMath>
                </a14:m>
                <a:endParaRPr lang="en-GB" dirty="0" smtClean="0">
                  <a:solidFill>
                    <a:schemeClr val="tx1"/>
                  </a:solidFill>
                </a:endParaRPr>
              </a:p>
              <a:p>
                <a:pPr marL="0" indent="0">
                  <a:buNone/>
                </a:pPr>
                <a:r>
                  <a:rPr lang="en-GB" dirty="0" smtClean="0">
                    <a:solidFill>
                      <a:schemeClr val="tx1"/>
                    </a:solidFill>
                  </a:rPr>
                  <a:t>Let </a:t>
                </a:r>
                <a14:m>
                  <m:oMath xmlns:m="http://schemas.openxmlformats.org/officeDocument/2006/math">
                    <m:r>
                      <a:rPr lang="en-GB" b="0" i="1" smtClean="0">
                        <a:solidFill>
                          <a:schemeClr val="tx1"/>
                        </a:solidFill>
                        <a:latin typeface="Cambria Math" panose="02040503050406030204" pitchFamily="18" charset="0"/>
                      </a:rPr>
                      <m:t>𝑤</m:t>
                    </m:r>
                  </m:oMath>
                </a14:m>
                <a:r>
                  <a:rPr lang="en-GB" dirty="0" smtClean="0">
                    <a:solidFill>
                      <a:schemeClr val="tx1"/>
                    </a:solidFill>
                  </a:rPr>
                  <a:t> be the price of </a:t>
                </a:r>
                <a14:m>
                  <m:oMath xmlns:m="http://schemas.openxmlformats.org/officeDocument/2006/math">
                    <m:r>
                      <a:rPr lang="en-GB" b="0" i="1" smtClean="0">
                        <a:solidFill>
                          <a:schemeClr val="tx1"/>
                        </a:solidFill>
                        <a:latin typeface="Cambria Math" panose="02040503050406030204" pitchFamily="18" charset="0"/>
                      </a:rPr>
                      <m:t>𝐿</m:t>
                    </m:r>
                    <m:r>
                      <a:rPr lang="en-GB" b="0" i="1" smtClean="0">
                        <a:solidFill>
                          <a:schemeClr val="tx1"/>
                        </a:solidFill>
                        <a:latin typeface="Cambria Math" panose="02040503050406030204" pitchFamily="18" charset="0"/>
                      </a:rPr>
                      <m:t>.</m:t>
                    </m:r>
                  </m:oMath>
                </a14:m>
                <a:r>
                  <a:rPr lang="en-GB" dirty="0" smtClean="0">
                    <a:solidFill>
                      <a:schemeClr val="tx1"/>
                    </a:solidFill>
                  </a:rPr>
                  <a:t> Then its problem is to maximize profits:</a:t>
                </a:r>
              </a:p>
              <a:p>
                <a:pPr marL="0" indent="0">
                  <a:buNone/>
                </a:pPr>
                <a14:m>
                  <m:oMathPara xmlns:m="http://schemas.openxmlformats.org/officeDocument/2006/math">
                    <m:oMathParaPr>
                      <m:jc m:val="centerGroup"/>
                    </m:oMathParaPr>
                    <m:oMath xmlns:m="http://schemas.openxmlformats.org/officeDocument/2006/math">
                      <m:func>
                        <m:funcPr>
                          <m:ctrlPr>
                            <a:rPr lang="en-GB" i="1" smtClean="0">
                              <a:solidFill>
                                <a:schemeClr val="tx1"/>
                              </a:solidFill>
                              <a:latin typeface="Cambria Math" panose="02040503050406030204" pitchFamily="18" charset="0"/>
                              <a:ea typeface="Cambria Math" panose="02040503050406030204" pitchFamily="18" charset="0"/>
                            </a:rPr>
                          </m:ctrlPr>
                        </m:funcPr>
                        <m:fName>
                          <m:limLow>
                            <m:limLowPr>
                              <m:ctrlPr>
                                <a:rPr lang="en-GB" i="1" smtClean="0">
                                  <a:solidFill>
                                    <a:schemeClr val="tx1"/>
                                  </a:solidFill>
                                  <a:latin typeface="Cambria Math" panose="02040503050406030204" pitchFamily="18" charset="0"/>
                                  <a:ea typeface="Cambria Math" panose="02040503050406030204" pitchFamily="18" charset="0"/>
                                </a:rPr>
                              </m:ctrlPr>
                            </m:limLowPr>
                            <m:e>
                              <m:r>
                                <m:rPr>
                                  <m:sty m:val="p"/>
                                </m:rPr>
                                <a:rPr lang="en-GB" i="0" smtClean="0">
                                  <a:solidFill>
                                    <a:schemeClr val="tx1"/>
                                  </a:solidFill>
                                  <a:latin typeface="Cambria Math" panose="02040503050406030204" pitchFamily="18" charset="0"/>
                                  <a:ea typeface="Cambria Math" panose="02040503050406030204" pitchFamily="18" charset="0"/>
                                </a:rPr>
                                <m:t>max</m:t>
                              </m:r>
                            </m:e>
                            <m:lim>
                              <m:r>
                                <a:rPr lang="en-GB" b="0" i="1" smtClean="0">
                                  <a:solidFill>
                                    <a:schemeClr val="tx1"/>
                                  </a:solidFill>
                                  <a:latin typeface="Cambria Math" panose="02040503050406030204" pitchFamily="18" charset="0"/>
                                  <a:ea typeface="Cambria Math" panose="02040503050406030204" pitchFamily="18" charset="0"/>
                                </a:rPr>
                                <m:t>𝐿</m:t>
                              </m:r>
                            </m:lim>
                          </m:limLow>
                        </m:fName>
                        <m:e>
                          <m:r>
                            <a:rPr lang="en-GB" b="0" i="1" smtClean="0">
                              <a:solidFill>
                                <a:schemeClr val="tx1"/>
                              </a:solidFill>
                              <a:latin typeface="Cambria Math" panose="02040503050406030204" pitchFamily="18" charset="0"/>
                              <a:ea typeface="Cambria Math" panose="02040503050406030204" pitchFamily="18" charset="0"/>
                            </a:rPr>
                            <m:t>𝑝</m:t>
                          </m:r>
                          <m:r>
                            <a:rPr lang="en-GB" b="0" i="1" smtClean="0">
                              <a:solidFill>
                                <a:schemeClr val="tx1"/>
                              </a:solidFill>
                              <a:latin typeface="Cambria Math" panose="02040503050406030204" pitchFamily="18" charset="0"/>
                              <a:ea typeface="Cambria Math" panose="02040503050406030204" pitchFamily="18" charset="0"/>
                            </a:rPr>
                            <m:t> </m:t>
                          </m:r>
                          <m:r>
                            <a:rPr lang="en-GB" b="0" i="1" smtClean="0">
                              <a:solidFill>
                                <a:schemeClr val="tx1"/>
                              </a:solidFill>
                              <a:latin typeface="Cambria Math" panose="02040503050406030204" pitchFamily="18" charset="0"/>
                              <a:ea typeface="Cambria Math" panose="02040503050406030204" pitchFamily="18" charset="0"/>
                            </a:rPr>
                            <m:t>𝑓</m:t>
                          </m:r>
                          <m:d>
                            <m:dPr>
                              <m:ctrlPr>
                                <a:rPr lang="en-GB" b="0" i="1" smtClean="0">
                                  <a:solidFill>
                                    <a:schemeClr val="tx1"/>
                                  </a:solidFill>
                                  <a:latin typeface="Cambria Math" panose="02040503050406030204" pitchFamily="18" charset="0"/>
                                  <a:ea typeface="Cambria Math" panose="02040503050406030204" pitchFamily="18" charset="0"/>
                                </a:rPr>
                              </m:ctrlPr>
                            </m:dPr>
                            <m:e>
                              <m:r>
                                <a:rPr lang="en-GB" b="0" i="1" smtClean="0">
                                  <a:solidFill>
                                    <a:schemeClr val="tx1"/>
                                  </a:solidFill>
                                  <a:latin typeface="Cambria Math" panose="02040503050406030204" pitchFamily="18" charset="0"/>
                                  <a:ea typeface="Cambria Math" panose="02040503050406030204" pitchFamily="18" charset="0"/>
                                </a:rPr>
                                <m:t>𝐿</m:t>
                              </m:r>
                            </m:e>
                          </m:d>
                          <m:r>
                            <a:rPr lang="en-GB" b="0" i="1" smtClean="0">
                              <a:solidFill>
                                <a:schemeClr val="tx1"/>
                              </a:solidFill>
                              <a:latin typeface="Cambria Math" panose="02040503050406030204" pitchFamily="18" charset="0"/>
                              <a:ea typeface="Cambria Math" panose="02040503050406030204" pitchFamily="18" charset="0"/>
                            </a:rPr>
                            <m:t>−</m:t>
                          </m:r>
                          <m:r>
                            <a:rPr lang="en-GB" b="0" i="1" smtClean="0">
                              <a:solidFill>
                                <a:schemeClr val="tx1"/>
                              </a:solidFill>
                              <a:latin typeface="Cambria Math" panose="02040503050406030204" pitchFamily="18" charset="0"/>
                              <a:ea typeface="Cambria Math" panose="02040503050406030204" pitchFamily="18" charset="0"/>
                            </a:rPr>
                            <m:t>𝑤</m:t>
                          </m:r>
                          <m:r>
                            <a:rPr lang="en-GB" b="0" i="1" smtClean="0">
                              <a:solidFill>
                                <a:schemeClr val="tx1"/>
                              </a:solidFill>
                              <a:latin typeface="Cambria Math" panose="02040503050406030204" pitchFamily="18" charset="0"/>
                              <a:ea typeface="Cambria Math" panose="02040503050406030204" pitchFamily="18" charset="0"/>
                            </a:rPr>
                            <m:t> </m:t>
                          </m:r>
                          <m:r>
                            <a:rPr lang="en-GB" b="0" i="1" smtClean="0">
                              <a:solidFill>
                                <a:schemeClr val="tx1"/>
                              </a:solidFill>
                              <a:latin typeface="Cambria Math" panose="02040503050406030204" pitchFamily="18" charset="0"/>
                              <a:ea typeface="Cambria Math" panose="02040503050406030204" pitchFamily="18" charset="0"/>
                            </a:rPr>
                            <m:t>𝐿</m:t>
                          </m:r>
                        </m:e>
                      </m:func>
                    </m:oMath>
                  </m:oMathPara>
                </a14:m>
                <a:endParaRPr lang="en-GB" dirty="0" smtClean="0">
                  <a:solidFill>
                    <a:schemeClr val="tx1"/>
                  </a:solidFill>
                </a:endParaRPr>
              </a:p>
              <a:p>
                <a:pPr marL="0" indent="0">
                  <a:buNone/>
                </a:pPr>
                <a:r>
                  <a:rPr lang="en-GB" dirty="0" smtClean="0">
                    <a:solidFill>
                      <a:schemeClr val="tx1"/>
                    </a:solidFill>
                  </a:rPr>
                  <a:t>The solution is given by:</a:t>
                </a:r>
              </a:p>
              <a:p>
                <a:pPr marL="0" indent="0">
                  <a:buNone/>
                </a:pPr>
                <a14:m>
                  <m:oMathPara xmlns:m="http://schemas.openxmlformats.org/officeDocument/2006/math">
                    <m:oMathParaPr>
                      <m:jc m:val="centerGroup"/>
                    </m:oMathParaPr>
                    <m:oMath xmlns:m="http://schemas.openxmlformats.org/officeDocument/2006/math">
                      <m:r>
                        <a:rPr lang="en-GB" b="0" i="1" smtClean="0">
                          <a:solidFill>
                            <a:schemeClr val="tx1"/>
                          </a:solidFill>
                          <a:latin typeface="Cambria Math" panose="02040503050406030204" pitchFamily="18" charset="0"/>
                        </a:rPr>
                        <m:t>𝑝</m:t>
                      </m:r>
                      <m:r>
                        <a:rPr lang="en-GB" b="0" i="1" smtClean="0">
                          <a:solidFill>
                            <a:schemeClr val="tx1"/>
                          </a:solidFill>
                          <a:latin typeface="Cambria Math" panose="02040503050406030204" pitchFamily="18" charset="0"/>
                        </a:rPr>
                        <m:t> </m:t>
                      </m:r>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𝑓</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e>
                      </m:d>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𝑤</m:t>
                      </m:r>
                    </m:oMath>
                  </m:oMathPara>
                </a14:m>
                <a:endParaRPr lang="en-GB" dirty="0" smtClean="0">
                  <a:solidFill>
                    <a:schemeClr val="tx1"/>
                  </a:solidFill>
                </a:endParaRPr>
              </a:p>
              <a:p>
                <a:pPr marL="0" indent="0">
                  <a:buNone/>
                </a:pPr>
                <a:r>
                  <a:rPr lang="en-GB" dirty="0" smtClean="0">
                    <a:solidFill>
                      <a:schemeClr val="tx1"/>
                    </a:solidFill>
                  </a:rPr>
                  <a:t>that is the (inverse) firm’s demand curve </a:t>
                </a:r>
                <a:r>
                  <a:rPr lang="en-GB" dirty="0" smtClean="0">
                    <a:solidFill>
                      <a:schemeClr val="tx1"/>
                    </a:solidFill>
                  </a:rPr>
                  <a:t>for </a:t>
                </a:r>
                <a14:m>
                  <m:oMath xmlns:m="http://schemas.openxmlformats.org/officeDocument/2006/math">
                    <m:r>
                      <a:rPr lang="en-GB" b="0" i="1" dirty="0" smtClean="0">
                        <a:solidFill>
                          <a:schemeClr val="tx1"/>
                        </a:solidFill>
                        <a:latin typeface="Cambria Math" panose="02040503050406030204" pitchFamily="18" charset="0"/>
                      </a:rPr>
                      <m:t>𝐿</m:t>
                    </m:r>
                  </m:oMath>
                </a14:m>
                <a:r>
                  <a:rPr lang="en-GB" dirty="0" smtClean="0">
                    <a:solidFill>
                      <a:schemeClr val="tx1"/>
                    </a:solidFill>
                  </a:rPr>
                  <a:t>.   </a:t>
                </a:r>
              </a:p>
              <a:p>
                <a:pPr marL="0" indent="0">
                  <a:buNone/>
                </a:pPr>
                <a:r>
                  <a:rPr lang="en-GB" dirty="0" smtClean="0">
                    <a:solidFill>
                      <a:schemeClr val="tx1"/>
                    </a:solidFill>
                  </a:rPr>
                  <a:t>Example. Let be </a:t>
                </a:r>
                <a14:m>
                  <m:oMath xmlns:m="http://schemas.openxmlformats.org/officeDocument/2006/math">
                    <m:r>
                      <a:rPr lang="en-GB" b="0" i="1" smtClean="0">
                        <a:solidFill>
                          <a:schemeClr val="tx1"/>
                        </a:solidFill>
                        <a:latin typeface="Cambria Math" panose="02040503050406030204" pitchFamily="18" charset="0"/>
                      </a:rPr>
                      <m:t>𝑓</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e>
                    </m:d>
                    <m:r>
                      <a:rPr lang="en-GB" b="0" i="1" smtClean="0">
                        <a:solidFill>
                          <a:schemeClr val="tx1"/>
                        </a:solidFill>
                        <a:latin typeface="Cambria Math" panose="02040503050406030204" pitchFamily="18" charset="0"/>
                      </a:rPr>
                      <m:t>=</m:t>
                    </m:r>
                    <m:func>
                      <m:funcPr>
                        <m:ctrlPr>
                          <a:rPr lang="en-GB" b="0" i="1" smtClean="0">
                            <a:solidFill>
                              <a:schemeClr val="tx1"/>
                            </a:solidFill>
                            <a:latin typeface="Cambria Math" panose="02040503050406030204" pitchFamily="18" charset="0"/>
                          </a:rPr>
                        </m:ctrlPr>
                      </m:funcPr>
                      <m:fName>
                        <m:r>
                          <m:rPr>
                            <m:sty m:val="p"/>
                          </m:rPr>
                          <a:rPr lang="en-GB" b="0" i="0" smtClean="0">
                            <a:solidFill>
                              <a:schemeClr val="tx1"/>
                            </a:solidFill>
                            <a:latin typeface="Cambria Math" panose="02040503050406030204" pitchFamily="18" charset="0"/>
                          </a:rPr>
                          <m:t>ln</m:t>
                        </m:r>
                      </m:fName>
                      <m:e>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𝐿</m:t>
                        </m:r>
                        <m:r>
                          <a:rPr lang="en-GB" b="0" i="1" smtClean="0">
                            <a:solidFill>
                              <a:schemeClr val="tx1"/>
                            </a:solidFill>
                            <a:latin typeface="Cambria Math" panose="02040503050406030204" pitchFamily="18" charset="0"/>
                          </a:rPr>
                          <m:t>+1)</m:t>
                        </m:r>
                      </m:e>
                    </m:func>
                  </m:oMath>
                </a14:m>
                <a:r>
                  <a:rPr lang="en-GB" dirty="0" smtClean="0">
                    <a:solidFill>
                      <a:schemeClr val="tx1"/>
                    </a:solidFill>
                  </a:rPr>
                  <a:t> then the (inverse) firm’s demand curve </a:t>
                </a:r>
                <a:r>
                  <a:rPr lang="en-GB" dirty="0" smtClean="0">
                    <a:solidFill>
                      <a:schemeClr val="tx1"/>
                    </a:solidFill>
                  </a:rPr>
                  <a:t>for </a:t>
                </a:r>
                <a14:m>
                  <m:oMath xmlns:m="http://schemas.openxmlformats.org/officeDocument/2006/math">
                    <m:r>
                      <a:rPr lang="en-GB" b="0" i="1" dirty="0" smtClean="0">
                        <a:solidFill>
                          <a:schemeClr val="tx1"/>
                        </a:solidFill>
                        <a:latin typeface="Cambria Math" panose="02040503050406030204" pitchFamily="18" charset="0"/>
                      </a:rPr>
                      <m:t>𝐿</m:t>
                    </m:r>
                  </m:oMath>
                </a14:m>
                <a:r>
                  <a:rPr lang="en-GB" dirty="0" smtClean="0">
                    <a:solidFill>
                      <a:schemeClr val="tx1"/>
                    </a:solidFill>
                  </a:rPr>
                  <a:t> is:</a:t>
                </a:r>
              </a:p>
              <a:p>
                <a:pPr marL="0" indent="0">
                  <a:buNone/>
                </a:pPr>
                <a14:m>
                  <m:oMathPara xmlns:m="http://schemas.openxmlformats.org/officeDocument/2006/math">
                    <m:oMathParaPr>
                      <m:jc m:val="centerGroup"/>
                    </m:oMathParaPr>
                    <m:oMath xmlns:m="http://schemas.openxmlformats.org/officeDocument/2006/math">
                      <m:r>
                        <a:rPr lang="en-GB" b="0" i="1" smtClean="0">
                          <a:solidFill>
                            <a:schemeClr val="tx1"/>
                          </a:solidFill>
                          <a:latin typeface="Cambria Math" panose="02040503050406030204" pitchFamily="18" charset="0"/>
                        </a:rPr>
                        <m:t>𝑤</m:t>
                      </m:r>
                      <m:r>
                        <a:rPr lang="en-GB" b="0" i="1" smtClean="0">
                          <a:solidFill>
                            <a:schemeClr val="tx1"/>
                          </a:solidFill>
                          <a:latin typeface="Cambria Math" panose="02040503050406030204" pitchFamily="18" charset="0"/>
                        </a:rPr>
                        <m:t>=</m:t>
                      </m:r>
                      <m:f>
                        <m:fPr>
                          <m:ctrlPr>
                            <a:rPr lang="en-GB" b="0" i="1" smtClean="0">
                              <a:solidFill>
                                <a:schemeClr val="tx1"/>
                              </a:solidFill>
                              <a:latin typeface="Cambria Math" panose="02040503050406030204" pitchFamily="18" charset="0"/>
                            </a:rPr>
                          </m:ctrlPr>
                        </m:fPr>
                        <m:num>
                          <m:r>
                            <a:rPr lang="en-GB" b="0" i="1" smtClean="0">
                              <a:solidFill>
                                <a:schemeClr val="tx1"/>
                              </a:solidFill>
                              <a:latin typeface="Cambria Math" panose="02040503050406030204" pitchFamily="18" charset="0"/>
                            </a:rPr>
                            <m:t>𝑝</m:t>
                          </m:r>
                        </m:num>
                        <m:den>
                          <m:r>
                            <a:rPr lang="en-GB" b="0" i="1" smtClean="0">
                              <a:solidFill>
                                <a:schemeClr val="tx1"/>
                              </a:solidFill>
                              <a:latin typeface="Cambria Math" panose="02040503050406030204" pitchFamily="18" charset="0"/>
                            </a:rPr>
                            <m:t>𝐿</m:t>
                          </m:r>
                          <m:r>
                            <a:rPr lang="en-GB" b="0" i="1" smtClean="0">
                              <a:solidFill>
                                <a:schemeClr val="tx1"/>
                              </a:solidFill>
                              <a:latin typeface="Cambria Math" panose="02040503050406030204" pitchFamily="18" charset="0"/>
                            </a:rPr>
                            <m:t>+1</m:t>
                          </m:r>
                        </m:den>
                      </m:f>
                    </m:oMath>
                  </m:oMathPara>
                </a14:m>
                <a:endParaRPr lang="en-GB" dirty="0" smtClean="0">
                  <a:solidFill>
                    <a:schemeClr val="tx1"/>
                  </a:solidFill>
                </a:endParaRPr>
              </a:p>
              <a:p>
                <a:pPr marL="0" indent="0">
                  <a:buNone/>
                </a:pPr>
                <a:r>
                  <a:rPr lang="en-GB" dirty="0" smtClean="0">
                    <a:solidFill>
                      <a:schemeClr val="tx1"/>
                    </a:solidFill>
                  </a:rPr>
                  <a:t>Solving by </a:t>
                </a:r>
                <a14:m>
                  <m:oMath xmlns:m="http://schemas.openxmlformats.org/officeDocument/2006/math">
                    <m:r>
                      <a:rPr lang="en-GB" b="0" i="1" dirty="0" smtClean="0">
                        <a:solidFill>
                          <a:schemeClr val="tx1"/>
                        </a:solidFill>
                        <a:latin typeface="Cambria Math" panose="02040503050406030204" pitchFamily="18" charset="0"/>
                      </a:rPr>
                      <m:t>𝐿</m:t>
                    </m:r>
                  </m:oMath>
                </a14:m>
                <a:r>
                  <a:rPr lang="en-GB" dirty="0" smtClean="0">
                    <a:solidFill>
                      <a:schemeClr val="tx1"/>
                    </a:solidFill>
                  </a:rPr>
                  <a:t> we get the demand </a:t>
                </a:r>
                <a:r>
                  <a:rPr lang="en-GB" dirty="0" smtClean="0">
                    <a:solidFill>
                      <a:schemeClr val="tx1"/>
                    </a:solidFill>
                  </a:rPr>
                  <a:t>for </a:t>
                </a:r>
                <a14:m>
                  <m:oMath xmlns:m="http://schemas.openxmlformats.org/officeDocument/2006/math">
                    <m:r>
                      <a:rPr lang="en-GB" b="0" i="1" dirty="0" smtClean="0">
                        <a:solidFill>
                          <a:schemeClr val="tx1"/>
                        </a:solidFill>
                        <a:latin typeface="Cambria Math" panose="02040503050406030204" pitchFamily="18" charset="0"/>
                      </a:rPr>
                      <m:t>𝐿</m:t>
                    </m:r>
                  </m:oMath>
                </a14:m>
                <a:r>
                  <a:rPr lang="en-GB" dirty="0" smtClean="0">
                    <a:solidFill>
                      <a:schemeClr val="tx1"/>
                    </a:solidFill>
                  </a:rPr>
                  <a:t>:</a:t>
                </a:r>
              </a:p>
              <a:p>
                <a:pPr marL="0" indent="0">
                  <a:buNone/>
                </a:pPr>
                <a14:m>
                  <m:oMathPara xmlns:m="http://schemas.openxmlformats.org/officeDocument/2006/math">
                    <m:oMathParaPr>
                      <m:jc m:val="centerGroup"/>
                    </m:oMathParaPr>
                    <m:oMath xmlns:m="http://schemas.openxmlformats.org/officeDocument/2006/math">
                      <m:r>
                        <a:rPr lang="en-GB" b="0" i="1" smtClean="0">
                          <a:solidFill>
                            <a:schemeClr val="tx1"/>
                          </a:solidFill>
                          <a:latin typeface="Cambria Math" panose="02040503050406030204" pitchFamily="18" charset="0"/>
                        </a:rPr>
                        <m:t>𝐿</m:t>
                      </m:r>
                      <m:r>
                        <a:rPr lang="en-GB" b="0" i="1" smtClean="0">
                          <a:solidFill>
                            <a:schemeClr val="tx1"/>
                          </a:solidFill>
                          <a:latin typeface="Cambria Math" panose="02040503050406030204" pitchFamily="18" charset="0"/>
                        </a:rPr>
                        <m:t>=</m:t>
                      </m:r>
                      <m:f>
                        <m:fPr>
                          <m:ctrlPr>
                            <a:rPr lang="en-GB" b="0" i="1" smtClean="0">
                              <a:solidFill>
                                <a:schemeClr val="tx1"/>
                              </a:solidFill>
                              <a:latin typeface="Cambria Math" panose="02040503050406030204" pitchFamily="18" charset="0"/>
                            </a:rPr>
                          </m:ctrlPr>
                        </m:fPr>
                        <m:num>
                          <m:r>
                            <a:rPr lang="en-GB" b="0" i="1" smtClean="0">
                              <a:solidFill>
                                <a:schemeClr val="tx1"/>
                              </a:solidFill>
                              <a:latin typeface="Cambria Math" panose="02040503050406030204" pitchFamily="18" charset="0"/>
                            </a:rPr>
                            <m:t>𝑝</m:t>
                          </m:r>
                        </m:num>
                        <m:den>
                          <m:r>
                            <a:rPr lang="en-GB" b="0" i="1" smtClean="0">
                              <a:solidFill>
                                <a:schemeClr val="tx1"/>
                              </a:solidFill>
                              <a:latin typeface="Cambria Math" panose="02040503050406030204" pitchFamily="18" charset="0"/>
                            </a:rPr>
                            <m:t>𝑤</m:t>
                          </m:r>
                        </m:den>
                      </m:f>
                      <m:r>
                        <a:rPr lang="en-GB" b="0" i="1" smtClean="0">
                          <a:solidFill>
                            <a:schemeClr val="tx1"/>
                          </a:solidFill>
                          <a:latin typeface="Cambria Math" panose="02040503050406030204" pitchFamily="18" charset="0"/>
                        </a:rPr>
                        <m:t>−1</m:t>
                      </m:r>
                    </m:oMath>
                  </m:oMathPara>
                </a14:m>
                <a:endParaRPr lang="en-GB" dirty="0" smtClean="0">
                  <a:solidFill>
                    <a:schemeClr val="tx1"/>
                  </a:solidFill>
                </a:endParaRPr>
              </a:p>
              <a:p>
                <a:pPr marL="0" indent="0">
                  <a:buNone/>
                </a:pPr>
                <a:endParaRPr lang="en-GB" dirty="0" smtClean="0">
                  <a:solidFill>
                    <a:schemeClr val="tx1"/>
                  </a:solidFill>
                </a:endParaRPr>
              </a:p>
              <a:p>
                <a:pPr marL="0" indent="0">
                  <a:buNone/>
                </a:pPr>
                <a:endParaRPr lang="en-GB" dirty="0" smtClean="0">
                  <a:solidFill>
                    <a:schemeClr val="tx1"/>
                  </a:solidFill>
                </a:endParaRPr>
              </a:p>
              <a:p>
                <a:pPr marL="0" indent="0">
                  <a:buNone/>
                </a:pPr>
                <a:endParaRPr lang="en-GB" dirty="0" smtClean="0">
                  <a:solidFill>
                    <a:schemeClr val="tx1"/>
                  </a:solidFill>
                </a:endParaRPr>
              </a:p>
              <a:p>
                <a:pPr marL="0" indent="0">
                  <a:buNone/>
                </a:pPr>
                <a:endParaRPr lang="en-GB" dirty="0">
                  <a:solidFill>
                    <a:schemeClr val="tx1"/>
                  </a:solidFill>
                </a:endParaRPr>
              </a:p>
            </p:txBody>
          </p:sp>
        </mc:Choice>
        <mc:Fallback>
          <p:sp useBgFill="1">
            <p:nvSpPr>
              <p:cNvPr id="3" name="Text Placeholder 2"/>
              <p:cNvSpPr>
                <a:spLocks noGrp="1" noRot="1" noChangeAspect="1" noMove="1" noResize="1" noEditPoints="1" noAdjustHandles="1" noChangeArrowheads="1" noChangeShapeType="1" noTextEdit="1"/>
              </p:cNvSpPr>
              <p:nvPr>
                <p:ph type="body" sz="half" idx="1"/>
              </p:nvPr>
            </p:nvSpPr>
            <p:spPr>
              <a:xfrm>
                <a:off x="228600" y="228601"/>
                <a:ext cx="8839200" cy="5943600"/>
              </a:xfrm>
              <a:blipFill rotWithShape="0">
                <a:blip r:embed="rId2"/>
                <a:stretch>
                  <a:fillRect l="-1103" t="-718"/>
                </a:stretch>
              </a:blipFill>
            </p:spPr>
            <p:txBody>
              <a:bodyPr/>
              <a:lstStyle/>
              <a:p>
                <a:r>
                  <a:rPr lang="en-GB">
                    <a:noFill/>
                  </a:rPr>
                  <a:t> </a:t>
                </a:r>
              </a:p>
            </p:txBody>
          </p:sp>
        </mc:Fallback>
      </mc:AlternateContent>
    </p:spTree>
    <p:extLst>
      <p:ext uri="{BB962C8B-B14F-4D97-AF65-F5344CB8AC3E}">
        <p14:creationId xmlns:p14="http://schemas.microsoft.com/office/powerpoint/2010/main" val="23196534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Text Placeholder 2"/>
              <p:cNvSpPr>
                <a:spLocks noGrp="1"/>
              </p:cNvSpPr>
              <p:nvPr>
                <p:ph type="body" sz="half" idx="1"/>
              </p:nvPr>
            </p:nvSpPr>
            <p:spPr>
              <a:xfrm>
                <a:off x="152400" y="228600"/>
                <a:ext cx="8915400" cy="6400799"/>
              </a:xfrm>
            </p:spPr>
            <p:txBody>
              <a:bodyPr/>
              <a:lstStyle/>
              <a:p>
                <a:pPr marL="0" indent="0">
                  <a:buNone/>
                </a:pPr>
                <a:r>
                  <a:rPr lang="en-GB" b="1" dirty="0" smtClean="0">
                    <a:solidFill>
                      <a:schemeClr val="tx1"/>
                    </a:solidFill>
                  </a:rPr>
                  <a:t>Case 2: two inputs (</a:t>
                </a:r>
                <a14:m>
                  <m:oMath xmlns:m="http://schemas.openxmlformats.org/officeDocument/2006/math">
                    <m:r>
                      <a:rPr lang="en-GB" b="1" i="1" dirty="0" smtClean="0">
                        <a:solidFill>
                          <a:schemeClr val="tx1"/>
                        </a:solidFill>
                        <a:latin typeface="Cambria Math" panose="02040503050406030204" pitchFamily="18" charset="0"/>
                      </a:rPr>
                      <m:t>𝑳</m:t>
                    </m:r>
                  </m:oMath>
                </a14:m>
                <a:r>
                  <a:rPr lang="en-GB" b="1" dirty="0" smtClean="0">
                    <a:solidFill>
                      <a:schemeClr val="tx1"/>
                    </a:solidFill>
                  </a:rPr>
                  <a:t> and K), no interaction between inputs,  and firm is price </a:t>
                </a:r>
                <a:r>
                  <a:rPr lang="en-GB" b="1" dirty="0" smtClean="0">
                    <a:solidFill>
                      <a:schemeClr val="tx1"/>
                    </a:solidFill>
                  </a:rPr>
                  <a:t>taker</a:t>
                </a:r>
              </a:p>
              <a:p>
                <a:pPr marL="0" indent="0">
                  <a:buNone/>
                </a:pPr>
                <a:r>
                  <a:rPr lang="en-GB" dirty="0" smtClean="0">
                    <a:solidFill>
                      <a:schemeClr val="tx1"/>
                    </a:solidFill>
                  </a:rPr>
                  <a:t>In this case</a:t>
                </a:r>
                <a:r>
                  <a:rPr lang="en-GB" b="1" dirty="0" smtClean="0">
                    <a:solidFill>
                      <a:schemeClr val="tx1"/>
                    </a:solidFill>
                  </a:rPr>
                  <a:t> </a:t>
                </a:r>
                <a:r>
                  <a:rPr lang="en-GB" dirty="0" smtClean="0">
                    <a:solidFill>
                      <a:schemeClr val="tx1"/>
                    </a:solidFill>
                  </a:rPr>
                  <a:t>the production function is</a:t>
                </a:r>
                <a:r>
                  <a:rPr lang="en-GB" b="1" dirty="0" smtClean="0">
                    <a:solidFill>
                      <a:schemeClr val="tx1"/>
                    </a:solidFill>
                  </a:rPr>
                  <a:t> </a:t>
                </a:r>
                <a14:m>
                  <m:oMath xmlns:m="http://schemas.openxmlformats.org/officeDocument/2006/math">
                    <m:r>
                      <a:rPr lang="en-GB" i="1">
                        <a:solidFill>
                          <a:schemeClr val="tx1"/>
                        </a:solidFill>
                        <a:latin typeface="Cambria Math" panose="02040503050406030204" pitchFamily="18" charset="0"/>
                      </a:rPr>
                      <m:t>𝑓</m:t>
                    </m:r>
                    <m:d>
                      <m:dPr>
                        <m:ctrlPr>
                          <a:rPr lang="en-GB" i="1">
                            <a:solidFill>
                              <a:schemeClr val="tx1"/>
                            </a:solidFill>
                            <a:latin typeface="Cambria Math" panose="02040503050406030204" pitchFamily="18" charset="0"/>
                          </a:rPr>
                        </m:ctrlPr>
                      </m:dPr>
                      <m:e>
                        <m:r>
                          <a:rPr lang="en-GB" i="1">
                            <a:solidFill>
                              <a:schemeClr val="tx1"/>
                            </a:solidFill>
                            <a:latin typeface="Cambria Math" panose="02040503050406030204" pitchFamily="18" charset="0"/>
                          </a:rPr>
                          <m:t>𝐿</m:t>
                        </m:r>
                        <m:r>
                          <a:rPr lang="en-GB" i="1">
                            <a:solidFill>
                              <a:schemeClr val="tx1"/>
                            </a:solidFill>
                            <a:latin typeface="Cambria Math" panose="02040503050406030204" pitchFamily="18" charset="0"/>
                          </a:rPr>
                          <m:t>, </m:t>
                        </m:r>
                        <m:r>
                          <a:rPr lang="en-GB" i="1">
                            <a:solidFill>
                              <a:schemeClr val="tx1"/>
                            </a:solidFill>
                            <a:latin typeface="Cambria Math" panose="02040503050406030204" pitchFamily="18" charset="0"/>
                          </a:rPr>
                          <m:t>𝐾</m:t>
                        </m:r>
                      </m:e>
                    </m:d>
                  </m:oMath>
                </a14:m>
                <a:r>
                  <a:rPr lang="en-GB" b="1" dirty="0" smtClean="0">
                    <a:solidFill>
                      <a:schemeClr val="tx1"/>
                    </a:solidFill>
                  </a:rPr>
                  <a:t> </a:t>
                </a:r>
                <a:r>
                  <a:rPr lang="en-GB" dirty="0" smtClean="0">
                    <a:solidFill>
                      <a:schemeClr val="tx1"/>
                    </a:solidFill>
                  </a:rPr>
                  <a:t>and</a:t>
                </a:r>
                <a:r>
                  <a:rPr lang="en-GB" b="1" dirty="0" smtClean="0">
                    <a:solidFill>
                      <a:schemeClr val="tx1"/>
                    </a:solidFill>
                  </a:rPr>
                  <a:t> </a:t>
                </a:r>
                <a14:m>
                  <m:oMath xmlns:m="http://schemas.openxmlformats.org/officeDocument/2006/math">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r>
                          <a:rPr lang="en-GB" b="0" i="1" smtClean="0">
                            <a:solidFill>
                              <a:schemeClr val="tx1"/>
                            </a:solidFill>
                            <a:latin typeface="Cambria Math" panose="02040503050406030204" pitchFamily="18" charset="0"/>
                          </a:rPr>
                          <m:t>𝑓</m:t>
                        </m:r>
                      </m:num>
                      <m:den>
                        <m:r>
                          <a:rPr lang="en-GB" i="1" smtClean="0">
                            <a:solidFill>
                              <a:schemeClr val="tx1"/>
                            </a:solidFill>
                            <a:latin typeface="Cambria Math" panose="02040503050406030204" pitchFamily="18" charset="0"/>
                          </a:rPr>
                          <m:t>𝑑</m:t>
                        </m:r>
                        <m:r>
                          <a:rPr lang="en-GB" b="0" i="1" smtClean="0">
                            <a:solidFill>
                              <a:schemeClr val="tx1"/>
                            </a:solidFill>
                            <a:latin typeface="Cambria Math" panose="02040503050406030204" pitchFamily="18" charset="0"/>
                          </a:rPr>
                          <m:t>𝐿</m:t>
                        </m:r>
                        <m:r>
                          <a:rPr lang="en-GB" b="0" i="1" smtClean="0">
                            <a:solidFill>
                              <a:schemeClr val="tx1"/>
                            </a:solidFill>
                            <a:latin typeface="Cambria Math" panose="02040503050406030204" pitchFamily="18" charset="0"/>
                          </a:rPr>
                          <m:t> </m:t>
                        </m:r>
                        <m:r>
                          <a:rPr lang="en-GB" b="0" i="1" smtClean="0">
                            <a:solidFill>
                              <a:schemeClr val="tx1"/>
                            </a:solidFill>
                            <a:latin typeface="Cambria Math" panose="02040503050406030204" pitchFamily="18" charset="0"/>
                          </a:rPr>
                          <m:t>𝑑𝐾</m:t>
                        </m:r>
                      </m:den>
                    </m:f>
                    <m:r>
                      <a:rPr lang="en-GB" b="0" i="1" smtClean="0">
                        <a:solidFill>
                          <a:schemeClr val="tx1"/>
                        </a:solidFill>
                        <a:latin typeface="Cambria Math" panose="02040503050406030204" pitchFamily="18" charset="0"/>
                      </a:rPr>
                      <m:t>=0</m:t>
                    </m:r>
                  </m:oMath>
                </a14:m>
                <a:endParaRPr lang="en-GB" b="1" dirty="0" smtClean="0">
                  <a:solidFill>
                    <a:schemeClr val="tx1"/>
                  </a:solidFill>
                </a:endParaRPr>
              </a:p>
              <a:p>
                <a:pPr marL="0" indent="0">
                  <a:buNone/>
                </a:pPr>
                <a:r>
                  <a:rPr lang="en-GB" dirty="0" smtClean="0">
                    <a:solidFill>
                      <a:schemeClr val="tx1"/>
                    </a:solidFill>
                  </a:rPr>
                  <a:t>Example: The </a:t>
                </a:r>
                <a:r>
                  <a:rPr lang="en-GB" dirty="0" smtClean="0">
                    <a:solidFill>
                      <a:schemeClr val="tx1"/>
                    </a:solidFill>
                  </a:rPr>
                  <a:t>production function is </a:t>
                </a:r>
                <a:endParaRPr lang="en-GB" b="0" i="1" dirty="0" smtClean="0">
                  <a:solidFill>
                    <a:schemeClr val="tx1"/>
                  </a:solidFill>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GB" b="0" i="1" smtClean="0">
                          <a:solidFill>
                            <a:schemeClr val="tx1"/>
                          </a:solidFill>
                          <a:latin typeface="Cambria Math" panose="02040503050406030204" pitchFamily="18" charset="0"/>
                        </a:rPr>
                        <m:t>𝑓</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r>
                            <a:rPr lang="en-GB" b="0" i="1" smtClean="0">
                              <a:solidFill>
                                <a:schemeClr val="tx1"/>
                              </a:solidFill>
                              <a:latin typeface="Cambria Math" panose="02040503050406030204" pitchFamily="18" charset="0"/>
                            </a:rPr>
                            <m:t>, </m:t>
                          </m:r>
                          <m:r>
                            <a:rPr lang="en-GB" b="0" i="1" smtClean="0">
                              <a:solidFill>
                                <a:schemeClr val="tx1"/>
                              </a:solidFill>
                              <a:latin typeface="Cambria Math" panose="02040503050406030204" pitchFamily="18" charset="0"/>
                            </a:rPr>
                            <m:t>𝐾</m:t>
                          </m:r>
                        </m:e>
                      </m:d>
                      <m:r>
                        <a:rPr lang="en-GB" b="0" i="1" smtClean="0">
                          <a:solidFill>
                            <a:schemeClr val="tx1"/>
                          </a:solidFill>
                          <a:latin typeface="Cambria Math" panose="02040503050406030204" pitchFamily="18" charset="0"/>
                        </a:rPr>
                        <m:t>=</m:t>
                      </m:r>
                      <m:func>
                        <m:funcPr>
                          <m:ctrlPr>
                            <a:rPr lang="en-GB" i="1">
                              <a:solidFill>
                                <a:schemeClr val="tx1"/>
                              </a:solidFill>
                              <a:latin typeface="Cambria Math" panose="02040503050406030204" pitchFamily="18" charset="0"/>
                            </a:rPr>
                          </m:ctrlPr>
                        </m:funcPr>
                        <m:fName>
                          <m:r>
                            <m:rPr>
                              <m:sty m:val="p"/>
                            </m:rPr>
                            <a:rPr lang="en-GB">
                              <a:solidFill>
                                <a:schemeClr val="tx1"/>
                              </a:solidFill>
                              <a:latin typeface="Cambria Math" panose="02040503050406030204" pitchFamily="18" charset="0"/>
                            </a:rPr>
                            <m:t>ln</m:t>
                          </m:r>
                        </m:fName>
                        <m:e>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r>
                                <a:rPr lang="en-GB" i="1">
                                  <a:solidFill>
                                    <a:schemeClr val="tx1"/>
                                  </a:solidFill>
                                  <a:latin typeface="Cambria Math" panose="02040503050406030204" pitchFamily="18" charset="0"/>
                                </a:rPr>
                                <m:t>+1</m:t>
                              </m:r>
                            </m:e>
                          </m:d>
                          <m:r>
                            <a:rPr lang="en-GB" b="0" i="1" smtClean="0">
                              <a:solidFill>
                                <a:schemeClr val="tx1"/>
                              </a:solidFill>
                              <a:latin typeface="Cambria Math" panose="02040503050406030204" pitchFamily="18" charset="0"/>
                            </a:rPr>
                            <m:t>+</m:t>
                          </m:r>
                          <m:func>
                            <m:funcPr>
                              <m:ctrlPr>
                                <a:rPr lang="en-GB" i="1">
                                  <a:solidFill>
                                    <a:schemeClr val="tx1"/>
                                  </a:solidFill>
                                  <a:latin typeface="Cambria Math" panose="02040503050406030204" pitchFamily="18" charset="0"/>
                                </a:rPr>
                              </m:ctrlPr>
                            </m:funcPr>
                            <m:fName>
                              <m:r>
                                <m:rPr>
                                  <m:sty m:val="p"/>
                                </m:rPr>
                                <a:rPr lang="en-GB">
                                  <a:solidFill>
                                    <a:schemeClr val="tx1"/>
                                  </a:solidFill>
                                  <a:latin typeface="Cambria Math" panose="02040503050406030204" pitchFamily="18" charset="0"/>
                                </a:rPr>
                                <m:t>ln</m:t>
                              </m:r>
                            </m:fName>
                            <m:e>
                              <m:r>
                                <a:rPr lang="en-GB" i="1">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𝐾</m:t>
                              </m:r>
                              <m:r>
                                <a:rPr lang="en-GB" i="1">
                                  <a:solidFill>
                                    <a:schemeClr val="tx1"/>
                                  </a:solidFill>
                                  <a:latin typeface="Cambria Math" panose="02040503050406030204" pitchFamily="18" charset="0"/>
                                </a:rPr>
                                <m:t>+1)</m:t>
                              </m:r>
                            </m:e>
                          </m:func>
                        </m:e>
                      </m:func>
                    </m:oMath>
                  </m:oMathPara>
                </a14:m>
                <a:endParaRPr lang="en-GB" dirty="0" smtClean="0">
                  <a:solidFill>
                    <a:schemeClr val="tx1"/>
                  </a:solidFill>
                </a:endParaRPr>
              </a:p>
              <a:p>
                <a:pPr marL="0" indent="0">
                  <a:buNone/>
                </a:pPr>
                <a:r>
                  <a:rPr lang="en-GB" dirty="0" smtClean="0">
                    <a:solidFill>
                      <a:schemeClr val="tx1"/>
                    </a:solidFill>
                  </a:rPr>
                  <a:t>Let </a:t>
                </a:r>
                <a14:m>
                  <m:oMath xmlns:m="http://schemas.openxmlformats.org/officeDocument/2006/math">
                    <m:r>
                      <a:rPr lang="en-GB" b="0" i="1" smtClean="0">
                        <a:solidFill>
                          <a:schemeClr val="tx1"/>
                        </a:solidFill>
                        <a:latin typeface="Cambria Math" panose="02040503050406030204" pitchFamily="18" charset="0"/>
                      </a:rPr>
                      <m:t>𝑤</m:t>
                    </m:r>
                  </m:oMath>
                </a14:m>
                <a:r>
                  <a:rPr lang="en-GB" dirty="0" smtClean="0">
                    <a:solidFill>
                      <a:schemeClr val="tx1"/>
                    </a:solidFill>
                  </a:rPr>
                  <a:t> be the price of </a:t>
                </a:r>
                <a14:m>
                  <m:oMath xmlns:m="http://schemas.openxmlformats.org/officeDocument/2006/math">
                    <m:r>
                      <a:rPr lang="en-GB" b="0" i="1" smtClean="0">
                        <a:solidFill>
                          <a:schemeClr val="tx1"/>
                        </a:solidFill>
                        <a:latin typeface="Cambria Math" panose="02040503050406030204" pitchFamily="18" charset="0"/>
                      </a:rPr>
                      <m:t>𝐿</m:t>
                    </m:r>
                  </m:oMath>
                </a14:m>
                <a:r>
                  <a:rPr lang="en-GB" dirty="0" smtClean="0">
                    <a:solidFill>
                      <a:schemeClr val="tx1"/>
                    </a:solidFill>
                  </a:rPr>
                  <a:t> and </a:t>
                </a:r>
                <a14:m>
                  <m:oMath xmlns:m="http://schemas.openxmlformats.org/officeDocument/2006/math">
                    <m:r>
                      <a:rPr lang="en-GB" b="0" i="1" smtClean="0">
                        <a:solidFill>
                          <a:schemeClr val="tx1"/>
                        </a:solidFill>
                        <a:latin typeface="Cambria Math" panose="02040503050406030204" pitchFamily="18" charset="0"/>
                      </a:rPr>
                      <m:t>𝑟</m:t>
                    </m:r>
                  </m:oMath>
                </a14:m>
                <a:r>
                  <a:rPr lang="en-GB" dirty="0" smtClean="0">
                    <a:solidFill>
                      <a:schemeClr val="tx1"/>
                    </a:solidFill>
                  </a:rPr>
                  <a:t> the price of </a:t>
                </a:r>
                <a14:m>
                  <m:oMath xmlns:m="http://schemas.openxmlformats.org/officeDocument/2006/math">
                    <m:r>
                      <a:rPr lang="en-GB" b="0" i="1" smtClean="0">
                        <a:solidFill>
                          <a:schemeClr val="tx1"/>
                        </a:solidFill>
                        <a:latin typeface="Cambria Math" panose="02040503050406030204" pitchFamily="18" charset="0"/>
                      </a:rPr>
                      <m:t>𝐾</m:t>
                    </m:r>
                  </m:oMath>
                </a14:m>
                <a:r>
                  <a:rPr lang="en-GB" dirty="0" smtClean="0">
                    <a:solidFill>
                      <a:schemeClr val="tx1"/>
                    </a:solidFill>
                  </a:rPr>
                  <a:t>. </a:t>
                </a:r>
                <a:r>
                  <a:rPr lang="en-GB" dirty="0" smtClean="0">
                    <a:solidFill>
                      <a:schemeClr val="tx1"/>
                    </a:solidFill>
                  </a:rPr>
                  <a:t>Then its problem is to maximize profits:</a:t>
                </a:r>
              </a:p>
              <a:p>
                <a:pPr marL="0" indent="0">
                  <a:buNone/>
                </a:pPr>
                <a14:m>
                  <m:oMathPara xmlns:m="http://schemas.openxmlformats.org/officeDocument/2006/math">
                    <m:oMathParaPr>
                      <m:jc m:val="centerGroup"/>
                    </m:oMathParaPr>
                    <m:oMath xmlns:m="http://schemas.openxmlformats.org/officeDocument/2006/math">
                      <m:func>
                        <m:funcPr>
                          <m:ctrlPr>
                            <a:rPr lang="en-GB" i="1" smtClean="0">
                              <a:solidFill>
                                <a:schemeClr val="tx1"/>
                              </a:solidFill>
                              <a:latin typeface="Cambria Math" panose="02040503050406030204" pitchFamily="18" charset="0"/>
                              <a:ea typeface="Cambria Math" panose="02040503050406030204" pitchFamily="18" charset="0"/>
                            </a:rPr>
                          </m:ctrlPr>
                        </m:funcPr>
                        <m:fName>
                          <m:limLow>
                            <m:limLowPr>
                              <m:ctrlPr>
                                <a:rPr lang="en-GB" i="1" smtClean="0">
                                  <a:solidFill>
                                    <a:schemeClr val="tx1"/>
                                  </a:solidFill>
                                  <a:latin typeface="Cambria Math" panose="02040503050406030204" pitchFamily="18" charset="0"/>
                                  <a:ea typeface="Cambria Math" panose="02040503050406030204" pitchFamily="18" charset="0"/>
                                </a:rPr>
                              </m:ctrlPr>
                            </m:limLowPr>
                            <m:e>
                              <m:r>
                                <m:rPr>
                                  <m:sty m:val="p"/>
                                </m:rPr>
                                <a:rPr lang="en-GB" i="0" smtClean="0">
                                  <a:solidFill>
                                    <a:schemeClr val="tx1"/>
                                  </a:solidFill>
                                  <a:latin typeface="Cambria Math" panose="02040503050406030204" pitchFamily="18" charset="0"/>
                                  <a:ea typeface="Cambria Math" panose="02040503050406030204" pitchFamily="18" charset="0"/>
                                </a:rPr>
                                <m:t>max</m:t>
                              </m:r>
                            </m:e>
                            <m:lim>
                              <m:r>
                                <a:rPr lang="en-GB" b="0" i="1" smtClean="0">
                                  <a:solidFill>
                                    <a:schemeClr val="tx1"/>
                                  </a:solidFill>
                                  <a:latin typeface="Cambria Math" panose="02040503050406030204" pitchFamily="18" charset="0"/>
                                  <a:ea typeface="Cambria Math" panose="02040503050406030204" pitchFamily="18" charset="0"/>
                                </a:rPr>
                                <m:t>𝐿</m:t>
                              </m:r>
                            </m:lim>
                          </m:limLow>
                        </m:fName>
                        <m:e>
                          <m:r>
                            <a:rPr lang="en-GB" b="0" i="1" smtClean="0">
                              <a:solidFill>
                                <a:schemeClr val="tx1"/>
                              </a:solidFill>
                              <a:latin typeface="Cambria Math" panose="02040503050406030204" pitchFamily="18" charset="0"/>
                              <a:ea typeface="Cambria Math" panose="02040503050406030204" pitchFamily="18" charset="0"/>
                            </a:rPr>
                            <m:t>𝑝</m:t>
                          </m:r>
                          <m:func>
                            <m:funcPr>
                              <m:ctrlPr>
                                <a:rPr lang="en-GB" i="1">
                                  <a:solidFill>
                                    <a:schemeClr val="tx1"/>
                                  </a:solidFill>
                                  <a:latin typeface="Cambria Math" panose="02040503050406030204" pitchFamily="18" charset="0"/>
                                </a:rPr>
                              </m:ctrlPr>
                            </m:funcPr>
                            <m:fName>
                              <m:r>
                                <a:rPr lang="en-GB" b="0" i="1" smtClean="0">
                                  <a:solidFill>
                                    <a:schemeClr val="tx1"/>
                                  </a:solidFill>
                                  <a:latin typeface="Cambria Math" panose="02040503050406030204" pitchFamily="18" charset="0"/>
                                </a:rPr>
                                <m:t>[</m:t>
                              </m:r>
                              <m:r>
                                <m:rPr>
                                  <m:sty m:val="p"/>
                                </m:rPr>
                                <a:rPr lang="en-GB">
                                  <a:solidFill>
                                    <a:schemeClr val="tx1"/>
                                  </a:solidFill>
                                  <a:latin typeface="Cambria Math" panose="02040503050406030204" pitchFamily="18" charset="0"/>
                                </a:rPr>
                                <m:t>ln</m:t>
                              </m:r>
                            </m:fName>
                            <m:e>
                              <m:d>
                                <m:dPr>
                                  <m:ctrlPr>
                                    <a:rPr lang="en-GB" i="1">
                                      <a:solidFill>
                                        <a:schemeClr val="tx1"/>
                                      </a:solidFill>
                                      <a:latin typeface="Cambria Math" panose="02040503050406030204" pitchFamily="18" charset="0"/>
                                    </a:rPr>
                                  </m:ctrlPr>
                                </m:dPr>
                                <m:e>
                                  <m:r>
                                    <a:rPr lang="en-GB" i="1">
                                      <a:solidFill>
                                        <a:schemeClr val="tx1"/>
                                      </a:solidFill>
                                      <a:latin typeface="Cambria Math" panose="02040503050406030204" pitchFamily="18" charset="0"/>
                                    </a:rPr>
                                    <m:t>𝐿</m:t>
                                  </m:r>
                                  <m:r>
                                    <a:rPr lang="en-GB" i="1">
                                      <a:solidFill>
                                        <a:schemeClr val="tx1"/>
                                      </a:solidFill>
                                      <a:latin typeface="Cambria Math" panose="02040503050406030204" pitchFamily="18" charset="0"/>
                                    </a:rPr>
                                    <m:t>+1</m:t>
                                  </m:r>
                                </m:e>
                              </m:d>
                              <m:r>
                                <a:rPr lang="en-GB" i="1">
                                  <a:solidFill>
                                    <a:schemeClr val="tx1"/>
                                  </a:solidFill>
                                  <a:latin typeface="Cambria Math" panose="02040503050406030204" pitchFamily="18" charset="0"/>
                                </a:rPr>
                                <m:t>+</m:t>
                              </m:r>
                              <m:func>
                                <m:funcPr>
                                  <m:ctrlPr>
                                    <a:rPr lang="en-GB" i="1">
                                      <a:solidFill>
                                        <a:schemeClr val="tx1"/>
                                      </a:solidFill>
                                      <a:latin typeface="Cambria Math" panose="02040503050406030204" pitchFamily="18" charset="0"/>
                                    </a:rPr>
                                  </m:ctrlPr>
                                </m:funcPr>
                                <m:fName>
                                  <m:r>
                                    <m:rPr>
                                      <m:sty m:val="p"/>
                                    </m:rPr>
                                    <a:rPr lang="en-GB">
                                      <a:solidFill>
                                        <a:schemeClr val="tx1"/>
                                      </a:solidFill>
                                      <a:latin typeface="Cambria Math" panose="02040503050406030204" pitchFamily="18" charset="0"/>
                                    </a:rPr>
                                    <m:t>ln</m:t>
                                  </m:r>
                                </m:fName>
                                <m:e>
                                  <m:r>
                                    <a:rPr lang="en-GB" i="1">
                                      <a:solidFill>
                                        <a:schemeClr val="tx1"/>
                                      </a:solidFill>
                                      <a:latin typeface="Cambria Math" panose="02040503050406030204" pitchFamily="18" charset="0"/>
                                    </a:rPr>
                                    <m:t>(</m:t>
                                  </m:r>
                                  <m:r>
                                    <a:rPr lang="en-GB" i="1">
                                      <a:solidFill>
                                        <a:schemeClr val="tx1"/>
                                      </a:solidFill>
                                      <a:latin typeface="Cambria Math" panose="02040503050406030204" pitchFamily="18" charset="0"/>
                                    </a:rPr>
                                    <m:t>𝐾</m:t>
                                  </m:r>
                                  <m:r>
                                    <a:rPr lang="en-GB" i="1">
                                      <a:solidFill>
                                        <a:schemeClr val="tx1"/>
                                      </a:solidFill>
                                      <a:latin typeface="Cambria Math" panose="02040503050406030204" pitchFamily="18" charset="0"/>
                                    </a:rPr>
                                    <m:t>+1)</m:t>
                                  </m:r>
                                  <m:r>
                                    <a:rPr lang="en-GB" b="0" i="1" smtClean="0">
                                      <a:solidFill>
                                        <a:schemeClr val="tx1"/>
                                      </a:solidFill>
                                      <a:latin typeface="Cambria Math" panose="02040503050406030204" pitchFamily="18" charset="0"/>
                                    </a:rPr>
                                    <m:t>]</m:t>
                                  </m:r>
                                </m:e>
                              </m:func>
                            </m:e>
                          </m:func>
                          <m:r>
                            <a:rPr lang="en-GB" b="0" i="1" smtClean="0">
                              <a:solidFill>
                                <a:schemeClr val="tx1"/>
                              </a:solidFill>
                              <a:latin typeface="Cambria Math" panose="02040503050406030204" pitchFamily="18" charset="0"/>
                              <a:ea typeface="Cambria Math" panose="02040503050406030204" pitchFamily="18" charset="0"/>
                            </a:rPr>
                            <m:t>−</m:t>
                          </m:r>
                          <m:r>
                            <a:rPr lang="en-GB" b="0" i="1" smtClean="0">
                              <a:solidFill>
                                <a:schemeClr val="tx1"/>
                              </a:solidFill>
                              <a:latin typeface="Cambria Math" panose="02040503050406030204" pitchFamily="18" charset="0"/>
                              <a:ea typeface="Cambria Math" panose="02040503050406030204" pitchFamily="18" charset="0"/>
                            </a:rPr>
                            <m:t>𝑤</m:t>
                          </m:r>
                          <m:r>
                            <a:rPr lang="en-GB" b="0" i="1" smtClean="0">
                              <a:solidFill>
                                <a:schemeClr val="tx1"/>
                              </a:solidFill>
                              <a:latin typeface="Cambria Math" panose="02040503050406030204" pitchFamily="18" charset="0"/>
                              <a:ea typeface="Cambria Math" panose="02040503050406030204" pitchFamily="18" charset="0"/>
                            </a:rPr>
                            <m:t> </m:t>
                          </m:r>
                          <m:r>
                            <a:rPr lang="en-GB" b="0" i="1" smtClean="0">
                              <a:solidFill>
                                <a:schemeClr val="tx1"/>
                              </a:solidFill>
                              <a:latin typeface="Cambria Math" panose="02040503050406030204" pitchFamily="18" charset="0"/>
                              <a:ea typeface="Cambria Math" panose="02040503050406030204" pitchFamily="18" charset="0"/>
                            </a:rPr>
                            <m:t>𝐿</m:t>
                          </m:r>
                        </m:e>
                      </m:func>
                      <m:r>
                        <a:rPr lang="en-GB" b="0" i="1" smtClean="0">
                          <a:solidFill>
                            <a:schemeClr val="tx1"/>
                          </a:solidFill>
                          <a:latin typeface="Cambria Math" panose="02040503050406030204" pitchFamily="18" charset="0"/>
                          <a:ea typeface="Cambria Math" panose="02040503050406030204" pitchFamily="18" charset="0"/>
                        </a:rPr>
                        <m:t>−</m:t>
                      </m:r>
                      <m:r>
                        <a:rPr lang="en-GB" b="0" i="1" smtClean="0">
                          <a:solidFill>
                            <a:schemeClr val="tx1"/>
                          </a:solidFill>
                          <a:latin typeface="Cambria Math" panose="02040503050406030204" pitchFamily="18" charset="0"/>
                          <a:ea typeface="Cambria Math" panose="02040503050406030204" pitchFamily="18" charset="0"/>
                        </a:rPr>
                        <m:t>𝑟𝐾</m:t>
                      </m:r>
                    </m:oMath>
                  </m:oMathPara>
                </a14:m>
                <a:endParaRPr lang="en-GB" dirty="0" smtClean="0">
                  <a:solidFill>
                    <a:schemeClr val="tx1"/>
                  </a:solidFill>
                </a:endParaRPr>
              </a:p>
              <a:p>
                <a:pPr marL="0" indent="0">
                  <a:buNone/>
                </a:pPr>
                <a:r>
                  <a:rPr lang="en-GB" dirty="0" smtClean="0">
                    <a:solidFill>
                      <a:schemeClr val="tx1"/>
                    </a:solidFill>
                  </a:rPr>
                  <a:t>The solution is given by:</a:t>
                </a:r>
              </a:p>
              <a:p>
                <a:pPr marL="0" indent="0">
                  <a:buNone/>
                </a:pPr>
                <a14:m>
                  <m:oMathPara xmlns:m="http://schemas.openxmlformats.org/officeDocument/2006/math">
                    <m:oMathParaPr>
                      <m:jc m:val="centerGroup"/>
                    </m:oMathParaPr>
                    <m:oMath xmlns:m="http://schemas.openxmlformats.org/officeDocument/2006/math">
                      <m:r>
                        <a:rPr lang="en-GB" i="1">
                          <a:solidFill>
                            <a:schemeClr val="tx1"/>
                          </a:solidFill>
                          <a:latin typeface="Cambria Math" panose="02040503050406030204" pitchFamily="18" charset="0"/>
                        </a:rPr>
                        <m:t>𝑤</m:t>
                      </m:r>
                      <m:r>
                        <a:rPr lang="en-GB" i="1">
                          <a:solidFill>
                            <a:schemeClr val="tx1"/>
                          </a:solidFill>
                          <a:latin typeface="Cambria Math" panose="02040503050406030204" pitchFamily="18" charset="0"/>
                        </a:rPr>
                        <m:t>=</m:t>
                      </m:r>
                      <m:f>
                        <m:fPr>
                          <m:ctrlPr>
                            <a:rPr lang="en-GB" i="1">
                              <a:solidFill>
                                <a:schemeClr val="tx1"/>
                              </a:solidFill>
                              <a:latin typeface="Cambria Math" panose="02040503050406030204" pitchFamily="18" charset="0"/>
                            </a:rPr>
                          </m:ctrlPr>
                        </m:fPr>
                        <m:num>
                          <m:r>
                            <a:rPr lang="en-GB" i="1">
                              <a:solidFill>
                                <a:schemeClr val="tx1"/>
                              </a:solidFill>
                              <a:latin typeface="Cambria Math" panose="02040503050406030204" pitchFamily="18" charset="0"/>
                            </a:rPr>
                            <m:t>𝑝</m:t>
                          </m:r>
                        </m:num>
                        <m:den>
                          <m:r>
                            <a:rPr lang="en-GB" i="1">
                              <a:solidFill>
                                <a:schemeClr val="tx1"/>
                              </a:solidFill>
                              <a:latin typeface="Cambria Math" panose="02040503050406030204" pitchFamily="18" charset="0"/>
                            </a:rPr>
                            <m:t>𝐿</m:t>
                          </m:r>
                          <m:r>
                            <a:rPr lang="en-GB" i="1">
                              <a:solidFill>
                                <a:schemeClr val="tx1"/>
                              </a:solidFill>
                              <a:latin typeface="Cambria Math" panose="02040503050406030204" pitchFamily="18" charset="0"/>
                            </a:rPr>
                            <m:t>+1</m:t>
                          </m:r>
                        </m:den>
                      </m:f>
                      <m:r>
                        <a:rPr lang="en-GB" b="0" i="1" smtClean="0">
                          <a:solidFill>
                            <a:schemeClr val="tx1"/>
                          </a:solidFill>
                          <a:latin typeface="Cambria Math" panose="02040503050406030204" pitchFamily="18" charset="0"/>
                        </a:rPr>
                        <m:t>     </m:t>
                      </m:r>
                      <m:r>
                        <a:rPr lang="en-GB" b="0" i="1" smtClean="0">
                          <a:solidFill>
                            <a:schemeClr val="tx1"/>
                          </a:solidFill>
                          <a:latin typeface="Cambria Math" panose="02040503050406030204" pitchFamily="18" charset="0"/>
                        </a:rPr>
                        <m:t>𝑟</m:t>
                      </m:r>
                      <m:r>
                        <a:rPr lang="en-GB" i="1">
                          <a:solidFill>
                            <a:schemeClr val="tx1"/>
                          </a:solidFill>
                          <a:latin typeface="Cambria Math" panose="02040503050406030204" pitchFamily="18" charset="0"/>
                        </a:rPr>
                        <m:t>=</m:t>
                      </m:r>
                      <m:f>
                        <m:fPr>
                          <m:ctrlPr>
                            <a:rPr lang="en-GB" i="1">
                              <a:solidFill>
                                <a:schemeClr val="tx1"/>
                              </a:solidFill>
                              <a:latin typeface="Cambria Math" panose="02040503050406030204" pitchFamily="18" charset="0"/>
                            </a:rPr>
                          </m:ctrlPr>
                        </m:fPr>
                        <m:num>
                          <m:r>
                            <a:rPr lang="en-GB" i="1">
                              <a:solidFill>
                                <a:schemeClr val="tx1"/>
                              </a:solidFill>
                              <a:latin typeface="Cambria Math" panose="02040503050406030204" pitchFamily="18" charset="0"/>
                            </a:rPr>
                            <m:t>𝑝</m:t>
                          </m:r>
                        </m:num>
                        <m:den>
                          <m:r>
                            <a:rPr lang="en-GB" b="0" i="1" smtClean="0">
                              <a:solidFill>
                                <a:schemeClr val="tx1"/>
                              </a:solidFill>
                              <a:latin typeface="Cambria Math" panose="02040503050406030204" pitchFamily="18" charset="0"/>
                            </a:rPr>
                            <m:t>𝐾</m:t>
                          </m:r>
                          <m:r>
                            <a:rPr lang="en-GB" i="1">
                              <a:solidFill>
                                <a:schemeClr val="tx1"/>
                              </a:solidFill>
                              <a:latin typeface="Cambria Math" panose="02040503050406030204" pitchFamily="18" charset="0"/>
                            </a:rPr>
                            <m:t>+1</m:t>
                          </m:r>
                        </m:den>
                      </m:f>
                    </m:oMath>
                  </m:oMathPara>
                </a14:m>
                <a:endParaRPr lang="en-GB" dirty="0">
                  <a:solidFill>
                    <a:schemeClr val="tx1"/>
                  </a:solidFill>
                </a:endParaRPr>
              </a:p>
              <a:p>
                <a:pPr marL="0" indent="0">
                  <a:buNone/>
                </a:pPr>
                <a:endParaRPr lang="en-GB" dirty="0">
                  <a:solidFill>
                    <a:schemeClr val="tx1"/>
                  </a:solidFill>
                </a:endParaRPr>
              </a:p>
              <a:p>
                <a:pPr marL="0" indent="0">
                  <a:buNone/>
                </a:pPr>
                <a:r>
                  <a:rPr lang="en-GB" smtClean="0">
                    <a:solidFill>
                      <a:schemeClr val="tx1"/>
                    </a:solidFill>
                  </a:rPr>
                  <a:t>that </a:t>
                </a:r>
                <a:r>
                  <a:rPr lang="en-GB" smtClean="0">
                    <a:solidFill>
                      <a:schemeClr val="tx1"/>
                    </a:solidFill>
                  </a:rPr>
                  <a:t>are </a:t>
                </a:r>
                <a:r>
                  <a:rPr lang="en-GB" dirty="0" smtClean="0">
                    <a:solidFill>
                      <a:schemeClr val="tx1"/>
                    </a:solidFill>
                  </a:rPr>
                  <a:t>the (inverse) firm’s </a:t>
                </a:r>
                <a:r>
                  <a:rPr lang="en-GB" dirty="0" smtClean="0">
                    <a:solidFill>
                      <a:schemeClr val="tx1"/>
                    </a:solidFill>
                  </a:rPr>
                  <a:t>demand curves for </a:t>
                </a:r>
                <a14:m>
                  <m:oMath xmlns:m="http://schemas.openxmlformats.org/officeDocument/2006/math">
                    <m:r>
                      <a:rPr lang="en-GB" b="0" i="1" dirty="0" smtClean="0">
                        <a:solidFill>
                          <a:schemeClr val="tx1"/>
                        </a:solidFill>
                        <a:latin typeface="Cambria Math" panose="02040503050406030204" pitchFamily="18" charset="0"/>
                      </a:rPr>
                      <m:t>𝐿</m:t>
                    </m:r>
                  </m:oMath>
                </a14:m>
                <a:r>
                  <a:rPr lang="en-GB" dirty="0" smtClean="0">
                    <a:solidFill>
                      <a:schemeClr val="tx1"/>
                    </a:solidFill>
                  </a:rPr>
                  <a:t> and </a:t>
                </a:r>
                <a14:m>
                  <m:oMath xmlns:m="http://schemas.openxmlformats.org/officeDocument/2006/math">
                    <m:r>
                      <a:rPr lang="en-GB" b="0" i="1" smtClean="0">
                        <a:solidFill>
                          <a:schemeClr val="tx1"/>
                        </a:solidFill>
                        <a:latin typeface="Cambria Math" panose="02040503050406030204" pitchFamily="18" charset="0"/>
                      </a:rPr>
                      <m:t>𝐾</m:t>
                    </m:r>
                  </m:oMath>
                </a14:m>
                <a:r>
                  <a:rPr lang="en-GB" dirty="0" smtClean="0">
                    <a:solidFill>
                      <a:schemeClr val="tx1"/>
                    </a:solidFill>
                  </a:rPr>
                  <a:t>.   </a:t>
                </a:r>
                <a:endParaRPr lang="en-GB" dirty="0" smtClean="0">
                  <a:solidFill>
                    <a:schemeClr val="tx1"/>
                  </a:solidFill>
                </a:endParaRPr>
              </a:p>
              <a:p>
                <a:pPr marL="0" indent="0">
                  <a:buNone/>
                </a:pPr>
                <a:endParaRPr lang="en-GB" dirty="0" smtClean="0">
                  <a:solidFill>
                    <a:schemeClr val="tx1"/>
                  </a:solidFill>
                </a:endParaRPr>
              </a:p>
              <a:p>
                <a:pPr marL="0" indent="0">
                  <a:buNone/>
                </a:pPr>
                <a:r>
                  <a:rPr lang="en-GB" dirty="0" smtClean="0">
                    <a:solidFill>
                      <a:schemeClr val="tx1"/>
                    </a:solidFill>
                  </a:rPr>
                  <a:t>Note as each (inverse) demand is not affected by the other input</a:t>
                </a:r>
                <a:endParaRPr lang="en-GB" dirty="0" smtClean="0">
                  <a:solidFill>
                    <a:schemeClr val="tx1"/>
                  </a:solidFill>
                </a:endParaRPr>
              </a:p>
              <a:p>
                <a:pPr marL="0" indent="0">
                  <a:buNone/>
                </a:pPr>
                <a:endParaRPr lang="en-GB" dirty="0" smtClean="0">
                  <a:solidFill>
                    <a:schemeClr val="tx1"/>
                  </a:solidFill>
                </a:endParaRPr>
              </a:p>
              <a:p>
                <a:pPr marL="0" indent="0">
                  <a:buNone/>
                </a:pPr>
                <a:endParaRPr lang="en-GB" dirty="0">
                  <a:solidFill>
                    <a:schemeClr val="tx1"/>
                  </a:solidFill>
                </a:endParaRPr>
              </a:p>
            </p:txBody>
          </p:sp>
        </mc:Choice>
        <mc:Fallback>
          <p:sp>
            <p:nvSpPr>
              <p:cNvPr id="3" name="Text Placeholder 2"/>
              <p:cNvSpPr>
                <a:spLocks noGrp="1" noRot="1" noChangeAspect="1" noMove="1" noResize="1" noEditPoints="1" noAdjustHandles="1" noChangeArrowheads="1" noChangeShapeType="1" noTextEdit="1"/>
              </p:cNvSpPr>
              <p:nvPr>
                <p:ph type="body" sz="half" idx="1"/>
              </p:nvPr>
            </p:nvSpPr>
            <p:spPr>
              <a:xfrm>
                <a:off x="152400" y="228600"/>
                <a:ext cx="8915400" cy="6400799"/>
              </a:xfrm>
              <a:blipFill rotWithShape="0">
                <a:blip r:embed="rId2"/>
                <a:stretch>
                  <a:fillRect l="-1025" t="-667" r="-1914" b="-1811"/>
                </a:stretch>
              </a:blipFill>
            </p:spPr>
            <p:txBody>
              <a:bodyPr/>
              <a:lstStyle/>
              <a:p>
                <a:r>
                  <a:rPr lang="en-GB">
                    <a:noFill/>
                  </a:rPr>
                  <a:t> </a:t>
                </a:r>
              </a:p>
            </p:txBody>
          </p:sp>
        </mc:Fallback>
      </mc:AlternateContent>
    </p:spTree>
    <p:extLst>
      <p:ext uri="{BB962C8B-B14F-4D97-AF65-F5344CB8AC3E}">
        <p14:creationId xmlns:p14="http://schemas.microsoft.com/office/powerpoint/2010/main" val="21644826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Text Placeholder 2"/>
              <p:cNvSpPr>
                <a:spLocks noGrp="1"/>
              </p:cNvSpPr>
              <p:nvPr>
                <p:ph type="body" sz="half" idx="1"/>
              </p:nvPr>
            </p:nvSpPr>
            <p:spPr>
              <a:xfrm>
                <a:off x="228600" y="0"/>
                <a:ext cx="8915400" cy="6400799"/>
              </a:xfrm>
            </p:spPr>
            <p:txBody>
              <a:bodyPr/>
              <a:lstStyle/>
              <a:p>
                <a:pPr marL="0" indent="0">
                  <a:buNone/>
                </a:pPr>
                <a:r>
                  <a:rPr lang="en-GB" sz="2300" b="1" dirty="0" smtClean="0">
                    <a:solidFill>
                      <a:schemeClr val="tx1"/>
                    </a:solidFill>
                  </a:rPr>
                  <a:t>Case 3: two inputs (</a:t>
                </a:r>
                <a14:m>
                  <m:oMath xmlns:m="http://schemas.openxmlformats.org/officeDocument/2006/math">
                    <m:r>
                      <a:rPr lang="en-GB" sz="2300" b="1" i="1" dirty="0" smtClean="0">
                        <a:solidFill>
                          <a:schemeClr val="tx1"/>
                        </a:solidFill>
                        <a:latin typeface="Cambria Math" panose="02040503050406030204" pitchFamily="18" charset="0"/>
                      </a:rPr>
                      <m:t>𝑳</m:t>
                    </m:r>
                  </m:oMath>
                </a14:m>
                <a:r>
                  <a:rPr lang="en-GB" sz="2300" b="1" dirty="0" smtClean="0">
                    <a:solidFill>
                      <a:schemeClr val="tx1"/>
                    </a:solidFill>
                  </a:rPr>
                  <a:t> and K), </a:t>
                </a:r>
                <a:r>
                  <a:rPr lang="en-GB" sz="2300" b="1" dirty="0" smtClean="0">
                    <a:solidFill>
                      <a:schemeClr val="tx1"/>
                    </a:solidFill>
                  </a:rPr>
                  <a:t>interaction </a:t>
                </a:r>
                <a:r>
                  <a:rPr lang="en-GB" sz="2300" b="1" dirty="0" smtClean="0">
                    <a:solidFill>
                      <a:schemeClr val="tx1"/>
                    </a:solidFill>
                  </a:rPr>
                  <a:t>between inputs,  and firm is price </a:t>
                </a:r>
                <a:r>
                  <a:rPr lang="en-GB" sz="2300" b="1" dirty="0" smtClean="0">
                    <a:solidFill>
                      <a:schemeClr val="tx1"/>
                    </a:solidFill>
                  </a:rPr>
                  <a:t>taker. </a:t>
                </a:r>
                <a:r>
                  <a:rPr lang="en-GB" sz="2300" u="sng" dirty="0" smtClean="0">
                    <a:solidFill>
                      <a:schemeClr val="tx1"/>
                    </a:solidFill>
                  </a:rPr>
                  <a:t>Complementarity </a:t>
                </a:r>
                <a:r>
                  <a:rPr lang="en-GB" sz="2300" u="sng" dirty="0">
                    <a:solidFill>
                      <a:schemeClr val="tx1"/>
                    </a:solidFill>
                  </a:rPr>
                  <a:t>effects between </a:t>
                </a:r>
                <a14:m>
                  <m:oMath xmlns:m="http://schemas.openxmlformats.org/officeDocument/2006/math">
                    <m:r>
                      <a:rPr lang="en-GB" sz="2300" i="1" u="sng">
                        <a:solidFill>
                          <a:schemeClr val="tx1"/>
                        </a:solidFill>
                        <a:latin typeface="Cambria Math" panose="02040503050406030204" pitchFamily="18" charset="0"/>
                      </a:rPr>
                      <m:t>𝐾</m:t>
                    </m:r>
                  </m:oMath>
                </a14:m>
                <a:r>
                  <a:rPr lang="en-GB" sz="2300" u="sng" dirty="0">
                    <a:solidFill>
                      <a:schemeClr val="tx1"/>
                    </a:solidFill>
                  </a:rPr>
                  <a:t> and </a:t>
                </a:r>
                <a14:m>
                  <m:oMath xmlns:m="http://schemas.openxmlformats.org/officeDocument/2006/math">
                    <m:r>
                      <a:rPr lang="en-GB" sz="2300" i="1" u="sng">
                        <a:solidFill>
                          <a:schemeClr val="tx1"/>
                        </a:solidFill>
                        <a:latin typeface="Cambria Math" panose="02040503050406030204" pitchFamily="18" charset="0"/>
                      </a:rPr>
                      <m:t>𝐿</m:t>
                    </m:r>
                  </m:oMath>
                </a14:m>
                <a:endParaRPr lang="en-GB" sz="2300" b="1" dirty="0" smtClean="0">
                  <a:solidFill>
                    <a:schemeClr val="tx1"/>
                  </a:solidFill>
                </a:endParaRPr>
              </a:p>
              <a:p>
                <a:pPr marL="0" indent="0">
                  <a:buNone/>
                </a:pPr>
                <a:r>
                  <a:rPr lang="en-GB" sz="2300" dirty="0" smtClean="0">
                    <a:solidFill>
                      <a:schemeClr val="tx1"/>
                    </a:solidFill>
                  </a:rPr>
                  <a:t>In this case</a:t>
                </a:r>
                <a:r>
                  <a:rPr lang="en-GB" sz="2300" b="1" dirty="0" smtClean="0">
                    <a:solidFill>
                      <a:schemeClr val="tx1"/>
                    </a:solidFill>
                  </a:rPr>
                  <a:t> </a:t>
                </a:r>
                <a:r>
                  <a:rPr lang="en-GB" sz="2300" dirty="0" smtClean="0">
                    <a:solidFill>
                      <a:schemeClr val="tx1"/>
                    </a:solidFill>
                  </a:rPr>
                  <a:t>the production function is</a:t>
                </a:r>
                <a:r>
                  <a:rPr lang="en-GB" sz="2300" b="1" dirty="0" smtClean="0">
                    <a:solidFill>
                      <a:schemeClr val="tx1"/>
                    </a:solidFill>
                  </a:rPr>
                  <a:t> </a:t>
                </a:r>
                <a14:m>
                  <m:oMath xmlns:m="http://schemas.openxmlformats.org/officeDocument/2006/math">
                    <m:r>
                      <a:rPr lang="en-GB" sz="2300" i="1">
                        <a:solidFill>
                          <a:schemeClr val="tx1"/>
                        </a:solidFill>
                        <a:latin typeface="Cambria Math" panose="02040503050406030204" pitchFamily="18" charset="0"/>
                      </a:rPr>
                      <m:t>𝑓</m:t>
                    </m:r>
                    <m:d>
                      <m:dPr>
                        <m:ctrlPr>
                          <a:rPr lang="en-GB" sz="2300" i="1">
                            <a:solidFill>
                              <a:schemeClr val="tx1"/>
                            </a:solidFill>
                            <a:latin typeface="Cambria Math" panose="02040503050406030204" pitchFamily="18" charset="0"/>
                          </a:rPr>
                        </m:ctrlPr>
                      </m:dPr>
                      <m:e>
                        <m:r>
                          <a:rPr lang="en-GB" sz="2300" i="1">
                            <a:solidFill>
                              <a:schemeClr val="tx1"/>
                            </a:solidFill>
                            <a:latin typeface="Cambria Math" panose="02040503050406030204" pitchFamily="18" charset="0"/>
                          </a:rPr>
                          <m:t>𝐿</m:t>
                        </m:r>
                        <m:r>
                          <a:rPr lang="en-GB" sz="2300" i="1">
                            <a:solidFill>
                              <a:schemeClr val="tx1"/>
                            </a:solidFill>
                            <a:latin typeface="Cambria Math" panose="02040503050406030204" pitchFamily="18" charset="0"/>
                          </a:rPr>
                          <m:t>, </m:t>
                        </m:r>
                        <m:r>
                          <a:rPr lang="en-GB" sz="2300" i="1">
                            <a:solidFill>
                              <a:schemeClr val="tx1"/>
                            </a:solidFill>
                            <a:latin typeface="Cambria Math" panose="02040503050406030204" pitchFamily="18" charset="0"/>
                          </a:rPr>
                          <m:t>𝐾</m:t>
                        </m:r>
                      </m:e>
                    </m:d>
                  </m:oMath>
                </a14:m>
                <a:r>
                  <a:rPr lang="en-GB" sz="2300" b="1" dirty="0" smtClean="0">
                    <a:solidFill>
                      <a:schemeClr val="tx1"/>
                    </a:solidFill>
                  </a:rPr>
                  <a:t> </a:t>
                </a:r>
                <a:r>
                  <a:rPr lang="en-GB" sz="2300" dirty="0" smtClean="0">
                    <a:solidFill>
                      <a:schemeClr val="tx1"/>
                    </a:solidFill>
                  </a:rPr>
                  <a:t>and</a:t>
                </a:r>
                <a:r>
                  <a:rPr lang="en-GB" sz="2300" b="1" dirty="0" smtClean="0">
                    <a:solidFill>
                      <a:schemeClr val="tx1"/>
                    </a:solidFill>
                  </a:rPr>
                  <a:t> </a:t>
                </a:r>
                <a14:m>
                  <m:oMath xmlns:m="http://schemas.openxmlformats.org/officeDocument/2006/math">
                    <m:f>
                      <m:fPr>
                        <m:ctrlPr>
                          <a:rPr lang="en-GB" sz="2300" b="1" i="1" smtClean="0">
                            <a:solidFill>
                              <a:schemeClr val="tx1"/>
                            </a:solidFill>
                            <a:latin typeface="Cambria Math" panose="02040503050406030204" pitchFamily="18" charset="0"/>
                          </a:rPr>
                        </m:ctrlPr>
                      </m:fPr>
                      <m:num>
                        <m:r>
                          <a:rPr lang="en-GB" sz="2300" b="1" i="1" smtClean="0">
                            <a:solidFill>
                              <a:schemeClr val="tx1"/>
                            </a:solidFill>
                            <a:latin typeface="Cambria Math" panose="02040503050406030204" pitchFamily="18" charset="0"/>
                          </a:rPr>
                          <m:t>𝒅𝒇</m:t>
                        </m:r>
                      </m:num>
                      <m:den>
                        <m:r>
                          <a:rPr lang="en-GB" sz="2300" b="1" i="1" smtClean="0">
                            <a:solidFill>
                              <a:schemeClr val="tx1"/>
                            </a:solidFill>
                            <a:latin typeface="Cambria Math" panose="02040503050406030204" pitchFamily="18" charset="0"/>
                          </a:rPr>
                          <m:t>𝒅𝑳</m:t>
                        </m:r>
                        <m:r>
                          <a:rPr lang="en-GB" sz="2300" b="1" i="1" smtClean="0">
                            <a:solidFill>
                              <a:schemeClr val="tx1"/>
                            </a:solidFill>
                            <a:latin typeface="Cambria Math" panose="02040503050406030204" pitchFamily="18" charset="0"/>
                          </a:rPr>
                          <m:t> </m:t>
                        </m:r>
                        <m:r>
                          <a:rPr lang="en-GB" sz="2300" b="1" i="1" smtClean="0">
                            <a:solidFill>
                              <a:schemeClr val="tx1"/>
                            </a:solidFill>
                            <a:latin typeface="Cambria Math" panose="02040503050406030204" pitchFamily="18" charset="0"/>
                          </a:rPr>
                          <m:t>𝒅𝑲</m:t>
                        </m:r>
                      </m:den>
                    </m:f>
                    <m:r>
                      <a:rPr lang="en-GB" sz="2300" b="1" i="1" smtClean="0">
                        <a:solidFill>
                          <a:schemeClr val="tx1"/>
                        </a:solidFill>
                        <a:latin typeface="Cambria Math" panose="02040503050406030204" pitchFamily="18" charset="0"/>
                      </a:rPr>
                      <m:t>&gt;</m:t>
                    </m:r>
                    <m:r>
                      <a:rPr lang="en-GB" sz="2300" b="1" i="1" smtClean="0">
                        <a:solidFill>
                          <a:schemeClr val="tx1"/>
                        </a:solidFill>
                        <a:latin typeface="Cambria Math" panose="02040503050406030204" pitchFamily="18" charset="0"/>
                      </a:rPr>
                      <m:t>𝟎</m:t>
                    </m:r>
                  </m:oMath>
                </a14:m>
                <a:endParaRPr lang="en-GB" sz="2300" b="1" dirty="0" smtClean="0">
                  <a:solidFill>
                    <a:schemeClr val="tx1"/>
                  </a:solidFill>
                </a:endParaRPr>
              </a:p>
              <a:p>
                <a:pPr marL="0" indent="0">
                  <a:buNone/>
                </a:pPr>
                <a:r>
                  <a:rPr lang="en-GB" sz="2300" dirty="0" smtClean="0">
                    <a:solidFill>
                      <a:schemeClr val="tx1"/>
                    </a:solidFill>
                  </a:rPr>
                  <a:t>Example: The </a:t>
                </a:r>
                <a:r>
                  <a:rPr lang="en-GB" sz="2300" dirty="0" smtClean="0">
                    <a:solidFill>
                      <a:schemeClr val="tx1"/>
                    </a:solidFill>
                  </a:rPr>
                  <a:t>production function is </a:t>
                </a:r>
                <a:endParaRPr lang="en-GB" sz="2300" dirty="0" smtClean="0">
                  <a:solidFill>
                    <a:schemeClr val="tx1"/>
                  </a:solidFill>
                </a:endParaRPr>
              </a:p>
              <a:p>
                <a:pPr marL="0" indent="0">
                  <a:buNone/>
                </a:pPr>
                <a14:m>
                  <m:oMathPara xmlns:m="http://schemas.openxmlformats.org/officeDocument/2006/math">
                    <m:oMathParaPr>
                      <m:jc m:val="centerGroup"/>
                    </m:oMathParaPr>
                    <m:oMath xmlns:m="http://schemas.openxmlformats.org/officeDocument/2006/math">
                      <m:r>
                        <a:rPr lang="en-GB" sz="2300" b="0" i="1" smtClean="0">
                          <a:solidFill>
                            <a:schemeClr val="tx1"/>
                          </a:solidFill>
                          <a:latin typeface="Cambria Math" panose="02040503050406030204" pitchFamily="18" charset="0"/>
                        </a:rPr>
                        <m:t>𝑓</m:t>
                      </m:r>
                      <m:d>
                        <m:dPr>
                          <m:ctrlPr>
                            <a:rPr lang="en-GB" sz="2300" b="0" i="1" smtClean="0">
                              <a:solidFill>
                                <a:schemeClr val="tx1"/>
                              </a:solidFill>
                              <a:latin typeface="Cambria Math" panose="02040503050406030204" pitchFamily="18" charset="0"/>
                            </a:rPr>
                          </m:ctrlPr>
                        </m:dPr>
                        <m:e>
                          <m:r>
                            <a:rPr lang="en-GB" sz="2300" b="0" i="1" smtClean="0">
                              <a:solidFill>
                                <a:schemeClr val="tx1"/>
                              </a:solidFill>
                              <a:latin typeface="Cambria Math" panose="02040503050406030204" pitchFamily="18" charset="0"/>
                            </a:rPr>
                            <m:t>𝐿</m:t>
                          </m:r>
                          <m:r>
                            <a:rPr lang="en-GB" sz="2300" b="0" i="1" smtClean="0">
                              <a:solidFill>
                                <a:schemeClr val="tx1"/>
                              </a:solidFill>
                              <a:latin typeface="Cambria Math" panose="02040503050406030204" pitchFamily="18" charset="0"/>
                            </a:rPr>
                            <m:t>, </m:t>
                          </m:r>
                          <m:r>
                            <a:rPr lang="en-GB" sz="2300" b="0" i="1" smtClean="0">
                              <a:solidFill>
                                <a:schemeClr val="tx1"/>
                              </a:solidFill>
                              <a:latin typeface="Cambria Math" panose="02040503050406030204" pitchFamily="18" charset="0"/>
                            </a:rPr>
                            <m:t>𝐾</m:t>
                          </m:r>
                        </m:e>
                      </m:d>
                      <m:r>
                        <a:rPr lang="en-GB" sz="2300" b="0" i="1" smtClean="0">
                          <a:solidFill>
                            <a:schemeClr val="tx1"/>
                          </a:solidFill>
                          <a:latin typeface="Cambria Math" panose="02040503050406030204" pitchFamily="18" charset="0"/>
                        </a:rPr>
                        <m:t>=</m:t>
                      </m:r>
                      <m:sSup>
                        <m:sSupPr>
                          <m:ctrlPr>
                            <a:rPr lang="en-GB" sz="2300" b="0" i="1" smtClean="0">
                              <a:solidFill>
                                <a:schemeClr val="tx1"/>
                              </a:solidFill>
                              <a:latin typeface="Cambria Math" panose="02040503050406030204" pitchFamily="18" charset="0"/>
                            </a:rPr>
                          </m:ctrlPr>
                        </m:sSupPr>
                        <m:e>
                          <m:r>
                            <a:rPr lang="en-GB" sz="2300" b="0" i="1" smtClean="0">
                              <a:solidFill>
                                <a:schemeClr val="tx1"/>
                              </a:solidFill>
                              <a:latin typeface="Cambria Math" panose="02040503050406030204" pitchFamily="18" charset="0"/>
                            </a:rPr>
                            <m:t>𝐾</m:t>
                          </m:r>
                        </m:e>
                        <m:sup>
                          <m:r>
                            <a:rPr lang="en-GB" sz="2300" b="0" i="1" smtClean="0">
                              <a:solidFill>
                                <a:schemeClr val="tx1"/>
                              </a:solidFill>
                              <a:latin typeface="Cambria Math" panose="02040503050406030204" pitchFamily="18" charset="0"/>
                            </a:rPr>
                            <m:t>𝑎</m:t>
                          </m:r>
                        </m:sup>
                      </m:sSup>
                      <m:sSup>
                        <m:sSupPr>
                          <m:ctrlPr>
                            <a:rPr lang="en-GB" sz="2300" i="1">
                              <a:solidFill>
                                <a:schemeClr val="tx1"/>
                              </a:solidFill>
                              <a:latin typeface="Cambria Math" panose="02040503050406030204" pitchFamily="18" charset="0"/>
                            </a:rPr>
                          </m:ctrlPr>
                        </m:sSupPr>
                        <m:e>
                          <m:r>
                            <a:rPr lang="en-GB" sz="2300" b="0" i="1" smtClean="0">
                              <a:solidFill>
                                <a:schemeClr val="tx1"/>
                              </a:solidFill>
                              <a:latin typeface="Cambria Math" panose="02040503050406030204" pitchFamily="18" charset="0"/>
                            </a:rPr>
                            <m:t>𝐿</m:t>
                          </m:r>
                        </m:e>
                        <m:sup>
                          <m:r>
                            <a:rPr lang="en-GB" sz="2300" b="0" i="1" smtClean="0">
                              <a:solidFill>
                                <a:schemeClr val="tx1"/>
                              </a:solidFill>
                              <a:latin typeface="Cambria Math" panose="02040503050406030204" pitchFamily="18" charset="0"/>
                            </a:rPr>
                            <m:t>𝑏</m:t>
                          </m:r>
                        </m:sup>
                      </m:sSup>
                      <m:r>
                        <a:rPr lang="en-GB" sz="2300" b="0" i="1" smtClean="0">
                          <a:solidFill>
                            <a:schemeClr val="tx1"/>
                          </a:solidFill>
                          <a:latin typeface="Cambria Math" panose="02040503050406030204" pitchFamily="18" charset="0"/>
                        </a:rPr>
                        <m:t> ,  </m:t>
                      </m:r>
                      <m:r>
                        <a:rPr lang="en-GB" sz="2300" b="0" i="1" smtClean="0">
                          <a:solidFill>
                            <a:schemeClr val="tx1"/>
                          </a:solidFill>
                          <a:latin typeface="Cambria Math" panose="02040503050406030204" pitchFamily="18" charset="0"/>
                        </a:rPr>
                        <m:t>𝑎</m:t>
                      </m:r>
                      <m:r>
                        <a:rPr lang="en-GB" sz="2300" b="0" i="1" smtClean="0">
                          <a:solidFill>
                            <a:schemeClr val="tx1"/>
                          </a:solidFill>
                          <a:latin typeface="Cambria Math" panose="02040503050406030204" pitchFamily="18" charset="0"/>
                        </a:rPr>
                        <m:t>+</m:t>
                      </m:r>
                      <m:r>
                        <a:rPr lang="en-GB" sz="2300" b="0" i="1" smtClean="0">
                          <a:solidFill>
                            <a:schemeClr val="tx1"/>
                          </a:solidFill>
                          <a:latin typeface="Cambria Math" panose="02040503050406030204" pitchFamily="18" charset="0"/>
                        </a:rPr>
                        <m:t>𝑏</m:t>
                      </m:r>
                      <m:r>
                        <a:rPr lang="en-GB" sz="2300" b="0" i="1" smtClean="0">
                          <a:solidFill>
                            <a:schemeClr val="tx1"/>
                          </a:solidFill>
                          <a:latin typeface="Cambria Math" panose="02040503050406030204" pitchFamily="18" charset="0"/>
                        </a:rPr>
                        <m:t>&lt;1,  </m:t>
                      </m:r>
                      <m:r>
                        <a:rPr lang="en-GB" sz="2300" b="0" i="1" smtClean="0">
                          <a:solidFill>
                            <a:schemeClr val="tx1"/>
                          </a:solidFill>
                          <a:latin typeface="Cambria Math" panose="02040503050406030204" pitchFamily="18" charset="0"/>
                        </a:rPr>
                        <m:t>𝑎</m:t>
                      </m:r>
                      <m:r>
                        <a:rPr lang="en-GB" sz="2300" b="0" i="1" smtClean="0">
                          <a:solidFill>
                            <a:schemeClr val="tx1"/>
                          </a:solidFill>
                          <a:latin typeface="Cambria Math" panose="02040503050406030204" pitchFamily="18" charset="0"/>
                        </a:rPr>
                        <m:t>&gt;0,  </m:t>
                      </m:r>
                      <m:r>
                        <a:rPr lang="en-GB" sz="2300" b="0" i="1" smtClean="0">
                          <a:solidFill>
                            <a:schemeClr val="tx1"/>
                          </a:solidFill>
                          <a:latin typeface="Cambria Math" panose="02040503050406030204" pitchFamily="18" charset="0"/>
                        </a:rPr>
                        <m:t>𝑏</m:t>
                      </m:r>
                      <m:r>
                        <a:rPr lang="en-GB" sz="2300" b="0" i="1" smtClean="0">
                          <a:solidFill>
                            <a:schemeClr val="tx1"/>
                          </a:solidFill>
                          <a:latin typeface="Cambria Math" panose="02040503050406030204" pitchFamily="18" charset="0"/>
                        </a:rPr>
                        <m:t>&gt;0</m:t>
                      </m:r>
                    </m:oMath>
                  </m:oMathPara>
                </a14:m>
                <a:endParaRPr lang="en-GB" sz="2300" dirty="0" smtClean="0">
                  <a:solidFill>
                    <a:schemeClr val="tx1"/>
                  </a:solidFill>
                </a:endParaRPr>
              </a:p>
              <a:p>
                <a:pPr marL="0" indent="0">
                  <a:buNone/>
                </a:pPr>
                <a:r>
                  <a:rPr lang="en-GB" sz="2300" dirty="0" smtClean="0">
                    <a:solidFill>
                      <a:schemeClr val="tx1"/>
                    </a:solidFill>
                  </a:rPr>
                  <a:t>Let </a:t>
                </a:r>
                <a14:m>
                  <m:oMath xmlns:m="http://schemas.openxmlformats.org/officeDocument/2006/math">
                    <m:r>
                      <a:rPr lang="en-GB" sz="2300" b="0" i="1" smtClean="0">
                        <a:solidFill>
                          <a:schemeClr val="tx1"/>
                        </a:solidFill>
                        <a:latin typeface="Cambria Math" panose="02040503050406030204" pitchFamily="18" charset="0"/>
                      </a:rPr>
                      <m:t>𝑤</m:t>
                    </m:r>
                  </m:oMath>
                </a14:m>
                <a:r>
                  <a:rPr lang="en-GB" sz="2300" dirty="0" smtClean="0">
                    <a:solidFill>
                      <a:schemeClr val="tx1"/>
                    </a:solidFill>
                  </a:rPr>
                  <a:t> be the price of </a:t>
                </a:r>
                <a14:m>
                  <m:oMath xmlns:m="http://schemas.openxmlformats.org/officeDocument/2006/math">
                    <m:r>
                      <a:rPr lang="en-GB" sz="2300" b="0" i="1" smtClean="0">
                        <a:solidFill>
                          <a:schemeClr val="tx1"/>
                        </a:solidFill>
                        <a:latin typeface="Cambria Math" panose="02040503050406030204" pitchFamily="18" charset="0"/>
                      </a:rPr>
                      <m:t>𝐿</m:t>
                    </m:r>
                  </m:oMath>
                </a14:m>
                <a:r>
                  <a:rPr lang="en-GB" sz="2300" dirty="0" smtClean="0">
                    <a:solidFill>
                      <a:schemeClr val="tx1"/>
                    </a:solidFill>
                  </a:rPr>
                  <a:t> and </a:t>
                </a:r>
                <a14:m>
                  <m:oMath xmlns:m="http://schemas.openxmlformats.org/officeDocument/2006/math">
                    <m:r>
                      <a:rPr lang="en-GB" sz="2300" b="0" i="1" smtClean="0">
                        <a:solidFill>
                          <a:schemeClr val="tx1"/>
                        </a:solidFill>
                        <a:latin typeface="Cambria Math" panose="02040503050406030204" pitchFamily="18" charset="0"/>
                      </a:rPr>
                      <m:t>𝑟</m:t>
                    </m:r>
                  </m:oMath>
                </a14:m>
                <a:r>
                  <a:rPr lang="en-GB" sz="2300" dirty="0" smtClean="0">
                    <a:solidFill>
                      <a:schemeClr val="tx1"/>
                    </a:solidFill>
                  </a:rPr>
                  <a:t> the price of </a:t>
                </a:r>
                <a14:m>
                  <m:oMath xmlns:m="http://schemas.openxmlformats.org/officeDocument/2006/math">
                    <m:r>
                      <a:rPr lang="en-GB" sz="2300" b="0" i="1" smtClean="0">
                        <a:solidFill>
                          <a:schemeClr val="tx1"/>
                        </a:solidFill>
                        <a:latin typeface="Cambria Math" panose="02040503050406030204" pitchFamily="18" charset="0"/>
                      </a:rPr>
                      <m:t>𝐾</m:t>
                    </m:r>
                  </m:oMath>
                </a14:m>
                <a:r>
                  <a:rPr lang="en-GB" sz="2300" dirty="0" smtClean="0">
                    <a:solidFill>
                      <a:schemeClr val="tx1"/>
                    </a:solidFill>
                  </a:rPr>
                  <a:t>. </a:t>
                </a:r>
                <a:r>
                  <a:rPr lang="en-GB" sz="2300" dirty="0" smtClean="0">
                    <a:solidFill>
                      <a:schemeClr val="tx1"/>
                    </a:solidFill>
                  </a:rPr>
                  <a:t>Then its problem is to maximize profits:</a:t>
                </a:r>
              </a:p>
              <a:p>
                <a:pPr marL="0" indent="0">
                  <a:buNone/>
                </a:pPr>
                <a14:m>
                  <m:oMathPara xmlns:m="http://schemas.openxmlformats.org/officeDocument/2006/math">
                    <m:oMathParaPr>
                      <m:jc m:val="centerGroup"/>
                    </m:oMathParaPr>
                    <m:oMath xmlns:m="http://schemas.openxmlformats.org/officeDocument/2006/math">
                      <m:func>
                        <m:funcPr>
                          <m:ctrlPr>
                            <a:rPr lang="en-GB" sz="2300" i="1" smtClean="0">
                              <a:solidFill>
                                <a:schemeClr val="tx1"/>
                              </a:solidFill>
                              <a:latin typeface="Cambria Math" panose="02040503050406030204" pitchFamily="18" charset="0"/>
                              <a:ea typeface="Cambria Math" panose="02040503050406030204" pitchFamily="18" charset="0"/>
                            </a:rPr>
                          </m:ctrlPr>
                        </m:funcPr>
                        <m:fName>
                          <m:limLow>
                            <m:limLowPr>
                              <m:ctrlPr>
                                <a:rPr lang="en-GB" sz="2300" i="1" smtClean="0">
                                  <a:solidFill>
                                    <a:schemeClr val="tx1"/>
                                  </a:solidFill>
                                  <a:latin typeface="Cambria Math" panose="02040503050406030204" pitchFamily="18" charset="0"/>
                                  <a:ea typeface="Cambria Math" panose="02040503050406030204" pitchFamily="18" charset="0"/>
                                </a:rPr>
                              </m:ctrlPr>
                            </m:limLowPr>
                            <m:e>
                              <m:r>
                                <m:rPr>
                                  <m:sty m:val="p"/>
                                </m:rPr>
                                <a:rPr lang="en-GB" sz="2300" i="0" smtClean="0">
                                  <a:solidFill>
                                    <a:schemeClr val="tx1"/>
                                  </a:solidFill>
                                  <a:latin typeface="Cambria Math" panose="02040503050406030204" pitchFamily="18" charset="0"/>
                                  <a:ea typeface="Cambria Math" panose="02040503050406030204" pitchFamily="18" charset="0"/>
                                </a:rPr>
                                <m:t>max</m:t>
                              </m:r>
                            </m:e>
                            <m:lim>
                              <m:r>
                                <a:rPr lang="en-GB" sz="2300" b="0" i="1" smtClean="0">
                                  <a:solidFill>
                                    <a:schemeClr val="tx1"/>
                                  </a:solidFill>
                                  <a:latin typeface="Cambria Math" panose="02040503050406030204" pitchFamily="18" charset="0"/>
                                  <a:ea typeface="Cambria Math" panose="02040503050406030204" pitchFamily="18" charset="0"/>
                                </a:rPr>
                                <m:t>𝐿</m:t>
                              </m:r>
                            </m:lim>
                          </m:limLow>
                        </m:fName>
                        <m:e>
                          <m:r>
                            <a:rPr lang="en-GB" sz="2300" b="0" i="1" smtClean="0">
                              <a:solidFill>
                                <a:schemeClr val="tx1"/>
                              </a:solidFill>
                              <a:latin typeface="Cambria Math" panose="02040503050406030204" pitchFamily="18" charset="0"/>
                              <a:ea typeface="Cambria Math" panose="02040503050406030204" pitchFamily="18" charset="0"/>
                            </a:rPr>
                            <m:t>𝑝</m:t>
                          </m:r>
                          <m:sSup>
                            <m:sSupPr>
                              <m:ctrlPr>
                                <a:rPr lang="en-GB" sz="2300" i="1">
                                  <a:solidFill>
                                    <a:schemeClr val="tx1"/>
                                  </a:solidFill>
                                  <a:latin typeface="Cambria Math" panose="02040503050406030204" pitchFamily="18" charset="0"/>
                                </a:rPr>
                              </m:ctrlPr>
                            </m:sSupPr>
                            <m:e>
                              <m:r>
                                <a:rPr lang="en-GB" sz="2300" i="1">
                                  <a:solidFill>
                                    <a:schemeClr val="tx1"/>
                                  </a:solidFill>
                                  <a:latin typeface="Cambria Math" panose="02040503050406030204" pitchFamily="18" charset="0"/>
                                </a:rPr>
                                <m:t>𝐾</m:t>
                              </m:r>
                            </m:e>
                            <m:sup>
                              <m:r>
                                <a:rPr lang="en-GB" sz="2300" b="0" i="1" smtClean="0">
                                  <a:solidFill>
                                    <a:schemeClr val="tx1"/>
                                  </a:solidFill>
                                  <a:latin typeface="Cambria Math" panose="02040503050406030204" pitchFamily="18" charset="0"/>
                                </a:rPr>
                                <m:t>𝑎</m:t>
                              </m:r>
                            </m:sup>
                          </m:sSup>
                          <m:sSup>
                            <m:sSupPr>
                              <m:ctrlPr>
                                <a:rPr lang="en-GB" sz="2300" i="1">
                                  <a:solidFill>
                                    <a:schemeClr val="tx1"/>
                                  </a:solidFill>
                                  <a:latin typeface="Cambria Math" panose="02040503050406030204" pitchFamily="18" charset="0"/>
                                </a:rPr>
                              </m:ctrlPr>
                            </m:sSupPr>
                            <m:e>
                              <m:r>
                                <a:rPr lang="en-GB" sz="2300" i="1">
                                  <a:solidFill>
                                    <a:schemeClr val="tx1"/>
                                  </a:solidFill>
                                  <a:latin typeface="Cambria Math" panose="02040503050406030204" pitchFamily="18" charset="0"/>
                                </a:rPr>
                                <m:t>𝐿</m:t>
                              </m:r>
                            </m:e>
                            <m:sup>
                              <m:r>
                                <a:rPr lang="en-GB" sz="2300" b="0" i="1" smtClean="0">
                                  <a:solidFill>
                                    <a:schemeClr val="tx1"/>
                                  </a:solidFill>
                                  <a:latin typeface="Cambria Math" panose="02040503050406030204" pitchFamily="18" charset="0"/>
                                </a:rPr>
                                <m:t>𝑏</m:t>
                              </m:r>
                            </m:sup>
                          </m:sSup>
                          <m:r>
                            <a:rPr lang="en-GB" sz="2300" b="0" i="1" smtClean="0">
                              <a:solidFill>
                                <a:schemeClr val="tx1"/>
                              </a:solidFill>
                              <a:latin typeface="Cambria Math" panose="02040503050406030204" pitchFamily="18" charset="0"/>
                              <a:ea typeface="Cambria Math" panose="02040503050406030204" pitchFamily="18" charset="0"/>
                            </a:rPr>
                            <m:t>−</m:t>
                          </m:r>
                          <m:r>
                            <a:rPr lang="en-GB" sz="2300" b="0" i="1" smtClean="0">
                              <a:solidFill>
                                <a:schemeClr val="tx1"/>
                              </a:solidFill>
                              <a:latin typeface="Cambria Math" panose="02040503050406030204" pitchFamily="18" charset="0"/>
                              <a:ea typeface="Cambria Math" panose="02040503050406030204" pitchFamily="18" charset="0"/>
                            </a:rPr>
                            <m:t>𝑤</m:t>
                          </m:r>
                          <m:r>
                            <a:rPr lang="en-GB" sz="2300" b="0" i="1" smtClean="0">
                              <a:solidFill>
                                <a:schemeClr val="tx1"/>
                              </a:solidFill>
                              <a:latin typeface="Cambria Math" panose="02040503050406030204" pitchFamily="18" charset="0"/>
                              <a:ea typeface="Cambria Math" panose="02040503050406030204" pitchFamily="18" charset="0"/>
                            </a:rPr>
                            <m:t> </m:t>
                          </m:r>
                          <m:r>
                            <a:rPr lang="en-GB" sz="2300" b="0" i="1" smtClean="0">
                              <a:solidFill>
                                <a:schemeClr val="tx1"/>
                              </a:solidFill>
                              <a:latin typeface="Cambria Math" panose="02040503050406030204" pitchFamily="18" charset="0"/>
                              <a:ea typeface="Cambria Math" panose="02040503050406030204" pitchFamily="18" charset="0"/>
                            </a:rPr>
                            <m:t>𝐿</m:t>
                          </m:r>
                        </m:e>
                      </m:func>
                      <m:r>
                        <a:rPr lang="en-GB" sz="2300" b="0" i="1" smtClean="0">
                          <a:solidFill>
                            <a:schemeClr val="tx1"/>
                          </a:solidFill>
                          <a:latin typeface="Cambria Math" panose="02040503050406030204" pitchFamily="18" charset="0"/>
                          <a:ea typeface="Cambria Math" panose="02040503050406030204" pitchFamily="18" charset="0"/>
                        </a:rPr>
                        <m:t>−</m:t>
                      </m:r>
                      <m:r>
                        <a:rPr lang="en-GB" sz="2300" b="0" i="1" smtClean="0">
                          <a:solidFill>
                            <a:schemeClr val="tx1"/>
                          </a:solidFill>
                          <a:latin typeface="Cambria Math" panose="02040503050406030204" pitchFamily="18" charset="0"/>
                          <a:ea typeface="Cambria Math" panose="02040503050406030204" pitchFamily="18" charset="0"/>
                        </a:rPr>
                        <m:t>𝑟𝐾</m:t>
                      </m:r>
                    </m:oMath>
                  </m:oMathPara>
                </a14:m>
                <a:endParaRPr lang="en-GB" sz="2300" dirty="0" smtClean="0">
                  <a:solidFill>
                    <a:schemeClr val="tx1"/>
                  </a:solidFill>
                </a:endParaRPr>
              </a:p>
              <a:p>
                <a:pPr marL="0" indent="0">
                  <a:buNone/>
                </a:pPr>
                <a:r>
                  <a:rPr lang="en-GB" sz="2300" dirty="0" smtClean="0">
                    <a:solidFill>
                      <a:schemeClr val="tx1"/>
                    </a:solidFill>
                  </a:rPr>
                  <a:t>The solution is given </a:t>
                </a:r>
                <a:r>
                  <a:rPr lang="en-GB" sz="2300" dirty="0" smtClean="0">
                    <a:solidFill>
                      <a:schemeClr val="tx1"/>
                    </a:solidFill>
                  </a:rPr>
                  <a:t>by FOC’s:</a:t>
                </a:r>
                <a:endParaRPr lang="en-GB" sz="2300" dirty="0" smtClean="0">
                  <a:solidFill>
                    <a:schemeClr val="tx1"/>
                  </a:solidFill>
                </a:endParaRPr>
              </a:p>
              <a:p>
                <a:pPr marL="0" indent="0">
                  <a:buNone/>
                </a:pPr>
                <a14:m>
                  <m:oMathPara xmlns:m="http://schemas.openxmlformats.org/officeDocument/2006/math">
                    <m:oMathParaPr>
                      <m:jc m:val="centerGroup"/>
                    </m:oMathParaPr>
                    <m:oMath xmlns:m="http://schemas.openxmlformats.org/officeDocument/2006/math">
                      <m:r>
                        <a:rPr lang="en-GB" sz="2300" i="1">
                          <a:solidFill>
                            <a:schemeClr val="tx1"/>
                          </a:solidFill>
                          <a:latin typeface="Cambria Math" panose="02040503050406030204" pitchFamily="18" charset="0"/>
                        </a:rPr>
                        <m:t>𝑤</m:t>
                      </m:r>
                      <m:r>
                        <a:rPr lang="en-GB" sz="2300" i="1">
                          <a:solidFill>
                            <a:schemeClr val="tx1"/>
                          </a:solidFill>
                          <a:latin typeface="Cambria Math" panose="02040503050406030204" pitchFamily="18" charset="0"/>
                        </a:rPr>
                        <m:t>=</m:t>
                      </m:r>
                      <m:f>
                        <m:fPr>
                          <m:ctrlPr>
                            <a:rPr lang="en-GB" sz="2300" i="1">
                              <a:solidFill>
                                <a:schemeClr val="tx1"/>
                              </a:solidFill>
                              <a:latin typeface="Cambria Math" panose="02040503050406030204" pitchFamily="18" charset="0"/>
                            </a:rPr>
                          </m:ctrlPr>
                        </m:fPr>
                        <m:num>
                          <m:r>
                            <a:rPr lang="en-GB" sz="2300" b="0" i="1" smtClean="0">
                              <a:solidFill>
                                <a:schemeClr val="tx1"/>
                              </a:solidFill>
                              <a:latin typeface="Cambria Math" panose="02040503050406030204" pitchFamily="18" charset="0"/>
                            </a:rPr>
                            <m:t>𝑏</m:t>
                          </m:r>
                          <m:r>
                            <a:rPr lang="en-GB" sz="2300" b="0" i="1" smtClean="0">
                              <a:solidFill>
                                <a:schemeClr val="tx1"/>
                              </a:solidFill>
                              <a:latin typeface="Cambria Math" panose="02040503050406030204" pitchFamily="18" charset="0"/>
                            </a:rPr>
                            <m:t> </m:t>
                          </m:r>
                          <m:r>
                            <a:rPr lang="en-GB" sz="2300" i="1">
                              <a:solidFill>
                                <a:schemeClr val="tx1"/>
                              </a:solidFill>
                              <a:latin typeface="Cambria Math" panose="02040503050406030204" pitchFamily="18" charset="0"/>
                              <a:ea typeface="Cambria Math" panose="02040503050406030204" pitchFamily="18" charset="0"/>
                            </a:rPr>
                            <m:t>𝑝</m:t>
                          </m:r>
                          <m:r>
                            <a:rPr lang="en-GB" sz="2300" b="0" i="1" smtClean="0">
                              <a:solidFill>
                                <a:schemeClr val="tx1"/>
                              </a:solidFill>
                              <a:latin typeface="Cambria Math" panose="02040503050406030204" pitchFamily="18" charset="0"/>
                              <a:ea typeface="Cambria Math" panose="02040503050406030204" pitchFamily="18" charset="0"/>
                            </a:rPr>
                            <m:t> </m:t>
                          </m:r>
                          <m:sSup>
                            <m:sSupPr>
                              <m:ctrlPr>
                                <a:rPr lang="en-GB" sz="2300" i="1">
                                  <a:solidFill>
                                    <a:schemeClr val="tx1"/>
                                  </a:solidFill>
                                  <a:latin typeface="Cambria Math" panose="02040503050406030204" pitchFamily="18" charset="0"/>
                                </a:rPr>
                              </m:ctrlPr>
                            </m:sSupPr>
                            <m:e>
                              <m:r>
                                <a:rPr lang="en-GB" sz="2300" i="1">
                                  <a:solidFill>
                                    <a:schemeClr val="tx1"/>
                                  </a:solidFill>
                                  <a:latin typeface="Cambria Math" panose="02040503050406030204" pitchFamily="18" charset="0"/>
                                </a:rPr>
                                <m:t>𝐾</m:t>
                              </m:r>
                            </m:e>
                            <m:sup>
                              <m:r>
                                <a:rPr lang="en-GB" sz="2300" i="1">
                                  <a:solidFill>
                                    <a:schemeClr val="tx1"/>
                                  </a:solidFill>
                                  <a:latin typeface="Cambria Math" panose="02040503050406030204" pitchFamily="18" charset="0"/>
                                </a:rPr>
                                <m:t>𝑎</m:t>
                              </m:r>
                            </m:sup>
                          </m:sSup>
                        </m:num>
                        <m:den>
                          <m:sSup>
                            <m:sSupPr>
                              <m:ctrlPr>
                                <a:rPr lang="en-GB" sz="2300" i="1">
                                  <a:solidFill>
                                    <a:schemeClr val="tx1"/>
                                  </a:solidFill>
                                  <a:latin typeface="Cambria Math" panose="02040503050406030204" pitchFamily="18" charset="0"/>
                                </a:rPr>
                              </m:ctrlPr>
                            </m:sSupPr>
                            <m:e>
                              <m:r>
                                <a:rPr lang="en-GB" sz="2300" b="0" i="1" smtClean="0">
                                  <a:solidFill>
                                    <a:schemeClr val="tx1"/>
                                  </a:solidFill>
                                  <a:latin typeface="Cambria Math" panose="02040503050406030204" pitchFamily="18" charset="0"/>
                                </a:rPr>
                                <m:t>𝐿</m:t>
                              </m:r>
                            </m:e>
                            <m:sup>
                              <m:r>
                                <a:rPr lang="en-GB" sz="2300" b="0" i="1" smtClean="0">
                                  <a:solidFill>
                                    <a:schemeClr val="tx1"/>
                                  </a:solidFill>
                                  <a:latin typeface="Cambria Math" panose="02040503050406030204" pitchFamily="18" charset="0"/>
                                </a:rPr>
                                <m:t>1−</m:t>
                              </m:r>
                              <m:r>
                                <a:rPr lang="en-GB" sz="2300" b="0" i="1" smtClean="0">
                                  <a:solidFill>
                                    <a:schemeClr val="tx1"/>
                                  </a:solidFill>
                                  <a:latin typeface="Cambria Math" panose="02040503050406030204" pitchFamily="18" charset="0"/>
                                </a:rPr>
                                <m:t>𝑏</m:t>
                              </m:r>
                            </m:sup>
                          </m:sSup>
                        </m:den>
                      </m:f>
                      <m:r>
                        <a:rPr lang="en-GB" sz="2300" b="0" i="1" smtClean="0">
                          <a:solidFill>
                            <a:schemeClr val="tx1"/>
                          </a:solidFill>
                          <a:latin typeface="Cambria Math" panose="02040503050406030204" pitchFamily="18" charset="0"/>
                        </a:rPr>
                        <m:t>     </m:t>
                      </m:r>
                      <m:r>
                        <a:rPr lang="en-GB" sz="2300" b="0" i="1" smtClean="0">
                          <a:solidFill>
                            <a:schemeClr val="tx1"/>
                          </a:solidFill>
                          <a:latin typeface="Cambria Math" panose="02040503050406030204" pitchFamily="18" charset="0"/>
                        </a:rPr>
                        <m:t>𝑟</m:t>
                      </m:r>
                      <m:r>
                        <a:rPr lang="en-GB" sz="2300" i="1">
                          <a:solidFill>
                            <a:schemeClr val="tx1"/>
                          </a:solidFill>
                          <a:latin typeface="Cambria Math" panose="02040503050406030204" pitchFamily="18" charset="0"/>
                        </a:rPr>
                        <m:t>=</m:t>
                      </m:r>
                      <m:f>
                        <m:fPr>
                          <m:ctrlPr>
                            <a:rPr lang="en-GB" sz="2300" i="1">
                              <a:solidFill>
                                <a:schemeClr val="tx1"/>
                              </a:solidFill>
                              <a:latin typeface="Cambria Math" panose="02040503050406030204" pitchFamily="18" charset="0"/>
                            </a:rPr>
                          </m:ctrlPr>
                        </m:fPr>
                        <m:num>
                          <m:r>
                            <a:rPr lang="en-GB" sz="2300" b="0" i="1" smtClean="0">
                              <a:solidFill>
                                <a:schemeClr val="tx1"/>
                              </a:solidFill>
                              <a:latin typeface="Cambria Math" panose="02040503050406030204" pitchFamily="18" charset="0"/>
                            </a:rPr>
                            <m:t>𝑎</m:t>
                          </m:r>
                          <m:r>
                            <a:rPr lang="en-GB" sz="2300" b="0" i="1" smtClean="0">
                              <a:solidFill>
                                <a:schemeClr val="tx1"/>
                              </a:solidFill>
                              <a:latin typeface="Cambria Math" panose="02040503050406030204" pitchFamily="18" charset="0"/>
                            </a:rPr>
                            <m:t> </m:t>
                          </m:r>
                          <m:r>
                            <a:rPr lang="en-GB" sz="2300" i="1">
                              <a:solidFill>
                                <a:schemeClr val="tx1"/>
                              </a:solidFill>
                              <a:latin typeface="Cambria Math" panose="02040503050406030204" pitchFamily="18" charset="0"/>
                              <a:ea typeface="Cambria Math" panose="02040503050406030204" pitchFamily="18" charset="0"/>
                            </a:rPr>
                            <m:t>𝑝</m:t>
                          </m:r>
                          <m:sSup>
                            <m:sSupPr>
                              <m:ctrlPr>
                                <a:rPr lang="en-GB" sz="2300" i="1">
                                  <a:solidFill>
                                    <a:schemeClr val="tx1"/>
                                  </a:solidFill>
                                  <a:latin typeface="Cambria Math" panose="02040503050406030204" pitchFamily="18" charset="0"/>
                                </a:rPr>
                              </m:ctrlPr>
                            </m:sSupPr>
                            <m:e>
                              <m:r>
                                <a:rPr lang="en-GB" sz="2300" b="0" i="1" smtClean="0">
                                  <a:solidFill>
                                    <a:schemeClr val="tx1"/>
                                  </a:solidFill>
                                  <a:latin typeface="Cambria Math" panose="02040503050406030204" pitchFamily="18" charset="0"/>
                                </a:rPr>
                                <m:t>𝐿</m:t>
                              </m:r>
                            </m:e>
                            <m:sup>
                              <m:r>
                                <a:rPr lang="en-GB" sz="2300" b="0" i="1" smtClean="0">
                                  <a:solidFill>
                                    <a:schemeClr val="tx1"/>
                                  </a:solidFill>
                                  <a:latin typeface="Cambria Math" panose="02040503050406030204" pitchFamily="18" charset="0"/>
                                </a:rPr>
                                <m:t>𝑏</m:t>
                              </m:r>
                            </m:sup>
                          </m:sSup>
                        </m:num>
                        <m:den>
                          <m:sSup>
                            <m:sSupPr>
                              <m:ctrlPr>
                                <a:rPr lang="en-GB" sz="2300" i="1">
                                  <a:solidFill>
                                    <a:schemeClr val="tx1"/>
                                  </a:solidFill>
                                  <a:latin typeface="Cambria Math" panose="02040503050406030204" pitchFamily="18" charset="0"/>
                                </a:rPr>
                              </m:ctrlPr>
                            </m:sSupPr>
                            <m:e>
                              <m:r>
                                <a:rPr lang="en-GB" sz="2300" b="0" i="1" smtClean="0">
                                  <a:solidFill>
                                    <a:schemeClr val="tx1"/>
                                  </a:solidFill>
                                  <a:latin typeface="Cambria Math" panose="02040503050406030204" pitchFamily="18" charset="0"/>
                                </a:rPr>
                                <m:t>𝐾</m:t>
                              </m:r>
                            </m:e>
                            <m:sup>
                              <m:r>
                                <a:rPr lang="en-GB" sz="2300" b="0" i="1" smtClean="0">
                                  <a:solidFill>
                                    <a:schemeClr val="tx1"/>
                                  </a:solidFill>
                                  <a:latin typeface="Cambria Math" panose="02040503050406030204" pitchFamily="18" charset="0"/>
                                </a:rPr>
                                <m:t>1−</m:t>
                              </m:r>
                              <m:r>
                                <a:rPr lang="en-GB" sz="2300" i="1">
                                  <a:solidFill>
                                    <a:schemeClr val="tx1"/>
                                  </a:solidFill>
                                  <a:latin typeface="Cambria Math" panose="02040503050406030204" pitchFamily="18" charset="0"/>
                                </a:rPr>
                                <m:t>𝑎</m:t>
                              </m:r>
                            </m:sup>
                          </m:sSup>
                        </m:den>
                      </m:f>
                    </m:oMath>
                  </m:oMathPara>
                </a14:m>
                <a:endParaRPr lang="en-GB" sz="2300" dirty="0">
                  <a:solidFill>
                    <a:schemeClr val="tx1"/>
                  </a:solidFill>
                </a:endParaRPr>
              </a:p>
              <a:p>
                <a:pPr marL="0" indent="0">
                  <a:buNone/>
                </a:pPr>
                <a:r>
                  <a:rPr lang="en-GB" sz="2300" dirty="0" smtClean="0">
                    <a:solidFill>
                      <a:schemeClr val="tx1"/>
                    </a:solidFill>
                  </a:rPr>
                  <a:t>that are </a:t>
                </a:r>
                <a:r>
                  <a:rPr lang="en-GB" sz="2300" dirty="0" smtClean="0">
                    <a:solidFill>
                      <a:schemeClr val="tx1"/>
                    </a:solidFill>
                  </a:rPr>
                  <a:t>the (inverse) firm’s </a:t>
                </a:r>
                <a:r>
                  <a:rPr lang="en-GB" sz="2300" dirty="0" smtClean="0">
                    <a:solidFill>
                      <a:schemeClr val="tx1"/>
                    </a:solidFill>
                  </a:rPr>
                  <a:t>demand curves for </a:t>
                </a:r>
                <a14:m>
                  <m:oMath xmlns:m="http://schemas.openxmlformats.org/officeDocument/2006/math">
                    <m:r>
                      <a:rPr lang="en-GB" sz="2300" b="0" i="1" dirty="0" smtClean="0">
                        <a:solidFill>
                          <a:schemeClr val="tx1"/>
                        </a:solidFill>
                        <a:latin typeface="Cambria Math" panose="02040503050406030204" pitchFamily="18" charset="0"/>
                      </a:rPr>
                      <m:t>𝐿</m:t>
                    </m:r>
                  </m:oMath>
                </a14:m>
                <a:r>
                  <a:rPr lang="en-GB" sz="2300" dirty="0" smtClean="0">
                    <a:solidFill>
                      <a:schemeClr val="tx1"/>
                    </a:solidFill>
                  </a:rPr>
                  <a:t> and </a:t>
                </a:r>
                <a14:m>
                  <m:oMath xmlns:m="http://schemas.openxmlformats.org/officeDocument/2006/math">
                    <m:r>
                      <a:rPr lang="en-GB" sz="2300" b="0" i="1" smtClean="0">
                        <a:solidFill>
                          <a:schemeClr val="tx1"/>
                        </a:solidFill>
                        <a:latin typeface="Cambria Math" panose="02040503050406030204" pitchFamily="18" charset="0"/>
                      </a:rPr>
                      <m:t>𝐾</m:t>
                    </m:r>
                  </m:oMath>
                </a14:m>
                <a:r>
                  <a:rPr lang="en-GB" sz="2300" dirty="0" smtClean="0">
                    <a:solidFill>
                      <a:schemeClr val="tx1"/>
                    </a:solidFill>
                  </a:rPr>
                  <a:t>.   </a:t>
                </a:r>
                <a:endParaRPr lang="en-GB" sz="2300" dirty="0" smtClean="0">
                  <a:solidFill>
                    <a:schemeClr val="tx1"/>
                  </a:solidFill>
                </a:endParaRPr>
              </a:p>
              <a:p>
                <a:pPr marL="0" indent="0">
                  <a:buNone/>
                </a:pPr>
                <a:r>
                  <a:rPr lang="en-GB" sz="2300" dirty="0" smtClean="0">
                    <a:solidFill>
                      <a:schemeClr val="tx1"/>
                    </a:solidFill>
                  </a:rPr>
                  <a:t>Note as each (inverse) demand is affected by the other input:</a:t>
                </a:r>
              </a:p>
              <a:p>
                <a:pPr marL="0" indent="0">
                  <a:buNone/>
                </a:pPr>
                <a14:m>
                  <m:oMathPara xmlns:m="http://schemas.openxmlformats.org/officeDocument/2006/math">
                    <m:oMathParaPr>
                      <m:jc m:val="centerGroup"/>
                    </m:oMathParaPr>
                    <m:oMath xmlns:m="http://schemas.openxmlformats.org/officeDocument/2006/math">
                      <m:r>
                        <a:rPr lang="en-GB" sz="2300" b="0" i="1" smtClean="0">
                          <a:solidFill>
                            <a:schemeClr val="tx1"/>
                          </a:solidFill>
                          <a:latin typeface="Cambria Math" panose="02040503050406030204" pitchFamily="18" charset="0"/>
                        </a:rPr>
                        <m:t>𝐿</m:t>
                      </m:r>
                      <m:r>
                        <a:rPr lang="en-GB" sz="2300" b="0" i="1" smtClean="0">
                          <a:solidFill>
                            <a:schemeClr val="tx1"/>
                          </a:solidFill>
                          <a:latin typeface="Cambria Math" panose="02040503050406030204" pitchFamily="18" charset="0"/>
                        </a:rPr>
                        <m:t>=</m:t>
                      </m:r>
                      <m:sSup>
                        <m:sSupPr>
                          <m:ctrlPr>
                            <a:rPr lang="en-GB" sz="2300" b="0" i="1" smtClean="0">
                              <a:solidFill>
                                <a:schemeClr val="tx1"/>
                              </a:solidFill>
                              <a:latin typeface="Cambria Math" panose="02040503050406030204" pitchFamily="18" charset="0"/>
                            </a:rPr>
                          </m:ctrlPr>
                        </m:sSupPr>
                        <m:e>
                          <m:d>
                            <m:dPr>
                              <m:ctrlPr>
                                <a:rPr lang="en-GB" sz="2300" b="0" i="1" smtClean="0">
                                  <a:solidFill>
                                    <a:schemeClr val="tx1"/>
                                  </a:solidFill>
                                  <a:latin typeface="Cambria Math" panose="02040503050406030204" pitchFamily="18" charset="0"/>
                                </a:rPr>
                              </m:ctrlPr>
                            </m:dPr>
                            <m:e>
                              <m:f>
                                <m:fPr>
                                  <m:ctrlPr>
                                    <a:rPr lang="en-GB" sz="2300" b="0" i="1" smtClean="0">
                                      <a:solidFill>
                                        <a:schemeClr val="tx1"/>
                                      </a:solidFill>
                                      <a:latin typeface="Cambria Math" panose="02040503050406030204" pitchFamily="18" charset="0"/>
                                    </a:rPr>
                                  </m:ctrlPr>
                                </m:fPr>
                                <m:num>
                                  <m:r>
                                    <a:rPr lang="en-GB" sz="2300" i="1">
                                      <a:solidFill>
                                        <a:schemeClr val="tx1"/>
                                      </a:solidFill>
                                      <a:latin typeface="Cambria Math" panose="02040503050406030204" pitchFamily="18" charset="0"/>
                                    </a:rPr>
                                    <m:t>𝑏</m:t>
                                  </m:r>
                                  <m:r>
                                    <a:rPr lang="en-GB" sz="2300" i="1">
                                      <a:solidFill>
                                        <a:schemeClr val="tx1"/>
                                      </a:solidFill>
                                      <a:latin typeface="Cambria Math" panose="02040503050406030204" pitchFamily="18" charset="0"/>
                                    </a:rPr>
                                    <m:t> </m:t>
                                  </m:r>
                                  <m:r>
                                    <a:rPr lang="en-GB" sz="2300" i="1">
                                      <a:solidFill>
                                        <a:schemeClr val="tx1"/>
                                      </a:solidFill>
                                      <a:latin typeface="Cambria Math" panose="02040503050406030204" pitchFamily="18" charset="0"/>
                                      <a:ea typeface="Cambria Math" panose="02040503050406030204" pitchFamily="18" charset="0"/>
                                    </a:rPr>
                                    <m:t>𝑝</m:t>
                                  </m:r>
                                  <m:r>
                                    <a:rPr lang="en-GB" sz="2300" i="1">
                                      <a:solidFill>
                                        <a:schemeClr val="tx1"/>
                                      </a:solidFill>
                                      <a:latin typeface="Cambria Math" panose="02040503050406030204" pitchFamily="18" charset="0"/>
                                      <a:ea typeface="Cambria Math" panose="02040503050406030204" pitchFamily="18" charset="0"/>
                                    </a:rPr>
                                    <m:t> </m:t>
                                  </m:r>
                                  <m:sSup>
                                    <m:sSupPr>
                                      <m:ctrlPr>
                                        <a:rPr lang="en-GB" sz="2300" i="1">
                                          <a:solidFill>
                                            <a:schemeClr val="tx1"/>
                                          </a:solidFill>
                                          <a:latin typeface="Cambria Math" panose="02040503050406030204" pitchFamily="18" charset="0"/>
                                        </a:rPr>
                                      </m:ctrlPr>
                                    </m:sSupPr>
                                    <m:e>
                                      <m:r>
                                        <a:rPr lang="en-GB" sz="2300" i="1">
                                          <a:solidFill>
                                            <a:schemeClr val="tx1"/>
                                          </a:solidFill>
                                          <a:latin typeface="Cambria Math" panose="02040503050406030204" pitchFamily="18" charset="0"/>
                                        </a:rPr>
                                        <m:t>𝐾</m:t>
                                      </m:r>
                                    </m:e>
                                    <m:sup>
                                      <m:r>
                                        <a:rPr lang="en-GB" sz="2300" i="1">
                                          <a:solidFill>
                                            <a:schemeClr val="tx1"/>
                                          </a:solidFill>
                                          <a:latin typeface="Cambria Math" panose="02040503050406030204" pitchFamily="18" charset="0"/>
                                        </a:rPr>
                                        <m:t>𝑎</m:t>
                                      </m:r>
                                    </m:sup>
                                  </m:sSup>
                                </m:num>
                                <m:den>
                                  <m:r>
                                    <a:rPr lang="en-GB" sz="2300" b="0" i="1" smtClean="0">
                                      <a:solidFill>
                                        <a:schemeClr val="tx1"/>
                                      </a:solidFill>
                                      <a:latin typeface="Cambria Math" panose="02040503050406030204" pitchFamily="18" charset="0"/>
                                    </a:rPr>
                                    <m:t>𝑤</m:t>
                                  </m:r>
                                </m:den>
                              </m:f>
                            </m:e>
                          </m:d>
                        </m:e>
                        <m:sup>
                          <m:f>
                            <m:fPr>
                              <m:ctrlPr>
                                <a:rPr lang="en-GB" sz="2300" b="0" i="1" smtClean="0">
                                  <a:solidFill>
                                    <a:schemeClr val="tx1"/>
                                  </a:solidFill>
                                  <a:latin typeface="Cambria Math" panose="02040503050406030204" pitchFamily="18" charset="0"/>
                                </a:rPr>
                              </m:ctrlPr>
                            </m:fPr>
                            <m:num>
                              <m:r>
                                <a:rPr lang="en-GB" sz="2300" b="0" i="1" smtClean="0">
                                  <a:solidFill>
                                    <a:schemeClr val="tx1"/>
                                  </a:solidFill>
                                  <a:latin typeface="Cambria Math" panose="02040503050406030204" pitchFamily="18" charset="0"/>
                                </a:rPr>
                                <m:t>1</m:t>
                              </m:r>
                            </m:num>
                            <m:den>
                              <m:r>
                                <a:rPr lang="en-GB" sz="2300" i="1">
                                  <a:solidFill>
                                    <a:schemeClr val="tx1"/>
                                  </a:solidFill>
                                  <a:latin typeface="Cambria Math" panose="02040503050406030204" pitchFamily="18" charset="0"/>
                                </a:rPr>
                                <m:t>1−</m:t>
                              </m:r>
                              <m:r>
                                <a:rPr lang="en-GB" sz="2300" i="1">
                                  <a:solidFill>
                                    <a:schemeClr val="tx1"/>
                                  </a:solidFill>
                                  <a:latin typeface="Cambria Math" panose="02040503050406030204" pitchFamily="18" charset="0"/>
                                </a:rPr>
                                <m:t>𝑏</m:t>
                              </m:r>
                            </m:den>
                          </m:f>
                        </m:sup>
                      </m:sSup>
                      <m:r>
                        <a:rPr lang="en-GB" sz="2300" b="0" i="1" smtClean="0">
                          <a:solidFill>
                            <a:schemeClr val="tx1"/>
                          </a:solidFill>
                          <a:latin typeface="Cambria Math" panose="02040503050406030204" pitchFamily="18" charset="0"/>
                        </a:rPr>
                        <m:t>         </m:t>
                      </m:r>
                      <m:r>
                        <a:rPr lang="en-GB" sz="2300" b="0" i="1" smtClean="0">
                          <a:solidFill>
                            <a:schemeClr val="tx1"/>
                          </a:solidFill>
                          <a:latin typeface="Cambria Math" panose="02040503050406030204" pitchFamily="18" charset="0"/>
                        </a:rPr>
                        <m:t>𝐾</m:t>
                      </m:r>
                      <m:r>
                        <a:rPr lang="en-GB" sz="2300" i="1">
                          <a:solidFill>
                            <a:schemeClr val="tx1"/>
                          </a:solidFill>
                          <a:latin typeface="Cambria Math" panose="02040503050406030204" pitchFamily="18" charset="0"/>
                        </a:rPr>
                        <m:t>=</m:t>
                      </m:r>
                      <m:sSup>
                        <m:sSupPr>
                          <m:ctrlPr>
                            <a:rPr lang="en-GB" sz="2300" i="1">
                              <a:solidFill>
                                <a:schemeClr val="tx1"/>
                              </a:solidFill>
                              <a:latin typeface="Cambria Math" panose="02040503050406030204" pitchFamily="18" charset="0"/>
                            </a:rPr>
                          </m:ctrlPr>
                        </m:sSupPr>
                        <m:e>
                          <m:d>
                            <m:dPr>
                              <m:ctrlPr>
                                <a:rPr lang="en-GB" sz="2300" i="1">
                                  <a:solidFill>
                                    <a:schemeClr val="tx1"/>
                                  </a:solidFill>
                                  <a:latin typeface="Cambria Math" panose="02040503050406030204" pitchFamily="18" charset="0"/>
                                </a:rPr>
                              </m:ctrlPr>
                            </m:dPr>
                            <m:e>
                              <m:f>
                                <m:fPr>
                                  <m:ctrlPr>
                                    <a:rPr lang="en-GB" sz="2300" i="1">
                                      <a:solidFill>
                                        <a:schemeClr val="tx1"/>
                                      </a:solidFill>
                                      <a:latin typeface="Cambria Math" panose="02040503050406030204" pitchFamily="18" charset="0"/>
                                    </a:rPr>
                                  </m:ctrlPr>
                                </m:fPr>
                                <m:num>
                                  <m:r>
                                    <a:rPr lang="en-GB" sz="2300" i="1">
                                      <a:solidFill>
                                        <a:schemeClr val="tx1"/>
                                      </a:solidFill>
                                      <a:latin typeface="Cambria Math" panose="02040503050406030204" pitchFamily="18" charset="0"/>
                                    </a:rPr>
                                    <m:t>𝑎</m:t>
                                  </m:r>
                                  <m:r>
                                    <a:rPr lang="en-GB" sz="2300" i="1">
                                      <a:solidFill>
                                        <a:schemeClr val="tx1"/>
                                      </a:solidFill>
                                      <a:latin typeface="Cambria Math" panose="02040503050406030204" pitchFamily="18" charset="0"/>
                                    </a:rPr>
                                    <m:t> </m:t>
                                  </m:r>
                                  <m:r>
                                    <a:rPr lang="en-GB" sz="2300" i="1">
                                      <a:solidFill>
                                        <a:schemeClr val="tx1"/>
                                      </a:solidFill>
                                      <a:latin typeface="Cambria Math" panose="02040503050406030204" pitchFamily="18" charset="0"/>
                                      <a:ea typeface="Cambria Math" panose="02040503050406030204" pitchFamily="18" charset="0"/>
                                    </a:rPr>
                                    <m:t>𝑝</m:t>
                                  </m:r>
                                  <m:sSup>
                                    <m:sSupPr>
                                      <m:ctrlPr>
                                        <a:rPr lang="en-GB" sz="2300" i="1">
                                          <a:solidFill>
                                            <a:schemeClr val="tx1"/>
                                          </a:solidFill>
                                          <a:latin typeface="Cambria Math" panose="02040503050406030204" pitchFamily="18" charset="0"/>
                                        </a:rPr>
                                      </m:ctrlPr>
                                    </m:sSupPr>
                                    <m:e>
                                      <m:r>
                                        <a:rPr lang="en-GB" sz="2300" i="1">
                                          <a:solidFill>
                                            <a:schemeClr val="tx1"/>
                                          </a:solidFill>
                                          <a:latin typeface="Cambria Math" panose="02040503050406030204" pitchFamily="18" charset="0"/>
                                        </a:rPr>
                                        <m:t>𝐿</m:t>
                                      </m:r>
                                    </m:e>
                                    <m:sup>
                                      <m:r>
                                        <a:rPr lang="en-GB" sz="2300" i="1">
                                          <a:solidFill>
                                            <a:schemeClr val="tx1"/>
                                          </a:solidFill>
                                          <a:latin typeface="Cambria Math" panose="02040503050406030204" pitchFamily="18" charset="0"/>
                                        </a:rPr>
                                        <m:t>𝑏</m:t>
                                      </m:r>
                                    </m:sup>
                                  </m:sSup>
                                </m:num>
                                <m:den>
                                  <m:r>
                                    <a:rPr lang="en-GB" sz="2300" b="0" i="1" smtClean="0">
                                      <a:solidFill>
                                        <a:schemeClr val="tx1"/>
                                      </a:solidFill>
                                      <a:latin typeface="Cambria Math" panose="02040503050406030204" pitchFamily="18" charset="0"/>
                                    </a:rPr>
                                    <m:t>𝑟</m:t>
                                  </m:r>
                                </m:den>
                              </m:f>
                            </m:e>
                          </m:d>
                        </m:e>
                        <m:sup>
                          <m:f>
                            <m:fPr>
                              <m:ctrlPr>
                                <a:rPr lang="en-GB" sz="2300" i="1">
                                  <a:solidFill>
                                    <a:schemeClr val="tx1"/>
                                  </a:solidFill>
                                  <a:latin typeface="Cambria Math" panose="02040503050406030204" pitchFamily="18" charset="0"/>
                                </a:rPr>
                              </m:ctrlPr>
                            </m:fPr>
                            <m:num>
                              <m:r>
                                <a:rPr lang="en-GB" sz="2300" i="1">
                                  <a:solidFill>
                                    <a:schemeClr val="tx1"/>
                                  </a:solidFill>
                                  <a:latin typeface="Cambria Math" panose="02040503050406030204" pitchFamily="18" charset="0"/>
                                </a:rPr>
                                <m:t>1</m:t>
                              </m:r>
                            </m:num>
                            <m:den>
                              <m:r>
                                <a:rPr lang="en-GB" sz="2300" b="0" i="1" smtClean="0">
                                  <a:solidFill>
                                    <a:schemeClr val="tx1"/>
                                  </a:solidFill>
                                  <a:latin typeface="Cambria Math" panose="02040503050406030204" pitchFamily="18" charset="0"/>
                                </a:rPr>
                                <m:t>1−</m:t>
                              </m:r>
                              <m:r>
                                <a:rPr lang="en-GB" sz="2300" i="1">
                                  <a:solidFill>
                                    <a:schemeClr val="tx1"/>
                                  </a:solidFill>
                                  <a:latin typeface="Cambria Math" panose="02040503050406030204" pitchFamily="18" charset="0"/>
                                </a:rPr>
                                <m:t>𝑎</m:t>
                              </m:r>
                            </m:den>
                          </m:f>
                        </m:sup>
                      </m:sSup>
                    </m:oMath>
                  </m:oMathPara>
                </a14:m>
                <a:endParaRPr lang="en-GB" sz="2300" dirty="0" smtClean="0">
                  <a:solidFill>
                    <a:schemeClr val="tx1"/>
                  </a:solidFill>
                </a:endParaRPr>
              </a:p>
              <a:p>
                <a:pPr marL="0" indent="0">
                  <a:buNone/>
                </a:pPr>
                <a:endParaRPr lang="en-GB" sz="2300" dirty="0">
                  <a:solidFill>
                    <a:schemeClr val="tx1"/>
                  </a:solidFill>
                </a:endParaRPr>
              </a:p>
            </p:txBody>
          </p:sp>
        </mc:Choice>
        <mc:Fallback>
          <p:sp>
            <p:nvSpPr>
              <p:cNvPr id="3" name="Text Placeholder 2"/>
              <p:cNvSpPr>
                <a:spLocks noGrp="1" noRot="1" noChangeAspect="1" noMove="1" noResize="1" noEditPoints="1" noAdjustHandles="1" noChangeArrowheads="1" noChangeShapeType="1" noTextEdit="1"/>
              </p:cNvSpPr>
              <p:nvPr>
                <p:ph type="body" sz="half" idx="1"/>
              </p:nvPr>
            </p:nvSpPr>
            <p:spPr>
              <a:xfrm>
                <a:off x="228600" y="0"/>
                <a:ext cx="8915400" cy="6400799"/>
              </a:xfrm>
              <a:blipFill rotWithShape="0">
                <a:blip r:embed="rId2"/>
                <a:stretch>
                  <a:fillRect l="-1026" t="-667"/>
                </a:stretch>
              </a:blipFill>
            </p:spPr>
            <p:txBody>
              <a:bodyPr/>
              <a:lstStyle/>
              <a:p>
                <a:r>
                  <a:rPr lang="en-GB">
                    <a:noFill/>
                  </a:rPr>
                  <a:t> </a:t>
                </a:r>
              </a:p>
            </p:txBody>
          </p:sp>
        </mc:Fallback>
      </mc:AlternateContent>
    </p:spTree>
    <p:extLst>
      <p:ext uri="{BB962C8B-B14F-4D97-AF65-F5344CB8AC3E}">
        <p14:creationId xmlns:p14="http://schemas.microsoft.com/office/powerpoint/2010/main" val="1801283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Text Placeholder 2"/>
              <p:cNvSpPr>
                <a:spLocks noGrp="1"/>
              </p:cNvSpPr>
              <p:nvPr>
                <p:ph type="body" sz="half" idx="1"/>
              </p:nvPr>
            </p:nvSpPr>
            <p:spPr>
              <a:xfrm>
                <a:off x="152400" y="228600"/>
                <a:ext cx="8915400" cy="6400799"/>
              </a:xfrm>
            </p:spPr>
            <p:txBody>
              <a:bodyPr/>
              <a:lstStyle/>
              <a:p>
                <a:pPr marL="0" indent="0">
                  <a:buNone/>
                </a:pPr>
                <a:r>
                  <a:rPr lang="en-GB" dirty="0" smtClean="0">
                    <a:solidFill>
                      <a:schemeClr val="tx1"/>
                    </a:solidFill>
                    <a:latin typeface="Cambria Math" panose="02040503050406030204" pitchFamily="18" charset="0"/>
                  </a:rPr>
                  <a:t>Let be </a:t>
                </a:r>
                <a14:m>
                  <m:oMath xmlns:m="http://schemas.openxmlformats.org/officeDocument/2006/math">
                    <m:r>
                      <a:rPr lang="en-GB" b="0" i="1" smtClean="0">
                        <a:solidFill>
                          <a:schemeClr val="tx1"/>
                        </a:solidFill>
                        <a:latin typeface="Cambria Math" panose="02040503050406030204" pitchFamily="18" charset="0"/>
                      </a:rPr>
                      <m:t>𝑝</m:t>
                    </m:r>
                    <m:r>
                      <a:rPr lang="en-GB" b="0" i="1" smtClean="0">
                        <a:solidFill>
                          <a:schemeClr val="tx1"/>
                        </a:solidFill>
                        <a:latin typeface="Cambria Math" panose="02040503050406030204" pitchFamily="18" charset="0"/>
                      </a:rPr>
                      <m:t>=100, </m:t>
                    </m:r>
                    <m:r>
                      <a:rPr lang="en-GB" b="0" i="1" smtClean="0">
                        <a:solidFill>
                          <a:schemeClr val="tx1"/>
                        </a:solidFill>
                        <a:latin typeface="Cambria Math" panose="02040503050406030204" pitchFamily="18" charset="0"/>
                      </a:rPr>
                      <m:t>𝑤</m:t>
                    </m:r>
                    <m:r>
                      <a:rPr lang="en-GB" b="0" i="1" smtClean="0">
                        <a:solidFill>
                          <a:schemeClr val="tx1"/>
                        </a:solidFill>
                        <a:latin typeface="Cambria Math" panose="02040503050406030204" pitchFamily="18" charset="0"/>
                      </a:rPr>
                      <m:t>=10, </m:t>
                    </m:r>
                    <m:r>
                      <a:rPr lang="en-GB" b="0" i="1" smtClean="0">
                        <a:solidFill>
                          <a:schemeClr val="tx1"/>
                        </a:solidFill>
                        <a:latin typeface="Cambria Math" panose="02040503050406030204" pitchFamily="18" charset="0"/>
                      </a:rPr>
                      <m:t>𝑟</m:t>
                    </m:r>
                    <m:r>
                      <a:rPr lang="en-GB" b="0" i="1" smtClean="0">
                        <a:solidFill>
                          <a:schemeClr val="tx1"/>
                        </a:solidFill>
                        <a:latin typeface="Cambria Math" panose="02040503050406030204" pitchFamily="18" charset="0"/>
                      </a:rPr>
                      <m:t>=8, </m:t>
                    </m:r>
                    <m:r>
                      <a:rPr lang="en-GB" b="0" i="1" smtClean="0">
                        <a:solidFill>
                          <a:schemeClr val="tx1"/>
                        </a:solidFill>
                        <a:latin typeface="Cambria Math" panose="02040503050406030204" pitchFamily="18" charset="0"/>
                      </a:rPr>
                      <m:t>𝑎</m:t>
                    </m:r>
                    <m:r>
                      <a:rPr lang="en-GB" b="0" i="1" smtClean="0">
                        <a:solidFill>
                          <a:schemeClr val="tx1"/>
                        </a:solidFill>
                        <a:latin typeface="Cambria Math" panose="02040503050406030204" pitchFamily="18" charset="0"/>
                      </a:rPr>
                      <m:t>=0.4, </m:t>
                    </m:r>
                    <m:r>
                      <a:rPr lang="en-GB" b="0" i="1" smtClean="0">
                        <a:solidFill>
                          <a:schemeClr val="tx1"/>
                        </a:solidFill>
                        <a:latin typeface="Cambria Math" panose="02040503050406030204" pitchFamily="18" charset="0"/>
                      </a:rPr>
                      <m:t>𝑏</m:t>
                    </m:r>
                    <m:r>
                      <a:rPr lang="en-GB" b="0" i="1" smtClean="0">
                        <a:solidFill>
                          <a:schemeClr val="tx1"/>
                        </a:solidFill>
                        <a:latin typeface="Cambria Math" panose="02040503050406030204" pitchFamily="18" charset="0"/>
                      </a:rPr>
                      <m:t>=0.4</m:t>
                    </m:r>
                  </m:oMath>
                </a14:m>
                <a:endParaRPr lang="en-GB" dirty="0" smtClean="0">
                  <a:solidFill>
                    <a:schemeClr val="tx1"/>
                  </a:solidFill>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GB" i="1">
                          <a:solidFill>
                            <a:schemeClr val="tx1"/>
                          </a:solidFill>
                          <a:latin typeface="Cambria Math" panose="02040503050406030204" pitchFamily="18" charset="0"/>
                        </a:rPr>
                        <m:t>𝐿</m:t>
                      </m:r>
                      <m:r>
                        <a:rPr lang="en-GB" i="1">
                          <a:solidFill>
                            <a:schemeClr val="tx1"/>
                          </a:solidFill>
                          <a:latin typeface="Cambria Math" panose="02040503050406030204" pitchFamily="18" charset="0"/>
                        </a:rPr>
                        <m:t>=</m:t>
                      </m:r>
                      <m:sSup>
                        <m:sSupPr>
                          <m:ctrlPr>
                            <a:rPr lang="en-GB" i="1">
                              <a:solidFill>
                                <a:schemeClr val="tx1"/>
                              </a:solidFill>
                              <a:latin typeface="Cambria Math" panose="02040503050406030204" pitchFamily="18" charset="0"/>
                            </a:rPr>
                          </m:ctrlPr>
                        </m:sSupPr>
                        <m:e>
                          <m:d>
                            <m:dPr>
                              <m:ctrlPr>
                                <a:rPr lang="en-GB" i="1">
                                  <a:solidFill>
                                    <a:schemeClr val="tx1"/>
                                  </a:solidFill>
                                  <a:latin typeface="Cambria Math" panose="02040503050406030204" pitchFamily="18" charset="0"/>
                                </a:rPr>
                              </m:ctrlPr>
                            </m:dPr>
                            <m:e>
                              <m:f>
                                <m:fPr>
                                  <m:ctrlPr>
                                    <a:rPr lang="en-GB" i="1">
                                      <a:solidFill>
                                        <a:schemeClr val="tx1"/>
                                      </a:solidFill>
                                      <a:latin typeface="Cambria Math" panose="02040503050406030204" pitchFamily="18" charset="0"/>
                                    </a:rPr>
                                  </m:ctrlPr>
                                </m:fPr>
                                <m:num>
                                  <m:r>
                                    <a:rPr lang="en-GB" b="0" i="1" smtClean="0">
                                      <a:solidFill>
                                        <a:schemeClr val="tx1"/>
                                      </a:solidFill>
                                      <a:latin typeface="Cambria Math" panose="02040503050406030204" pitchFamily="18" charset="0"/>
                                    </a:rPr>
                                    <m:t>0.4</m:t>
                                  </m:r>
                                  <m:r>
                                    <a:rPr lang="en-GB" i="1">
                                      <a:solidFill>
                                        <a:schemeClr val="tx1"/>
                                      </a:solidFill>
                                      <a:latin typeface="Cambria Math" panose="02040503050406030204" pitchFamily="18" charset="0"/>
                                    </a:rPr>
                                    <m:t> </m:t>
                                  </m:r>
                                  <m:r>
                                    <a:rPr lang="en-GB" b="0" i="1" smtClean="0">
                                      <a:solidFill>
                                        <a:schemeClr val="tx1"/>
                                      </a:solidFill>
                                      <a:latin typeface="Cambria Math" panose="02040503050406030204" pitchFamily="18" charset="0"/>
                                      <a:ea typeface="Cambria Math" panose="02040503050406030204" pitchFamily="18" charset="0"/>
                                    </a:rPr>
                                    <m:t>100</m:t>
                                  </m:r>
                                  <m:r>
                                    <a:rPr lang="en-GB" i="1">
                                      <a:solidFill>
                                        <a:schemeClr val="tx1"/>
                                      </a:solidFill>
                                      <a:latin typeface="Cambria Math" panose="02040503050406030204" pitchFamily="18" charset="0"/>
                                      <a:ea typeface="Cambria Math" panose="02040503050406030204" pitchFamily="18" charset="0"/>
                                    </a:rPr>
                                    <m:t> </m:t>
                                  </m:r>
                                  <m:sSup>
                                    <m:sSupPr>
                                      <m:ctrlPr>
                                        <a:rPr lang="en-GB" i="1">
                                          <a:solidFill>
                                            <a:schemeClr val="tx1"/>
                                          </a:solidFill>
                                          <a:latin typeface="Cambria Math" panose="02040503050406030204" pitchFamily="18" charset="0"/>
                                        </a:rPr>
                                      </m:ctrlPr>
                                    </m:sSupPr>
                                    <m:e>
                                      <m:r>
                                        <a:rPr lang="en-GB" i="1">
                                          <a:solidFill>
                                            <a:schemeClr val="tx1"/>
                                          </a:solidFill>
                                          <a:latin typeface="Cambria Math" panose="02040503050406030204" pitchFamily="18" charset="0"/>
                                        </a:rPr>
                                        <m:t>𝐾</m:t>
                                      </m:r>
                                    </m:e>
                                    <m:sup>
                                      <m:r>
                                        <a:rPr lang="en-GB" b="0" i="1" smtClean="0">
                                          <a:solidFill>
                                            <a:schemeClr val="tx1"/>
                                          </a:solidFill>
                                          <a:latin typeface="Cambria Math" panose="02040503050406030204" pitchFamily="18" charset="0"/>
                                        </a:rPr>
                                        <m:t>0.6</m:t>
                                      </m:r>
                                    </m:sup>
                                  </m:sSup>
                                </m:num>
                                <m:den>
                                  <m:r>
                                    <a:rPr lang="en-GB" b="0" i="1" smtClean="0">
                                      <a:solidFill>
                                        <a:schemeClr val="tx1"/>
                                      </a:solidFill>
                                      <a:latin typeface="Cambria Math" panose="02040503050406030204" pitchFamily="18" charset="0"/>
                                    </a:rPr>
                                    <m:t>10</m:t>
                                  </m:r>
                                </m:den>
                              </m:f>
                            </m:e>
                          </m:d>
                        </m:e>
                        <m:sup>
                          <m:f>
                            <m:fPr>
                              <m:ctrlPr>
                                <a:rPr lang="en-GB" i="1">
                                  <a:solidFill>
                                    <a:schemeClr val="tx1"/>
                                  </a:solidFill>
                                  <a:latin typeface="Cambria Math" panose="02040503050406030204" pitchFamily="18" charset="0"/>
                                </a:rPr>
                              </m:ctrlPr>
                            </m:fPr>
                            <m:num>
                              <m:r>
                                <a:rPr lang="en-GB" i="1">
                                  <a:solidFill>
                                    <a:schemeClr val="tx1"/>
                                  </a:solidFill>
                                  <a:latin typeface="Cambria Math" panose="02040503050406030204" pitchFamily="18" charset="0"/>
                                </a:rPr>
                                <m:t>1</m:t>
                              </m:r>
                            </m:num>
                            <m:den>
                              <m:r>
                                <a:rPr lang="en-GB" b="0" i="1" smtClean="0">
                                  <a:solidFill>
                                    <a:schemeClr val="tx1"/>
                                  </a:solidFill>
                                  <a:latin typeface="Cambria Math" panose="02040503050406030204" pitchFamily="18" charset="0"/>
                                </a:rPr>
                                <m:t>0.6</m:t>
                              </m:r>
                            </m:den>
                          </m:f>
                        </m:sup>
                      </m:sSup>
                      <m:r>
                        <a:rPr lang="en-GB" i="1">
                          <a:solidFill>
                            <a:schemeClr val="tx1"/>
                          </a:solidFill>
                          <a:latin typeface="Cambria Math" panose="02040503050406030204" pitchFamily="18" charset="0"/>
                        </a:rPr>
                        <m:t>         </m:t>
                      </m:r>
                      <m:r>
                        <a:rPr lang="en-GB" i="1">
                          <a:solidFill>
                            <a:schemeClr val="tx1"/>
                          </a:solidFill>
                          <a:latin typeface="Cambria Math" panose="02040503050406030204" pitchFamily="18" charset="0"/>
                        </a:rPr>
                        <m:t>𝐾</m:t>
                      </m:r>
                      <m:r>
                        <a:rPr lang="en-GB" i="1">
                          <a:solidFill>
                            <a:schemeClr val="tx1"/>
                          </a:solidFill>
                          <a:latin typeface="Cambria Math" panose="02040503050406030204" pitchFamily="18" charset="0"/>
                        </a:rPr>
                        <m:t>=</m:t>
                      </m:r>
                      <m:sSup>
                        <m:sSupPr>
                          <m:ctrlPr>
                            <a:rPr lang="en-GB" i="1">
                              <a:solidFill>
                                <a:schemeClr val="tx1"/>
                              </a:solidFill>
                              <a:latin typeface="Cambria Math" panose="02040503050406030204" pitchFamily="18" charset="0"/>
                            </a:rPr>
                          </m:ctrlPr>
                        </m:sSupPr>
                        <m:e>
                          <m:d>
                            <m:dPr>
                              <m:ctrlPr>
                                <a:rPr lang="en-GB" i="1">
                                  <a:solidFill>
                                    <a:schemeClr val="tx1"/>
                                  </a:solidFill>
                                  <a:latin typeface="Cambria Math" panose="02040503050406030204" pitchFamily="18" charset="0"/>
                                </a:rPr>
                              </m:ctrlPr>
                            </m:dPr>
                            <m:e>
                              <m:f>
                                <m:fPr>
                                  <m:ctrlPr>
                                    <a:rPr lang="en-GB" i="1">
                                      <a:solidFill>
                                        <a:schemeClr val="tx1"/>
                                      </a:solidFill>
                                      <a:latin typeface="Cambria Math" panose="02040503050406030204" pitchFamily="18" charset="0"/>
                                    </a:rPr>
                                  </m:ctrlPr>
                                </m:fPr>
                                <m:num>
                                  <m:r>
                                    <a:rPr lang="en-GB" b="0" i="1" smtClean="0">
                                      <a:solidFill>
                                        <a:schemeClr val="tx1"/>
                                      </a:solidFill>
                                      <a:latin typeface="Cambria Math" panose="02040503050406030204" pitchFamily="18" charset="0"/>
                                    </a:rPr>
                                    <m:t>0.4</m:t>
                                  </m:r>
                                  <m:r>
                                    <a:rPr lang="en-GB" i="1">
                                      <a:solidFill>
                                        <a:schemeClr val="tx1"/>
                                      </a:solidFill>
                                      <a:latin typeface="Cambria Math" panose="02040503050406030204" pitchFamily="18" charset="0"/>
                                    </a:rPr>
                                    <m:t> </m:t>
                                  </m:r>
                                  <m:r>
                                    <a:rPr lang="en-GB" b="0" i="1" smtClean="0">
                                      <a:solidFill>
                                        <a:schemeClr val="tx1"/>
                                      </a:solidFill>
                                      <a:latin typeface="Cambria Math" panose="02040503050406030204" pitchFamily="18" charset="0"/>
                                      <a:ea typeface="Cambria Math" panose="02040503050406030204" pitchFamily="18" charset="0"/>
                                    </a:rPr>
                                    <m:t>100</m:t>
                                  </m:r>
                                  <m:sSup>
                                    <m:sSupPr>
                                      <m:ctrlPr>
                                        <a:rPr lang="en-GB" i="1">
                                          <a:solidFill>
                                            <a:schemeClr val="tx1"/>
                                          </a:solidFill>
                                          <a:latin typeface="Cambria Math" panose="02040503050406030204" pitchFamily="18" charset="0"/>
                                        </a:rPr>
                                      </m:ctrlPr>
                                    </m:sSupPr>
                                    <m:e>
                                      <m:r>
                                        <a:rPr lang="en-GB" i="1">
                                          <a:solidFill>
                                            <a:schemeClr val="tx1"/>
                                          </a:solidFill>
                                          <a:latin typeface="Cambria Math" panose="02040503050406030204" pitchFamily="18" charset="0"/>
                                        </a:rPr>
                                        <m:t>𝐿</m:t>
                                      </m:r>
                                    </m:e>
                                    <m:sup>
                                      <m:r>
                                        <a:rPr lang="en-GB" b="0" i="1" smtClean="0">
                                          <a:solidFill>
                                            <a:schemeClr val="tx1"/>
                                          </a:solidFill>
                                          <a:latin typeface="Cambria Math" panose="02040503050406030204" pitchFamily="18" charset="0"/>
                                        </a:rPr>
                                        <m:t>0.4</m:t>
                                      </m:r>
                                    </m:sup>
                                  </m:sSup>
                                </m:num>
                                <m:den>
                                  <m:r>
                                    <a:rPr lang="en-GB" b="0" i="1" smtClean="0">
                                      <a:solidFill>
                                        <a:schemeClr val="tx1"/>
                                      </a:solidFill>
                                      <a:latin typeface="Cambria Math" panose="02040503050406030204" pitchFamily="18" charset="0"/>
                                    </a:rPr>
                                    <m:t>8</m:t>
                                  </m:r>
                                </m:den>
                              </m:f>
                            </m:e>
                          </m:d>
                        </m:e>
                        <m:sup>
                          <m:f>
                            <m:fPr>
                              <m:ctrlPr>
                                <a:rPr lang="en-GB" i="1">
                                  <a:solidFill>
                                    <a:schemeClr val="tx1"/>
                                  </a:solidFill>
                                  <a:latin typeface="Cambria Math" panose="02040503050406030204" pitchFamily="18" charset="0"/>
                                </a:rPr>
                              </m:ctrlPr>
                            </m:fPr>
                            <m:num>
                              <m:r>
                                <a:rPr lang="en-GB" i="1">
                                  <a:solidFill>
                                    <a:schemeClr val="tx1"/>
                                  </a:solidFill>
                                  <a:latin typeface="Cambria Math" panose="02040503050406030204" pitchFamily="18" charset="0"/>
                                </a:rPr>
                                <m:t>1</m:t>
                              </m:r>
                            </m:num>
                            <m:den>
                              <m:r>
                                <a:rPr lang="en-GB" b="0" i="1" smtClean="0">
                                  <a:solidFill>
                                    <a:schemeClr val="tx1"/>
                                  </a:solidFill>
                                  <a:latin typeface="Cambria Math" panose="02040503050406030204" pitchFamily="18" charset="0"/>
                                </a:rPr>
                                <m:t>0.6</m:t>
                              </m:r>
                            </m:den>
                          </m:f>
                        </m:sup>
                      </m:sSup>
                    </m:oMath>
                  </m:oMathPara>
                </a14:m>
                <a:endParaRPr lang="en-GB" dirty="0">
                  <a:solidFill>
                    <a:schemeClr val="tx1"/>
                  </a:solidFill>
                </a:endParaRPr>
              </a:p>
              <a:p>
                <a:pPr marL="0" indent="0">
                  <a:buNone/>
                </a:pPr>
                <a:r>
                  <a:rPr lang="en-GB" dirty="0" smtClean="0">
                    <a:solidFill>
                      <a:schemeClr val="tx1"/>
                    </a:solidFill>
                  </a:rPr>
                  <a:t>The solution is:</a:t>
                </a:r>
              </a:p>
              <a:p>
                <a:pPr marL="0" indent="0">
                  <a:buNone/>
                </a:pPr>
                <a14:m>
                  <m:oMathPara xmlns:m="http://schemas.openxmlformats.org/officeDocument/2006/math">
                    <m:oMathParaPr>
                      <m:jc m:val="centerGroup"/>
                    </m:oMathParaPr>
                    <m:oMath xmlns:m="http://schemas.openxmlformats.org/officeDocument/2006/math">
                      <m:r>
                        <a:rPr lang="en-GB" b="0" i="1" smtClean="0">
                          <a:solidFill>
                            <a:schemeClr val="tx1"/>
                          </a:solidFill>
                          <a:latin typeface="Cambria Math" panose="02040503050406030204" pitchFamily="18" charset="0"/>
                        </a:rPr>
                        <m:t>𝐾</m:t>
                      </m:r>
                      <m:r>
                        <a:rPr lang="en-GB" b="0" i="1" smtClean="0">
                          <a:solidFill>
                            <a:schemeClr val="tx1"/>
                          </a:solidFill>
                          <a:latin typeface="Cambria Math" panose="02040503050406030204" pitchFamily="18" charset="0"/>
                        </a:rPr>
                        <m:t>=2000     </m:t>
                      </m:r>
                      <m:r>
                        <a:rPr lang="en-GB" b="0" i="1" smtClean="0">
                          <a:solidFill>
                            <a:schemeClr val="tx1"/>
                          </a:solidFill>
                          <a:latin typeface="Cambria Math" panose="02040503050406030204" pitchFamily="18" charset="0"/>
                        </a:rPr>
                        <m:t>𝐿</m:t>
                      </m:r>
                      <m:r>
                        <a:rPr lang="en-GB" b="0" i="1" smtClean="0">
                          <a:solidFill>
                            <a:schemeClr val="tx1"/>
                          </a:solidFill>
                          <a:latin typeface="Cambria Math" panose="02040503050406030204" pitchFamily="18" charset="0"/>
                        </a:rPr>
                        <m:t>=1600</m:t>
                      </m:r>
                    </m:oMath>
                  </m:oMathPara>
                </a14:m>
                <a:endParaRPr lang="en-GB" dirty="0" smtClean="0">
                  <a:solidFill>
                    <a:schemeClr val="tx1"/>
                  </a:solidFill>
                </a:endParaRPr>
              </a:p>
              <a:p>
                <a:pPr marL="0" indent="0">
                  <a:buNone/>
                </a:pPr>
                <a:r>
                  <a:rPr lang="en-GB" dirty="0" smtClean="0">
                    <a:solidFill>
                      <a:schemeClr val="tx1"/>
                    </a:solidFill>
                  </a:rPr>
                  <a:t>Suppose w decreases to 9, i.e. </a:t>
                </a:r>
                <a14:m>
                  <m:oMath xmlns:m="http://schemas.openxmlformats.org/officeDocument/2006/math">
                    <m:r>
                      <a:rPr lang="en-GB" b="0" i="1" smtClean="0">
                        <a:solidFill>
                          <a:schemeClr val="tx1"/>
                        </a:solidFill>
                        <a:latin typeface="Cambria Math" panose="02040503050406030204" pitchFamily="18" charset="0"/>
                      </a:rPr>
                      <m:t>𝑤</m:t>
                    </m:r>
                    <m:r>
                      <a:rPr lang="en-GB" b="0" i="1" smtClean="0">
                        <a:solidFill>
                          <a:schemeClr val="tx1"/>
                        </a:solidFill>
                        <a:latin typeface="Cambria Math" panose="02040503050406030204" pitchFamily="18" charset="0"/>
                      </a:rPr>
                      <m:t>=9</m:t>
                    </m:r>
                  </m:oMath>
                </a14:m>
                <a:r>
                  <a:rPr lang="en-GB" dirty="0" smtClean="0">
                    <a:solidFill>
                      <a:schemeClr val="tx1"/>
                    </a:solidFill>
                  </a:rPr>
                  <a:t>, all others parameters do not change. The solution is:</a:t>
                </a:r>
              </a:p>
              <a:p>
                <a:pPr marL="0" indent="0" algn="ctr">
                  <a:buNone/>
                </a:pPr>
                <a:r>
                  <a:rPr lang="en-GB" dirty="0"/>
                  <a:t> </a:t>
                </a:r>
                <a14:m>
                  <m:oMath xmlns:m="http://schemas.openxmlformats.org/officeDocument/2006/math">
                    <m:r>
                      <a:rPr lang="en-GB" i="1" dirty="0" smtClean="0">
                        <a:solidFill>
                          <a:schemeClr val="tx1"/>
                        </a:solidFill>
                        <a:latin typeface="Cambria Math" panose="02040503050406030204" pitchFamily="18" charset="0"/>
                      </a:rPr>
                      <m:t>𝐾</m:t>
                    </m:r>
                    <m:r>
                      <a:rPr lang="en-GB" i="1" dirty="0" smtClean="0">
                        <a:solidFill>
                          <a:schemeClr val="tx1"/>
                        </a:solidFill>
                        <a:latin typeface="Cambria Math" panose="02040503050406030204" pitchFamily="18" charset="0"/>
                      </a:rPr>
                      <m:t>=2469. </m:t>
                    </m:r>
                    <m:r>
                      <a:rPr lang="en-GB" i="1" dirty="0" smtClean="0">
                        <a:solidFill>
                          <a:schemeClr val="tx1"/>
                        </a:solidFill>
                        <a:latin typeface="Cambria Math" panose="02040503050406030204" pitchFamily="18" charset="0"/>
                      </a:rPr>
                      <m:t>𝐿</m:t>
                    </m:r>
                    <m:r>
                      <a:rPr lang="en-GB" i="1" dirty="0" smtClean="0">
                        <a:solidFill>
                          <a:schemeClr val="tx1"/>
                        </a:solidFill>
                        <a:latin typeface="Cambria Math" panose="02040503050406030204" pitchFamily="18" charset="0"/>
                      </a:rPr>
                      <m:t>=2195</m:t>
                    </m:r>
                  </m:oMath>
                </a14:m>
                <a:endParaRPr lang="en-GB" dirty="0" smtClean="0">
                  <a:solidFill>
                    <a:schemeClr val="tx1"/>
                  </a:solidFill>
                </a:endParaRPr>
              </a:p>
              <a:p>
                <a:pPr marL="0" indent="0" algn="just">
                  <a:buNone/>
                </a:pPr>
                <a:r>
                  <a:rPr lang="en-GB" dirty="0" smtClean="0">
                    <a:solidFill>
                      <a:schemeClr val="tx1"/>
                    </a:solidFill>
                  </a:rPr>
                  <a:t>Both demands for </a:t>
                </a:r>
                <a14:m>
                  <m:oMath xmlns:m="http://schemas.openxmlformats.org/officeDocument/2006/math">
                    <m:r>
                      <a:rPr lang="en-GB" i="1" dirty="0" smtClean="0">
                        <a:solidFill>
                          <a:schemeClr val="tx1"/>
                        </a:solidFill>
                        <a:latin typeface="Cambria Math" panose="02040503050406030204" pitchFamily="18" charset="0"/>
                      </a:rPr>
                      <m:t>𝐾</m:t>
                    </m:r>
                  </m:oMath>
                </a14:m>
                <a:r>
                  <a:rPr lang="en-GB" dirty="0" smtClean="0">
                    <a:solidFill>
                      <a:schemeClr val="tx1"/>
                    </a:solidFill>
                  </a:rPr>
                  <a:t> and </a:t>
                </a:r>
                <a14:m>
                  <m:oMath xmlns:m="http://schemas.openxmlformats.org/officeDocument/2006/math">
                    <m:r>
                      <a:rPr lang="en-GB" i="1" dirty="0" smtClean="0">
                        <a:solidFill>
                          <a:schemeClr val="tx1"/>
                        </a:solidFill>
                        <a:latin typeface="Cambria Math" panose="02040503050406030204" pitchFamily="18" charset="0"/>
                      </a:rPr>
                      <m:t>𝐿</m:t>
                    </m:r>
                  </m:oMath>
                </a14:m>
                <a:r>
                  <a:rPr lang="en-GB" dirty="0" smtClean="0">
                    <a:solidFill>
                      <a:schemeClr val="tx1"/>
                    </a:solidFill>
                  </a:rPr>
                  <a:t> increase</a:t>
                </a:r>
              </a:p>
              <a:p>
                <a:pPr marL="0" indent="0" algn="just">
                  <a:buNone/>
                </a:pPr>
                <a:r>
                  <a:rPr lang="en-GB" dirty="0" smtClean="0">
                    <a:solidFill>
                      <a:schemeClr val="tx1"/>
                    </a:solidFill>
                  </a:rPr>
                  <a:t>Suppose </a:t>
                </a:r>
                <a14:m>
                  <m:oMath xmlns:m="http://schemas.openxmlformats.org/officeDocument/2006/math">
                    <m:r>
                      <a:rPr lang="en-GB" b="0" i="1" smtClean="0">
                        <a:solidFill>
                          <a:schemeClr val="tx1"/>
                        </a:solidFill>
                        <a:latin typeface="Cambria Math" panose="02040503050406030204" pitchFamily="18" charset="0"/>
                      </a:rPr>
                      <m:t>𝐾</m:t>
                    </m:r>
                  </m:oMath>
                </a14:m>
                <a:r>
                  <a:rPr lang="en-GB" dirty="0" smtClean="0">
                    <a:solidFill>
                      <a:schemeClr val="tx1"/>
                    </a:solidFill>
                  </a:rPr>
                  <a:t> is fixed at 2000 and cannot change</a:t>
                </a:r>
              </a:p>
              <a:p>
                <a:pPr marL="0" indent="0" algn="just">
                  <a:buNone/>
                </a:pPr>
                <a:r>
                  <a:rPr lang="en-GB" dirty="0" smtClean="0">
                    <a:solidFill>
                      <a:schemeClr val="tx1"/>
                    </a:solidFill>
                  </a:rPr>
                  <a:t>Then the increases of </a:t>
                </a:r>
                <a14:m>
                  <m:oMath xmlns:m="http://schemas.openxmlformats.org/officeDocument/2006/math">
                    <m:r>
                      <a:rPr lang="en-GB" i="1" dirty="0" smtClean="0">
                        <a:solidFill>
                          <a:schemeClr val="tx1"/>
                        </a:solidFill>
                        <a:latin typeface="Cambria Math" panose="02040503050406030204" pitchFamily="18" charset="0"/>
                      </a:rPr>
                      <m:t>𝐿</m:t>
                    </m:r>
                  </m:oMath>
                </a14:m>
                <a:r>
                  <a:rPr lang="en-GB" dirty="0" smtClean="0">
                    <a:solidFill>
                      <a:schemeClr val="tx1"/>
                    </a:solidFill>
                  </a:rPr>
                  <a:t> is smaller.</a:t>
                </a:r>
              </a:p>
              <a:p>
                <a:pPr marL="0" indent="0" algn="just">
                  <a:buNone/>
                </a:pPr>
                <a:r>
                  <a:rPr lang="en-GB" dirty="0" smtClean="0">
                    <a:solidFill>
                      <a:schemeClr val="tx1"/>
                    </a:solidFill>
                  </a:rPr>
                  <a:t>Indeed the optimal level of </a:t>
                </a:r>
                <a14:m>
                  <m:oMath xmlns:m="http://schemas.openxmlformats.org/officeDocument/2006/math">
                    <m:r>
                      <a:rPr lang="en-GB" b="0" i="1" smtClean="0">
                        <a:solidFill>
                          <a:schemeClr val="tx1"/>
                        </a:solidFill>
                        <a:latin typeface="Cambria Math" panose="02040503050406030204" pitchFamily="18" charset="0"/>
                      </a:rPr>
                      <m:t>𝐿</m:t>
                    </m:r>
                  </m:oMath>
                </a14:m>
                <a:r>
                  <a:rPr lang="en-GB" dirty="0" smtClean="0">
                    <a:solidFill>
                      <a:schemeClr val="tx1"/>
                    </a:solidFill>
                  </a:rPr>
                  <a:t> when </a:t>
                </a:r>
                <a14:m>
                  <m:oMath xmlns:m="http://schemas.openxmlformats.org/officeDocument/2006/math">
                    <m:r>
                      <a:rPr lang="en-GB" b="0" i="1" smtClean="0">
                        <a:solidFill>
                          <a:schemeClr val="tx1"/>
                        </a:solidFill>
                        <a:latin typeface="Cambria Math" panose="02040503050406030204" pitchFamily="18" charset="0"/>
                      </a:rPr>
                      <m:t>𝐾</m:t>
                    </m:r>
                  </m:oMath>
                </a14:m>
                <a:r>
                  <a:rPr lang="en-GB" dirty="0" smtClean="0">
                    <a:solidFill>
                      <a:schemeClr val="tx1"/>
                    </a:solidFill>
                  </a:rPr>
                  <a:t> cannot change is</a:t>
                </a:r>
              </a:p>
              <a:p>
                <a:pPr marL="0" indent="0" algn="just">
                  <a:buNone/>
                </a:pPr>
                <a14:m>
                  <m:oMathPara xmlns:m="http://schemas.openxmlformats.org/officeDocument/2006/math">
                    <m:oMathParaPr>
                      <m:jc m:val="centerGroup"/>
                    </m:oMathParaPr>
                    <m:oMath xmlns:m="http://schemas.openxmlformats.org/officeDocument/2006/math">
                      <m:r>
                        <a:rPr lang="en-GB" b="0" i="1" smtClean="0">
                          <a:solidFill>
                            <a:schemeClr val="tx1"/>
                          </a:solidFill>
                          <a:latin typeface="Cambria Math" panose="02040503050406030204" pitchFamily="18" charset="0"/>
                        </a:rPr>
                        <m:t>𝐿</m:t>
                      </m:r>
                      <m:r>
                        <a:rPr lang="en-GB" b="0" i="1" smtClean="0">
                          <a:solidFill>
                            <a:schemeClr val="tx1"/>
                          </a:solidFill>
                          <a:latin typeface="Cambria Math" panose="02040503050406030204" pitchFamily="18" charset="0"/>
                        </a:rPr>
                        <m:t>=1907</m:t>
                      </m:r>
                    </m:oMath>
                  </m:oMathPara>
                </a14:m>
                <a:endParaRPr lang="en-GB" dirty="0">
                  <a:solidFill>
                    <a:schemeClr val="tx1"/>
                  </a:solidFill>
                </a:endParaRPr>
              </a:p>
              <a:p>
                <a:pPr marL="0" indent="0" algn="just">
                  <a:buNone/>
                </a:pPr>
                <a:endParaRPr lang="en-GB" dirty="0" smtClean="0">
                  <a:solidFill>
                    <a:schemeClr val="tx1"/>
                  </a:solidFill>
                </a:endParaRPr>
              </a:p>
              <a:p>
                <a:pPr marL="0" indent="0">
                  <a:buNone/>
                </a:pPr>
                <a:endParaRPr lang="en-GB" dirty="0">
                  <a:solidFill>
                    <a:schemeClr val="tx1"/>
                  </a:solidFill>
                </a:endParaRPr>
              </a:p>
              <a:p>
                <a:pPr marL="0" indent="0">
                  <a:buNone/>
                </a:pPr>
                <a:endParaRPr lang="en-GB" dirty="0">
                  <a:solidFill>
                    <a:schemeClr val="tx1"/>
                  </a:solidFill>
                </a:endParaRPr>
              </a:p>
            </p:txBody>
          </p:sp>
        </mc:Choice>
        <mc:Fallback>
          <p:sp>
            <p:nvSpPr>
              <p:cNvPr id="3" name="Text Placeholder 2"/>
              <p:cNvSpPr>
                <a:spLocks noGrp="1" noRot="1" noChangeAspect="1" noMove="1" noResize="1" noEditPoints="1" noAdjustHandles="1" noChangeArrowheads="1" noChangeShapeType="1" noTextEdit="1"/>
              </p:cNvSpPr>
              <p:nvPr>
                <p:ph type="body" sz="half" idx="1"/>
              </p:nvPr>
            </p:nvSpPr>
            <p:spPr>
              <a:xfrm>
                <a:off x="152400" y="228600"/>
                <a:ext cx="8915400" cy="6400799"/>
              </a:xfrm>
              <a:blipFill rotWithShape="0">
                <a:blip r:embed="rId2"/>
                <a:stretch>
                  <a:fillRect l="-1025" t="-763"/>
                </a:stretch>
              </a:blipFill>
            </p:spPr>
            <p:txBody>
              <a:bodyPr/>
              <a:lstStyle/>
              <a:p>
                <a:r>
                  <a:rPr lang="en-GB">
                    <a:noFill/>
                  </a:rPr>
                  <a:t> </a:t>
                </a:r>
              </a:p>
            </p:txBody>
          </p:sp>
        </mc:Fallback>
      </mc:AlternateContent>
    </p:spTree>
    <p:extLst>
      <p:ext uri="{BB962C8B-B14F-4D97-AF65-F5344CB8AC3E}">
        <p14:creationId xmlns:p14="http://schemas.microsoft.com/office/powerpoint/2010/main" val="17071201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a:xfrm>
            <a:off x="1371600" y="381000"/>
            <a:ext cx="7315200" cy="487363"/>
          </a:xfrm>
        </p:spPr>
        <p:txBody>
          <a:bodyPr/>
          <a:lstStyle/>
          <a:p>
            <a:pPr eaLnBrk="1" hangingPunct="1"/>
            <a:r>
              <a:rPr lang="en-US" altLang="en-US" sz="2000" b="0" smtClean="0"/>
              <a:t>COMPETITIVE FACTOR MARKETS</a:t>
            </a:r>
          </a:p>
        </p:txBody>
      </p:sp>
      <p:grpSp>
        <p:nvGrpSpPr>
          <p:cNvPr id="13315" name="Group 5"/>
          <p:cNvGrpSpPr>
            <a:grpSpLocks/>
          </p:cNvGrpSpPr>
          <p:nvPr/>
        </p:nvGrpSpPr>
        <p:grpSpPr bwMode="auto">
          <a:xfrm>
            <a:off x="457200" y="381000"/>
            <a:ext cx="8229600" cy="487363"/>
            <a:chOff x="288" y="240"/>
            <a:chExt cx="5184" cy="307"/>
          </a:xfrm>
        </p:grpSpPr>
        <p:sp>
          <p:nvSpPr>
            <p:cNvPr id="13337"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14.1</a:t>
              </a:r>
            </a:p>
          </p:txBody>
        </p:sp>
        <p:sp>
          <p:nvSpPr>
            <p:cNvPr id="13338"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13316"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2"/>
          <p:cNvSpPr txBox="1">
            <a:spLocks noChangeArrowheads="1"/>
          </p:cNvSpPr>
          <p:nvPr/>
        </p:nvSpPr>
        <p:spPr bwMode="auto">
          <a:xfrm>
            <a:off x="457200" y="990600"/>
            <a:ext cx="6553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2000"/>
              <a:t>The Market Demand Curve</a:t>
            </a:r>
          </a:p>
        </p:txBody>
      </p:sp>
      <p:sp>
        <p:nvSpPr>
          <p:cNvPr id="15" name="Rectangle 5"/>
          <p:cNvSpPr>
            <a:spLocks noChangeArrowheads="1"/>
          </p:cNvSpPr>
          <p:nvPr/>
        </p:nvSpPr>
        <p:spPr bwMode="auto">
          <a:xfrm>
            <a:off x="685800" y="2209800"/>
            <a:ext cx="25146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53975"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The Industry Demand for Labor</a:t>
            </a:r>
          </a:p>
        </p:txBody>
      </p:sp>
      <p:sp>
        <p:nvSpPr>
          <p:cNvPr id="16" name="Rectangle 15"/>
          <p:cNvSpPr>
            <a:spLocks noChangeArrowheads="1"/>
          </p:cNvSpPr>
          <p:nvPr/>
        </p:nvSpPr>
        <p:spPr bwMode="auto">
          <a:xfrm>
            <a:off x="685800" y="19050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14.5</a:t>
            </a:r>
          </a:p>
        </p:txBody>
      </p:sp>
      <p:sp>
        <p:nvSpPr>
          <p:cNvPr id="17" name="Rectangle 4"/>
          <p:cNvSpPr>
            <a:spLocks noChangeArrowheads="1"/>
          </p:cNvSpPr>
          <p:nvPr/>
        </p:nvSpPr>
        <p:spPr bwMode="auto">
          <a:xfrm>
            <a:off x="666750" y="2514600"/>
            <a:ext cx="253365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dirty="0">
                <a:solidFill>
                  <a:schemeClr val="tx1"/>
                </a:solidFill>
              </a:rPr>
              <a:t>The demand curve for labor of a competitive firm, MRP</a:t>
            </a:r>
            <a:r>
              <a:rPr lang="en-US" altLang="en-US" sz="1400" i="1" baseline="-25000" dirty="0">
                <a:solidFill>
                  <a:schemeClr val="tx1"/>
                </a:solidFill>
              </a:rPr>
              <a:t>L1</a:t>
            </a:r>
            <a:r>
              <a:rPr lang="en-US" altLang="en-US" sz="1400" dirty="0">
                <a:solidFill>
                  <a:schemeClr val="tx1"/>
                </a:solidFill>
              </a:rPr>
              <a:t> in </a:t>
            </a:r>
            <a:r>
              <a:rPr lang="en-US" altLang="en-US" sz="1400" b="1" dirty="0">
                <a:solidFill>
                  <a:schemeClr val="tx1"/>
                </a:solidFill>
              </a:rPr>
              <a:t>(a)</a:t>
            </a:r>
            <a:r>
              <a:rPr lang="en-US" altLang="en-US" sz="1400" dirty="0">
                <a:solidFill>
                  <a:schemeClr val="tx1"/>
                </a:solidFill>
              </a:rPr>
              <a:t>, takes the product price as given. </a:t>
            </a:r>
          </a:p>
          <a:p>
            <a:pPr eaLnBrk="1" hangingPunct="1">
              <a:buFontTx/>
              <a:buNone/>
            </a:pPr>
            <a:r>
              <a:rPr lang="en-US" altLang="en-US" sz="1400" dirty="0">
                <a:solidFill>
                  <a:schemeClr val="tx1"/>
                </a:solidFill>
              </a:rPr>
              <a:t>But as the wage rate falls from $15 to $10 per hour, the product price also falls. </a:t>
            </a:r>
          </a:p>
          <a:p>
            <a:pPr eaLnBrk="1" hangingPunct="1">
              <a:buFontTx/>
              <a:buNone/>
            </a:pPr>
            <a:r>
              <a:rPr lang="en-US" altLang="en-US" sz="1400" dirty="0">
                <a:solidFill>
                  <a:schemeClr val="tx1"/>
                </a:solidFill>
              </a:rPr>
              <a:t>Thus the firm’s demand curve shifts downward to MRP</a:t>
            </a:r>
            <a:r>
              <a:rPr lang="en-US" altLang="en-US" sz="1400" i="1" baseline="-25000" dirty="0">
                <a:solidFill>
                  <a:schemeClr val="tx1"/>
                </a:solidFill>
              </a:rPr>
              <a:t>L2</a:t>
            </a:r>
            <a:r>
              <a:rPr lang="en-US" altLang="en-US" sz="1400" dirty="0">
                <a:solidFill>
                  <a:schemeClr val="tx1"/>
                </a:solidFill>
              </a:rPr>
              <a:t>. </a:t>
            </a:r>
          </a:p>
          <a:p>
            <a:pPr eaLnBrk="1" hangingPunct="1">
              <a:buFontTx/>
              <a:buNone/>
            </a:pPr>
            <a:r>
              <a:rPr lang="en-US" altLang="en-US" sz="1400" dirty="0">
                <a:solidFill>
                  <a:schemeClr val="tx1"/>
                </a:solidFill>
              </a:rPr>
              <a:t>As a result, the industry demand curve, shown in </a:t>
            </a:r>
            <a:r>
              <a:rPr lang="en-US" altLang="en-US" sz="1400" b="1" dirty="0">
                <a:solidFill>
                  <a:schemeClr val="tx1"/>
                </a:solidFill>
              </a:rPr>
              <a:t>(b)</a:t>
            </a:r>
            <a:r>
              <a:rPr lang="en-US" altLang="en-US" sz="1400" dirty="0">
                <a:solidFill>
                  <a:schemeClr val="tx1"/>
                </a:solidFill>
              </a:rPr>
              <a:t>, is more inelastic than the demand curve that would be obtained if the product price were assumed to be unchanged.</a:t>
            </a:r>
          </a:p>
        </p:txBody>
      </p:sp>
      <p:pic>
        <p:nvPicPr>
          <p:cNvPr id="55298" name="Picture 2" descr="C:\Documents and Settings\Kyle M. Thiel\Desktop\Pindyck_7e\ppts\aparna_ppts\aparna_ppts\ch14\fig14.05\fig14.05_0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5150" y="2362200"/>
            <a:ext cx="59626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299" name="Picture 3" descr="C:\Documents and Settings\Kyle M. Thiel\Desktop\Pindyck_7e\ppts\aparna_ppts\aparna_ppts\ch14\fig14.05\fig14.05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05150" y="2362200"/>
            <a:ext cx="59626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0" name="Picture 4" descr="C:\Documents and Settings\Kyle M. Thiel\Desktop\Pindyck_7e\ppts\aparna_ppts\aparna_ppts\ch14\fig14.05\fig14.05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5150" y="2362200"/>
            <a:ext cx="59626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1" name="Picture 5" descr="C:\Documents and Settings\Kyle M. Thiel\Desktop\Pindyck_7e\ppts\aparna_ppts\aparna_ppts\ch14\fig14.05\fig14.05_0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05150" y="2362200"/>
            <a:ext cx="59626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2" name="Picture 6" descr="C:\Documents and Settings\Kyle M. Thiel\Desktop\Pindyck_7e\ppts\aparna_ppts\aparna_ppts\ch14\fig14.05\fig14.05_05.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05150" y="2362200"/>
            <a:ext cx="59626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3" name="Picture 7" descr="C:\Documents and Settings\Kyle M. Thiel\Desktop\Pindyck_7e\ppts\aparna_ppts\aparna_ppts\ch14\fig14.05\fig14.05_06.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05150" y="2362200"/>
            <a:ext cx="59626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4" name="Picture 8" descr="C:\Documents and Settings\Kyle M. Thiel\Desktop\Pindyck_7e\ppts\aparna_ppts\aparna_ppts\ch14\fig14.05\fig14.05_07.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05150" y="2362200"/>
            <a:ext cx="59626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5" name="Picture 9" descr="C:\Documents and Settings\Kyle M. Thiel\Desktop\Pindyck_7e\ppts\aparna_ppts\aparna_ppts\ch14\fig14.05\fig14.05_08.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05150" y="2362200"/>
            <a:ext cx="59626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6" name="Picture 10" descr="C:\Documents and Settings\Kyle M. Thiel\Desktop\Pindyck_7e\ppts\aparna_ppts\aparna_ppts\ch14\fig14.05\fig14.05_09.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105150" y="2362200"/>
            <a:ext cx="59626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7" name="Picture 11" descr="C:\Documents and Settings\Kyle M. Thiel\Desktop\Pindyck_7e\ppts\aparna_ppts\aparna_ppts\ch14\fig14.05\fig14.05_10.gif"/>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105150" y="2362200"/>
            <a:ext cx="59626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8" name="Picture 12" descr="C:\Documents and Settings\Kyle M. Thiel\Desktop\Pindyck_7e\ppts\aparna_ppts\aparna_ppts\ch14\fig14.05\fig14.05_11.gif"/>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105150" y="2362200"/>
            <a:ext cx="59626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9" name="Picture 13" descr="C:\Documents and Settings\Kyle M. Thiel\Desktop\Pindyck_7e\ppts\aparna_ppts\aparna_ppts\ch14\fig14.05\fig14.05_12.gif"/>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105150" y="2362200"/>
            <a:ext cx="59626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10" name="Picture 14" descr="C:\Documents and Settings\Kyle M. Thiel\Desktop\Pindyck_7e\ppts\aparna_ppts\aparna_ppts\ch14\fig14.05\fig14.05_13.gif"/>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105150" y="2362200"/>
            <a:ext cx="59626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11" name="Picture 15" descr="C:\Documents and Settings\Kyle M. Thiel\Desktop\Pindyck_7e\ppts\aparna_ppts\aparna_ppts\ch14\fig14.05\fig14.05_14.gif"/>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105150" y="2362200"/>
            <a:ext cx="59626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12" name="Picture 16" descr="C:\Documents and Settings\Kyle M. Thiel\Desktop\Pindyck_7e\ppts\aparna_ppts\aparna_ppts\ch14\fig14.05\fig14.05_15.gif"/>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105150" y="2362200"/>
            <a:ext cx="59626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52"/>
          <p:cNvSpPr txBox="1">
            <a:spLocks noChangeArrowheads="1"/>
          </p:cNvSpPr>
          <p:nvPr/>
        </p:nvSpPr>
        <p:spPr bwMode="auto">
          <a:xfrm>
            <a:off x="609600" y="1447800"/>
            <a:ext cx="6553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800" b="1">
                <a:solidFill>
                  <a:srgbClr val="0066B3"/>
                </a:solidFill>
              </a:rPr>
              <a:t>Determining Industry Demand</a:t>
            </a:r>
          </a:p>
        </p:txBody>
      </p:sp>
      <p:sp>
        <p:nvSpPr>
          <p:cNvPr id="3" name="TextBox 2"/>
          <p:cNvSpPr txBox="1"/>
          <p:nvPr/>
        </p:nvSpPr>
        <p:spPr>
          <a:xfrm>
            <a:off x="3200400" y="5572125"/>
            <a:ext cx="5791200" cy="1169551"/>
          </a:xfrm>
          <a:prstGeom prst="rect">
            <a:avLst/>
          </a:prstGeom>
          <a:noFill/>
        </p:spPr>
        <p:txBody>
          <a:bodyPr wrap="square" rtlCol="0">
            <a:spAutoFit/>
          </a:bodyPr>
          <a:lstStyle/>
          <a:p>
            <a:r>
              <a:rPr lang="en-GB" sz="1400" dirty="0" smtClean="0">
                <a:latin typeface="+mj-lt"/>
              </a:rPr>
              <a:t>This happens because:</a:t>
            </a:r>
          </a:p>
          <a:p>
            <a:pPr marL="342900" indent="-342900">
              <a:buAutoNum type="arabicParenR"/>
            </a:pPr>
            <a:r>
              <a:rPr lang="en-GB" sz="1400" dirty="0" smtClean="0">
                <a:latin typeface="+mj-lt"/>
              </a:rPr>
              <a:t>Industry demands for labour is the sum of the firms demands</a:t>
            </a:r>
          </a:p>
          <a:p>
            <a:pPr marL="342900" indent="-342900">
              <a:buAutoNum type="arabicParenR"/>
            </a:pPr>
            <a:r>
              <a:rPr lang="en-GB" sz="1400" dirty="0" smtClean="0">
                <a:latin typeface="+mj-lt"/>
              </a:rPr>
              <a:t>The wage falls for all firms</a:t>
            </a:r>
          </a:p>
          <a:p>
            <a:pPr marL="342900" indent="-342900">
              <a:buAutoNum type="arabicParenR"/>
            </a:pPr>
            <a:r>
              <a:rPr lang="en-GB" sz="1400" dirty="0" smtClean="0">
                <a:latin typeface="+mj-lt"/>
              </a:rPr>
              <a:t>All firms hire more </a:t>
            </a:r>
            <a:r>
              <a:rPr lang="en-GB" sz="1400" dirty="0" err="1" smtClean="0">
                <a:latin typeface="+mj-lt"/>
              </a:rPr>
              <a:t>labor</a:t>
            </a:r>
            <a:r>
              <a:rPr lang="en-GB" sz="1400" dirty="0" smtClean="0">
                <a:latin typeface="+mj-lt"/>
              </a:rPr>
              <a:t> and produce more output</a:t>
            </a:r>
          </a:p>
          <a:p>
            <a:pPr marL="342900" indent="-342900">
              <a:buAutoNum type="arabicParenR"/>
            </a:pPr>
            <a:r>
              <a:rPr lang="en-GB" sz="1400" dirty="0" smtClean="0">
                <a:latin typeface="+mj-lt"/>
              </a:rPr>
              <a:t>The supply increases and equilibrium price falls</a:t>
            </a:r>
            <a:endParaRPr lang="en-GB" sz="1400"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17">
                                            <p:txEl>
                                              <p:pRg st="0" end="0"/>
                                            </p:txEl>
                                          </p:spTgt>
                                        </p:tgtEl>
                                        <p:attrNameLst>
                                          <p:attrName>style.visibility</p:attrName>
                                        </p:attrNameLst>
                                      </p:cBhvr>
                                      <p:to>
                                        <p:strVal val="visible"/>
                                      </p:to>
                                    </p:set>
                                    <p:animEffect transition="in" filter="wipe(left)">
                                      <p:cBhvr>
                                        <p:cTn id="23" dur="500"/>
                                        <p:tgtEl>
                                          <p:spTgt spid="17">
                                            <p:txEl>
                                              <p:pRg st="0" end="0"/>
                                            </p:txEl>
                                          </p:spTgt>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55298"/>
                                        </p:tgtEl>
                                        <p:attrNameLst>
                                          <p:attrName>style.visibility</p:attrName>
                                        </p:attrNameLst>
                                      </p:cBhvr>
                                      <p:to>
                                        <p:strVal val="visible"/>
                                      </p:to>
                                    </p:set>
                                    <p:animEffect transition="in" filter="wipe(left)">
                                      <p:cBhvr>
                                        <p:cTn id="27" dur="500"/>
                                        <p:tgtEl>
                                          <p:spTgt spid="55298"/>
                                        </p:tgtEl>
                                      </p:cBhvr>
                                    </p:animEffect>
                                  </p:childTnLst>
                                </p:cTn>
                              </p:par>
                            </p:childTnLst>
                          </p:cTn>
                        </p:par>
                        <p:par>
                          <p:cTn id="28" fill="hold" nodeType="afterGroup">
                            <p:stCondLst>
                              <p:cond delay="3000"/>
                            </p:stCondLst>
                            <p:childTnLst>
                              <p:par>
                                <p:cTn id="29" presetID="22" presetClass="entr" presetSubtype="8" fill="hold" nodeType="afterEffect">
                                  <p:stCondLst>
                                    <p:cond delay="0"/>
                                  </p:stCondLst>
                                  <p:childTnLst>
                                    <p:set>
                                      <p:cBhvr>
                                        <p:cTn id="30" dur="1" fill="hold">
                                          <p:stCondLst>
                                            <p:cond delay="0"/>
                                          </p:stCondLst>
                                        </p:cTn>
                                        <p:tgtEl>
                                          <p:spTgt spid="55304"/>
                                        </p:tgtEl>
                                        <p:attrNameLst>
                                          <p:attrName>style.visibility</p:attrName>
                                        </p:attrNameLst>
                                      </p:cBhvr>
                                      <p:to>
                                        <p:strVal val="visible"/>
                                      </p:to>
                                    </p:set>
                                    <p:animEffect transition="in" filter="wipe(left)">
                                      <p:cBhvr>
                                        <p:cTn id="31" dur="1000"/>
                                        <p:tgtEl>
                                          <p:spTgt spid="55304"/>
                                        </p:tgtEl>
                                      </p:cBhvr>
                                    </p:animEffect>
                                  </p:childTnLst>
                                </p:cTn>
                              </p:par>
                            </p:childTnLst>
                          </p:cTn>
                        </p:par>
                        <p:par>
                          <p:cTn id="32" fill="hold" nodeType="afterGroup">
                            <p:stCondLst>
                              <p:cond delay="4000"/>
                            </p:stCondLst>
                            <p:childTnLst>
                              <p:par>
                                <p:cTn id="33" presetID="22" presetClass="entr" presetSubtype="8" fill="hold" nodeType="afterEffect">
                                  <p:stCondLst>
                                    <p:cond delay="0"/>
                                  </p:stCondLst>
                                  <p:childTnLst>
                                    <p:set>
                                      <p:cBhvr>
                                        <p:cTn id="34" dur="1" fill="hold">
                                          <p:stCondLst>
                                            <p:cond delay="0"/>
                                          </p:stCondLst>
                                        </p:cTn>
                                        <p:tgtEl>
                                          <p:spTgt spid="55299"/>
                                        </p:tgtEl>
                                        <p:attrNameLst>
                                          <p:attrName>style.visibility</p:attrName>
                                        </p:attrNameLst>
                                      </p:cBhvr>
                                      <p:to>
                                        <p:strVal val="visible"/>
                                      </p:to>
                                    </p:set>
                                    <p:animEffect transition="in" filter="wipe(left)">
                                      <p:cBhvr>
                                        <p:cTn id="35" dur="1000"/>
                                        <p:tgtEl>
                                          <p:spTgt spid="55299"/>
                                        </p:tgtEl>
                                      </p:cBhvr>
                                    </p:animEffect>
                                  </p:childTnLst>
                                </p:cTn>
                              </p:par>
                            </p:childTnLst>
                          </p:cTn>
                        </p:par>
                        <p:par>
                          <p:cTn id="36" fill="hold" nodeType="afterGroup">
                            <p:stCondLst>
                              <p:cond delay="5000"/>
                            </p:stCondLst>
                            <p:childTnLst>
                              <p:par>
                                <p:cTn id="37" presetID="22" presetClass="entr" presetSubtype="8" fill="hold" nodeType="afterEffect">
                                  <p:stCondLst>
                                    <p:cond delay="0"/>
                                  </p:stCondLst>
                                  <p:childTnLst>
                                    <p:set>
                                      <p:cBhvr>
                                        <p:cTn id="38" dur="1" fill="hold">
                                          <p:stCondLst>
                                            <p:cond delay="0"/>
                                          </p:stCondLst>
                                        </p:cTn>
                                        <p:tgtEl>
                                          <p:spTgt spid="55300"/>
                                        </p:tgtEl>
                                        <p:attrNameLst>
                                          <p:attrName>style.visibility</p:attrName>
                                        </p:attrNameLst>
                                      </p:cBhvr>
                                      <p:to>
                                        <p:strVal val="visible"/>
                                      </p:to>
                                    </p:set>
                                    <p:animEffect transition="in" filter="wipe(left)">
                                      <p:cBhvr>
                                        <p:cTn id="39" dur="1000"/>
                                        <p:tgtEl>
                                          <p:spTgt spid="55300"/>
                                        </p:tgtEl>
                                      </p:cBhvr>
                                    </p:animEffect>
                                  </p:childTnLst>
                                </p:cTn>
                              </p:par>
                            </p:childTnLst>
                          </p:cTn>
                        </p:par>
                        <p:par>
                          <p:cTn id="40" fill="hold" nodeType="afterGroup">
                            <p:stCondLst>
                              <p:cond delay="6000"/>
                            </p:stCondLst>
                            <p:childTnLst>
                              <p:par>
                                <p:cTn id="41" presetID="22" presetClass="entr" presetSubtype="8" fill="hold" nodeType="afterEffect">
                                  <p:stCondLst>
                                    <p:cond delay="0"/>
                                  </p:stCondLst>
                                  <p:childTnLst>
                                    <p:set>
                                      <p:cBhvr>
                                        <p:cTn id="42" dur="1" fill="hold">
                                          <p:stCondLst>
                                            <p:cond delay="0"/>
                                          </p:stCondLst>
                                        </p:cTn>
                                        <p:tgtEl>
                                          <p:spTgt spid="55305"/>
                                        </p:tgtEl>
                                        <p:attrNameLst>
                                          <p:attrName>style.visibility</p:attrName>
                                        </p:attrNameLst>
                                      </p:cBhvr>
                                      <p:to>
                                        <p:strVal val="visible"/>
                                      </p:to>
                                    </p:set>
                                    <p:animEffect transition="in" filter="wipe(left)">
                                      <p:cBhvr>
                                        <p:cTn id="43" dur="1000"/>
                                        <p:tgtEl>
                                          <p:spTgt spid="55305"/>
                                        </p:tgtEl>
                                      </p:cBhvr>
                                    </p:animEffect>
                                  </p:childTnLst>
                                </p:cTn>
                              </p:par>
                            </p:childTnLst>
                          </p:cTn>
                        </p:par>
                        <p:par>
                          <p:cTn id="44" fill="hold" nodeType="afterGroup">
                            <p:stCondLst>
                              <p:cond delay="7000"/>
                            </p:stCondLst>
                            <p:childTnLst>
                              <p:par>
                                <p:cTn id="45" presetID="22" presetClass="entr" presetSubtype="8" fill="hold" nodeType="afterEffect">
                                  <p:stCondLst>
                                    <p:cond delay="0"/>
                                  </p:stCondLst>
                                  <p:childTnLst>
                                    <p:set>
                                      <p:cBhvr>
                                        <p:cTn id="46" dur="1" fill="hold">
                                          <p:stCondLst>
                                            <p:cond delay="0"/>
                                          </p:stCondLst>
                                        </p:cTn>
                                        <p:tgtEl>
                                          <p:spTgt spid="55306"/>
                                        </p:tgtEl>
                                        <p:attrNameLst>
                                          <p:attrName>style.visibility</p:attrName>
                                        </p:attrNameLst>
                                      </p:cBhvr>
                                      <p:to>
                                        <p:strVal val="visible"/>
                                      </p:to>
                                    </p:set>
                                    <p:animEffect transition="in" filter="wipe(left)">
                                      <p:cBhvr>
                                        <p:cTn id="47" dur="1000"/>
                                        <p:tgtEl>
                                          <p:spTgt spid="55306"/>
                                        </p:tgtEl>
                                      </p:cBhvr>
                                    </p:animEffect>
                                  </p:childTnLst>
                                </p:cTn>
                              </p:par>
                            </p:childTnLst>
                          </p:cTn>
                        </p:par>
                        <p:par>
                          <p:cTn id="48" fill="hold" nodeType="afterGroup">
                            <p:stCondLst>
                              <p:cond delay="8000"/>
                            </p:stCondLst>
                            <p:childTnLst>
                              <p:par>
                                <p:cTn id="49" presetID="22" presetClass="entr" presetSubtype="8" fill="hold" nodeType="afterEffect">
                                  <p:stCondLst>
                                    <p:cond delay="0"/>
                                  </p:stCondLst>
                                  <p:childTnLst>
                                    <p:set>
                                      <p:cBhvr>
                                        <p:cTn id="50" dur="1" fill="hold">
                                          <p:stCondLst>
                                            <p:cond delay="0"/>
                                          </p:stCondLst>
                                        </p:cTn>
                                        <p:tgtEl>
                                          <p:spTgt spid="55307"/>
                                        </p:tgtEl>
                                        <p:attrNameLst>
                                          <p:attrName>style.visibility</p:attrName>
                                        </p:attrNameLst>
                                      </p:cBhvr>
                                      <p:to>
                                        <p:strVal val="visible"/>
                                      </p:to>
                                    </p:set>
                                    <p:animEffect transition="in" filter="wipe(left)">
                                      <p:cBhvr>
                                        <p:cTn id="51" dur="1000"/>
                                        <p:tgtEl>
                                          <p:spTgt spid="55307"/>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22" presetClass="entr" presetSubtype="8" fill="hold" nodeType="clickEffect">
                                  <p:stCondLst>
                                    <p:cond delay="0"/>
                                  </p:stCondLst>
                                  <p:childTnLst>
                                    <p:set>
                                      <p:cBhvr>
                                        <p:cTn id="55" dur="1" fill="hold">
                                          <p:stCondLst>
                                            <p:cond delay="0"/>
                                          </p:stCondLst>
                                        </p:cTn>
                                        <p:tgtEl>
                                          <p:spTgt spid="17">
                                            <p:txEl>
                                              <p:pRg st="1" end="1"/>
                                            </p:txEl>
                                          </p:spTgt>
                                        </p:tgtEl>
                                        <p:attrNameLst>
                                          <p:attrName>style.visibility</p:attrName>
                                        </p:attrNameLst>
                                      </p:cBhvr>
                                      <p:to>
                                        <p:strVal val="visible"/>
                                      </p:to>
                                    </p:set>
                                    <p:animEffect transition="in" filter="wipe(left)">
                                      <p:cBhvr>
                                        <p:cTn id="56" dur="500"/>
                                        <p:tgtEl>
                                          <p:spTgt spid="17">
                                            <p:txEl>
                                              <p:pRg st="1" end="1"/>
                                            </p:txEl>
                                          </p:spTgt>
                                        </p:tgtEl>
                                      </p:cBhvr>
                                    </p:animEffect>
                                  </p:childTnLst>
                                </p:cTn>
                              </p:par>
                            </p:childTnLst>
                          </p:cTn>
                        </p:par>
                        <p:par>
                          <p:cTn id="57" fill="hold" nodeType="afterGroup">
                            <p:stCondLst>
                              <p:cond delay="500"/>
                            </p:stCondLst>
                            <p:childTnLst>
                              <p:par>
                                <p:cTn id="58" presetID="22" presetClass="entr" presetSubtype="8" fill="hold" nodeType="afterEffect">
                                  <p:stCondLst>
                                    <p:cond delay="0"/>
                                  </p:stCondLst>
                                  <p:childTnLst>
                                    <p:set>
                                      <p:cBhvr>
                                        <p:cTn id="59" dur="1" fill="hold">
                                          <p:stCondLst>
                                            <p:cond delay="0"/>
                                          </p:stCondLst>
                                        </p:cTn>
                                        <p:tgtEl>
                                          <p:spTgt spid="55301"/>
                                        </p:tgtEl>
                                        <p:attrNameLst>
                                          <p:attrName>style.visibility</p:attrName>
                                        </p:attrNameLst>
                                      </p:cBhvr>
                                      <p:to>
                                        <p:strVal val="visible"/>
                                      </p:to>
                                    </p:set>
                                    <p:animEffect transition="in" filter="wipe(left)">
                                      <p:cBhvr>
                                        <p:cTn id="60" dur="1000"/>
                                        <p:tgtEl>
                                          <p:spTgt spid="55301"/>
                                        </p:tgtEl>
                                      </p:cBhvr>
                                    </p:animEffect>
                                  </p:childTnLst>
                                </p:cTn>
                              </p:par>
                            </p:childTnLst>
                          </p:cTn>
                        </p:par>
                        <p:par>
                          <p:cTn id="61" fill="hold" nodeType="afterGroup">
                            <p:stCondLst>
                              <p:cond delay="1500"/>
                            </p:stCondLst>
                            <p:childTnLst>
                              <p:par>
                                <p:cTn id="62" presetID="22" presetClass="entr" presetSubtype="8" fill="hold" nodeType="afterEffect">
                                  <p:stCondLst>
                                    <p:cond delay="0"/>
                                  </p:stCondLst>
                                  <p:childTnLst>
                                    <p:set>
                                      <p:cBhvr>
                                        <p:cTn id="63" dur="1" fill="hold">
                                          <p:stCondLst>
                                            <p:cond delay="0"/>
                                          </p:stCondLst>
                                        </p:cTn>
                                        <p:tgtEl>
                                          <p:spTgt spid="55308"/>
                                        </p:tgtEl>
                                        <p:attrNameLst>
                                          <p:attrName>style.visibility</p:attrName>
                                        </p:attrNameLst>
                                      </p:cBhvr>
                                      <p:to>
                                        <p:strVal val="visible"/>
                                      </p:to>
                                    </p:set>
                                    <p:animEffect transition="in" filter="wipe(left)">
                                      <p:cBhvr>
                                        <p:cTn id="64" dur="1000"/>
                                        <p:tgtEl>
                                          <p:spTgt spid="55308"/>
                                        </p:tgtEl>
                                      </p:cBhvr>
                                    </p:animEffect>
                                  </p:childTnLst>
                                </p:cTn>
                              </p:par>
                            </p:childTnLst>
                          </p:cTn>
                        </p:par>
                        <p:par>
                          <p:cTn id="65" fill="hold" nodeType="afterGroup">
                            <p:stCondLst>
                              <p:cond delay="2500"/>
                            </p:stCondLst>
                            <p:childTnLst>
                              <p:par>
                                <p:cTn id="66" presetID="22" presetClass="entr" presetSubtype="8" fill="hold" nodeType="afterEffect">
                                  <p:stCondLst>
                                    <p:cond delay="0"/>
                                  </p:stCondLst>
                                  <p:childTnLst>
                                    <p:set>
                                      <p:cBhvr>
                                        <p:cTn id="67" dur="1" fill="hold">
                                          <p:stCondLst>
                                            <p:cond delay="0"/>
                                          </p:stCondLst>
                                        </p:cTn>
                                        <p:tgtEl>
                                          <p:spTgt spid="55309"/>
                                        </p:tgtEl>
                                        <p:attrNameLst>
                                          <p:attrName>style.visibility</p:attrName>
                                        </p:attrNameLst>
                                      </p:cBhvr>
                                      <p:to>
                                        <p:strVal val="visible"/>
                                      </p:to>
                                    </p:set>
                                    <p:animEffect transition="in" filter="wipe(left)">
                                      <p:cBhvr>
                                        <p:cTn id="68" dur="1000"/>
                                        <p:tgtEl>
                                          <p:spTgt spid="55309"/>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22" presetClass="entr" presetSubtype="8" fill="hold" nodeType="clickEffect">
                                  <p:stCondLst>
                                    <p:cond delay="0"/>
                                  </p:stCondLst>
                                  <p:childTnLst>
                                    <p:set>
                                      <p:cBhvr>
                                        <p:cTn id="72" dur="1" fill="hold">
                                          <p:stCondLst>
                                            <p:cond delay="0"/>
                                          </p:stCondLst>
                                        </p:cTn>
                                        <p:tgtEl>
                                          <p:spTgt spid="17">
                                            <p:txEl>
                                              <p:pRg st="2" end="2"/>
                                            </p:txEl>
                                          </p:spTgt>
                                        </p:tgtEl>
                                        <p:attrNameLst>
                                          <p:attrName>style.visibility</p:attrName>
                                        </p:attrNameLst>
                                      </p:cBhvr>
                                      <p:to>
                                        <p:strVal val="visible"/>
                                      </p:to>
                                    </p:set>
                                    <p:animEffect transition="in" filter="wipe(left)">
                                      <p:cBhvr>
                                        <p:cTn id="73" dur="500"/>
                                        <p:tgtEl>
                                          <p:spTgt spid="17">
                                            <p:txEl>
                                              <p:pRg st="2" end="2"/>
                                            </p:txEl>
                                          </p:spTgt>
                                        </p:tgtEl>
                                      </p:cBhvr>
                                    </p:animEffect>
                                  </p:childTnLst>
                                </p:cTn>
                              </p:par>
                            </p:childTnLst>
                          </p:cTn>
                        </p:par>
                        <p:par>
                          <p:cTn id="74" fill="hold" nodeType="afterGroup">
                            <p:stCondLst>
                              <p:cond delay="500"/>
                            </p:stCondLst>
                            <p:childTnLst>
                              <p:par>
                                <p:cTn id="75" presetID="22" presetClass="entr" presetSubtype="8" fill="hold" nodeType="afterEffect">
                                  <p:stCondLst>
                                    <p:cond delay="0"/>
                                  </p:stCondLst>
                                  <p:childTnLst>
                                    <p:set>
                                      <p:cBhvr>
                                        <p:cTn id="76" dur="1" fill="hold">
                                          <p:stCondLst>
                                            <p:cond delay="0"/>
                                          </p:stCondLst>
                                        </p:cTn>
                                        <p:tgtEl>
                                          <p:spTgt spid="55302"/>
                                        </p:tgtEl>
                                        <p:attrNameLst>
                                          <p:attrName>style.visibility</p:attrName>
                                        </p:attrNameLst>
                                      </p:cBhvr>
                                      <p:to>
                                        <p:strVal val="visible"/>
                                      </p:to>
                                    </p:set>
                                    <p:animEffect transition="in" filter="wipe(left)">
                                      <p:cBhvr>
                                        <p:cTn id="77" dur="1000"/>
                                        <p:tgtEl>
                                          <p:spTgt spid="55302"/>
                                        </p:tgtEl>
                                      </p:cBhvr>
                                    </p:animEffect>
                                  </p:childTnLst>
                                </p:cTn>
                              </p:par>
                            </p:childTnLst>
                          </p:cTn>
                        </p:par>
                        <p:par>
                          <p:cTn id="78" fill="hold" nodeType="afterGroup">
                            <p:stCondLst>
                              <p:cond delay="1500"/>
                            </p:stCondLst>
                            <p:childTnLst>
                              <p:par>
                                <p:cTn id="79" presetID="22" presetClass="entr" presetSubtype="8" fill="hold" nodeType="afterEffect">
                                  <p:stCondLst>
                                    <p:cond delay="0"/>
                                  </p:stCondLst>
                                  <p:childTnLst>
                                    <p:set>
                                      <p:cBhvr>
                                        <p:cTn id="80" dur="1" fill="hold">
                                          <p:stCondLst>
                                            <p:cond delay="0"/>
                                          </p:stCondLst>
                                        </p:cTn>
                                        <p:tgtEl>
                                          <p:spTgt spid="55303"/>
                                        </p:tgtEl>
                                        <p:attrNameLst>
                                          <p:attrName>style.visibility</p:attrName>
                                        </p:attrNameLst>
                                      </p:cBhvr>
                                      <p:to>
                                        <p:strVal val="visible"/>
                                      </p:to>
                                    </p:set>
                                    <p:animEffect transition="in" filter="wipe(left)">
                                      <p:cBhvr>
                                        <p:cTn id="81" dur="1000"/>
                                        <p:tgtEl>
                                          <p:spTgt spid="55303"/>
                                        </p:tgtEl>
                                      </p:cBhvr>
                                    </p:animEffect>
                                  </p:childTnLst>
                                </p:cTn>
                              </p:par>
                            </p:childTnLst>
                          </p:cTn>
                        </p:par>
                      </p:childTnLst>
                    </p:cTn>
                  </p:par>
                  <p:par>
                    <p:cTn id="82" fill="hold" nodeType="clickPar">
                      <p:stCondLst>
                        <p:cond delay="indefinite"/>
                      </p:stCondLst>
                      <p:childTnLst>
                        <p:par>
                          <p:cTn id="83" fill="hold" nodeType="withGroup">
                            <p:stCondLst>
                              <p:cond delay="0"/>
                            </p:stCondLst>
                            <p:childTnLst>
                              <p:par>
                                <p:cTn id="84" presetID="22" presetClass="entr" presetSubtype="8" fill="hold" nodeType="clickEffect">
                                  <p:stCondLst>
                                    <p:cond delay="0"/>
                                  </p:stCondLst>
                                  <p:childTnLst>
                                    <p:set>
                                      <p:cBhvr>
                                        <p:cTn id="85" dur="1" fill="hold">
                                          <p:stCondLst>
                                            <p:cond delay="0"/>
                                          </p:stCondLst>
                                        </p:cTn>
                                        <p:tgtEl>
                                          <p:spTgt spid="17">
                                            <p:txEl>
                                              <p:pRg st="3" end="3"/>
                                            </p:txEl>
                                          </p:spTgt>
                                        </p:tgtEl>
                                        <p:attrNameLst>
                                          <p:attrName>style.visibility</p:attrName>
                                        </p:attrNameLst>
                                      </p:cBhvr>
                                      <p:to>
                                        <p:strVal val="visible"/>
                                      </p:to>
                                    </p:set>
                                    <p:animEffect transition="in" filter="wipe(left)">
                                      <p:cBhvr>
                                        <p:cTn id="86" dur="500"/>
                                        <p:tgtEl>
                                          <p:spTgt spid="17">
                                            <p:txEl>
                                              <p:pRg st="3" end="3"/>
                                            </p:txEl>
                                          </p:spTgt>
                                        </p:tgtEl>
                                      </p:cBhvr>
                                    </p:animEffect>
                                  </p:childTnLst>
                                </p:cTn>
                              </p:par>
                            </p:childTnLst>
                          </p:cTn>
                        </p:par>
                        <p:par>
                          <p:cTn id="87" fill="hold" nodeType="afterGroup">
                            <p:stCondLst>
                              <p:cond delay="500"/>
                            </p:stCondLst>
                            <p:childTnLst>
                              <p:par>
                                <p:cTn id="88" presetID="22" presetClass="entr" presetSubtype="8" fill="hold" nodeType="afterEffect">
                                  <p:stCondLst>
                                    <p:cond delay="0"/>
                                  </p:stCondLst>
                                  <p:childTnLst>
                                    <p:set>
                                      <p:cBhvr>
                                        <p:cTn id="89" dur="1" fill="hold">
                                          <p:stCondLst>
                                            <p:cond delay="0"/>
                                          </p:stCondLst>
                                        </p:cTn>
                                        <p:tgtEl>
                                          <p:spTgt spid="55310"/>
                                        </p:tgtEl>
                                        <p:attrNameLst>
                                          <p:attrName>style.visibility</p:attrName>
                                        </p:attrNameLst>
                                      </p:cBhvr>
                                      <p:to>
                                        <p:strVal val="visible"/>
                                      </p:to>
                                    </p:set>
                                    <p:animEffect transition="in" filter="wipe(left)">
                                      <p:cBhvr>
                                        <p:cTn id="90" dur="1000"/>
                                        <p:tgtEl>
                                          <p:spTgt spid="55310"/>
                                        </p:tgtEl>
                                      </p:cBhvr>
                                    </p:animEffect>
                                  </p:childTnLst>
                                </p:cTn>
                              </p:par>
                            </p:childTnLst>
                          </p:cTn>
                        </p:par>
                        <p:par>
                          <p:cTn id="91" fill="hold" nodeType="afterGroup">
                            <p:stCondLst>
                              <p:cond delay="1500"/>
                            </p:stCondLst>
                            <p:childTnLst>
                              <p:par>
                                <p:cTn id="92" presetID="22" presetClass="entr" presetSubtype="8" fill="hold" nodeType="afterEffect">
                                  <p:stCondLst>
                                    <p:cond delay="0"/>
                                  </p:stCondLst>
                                  <p:childTnLst>
                                    <p:set>
                                      <p:cBhvr>
                                        <p:cTn id="93" dur="1" fill="hold">
                                          <p:stCondLst>
                                            <p:cond delay="0"/>
                                          </p:stCondLst>
                                        </p:cTn>
                                        <p:tgtEl>
                                          <p:spTgt spid="55311"/>
                                        </p:tgtEl>
                                        <p:attrNameLst>
                                          <p:attrName>style.visibility</p:attrName>
                                        </p:attrNameLst>
                                      </p:cBhvr>
                                      <p:to>
                                        <p:strVal val="visible"/>
                                      </p:to>
                                    </p:set>
                                    <p:animEffect transition="in" filter="wipe(left)">
                                      <p:cBhvr>
                                        <p:cTn id="94" dur="1000"/>
                                        <p:tgtEl>
                                          <p:spTgt spid="55311"/>
                                        </p:tgtEl>
                                      </p:cBhvr>
                                    </p:animEffect>
                                  </p:childTnLst>
                                </p:cTn>
                              </p:par>
                            </p:childTnLst>
                          </p:cTn>
                        </p:par>
                        <p:par>
                          <p:cTn id="95" fill="hold" nodeType="afterGroup">
                            <p:stCondLst>
                              <p:cond delay="2500"/>
                            </p:stCondLst>
                            <p:childTnLst>
                              <p:par>
                                <p:cTn id="96" presetID="22" presetClass="entr" presetSubtype="8" fill="hold" nodeType="afterEffect">
                                  <p:stCondLst>
                                    <p:cond delay="0"/>
                                  </p:stCondLst>
                                  <p:childTnLst>
                                    <p:set>
                                      <p:cBhvr>
                                        <p:cTn id="97" dur="1" fill="hold">
                                          <p:stCondLst>
                                            <p:cond delay="0"/>
                                          </p:stCondLst>
                                        </p:cTn>
                                        <p:tgtEl>
                                          <p:spTgt spid="55312"/>
                                        </p:tgtEl>
                                        <p:attrNameLst>
                                          <p:attrName>style.visibility</p:attrName>
                                        </p:attrNameLst>
                                      </p:cBhvr>
                                      <p:to>
                                        <p:strVal val="visible"/>
                                      </p:to>
                                    </p:set>
                                    <p:animEffect transition="in" filter="wipe(left)">
                                      <p:cBhvr>
                                        <p:cTn id="98" dur="1000"/>
                                        <p:tgtEl>
                                          <p:spTgt spid="553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5" grpId="0" animBg="1"/>
      <p:bldP spid="16" grpId="0"/>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a:xfrm>
            <a:off x="1371600" y="381000"/>
            <a:ext cx="7315200" cy="487363"/>
          </a:xfrm>
        </p:spPr>
        <p:txBody>
          <a:bodyPr/>
          <a:lstStyle/>
          <a:p>
            <a:pPr eaLnBrk="1" hangingPunct="1"/>
            <a:r>
              <a:rPr lang="en-US" altLang="en-US" sz="2000" b="0" smtClean="0"/>
              <a:t>COMPETITIVE FACTOR MARKETS</a:t>
            </a:r>
          </a:p>
        </p:txBody>
      </p:sp>
      <p:grpSp>
        <p:nvGrpSpPr>
          <p:cNvPr id="14339" name="Group 5"/>
          <p:cNvGrpSpPr>
            <a:grpSpLocks/>
          </p:cNvGrpSpPr>
          <p:nvPr/>
        </p:nvGrpSpPr>
        <p:grpSpPr bwMode="auto">
          <a:xfrm>
            <a:off x="457200" y="381000"/>
            <a:ext cx="8229600" cy="487363"/>
            <a:chOff x="288" y="240"/>
            <a:chExt cx="5184" cy="307"/>
          </a:xfrm>
        </p:grpSpPr>
        <p:sp>
          <p:nvSpPr>
            <p:cNvPr id="14347"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14.1</a:t>
              </a:r>
            </a:p>
          </p:txBody>
        </p:sp>
        <p:sp>
          <p:nvSpPr>
            <p:cNvPr id="14348"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14340"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ex14.01.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143000"/>
            <a:ext cx="668655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a:spLocks noChangeArrowheads="1"/>
          </p:cNvSpPr>
          <p:nvPr/>
        </p:nvSpPr>
        <p:spPr bwMode="auto">
          <a:xfrm>
            <a:off x="533400" y="1524000"/>
            <a:ext cx="6656388" cy="5029200"/>
          </a:xfrm>
          <a:prstGeom prst="rect">
            <a:avLst/>
          </a:prstGeom>
          <a:solidFill>
            <a:srgbClr val="F9F5E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solidFill>
                <a:schemeClr val="tx1"/>
              </a:solidFill>
              <a:latin typeface="Palatino" pitchFamily="2" charset="0"/>
            </a:endParaRPr>
          </a:p>
        </p:txBody>
      </p:sp>
      <p:pic>
        <p:nvPicPr>
          <p:cNvPr id="10" name="Picture 9" descr="picture.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71525" y="1695450"/>
            <a:ext cx="2733675"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a:spLocks noChangeArrowheads="1"/>
          </p:cNvSpPr>
          <p:nvPr/>
        </p:nvSpPr>
        <p:spPr bwMode="auto">
          <a:xfrm>
            <a:off x="457200" y="1600200"/>
            <a:ext cx="6858000" cy="187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033713">
              <a:spcBef>
                <a:spcPct val="20000"/>
              </a:spcBef>
              <a:buChar char="•"/>
              <a:defRPr sz="2400">
                <a:solidFill>
                  <a:srgbClr val="53BE95"/>
                </a:solidFill>
                <a:latin typeface="Arial" panose="020B0604020202020204" pitchFamily="34" charset="0"/>
              </a:defRPr>
            </a:lvl1pPr>
            <a:lvl2pPr marL="3549650" indent="-285750">
              <a:spcBef>
                <a:spcPct val="20000"/>
              </a:spcBef>
              <a:buChar char="–"/>
              <a:defRPr sz="2000" b="1" i="1">
                <a:solidFill>
                  <a:srgbClr val="F7955A"/>
                </a:solidFill>
                <a:latin typeface="Arial" panose="020B0604020202020204" pitchFamily="34" charset="0"/>
              </a:defRPr>
            </a:lvl2pPr>
            <a:lvl3pPr marL="3892550" indent="-228600">
              <a:spcBef>
                <a:spcPct val="20000"/>
              </a:spcBef>
              <a:buChar char="•"/>
              <a:defRPr sz="2400">
                <a:solidFill>
                  <a:schemeClr val="tx1"/>
                </a:solidFill>
                <a:latin typeface="Arial" panose="020B0604020202020204" pitchFamily="34" charset="0"/>
              </a:defRPr>
            </a:lvl3pPr>
            <a:lvl4pPr marL="4235450" indent="-228600">
              <a:spcBef>
                <a:spcPct val="20000"/>
              </a:spcBef>
              <a:buChar char="–"/>
              <a:defRPr sz="2000">
                <a:solidFill>
                  <a:schemeClr val="tx1"/>
                </a:solidFill>
                <a:latin typeface="Arial" panose="020B0604020202020204" pitchFamily="34" charset="0"/>
              </a:defRPr>
            </a:lvl4pPr>
            <a:lvl5pPr marL="4578350" indent="-228600">
              <a:spcBef>
                <a:spcPct val="20000"/>
              </a:spcBef>
              <a:buChar char="»"/>
              <a:defRPr sz="2000">
                <a:solidFill>
                  <a:schemeClr val="tx1"/>
                </a:solidFill>
                <a:latin typeface="Arial" panose="020B0604020202020204" pitchFamily="34" charset="0"/>
              </a:defRPr>
            </a:lvl5pPr>
            <a:lvl6pPr marL="503555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549275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594995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640715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a:solidFill>
                  <a:schemeClr val="tx1"/>
                </a:solidFill>
              </a:rPr>
              <a:t>Understanding the demand for jet fuel is important to managers of oil refineries, who must decide how much jet fuel to produce. </a:t>
            </a:r>
          </a:p>
          <a:p>
            <a:pPr eaLnBrk="1" hangingPunct="1">
              <a:spcBef>
                <a:spcPct val="0"/>
              </a:spcBef>
              <a:buFontTx/>
              <a:buNone/>
            </a:pPr>
            <a:endParaRPr lang="en-US" altLang="en-US" sz="900">
              <a:solidFill>
                <a:schemeClr val="tx1"/>
              </a:solidFill>
            </a:endParaRPr>
          </a:p>
          <a:p>
            <a:pPr eaLnBrk="1" hangingPunct="1">
              <a:spcBef>
                <a:spcPct val="0"/>
              </a:spcBef>
              <a:buFontTx/>
              <a:buNone/>
            </a:pPr>
            <a:r>
              <a:rPr lang="en-US" altLang="en-US" sz="1800">
                <a:solidFill>
                  <a:schemeClr val="tx1"/>
                </a:solidFill>
              </a:rPr>
              <a:t>It is also crucial to managers of </a:t>
            </a:r>
          </a:p>
          <a:p>
            <a:pPr eaLnBrk="1" hangingPunct="1">
              <a:spcBef>
                <a:spcPct val="0"/>
              </a:spcBef>
              <a:buFontTx/>
              <a:buNone/>
            </a:pPr>
            <a:r>
              <a:rPr lang="en-US" altLang="en-US" sz="1800">
                <a:solidFill>
                  <a:schemeClr val="tx1"/>
                </a:solidFill>
              </a:rPr>
              <a:t>airlines, who must project fuel</a:t>
            </a:r>
          </a:p>
        </p:txBody>
      </p:sp>
      <p:pic>
        <p:nvPicPr>
          <p:cNvPr id="13" name="Picture 12" descr="table14.01.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457325" y="5029200"/>
            <a:ext cx="4638675"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3" name="Text Box 15"/>
          <p:cNvSpPr txBox="1">
            <a:spLocks noChangeArrowheads="1"/>
          </p:cNvSpPr>
          <p:nvPr/>
        </p:nvSpPr>
        <p:spPr bwMode="auto">
          <a:xfrm>
            <a:off x="762000" y="3395663"/>
            <a:ext cx="6324600" cy="201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eaLnBrk="1" hangingPunct="1"/>
            <a:r>
              <a:rPr lang="en-US" altLang="en-US">
                <a:latin typeface="Arial" panose="020B0604020202020204" pitchFamily="34" charset="0"/>
              </a:rPr>
              <a:t>purchases and costs when fuel prices rise and decide whether to invest in more fuel-efficient planes.</a:t>
            </a:r>
          </a:p>
          <a:p>
            <a:pPr eaLnBrk="1" hangingPunct="1"/>
            <a:endParaRPr lang="en-US" altLang="en-US" sz="900">
              <a:latin typeface="Arial" panose="020B0604020202020204" pitchFamily="34" charset="0"/>
            </a:endParaRPr>
          </a:p>
          <a:p>
            <a:pPr eaLnBrk="1" hangingPunct="1"/>
            <a:r>
              <a:rPr lang="en-US" altLang="en-US">
                <a:latin typeface="Arial" panose="020B0604020202020204" pitchFamily="34" charset="0"/>
              </a:rPr>
              <a:t>The price elasticity of demand for jet fuel depends both on the ability to conserve fuel and on the elasticities of demand and supply of travel.</a:t>
            </a:r>
          </a:p>
          <a:p>
            <a:pPr eaLnBrk="1" hangingPunct="1">
              <a:spcBef>
                <a:spcPct val="50000"/>
              </a:spcBef>
            </a:pPr>
            <a:endParaRPr lang="en-US" altLang="en-US">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wipe(left)">
                                      <p:cBhvr>
                                        <p:cTn id="19" dur="500"/>
                                        <p:tgtEl>
                                          <p:spTgt spid="11">
                                            <p:txEl>
                                              <p:pRg st="0" end="0"/>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
                                            <p:txEl>
                                              <p:pRg st="2" end="2"/>
                                            </p:txEl>
                                          </p:spTgt>
                                        </p:tgtEl>
                                        <p:attrNameLst>
                                          <p:attrName>style.visibility</p:attrName>
                                        </p:attrNameLst>
                                      </p:cBhvr>
                                      <p:to>
                                        <p:strVal val="visible"/>
                                      </p:to>
                                    </p:set>
                                    <p:animEffect transition="in" filter="wipe(left)">
                                      <p:cBhvr>
                                        <p:cTn id="23" dur="500"/>
                                        <p:tgtEl>
                                          <p:spTgt spid="11">
                                            <p:txEl>
                                              <p:pRg st="2" end="2"/>
                                            </p:txEl>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1">
                                            <p:txEl>
                                              <p:pRg st="3" end="3"/>
                                            </p:txEl>
                                          </p:spTgt>
                                        </p:tgtEl>
                                        <p:attrNameLst>
                                          <p:attrName>style.visibility</p:attrName>
                                        </p:attrNameLst>
                                      </p:cBhvr>
                                      <p:to>
                                        <p:strVal val="visible"/>
                                      </p:to>
                                    </p:set>
                                    <p:animEffect transition="in" filter="wipe(left)">
                                      <p:cBhvr>
                                        <p:cTn id="26" dur="500"/>
                                        <p:tgtEl>
                                          <p:spTgt spid="11">
                                            <p:txEl>
                                              <p:pRg st="3" end="3"/>
                                            </p:txEl>
                                          </p:spTgt>
                                        </p:tgtEl>
                                      </p:cBhvr>
                                    </p:animEffect>
                                  </p:childTnLst>
                                </p:cTn>
                              </p:par>
                            </p:childTnLst>
                          </p:cTn>
                        </p:par>
                        <p:par>
                          <p:cTn id="27" fill="hold" nodeType="afterGroup">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2303">
                                            <p:txEl>
                                              <p:pRg st="0" end="0"/>
                                            </p:txEl>
                                          </p:spTgt>
                                        </p:tgtEl>
                                        <p:attrNameLst>
                                          <p:attrName>style.visibility</p:attrName>
                                        </p:attrNameLst>
                                      </p:cBhvr>
                                      <p:to>
                                        <p:strVal val="visible"/>
                                      </p:to>
                                    </p:set>
                                    <p:animEffect transition="in" filter="wipe(left)">
                                      <p:cBhvr>
                                        <p:cTn id="30" dur="500"/>
                                        <p:tgtEl>
                                          <p:spTgt spid="12303">
                                            <p:txEl>
                                              <p:pRg st="0" end="0"/>
                                            </p:txEl>
                                          </p:spTgt>
                                        </p:tgtEl>
                                      </p:cBhvr>
                                    </p:animEffect>
                                  </p:childTnLst>
                                </p:cTn>
                              </p:par>
                            </p:childTnLst>
                          </p:cTn>
                        </p:par>
                        <p:par>
                          <p:cTn id="31" fill="hold" nodeType="afterGroup">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12303">
                                            <p:txEl>
                                              <p:pRg st="2" end="2"/>
                                            </p:txEl>
                                          </p:spTgt>
                                        </p:tgtEl>
                                        <p:attrNameLst>
                                          <p:attrName>style.visibility</p:attrName>
                                        </p:attrNameLst>
                                      </p:cBhvr>
                                      <p:to>
                                        <p:strVal val="visible"/>
                                      </p:to>
                                    </p:set>
                                    <p:animEffect transition="in" filter="wipe(left)">
                                      <p:cBhvr>
                                        <p:cTn id="34" dur="500"/>
                                        <p:tgtEl>
                                          <p:spTgt spid="12303">
                                            <p:txEl>
                                              <p:pRg st="2" end="2"/>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 presetClass="entr" presetSubtype="10"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blinds(horizontal)">
                                      <p:cBhvr>
                                        <p:cTn id="3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build="p"/>
      <p:bldP spid="1230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a:xfrm>
            <a:off x="1371600" y="381000"/>
            <a:ext cx="7315200" cy="487363"/>
          </a:xfrm>
        </p:spPr>
        <p:txBody>
          <a:bodyPr/>
          <a:lstStyle/>
          <a:p>
            <a:pPr eaLnBrk="1" hangingPunct="1"/>
            <a:r>
              <a:rPr lang="en-US" altLang="en-US" sz="2000" b="0" smtClean="0"/>
              <a:t>COMPETITIVE FACTOR MARKETS</a:t>
            </a:r>
          </a:p>
        </p:txBody>
      </p:sp>
      <p:grpSp>
        <p:nvGrpSpPr>
          <p:cNvPr id="15363" name="Group 5"/>
          <p:cNvGrpSpPr>
            <a:grpSpLocks/>
          </p:cNvGrpSpPr>
          <p:nvPr/>
        </p:nvGrpSpPr>
        <p:grpSpPr bwMode="auto">
          <a:xfrm>
            <a:off x="457200" y="381000"/>
            <a:ext cx="8229600" cy="487363"/>
            <a:chOff x="288" y="240"/>
            <a:chExt cx="5184" cy="307"/>
          </a:xfrm>
        </p:grpSpPr>
        <p:sp>
          <p:nvSpPr>
            <p:cNvPr id="15373"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14.1</a:t>
              </a:r>
            </a:p>
          </p:txBody>
        </p:sp>
        <p:sp>
          <p:nvSpPr>
            <p:cNvPr id="15374"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15364"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Rectangle 7"/>
          <p:cNvSpPr>
            <a:spLocks noChangeArrowheads="1"/>
          </p:cNvSpPr>
          <p:nvPr/>
        </p:nvSpPr>
        <p:spPr bwMode="auto">
          <a:xfrm>
            <a:off x="533400" y="1524000"/>
            <a:ext cx="6656388" cy="4724400"/>
          </a:xfrm>
          <a:prstGeom prst="rect">
            <a:avLst/>
          </a:prstGeom>
          <a:solidFill>
            <a:srgbClr val="F9F5E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solidFill>
                <a:schemeClr val="tx1"/>
              </a:solidFill>
              <a:latin typeface="Palatino" pitchFamily="2" charset="0"/>
            </a:endParaRPr>
          </a:p>
        </p:txBody>
      </p:sp>
      <p:pic>
        <p:nvPicPr>
          <p:cNvPr id="15366" name="Picture 11" descr="ex14.01c.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143000"/>
            <a:ext cx="668655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5"/>
          <p:cNvSpPr>
            <a:spLocks noChangeArrowheads="1"/>
          </p:cNvSpPr>
          <p:nvPr/>
        </p:nvSpPr>
        <p:spPr bwMode="auto">
          <a:xfrm>
            <a:off x="685800" y="2057400"/>
            <a:ext cx="2438400" cy="4572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The Short- and Long-Run Demand for Jet Fuel</a:t>
            </a:r>
          </a:p>
        </p:txBody>
      </p:sp>
      <p:sp>
        <p:nvSpPr>
          <p:cNvPr id="15" name="Rectangle 14"/>
          <p:cNvSpPr>
            <a:spLocks noChangeArrowheads="1"/>
          </p:cNvSpPr>
          <p:nvPr/>
        </p:nvSpPr>
        <p:spPr bwMode="auto">
          <a:xfrm>
            <a:off x="685800" y="17526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14.6</a:t>
            </a:r>
          </a:p>
        </p:txBody>
      </p:sp>
      <p:sp>
        <p:nvSpPr>
          <p:cNvPr id="16" name="Rectangle 4"/>
          <p:cNvSpPr>
            <a:spLocks noChangeArrowheads="1"/>
          </p:cNvSpPr>
          <p:nvPr/>
        </p:nvSpPr>
        <p:spPr bwMode="auto">
          <a:xfrm>
            <a:off x="685800" y="2514600"/>
            <a:ext cx="25908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a:solidFill>
                  <a:schemeClr val="tx1"/>
                </a:solidFill>
              </a:rPr>
              <a:t>The short-run demand for jet fuel MRP</a:t>
            </a:r>
            <a:r>
              <a:rPr lang="en-US" altLang="en-US" sz="1400" baseline="-25000">
                <a:solidFill>
                  <a:schemeClr val="tx1"/>
                </a:solidFill>
              </a:rPr>
              <a:t>SR</a:t>
            </a:r>
            <a:r>
              <a:rPr lang="en-US" altLang="en-US" sz="1400">
                <a:solidFill>
                  <a:schemeClr val="tx1"/>
                </a:solidFill>
              </a:rPr>
              <a:t> is more inelastic than the long-run demand MRP</a:t>
            </a:r>
            <a:r>
              <a:rPr lang="en-US" altLang="en-US" sz="1400" baseline="-25000">
                <a:solidFill>
                  <a:schemeClr val="tx1"/>
                </a:solidFill>
              </a:rPr>
              <a:t>LR</a:t>
            </a:r>
            <a:r>
              <a:rPr lang="en-US" altLang="en-US" sz="1400">
                <a:solidFill>
                  <a:schemeClr val="tx1"/>
                </a:solidFill>
              </a:rPr>
              <a:t>. </a:t>
            </a:r>
          </a:p>
          <a:p>
            <a:pPr eaLnBrk="1" hangingPunct="1">
              <a:buFontTx/>
              <a:buNone/>
            </a:pPr>
            <a:r>
              <a:rPr lang="en-US" altLang="en-US" sz="1400">
                <a:solidFill>
                  <a:schemeClr val="tx1"/>
                </a:solidFill>
              </a:rPr>
              <a:t>In the short run, airlines cannot reduce fuel consumption much when fuel prices increase. </a:t>
            </a:r>
          </a:p>
          <a:p>
            <a:pPr eaLnBrk="1" hangingPunct="1">
              <a:buFontTx/>
              <a:buNone/>
            </a:pPr>
            <a:r>
              <a:rPr lang="en-US" altLang="en-US" sz="1400">
                <a:solidFill>
                  <a:schemeClr val="tx1"/>
                </a:solidFill>
              </a:rPr>
              <a:t>In the long run, however, they can switch to longer, more fuel-efficient routes and put more fuel-efficient planes into service.</a:t>
            </a:r>
          </a:p>
        </p:txBody>
      </p:sp>
      <p:pic>
        <p:nvPicPr>
          <p:cNvPr id="70658" name="Picture 2" descr="C:\Documents and Settings\Kyle M. Thiel\Desktop\Pindyck_7e\ppts\aparna_ppts\aparna_ppts\ch14\fig14.06\14.06_0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2209800"/>
            <a:ext cx="4324350" cy="356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59" name="Picture 3" descr="C:\Documents and Settings\Kyle M. Thiel\Desktop\Pindyck_7e\ppts\aparna_ppts\aparna_ppts\ch14\fig14.06\14.06_02.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71800" y="2209800"/>
            <a:ext cx="4324350" cy="356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0" name="Picture 4" descr="C:\Documents and Settings\Kyle M. Thiel\Desktop\Pindyck_7e\ppts\aparna_ppts\aparna_ppts\ch14\fig14.06\14.06_03.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1800" y="2209800"/>
            <a:ext cx="4324350" cy="356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wipe(left)">
                                      <p:cBhvr>
                                        <p:cTn id="15" dur="500"/>
                                        <p:tgtEl>
                                          <p:spTgt spid="16">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nodeType="clickEffect">
                                  <p:stCondLst>
                                    <p:cond delay="0"/>
                                  </p:stCondLst>
                                  <p:childTnLst>
                                    <p:set>
                                      <p:cBhvr>
                                        <p:cTn id="19" dur="1" fill="hold">
                                          <p:stCondLst>
                                            <p:cond delay="0"/>
                                          </p:stCondLst>
                                        </p:cTn>
                                        <p:tgtEl>
                                          <p:spTgt spid="16">
                                            <p:txEl>
                                              <p:pRg st="1" end="1"/>
                                            </p:txEl>
                                          </p:spTgt>
                                        </p:tgtEl>
                                        <p:attrNameLst>
                                          <p:attrName>style.visibility</p:attrName>
                                        </p:attrNameLst>
                                      </p:cBhvr>
                                      <p:to>
                                        <p:strVal val="visible"/>
                                      </p:to>
                                    </p:set>
                                    <p:animEffect transition="in" filter="wipe(left)">
                                      <p:cBhvr>
                                        <p:cTn id="20" dur="500"/>
                                        <p:tgtEl>
                                          <p:spTgt spid="16">
                                            <p:txEl>
                                              <p:pRg st="1" end="1"/>
                                            </p:txEl>
                                          </p:spTgt>
                                        </p:tgtEl>
                                      </p:cBhvr>
                                    </p:animEffect>
                                  </p:childTnLst>
                                </p:cTn>
                              </p:par>
                            </p:childTnLst>
                          </p:cTn>
                        </p:par>
                        <p:par>
                          <p:cTn id="21" fill="hold" nodeType="afterGroup">
                            <p:stCondLst>
                              <p:cond delay="500"/>
                            </p:stCondLst>
                            <p:childTnLst>
                              <p:par>
                                <p:cTn id="22" presetID="22" presetClass="entr" presetSubtype="8" fill="hold" nodeType="afterEffect">
                                  <p:stCondLst>
                                    <p:cond delay="0"/>
                                  </p:stCondLst>
                                  <p:childTnLst>
                                    <p:set>
                                      <p:cBhvr>
                                        <p:cTn id="23" dur="1" fill="hold">
                                          <p:stCondLst>
                                            <p:cond delay="0"/>
                                          </p:stCondLst>
                                        </p:cTn>
                                        <p:tgtEl>
                                          <p:spTgt spid="70658"/>
                                        </p:tgtEl>
                                        <p:attrNameLst>
                                          <p:attrName>style.visibility</p:attrName>
                                        </p:attrNameLst>
                                      </p:cBhvr>
                                      <p:to>
                                        <p:strVal val="visible"/>
                                      </p:to>
                                    </p:set>
                                    <p:animEffect transition="in" filter="wipe(left)">
                                      <p:cBhvr>
                                        <p:cTn id="24" dur="500"/>
                                        <p:tgtEl>
                                          <p:spTgt spid="70658"/>
                                        </p:tgtEl>
                                      </p:cBhvr>
                                    </p:animEffect>
                                  </p:childTnLst>
                                </p:cTn>
                              </p:par>
                            </p:childTnLst>
                          </p:cTn>
                        </p:par>
                        <p:par>
                          <p:cTn id="25" fill="hold" nodeType="afterGroup">
                            <p:stCondLst>
                              <p:cond delay="1000"/>
                            </p:stCondLst>
                            <p:childTnLst>
                              <p:par>
                                <p:cTn id="26" presetID="22" presetClass="entr" presetSubtype="8" fill="hold" nodeType="afterEffect">
                                  <p:stCondLst>
                                    <p:cond delay="0"/>
                                  </p:stCondLst>
                                  <p:childTnLst>
                                    <p:set>
                                      <p:cBhvr>
                                        <p:cTn id="27" dur="1" fill="hold">
                                          <p:stCondLst>
                                            <p:cond delay="0"/>
                                          </p:stCondLst>
                                        </p:cTn>
                                        <p:tgtEl>
                                          <p:spTgt spid="70659"/>
                                        </p:tgtEl>
                                        <p:attrNameLst>
                                          <p:attrName>style.visibility</p:attrName>
                                        </p:attrNameLst>
                                      </p:cBhvr>
                                      <p:to>
                                        <p:strVal val="visible"/>
                                      </p:to>
                                    </p:set>
                                    <p:animEffect transition="in" filter="wipe(left)">
                                      <p:cBhvr>
                                        <p:cTn id="28" dur="1000"/>
                                        <p:tgtEl>
                                          <p:spTgt spid="70659"/>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8" fill="hold" nodeType="clickEffect">
                                  <p:stCondLst>
                                    <p:cond delay="0"/>
                                  </p:stCondLst>
                                  <p:childTnLst>
                                    <p:set>
                                      <p:cBhvr>
                                        <p:cTn id="32" dur="1" fill="hold">
                                          <p:stCondLst>
                                            <p:cond delay="0"/>
                                          </p:stCondLst>
                                        </p:cTn>
                                        <p:tgtEl>
                                          <p:spTgt spid="16">
                                            <p:txEl>
                                              <p:pRg st="2" end="2"/>
                                            </p:txEl>
                                          </p:spTgt>
                                        </p:tgtEl>
                                        <p:attrNameLst>
                                          <p:attrName>style.visibility</p:attrName>
                                        </p:attrNameLst>
                                      </p:cBhvr>
                                      <p:to>
                                        <p:strVal val="visible"/>
                                      </p:to>
                                    </p:set>
                                    <p:animEffect transition="in" filter="wipe(left)">
                                      <p:cBhvr>
                                        <p:cTn id="33" dur="500"/>
                                        <p:tgtEl>
                                          <p:spTgt spid="16">
                                            <p:txEl>
                                              <p:pRg st="2" end="2"/>
                                            </p:txEl>
                                          </p:spTgt>
                                        </p:tgtEl>
                                      </p:cBhvr>
                                    </p:animEffect>
                                  </p:childTnLst>
                                </p:cTn>
                              </p:par>
                            </p:childTnLst>
                          </p:cTn>
                        </p:par>
                        <p:par>
                          <p:cTn id="34" fill="hold" nodeType="afterGroup">
                            <p:stCondLst>
                              <p:cond delay="500"/>
                            </p:stCondLst>
                            <p:childTnLst>
                              <p:par>
                                <p:cTn id="35" presetID="22" presetClass="entr" presetSubtype="8" fill="hold" nodeType="afterEffect">
                                  <p:stCondLst>
                                    <p:cond delay="0"/>
                                  </p:stCondLst>
                                  <p:childTnLst>
                                    <p:set>
                                      <p:cBhvr>
                                        <p:cTn id="36" dur="1" fill="hold">
                                          <p:stCondLst>
                                            <p:cond delay="0"/>
                                          </p:stCondLst>
                                        </p:cTn>
                                        <p:tgtEl>
                                          <p:spTgt spid="70660"/>
                                        </p:tgtEl>
                                        <p:attrNameLst>
                                          <p:attrName>style.visibility</p:attrName>
                                        </p:attrNameLst>
                                      </p:cBhvr>
                                      <p:to>
                                        <p:strVal val="visible"/>
                                      </p:to>
                                    </p:set>
                                    <p:animEffect transition="in" filter="wipe(left)">
                                      <p:cBhvr>
                                        <p:cTn id="37" dur="1000"/>
                                        <p:tgtEl>
                                          <p:spTgt spid="706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4733" name="Picture 29" descr="2nd-p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0"/>
            <a:ext cx="7391400"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4706" name="Text Box 2"/>
          <p:cNvSpPr txBox="1">
            <a:spLocks noChangeArrowheads="1"/>
          </p:cNvSpPr>
          <p:nvPr/>
        </p:nvSpPr>
        <p:spPr bwMode="auto">
          <a:xfrm>
            <a:off x="1273175" y="593725"/>
            <a:ext cx="4038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US" altLang="en-US" sz="2000" b="1">
                <a:solidFill>
                  <a:srgbClr val="A05DA5"/>
                </a:solidFill>
              </a:rPr>
              <a:t>CHAPTER 14 OUTLINE</a:t>
            </a:r>
          </a:p>
        </p:txBody>
      </p:sp>
      <p:sp>
        <p:nvSpPr>
          <p:cNvPr id="584748" name="Rectangle 44"/>
          <p:cNvSpPr>
            <a:spLocks noChangeArrowheads="1"/>
          </p:cNvSpPr>
          <p:nvPr/>
        </p:nvSpPr>
        <p:spPr bwMode="auto">
          <a:xfrm>
            <a:off x="1295400" y="1103313"/>
            <a:ext cx="6400800" cy="255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406400" indent="-4064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200000"/>
              </a:lnSpc>
              <a:spcBef>
                <a:spcPct val="0"/>
              </a:spcBef>
              <a:buFontTx/>
              <a:buNone/>
            </a:pPr>
            <a:r>
              <a:rPr lang="en-US" altLang="en-US" sz="2000">
                <a:solidFill>
                  <a:schemeClr val="tx1"/>
                </a:solidFill>
              </a:rPr>
              <a:t>14.1 Competitive Factor Markets</a:t>
            </a:r>
          </a:p>
          <a:p>
            <a:pPr eaLnBrk="1" hangingPunct="1">
              <a:lnSpc>
                <a:spcPct val="200000"/>
              </a:lnSpc>
              <a:spcBef>
                <a:spcPct val="0"/>
              </a:spcBef>
              <a:buFontTx/>
              <a:buNone/>
            </a:pPr>
            <a:r>
              <a:rPr lang="en-US" altLang="en-US" sz="2000">
                <a:solidFill>
                  <a:schemeClr val="tx1"/>
                </a:solidFill>
              </a:rPr>
              <a:t>14.2 Equilibrium in a Competitive Factor Market</a:t>
            </a:r>
          </a:p>
          <a:p>
            <a:pPr eaLnBrk="1" hangingPunct="1">
              <a:lnSpc>
                <a:spcPct val="200000"/>
              </a:lnSpc>
              <a:spcBef>
                <a:spcPct val="0"/>
              </a:spcBef>
              <a:buFontTx/>
              <a:buNone/>
            </a:pPr>
            <a:r>
              <a:rPr lang="en-US" altLang="en-US" sz="2000">
                <a:solidFill>
                  <a:schemeClr val="tx1"/>
                </a:solidFill>
              </a:rPr>
              <a:t>14.3 Factor Markets with Monopsony Power</a:t>
            </a:r>
          </a:p>
          <a:p>
            <a:pPr eaLnBrk="1" hangingPunct="1">
              <a:lnSpc>
                <a:spcPct val="200000"/>
              </a:lnSpc>
              <a:spcBef>
                <a:spcPct val="0"/>
              </a:spcBef>
              <a:buFontTx/>
              <a:buNone/>
            </a:pPr>
            <a:r>
              <a:rPr lang="en-US" altLang="en-US" sz="2000">
                <a:solidFill>
                  <a:schemeClr val="tx1"/>
                </a:solidFill>
              </a:rPr>
              <a:t>14.4 Factor Markets with Monopoly Power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84706"/>
                                        </p:tgtEl>
                                        <p:attrNameLst>
                                          <p:attrName>style.visibility</p:attrName>
                                        </p:attrNameLst>
                                      </p:cBhvr>
                                      <p:to>
                                        <p:strVal val="visible"/>
                                      </p:to>
                                    </p:set>
                                    <p:animEffect transition="in" filter="wipe(left)">
                                      <p:cBhvr>
                                        <p:cTn id="7" dur="500"/>
                                        <p:tgtEl>
                                          <p:spTgt spid="584706"/>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84733"/>
                                        </p:tgtEl>
                                        <p:attrNameLst>
                                          <p:attrName>style.visibility</p:attrName>
                                        </p:attrNameLst>
                                      </p:cBhvr>
                                      <p:to>
                                        <p:strVal val="visible"/>
                                      </p:to>
                                    </p:set>
                                    <p:animEffect transition="in" filter="fade">
                                      <p:cBhvr>
                                        <p:cTn id="11" dur="500"/>
                                        <p:tgtEl>
                                          <p:spTgt spid="584733"/>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84748">
                                            <p:txEl>
                                              <p:pRg st="0" end="0"/>
                                            </p:txEl>
                                          </p:spTgt>
                                        </p:tgtEl>
                                        <p:attrNameLst>
                                          <p:attrName>style.visibility</p:attrName>
                                        </p:attrNameLst>
                                      </p:cBhvr>
                                      <p:to>
                                        <p:strVal val="visible"/>
                                      </p:to>
                                    </p:set>
                                    <p:animEffect transition="in" filter="wipe(left)">
                                      <p:cBhvr>
                                        <p:cTn id="15" dur="500"/>
                                        <p:tgtEl>
                                          <p:spTgt spid="584748">
                                            <p:txEl>
                                              <p:pRg st="0" end="0"/>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84748">
                                            <p:txEl>
                                              <p:pRg st="1" end="1"/>
                                            </p:txEl>
                                          </p:spTgt>
                                        </p:tgtEl>
                                        <p:attrNameLst>
                                          <p:attrName>style.visibility</p:attrName>
                                        </p:attrNameLst>
                                      </p:cBhvr>
                                      <p:to>
                                        <p:strVal val="visible"/>
                                      </p:to>
                                    </p:set>
                                    <p:animEffect transition="in" filter="wipe(left)">
                                      <p:cBhvr>
                                        <p:cTn id="19" dur="500"/>
                                        <p:tgtEl>
                                          <p:spTgt spid="584748">
                                            <p:txEl>
                                              <p:pRg st="1" end="1"/>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84748">
                                            <p:txEl>
                                              <p:pRg st="2" end="2"/>
                                            </p:txEl>
                                          </p:spTgt>
                                        </p:tgtEl>
                                        <p:attrNameLst>
                                          <p:attrName>style.visibility</p:attrName>
                                        </p:attrNameLst>
                                      </p:cBhvr>
                                      <p:to>
                                        <p:strVal val="visible"/>
                                      </p:to>
                                    </p:set>
                                    <p:animEffect transition="in" filter="wipe(left)">
                                      <p:cBhvr>
                                        <p:cTn id="23" dur="500"/>
                                        <p:tgtEl>
                                          <p:spTgt spid="584748">
                                            <p:txEl>
                                              <p:pRg st="2" end="2"/>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84748">
                                            <p:txEl>
                                              <p:pRg st="3" end="3"/>
                                            </p:txEl>
                                          </p:spTgt>
                                        </p:tgtEl>
                                        <p:attrNameLst>
                                          <p:attrName>style.visibility</p:attrName>
                                        </p:attrNameLst>
                                      </p:cBhvr>
                                      <p:to>
                                        <p:strVal val="visible"/>
                                      </p:to>
                                    </p:set>
                                    <p:animEffect transition="in" filter="wipe(left)">
                                      <p:cBhvr>
                                        <p:cTn id="27" dur="500"/>
                                        <p:tgtEl>
                                          <p:spTgt spid="58474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4706" grpId="0" autoUpdateAnimBg="0"/>
      <p:bldP spid="584748"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8" name="Picture 18" descr="C:\Documents and Settings\Kyle M. Thiel\Desktop\Pindyck_7e\ppts\aparna_ppts\aparna_ppts\ch14\fig14.07\fig14.07_1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4700" y="2438400"/>
            <a:ext cx="582930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Rectangle 4"/>
          <p:cNvSpPr>
            <a:spLocks noGrp="1" noChangeArrowheads="1"/>
          </p:cNvSpPr>
          <p:nvPr>
            <p:ph type="title"/>
          </p:nvPr>
        </p:nvSpPr>
        <p:spPr>
          <a:xfrm>
            <a:off x="1371600" y="381000"/>
            <a:ext cx="7315200" cy="487363"/>
          </a:xfrm>
        </p:spPr>
        <p:txBody>
          <a:bodyPr/>
          <a:lstStyle/>
          <a:p>
            <a:pPr eaLnBrk="1" hangingPunct="1"/>
            <a:r>
              <a:rPr lang="en-US" altLang="en-US" sz="2000" b="0" smtClean="0"/>
              <a:t>COMPETITIVE FACTOR MARKETS</a:t>
            </a:r>
          </a:p>
        </p:txBody>
      </p:sp>
      <p:grpSp>
        <p:nvGrpSpPr>
          <p:cNvPr id="16388" name="Group 5"/>
          <p:cNvGrpSpPr>
            <a:grpSpLocks/>
          </p:cNvGrpSpPr>
          <p:nvPr/>
        </p:nvGrpSpPr>
        <p:grpSpPr bwMode="auto">
          <a:xfrm>
            <a:off x="457200" y="381000"/>
            <a:ext cx="8229600" cy="487363"/>
            <a:chOff x="288" y="240"/>
            <a:chExt cx="5184" cy="307"/>
          </a:xfrm>
        </p:grpSpPr>
        <p:sp>
          <p:nvSpPr>
            <p:cNvPr id="16405"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14.1</a:t>
              </a:r>
            </a:p>
          </p:txBody>
        </p:sp>
        <p:sp>
          <p:nvSpPr>
            <p:cNvPr id="16406"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16389" name="Picture 14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2"/>
          <p:cNvSpPr txBox="1">
            <a:spLocks noChangeArrowheads="1"/>
          </p:cNvSpPr>
          <p:nvPr/>
        </p:nvSpPr>
        <p:spPr bwMode="auto">
          <a:xfrm>
            <a:off x="457200" y="990600"/>
            <a:ext cx="5029200" cy="381000"/>
          </a:xfrm>
          <a:prstGeom prst="rect">
            <a:avLst/>
          </a:prstGeom>
          <a:noFill/>
          <a:ln w="9525">
            <a:noFill/>
            <a:miter lim="800000"/>
            <a:headEnd/>
            <a:tailEnd/>
          </a:ln>
        </p:spPr>
        <p:txBody>
          <a:bodyPr/>
          <a:lstStyle/>
          <a:p>
            <a:pPr marL="342900" indent="-342900" eaLnBrk="1" hangingPunct="1">
              <a:spcBef>
                <a:spcPct val="20000"/>
              </a:spcBef>
              <a:defRPr/>
            </a:pPr>
            <a:r>
              <a:rPr lang="en-US" sz="2000" kern="0" dirty="0">
                <a:solidFill>
                  <a:srgbClr val="53BE95"/>
                </a:solidFill>
                <a:latin typeface="+mn-lt"/>
              </a:rPr>
              <a:t>The Supply of Inputs to a Firm</a:t>
            </a:r>
          </a:p>
        </p:txBody>
      </p:sp>
      <p:sp>
        <p:nvSpPr>
          <p:cNvPr id="8" name="Rectangle 5"/>
          <p:cNvSpPr>
            <a:spLocks noChangeArrowheads="1"/>
          </p:cNvSpPr>
          <p:nvPr/>
        </p:nvSpPr>
        <p:spPr bwMode="auto">
          <a:xfrm>
            <a:off x="609600" y="1752600"/>
            <a:ext cx="3048000" cy="4572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A Firm’s Input Supply in a Competitive Factor Market</a:t>
            </a:r>
          </a:p>
        </p:txBody>
      </p:sp>
      <p:sp>
        <p:nvSpPr>
          <p:cNvPr id="9" name="Rectangle 8"/>
          <p:cNvSpPr>
            <a:spLocks noChangeArrowheads="1"/>
          </p:cNvSpPr>
          <p:nvPr/>
        </p:nvSpPr>
        <p:spPr bwMode="auto">
          <a:xfrm>
            <a:off x="609600" y="14478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14.7</a:t>
            </a:r>
          </a:p>
        </p:txBody>
      </p:sp>
      <p:sp>
        <p:nvSpPr>
          <p:cNvPr id="10" name="Rectangle 4"/>
          <p:cNvSpPr>
            <a:spLocks noChangeArrowheads="1"/>
          </p:cNvSpPr>
          <p:nvPr/>
        </p:nvSpPr>
        <p:spPr bwMode="auto">
          <a:xfrm>
            <a:off x="533400" y="2209800"/>
            <a:ext cx="3124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a:solidFill>
                  <a:schemeClr val="tx1"/>
                </a:solidFill>
              </a:rPr>
              <a:t>In a competitive factor market, a firm can buy any amount of the input it wants without affecting the price.</a:t>
            </a:r>
          </a:p>
          <a:p>
            <a:pPr eaLnBrk="1" hangingPunct="1">
              <a:buFontTx/>
              <a:buNone/>
            </a:pPr>
            <a:r>
              <a:rPr lang="en-US" altLang="en-US" sz="1400">
                <a:solidFill>
                  <a:schemeClr val="tx1"/>
                </a:solidFill>
              </a:rPr>
              <a:t>Therefore, the firm faces a perfectly elastic supply curve for that input. </a:t>
            </a:r>
          </a:p>
          <a:p>
            <a:pPr eaLnBrk="1" hangingPunct="1">
              <a:buFontTx/>
              <a:buNone/>
            </a:pPr>
            <a:r>
              <a:rPr lang="en-US" altLang="en-US" sz="1400">
                <a:solidFill>
                  <a:schemeClr val="tx1"/>
                </a:solidFill>
              </a:rPr>
              <a:t>As a result, the quantity of the input purchased by the producer of the product is determined by the intersection of the input demand and supply curves. </a:t>
            </a:r>
          </a:p>
          <a:p>
            <a:pPr eaLnBrk="1" hangingPunct="1">
              <a:buFontTx/>
              <a:buNone/>
            </a:pPr>
            <a:r>
              <a:rPr lang="en-US" altLang="en-US" sz="1400">
                <a:solidFill>
                  <a:schemeClr val="tx1"/>
                </a:solidFill>
              </a:rPr>
              <a:t>In </a:t>
            </a:r>
            <a:r>
              <a:rPr lang="en-US" altLang="en-US" sz="1400" b="1">
                <a:solidFill>
                  <a:schemeClr val="tx1"/>
                </a:solidFill>
              </a:rPr>
              <a:t>(a)</a:t>
            </a:r>
            <a:r>
              <a:rPr lang="en-US" altLang="en-US" sz="1400">
                <a:solidFill>
                  <a:schemeClr val="tx1"/>
                </a:solidFill>
              </a:rPr>
              <a:t>, the industry quantity demanded and quantity supplied of fabric are equated at a price of $10 per yard. </a:t>
            </a:r>
          </a:p>
          <a:p>
            <a:pPr eaLnBrk="1" hangingPunct="1">
              <a:buFontTx/>
              <a:buNone/>
            </a:pPr>
            <a:r>
              <a:rPr lang="en-US" altLang="en-US" sz="1400">
                <a:solidFill>
                  <a:schemeClr val="tx1"/>
                </a:solidFill>
              </a:rPr>
              <a:t>In </a:t>
            </a:r>
            <a:r>
              <a:rPr lang="en-US" altLang="en-US" sz="1400" b="1">
                <a:solidFill>
                  <a:schemeClr val="tx1"/>
                </a:solidFill>
              </a:rPr>
              <a:t>(b)</a:t>
            </a:r>
            <a:r>
              <a:rPr lang="en-US" altLang="en-US" sz="1400">
                <a:solidFill>
                  <a:schemeClr val="tx1"/>
                </a:solidFill>
              </a:rPr>
              <a:t>, the firm faces a horizontal marginal expenditure curve at a price of $10 per yard of fabric and chooses to buy 50 yards.</a:t>
            </a:r>
          </a:p>
        </p:txBody>
      </p:sp>
      <p:pic>
        <p:nvPicPr>
          <p:cNvPr id="20487" name="Picture 7" descr="C:\Documents and Settings\Kyle M. Thiel\Desktop\Pindyck_7e\ppts\aparna_ppts\aparna_ppts\ch14\fig14.07\fig14.07_0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4700" y="2438400"/>
            <a:ext cx="582930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Picture 8" descr="C:\Documents and Settings\Kyle M. Thiel\Desktop\Pindyck_7e\ppts\aparna_ppts\aparna_ppts\ch14\fig14.07\fig14.07_02.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14700" y="2438400"/>
            <a:ext cx="582930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9" name="Picture 9" descr="C:\Documents and Settings\Kyle M. Thiel\Desktop\Pindyck_7e\ppts\aparna_ppts\aparna_ppts\ch14\fig14.07\fig14.07_03.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14700" y="2438400"/>
            <a:ext cx="582930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0" name="Picture 10" descr="C:\Documents and Settings\Kyle M. Thiel\Desktop\Pindyck_7e\ppts\aparna_ppts\aparna_ppts\ch14\fig14.07\fig14.07_04.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14700" y="2438400"/>
            <a:ext cx="582930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1" name="Picture 11" descr="C:\Documents and Settings\Kyle M. Thiel\Desktop\Pindyck_7e\ppts\aparna_ppts\aparna_ppts\ch14\fig14.07\fig14.07_05.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14700" y="2438400"/>
            <a:ext cx="582930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2" name="Picture 12" descr="C:\Documents and Settings\Kyle M. Thiel\Desktop\Pindyck_7e\ppts\aparna_ppts\aparna_ppts\ch14\fig14.07\fig14.07_06.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14700" y="2438400"/>
            <a:ext cx="582930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3" name="Picture 13" descr="C:\Documents and Settings\Kyle M. Thiel\Desktop\Pindyck_7e\ppts\aparna_ppts\aparna_ppts\ch14\fig14.07\fig14.07_07.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14700" y="2438400"/>
            <a:ext cx="582930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4" name="Picture 14" descr="C:\Documents and Settings\Kyle M. Thiel\Desktop\Pindyck_7e\ppts\aparna_ppts\aparna_ppts\ch14\fig14.07\fig14.07_08.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314700" y="2438400"/>
            <a:ext cx="582930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5" name="Picture 15" descr="C:\Documents and Settings\Kyle M. Thiel\Desktop\Pindyck_7e\ppts\aparna_ppts\aparna_ppts\ch14\fig14.07\fig14.07_09.gif"/>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314700" y="2438400"/>
            <a:ext cx="582930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6" name="Picture 16" descr="C:\Documents and Settings\Kyle M. Thiel\Desktop\Pindyck_7e\ppts\aparna_ppts\aparna_ppts\ch14\fig14.07\fig14.07_10.gif"/>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314700" y="2438400"/>
            <a:ext cx="582930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7" name="Picture 17" descr="C:\Documents and Settings\Kyle M. Thiel\Desktop\Pindyck_7e\ppts\aparna_ppts\aparna_ppts\ch14\fig14.07\fig14.07_11.gif"/>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314700" y="2438400"/>
            <a:ext cx="582930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wipe(left)">
                                      <p:cBhvr>
                                        <p:cTn id="19" dur="500"/>
                                        <p:tgtEl>
                                          <p:spTgt spid="10">
                                            <p:txEl>
                                              <p:pRg st="0" end="0"/>
                                            </p:txEl>
                                          </p:spTgt>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10">
                                            <p:txEl>
                                              <p:pRg st="1" end="1"/>
                                            </p:txEl>
                                          </p:spTgt>
                                        </p:tgtEl>
                                        <p:attrNameLst>
                                          <p:attrName>style.visibility</p:attrName>
                                        </p:attrNameLst>
                                      </p:cBhvr>
                                      <p:to>
                                        <p:strVal val="visible"/>
                                      </p:to>
                                    </p:set>
                                    <p:animEffect transition="in" filter="wipe(left)">
                                      <p:cBhvr>
                                        <p:cTn id="23" dur="500"/>
                                        <p:tgtEl>
                                          <p:spTgt spid="10">
                                            <p:txEl>
                                              <p:pRg st="1" end="1"/>
                                            </p:txEl>
                                          </p:spTgt>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10">
                                            <p:txEl>
                                              <p:pRg st="2" end="2"/>
                                            </p:txEl>
                                          </p:spTgt>
                                        </p:tgtEl>
                                        <p:attrNameLst>
                                          <p:attrName>style.visibility</p:attrName>
                                        </p:attrNameLst>
                                      </p:cBhvr>
                                      <p:to>
                                        <p:strVal val="visible"/>
                                      </p:to>
                                    </p:set>
                                    <p:animEffect transition="in" filter="wipe(left)">
                                      <p:cBhvr>
                                        <p:cTn id="27" dur="500"/>
                                        <p:tgtEl>
                                          <p:spTgt spid="10">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10">
                                            <p:txEl>
                                              <p:pRg st="3" end="3"/>
                                            </p:txEl>
                                          </p:spTgt>
                                        </p:tgtEl>
                                        <p:attrNameLst>
                                          <p:attrName>style.visibility</p:attrName>
                                        </p:attrNameLst>
                                      </p:cBhvr>
                                      <p:to>
                                        <p:strVal val="visible"/>
                                      </p:to>
                                    </p:set>
                                    <p:animEffect transition="in" filter="wipe(left)">
                                      <p:cBhvr>
                                        <p:cTn id="32" dur="500"/>
                                        <p:tgtEl>
                                          <p:spTgt spid="10">
                                            <p:txEl>
                                              <p:pRg st="3" end="3"/>
                                            </p:txEl>
                                          </p:spTgt>
                                        </p:tgtEl>
                                      </p:cBhvr>
                                    </p:animEffect>
                                  </p:childTnLst>
                                </p:cTn>
                              </p:par>
                            </p:childTnLst>
                          </p:cTn>
                        </p:par>
                        <p:par>
                          <p:cTn id="33" fill="hold" nodeType="afterGroup">
                            <p:stCondLst>
                              <p:cond delay="500"/>
                            </p:stCondLst>
                            <p:childTnLst>
                              <p:par>
                                <p:cTn id="34" presetID="22" presetClass="entr" presetSubtype="8" fill="hold" nodeType="afterEffect">
                                  <p:stCondLst>
                                    <p:cond delay="0"/>
                                  </p:stCondLst>
                                  <p:childTnLst>
                                    <p:set>
                                      <p:cBhvr>
                                        <p:cTn id="35" dur="1" fill="hold">
                                          <p:stCondLst>
                                            <p:cond delay="0"/>
                                          </p:stCondLst>
                                        </p:cTn>
                                        <p:tgtEl>
                                          <p:spTgt spid="20487"/>
                                        </p:tgtEl>
                                        <p:attrNameLst>
                                          <p:attrName>style.visibility</p:attrName>
                                        </p:attrNameLst>
                                      </p:cBhvr>
                                      <p:to>
                                        <p:strVal val="visible"/>
                                      </p:to>
                                    </p:set>
                                    <p:animEffect transition="in" filter="wipe(left)">
                                      <p:cBhvr>
                                        <p:cTn id="36" dur="1000"/>
                                        <p:tgtEl>
                                          <p:spTgt spid="20487"/>
                                        </p:tgtEl>
                                      </p:cBhvr>
                                    </p:animEffect>
                                  </p:childTnLst>
                                </p:cTn>
                              </p:par>
                            </p:childTnLst>
                          </p:cTn>
                        </p:par>
                        <p:par>
                          <p:cTn id="37" fill="hold" nodeType="afterGroup">
                            <p:stCondLst>
                              <p:cond delay="1500"/>
                            </p:stCondLst>
                            <p:childTnLst>
                              <p:par>
                                <p:cTn id="38" presetID="22" presetClass="entr" presetSubtype="8" fill="hold" nodeType="afterEffect">
                                  <p:stCondLst>
                                    <p:cond delay="0"/>
                                  </p:stCondLst>
                                  <p:childTnLst>
                                    <p:set>
                                      <p:cBhvr>
                                        <p:cTn id="39" dur="1" fill="hold">
                                          <p:stCondLst>
                                            <p:cond delay="0"/>
                                          </p:stCondLst>
                                        </p:cTn>
                                        <p:tgtEl>
                                          <p:spTgt spid="20488"/>
                                        </p:tgtEl>
                                        <p:attrNameLst>
                                          <p:attrName>style.visibility</p:attrName>
                                        </p:attrNameLst>
                                      </p:cBhvr>
                                      <p:to>
                                        <p:strVal val="visible"/>
                                      </p:to>
                                    </p:set>
                                    <p:animEffect transition="in" filter="wipe(left)">
                                      <p:cBhvr>
                                        <p:cTn id="40" dur="1000"/>
                                        <p:tgtEl>
                                          <p:spTgt spid="20488"/>
                                        </p:tgtEl>
                                      </p:cBhvr>
                                    </p:animEffect>
                                  </p:childTnLst>
                                </p:cTn>
                              </p:par>
                            </p:childTnLst>
                          </p:cTn>
                        </p:par>
                        <p:par>
                          <p:cTn id="41" fill="hold" nodeType="afterGroup">
                            <p:stCondLst>
                              <p:cond delay="2500"/>
                            </p:stCondLst>
                            <p:childTnLst>
                              <p:par>
                                <p:cTn id="42" presetID="22" presetClass="entr" presetSubtype="8" fill="hold" nodeType="afterEffect">
                                  <p:stCondLst>
                                    <p:cond delay="0"/>
                                  </p:stCondLst>
                                  <p:childTnLst>
                                    <p:set>
                                      <p:cBhvr>
                                        <p:cTn id="43" dur="1" fill="hold">
                                          <p:stCondLst>
                                            <p:cond delay="0"/>
                                          </p:stCondLst>
                                        </p:cTn>
                                        <p:tgtEl>
                                          <p:spTgt spid="20489"/>
                                        </p:tgtEl>
                                        <p:attrNameLst>
                                          <p:attrName>style.visibility</p:attrName>
                                        </p:attrNameLst>
                                      </p:cBhvr>
                                      <p:to>
                                        <p:strVal val="visible"/>
                                      </p:to>
                                    </p:set>
                                    <p:animEffect transition="in" filter="wipe(left)">
                                      <p:cBhvr>
                                        <p:cTn id="44" dur="1000"/>
                                        <p:tgtEl>
                                          <p:spTgt spid="20489"/>
                                        </p:tgtEl>
                                      </p:cBhvr>
                                    </p:animEffect>
                                  </p:childTnLst>
                                </p:cTn>
                              </p:par>
                            </p:childTnLst>
                          </p:cTn>
                        </p:par>
                        <p:par>
                          <p:cTn id="45" fill="hold" nodeType="afterGroup">
                            <p:stCondLst>
                              <p:cond delay="3500"/>
                            </p:stCondLst>
                            <p:childTnLst>
                              <p:par>
                                <p:cTn id="46" presetID="22" presetClass="entr" presetSubtype="8" fill="hold" nodeType="afterEffect">
                                  <p:stCondLst>
                                    <p:cond delay="0"/>
                                  </p:stCondLst>
                                  <p:childTnLst>
                                    <p:set>
                                      <p:cBhvr>
                                        <p:cTn id="47" dur="1" fill="hold">
                                          <p:stCondLst>
                                            <p:cond delay="0"/>
                                          </p:stCondLst>
                                        </p:cTn>
                                        <p:tgtEl>
                                          <p:spTgt spid="20490"/>
                                        </p:tgtEl>
                                        <p:attrNameLst>
                                          <p:attrName>style.visibility</p:attrName>
                                        </p:attrNameLst>
                                      </p:cBhvr>
                                      <p:to>
                                        <p:strVal val="visible"/>
                                      </p:to>
                                    </p:set>
                                    <p:animEffect transition="in" filter="wipe(left)">
                                      <p:cBhvr>
                                        <p:cTn id="48" dur="1000"/>
                                        <p:tgtEl>
                                          <p:spTgt spid="20490"/>
                                        </p:tgtEl>
                                      </p:cBhvr>
                                    </p:animEffect>
                                  </p:childTnLst>
                                </p:cTn>
                              </p:par>
                            </p:childTnLst>
                          </p:cTn>
                        </p:par>
                        <p:par>
                          <p:cTn id="49" fill="hold" nodeType="afterGroup">
                            <p:stCondLst>
                              <p:cond delay="4500"/>
                            </p:stCondLst>
                            <p:childTnLst>
                              <p:par>
                                <p:cTn id="50" presetID="22" presetClass="entr" presetSubtype="8" fill="hold" nodeType="afterEffect">
                                  <p:stCondLst>
                                    <p:cond delay="0"/>
                                  </p:stCondLst>
                                  <p:childTnLst>
                                    <p:set>
                                      <p:cBhvr>
                                        <p:cTn id="51" dur="1" fill="hold">
                                          <p:stCondLst>
                                            <p:cond delay="0"/>
                                          </p:stCondLst>
                                        </p:cTn>
                                        <p:tgtEl>
                                          <p:spTgt spid="20491"/>
                                        </p:tgtEl>
                                        <p:attrNameLst>
                                          <p:attrName>style.visibility</p:attrName>
                                        </p:attrNameLst>
                                      </p:cBhvr>
                                      <p:to>
                                        <p:strVal val="visible"/>
                                      </p:to>
                                    </p:set>
                                    <p:animEffect transition="in" filter="wipe(left)">
                                      <p:cBhvr>
                                        <p:cTn id="52" dur="1000"/>
                                        <p:tgtEl>
                                          <p:spTgt spid="20491"/>
                                        </p:tgtEl>
                                      </p:cBhvr>
                                    </p:animEffect>
                                  </p:childTnLst>
                                </p:cTn>
                              </p:par>
                            </p:childTnLst>
                          </p:cTn>
                        </p:par>
                        <p:par>
                          <p:cTn id="53" fill="hold" nodeType="afterGroup">
                            <p:stCondLst>
                              <p:cond delay="5500"/>
                            </p:stCondLst>
                            <p:childTnLst>
                              <p:par>
                                <p:cTn id="54" presetID="22" presetClass="entr" presetSubtype="8" fill="hold" nodeType="afterEffect">
                                  <p:stCondLst>
                                    <p:cond delay="0"/>
                                  </p:stCondLst>
                                  <p:childTnLst>
                                    <p:set>
                                      <p:cBhvr>
                                        <p:cTn id="55" dur="1" fill="hold">
                                          <p:stCondLst>
                                            <p:cond delay="0"/>
                                          </p:stCondLst>
                                        </p:cTn>
                                        <p:tgtEl>
                                          <p:spTgt spid="20492"/>
                                        </p:tgtEl>
                                        <p:attrNameLst>
                                          <p:attrName>style.visibility</p:attrName>
                                        </p:attrNameLst>
                                      </p:cBhvr>
                                      <p:to>
                                        <p:strVal val="visible"/>
                                      </p:to>
                                    </p:set>
                                    <p:animEffect transition="in" filter="wipe(left)">
                                      <p:cBhvr>
                                        <p:cTn id="56" dur="1000"/>
                                        <p:tgtEl>
                                          <p:spTgt spid="20492"/>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8" fill="hold" nodeType="clickEffect">
                                  <p:stCondLst>
                                    <p:cond delay="0"/>
                                  </p:stCondLst>
                                  <p:childTnLst>
                                    <p:set>
                                      <p:cBhvr>
                                        <p:cTn id="60" dur="1" fill="hold">
                                          <p:stCondLst>
                                            <p:cond delay="0"/>
                                          </p:stCondLst>
                                        </p:cTn>
                                        <p:tgtEl>
                                          <p:spTgt spid="10">
                                            <p:txEl>
                                              <p:pRg st="4" end="4"/>
                                            </p:txEl>
                                          </p:spTgt>
                                        </p:tgtEl>
                                        <p:attrNameLst>
                                          <p:attrName>style.visibility</p:attrName>
                                        </p:attrNameLst>
                                      </p:cBhvr>
                                      <p:to>
                                        <p:strVal val="visible"/>
                                      </p:to>
                                    </p:set>
                                    <p:animEffect transition="in" filter="wipe(left)">
                                      <p:cBhvr>
                                        <p:cTn id="61" dur="500"/>
                                        <p:tgtEl>
                                          <p:spTgt spid="10">
                                            <p:txEl>
                                              <p:pRg st="4" end="4"/>
                                            </p:txEl>
                                          </p:spTgt>
                                        </p:tgtEl>
                                      </p:cBhvr>
                                    </p:animEffect>
                                  </p:childTnLst>
                                </p:cTn>
                              </p:par>
                            </p:childTnLst>
                          </p:cTn>
                        </p:par>
                        <p:par>
                          <p:cTn id="62" fill="hold" nodeType="afterGroup">
                            <p:stCondLst>
                              <p:cond delay="500"/>
                            </p:stCondLst>
                            <p:childTnLst>
                              <p:par>
                                <p:cTn id="63" presetID="22" presetClass="entr" presetSubtype="8" fill="hold" nodeType="afterEffect">
                                  <p:stCondLst>
                                    <p:cond delay="0"/>
                                  </p:stCondLst>
                                  <p:childTnLst>
                                    <p:set>
                                      <p:cBhvr>
                                        <p:cTn id="64" dur="1" fill="hold">
                                          <p:stCondLst>
                                            <p:cond delay="0"/>
                                          </p:stCondLst>
                                        </p:cTn>
                                        <p:tgtEl>
                                          <p:spTgt spid="20493"/>
                                        </p:tgtEl>
                                        <p:attrNameLst>
                                          <p:attrName>style.visibility</p:attrName>
                                        </p:attrNameLst>
                                      </p:cBhvr>
                                      <p:to>
                                        <p:strVal val="visible"/>
                                      </p:to>
                                    </p:set>
                                    <p:animEffect transition="in" filter="wipe(left)">
                                      <p:cBhvr>
                                        <p:cTn id="65" dur="1000"/>
                                        <p:tgtEl>
                                          <p:spTgt spid="20493"/>
                                        </p:tgtEl>
                                      </p:cBhvr>
                                    </p:animEffect>
                                  </p:childTnLst>
                                </p:cTn>
                              </p:par>
                            </p:childTnLst>
                          </p:cTn>
                        </p:par>
                        <p:par>
                          <p:cTn id="66" fill="hold" nodeType="afterGroup">
                            <p:stCondLst>
                              <p:cond delay="1500"/>
                            </p:stCondLst>
                            <p:childTnLst>
                              <p:par>
                                <p:cTn id="67" presetID="22" presetClass="entr" presetSubtype="8" fill="hold" nodeType="afterEffect">
                                  <p:stCondLst>
                                    <p:cond delay="0"/>
                                  </p:stCondLst>
                                  <p:childTnLst>
                                    <p:set>
                                      <p:cBhvr>
                                        <p:cTn id="68" dur="1" fill="hold">
                                          <p:stCondLst>
                                            <p:cond delay="0"/>
                                          </p:stCondLst>
                                        </p:cTn>
                                        <p:tgtEl>
                                          <p:spTgt spid="20494"/>
                                        </p:tgtEl>
                                        <p:attrNameLst>
                                          <p:attrName>style.visibility</p:attrName>
                                        </p:attrNameLst>
                                      </p:cBhvr>
                                      <p:to>
                                        <p:strVal val="visible"/>
                                      </p:to>
                                    </p:set>
                                    <p:animEffect transition="in" filter="wipe(left)">
                                      <p:cBhvr>
                                        <p:cTn id="69" dur="1000"/>
                                        <p:tgtEl>
                                          <p:spTgt spid="20494"/>
                                        </p:tgtEl>
                                      </p:cBhvr>
                                    </p:animEffect>
                                  </p:childTnLst>
                                </p:cTn>
                              </p:par>
                            </p:childTnLst>
                          </p:cTn>
                        </p:par>
                        <p:par>
                          <p:cTn id="70" fill="hold" nodeType="afterGroup">
                            <p:stCondLst>
                              <p:cond delay="2500"/>
                            </p:stCondLst>
                            <p:childTnLst>
                              <p:par>
                                <p:cTn id="71" presetID="22" presetClass="entr" presetSubtype="8" fill="hold" nodeType="afterEffect">
                                  <p:stCondLst>
                                    <p:cond delay="0"/>
                                  </p:stCondLst>
                                  <p:childTnLst>
                                    <p:set>
                                      <p:cBhvr>
                                        <p:cTn id="72" dur="1" fill="hold">
                                          <p:stCondLst>
                                            <p:cond delay="0"/>
                                          </p:stCondLst>
                                        </p:cTn>
                                        <p:tgtEl>
                                          <p:spTgt spid="20495"/>
                                        </p:tgtEl>
                                        <p:attrNameLst>
                                          <p:attrName>style.visibility</p:attrName>
                                        </p:attrNameLst>
                                      </p:cBhvr>
                                      <p:to>
                                        <p:strVal val="visible"/>
                                      </p:to>
                                    </p:set>
                                    <p:animEffect transition="in" filter="wipe(left)">
                                      <p:cBhvr>
                                        <p:cTn id="73" dur="1000"/>
                                        <p:tgtEl>
                                          <p:spTgt spid="20495"/>
                                        </p:tgtEl>
                                      </p:cBhvr>
                                    </p:animEffect>
                                  </p:childTnLst>
                                </p:cTn>
                              </p:par>
                            </p:childTnLst>
                          </p:cTn>
                        </p:par>
                        <p:par>
                          <p:cTn id="74" fill="hold" nodeType="afterGroup">
                            <p:stCondLst>
                              <p:cond delay="3500"/>
                            </p:stCondLst>
                            <p:childTnLst>
                              <p:par>
                                <p:cTn id="75" presetID="22" presetClass="entr" presetSubtype="8" fill="hold" nodeType="afterEffect">
                                  <p:stCondLst>
                                    <p:cond delay="0"/>
                                  </p:stCondLst>
                                  <p:childTnLst>
                                    <p:set>
                                      <p:cBhvr>
                                        <p:cTn id="76" dur="1" fill="hold">
                                          <p:stCondLst>
                                            <p:cond delay="0"/>
                                          </p:stCondLst>
                                        </p:cTn>
                                        <p:tgtEl>
                                          <p:spTgt spid="20496"/>
                                        </p:tgtEl>
                                        <p:attrNameLst>
                                          <p:attrName>style.visibility</p:attrName>
                                        </p:attrNameLst>
                                      </p:cBhvr>
                                      <p:to>
                                        <p:strVal val="visible"/>
                                      </p:to>
                                    </p:set>
                                    <p:animEffect transition="in" filter="wipe(left)">
                                      <p:cBhvr>
                                        <p:cTn id="77" dur="1000"/>
                                        <p:tgtEl>
                                          <p:spTgt spid="20496"/>
                                        </p:tgtEl>
                                      </p:cBhvr>
                                    </p:animEffect>
                                  </p:childTnLst>
                                </p:cTn>
                              </p:par>
                            </p:childTnLst>
                          </p:cTn>
                        </p:par>
                        <p:par>
                          <p:cTn id="78" fill="hold" nodeType="afterGroup">
                            <p:stCondLst>
                              <p:cond delay="4500"/>
                            </p:stCondLst>
                            <p:childTnLst>
                              <p:par>
                                <p:cTn id="79" presetID="22" presetClass="entr" presetSubtype="8" fill="hold" nodeType="afterEffect">
                                  <p:stCondLst>
                                    <p:cond delay="0"/>
                                  </p:stCondLst>
                                  <p:childTnLst>
                                    <p:set>
                                      <p:cBhvr>
                                        <p:cTn id="80" dur="1" fill="hold">
                                          <p:stCondLst>
                                            <p:cond delay="0"/>
                                          </p:stCondLst>
                                        </p:cTn>
                                        <p:tgtEl>
                                          <p:spTgt spid="20497"/>
                                        </p:tgtEl>
                                        <p:attrNameLst>
                                          <p:attrName>style.visibility</p:attrName>
                                        </p:attrNameLst>
                                      </p:cBhvr>
                                      <p:to>
                                        <p:strVal val="visible"/>
                                      </p:to>
                                    </p:set>
                                    <p:animEffect transition="in" filter="wipe(left)">
                                      <p:cBhvr>
                                        <p:cTn id="81" dur="1000"/>
                                        <p:tgtEl>
                                          <p:spTgt spid="20497"/>
                                        </p:tgtEl>
                                      </p:cBhvr>
                                    </p:animEffect>
                                  </p:childTnLst>
                                </p:cTn>
                              </p:par>
                            </p:childTnLst>
                          </p:cTn>
                        </p:par>
                        <p:par>
                          <p:cTn id="82" fill="hold" nodeType="afterGroup">
                            <p:stCondLst>
                              <p:cond delay="5500"/>
                            </p:stCondLst>
                            <p:childTnLst>
                              <p:par>
                                <p:cTn id="83" presetID="22" presetClass="entr" presetSubtype="8" fill="hold" nodeType="afterEffect">
                                  <p:stCondLst>
                                    <p:cond delay="0"/>
                                  </p:stCondLst>
                                  <p:childTnLst>
                                    <p:set>
                                      <p:cBhvr>
                                        <p:cTn id="84" dur="1" fill="hold">
                                          <p:stCondLst>
                                            <p:cond delay="0"/>
                                          </p:stCondLst>
                                        </p:cTn>
                                        <p:tgtEl>
                                          <p:spTgt spid="20498"/>
                                        </p:tgtEl>
                                        <p:attrNameLst>
                                          <p:attrName>style.visibility</p:attrName>
                                        </p:attrNameLst>
                                      </p:cBhvr>
                                      <p:to>
                                        <p:strVal val="visible"/>
                                      </p:to>
                                    </p:set>
                                    <p:animEffect transition="in" filter="wipe(left)">
                                      <p:cBhvr>
                                        <p:cTn id="85" dur="1000"/>
                                        <p:tgtEl>
                                          <p:spTgt spid="204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animBg="1"/>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oup 5"/>
          <p:cNvGrpSpPr>
            <a:grpSpLocks/>
          </p:cNvGrpSpPr>
          <p:nvPr/>
        </p:nvGrpSpPr>
        <p:grpSpPr bwMode="auto">
          <a:xfrm>
            <a:off x="457200" y="381000"/>
            <a:ext cx="8229600" cy="487363"/>
            <a:chOff x="288" y="240"/>
            <a:chExt cx="5184" cy="307"/>
          </a:xfrm>
        </p:grpSpPr>
        <p:sp>
          <p:nvSpPr>
            <p:cNvPr id="17427"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14.1</a:t>
              </a:r>
            </a:p>
          </p:txBody>
        </p:sp>
        <p:sp>
          <p:nvSpPr>
            <p:cNvPr id="17428"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17411"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2"/>
          <p:cNvSpPr txBox="1">
            <a:spLocks noChangeArrowheads="1"/>
          </p:cNvSpPr>
          <p:nvPr/>
        </p:nvSpPr>
        <p:spPr bwMode="auto">
          <a:xfrm>
            <a:off x="457200" y="990600"/>
            <a:ext cx="5029200" cy="381000"/>
          </a:xfrm>
          <a:prstGeom prst="rect">
            <a:avLst/>
          </a:prstGeom>
          <a:noFill/>
          <a:ln w="9525">
            <a:noFill/>
            <a:miter lim="800000"/>
            <a:headEnd/>
            <a:tailEnd/>
          </a:ln>
        </p:spPr>
        <p:txBody>
          <a:bodyPr/>
          <a:lstStyle/>
          <a:p>
            <a:pPr marL="342900" indent="-342900" eaLnBrk="1" hangingPunct="1">
              <a:spcBef>
                <a:spcPct val="20000"/>
              </a:spcBef>
              <a:defRPr/>
            </a:pPr>
            <a:r>
              <a:rPr lang="en-US" sz="2000" kern="0" dirty="0">
                <a:solidFill>
                  <a:srgbClr val="53BE95"/>
                </a:solidFill>
                <a:latin typeface="+mn-lt"/>
              </a:rPr>
              <a:t>The Supply of Inputs to a Firm</a:t>
            </a:r>
          </a:p>
        </p:txBody>
      </p:sp>
      <p:sp>
        <p:nvSpPr>
          <p:cNvPr id="23" name="Text Box 53"/>
          <p:cNvSpPr txBox="1">
            <a:spLocks noChangeArrowheads="1"/>
          </p:cNvSpPr>
          <p:nvPr/>
        </p:nvSpPr>
        <p:spPr bwMode="auto">
          <a:xfrm>
            <a:off x="1371600" y="1487488"/>
            <a:ext cx="6705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0513" indent="-29051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buFontTx/>
              <a:buNone/>
            </a:pPr>
            <a:r>
              <a:rPr lang="en-US" altLang="en-US" sz="1800" b="1">
                <a:solidFill>
                  <a:schemeClr val="bg2"/>
                </a:solidFill>
              </a:rPr>
              <a:t>●</a:t>
            </a:r>
            <a:r>
              <a:rPr lang="en-US" altLang="en-US" sz="1800" b="1">
                <a:solidFill>
                  <a:srgbClr val="382344"/>
                </a:solidFill>
              </a:rPr>
              <a:t>	average expenditure curve    </a:t>
            </a:r>
            <a:r>
              <a:rPr lang="en-US" altLang="en-US" sz="1800">
                <a:solidFill>
                  <a:srgbClr val="382344"/>
                </a:solidFill>
              </a:rPr>
              <a:t>Supply curve representing the price per unit  that a firm pays for a good.</a:t>
            </a:r>
            <a:endParaRPr lang="en-US" altLang="en-US" sz="1800">
              <a:solidFill>
                <a:schemeClr val="tx1"/>
              </a:solidFill>
            </a:endParaRPr>
          </a:p>
        </p:txBody>
      </p:sp>
      <p:sp>
        <p:nvSpPr>
          <p:cNvPr id="24" name="Rectangle 23"/>
          <p:cNvSpPr/>
          <p:nvPr/>
        </p:nvSpPr>
        <p:spPr>
          <a:xfrm>
            <a:off x="1447800" y="2971800"/>
            <a:ext cx="6553200" cy="646113"/>
          </a:xfrm>
          <a:prstGeom prst="rect">
            <a:avLst/>
          </a:prstGeom>
        </p:spPr>
        <p:txBody>
          <a:bodyPr>
            <a:spAutoFit/>
          </a:bodyPr>
          <a:lstStyle/>
          <a:p>
            <a:pPr eaLnBrk="1" hangingPunct="1">
              <a:defRPr/>
            </a:pPr>
            <a:r>
              <a:rPr lang="en-US" dirty="0">
                <a:latin typeface="+mj-lt"/>
              </a:rPr>
              <a:t>Profit maximization requires that </a:t>
            </a:r>
            <a:r>
              <a:rPr lang="en-US" i="1" dirty="0">
                <a:latin typeface="+mj-lt"/>
              </a:rPr>
              <a:t>marginal revenue product be equal to marginal expenditure:</a:t>
            </a:r>
          </a:p>
        </p:txBody>
      </p:sp>
      <p:sp>
        <p:nvSpPr>
          <p:cNvPr id="25" name="Text Box 53"/>
          <p:cNvSpPr txBox="1">
            <a:spLocks noChangeArrowheads="1"/>
          </p:cNvSpPr>
          <p:nvPr/>
        </p:nvSpPr>
        <p:spPr bwMode="auto">
          <a:xfrm>
            <a:off x="1371600" y="2173288"/>
            <a:ext cx="6553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0513" indent="-29051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buFontTx/>
              <a:buNone/>
            </a:pPr>
            <a:r>
              <a:rPr lang="en-US" altLang="en-US" sz="1800" b="1">
                <a:solidFill>
                  <a:schemeClr val="bg2"/>
                </a:solidFill>
              </a:rPr>
              <a:t>●</a:t>
            </a:r>
            <a:r>
              <a:rPr lang="en-US" altLang="en-US" sz="1800" b="1">
                <a:solidFill>
                  <a:srgbClr val="382344"/>
                </a:solidFill>
              </a:rPr>
              <a:t>	marginal expenditure curve    </a:t>
            </a:r>
            <a:r>
              <a:rPr lang="en-US" altLang="en-US" sz="1800">
                <a:solidFill>
                  <a:srgbClr val="382344"/>
                </a:solidFill>
              </a:rPr>
              <a:t>Curve describing the additional cost of purchasing one additional unit of a good.</a:t>
            </a:r>
            <a:endParaRPr lang="en-US" altLang="en-US" sz="1800">
              <a:solidFill>
                <a:schemeClr val="tx1"/>
              </a:solidFill>
            </a:endParaRPr>
          </a:p>
        </p:txBody>
      </p:sp>
      <p:grpSp>
        <p:nvGrpSpPr>
          <p:cNvPr id="3" name="Group 13"/>
          <p:cNvGrpSpPr>
            <a:grpSpLocks/>
          </p:cNvGrpSpPr>
          <p:nvPr/>
        </p:nvGrpSpPr>
        <p:grpSpPr bwMode="auto">
          <a:xfrm>
            <a:off x="1524000" y="3886200"/>
            <a:ext cx="6553200" cy="381000"/>
            <a:chOff x="1524000" y="3733800"/>
            <a:chExt cx="6553200" cy="381000"/>
          </a:xfrm>
        </p:grpSpPr>
        <p:pic>
          <p:nvPicPr>
            <p:cNvPr id="17424" name="Picture 25" descr="EQ_14.5.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3829050"/>
              <a:ext cx="11144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TextBox 26"/>
            <p:cNvSpPr txBox="1"/>
            <p:nvPr/>
          </p:nvSpPr>
          <p:spPr>
            <a:xfrm>
              <a:off x="7086600" y="3733800"/>
              <a:ext cx="990600" cy="338138"/>
            </a:xfrm>
            <a:prstGeom prst="rect">
              <a:avLst/>
            </a:prstGeom>
            <a:noFill/>
          </p:spPr>
          <p:txBody>
            <a:bodyPr>
              <a:spAutoFit/>
            </a:bodyPr>
            <a:lstStyle/>
            <a:p>
              <a:pPr eaLnBrk="1" hangingPunct="1">
                <a:defRPr/>
              </a:pPr>
              <a:r>
                <a:rPr lang="en-US" sz="1600" b="1" dirty="0">
                  <a:latin typeface="+mj-lt"/>
                </a:rPr>
                <a:t>(14.5)</a:t>
              </a:r>
              <a:endParaRPr lang="en-US" sz="1400" b="1" dirty="0">
                <a:latin typeface="+mj-lt"/>
              </a:endParaRPr>
            </a:p>
          </p:txBody>
        </p:sp>
        <p:sp>
          <p:nvSpPr>
            <p:cNvPr id="17426" name="Rectangle 12"/>
            <p:cNvSpPr>
              <a:spLocks noChangeArrowheads="1"/>
            </p:cNvSpPr>
            <p:nvPr/>
          </p:nvSpPr>
          <p:spPr bwMode="auto">
            <a:xfrm>
              <a:off x="1524000" y="3733800"/>
              <a:ext cx="6248400" cy="381000"/>
            </a:xfrm>
            <a:prstGeom prst="rect">
              <a:avLst/>
            </a:prstGeom>
            <a:noFill/>
            <a:ln w="9525" algn="ctr">
              <a:solidFill>
                <a:srgbClr val="FF9933"/>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solidFill>
                  <a:schemeClr val="tx1"/>
                </a:solidFill>
                <a:latin typeface="Palatino" pitchFamily="2" charset="0"/>
              </a:endParaRPr>
            </a:p>
          </p:txBody>
        </p:sp>
      </p:grpSp>
      <p:sp>
        <p:nvSpPr>
          <p:cNvPr id="15" name="Rectangle 14"/>
          <p:cNvSpPr/>
          <p:nvPr/>
        </p:nvSpPr>
        <p:spPr>
          <a:xfrm>
            <a:off x="1447800" y="4495800"/>
            <a:ext cx="6553200" cy="646113"/>
          </a:xfrm>
          <a:prstGeom prst="rect">
            <a:avLst/>
          </a:prstGeom>
        </p:spPr>
        <p:txBody>
          <a:bodyPr>
            <a:spAutoFit/>
          </a:bodyPr>
          <a:lstStyle/>
          <a:p>
            <a:pPr eaLnBrk="1" hangingPunct="1">
              <a:defRPr/>
            </a:pPr>
            <a:r>
              <a:rPr lang="en-US" dirty="0">
                <a:latin typeface="+mj-lt"/>
              </a:rPr>
              <a:t>In the competitive case, the condition for profit  maximization is that the price of the input be equal to marginal expenditure:</a:t>
            </a:r>
            <a:endParaRPr lang="en-US" i="1" dirty="0">
              <a:latin typeface="+mj-lt"/>
            </a:endParaRPr>
          </a:p>
        </p:txBody>
      </p:sp>
      <p:grpSp>
        <p:nvGrpSpPr>
          <p:cNvPr id="4" name="Group 20"/>
          <p:cNvGrpSpPr>
            <a:grpSpLocks/>
          </p:cNvGrpSpPr>
          <p:nvPr/>
        </p:nvGrpSpPr>
        <p:grpSpPr bwMode="auto">
          <a:xfrm>
            <a:off x="1524000" y="5334000"/>
            <a:ext cx="6553200" cy="381000"/>
            <a:chOff x="1524000" y="5334000"/>
            <a:chExt cx="6553200" cy="381000"/>
          </a:xfrm>
        </p:grpSpPr>
        <p:grpSp>
          <p:nvGrpSpPr>
            <p:cNvPr id="17420" name="Group 15"/>
            <p:cNvGrpSpPr>
              <a:grpSpLocks/>
            </p:cNvGrpSpPr>
            <p:nvPr/>
          </p:nvGrpSpPr>
          <p:grpSpPr bwMode="auto">
            <a:xfrm>
              <a:off x="1524000" y="5334000"/>
              <a:ext cx="6553200" cy="381000"/>
              <a:chOff x="1524000" y="3733800"/>
              <a:chExt cx="6553200" cy="381000"/>
            </a:xfrm>
          </p:grpSpPr>
          <p:sp>
            <p:nvSpPr>
              <p:cNvPr id="18" name="TextBox 17"/>
              <p:cNvSpPr txBox="1"/>
              <p:nvPr/>
            </p:nvSpPr>
            <p:spPr>
              <a:xfrm>
                <a:off x="7086600" y="3733800"/>
                <a:ext cx="990600" cy="338138"/>
              </a:xfrm>
              <a:prstGeom prst="rect">
                <a:avLst/>
              </a:prstGeom>
              <a:noFill/>
            </p:spPr>
            <p:txBody>
              <a:bodyPr>
                <a:spAutoFit/>
              </a:bodyPr>
              <a:lstStyle/>
              <a:p>
                <a:pPr eaLnBrk="1" hangingPunct="1">
                  <a:defRPr/>
                </a:pPr>
                <a:r>
                  <a:rPr lang="en-US" sz="1600" b="1" dirty="0">
                    <a:latin typeface="+mj-lt"/>
                  </a:rPr>
                  <a:t>(14.6)</a:t>
                </a:r>
                <a:endParaRPr lang="en-US" sz="1400" b="1" dirty="0">
                  <a:latin typeface="+mj-lt"/>
                </a:endParaRPr>
              </a:p>
            </p:txBody>
          </p:sp>
          <p:sp>
            <p:nvSpPr>
              <p:cNvPr id="17423" name="Rectangle 18"/>
              <p:cNvSpPr>
                <a:spLocks noChangeArrowheads="1"/>
              </p:cNvSpPr>
              <p:nvPr/>
            </p:nvSpPr>
            <p:spPr bwMode="auto">
              <a:xfrm>
                <a:off x="1524000" y="3733800"/>
                <a:ext cx="6248400" cy="381000"/>
              </a:xfrm>
              <a:prstGeom prst="rect">
                <a:avLst/>
              </a:prstGeom>
              <a:noFill/>
              <a:ln w="9525" algn="ctr">
                <a:solidFill>
                  <a:srgbClr val="FF9933"/>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solidFill>
                    <a:schemeClr val="tx1"/>
                  </a:solidFill>
                  <a:latin typeface="Palatino" pitchFamily="2" charset="0"/>
                </a:endParaRPr>
              </a:p>
            </p:txBody>
          </p:sp>
        </p:grpSp>
        <p:pic>
          <p:nvPicPr>
            <p:cNvPr id="17421" name="Picture 19" descr="EQ_14.6.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5410200"/>
              <a:ext cx="762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419" name="Rectangle 4"/>
          <p:cNvSpPr>
            <a:spLocks noGrp="1" noChangeArrowheads="1"/>
          </p:cNvSpPr>
          <p:nvPr>
            <p:ph type="title"/>
          </p:nvPr>
        </p:nvSpPr>
        <p:spPr/>
        <p:txBody>
          <a:bodyPr/>
          <a:lstStyle/>
          <a:p>
            <a:pPr eaLnBrk="1" hangingPunct="1"/>
            <a:r>
              <a:rPr lang="en-US" altLang="en-US" sz="2000" b="0" smtClean="0"/>
              <a:t>COMPETITIVE FACTOR MARKETS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5"/>
          <p:cNvGrpSpPr>
            <a:grpSpLocks/>
          </p:cNvGrpSpPr>
          <p:nvPr/>
        </p:nvGrpSpPr>
        <p:grpSpPr bwMode="auto">
          <a:xfrm>
            <a:off x="457200" y="381000"/>
            <a:ext cx="8229600" cy="487363"/>
            <a:chOff x="288" y="240"/>
            <a:chExt cx="5184" cy="307"/>
          </a:xfrm>
        </p:grpSpPr>
        <p:sp>
          <p:nvSpPr>
            <p:cNvPr id="18444"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14.1</a:t>
              </a:r>
            </a:p>
          </p:txBody>
        </p:sp>
        <p:sp>
          <p:nvSpPr>
            <p:cNvPr id="18445"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18435"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2"/>
          <p:cNvSpPr txBox="1">
            <a:spLocks noChangeArrowheads="1"/>
          </p:cNvSpPr>
          <p:nvPr/>
        </p:nvSpPr>
        <p:spPr bwMode="auto">
          <a:xfrm>
            <a:off x="457200" y="990600"/>
            <a:ext cx="5029200" cy="381000"/>
          </a:xfrm>
          <a:prstGeom prst="rect">
            <a:avLst/>
          </a:prstGeom>
          <a:noFill/>
          <a:ln w="9525">
            <a:noFill/>
            <a:miter lim="800000"/>
            <a:headEnd/>
            <a:tailEnd/>
          </a:ln>
        </p:spPr>
        <p:txBody>
          <a:bodyPr/>
          <a:lstStyle/>
          <a:p>
            <a:pPr marL="342900" indent="-342900" eaLnBrk="1" hangingPunct="1">
              <a:spcBef>
                <a:spcPct val="20000"/>
              </a:spcBef>
              <a:defRPr/>
            </a:pPr>
            <a:r>
              <a:rPr lang="en-US" sz="2000" kern="0" dirty="0">
                <a:solidFill>
                  <a:srgbClr val="53BE95"/>
                </a:solidFill>
                <a:latin typeface="+mn-lt"/>
              </a:rPr>
              <a:t>The Market Supply of Inputs</a:t>
            </a:r>
          </a:p>
        </p:txBody>
      </p:sp>
      <p:sp>
        <p:nvSpPr>
          <p:cNvPr id="21" name="Rectangle 5"/>
          <p:cNvSpPr>
            <a:spLocks noChangeArrowheads="1"/>
          </p:cNvSpPr>
          <p:nvPr/>
        </p:nvSpPr>
        <p:spPr bwMode="auto">
          <a:xfrm>
            <a:off x="609600" y="1981200"/>
            <a:ext cx="30480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Backward-Bending Supply of Labor</a:t>
            </a:r>
          </a:p>
        </p:txBody>
      </p:sp>
      <p:sp>
        <p:nvSpPr>
          <p:cNvPr id="22" name="Rectangle 21"/>
          <p:cNvSpPr>
            <a:spLocks noChangeArrowheads="1"/>
          </p:cNvSpPr>
          <p:nvPr/>
        </p:nvSpPr>
        <p:spPr bwMode="auto">
          <a:xfrm>
            <a:off x="609600" y="16764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14.8</a:t>
            </a:r>
          </a:p>
        </p:txBody>
      </p:sp>
      <p:sp>
        <p:nvSpPr>
          <p:cNvPr id="28" name="Rectangle 4"/>
          <p:cNvSpPr>
            <a:spLocks noChangeArrowheads="1"/>
          </p:cNvSpPr>
          <p:nvPr/>
        </p:nvSpPr>
        <p:spPr bwMode="auto">
          <a:xfrm>
            <a:off x="533400" y="2286000"/>
            <a:ext cx="31242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a:solidFill>
                  <a:schemeClr val="tx1"/>
                </a:solidFill>
              </a:rPr>
              <a:t>When the wage rate increases, the hours of work supplied increase initially but can eventually decrease as individuals choose to enjoy more leisure and to work less.</a:t>
            </a:r>
          </a:p>
          <a:p>
            <a:pPr eaLnBrk="1" hangingPunct="1">
              <a:buFontTx/>
              <a:buNone/>
            </a:pPr>
            <a:r>
              <a:rPr lang="en-US" altLang="en-US" sz="900">
                <a:solidFill>
                  <a:schemeClr val="tx1"/>
                </a:solidFill>
              </a:rPr>
              <a:t> </a:t>
            </a:r>
          </a:p>
          <a:p>
            <a:pPr eaLnBrk="1" hangingPunct="1">
              <a:buFontTx/>
              <a:buNone/>
            </a:pPr>
            <a:r>
              <a:rPr lang="en-US" altLang="en-US" sz="1400">
                <a:solidFill>
                  <a:schemeClr val="tx1"/>
                </a:solidFill>
              </a:rPr>
              <a:t>The backward-bending portion of the labor supply curve arises when the income effect of the higher wage (which encourages more leisure) is greater than the substitution effect (which encourages more work).</a:t>
            </a:r>
          </a:p>
        </p:txBody>
      </p:sp>
      <p:pic>
        <p:nvPicPr>
          <p:cNvPr id="56322" name="Picture 2" descr="C:\Documents and Settings\Kyle M. Thiel\Desktop\Pindyck_7e\ppts\aparna_ppts\aparna_ppts\ch14\fig14.08\fig14.08_0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1905000"/>
            <a:ext cx="4505325"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3" name="Picture 3" descr="C:\Documents and Settings\Kyle M. Thiel\Desktop\Pindyck_7e\ppts\aparna_ppts\aparna_ppts\ch14\fig14.08\fig14.08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6200" y="1905000"/>
            <a:ext cx="4505325"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4" name="Picture 4" descr="C:\Documents and Settings\Kyle M. Thiel\Desktop\Pindyck_7e\ppts\aparna_ppts\aparna_ppts\ch14\fig14.08\fig14.08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1905000"/>
            <a:ext cx="4505325"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3" name="Rectangle 4"/>
          <p:cNvSpPr>
            <a:spLocks noGrp="1" noChangeArrowheads="1"/>
          </p:cNvSpPr>
          <p:nvPr>
            <p:ph type="title"/>
          </p:nvPr>
        </p:nvSpPr>
        <p:spPr/>
        <p:txBody>
          <a:bodyPr/>
          <a:lstStyle/>
          <a:p>
            <a:pPr eaLnBrk="1" hangingPunct="1"/>
            <a:r>
              <a:rPr lang="en-US" altLang="en-US" sz="2000" b="0" smtClean="0"/>
              <a:t>COMPETITIVE FACTOR MARKETS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28">
                                            <p:txEl>
                                              <p:pRg st="0" end="0"/>
                                            </p:txEl>
                                          </p:spTgt>
                                        </p:tgtEl>
                                        <p:attrNameLst>
                                          <p:attrName>style.visibility</p:attrName>
                                        </p:attrNameLst>
                                      </p:cBhvr>
                                      <p:to>
                                        <p:strVal val="visible"/>
                                      </p:to>
                                    </p:set>
                                    <p:animEffect transition="in" filter="wipe(left)">
                                      <p:cBhvr>
                                        <p:cTn id="19" dur="500"/>
                                        <p:tgtEl>
                                          <p:spTgt spid="28">
                                            <p:txEl>
                                              <p:pRg st="0" end="0"/>
                                            </p:txEl>
                                          </p:spTgt>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56322"/>
                                        </p:tgtEl>
                                        <p:attrNameLst>
                                          <p:attrName>style.visibility</p:attrName>
                                        </p:attrNameLst>
                                      </p:cBhvr>
                                      <p:to>
                                        <p:strVal val="visible"/>
                                      </p:to>
                                    </p:set>
                                    <p:animEffect transition="in" filter="wipe(left)">
                                      <p:cBhvr>
                                        <p:cTn id="23" dur="500"/>
                                        <p:tgtEl>
                                          <p:spTgt spid="56322"/>
                                        </p:tgtEl>
                                      </p:cBhvr>
                                    </p:animEffect>
                                  </p:childTnLst>
                                </p:cTn>
                              </p:par>
                            </p:childTnLst>
                          </p:cTn>
                        </p:par>
                        <p:par>
                          <p:cTn id="24" fill="hold" nodeType="afterGroup">
                            <p:stCondLst>
                              <p:cond delay="2500"/>
                            </p:stCondLst>
                            <p:childTnLst>
                              <p:par>
                                <p:cTn id="25" presetID="22" presetClass="entr" presetSubtype="4" fill="hold" nodeType="afterEffect">
                                  <p:stCondLst>
                                    <p:cond delay="0"/>
                                  </p:stCondLst>
                                  <p:childTnLst>
                                    <p:set>
                                      <p:cBhvr>
                                        <p:cTn id="26" dur="1" fill="hold">
                                          <p:stCondLst>
                                            <p:cond delay="0"/>
                                          </p:stCondLst>
                                        </p:cTn>
                                        <p:tgtEl>
                                          <p:spTgt spid="56323"/>
                                        </p:tgtEl>
                                        <p:attrNameLst>
                                          <p:attrName>style.visibility</p:attrName>
                                        </p:attrNameLst>
                                      </p:cBhvr>
                                      <p:to>
                                        <p:strVal val="visible"/>
                                      </p:to>
                                    </p:set>
                                    <p:animEffect transition="in" filter="wipe(down)">
                                      <p:cBhvr>
                                        <p:cTn id="27" dur="1000"/>
                                        <p:tgtEl>
                                          <p:spTgt spid="56323"/>
                                        </p:tgtEl>
                                      </p:cBhvr>
                                    </p:animEffect>
                                  </p:childTnLst>
                                </p:cTn>
                              </p:par>
                            </p:childTnLst>
                          </p:cTn>
                        </p:par>
                        <p:par>
                          <p:cTn id="28" fill="hold" nodeType="afterGroup">
                            <p:stCondLst>
                              <p:cond delay="3500"/>
                            </p:stCondLst>
                            <p:childTnLst>
                              <p:par>
                                <p:cTn id="29" presetID="22" presetClass="entr" presetSubtype="8" fill="hold" nodeType="afterEffect">
                                  <p:stCondLst>
                                    <p:cond delay="0"/>
                                  </p:stCondLst>
                                  <p:childTnLst>
                                    <p:set>
                                      <p:cBhvr>
                                        <p:cTn id="30" dur="1" fill="hold">
                                          <p:stCondLst>
                                            <p:cond delay="0"/>
                                          </p:stCondLst>
                                        </p:cTn>
                                        <p:tgtEl>
                                          <p:spTgt spid="56324"/>
                                        </p:tgtEl>
                                        <p:attrNameLst>
                                          <p:attrName>style.visibility</p:attrName>
                                        </p:attrNameLst>
                                      </p:cBhvr>
                                      <p:to>
                                        <p:strVal val="visible"/>
                                      </p:to>
                                    </p:set>
                                    <p:animEffect transition="in" filter="wipe(left)">
                                      <p:cBhvr>
                                        <p:cTn id="31" dur="1000"/>
                                        <p:tgtEl>
                                          <p:spTgt spid="56324"/>
                                        </p:tgtEl>
                                      </p:cBhvr>
                                    </p:animEffect>
                                  </p:childTnLst>
                                </p:cTn>
                              </p:par>
                            </p:childTnLst>
                          </p:cTn>
                        </p:par>
                        <p:par>
                          <p:cTn id="32" fill="hold" nodeType="afterGroup">
                            <p:stCondLst>
                              <p:cond delay="4500"/>
                            </p:stCondLst>
                            <p:childTnLst>
                              <p:par>
                                <p:cTn id="33" presetID="22" presetClass="entr" presetSubtype="8" fill="hold" nodeType="afterEffect">
                                  <p:stCondLst>
                                    <p:cond delay="0"/>
                                  </p:stCondLst>
                                  <p:childTnLst>
                                    <p:set>
                                      <p:cBhvr>
                                        <p:cTn id="34" dur="1" fill="hold">
                                          <p:stCondLst>
                                            <p:cond delay="0"/>
                                          </p:stCondLst>
                                        </p:cTn>
                                        <p:tgtEl>
                                          <p:spTgt spid="28">
                                            <p:txEl>
                                              <p:pRg st="2" end="2"/>
                                            </p:txEl>
                                          </p:spTgt>
                                        </p:tgtEl>
                                        <p:attrNameLst>
                                          <p:attrName>style.visibility</p:attrName>
                                        </p:attrNameLst>
                                      </p:cBhvr>
                                      <p:to>
                                        <p:strVal val="visible"/>
                                      </p:to>
                                    </p:set>
                                    <p:animEffect transition="in" filter="wipe(left)">
                                      <p:cBhvr>
                                        <p:cTn id="35" dur="500"/>
                                        <p:tgtEl>
                                          <p:spTgt spid="2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1" grpId="0" animBg="1"/>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Group 5"/>
          <p:cNvGrpSpPr>
            <a:grpSpLocks/>
          </p:cNvGrpSpPr>
          <p:nvPr/>
        </p:nvGrpSpPr>
        <p:grpSpPr bwMode="auto">
          <a:xfrm>
            <a:off x="457200" y="381000"/>
            <a:ext cx="8229600" cy="487363"/>
            <a:chOff x="288" y="240"/>
            <a:chExt cx="5184" cy="307"/>
          </a:xfrm>
        </p:grpSpPr>
        <p:sp>
          <p:nvSpPr>
            <p:cNvPr id="19478"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14.1</a:t>
              </a:r>
            </a:p>
          </p:txBody>
        </p:sp>
        <p:sp>
          <p:nvSpPr>
            <p:cNvPr id="19479"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19459"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2"/>
          <p:cNvSpPr txBox="1">
            <a:spLocks noChangeArrowheads="1"/>
          </p:cNvSpPr>
          <p:nvPr/>
        </p:nvSpPr>
        <p:spPr bwMode="auto">
          <a:xfrm>
            <a:off x="457200" y="990600"/>
            <a:ext cx="5029200" cy="381000"/>
          </a:xfrm>
          <a:prstGeom prst="rect">
            <a:avLst/>
          </a:prstGeom>
          <a:noFill/>
          <a:ln w="9525">
            <a:noFill/>
            <a:miter lim="800000"/>
            <a:headEnd/>
            <a:tailEnd/>
          </a:ln>
        </p:spPr>
        <p:txBody>
          <a:bodyPr/>
          <a:lstStyle/>
          <a:p>
            <a:pPr marL="342900" indent="-342900" eaLnBrk="1" hangingPunct="1">
              <a:spcBef>
                <a:spcPct val="20000"/>
              </a:spcBef>
              <a:defRPr/>
            </a:pPr>
            <a:r>
              <a:rPr lang="en-US" sz="2000" kern="0" dirty="0">
                <a:solidFill>
                  <a:srgbClr val="53BE95"/>
                </a:solidFill>
                <a:latin typeface="+mn-lt"/>
              </a:rPr>
              <a:t>The Market Supply of Inputs</a:t>
            </a:r>
          </a:p>
        </p:txBody>
      </p:sp>
      <p:sp>
        <p:nvSpPr>
          <p:cNvPr id="21" name="Rectangle 5"/>
          <p:cNvSpPr>
            <a:spLocks noChangeArrowheads="1"/>
          </p:cNvSpPr>
          <p:nvPr/>
        </p:nvSpPr>
        <p:spPr bwMode="auto">
          <a:xfrm>
            <a:off x="609600" y="1981200"/>
            <a:ext cx="3048000" cy="4572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Substitution and Income Effects of a Wage Increase</a:t>
            </a:r>
          </a:p>
        </p:txBody>
      </p:sp>
      <p:sp>
        <p:nvSpPr>
          <p:cNvPr id="22" name="Rectangle 21"/>
          <p:cNvSpPr>
            <a:spLocks noChangeArrowheads="1"/>
          </p:cNvSpPr>
          <p:nvPr/>
        </p:nvSpPr>
        <p:spPr bwMode="auto">
          <a:xfrm>
            <a:off x="609600" y="16764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14.9</a:t>
            </a:r>
          </a:p>
        </p:txBody>
      </p:sp>
      <p:sp>
        <p:nvSpPr>
          <p:cNvPr id="28" name="Rectangle 4"/>
          <p:cNvSpPr>
            <a:spLocks noChangeArrowheads="1"/>
          </p:cNvSpPr>
          <p:nvPr/>
        </p:nvSpPr>
        <p:spPr bwMode="auto">
          <a:xfrm>
            <a:off x="609600" y="2438400"/>
            <a:ext cx="30480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a:solidFill>
                  <a:schemeClr val="tx1"/>
                </a:solidFill>
              </a:rPr>
              <a:t>When the wage rate increases from $10 to $30 per hour, the worker’s budget line shifts from </a:t>
            </a:r>
            <a:r>
              <a:rPr lang="en-US" altLang="en-US" sz="1400" i="1">
                <a:solidFill>
                  <a:schemeClr val="tx1"/>
                </a:solidFill>
              </a:rPr>
              <a:t>PQ</a:t>
            </a:r>
            <a:r>
              <a:rPr lang="en-US" altLang="en-US" sz="1400">
                <a:solidFill>
                  <a:schemeClr val="tx1"/>
                </a:solidFill>
              </a:rPr>
              <a:t> to </a:t>
            </a:r>
            <a:r>
              <a:rPr lang="en-US" altLang="en-US" sz="1400" i="1">
                <a:solidFill>
                  <a:schemeClr val="tx1"/>
                </a:solidFill>
              </a:rPr>
              <a:t>RQ</a:t>
            </a:r>
            <a:r>
              <a:rPr lang="en-US" altLang="en-US" sz="1400">
                <a:solidFill>
                  <a:schemeClr val="tx1"/>
                </a:solidFill>
              </a:rPr>
              <a:t>. </a:t>
            </a:r>
          </a:p>
          <a:p>
            <a:pPr eaLnBrk="1" hangingPunct="1">
              <a:buFontTx/>
              <a:buNone/>
            </a:pPr>
            <a:endParaRPr lang="en-US" altLang="en-US" sz="900">
              <a:solidFill>
                <a:schemeClr val="tx1"/>
              </a:solidFill>
            </a:endParaRPr>
          </a:p>
          <a:p>
            <a:pPr eaLnBrk="1" hangingPunct="1">
              <a:buFontTx/>
              <a:buNone/>
            </a:pPr>
            <a:r>
              <a:rPr lang="en-US" altLang="en-US" sz="1400">
                <a:solidFill>
                  <a:schemeClr val="tx1"/>
                </a:solidFill>
              </a:rPr>
              <a:t>In response, the worker moves from </a:t>
            </a:r>
            <a:r>
              <a:rPr lang="en-US" altLang="en-US" sz="1400" i="1">
                <a:solidFill>
                  <a:schemeClr val="tx1"/>
                </a:solidFill>
              </a:rPr>
              <a:t>A</a:t>
            </a:r>
            <a:r>
              <a:rPr lang="en-US" altLang="en-US" sz="1400">
                <a:solidFill>
                  <a:schemeClr val="tx1"/>
                </a:solidFill>
              </a:rPr>
              <a:t> to </a:t>
            </a:r>
            <a:r>
              <a:rPr lang="en-US" altLang="en-US" sz="1400" i="1">
                <a:solidFill>
                  <a:schemeClr val="tx1"/>
                </a:solidFill>
              </a:rPr>
              <a:t>B</a:t>
            </a:r>
            <a:r>
              <a:rPr lang="en-US" altLang="en-US" sz="1400">
                <a:solidFill>
                  <a:schemeClr val="tx1"/>
                </a:solidFill>
              </a:rPr>
              <a:t> while decreasing work hours from 8 to 5. </a:t>
            </a:r>
          </a:p>
          <a:p>
            <a:pPr eaLnBrk="1" hangingPunct="1">
              <a:buFontTx/>
              <a:buNone/>
            </a:pPr>
            <a:endParaRPr lang="en-US" altLang="en-US" sz="900">
              <a:solidFill>
                <a:schemeClr val="tx1"/>
              </a:solidFill>
            </a:endParaRPr>
          </a:p>
          <a:p>
            <a:pPr eaLnBrk="1" hangingPunct="1">
              <a:buFontTx/>
              <a:buNone/>
            </a:pPr>
            <a:r>
              <a:rPr lang="en-US" altLang="en-US" sz="1400">
                <a:solidFill>
                  <a:schemeClr val="tx1"/>
                </a:solidFill>
              </a:rPr>
              <a:t>The reduction in hours worked arises because the income effect outweighs the substitution effect. </a:t>
            </a:r>
          </a:p>
          <a:p>
            <a:pPr eaLnBrk="1" hangingPunct="1">
              <a:buFontTx/>
              <a:buNone/>
            </a:pPr>
            <a:endParaRPr lang="en-US" altLang="en-US" sz="900">
              <a:solidFill>
                <a:schemeClr val="tx1"/>
              </a:solidFill>
            </a:endParaRPr>
          </a:p>
          <a:p>
            <a:pPr eaLnBrk="1" hangingPunct="1">
              <a:buFontTx/>
              <a:buNone/>
            </a:pPr>
            <a:r>
              <a:rPr lang="en-US" altLang="en-US" sz="1400">
                <a:solidFill>
                  <a:schemeClr val="tx1"/>
                </a:solidFill>
              </a:rPr>
              <a:t>In this case, the supply of labor curve is backward bending.</a:t>
            </a:r>
          </a:p>
        </p:txBody>
      </p:sp>
      <p:sp>
        <p:nvSpPr>
          <p:cNvPr id="19464" name="Rectangle 4"/>
          <p:cNvSpPr>
            <a:spLocks noGrp="1" noChangeArrowheads="1"/>
          </p:cNvSpPr>
          <p:nvPr>
            <p:ph type="title"/>
          </p:nvPr>
        </p:nvSpPr>
        <p:spPr/>
        <p:txBody>
          <a:bodyPr/>
          <a:lstStyle/>
          <a:p>
            <a:pPr eaLnBrk="1" hangingPunct="1"/>
            <a:r>
              <a:rPr lang="en-US" altLang="en-US" sz="2000" b="0" smtClean="0"/>
              <a:t>COMPETITIVE FACTOR MARKETS</a:t>
            </a:r>
          </a:p>
        </p:txBody>
      </p:sp>
      <p:pic>
        <p:nvPicPr>
          <p:cNvPr id="57409" name="Picture 65" descr="C:\Documents and Settings\Kyle M. Thiel\Desktop\Pindyck_7e\ppts\aparna_ppts\aparna_ppts\ch14\fig14.09\fig14.09_0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1828800"/>
            <a:ext cx="541020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410" name="Picture 66" descr="C:\Documents and Settings\Kyle M. Thiel\Desktop\Pindyck_7e\ppts\aparna_ppts\aparna_ppts\ch14\fig14.09\fig14.09_03.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1828800"/>
            <a:ext cx="541020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411" name="Picture 67" descr="C:\Documents and Settings\Kyle M. Thiel\Desktop\Pindyck_7e\ppts\aparna_ppts\aparna_ppts\ch14\fig14.09\fig14.09_04.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0" y="1828800"/>
            <a:ext cx="541020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412" name="Picture 68" descr="C:\Documents and Settings\Kyle M. Thiel\Desktop\Pindyck_7e\ppts\aparna_ppts\aparna_ppts\ch14\fig14.09\fig14.09_06.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9000" y="1828800"/>
            <a:ext cx="541020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413" name="Picture 69" descr="C:\Documents and Settings\Kyle M. Thiel\Desktop\Pindyck_7e\ppts\aparna_ppts\aparna_ppts\ch14\fig14.09\fig14.09_07.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29000" y="1828800"/>
            <a:ext cx="541020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414" name="Picture 70" descr="C:\Documents and Settings\Kyle M. Thiel\Desktop\Pindyck_7e\ppts\aparna_ppts\aparna_ppts\ch14\fig14.09\fig14.09_08.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29000" y="1828800"/>
            <a:ext cx="541020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415" name="Picture 71" descr="C:\Documents and Settings\Kyle M. Thiel\Desktop\Pindyck_7e\ppts\aparna_ppts\aparna_ppts\ch14\fig14.09\fig14.09_09.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29000" y="1828800"/>
            <a:ext cx="541020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416" name="Picture 72" descr="C:\Documents and Settings\Kyle M. Thiel\Desktop\Pindyck_7e\ppts\aparna_ppts\aparna_ppts\ch14\fig14.09\fig14.09_10.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29000" y="1828800"/>
            <a:ext cx="541020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417" name="Picture 73" descr="C:\Documents and Settings\Kyle M. Thiel\Desktop\Pindyck_7e\ppts\aparna_ppts\aparna_ppts\ch14\fig14.09\fig14.09_11.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429000" y="1828800"/>
            <a:ext cx="541020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418" name="Picture 74" descr="C:\Documents and Settings\Kyle M. Thiel\Desktop\Pindyck_7e\ppts\aparna_ppts\aparna_ppts\ch14\fig14.09\fig14.09_12.gif"/>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29000" y="1828800"/>
            <a:ext cx="541020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419" name="Picture 75" descr="C:\Documents and Settings\Kyle M. Thiel\Desktop\Pindyck_7e\ppts\aparna_ppts\aparna_ppts\ch14\fig14.09\fig14.09_13.gif"/>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429000" y="1828800"/>
            <a:ext cx="541020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 name="Picture 91" descr="fig14.09_02.gif"/>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3429000" y="1828800"/>
            <a:ext cx="541020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 name="Picture 92" descr="fig14.09_05.gif"/>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3429000" y="1828800"/>
            <a:ext cx="5410200"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57409"/>
                                        </p:tgtEl>
                                        <p:attrNameLst>
                                          <p:attrName>style.visibility</p:attrName>
                                        </p:attrNameLst>
                                      </p:cBhvr>
                                      <p:to>
                                        <p:strVal val="visible"/>
                                      </p:to>
                                    </p:set>
                                    <p:animEffect transition="in" filter="wipe(left)">
                                      <p:cBhvr>
                                        <p:cTn id="19" dur="500"/>
                                        <p:tgtEl>
                                          <p:spTgt spid="57409"/>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92"/>
                                        </p:tgtEl>
                                        <p:attrNameLst>
                                          <p:attrName>style.visibility</p:attrName>
                                        </p:attrNameLst>
                                      </p:cBhvr>
                                      <p:to>
                                        <p:strVal val="visible"/>
                                      </p:to>
                                    </p:set>
                                    <p:animEffect transition="in" filter="wipe(left)">
                                      <p:cBhvr>
                                        <p:cTn id="23" dur="1000"/>
                                        <p:tgtEl>
                                          <p:spTgt spid="92"/>
                                        </p:tgtEl>
                                      </p:cBhvr>
                                    </p:animEffect>
                                  </p:childTnLst>
                                </p:cTn>
                              </p:par>
                            </p:childTnLst>
                          </p:cTn>
                        </p:par>
                        <p:par>
                          <p:cTn id="24" fill="hold" nodeType="afterGroup">
                            <p:stCondLst>
                              <p:cond delay="3000"/>
                            </p:stCondLst>
                            <p:childTnLst>
                              <p:par>
                                <p:cTn id="25" presetID="22" presetClass="entr" presetSubtype="8" fill="hold" nodeType="afterEffect">
                                  <p:stCondLst>
                                    <p:cond delay="0"/>
                                  </p:stCondLst>
                                  <p:childTnLst>
                                    <p:set>
                                      <p:cBhvr>
                                        <p:cTn id="26" dur="1" fill="hold">
                                          <p:stCondLst>
                                            <p:cond delay="0"/>
                                          </p:stCondLst>
                                        </p:cTn>
                                        <p:tgtEl>
                                          <p:spTgt spid="57410"/>
                                        </p:tgtEl>
                                        <p:attrNameLst>
                                          <p:attrName>style.visibility</p:attrName>
                                        </p:attrNameLst>
                                      </p:cBhvr>
                                      <p:to>
                                        <p:strVal val="visible"/>
                                      </p:to>
                                    </p:set>
                                    <p:animEffect transition="in" filter="wipe(left)">
                                      <p:cBhvr>
                                        <p:cTn id="27" dur="1000"/>
                                        <p:tgtEl>
                                          <p:spTgt spid="57410"/>
                                        </p:tgtEl>
                                      </p:cBhvr>
                                    </p:animEffect>
                                  </p:childTnLst>
                                </p:cTn>
                              </p:par>
                            </p:childTnLst>
                          </p:cTn>
                        </p:par>
                        <p:par>
                          <p:cTn id="28" fill="hold" nodeType="afterGroup">
                            <p:stCondLst>
                              <p:cond delay="4000"/>
                            </p:stCondLst>
                            <p:childTnLst>
                              <p:par>
                                <p:cTn id="29" presetID="22" presetClass="entr" presetSubtype="8" fill="hold" nodeType="afterEffect">
                                  <p:stCondLst>
                                    <p:cond delay="0"/>
                                  </p:stCondLst>
                                  <p:childTnLst>
                                    <p:set>
                                      <p:cBhvr>
                                        <p:cTn id="30" dur="1" fill="hold">
                                          <p:stCondLst>
                                            <p:cond delay="0"/>
                                          </p:stCondLst>
                                        </p:cTn>
                                        <p:tgtEl>
                                          <p:spTgt spid="57411"/>
                                        </p:tgtEl>
                                        <p:attrNameLst>
                                          <p:attrName>style.visibility</p:attrName>
                                        </p:attrNameLst>
                                      </p:cBhvr>
                                      <p:to>
                                        <p:strVal val="visible"/>
                                      </p:to>
                                    </p:set>
                                    <p:animEffect transition="in" filter="wipe(left)">
                                      <p:cBhvr>
                                        <p:cTn id="31" dur="1000"/>
                                        <p:tgtEl>
                                          <p:spTgt spid="57411"/>
                                        </p:tgtEl>
                                      </p:cBhvr>
                                    </p:animEffect>
                                  </p:childTnLst>
                                </p:cTn>
                              </p:par>
                            </p:childTnLst>
                          </p:cTn>
                        </p:par>
                        <p:par>
                          <p:cTn id="32" fill="hold" nodeType="afterGroup">
                            <p:stCondLst>
                              <p:cond delay="5000"/>
                            </p:stCondLst>
                            <p:childTnLst>
                              <p:par>
                                <p:cTn id="33" presetID="22" presetClass="entr" presetSubtype="1" fill="hold" nodeType="afterEffect">
                                  <p:stCondLst>
                                    <p:cond delay="0"/>
                                  </p:stCondLst>
                                  <p:childTnLst>
                                    <p:set>
                                      <p:cBhvr>
                                        <p:cTn id="34" dur="1" fill="hold">
                                          <p:stCondLst>
                                            <p:cond delay="0"/>
                                          </p:stCondLst>
                                        </p:cTn>
                                        <p:tgtEl>
                                          <p:spTgt spid="93"/>
                                        </p:tgtEl>
                                        <p:attrNameLst>
                                          <p:attrName>style.visibility</p:attrName>
                                        </p:attrNameLst>
                                      </p:cBhvr>
                                      <p:to>
                                        <p:strVal val="visible"/>
                                      </p:to>
                                    </p:set>
                                    <p:animEffect transition="in" filter="wipe(up)">
                                      <p:cBhvr>
                                        <p:cTn id="35" dur="1000"/>
                                        <p:tgtEl>
                                          <p:spTgt spid="93"/>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nodeType="clickEffect">
                                  <p:stCondLst>
                                    <p:cond delay="0"/>
                                  </p:stCondLst>
                                  <p:childTnLst>
                                    <p:set>
                                      <p:cBhvr>
                                        <p:cTn id="39" dur="1" fill="hold">
                                          <p:stCondLst>
                                            <p:cond delay="0"/>
                                          </p:stCondLst>
                                        </p:cTn>
                                        <p:tgtEl>
                                          <p:spTgt spid="28">
                                            <p:txEl>
                                              <p:pRg st="0" end="0"/>
                                            </p:txEl>
                                          </p:spTgt>
                                        </p:tgtEl>
                                        <p:attrNameLst>
                                          <p:attrName>style.visibility</p:attrName>
                                        </p:attrNameLst>
                                      </p:cBhvr>
                                      <p:to>
                                        <p:strVal val="visible"/>
                                      </p:to>
                                    </p:set>
                                    <p:animEffect transition="in" filter="wipe(left)">
                                      <p:cBhvr>
                                        <p:cTn id="40" dur="500"/>
                                        <p:tgtEl>
                                          <p:spTgt spid="28">
                                            <p:txEl>
                                              <p:pRg st="0" end="0"/>
                                            </p:txEl>
                                          </p:spTgt>
                                        </p:tgtEl>
                                      </p:cBhvr>
                                    </p:animEffect>
                                  </p:childTnLst>
                                </p:cTn>
                              </p:par>
                            </p:childTnLst>
                          </p:cTn>
                        </p:par>
                        <p:par>
                          <p:cTn id="41" fill="hold" nodeType="afterGroup">
                            <p:stCondLst>
                              <p:cond delay="500"/>
                            </p:stCondLst>
                            <p:childTnLst>
                              <p:par>
                                <p:cTn id="42" presetID="22" presetClass="entr" presetSubtype="8" fill="hold" nodeType="afterEffect">
                                  <p:stCondLst>
                                    <p:cond delay="0"/>
                                  </p:stCondLst>
                                  <p:childTnLst>
                                    <p:set>
                                      <p:cBhvr>
                                        <p:cTn id="43" dur="1" fill="hold">
                                          <p:stCondLst>
                                            <p:cond delay="0"/>
                                          </p:stCondLst>
                                        </p:cTn>
                                        <p:tgtEl>
                                          <p:spTgt spid="57412"/>
                                        </p:tgtEl>
                                        <p:attrNameLst>
                                          <p:attrName>style.visibility</p:attrName>
                                        </p:attrNameLst>
                                      </p:cBhvr>
                                      <p:to>
                                        <p:strVal val="visible"/>
                                      </p:to>
                                    </p:set>
                                    <p:animEffect transition="in" filter="wipe(left)">
                                      <p:cBhvr>
                                        <p:cTn id="44" dur="1000"/>
                                        <p:tgtEl>
                                          <p:spTgt spid="57412"/>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8" fill="hold" nodeType="clickEffect">
                                  <p:stCondLst>
                                    <p:cond delay="0"/>
                                  </p:stCondLst>
                                  <p:childTnLst>
                                    <p:set>
                                      <p:cBhvr>
                                        <p:cTn id="48" dur="1" fill="hold">
                                          <p:stCondLst>
                                            <p:cond delay="0"/>
                                          </p:stCondLst>
                                        </p:cTn>
                                        <p:tgtEl>
                                          <p:spTgt spid="28">
                                            <p:txEl>
                                              <p:pRg st="2" end="2"/>
                                            </p:txEl>
                                          </p:spTgt>
                                        </p:tgtEl>
                                        <p:attrNameLst>
                                          <p:attrName>style.visibility</p:attrName>
                                        </p:attrNameLst>
                                      </p:cBhvr>
                                      <p:to>
                                        <p:strVal val="visible"/>
                                      </p:to>
                                    </p:set>
                                    <p:animEffect transition="in" filter="wipe(left)">
                                      <p:cBhvr>
                                        <p:cTn id="49" dur="500"/>
                                        <p:tgtEl>
                                          <p:spTgt spid="28">
                                            <p:txEl>
                                              <p:pRg st="2" end="2"/>
                                            </p:txEl>
                                          </p:spTgt>
                                        </p:tgtEl>
                                      </p:cBhvr>
                                    </p:animEffect>
                                  </p:childTnLst>
                                </p:cTn>
                              </p:par>
                            </p:childTnLst>
                          </p:cTn>
                        </p:par>
                        <p:par>
                          <p:cTn id="50" fill="hold" nodeType="afterGroup">
                            <p:stCondLst>
                              <p:cond delay="500"/>
                            </p:stCondLst>
                            <p:childTnLst>
                              <p:par>
                                <p:cTn id="51" presetID="22" presetClass="entr" presetSubtype="8" fill="hold" nodeType="afterEffect">
                                  <p:stCondLst>
                                    <p:cond delay="0"/>
                                  </p:stCondLst>
                                  <p:childTnLst>
                                    <p:set>
                                      <p:cBhvr>
                                        <p:cTn id="52" dur="1" fill="hold">
                                          <p:stCondLst>
                                            <p:cond delay="0"/>
                                          </p:stCondLst>
                                        </p:cTn>
                                        <p:tgtEl>
                                          <p:spTgt spid="57413"/>
                                        </p:tgtEl>
                                        <p:attrNameLst>
                                          <p:attrName>style.visibility</p:attrName>
                                        </p:attrNameLst>
                                      </p:cBhvr>
                                      <p:to>
                                        <p:strVal val="visible"/>
                                      </p:to>
                                    </p:set>
                                    <p:animEffect transition="in" filter="wipe(left)">
                                      <p:cBhvr>
                                        <p:cTn id="53" dur="1000"/>
                                        <p:tgtEl>
                                          <p:spTgt spid="57413"/>
                                        </p:tgtEl>
                                      </p:cBhvr>
                                    </p:animEffect>
                                  </p:childTnLst>
                                </p:cTn>
                              </p:par>
                            </p:childTnLst>
                          </p:cTn>
                        </p:par>
                        <p:par>
                          <p:cTn id="54" fill="hold" nodeType="afterGroup">
                            <p:stCondLst>
                              <p:cond delay="1500"/>
                            </p:stCondLst>
                            <p:childTnLst>
                              <p:par>
                                <p:cTn id="55" presetID="22" presetClass="entr" presetSubtype="1" fill="hold" nodeType="afterEffect">
                                  <p:stCondLst>
                                    <p:cond delay="0"/>
                                  </p:stCondLst>
                                  <p:childTnLst>
                                    <p:set>
                                      <p:cBhvr>
                                        <p:cTn id="56" dur="1" fill="hold">
                                          <p:stCondLst>
                                            <p:cond delay="0"/>
                                          </p:stCondLst>
                                        </p:cTn>
                                        <p:tgtEl>
                                          <p:spTgt spid="57414"/>
                                        </p:tgtEl>
                                        <p:attrNameLst>
                                          <p:attrName>style.visibility</p:attrName>
                                        </p:attrNameLst>
                                      </p:cBhvr>
                                      <p:to>
                                        <p:strVal val="visible"/>
                                      </p:to>
                                    </p:set>
                                    <p:animEffect transition="in" filter="wipe(up)">
                                      <p:cBhvr>
                                        <p:cTn id="57" dur="1000"/>
                                        <p:tgtEl>
                                          <p:spTgt spid="57414"/>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nodeType="clickEffect">
                                  <p:stCondLst>
                                    <p:cond delay="0"/>
                                  </p:stCondLst>
                                  <p:childTnLst>
                                    <p:set>
                                      <p:cBhvr>
                                        <p:cTn id="61" dur="1" fill="hold">
                                          <p:stCondLst>
                                            <p:cond delay="0"/>
                                          </p:stCondLst>
                                        </p:cTn>
                                        <p:tgtEl>
                                          <p:spTgt spid="28">
                                            <p:txEl>
                                              <p:pRg st="4" end="4"/>
                                            </p:txEl>
                                          </p:spTgt>
                                        </p:tgtEl>
                                        <p:attrNameLst>
                                          <p:attrName>style.visibility</p:attrName>
                                        </p:attrNameLst>
                                      </p:cBhvr>
                                      <p:to>
                                        <p:strVal val="visible"/>
                                      </p:to>
                                    </p:set>
                                    <p:animEffect transition="in" filter="wipe(left)">
                                      <p:cBhvr>
                                        <p:cTn id="62" dur="500"/>
                                        <p:tgtEl>
                                          <p:spTgt spid="28">
                                            <p:txEl>
                                              <p:pRg st="4" end="4"/>
                                            </p:txEl>
                                          </p:spTgt>
                                        </p:tgtEl>
                                      </p:cBhvr>
                                    </p:animEffect>
                                  </p:childTnLst>
                                </p:cTn>
                              </p:par>
                            </p:childTnLst>
                          </p:cTn>
                        </p:par>
                        <p:par>
                          <p:cTn id="63" fill="hold" nodeType="afterGroup">
                            <p:stCondLst>
                              <p:cond delay="500"/>
                            </p:stCondLst>
                            <p:childTnLst>
                              <p:par>
                                <p:cTn id="64" presetID="22" presetClass="entr" presetSubtype="1" fill="hold" nodeType="afterEffect">
                                  <p:stCondLst>
                                    <p:cond delay="0"/>
                                  </p:stCondLst>
                                  <p:childTnLst>
                                    <p:set>
                                      <p:cBhvr>
                                        <p:cTn id="65" dur="1" fill="hold">
                                          <p:stCondLst>
                                            <p:cond delay="0"/>
                                          </p:stCondLst>
                                        </p:cTn>
                                        <p:tgtEl>
                                          <p:spTgt spid="57415"/>
                                        </p:tgtEl>
                                        <p:attrNameLst>
                                          <p:attrName>style.visibility</p:attrName>
                                        </p:attrNameLst>
                                      </p:cBhvr>
                                      <p:to>
                                        <p:strVal val="visible"/>
                                      </p:to>
                                    </p:set>
                                    <p:animEffect transition="in" filter="wipe(up)">
                                      <p:cBhvr>
                                        <p:cTn id="66" dur="1000"/>
                                        <p:tgtEl>
                                          <p:spTgt spid="57415"/>
                                        </p:tgtEl>
                                      </p:cBhvr>
                                    </p:animEffect>
                                  </p:childTnLst>
                                </p:cTn>
                              </p:par>
                            </p:childTnLst>
                          </p:cTn>
                        </p:par>
                        <p:par>
                          <p:cTn id="67" fill="hold" nodeType="afterGroup">
                            <p:stCondLst>
                              <p:cond delay="1500"/>
                            </p:stCondLst>
                            <p:childTnLst>
                              <p:par>
                                <p:cTn id="68" presetID="22" presetClass="entr" presetSubtype="2" fill="hold" nodeType="afterEffect">
                                  <p:stCondLst>
                                    <p:cond delay="0"/>
                                  </p:stCondLst>
                                  <p:childTnLst>
                                    <p:set>
                                      <p:cBhvr>
                                        <p:cTn id="69" dur="1" fill="hold">
                                          <p:stCondLst>
                                            <p:cond delay="0"/>
                                          </p:stCondLst>
                                        </p:cTn>
                                        <p:tgtEl>
                                          <p:spTgt spid="57416"/>
                                        </p:tgtEl>
                                        <p:attrNameLst>
                                          <p:attrName>style.visibility</p:attrName>
                                        </p:attrNameLst>
                                      </p:cBhvr>
                                      <p:to>
                                        <p:strVal val="visible"/>
                                      </p:to>
                                    </p:set>
                                    <p:animEffect transition="in" filter="wipe(right)">
                                      <p:cBhvr>
                                        <p:cTn id="70" dur="1000"/>
                                        <p:tgtEl>
                                          <p:spTgt spid="57416"/>
                                        </p:tgtEl>
                                      </p:cBhvr>
                                    </p:animEffect>
                                  </p:childTnLst>
                                </p:cTn>
                              </p:par>
                            </p:childTnLst>
                          </p:cTn>
                        </p:par>
                        <p:par>
                          <p:cTn id="71" fill="hold" nodeType="afterGroup">
                            <p:stCondLst>
                              <p:cond delay="2500"/>
                            </p:stCondLst>
                            <p:childTnLst>
                              <p:par>
                                <p:cTn id="72" presetID="22" presetClass="entr" presetSubtype="8" fill="hold" nodeType="afterEffect">
                                  <p:stCondLst>
                                    <p:cond delay="0"/>
                                  </p:stCondLst>
                                  <p:childTnLst>
                                    <p:set>
                                      <p:cBhvr>
                                        <p:cTn id="73" dur="1" fill="hold">
                                          <p:stCondLst>
                                            <p:cond delay="0"/>
                                          </p:stCondLst>
                                        </p:cTn>
                                        <p:tgtEl>
                                          <p:spTgt spid="57417"/>
                                        </p:tgtEl>
                                        <p:attrNameLst>
                                          <p:attrName>style.visibility</p:attrName>
                                        </p:attrNameLst>
                                      </p:cBhvr>
                                      <p:to>
                                        <p:strVal val="visible"/>
                                      </p:to>
                                    </p:set>
                                    <p:animEffect transition="in" filter="wipe(left)">
                                      <p:cBhvr>
                                        <p:cTn id="74" dur="1000"/>
                                        <p:tgtEl>
                                          <p:spTgt spid="57417"/>
                                        </p:tgtEl>
                                      </p:cBhvr>
                                    </p:animEffect>
                                  </p:childTnLst>
                                </p:cTn>
                              </p:par>
                            </p:childTnLst>
                          </p:cTn>
                        </p:par>
                        <p:par>
                          <p:cTn id="75" fill="hold" nodeType="afterGroup">
                            <p:stCondLst>
                              <p:cond delay="3500"/>
                            </p:stCondLst>
                            <p:childTnLst>
                              <p:par>
                                <p:cTn id="76" presetID="22" presetClass="entr" presetSubtype="8" fill="hold" nodeType="afterEffect">
                                  <p:stCondLst>
                                    <p:cond delay="0"/>
                                  </p:stCondLst>
                                  <p:childTnLst>
                                    <p:set>
                                      <p:cBhvr>
                                        <p:cTn id="77" dur="1" fill="hold">
                                          <p:stCondLst>
                                            <p:cond delay="0"/>
                                          </p:stCondLst>
                                        </p:cTn>
                                        <p:tgtEl>
                                          <p:spTgt spid="57418"/>
                                        </p:tgtEl>
                                        <p:attrNameLst>
                                          <p:attrName>style.visibility</p:attrName>
                                        </p:attrNameLst>
                                      </p:cBhvr>
                                      <p:to>
                                        <p:strVal val="visible"/>
                                      </p:to>
                                    </p:set>
                                    <p:animEffect transition="in" filter="wipe(left)">
                                      <p:cBhvr>
                                        <p:cTn id="78" dur="1000"/>
                                        <p:tgtEl>
                                          <p:spTgt spid="57418"/>
                                        </p:tgtEl>
                                      </p:cBhvr>
                                    </p:animEffect>
                                  </p:childTnLst>
                                </p:cTn>
                              </p:par>
                            </p:childTnLst>
                          </p:cTn>
                        </p:par>
                        <p:par>
                          <p:cTn id="79" fill="hold" nodeType="afterGroup">
                            <p:stCondLst>
                              <p:cond delay="4500"/>
                            </p:stCondLst>
                            <p:childTnLst>
                              <p:par>
                                <p:cTn id="80" presetID="22" presetClass="entr" presetSubtype="8" fill="hold" nodeType="afterEffect">
                                  <p:stCondLst>
                                    <p:cond delay="0"/>
                                  </p:stCondLst>
                                  <p:childTnLst>
                                    <p:set>
                                      <p:cBhvr>
                                        <p:cTn id="81" dur="1" fill="hold">
                                          <p:stCondLst>
                                            <p:cond delay="0"/>
                                          </p:stCondLst>
                                        </p:cTn>
                                        <p:tgtEl>
                                          <p:spTgt spid="57419"/>
                                        </p:tgtEl>
                                        <p:attrNameLst>
                                          <p:attrName>style.visibility</p:attrName>
                                        </p:attrNameLst>
                                      </p:cBhvr>
                                      <p:to>
                                        <p:strVal val="visible"/>
                                      </p:to>
                                    </p:set>
                                    <p:animEffect transition="in" filter="wipe(left)">
                                      <p:cBhvr>
                                        <p:cTn id="82" dur="1000"/>
                                        <p:tgtEl>
                                          <p:spTgt spid="57419"/>
                                        </p:tgtEl>
                                      </p:cBhvr>
                                    </p:animEffect>
                                  </p:childTnLst>
                                </p:cTn>
                              </p:par>
                            </p:childTnLst>
                          </p:cTn>
                        </p:par>
                        <p:par>
                          <p:cTn id="83" fill="hold" nodeType="afterGroup">
                            <p:stCondLst>
                              <p:cond delay="5500"/>
                            </p:stCondLst>
                            <p:childTnLst>
                              <p:par>
                                <p:cTn id="84" presetID="22" presetClass="entr" presetSubtype="8" fill="hold" nodeType="afterEffect">
                                  <p:stCondLst>
                                    <p:cond delay="0"/>
                                  </p:stCondLst>
                                  <p:childTnLst>
                                    <p:set>
                                      <p:cBhvr>
                                        <p:cTn id="85" dur="1" fill="hold">
                                          <p:stCondLst>
                                            <p:cond delay="0"/>
                                          </p:stCondLst>
                                        </p:cTn>
                                        <p:tgtEl>
                                          <p:spTgt spid="28">
                                            <p:txEl>
                                              <p:pRg st="6" end="6"/>
                                            </p:txEl>
                                          </p:spTgt>
                                        </p:tgtEl>
                                        <p:attrNameLst>
                                          <p:attrName>style.visibility</p:attrName>
                                        </p:attrNameLst>
                                      </p:cBhvr>
                                      <p:to>
                                        <p:strVal val="visible"/>
                                      </p:to>
                                    </p:set>
                                    <p:animEffect transition="in" filter="wipe(left)">
                                      <p:cBhvr>
                                        <p:cTn id="86" dur="500"/>
                                        <p:tgtEl>
                                          <p:spTgt spid="2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1" grpId="0" animBg="1"/>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title"/>
          </p:nvPr>
        </p:nvSpPr>
        <p:spPr>
          <a:xfrm>
            <a:off x="1371600" y="381000"/>
            <a:ext cx="7315200" cy="487363"/>
          </a:xfrm>
        </p:spPr>
        <p:txBody>
          <a:bodyPr/>
          <a:lstStyle/>
          <a:p>
            <a:pPr eaLnBrk="1" hangingPunct="1"/>
            <a:r>
              <a:rPr lang="en-US" altLang="en-US" sz="2000" b="0" smtClean="0"/>
              <a:t>COMPETITIVE FACTOR MARKETS</a:t>
            </a:r>
          </a:p>
        </p:txBody>
      </p:sp>
      <p:grpSp>
        <p:nvGrpSpPr>
          <p:cNvPr id="20483" name="Group 5"/>
          <p:cNvGrpSpPr>
            <a:grpSpLocks/>
          </p:cNvGrpSpPr>
          <p:nvPr/>
        </p:nvGrpSpPr>
        <p:grpSpPr bwMode="auto">
          <a:xfrm>
            <a:off x="457200" y="381000"/>
            <a:ext cx="8229600" cy="487363"/>
            <a:chOff x="288" y="240"/>
            <a:chExt cx="5184" cy="307"/>
          </a:xfrm>
        </p:grpSpPr>
        <p:sp>
          <p:nvSpPr>
            <p:cNvPr id="20489"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14.1</a:t>
              </a:r>
            </a:p>
          </p:txBody>
        </p:sp>
        <p:sp>
          <p:nvSpPr>
            <p:cNvPr id="20490"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0484"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a:spLocks noChangeArrowheads="1"/>
          </p:cNvSpPr>
          <p:nvPr/>
        </p:nvSpPr>
        <p:spPr bwMode="auto">
          <a:xfrm>
            <a:off x="533400" y="1524000"/>
            <a:ext cx="6656388" cy="4724400"/>
          </a:xfrm>
          <a:prstGeom prst="rect">
            <a:avLst/>
          </a:prstGeom>
          <a:solidFill>
            <a:srgbClr val="F9F5E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solidFill>
                <a:schemeClr val="tx1"/>
              </a:solidFill>
              <a:latin typeface="Palatino" pitchFamily="2" charset="0"/>
            </a:endParaRPr>
          </a:p>
        </p:txBody>
      </p:sp>
      <p:sp>
        <p:nvSpPr>
          <p:cNvPr id="11" name="Rectangle 10"/>
          <p:cNvSpPr/>
          <p:nvPr/>
        </p:nvSpPr>
        <p:spPr>
          <a:xfrm>
            <a:off x="457200" y="1619250"/>
            <a:ext cx="6553200" cy="1200150"/>
          </a:xfrm>
          <a:prstGeom prst="rect">
            <a:avLst/>
          </a:prstGeom>
        </p:spPr>
        <p:txBody>
          <a:bodyPr>
            <a:spAutoFit/>
          </a:bodyPr>
          <a:lstStyle/>
          <a:p>
            <a:pPr marL="174625" eaLnBrk="1" hangingPunct="1">
              <a:defRPr/>
            </a:pPr>
            <a:r>
              <a:rPr lang="en-US" dirty="0">
                <a:latin typeface="+mj-lt"/>
              </a:rPr>
              <a:t>The complex nature of the work choice was analyzed in a study that compared the work decisions of 94 unmarried females with the work decisions of heads of households and spouses in 397 families.</a:t>
            </a:r>
          </a:p>
        </p:txBody>
      </p:sp>
      <p:pic>
        <p:nvPicPr>
          <p:cNvPr id="12" name="Picture 11" descr="ex14.02.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990600"/>
            <a:ext cx="668655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table14.02.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5800" y="2895600"/>
            <a:ext cx="6334125"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wipe(left)">
                                      <p:cBhvr>
                                        <p:cTn id="15" dur="500"/>
                                        <p:tgtEl>
                                          <p:spTgt spid="11">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blinds(horizontal)">
                                      <p:cBhvr>
                                        <p:cTn id="2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4" name="Rectangle 4"/>
          <p:cNvSpPr>
            <a:spLocks noGrp="1" noChangeArrowheads="1"/>
          </p:cNvSpPr>
          <p:nvPr>
            <p:ph type="title"/>
          </p:nvPr>
        </p:nvSpPr>
        <p:spPr>
          <a:xfrm>
            <a:off x="1371600" y="457200"/>
            <a:ext cx="7315200" cy="487363"/>
          </a:xfrm>
        </p:spPr>
        <p:txBody>
          <a:bodyPr/>
          <a:lstStyle/>
          <a:p>
            <a:pPr eaLnBrk="1" hangingPunct="1"/>
            <a:r>
              <a:rPr lang="en-US" altLang="en-US" sz="2000" b="0" smtClean="0"/>
              <a:t>EQUILIBRIUM IN A COMPETITIVE</a:t>
            </a:r>
            <a:br>
              <a:rPr lang="en-US" altLang="en-US" sz="2000" b="0" smtClean="0"/>
            </a:br>
            <a:r>
              <a:rPr lang="en-US" altLang="en-US" sz="2000" b="0" smtClean="0"/>
              <a:t>FACTOR MARKET</a:t>
            </a:r>
          </a:p>
        </p:txBody>
      </p:sp>
      <p:grpSp>
        <p:nvGrpSpPr>
          <p:cNvPr id="2" name="Group 5"/>
          <p:cNvGrpSpPr>
            <a:grpSpLocks/>
          </p:cNvGrpSpPr>
          <p:nvPr/>
        </p:nvGrpSpPr>
        <p:grpSpPr bwMode="auto">
          <a:xfrm>
            <a:off x="457200" y="381000"/>
            <a:ext cx="8229600" cy="487363"/>
            <a:chOff x="288" y="240"/>
            <a:chExt cx="5184" cy="307"/>
          </a:xfrm>
        </p:grpSpPr>
        <p:sp>
          <p:nvSpPr>
            <p:cNvPr id="21517"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14.2</a:t>
              </a:r>
            </a:p>
          </p:txBody>
        </p:sp>
        <p:sp>
          <p:nvSpPr>
            <p:cNvPr id="21518"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78707"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
          <p:cNvSpPr>
            <a:spLocks noChangeArrowheads="1"/>
          </p:cNvSpPr>
          <p:nvPr/>
        </p:nvSpPr>
        <p:spPr bwMode="auto">
          <a:xfrm>
            <a:off x="1104900" y="1981200"/>
            <a:ext cx="30480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Labor Market Equilibrium</a:t>
            </a:r>
          </a:p>
        </p:txBody>
      </p:sp>
      <p:sp>
        <p:nvSpPr>
          <p:cNvPr id="8" name="Rectangle 7"/>
          <p:cNvSpPr>
            <a:spLocks noChangeArrowheads="1"/>
          </p:cNvSpPr>
          <p:nvPr/>
        </p:nvSpPr>
        <p:spPr bwMode="auto">
          <a:xfrm>
            <a:off x="1104900" y="16764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14.10</a:t>
            </a:r>
          </a:p>
        </p:txBody>
      </p:sp>
      <p:sp>
        <p:nvSpPr>
          <p:cNvPr id="9" name="Rectangle 4"/>
          <p:cNvSpPr>
            <a:spLocks noChangeArrowheads="1"/>
          </p:cNvSpPr>
          <p:nvPr/>
        </p:nvSpPr>
        <p:spPr bwMode="auto">
          <a:xfrm>
            <a:off x="1104900" y="2286000"/>
            <a:ext cx="30480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dirty="0">
                <a:solidFill>
                  <a:schemeClr val="tx1"/>
                </a:solidFill>
              </a:rPr>
              <a:t>In a competitive labor market in which the output market is competitive, the equilibrium wage </a:t>
            </a:r>
            <a:r>
              <a:rPr lang="en-US" altLang="en-US" sz="1600" i="1" dirty="0" err="1">
                <a:solidFill>
                  <a:schemeClr val="tx1"/>
                </a:solidFill>
                <a:latin typeface="Times New Roman" panose="02020603050405020304" pitchFamily="18" charset="0"/>
                <a:cs typeface="Times New Roman" panose="02020603050405020304" pitchFamily="18" charset="0"/>
              </a:rPr>
              <a:t>w</a:t>
            </a:r>
            <a:r>
              <a:rPr lang="en-US" altLang="en-US" sz="1400" i="1" baseline="-25000" dirty="0" err="1">
                <a:solidFill>
                  <a:schemeClr val="tx1"/>
                </a:solidFill>
              </a:rPr>
              <a:t>c</a:t>
            </a:r>
            <a:r>
              <a:rPr lang="en-US" altLang="en-US" sz="1400" dirty="0">
                <a:solidFill>
                  <a:schemeClr val="tx1"/>
                </a:solidFill>
              </a:rPr>
              <a:t> is given by the intersection of the demand for labor (marginal revenue product) curve and the supply of labor curve. </a:t>
            </a:r>
          </a:p>
          <a:p>
            <a:pPr eaLnBrk="1" hangingPunct="1">
              <a:buFontTx/>
              <a:buNone/>
            </a:pPr>
            <a:endParaRPr lang="en-US" altLang="en-US" sz="900" dirty="0">
              <a:solidFill>
                <a:schemeClr val="tx1"/>
              </a:solidFill>
            </a:endParaRPr>
          </a:p>
          <a:p>
            <a:pPr eaLnBrk="1" hangingPunct="1">
              <a:buFontTx/>
              <a:buNone/>
            </a:pPr>
            <a:r>
              <a:rPr lang="en-US" altLang="en-US" sz="1400" dirty="0">
                <a:solidFill>
                  <a:schemeClr val="tx1"/>
                </a:solidFill>
              </a:rPr>
              <a:t>This is point </a:t>
            </a:r>
            <a:r>
              <a:rPr lang="en-US" altLang="en-US" sz="1400" i="1" dirty="0" smtClean="0">
                <a:solidFill>
                  <a:schemeClr val="tx1"/>
                </a:solidFill>
              </a:rPr>
              <a:t>A</a:t>
            </a:r>
            <a:endParaRPr lang="en-US" altLang="en-US" sz="1400" dirty="0">
              <a:solidFill>
                <a:schemeClr val="tx1"/>
              </a:solidFill>
            </a:endParaRPr>
          </a:p>
        </p:txBody>
      </p:sp>
      <p:pic>
        <p:nvPicPr>
          <p:cNvPr id="11271" name="Picture 7" descr="C:\Documents and Settings\Kyle M. Thiel\Desktop\Pindyck_7e\ppts\aparna_ppts\aparna_ppts\ch14\fig14.10\fig14.10a_0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3900" y="1828800"/>
            <a:ext cx="4000500" cy="414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Picture 8" descr="C:\Documents and Settings\Kyle M. Thiel\Desktop\Pindyck_7e\ppts\aparna_ppts\aparna_ppts\ch14\fig14.10\fig14.10a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3900" y="1828800"/>
            <a:ext cx="4000500" cy="414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3" name="Picture 9" descr="C:\Documents and Settings\Kyle M. Thiel\Desktop\Pindyck_7e\ppts\aparna_ppts\aparna_ppts\ch14\fig14.10\fig14.10a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3900" y="1828800"/>
            <a:ext cx="4000500" cy="414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4" name="Picture 10" descr="C:\Documents and Settings\Kyle M. Thiel\Desktop\Pindyck_7e\ppts\aparna_ppts\aparna_ppts\ch14\fig14.10\fig14.10a_0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33900" y="1828800"/>
            <a:ext cx="4000500" cy="414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5" name="Picture 11" descr="C:\Documents and Settings\Kyle M. Thiel\Desktop\Pindyck_7e\ppts\aparna_ppts\aparna_ppts\ch14\fig14.10\fig14.10a_05.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33900" y="1828800"/>
            <a:ext cx="4000500" cy="414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8229600" y="4800600"/>
            <a:ext cx="914400" cy="338554"/>
          </a:xfrm>
          <a:prstGeom prst="rect">
            <a:avLst/>
          </a:prstGeom>
          <a:noFill/>
        </p:spPr>
        <p:txBody>
          <a:bodyPr wrap="square" rtlCol="0">
            <a:spAutoFit/>
          </a:bodyPr>
          <a:lstStyle/>
          <a:p>
            <a:r>
              <a:rPr lang="en-GB" sz="1600" dirty="0" smtClean="0">
                <a:latin typeface="+mj-lt"/>
              </a:rPr>
              <a:t>=p MP</a:t>
            </a:r>
            <a:r>
              <a:rPr lang="en-GB" sz="1100" dirty="0" smtClean="0">
                <a:latin typeface="+mj-lt"/>
              </a:rPr>
              <a:t>L</a:t>
            </a:r>
            <a:endParaRPr lang="en-GB" sz="1600"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78707"/>
                                        </p:tgtEl>
                                        <p:attrNameLst>
                                          <p:attrName>style.visibility</p:attrName>
                                        </p:attrNameLst>
                                      </p:cBhvr>
                                      <p:to>
                                        <p:strVal val="visible"/>
                                      </p:to>
                                    </p:set>
                                    <p:animEffect transition="in" filter="fade">
                                      <p:cBhvr>
                                        <p:cTn id="11" dur="1000"/>
                                        <p:tgtEl>
                                          <p:spTgt spid="578707"/>
                                        </p:tgtEl>
                                      </p:cBhvr>
                                    </p:animEffect>
                                  </p:childTnLst>
                                </p:cTn>
                              </p:par>
                            </p:childTnLst>
                          </p:cTn>
                        </p:par>
                        <p:par>
                          <p:cTn id="12" fill="hold" nodeType="afterGroup">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578564"/>
                                        </p:tgtEl>
                                        <p:attrNameLst>
                                          <p:attrName>style.visibility</p:attrName>
                                        </p:attrNameLst>
                                      </p:cBhvr>
                                      <p:to>
                                        <p:strVal val="visible"/>
                                      </p:to>
                                    </p:set>
                                    <p:animEffect transition="in" filter="wipe(left)">
                                      <p:cBhvr>
                                        <p:cTn id="15" dur="500"/>
                                        <p:tgtEl>
                                          <p:spTgt spid="578564"/>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nodeType="afterGroup">
                            <p:stCondLst>
                              <p:cond delay="3000"/>
                            </p:stCondLst>
                            <p:childTnLst>
                              <p:par>
                                <p:cTn id="25" presetID="22" presetClass="entr" presetSubtype="8" fill="hold" nodeType="after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wipe(left)">
                                      <p:cBhvr>
                                        <p:cTn id="27" dur="500"/>
                                        <p:tgtEl>
                                          <p:spTgt spid="9">
                                            <p:txEl>
                                              <p:pRg st="0" end="0"/>
                                            </p:txEl>
                                          </p:spTgt>
                                        </p:tgtEl>
                                      </p:cBhvr>
                                    </p:animEffect>
                                  </p:childTnLst>
                                </p:cTn>
                              </p:par>
                            </p:childTnLst>
                          </p:cTn>
                        </p:par>
                        <p:par>
                          <p:cTn id="28" fill="hold" nodeType="afterGroup">
                            <p:stCondLst>
                              <p:cond delay="3500"/>
                            </p:stCondLst>
                            <p:childTnLst>
                              <p:par>
                                <p:cTn id="29" presetID="22" presetClass="entr" presetSubtype="8" fill="hold" nodeType="afterEffect">
                                  <p:stCondLst>
                                    <p:cond delay="0"/>
                                  </p:stCondLst>
                                  <p:childTnLst>
                                    <p:set>
                                      <p:cBhvr>
                                        <p:cTn id="30" dur="1" fill="hold">
                                          <p:stCondLst>
                                            <p:cond delay="0"/>
                                          </p:stCondLst>
                                        </p:cTn>
                                        <p:tgtEl>
                                          <p:spTgt spid="11271"/>
                                        </p:tgtEl>
                                        <p:attrNameLst>
                                          <p:attrName>style.visibility</p:attrName>
                                        </p:attrNameLst>
                                      </p:cBhvr>
                                      <p:to>
                                        <p:strVal val="visible"/>
                                      </p:to>
                                    </p:set>
                                    <p:animEffect transition="in" filter="wipe(left)">
                                      <p:cBhvr>
                                        <p:cTn id="31" dur="500"/>
                                        <p:tgtEl>
                                          <p:spTgt spid="11271"/>
                                        </p:tgtEl>
                                      </p:cBhvr>
                                    </p:animEffect>
                                  </p:childTnLst>
                                </p:cTn>
                              </p:par>
                            </p:childTnLst>
                          </p:cTn>
                        </p:par>
                        <p:par>
                          <p:cTn id="32" fill="hold" nodeType="afterGroup">
                            <p:stCondLst>
                              <p:cond delay="4000"/>
                            </p:stCondLst>
                            <p:childTnLst>
                              <p:par>
                                <p:cTn id="33" presetID="22" presetClass="entr" presetSubtype="8" fill="hold" nodeType="afterEffect">
                                  <p:stCondLst>
                                    <p:cond delay="0"/>
                                  </p:stCondLst>
                                  <p:childTnLst>
                                    <p:set>
                                      <p:cBhvr>
                                        <p:cTn id="34" dur="1" fill="hold">
                                          <p:stCondLst>
                                            <p:cond delay="0"/>
                                          </p:stCondLst>
                                        </p:cTn>
                                        <p:tgtEl>
                                          <p:spTgt spid="11272"/>
                                        </p:tgtEl>
                                        <p:attrNameLst>
                                          <p:attrName>style.visibility</p:attrName>
                                        </p:attrNameLst>
                                      </p:cBhvr>
                                      <p:to>
                                        <p:strVal val="visible"/>
                                      </p:to>
                                    </p:set>
                                    <p:animEffect transition="in" filter="wipe(left)">
                                      <p:cBhvr>
                                        <p:cTn id="35" dur="1000"/>
                                        <p:tgtEl>
                                          <p:spTgt spid="11272"/>
                                        </p:tgtEl>
                                      </p:cBhvr>
                                    </p:animEffect>
                                  </p:childTnLst>
                                </p:cTn>
                              </p:par>
                            </p:childTnLst>
                          </p:cTn>
                        </p:par>
                        <p:par>
                          <p:cTn id="36" fill="hold" nodeType="afterGroup">
                            <p:stCondLst>
                              <p:cond delay="5000"/>
                            </p:stCondLst>
                            <p:childTnLst>
                              <p:par>
                                <p:cTn id="37" presetID="22" presetClass="entr" presetSubtype="8" fill="hold" nodeType="afterEffect">
                                  <p:stCondLst>
                                    <p:cond delay="0"/>
                                  </p:stCondLst>
                                  <p:childTnLst>
                                    <p:set>
                                      <p:cBhvr>
                                        <p:cTn id="38" dur="1" fill="hold">
                                          <p:stCondLst>
                                            <p:cond delay="0"/>
                                          </p:stCondLst>
                                        </p:cTn>
                                        <p:tgtEl>
                                          <p:spTgt spid="11273"/>
                                        </p:tgtEl>
                                        <p:attrNameLst>
                                          <p:attrName>style.visibility</p:attrName>
                                        </p:attrNameLst>
                                      </p:cBhvr>
                                      <p:to>
                                        <p:strVal val="visible"/>
                                      </p:to>
                                    </p:set>
                                    <p:animEffect transition="in" filter="wipe(left)">
                                      <p:cBhvr>
                                        <p:cTn id="39" dur="1000"/>
                                        <p:tgtEl>
                                          <p:spTgt spid="11273"/>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8" fill="hold" nodeType="clickEffect">
                                  <p:stCondLst>
                                    <p:cond delay="0"/>
                                  </p:stCondLst>
                                  <p:childTnLst>
                                    <p:set>
                                      <p:cBhvr>
                                        <p:cTn id="43" dur="1" fill="hold">
                                          <p:stCondLst>
                                            <p:cond delay="0"/>
                                          </p:stCondLst>
                                        </p:cTn>
                                        <p:tgtEl>
                                          <p:spTgt spid="9">
                                            <p:txEl>
                                              <p:pRg st="2" end="2"/>
                                            </p:txEl>
                                          </p:spTgt>
                                        </p:tgtEl>
                                        <p:attrNameLst>
                                          <p:attrName>style.visibility</p:attrName>
                                        </p:attrNameLst>
                                      </p:cBhvr>
                                      <p:to>
                                        <p:strVal val="visible"/>
                                      </p:to>
                                    </p:set>
                                    <p:animEffect transition="in" filter="wipe(left)">
                                      <p:cBhvr>
                                        <p:cTn id="44" dur="500"/>
                                        <p:tgtEl>
                                          <p:spTgt spid="9">
                                            <p:txEl>
                                              <p:pRg st="2" end="2"/>
                                            </p:txEl>
                                          </p:spTgt>
                                        </p:tgtEl>
                                      </p:cBhvr>
                                    </p:animEffect>
                                  </p:childTnLst>
                                </p:cTn>
                              </p:par>
                            </p:childTnLst>
                          </p:cTn>
                        </p:par>
                        <p:par>
                          <p:cTn id="45" fill="hold" nodeType="afterGroup">
                            <p:stCondLst>
                              <p:cond delay="500"/>
                            </p:stCondLst>
                            <p:childTnLst>
                              <p:par>
                                <p:cTn id="46" presetID="22" presetClass="entr" presetSubtype="8" fill="hold" nodeType="afterEffect">
                                  <p:stCondLst>
                                    <p:cond delay="0"/>
                                  </p:stCondLst>
                                  <p:childTnLst>
                                    <p:set>
                                      <p:cBhvr>
                                        <p:cTn id="47" dur="1" fill="hold">
                                          <p:stCondLst>
                                            <p:cond delay="0"/>
                                          </p:stCondLst>
                                        </p:cTn>
                                        <p:tgtEl>
                                          <p:spTgt spid="11274"/>
                                        </p:tgtEl>
                                        <p:attrNameLst>
                                          <p:attrName>style.visibility</p:attrName>
                                        </p:attrNameLst>
                                      </p:cBhvr>
                                      <p:to>
                                        <p:strVal val="visible"/>
                                      </p:to>
                                    </p:set>
                                    <p:animEffect transition="in" filter="wipe(left)">
                                      <p:cBhvr>
                                        <p:cTn id="48" dur="1000"/>
                                        <p:tgtEl>
                                          <p:spTgt spid="11274"/>
                                        </p:tgtEl>
                                      </p:cBhvr>
                                    </p:animEffect>
                                  </p:childTnLst>
                                </p:cTn>
                              </p:par>
                            </p:childTnLst>
                          </p:cTn>
                        </p:par>
                        <p:par>
                          <p:cTn id="49" fill="hold" nodeType="afterGroup">
                            <p:stCondLst>
                              <p:cond delay="1500"/>
                            </p:stCondLst>
                            <p:childTnLst>
                              <p:par>
                                <p:cTn id="50" presetID="22" presetClass="entr" presetSubtype="8" fill="hold" nodeType="afterEffect">
                                  <p:stCondLst>
                                    <p:cond delay="0"/>
                                  </p:stCondLst>
                                  <p:childTnLst>
                                    <p:set>
                                      <p:cBhvr>
                                        <p:cTn id="51" dur="1" fill="hold">
                                          <p:stCondLst>
                                            <p:cond delay="0"/>
                                          </p:stCondLst>
                                        </p:cTn>
                                        <p:tgtEl>
                                          <p:spTgt spid="11275"/>
                                        </p:tgtEl>
                                        <p:attrNameLst>
                                          <p:attrName>style.visibility</p:attrName>
                                        </p:attrNameLst>
                                      </p:cBhvr>
                                      <p:to>
                                        <p:strVal val="visible"/>
                                      </p:to>
                                    </p:set>
                                    <p:animEffect transition="in" filter="wipe(left)">
                                      <p:cBhvr>
                                        <p:cTn id="52" dur="1000"/>
                                        <p:tgtEl>
                                          <p:spTgt spid="11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8564" grpId="0"/>
      <p:bldP spid="7" grpId="0" animBg="1"/>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a:xfrm>
            <a:off x="1371600" y="457200"/>
            <a:ext cx="7315200" cy="487363"/>
          </a:xfrm>
        </p:spPr>
        <p:txBody>
          <a:bodyPr/>
          <a:lstStyle/>
          <a:p>
            <a:pPr eaLnBrk="1" hangingPunct="1"/>
            <a:r>
              <a:rPr lang="en-US" altLang="en-US" sz="2000" b="0" smtClean="0"/>
              <a:t>EQUILIBRIUM IN A COMPETITIVE</a:t>
            </a:r>
            <a:br>
              <a:rPr lang="en-US" altLang="en-US" sz="2000" b="0" smtClean="0"/>
            </a:br>
            <a:r>
              <a:rPr lang="en-US" altLang="en-US" sz="2000" b="0" smtClean="0"/>
              <a:t>FACTOR MARKET</a:t>
            </a:r>
          </a:p>
        </p:txBody>
      </p:sp>
      <p:grpSp>
        <p:nvGrpSpPr>
          <p:cNvPr id="22531" name="Group 5"/>
          <p:cNvGrpSpPr>
            <a:grpSpLocks/>
          </p:cNvGrpSpPr>
          <p:nvPr/>
        </p:nvGrpSpPr>
        <p:grpSpPr bwMode="auto">
          <a:xfrm>
            <a:off x="457200" y="381000"/>
            <a:ext cx="8229600" cy="487363"/>
            <a:chOff x="288" y="240"/>
            <a:chExt cx="5184" cy="307"/>
          </a:xfrm>
        </p:grpSpPr>
        <p:sp>
          <p:nvSpPr>
            <p:cNvPr id="22542"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14.2</a:t>
              </a:r>
            </a:p>
          </p:txBody>
        </p:sp>
        <p:sp>
          <p:nvSpPr>
            <p:cNvPr id="22543"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2532"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Rectangle 5"/>
          <p:cNvSpPr>
            <a:spLocks noChangeArrowheads="1"/>
          </p:cNvSpPr>
          <p:nvPr/>
        </p:nvSpPr>
        <p:spPr bwMode="auto">
          <a:xfrm>
            <a:off x="1104900" y="1981200"/>
            <a:ext cx="30480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Labor Market Equilibrium (continued)</a:t>
            </a:r>
          </a:p>
        </p:txBody>
      </p:sp>
      <p:sp>
        <p:nvSpPr>
          <p:cNvPr id="22534" name="Rectangle 7"/>
          <p:cNvSpPr>
            <a:spLocks noChangeArrowheads="1"/>
          </p:cNvSpPr>
          <p:nvPr/>
        </p:nvSpPr>
        <p:spPr bwMode="auto">
          <a:xfrm>
            <a:off x="1104900" y="16764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14.10</a:t>
            </a:r>
          </a:p>
        </p:txBody>
      </p:sp>
      <p:sp>
        <p:nvSpPr>
          <p:cNvPr id="9" name="Rectangle 4"/>
          <p:cNvSpPr>
            <a:spLocks noChangeArrowheads="1"/>
          </p:cNvSpPr>
          <p:nvPr/>
        </p:nvSpPr>
        <p:spPr bwMode="auto">
          <a:xfrm>
            <a:off x="1104900" y="2286000"/>
            <a:ext cx="30480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dirty="0" smtClean="0">
                <a:solidFill>
                  <a:schemeClr val="tx1"/>
                </a:solidFill>
              </a:rPr>
              <a:t>it</a:t>
            </a:r>
            <a:r>
              <a:rPr lang="en-US" altLang="en-US" sz="1400" dirty="0" smtClean="0">
                <a:solidFill>
                  <a:schemeClr val="tx1"/>
                </a:solidFill>
              </a:rPr>
              <a:t> </a:t>
            </a:r>
            <a:r>
              <a:rPr lang="en-US" altLang="en-US" sz="1400" dirty="0">
                <a:solidFill>
                  <a:schemeClr val="tx1"/>
                </a:solidFill>
              </a:rPr>
              <a:t>shows that when the producer has monopoly power, </a:t>
            </a:r>
          </a:p>
          <a:p>
            <a:pPr eaLnBrk="1" hangingPunct="1">
              <a:buFontTx/>
              <a:buNone/>
            </a:pPr>
            <a:endParaRPr lang="en-US" altLang="en-US" sz="900" dirty="0">
              <a:solidFill>
                <a:schemeClr val="tx1"/>
              </a:solidFill>
            </a:endParaRPr>
          </a:p>
          <a:p>
            <a:pPr eaLnBrk="1" hangingPunct="1">
              <a:buFontTx/>
              <a:buNone/>
            </a:pPr>
            <a:r>
              <a:rPr lang="en-US" altLang="en-US" sz="1400" dirty="0">
                <a:solidFill>
                  <a:schemeClr val="tx1"/>
                </a:solidFill>
              </a:rPr>
              <a:t>the marginal value of a worker </a:t>
            </a:r>
            <a:r>
              <a:rPr lang="en-US" altLang="en-US" sz="1600" i="1" dirty="0" err="1">
                <a:solidFill>
                  <a:schemeClr val="tx1"/>
                </a:solidFill>
                <a:latin typeface="Times New Roman" panose="02020603050405020304" pitchFamily="18" charset="0"/>
                <a:cs typeface="Times New Roman" panose="02020603050405020304" pitchFamily="18" charset="0"/>
              </a:rPr>
              <a:t>v</a:t>
            </a:r>
            <a:r>
              <a:rPr lang="en-US" altLang="en-US" sz="1400" i="1" baseline="-25000" dirty="0" err="1">
                <a:solidFill>
                  <a:schemeClr val="tx1"/>
                </a:solidFill>
              </a:rPr>
              <a:t>M</a:t>
            </a:r>
            <a:r>
              <a:rPr lang="en-US" altLang="en-US" sz="1400" dirty="0">
                <a:solidFill>
                  <a:schemeClr val="tx1"/>
                </a:solidFill>
              </a:rPr>
              <a:t> is greater than the wage </a:t>
            </a:r>
            <a:r>
              <a:rPr lang="en-US" altLang="en-US" sz="1600" i="1" dirty="0" err="1">
                <a:solidFill>
                  <a:schemeClr val="tx1"/>
                </a:solidFill>
                <a:latin typeface="Times New Roman" panose="02020603050405020304" pitchFamily="18" charset="0"/>
                <a:cs typeface="Times New Roman" panose="02020603050405020304" pitchFamily="18" charset="0"/>
              </a:rPr>
              <a:t>w</a:t>
            </a:r>
            <a:r>
              <a:rPr lang="en-US" altLang="en-US" sz="1400" i="1" baseline="-25000" dirty="0" err="1">
                <a:solidFill>
                  <a:schemeClr val="tx1"/>
                </a:solidFill>
              </a:rPr>
              <a:t>M</a:t>
            </a:r>
            <a:r>
              <a:rPr lang="en-US" altLang="en-US" sz="1400" dirty="0" err="1">
                <a:solidFill>
                  <a:schemeClr val="tx1"/>
                </a:solidFill>
              </a:rPr>
              <a:t>.</a:t>
            </a:r>
            <a:r>
              <a:rPr lang="en-US" altLang="en-US" sz="1400" dirty="0">
                <a:solidFill>
                  <a:schemeClr val="tx1"/>
                </a:solidFill>
              </a:rPr>
              <a:t> Thus too few workers are employed. (Point </a:t>
            </a:r>
            <a:r>
              <a:rPr lang="en-US" altLang="en-US" sz="1400" i="1" dirty="0">
                <a:solidFill>
                  <a:schemeClr val="tx1"/>
                </a:solidFill>
              </a:rPr>
              <a:t>B</a:t>
            </a:r>
            <a:r>
              <a:rPr lang="en-US" altLang="en-US" sz="1400" dirty="0">
                <a:solidFill>
                  <a:schemeClr val="tx1"/>
                </a:solidFill>
              </a:rPr>
              <a:t> determines the quantity of labor that the firm hires and the wage rate paid.)</a:t>
            </a:r>
          </a:p>
        </p:txBody>
      </p:sp>
      <p:pic>
        <p:nvPicPr>
          <p:cNvPr id="58370" name="Picture 2" descr="C:\Documents and Settings\Kyle M. Thiel\Desktop\Pindyck_7e\ppts\aparna_ppts\aparna_ppts\ch14\fig14.10\fig14.10b_0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6775" y="1828800"/>
            <a:ext cx="4314825" cy="415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1" name="Picture 3" descr="C:\Documents and Settings\Kyle M. Thiel\Desktop\Pindyck_7e\ppts\aparna_ppts\aparna_ppts\ch14\fig14.10\fig14.10b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6775" y="1828800"/>
            <a:ext cx="4314825" cy="415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2" name="Picture 4" descr="C:\Documents and Settings\Kyle M. Thiel\Desktop\Pindyck_7e\ppts\aparna_ppts\aparna_ppts\ch14\fig14.10\fig14.10b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76775" y="1828800"/>
            <a:ext cx="4314825" cy="415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3" name="Picture 5" descr="C:\Documents and Settings\Kyle M. Thiel\Desktop\Pindyck_7e\ppts\aparna_ppts\aparna_ppts\ch14\fig14.10\fig14.10b_0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76775" y="1828800"/>
            <a:ext cx="4314825" cy="415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4" name="Picture 6" descr="C:\Documents and Settings\Kyle M. Thiel\Desktop\Pindyck_7e\ppts\aparna_ppts\aparna_ppts\ch14\fig14.10\fig14.10b_05.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76775" y="1828800"/>
            <a:ext cx="4314825" cy="415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5" name="Picture 7" descr="C:\Documents and Settings\Kyle M. Thiel\Desktop\Pindyck_7e\ppts\aparna_ppts\aparna_ppts\ch14\fig14.10\fig14.10b_06.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76775" y="1828800"/>
            <a:ext cx="4314825" cy="415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58370"/>
                                        </p:tgtEl>
                                        <p:attrNameLst>
                                          <p:attrName>style.visibility</p:attrName>
                                        </p:attrNameLst>
                                      </p:cBhvr>
                                      <p:to>
                                        <p:strVal val="visible"/>
                                      </p:to>
                                    </p:set>
                                    <p:animEffect transition="in" filter="wipe(left)">
                                      <p:cBhvr>
                                        <p:cTn id="11" dur="500"/>
                                        <p:tgtEl>
                                          <p:spTgt spid="58370"/>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58371"/>
                                        </p:tgtEl>
                                        <p:attrNameLst>
                                          <p:attrName>style.visibility</p:attrName>
                                        </p:attrNameLst>
                                      </p:cBhvr>
                                      <p:to>
                                        <p:strVal val="visible"/>
                                      </p:to>
                                    </p:set>
                                    <p:animEffect transition="in" filter="wipe(left)">
                                      <p:cBhvr>
                                        <p:cTn id="15" dur="1000"/>
                                        <p:tgtEl>
                                          <p:spTgt spid="58371"/>
                                        </p:tgtEl>
                                      </p:cBhvr>
                                    </p:animEffect>
                                  </p:childTnLst>
                                </p:cTn>
                              </p:par>
                            </p:childTnLst>
                          </p:cTn>
                        </p:par>
                        <p:par>
                          <p:cTn id="16" fill="hold" nodeType="afterGroup">
                            <p:stCondLst>
                              <p:cond delay="2000"/>
                            </p:stCondLst>
                            <p:childTnLst>
                              <p:par>
                                <p:cTn id="17" presetID="22" presetClass="entr" presetSubtype="8" fill="hold" nodeType="afterEffect">
                                  <p:stCondLst>
                                    <p:cond delay="0"/>
                                  </p:stCondLst>
                                  <p:childTnLst>
                                    <p:set>
                                      <p:cBhvr>
                                        <p:cTn id="18" dur="1" fill="hold">
                                          <p:stCondLst>
                                            <p:cond delay="0"/>
                                          </p:stCondLst>
                                        </p:cTn>
                                        <p:tgtEl>
                                          <p:spTgt spid="58372"/>
                                        </p:tgtEl>
                                        <p:attrNameLst>
                                          <p:attrName>style.visibility</p:attrName>
                                        </p:attrNameLst>
                                      </p:cBhvr>
                                      <p:to>
                                        <p:strVal val="visible"/>
                                      </p:to>
                                    </p:set>
                                    <p:animEffect transition="in" filter="wipe(left)">
                                      <p:cBhvr>
                                        <p:cTn id="19" dur="1000"/>
                                        <p:tgtEl>
                                          <p:spTgt spid="58372"/>
                                        </p:tgtEl>
                                      </p:cBhvr>
                                    </p:animEffect>
                                  </p:childTnLst>
                                </p:cTn>
                              </p:par>
                            </p:childTnLst>
                          </p:cTn>
                        </p:par>
                        <p:par>
                          <p:cTn id="20" fill="hold" nodeType="afterGroup">
                            <p:stCondLst>
                              <p:cond delay="3000"/>
                            </p:stCondLst>
                            <p:childTnLst>
                              <p:par>
                                <p:cTn id="21" presetID="22" presetClass="entr" presetSubtype="8" fill="hold" nodeType="afterEffect">
                                  <p:stCondLst>
                                    <p:cond delay="0"/>
                                  </p:stCondLst>
                                  <p:childTnLst>
                                    <p:set>
                                      <p:cBhvr>
                                        <p:cTn id="22" dur="1" fill="hold">
                                          <p:stCondLst>
                                            <p:cond delay="0"/>
                                          </p:stCondLst>
                                        </p:cTn>
                                        <p:tgtEl>
                                          <p:spTgt spid="58373"/>
                                        </p:tgtEl>
                                        <p:attrNameLst>
                                          <p:attrName>style.visibility</p:attrName>
                                        </p:attrNameLst>
                                      </p:cBhvr>
                                      <p:to>
                                        <p:strVal val="visible"/>
                                      </p:to>
                                    </p:set>
                                    <p:animEffect transition="in" filter="wipe(left)">
                                      <p:cBhvr>
                                        <p:cTn id="23" dur="1000"/>
                                        <p:tgtEl>
                                          <p:spTgt spid="58373"/>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nodeType="clickEffect">
                                  <p:stCondLst>
                                    <p:cond delay="0"/>
                                  </p:stCondLst>
                                  <p:childTnLst>
                                    <p:set>
                                      <p:cBhvr>
                                        <p:cTn id="27" dur="1" fill="hold">
                                          <p:stCondLst>
                                            <p:cond delay="0"/>
                                          </p:stCondLst>
                                        </p:cTn>
                                        <p:tgtEl>
                                          <p:spTgt spid="9">
                                            <p:txEl>
                                              <p:pRg st="2" end="2"/>
                                            </p:txEl>
                                          </p:spTgt>
                                        </p:tgtEl>
                                        <p:attrNameLst>
                                          <p:attrName>style.visibility</p:attrName>
                                        </p:attrNameLst>
                                      </p:cBhvr>
                                      <p:to>
                                        <p:strVal val="visible"/>
                                      </p:to>
                                    </p:set>
                                    <p:animEffect transition="in" filter="wipe(left)">
                                      <p:cBhvr>
                                        <p:cTn id="28" dur="500"/>
                                        <p:tgtEl>
                                          <p:spTgt spid="9">
                                            <p:txEl>
                                              <p:pRg st="2" end="2"/>
                                            </p:txEl>
                                          </p:spTgt>
                                        </p:tgtEl>
                                      </p:cBhvr>
                                    </p:animEffect>
                                  </p:childTnLst>
                                </p:cTn>
                              </p:par>
                            </p:childTnLst>
                          </p:cTn>
                        </p:par>
                        <p:par>
                          <p:cTn id="29" fill="hold" nodeType="afterGroup">
                            <p:stCondLst>
                              <p:cond delay="500"/>
                            </p:stCondLst>
                            <p:childTnLst>
                              <p:par>
                                <p:cTn id="30" presetID="22" presetClass="entr" presetSubtype="8" fill="hold" nodeType="afterEffect">
                                  <p:stCondLst>
                                    <p:cond delay="0"/>
                                  </p:stCondLst>
                                  <p:childTnLst>
                                    <p:set>
                                      <p:cBhvr>
                                        <p:cTn id="31" dur="1" fill="hold">
                                          <p:stCondLst>
                                            <p:cond delay="0"/>
                                          </p:stCondLst>
                                        </p:cTn>
                                        <p:tgtEl>
                                          <p:spTgt spid="58374"/>
                                        </p:tgtEl>
                                        <p:attrNameLst>
                                          <p:attrName>style.visibility</p:attrName>
                                        </p:attrNameLst>
                                      </p:cBhvr>
                                      <p:to>
                                        <p:strVal val="visible"/>
                                      </p:to>
                                    </p:set>
                                    <p:animEffect transition="in" filter="wipe(left)">
                                      <p:cBhvr>
                                        <p:cTn id="32" dur="1000"/>
                                        <p:tgtEl>
                                          <p:spTgt spid="58374"/>
                                        </p:tgtEl>
                                      </p:cBhvr>
                                    </p:animEffect>
                                  </p:childTnLst>
                                </p:cTn>
                              </p:par>
                            </p:childTnLst>
                          </p:cTn>
                        </p:par>
                        <p:par>
                          <p:cTn id="33" fill="hold" nodeType="afterGroup">
                            <p:stCondLst>
                              <p:cond delay="1500"/>
                            </p:stCondLst>
                            <p:childTnLst>
                              <p:par>
                                <p:cTn id="34" presetID="22" presetClass="entr" presetSubtype="8" fill="hold" nodeType="afterEffect">
                                  <p:stCondLst>
                                    <p:cond delay="0"/>
                                  </p:stCondLst>
                                  <p:childTnLst>
                                    <p:set>
                                      <p:cBhvr>
                                        <p:cTn id="35" dur="1" fill="hold">
                                          <p:stCondLst>
                                            <p:cond delay="0"/>
                                          </p:stCondLst>
                                        </p:cTn>
                                        <p:tgtEl>
                                          <p:spTgt spid="58375"/>
                                        </p:tgtEl>
                                        <p:attrNameLst>
                                          <p:attrName>style.visibility</p:attrName>
                                        </p:attrNameLst>
                                      </p:cBhvr>
                                      <p:to>
                                        <p:strVal val="visible"/>
                                      </p:to>
                                    </p:set>
                                    <p:animEffect transition="in" filter="wipe(left)">
                                      <p:cBhvr>
                                        <p:cTn id="36" dur="1000"/>
                                        <p:tgtEl>
                                          <p:spTgt spid="583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p:nvPr>
        </p:nvSpPr>
        <p:spPr>
          <a:xfrm>
            <a:off x="1371600" y="457200"/>
            <a:ext cx="7315200" cy="487363"/>
          </a:xfrm>
        </p:spPr>
        <p:txBody>
          <a:bodyPr/>
          <a:lstStyle/>
          <a:p>
            <a:pPr eaLnBrk="1" hangingPunct="1"/>
            <a:r>
              <a:rPr lang="en-US" altLang="en-US" sz="2000" b="0" smtClean="0"/>
              <a:t>EQUILIBRIUM IN A COMPETITIVE</a:t>
            </a:r>
            <a:br>
              <a:rPr lang="en-US" altLang="en-US" sz="2000" b="0" smtClean="0"/>
            </a:br>
            <a:r>
              <a:rPr lang="en-US" altLang="en-US" sz="2000" b="0" smtClean="0"/>
              <a:t>FACTOR MARKET</a:t>
            </a:r>
          </a:p>
        </p:txBody>
      </p:sp>
      <p:grpSp>
        <p:nvGrpSpPr>
          <p:cNvPr id="23555" name="Group 5"/>
          <p:cNvGrpSpPr>
            <a:grpSpLocks/>
          </p:cNvGrpSpPr>
          <p:nvPr/>
        </p:nvGrpSpPr>
        <p:grpSpPr bwMode="auto">
          <a:xfrm>
            <a:off x="457200" y="381000"/>
            <a:ext cx="8229600" cy="487363"/>
            <a:chOff x="288" y="240"/>
            <a:chExt cx="5184" cy="307"/>
          </a:xfrm>
        </p:grpSpPr>
        <p:sp>
          <p:nvSpPr>
            <p:cNvPr id="23569"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14.2</a:t>
              </a:r>
            </a:p>
          </p:txBody>
        </p:sp>
        <p:sp>
          <p:nvSpPr>
            <p:cNvPr id="23570"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3556"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
          <p:cNvSpPr>
            <a:spLocks noChangeArrowheads="1"/>
          </p:cNvSpPr>
          <p:nvPr/>
        </p:nvSpPr>
        <p:spPr bwMode="auto">
          <a:xfrm>
            <a:off x="990600" y="2819400"/>
            <a:ext cx="30861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Economic Rent</a:t>
            </a:r>
          </a:p>
        </p:txBody>
      </p:sp>
      <p:sp>
        <p:nvSpPr>
          <p:cNvPr id="8" name="Rectangle 7"/>
          <p:cNvSpPr>
            <a:spLocks noChangeArrowheads="1"/>
          </p:cNvSpPr>
          <p:nvPr/>
        </p:nvSpPr>
        <p:spPr bwMode="auto">
          <a:xfrm>
            <a:off x="990600" y="25146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14.11</a:t>
            </a:r>
          </a:p>
        </p:txBody>
      </p:sp>
      <p:sp>
        <p:nvSpPr>
          <p:cNvPr id="9" name="Rectangle 4"/>
          <p:cNvSpPr>
            <a:spLocks noChangeArrowheads="1"/>
          </p:cNvSpPr>
          <p:nvPr/>
        </p:nvSpPr>
        <p:spPr bwMode="auto">
          <a:xfrm>
            <a:off x="914400" y="3124200"/>
            <a:ext cx="32385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a:solidFill>
                  <a:schemeClr val="tx1"/>
                </a:solidFill>
              </a:rPr>
              <a:t>The economic rent associated with the employment of labor is the excess of wages paid above the minimum amount needed to hire workers.</a:t>
            </a:r>
          </a:p>
          <a:p>
            <a:pPr eaLnBrk="1" hangingPunct="1">
              <a:buFontTx/>
              <a:buNone/>
            </a:pPr>
            <a:r>
              <a:rPr lang="en-US" altLang="en-US" sz="900">
                <a:solidFill>
                  <a:schemeClr val="tx1"/>
                </a:solidFill>
              </a:rPr>
              <a:t> </a:t>
            </a:r>
          </a:p>
          <a:p>
            <a:pPr eaLnBrk="1" hangingPunct="1">
              <a:buFontTx/>
              <a:buNone/>
            </a:pPr>
            <a:r>
              <a:rPr lang="en-US" altLang="en-US" sz="1400">
                <a:solidFill>
                  <a:schemeClr val="tx1"/>
                </a:solidFill>
              </a:rPr>
              <a:t>The equilibrium wage is given by </a:t>
            </a:r>
            <a:r>
              <a:rPr lang="en-US" altLang="en-US" sz="1400" i="1">
                <a:solidFill>
                  <a:schemeClr val="tx1"/>
                </a:solidFill>
              </a:rPr>
              <a:t>A</a:t>
            </a:r>
            <a:r>
              <a:rPr lang="en-US" altLang="en-US" sz="1400">
                <a:solidFill>
                  <a:schemeClr val="tx1"/>
                </a:solidFill>
              </a:rPr>
              <a:t>, at the intersection of the labor supply and labor demand curves.</a:t>
            </a:r>
          </a:p>
          <a:p>
            <a:pPr eaLnBrk="1" hangingPunct="1">
              <a:buFontTx/>
              <a:buNone/>
            </a:pPr>
            <a:endParaRPr lang="en-US" altLang="en-US" sz="900">
              <a:solidFill>
                <a:schemeClr val="tx1"/>
              </a:solidFill>
            </a:endParaRPr>
          </a:p>
          <a:p>
            <a:pPr eaLnBrk="1" hangingPunct="1">
              <a:buFontTx/>
              <a:buNone/>
            </a:pPr>
            <a:r>
              <a:rPr lang="en-US" altLang="en-US" sz="1400">
                <a:solidFill>
                  <a:schemeClr val="tx1"/>
                </a:solidFill>
              </a:rPr>
              <a:t>Because the supply curve is upward sloping, some workers would have accepted jobs for a wage less than </a:t>
            </a:r>
            <a:r>
              <a:rPr lang="en-US" altLang="en-US" sz="1600" i="1">
                <a:solidFill>
                  <a:schemeClr val="tx1"/>
                </a:solidFill>
                <a:latin typeface="Times New Roman" panose="02020603050405020304" pitchFamily="18" charset="0"/>
                <a:cs typeface="Times New Roman" panose="02020603050405020304" pitchFamily="18" charset="0"/>
              </a:rPr>
              <a:t>w</a:t>
            </a:r>
            <a:r>
              <a:rPr lang="en-US" altLang="en-US" sz="1400">
                <a:solidFill>
                  <a:schemeClr val="tx1"/>
                </a:solidFill>
              </a:rPr>
              <a:t>*.</a:t>
            </a:r>
          </a:p>
          <a:p>
            <a:pPr eaLnBrk="1" hangingPunct="1">
              <a:buFontTx/>
              <a:buNone/>
            </a:pPr>
            <a:r>
              <a:rPr lang="en-US" altLang="en-US" sz="900">
                <a:solidFill>
                  <a:schemeClr val="tx1"/>
                </a:solidFill>
              </a:rPr>
              <a:t> </a:t>
            </a:r>
          </a:p>
          <a:p>
            <a:pPr eaLnBrk="1" hangingPunct="1">
              <a:buFontTx/>
              <a:buNone/>
            </a:pPr>
            <a:r>
              <a:rPr lang="en-US" altLang="en-US" sz="1400">
                <a:solidFill>
                  <a:schemeClr val="tx1"/>
                </a:solidFill>
              </a:rPr>
              <a:t>The green-shaded area </a:t>
            </a:r>
            <a:r>
              <a:rPr lang="en-US" altLang="en-US" sz="1400" i="1">
                <a:solidFill>
                  <a:schemeClr val="tx1"/>
                </a:solidFill>
              </a:rPr>
              <a:t>AB</a:t>
            </a:r>
            <a:r>
              <a:rPr lang="en-US" altLang="en-US" sz="1600" i="1">
                <a:solidFill>
                  <a:schemeClr val="tx1"/>
                </a:solidFill>
                <a:latin typeface="Times New Roman" panose="02020603050405020304" pitchFamily="18" charset="0"/>
                <a:cs typeface="Times New Roman" panose="02020603050405020304" pitchFamily="18" charset="0"/>
              </a:rPr>
              <a:t>w</a:t>
            </a:r>
            <a:r>
              <a:rPr lang="en-US" altLang="en-US" sz="1400">
                <a:solidFill>
                  <a:schemeClr val="tx1"/>
                </a:solidFill>
              </a:rPr>
              <a:t>* is the economic rent received by all workers.</a:t>
            </a:r>
          </a:p>
        </p:txBody>
      </p:sp>
      <p:sp>
        <p:nvSpPr>
          <p:cNvPr id="16" name="TextBox 15"/>
          <p:cNvSpPr txBox="1"/>
          <p:nvPr/>
        </p:nvSpPr>
        <p:spPr>
          <a:xfrm>
            <a:off x="1219200" y="1600200"/>
            <a:ext cx="6553200" cy="923925"/>
          </a:xfrm>
          <a:prstGeom prst="rect">
            <a:avLst/>
          </a:prstGeom>
          <a:noFill/>
        </p:spPr>
        <p:txBody>
          <a:bodyPr>
            <a:spAutoFit/>
          </a:bodyPr>
          <a:lstStyle/>
          <a:p>
            <a:pPr eaLnBrk="1" hangingPunct="1">
              <a:defRPr/>
            </a:pPr>
            <a:r>
              <a:rPr lang="en-US" dirty="0">
                <a:latin typeface="+mj-lt"/>
              </a:rPr>
              <a:t>For a factor market, </a:t>
            </a:r>
            <a:r>
              <a:rPr lang="en-US" i="1" dirty="0">
                <a:latin typeface="+mj-lt"/>
              </a:rPr>
              <a:t>economic rent is the difference between the payments made to a factor of production and the minimum amount that must be spent to obtain the use of that factor.</a:t>
            </a:r>
          </a:p>
        </p:txBody>
      </p:sp>
      <p:sp>
        <p:nvSpPr>
          <p:cNvPr id="17" name="Rectangle 52"/>
          <p:cNvSpPr txBox="1">
            <a:spLocks noChangeArrowheads="1"/>
          </p:cNvSpPr>
          <p:nvPr/>
        </p:nvSpPr>
        <p:spPr bwMode="auto">
          <a:xfrm>
            <a:off x="457200" y="1143000"/>
            <a:ext cx="5029200" cy="381000"/>
          </a:xfrm>
          <a:prstGeom prst="rect">
            <a:avLst/>
          </a:prstGeom>
          <a:noFill/>
          <a:ln w="9525">
            <a:noFill/>
            <a:miter lim="800000"/>
            <a:headEnd/>
            <a:tailEnd/>
          </a:ln>
        </p:spPr>
        <p:txBody>
          <a:bodyPr/>
          <a:lstStyle/>
          <a:p>
            <a:pPr marL="342900" indent="-342900" eaLnBrk="1" hangingPunct="1">
              <a:spcBef>
                <a:spcPct val="20000"/>
              </a:spcBef>
              <a:defRPr/>
            </a:pPr>
            <a:r>
              <a:rPr lang="en-US" sz="2000" kern="0" dirty="0">
                <a:solidFill>
                  <a:srgbClr val="53BE95"/>
                </a:solidFill>
                <a:latin typeface="+mn-lt"/>
              </a:rPr>
              <a:t>Economic Rent</a:t>
            </a:r>
          </a:p>
        </p:txBody>
      </p:sp>
      <p:pic>
        <p:nvPicPr>
          <p:cNvPr id="59406" name="Picture 14" descr="C:\Documents and Settings\Kyle M. Thiel\Desktop\Pindyck_7e\ppts\aparna_ppts\aparna_ppts\ch14\fig14.11\fig14.11_05.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52850" y="2971800"/>
            <a:ext cx="5391150" cy="36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7" name="Picture 15" descr="C:\Documents and Settings\Kyle M. Thiel\Desktop\Pindyck_7e\ppts\aparna_ppts\aparna_ppts\ch14\fig14.11\fig14.11_06.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52850" y="2971800"/>
            <a:ext cx="5391150" cy="36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8" name="Picture 16" descr="C:\Documents and Settings\Kyle M. Thiel\Desktop\Pindyck_7e\ppts\aparna_ppts\aparna_ppts\ch14\fig14.11\fig14.11_01.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52850" y="2971800"/>
            <a:ext cx="5391150" cy="36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9" name="Picture 17" descr="C:\Documents and Settings\Kyle M. Thiel\Desktop\Pindyck_7e\ppts\aparna_ppts\aparna_ppts\ch14\fig14.11\fig14.11_02.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52850" y="2971800"/>
            <a:ext cx="5391150" cy="36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10" name="Picture 18" descr="C:\Documents and Settings\Kyle M. Thiel\Desktop\Pindyck_7e\ppts\aparna_ppts\aparna_ppts\ch14\fig14.11\fig14.11_03.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52850" y="2971800"/>
            <a:ext cx="5391150" cy="36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11" name="Picture 19" descr="C:\Documents and Settings\Kyle M. Thiel\Desktop\Pindyck_7e\ppts\aparna_ppts\aparna_ppts\ch14\fig14.11\fig14.11_04.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52850" y="2971800"/>
            <a:ext cx="5391150" cy="36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12" name="Picture 20" descr="C:\Documents and Settings\Kyle M. Thiel\Desktop\Pindyck_7e\ppts\aparna_ppts\aparna_ppts\ch14\fig14.11\fig14.11_07.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52850" y="2971800"/>
            <a:ext cx="5391150" cy="36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left)">
                                      <p:cBhvr>
                                        <p:cTn id="7" dur="500"/>
                                        <p:tgtEl>
                                          <p:spTgt spid="17">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nodeType="afterGroup">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childTnLst>
                          </p:cTn>
                        </p:par>
                        <p:par>
                          <p:cTn id="21" fill="hold" nodeType="afterGroup">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wipe(left)">
                                      <p:cBhvr>
                                        <p:cTn id="24" dur="500"/>
                                        <p:tgtEl>
                                          <p:spTgt spid="9">
                                            <p:txEl>
                                              <p:pRg st="0" end="0"/>
                                            </p:txEl>
                                          </p:spTgt>
                                        </p:tgtEl>
                                      </p:cBhvr>
                                    </p:animEffect>
                                  </p:childTnLst>
                                </p:cTn>
                              </p:par>
                            </p:childTnLst>
                          </p:cTn>
                        </p:par>
                        <p:par>
                          <p:cTn id="25" fill="hold" nodeType="afterGroup">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9">
                                            <p:txEl>
                                              <p:pRg st="2" end="2"/>
                                            </p:txEl>
                                          </p:spTgt>
                                        </p:tgtEl>
                                        <p:attrNameLst>
                                          <p:attrName>style.visibility</p:attrName>
                                        </p:attrNameLst>
                                      </p:cBhvr>
                                      <p:to>
                                        <p:strVal val="visible"/>
                                      </p:to>
                                    </p:set>
                                    <p:animEffect transition="in" filter="wipe(left)">
                                      <p:cBhvr>
                                        <p:cTn id="28" dur="500"/>
                                        <p:tgtEl>
                                          <p:spTgt spid="9">
                                            <p:txEl>
                                              <p:pRg st="2" end="2"/>
                                            </p:txEl>
                                          </p:spTgt>
                                        </p:tgtEl>
                                      </p:cBhvr>
                                    </p:animEffect>
                                  </p:childTnLst>
                                </p:cTn>
                              </p:par>
                            </p:childTnLst>
                          </p:cTn>
                        </p:par>
                        <p:par>
                          <p:cTn id="29" fill="hold" nodeType="afterGroup">
                            <p:stCondLst>
                              <p:cond delay="2000"/>
                            </p:stCondLst>
                            <p:childTnLst>
                              <p:par>
                                <p:cTn id="30" presetID="22" presetClass="entr" presetSubtype="8" fill="hold" nodeType="afterEffect">
                                  <p:stCondLst>
                                    <p:cond delay="0"/>
                                  </p:stCondLst>
                                  <p:childTnLst>
                                    <p:set>
                                      <p:cBhvr>
                                        <p:cTn id="31" dur="1" fill="hold">
                                          <p:stCondLst>
                                            <p:cond delay="0"/>
                                          </p:stCondLst>
                                        </p:cTn>
                                        <p:tgtEl>
                                          <p:spTgt spid="59408"/>
                                        </p:tgtEl>
                                        <p:attrNameLst>
                                          <p:attrName>style.visibility</p:attrName>
                                        </p:attrNameLst>
                                      </p:cBhvr>
                                      <p:to>
                                        <p:strVal val="visible"/>
                                      </p:to>
                                    </p:set>
                                    <p:animEffect transition="in" filter="wipe(left)">
                                      <p:cBhvr>
                                        <p:cTn id="32" dur="1000"/>
                                        <p:tgtEl>
                                          <p:spTgt spid="59408"/>
                                        </p:tgtEl>
                                      </p:cBhvr>
                                    </p:animEffect>
                                  </p:childTnLst>
                                </p:cTn>
                              </p:par>
                            </p:childTnLst>
                          </p:cTn>
                        </p:par>
                        <p:par>
                          <p:cTn id="33" fill="hold" nodeType="afterGroup">
                            <p:stCondLst>
                              <p:cond delay="3000"/>
                            </p:stCondLst>
                            <p:childTnLst>
                              <p:par>
                                <p:cTn id="34" presetID="22" presetClass="entr" presetSubtype="8" fill="hold" nodeType="afterEffect">
                                  <p:stCondLst>
                                    <p:cond delay="0"/>
                                  </p:stCondLst>
                                  <p:childTnLst>
                                    <p:set>
                                      <p:cBhvr>
                                        <p:cTn id="35" dur="1" fill="hold">
                                          <p:stCondLst>
                                            <p:cond delay="0"/>
                                          </p:stCondLst>
                                        </p:cTn>
                                        <p:tgtEl>
                                          <p:spTgt spid="59409"/>
                                        </p:tgtEl>
                                        <p:attrNameLst>
                                          <p:attrName>style.visibility</p:attrName>
                                        </p:attrNameLst>
                                      </p:cBhvr>
                                      <p:to>
                                        <p:strVal val="visible"/>
                                      </p:to>
                                    </p:set>
                                    <p:animEffect transition="in" filter="wipe(left)">
                                      <p:cBhvr>
                                        <p:cTn id="36" dur="1000"/>
                                        <p:tgtEl>
                                          <p:spTgt spid="59409"/>
                                        </p:tgtEl>
                                      </p:cBhvr>
                                    </p:animEffect>
                                  </p:childTnLst>
                                </p:cTn>
                              </p:par>
                            </p:childTnLst>
                          </p:cTn>
                        </p:par>
                        <p:par>
                          <p:cTn id="37" fill="hold" nodeType="afterGroup">
                            <p:stCondLst>
                              <p:cond delay="4000"/>
                            </p:stCondLst>
                            <p:childTnLst>
                              <p:par>
                                <p:cTn id="38" presetID="22" presetClass="entr" presetSubtype="8" fill="hold" nodeType="afterEffect">
                                  <p:stCondLst>
                                    <p:cond delay="0"/>
                                  </p:stCondLst>
                                  <p:childTnLst>
                                    <p:set>
                                      <p:cBhvr>
                                        <p:cTn id="39" dur="1" fill="hold">
                                          <p:stCondLst>
                                            <p:cond delay="0"/>
                                          </p:stCondLst>
                                        </p:cTn>
                                        <p:tgtEl>
                                          <p:spTgt spid="59410"/>
                                        </p:tgtEl>
                                        <p:attrNameLst>
                                          <p:attrName>style.visibility</p:attrName>
                                        </p:attrNameLst>
                                      </p:cBhvr>
                                      <p:to>
                                        <p:strVal val="visible"/>
                                      </p:to>
                                    </p:set>
                                    <p:animEffect transition="in" filter="wipe(left)">
                                      <p:cBhvr>
                                        <p:cTn id="40" dur="1000"/>
                                        <p:tgtEl>
                                          <p:spTgt spid="59410"/>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9">
                                            <p:txEl>
                                              <p:pRg st="4" end="4"/>
                                            </p:txEl>
                                          </p:spTgt>
                                        </p:tgtEl>
                                        <p:attrNameLst>
                                          <p:attrName>style.visibility</p:attrName>
                                        </p:attrNameLst>
                                      </p:cBhvr>
                                      <p:to>
                                        <p:strVal val="visible"/>
                                      </p:to>
                                    </p:set>
                                    <p:animEffect transition="in" filter="wipe(left)">
                                      <p:cBhvr>
                                        <p:cTn id="45" dur="500"/>
                                        <p:tgtEl>
                                          <p:spTgt spid="9">
                                            <p:txEl>
                                              <p:pRg st="4" end="4"/>
                                            </p:txEl>
                                          </p:spTgt>
                                        </p:tgtEl>
                                      </p:cBhvr>
                                    </p:animEffect>
                                  </p:childTnLst>
                                </p:cTn>
                              </p:par>
                            </p:childTnLst>
                          </p:cTn>
                        </p:par>
                        <p:par>
                          <p:cTn id="46" fill="hold" nodeType="afterGroup">
                            <p:stCondLst>
                              <p:cond delay="500"/>
                            </p:stCondLst>
                            <p:childTnLst>
                              <p:par>
                                <p:cTn id="47" presetID="22" presetClass="entr" presetSubtype="8" fill="hold" nodeType="afterEffect">
                                  <p:stCondLst>
                                    <p:cond delay="0"/>
                                  </p:stCondLst>
                                  <p:childTnLst>
                                    <p:set>
                                      <p:cBhvr>
                                        <p:cTn id="48" dur="1" fill="hold">
                                          <p:stCondLst>
                                            <p:cond delay="0"/>
                                          </p:stCondLst>
                                        </p:cTn>
                                        <p:tgtEl>
                                          <p:spTgt spid="59411"/>
                                        </p:tgtEl>
                                        <p:attrNameLst>
                                          <p:attrName>style.visibility</p:attrName>
                                        </p:attrNameLst>
                                      </p:cBhvr>
                                      <p:to>
                                        <p:strVal val="visible"/>
                                      </p:to>
                                    </p:set>
                                    <p:animEffect transition="in" filter="wipe(left)">
                                      <p:cBhvr>
                                        <p:cTn id="49" dur="1000"/>
                                        <p:tgtEl>
                                          <p:spTgt spid="59411"/>
                                        </p:tgtEl>
                                      </p:cBhvr>
                                    </p:animEffect>
                                  </p:childTnLst>
                                </p:cTn>
                              </p:par>
                            </p:childTnLst>
                          </p:cTn>
                        </p:par>
                        <p:par>
                          <p:cTn id="50" fill="hold" nodeType="afterGroup">
                            <p:stCondLst>
                              <p:cond delay="1500"/>
                            </p:stCondLst>
                            <p:childTnLst>
                              <p:par>
                                <p:cTn id="51" presetID="22" presetClass="entr" presetSubtype="8" fill="hold" nodeType="afterEffect">
                                  <p:stCondLst>
                                    <p:cond delay="0"/>
                                  </p:stCondLst>
                                  <p:childTnLst>
                                    <p:set>
                                      <p:cBhvr>
                                        <p:cTn id="52" dur="1" fill="hold">
                                          <p:stCondLst>
                                            <p:cond delay="0"/>
                                          </p:stCondLst>
                                        </p:cTn>
                                        <p:tgtEl>
                                          <p:spTgt spid="59406"/>
                                        </p:tgtEl>
                                        <p:attrNameLst>
                                          <p:attrName>style.visibility</p:attrName>
                                        </p:attrNameLst>
                                      </p:cBhvr>
                                      <p:to>
                                        <p:strVal val="visible"/>
                                      </p:to>
                                    </p:set>
                                    <p:animEffect transition="in" filter="wipe(left)">
                                      <p:cBhvr>
                                        <p:cTn id="53" dur="1000"/>
                                        <p:tgtEl>
                                          <p:spTgt spid="59406"/>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9">
                                            <p:txEl>
                                              <p:pRg st="6" end="6"/>
                                            </p:txEl>
                                          </p:spTgt>
                                        </p:tgtEl>
                                        <p:attrNameLst>
                                          <p:attrName>style.visibility</p:attrName>
                                        </p:attrNameLst>
                                      </p:cBhvr>
                                      <p:to>
                                        <p:strVal val="visible"/>
                                      </p:to>
                                    </p:set>
                                    <p:animEffect transition="in" filter="wipe(left)">
                                      <p:cBhvr>
                                        <p:cTn id="58" dur="500"/>
                                        <p:tgtEl>
                                          <p:spTgt spid="9">
                                            <p:txEl>
                                              <p:pRg st="6" end="6"/>
                                            </p:txEl>
                                          </p:spTgt>
                                        </p:tgtEl>
                                      </p:cBhvr>
                                    </p:animEffect>
                                  </p:childTnLst>
                                </p:cTn>
                              </p:par>
                            </p:childTnLst>
                          </p:cTn>
                        </p:par>
                        <p:par>
                          <p:cTn id="59" fill="hold" nodeType="afterGroup">
                            <p:stCondLst>
                              <p:cond delay="500"/>
                            </p:stCondLst>
                            <p:childTnLst>
                              <p:par>
                                <p:cTn id="60" presetID="22" presetClass="entr" presetSubtype="8" fill="hold" nodeType="afterEffect">
                                  <p:stCondLst>
                                    <p:cond delay="0"/>
                                  </p:stCondLst>
                                  <p:childTnLst>
                                    <p:set>
                                      <p:cBhvr>
                                        <p:cTn id="61" dur="1" fill="hold">
                                          <p:stCondLst>
                                            <p:cond delay="0"/>
                                          </p:stCondLst>
                                        </p:cTn>
                                        <p:tgtEl>
                                          <p:spTgt spid="59407"/>
                                        </p:tgtEl>
                                        <p:attrNameLst>
                                          <p:attrName>style.visibility</p:attrName>
                                        </p:attrNameLst>
                                      </p:cBhvr>
                                      <p:to>
                                        <p:strVal val="visible"/>
                                      </p:to>
                                    </p:set>
                                    <p:animEffect transition="in" filter="wipe(left)">
                                      <p:cBhvr>
                                        <p:cTn id="62" dur="1000"/>
                                        <p:tgtEl>
                                          <p:spTgt spid="59407"/>
                                        </p:tgtEl>
                                      </p:cBhvr>
                                    </p:animEffect>
                                  </p:childTnLst>
                                </p:cTn>
                              </p:par>
                            </p:childTnLst>
                          </p:cTn>
                        </p:par>
                        <p:par>
                          <p:cTn id="63" fill="hold" nodeType="afterGroup">
                            <p:stCondLst>
                              <p:cond delay="1500"/>
                            </p:stCondLst>
                            <p:childTnLst>
                              <p:par>
                                <p:cTn id="64" presetID="22" presetClass="entr" presetSubtype="1" fill="hold" nodeType="afterEffect">
                                  <p:stCondLst>
                                    <p:cond delay="0"/>
                                  </p:stCondLst>
                                  <p:childTnLst>
                                    <p:set>
                                      <p:cBhvr>
                                        <p:cTn id="65" dur="1" fill="hold">
                                          <p:stCondLst>
                                            <p:cond delay="0"/>
                                          </p:stCondLst>
                                        </p:cTn>
                                        <p:tgtEl>
                                          <p:spTgt spid="59412"/>
                                        </p:tgtEl>
                                        <p:attrNameLst>
                                          <p:attrName>style.visibility</p:attrName>
                                        </p:attrNameLst>
                                      </p:cBhvr>
                                      <p:to>
                                        <p:strVal val="visible"/>
                                      </p:to>
                                    </p:set>
                                    <p:animEffect transition="in" filter="wipe(up)">
                                      <p:cBhvr>
                                        <p:cTn id="66" dur="1000"/>
                                        <p:tgtEl>
                                          <p:spTgt spid="59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6" grpId="0"/>
      <p:bldP spid="17"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ChangeArrowheads="1"/>
          </p:cNvSpPr>
          <p:nvPr>
            <p:ph type="title"/>
          </p:nvPr>
        </p:nvSpPr>
        <p:spPr>
          <a:xfrm>
            <a:off x="1371600" y="457200"/>
            <a:ext cx="7315200" cy="487363"/>
          </a:xfrm>
        </p:spPr>
        <p:txBody>
          <a:bodyPr/>
          <a:lstStyle/>
          <a:p>
            <a:pPr eaLnBrk="1" hangingPunct="1"/>
            <a:r>
              <a:rPr lang="en-US" altLang="en-US" sz="2000" b="0" smtClean="0"/>
              <a:t>EQUILIBRIUM IN A COMPETITIVE</a:t>
            </a:r>
            <a:br>
              <a:rPr lang="en-US" altLang="en-US" sz="2000" b="0" smtClean="0"/>
            </a:br>
            <a:r>
              <a:rPr lang="en-US" altLang="en-US" sz="2000" b="0" smtClean="0"/>
              <a:t>FACTOR MARKET</a:t>
            </a:r>
          </a:p>
        </p:txBody>
      </p:sp>
      <p:grpSp>
        <p:nvGrpSpPr>
          <p:cNvPr id="24579" name="Group 5"/>
          <p:cNvGrpSpPr>
            <a:grpSpLocks/>
          </p:cNvGrpSpPr>
          <p:nvPr/>
        </p:nvGrpSpPr>
        <p:grpSpPr bwMode="auto">
          <a:xfrm>
            <a:off x="457200" y="381000"/>
            <a:ext cx="8229600" cy="487363"/>
            <a:chOff x="288" y="240"/>
            <a:chExt cx="5184" cy="307"/>
          </a:xfrm>
        </p:grpSpPr>
        <p:sp>
          <p:nvSpPr>
            <p:cNvPr id="24593"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14.2</a:t>
              </a:r>
            </a:p>
          </p:txBody>
        </p:sp>
        <p:sp>
          <p:nvSpPr>
            <p:cNvPr id="24594"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4580"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
          <p:cNvSpPr>
            <a:spLocks noChangeArrowheads="1"/>
          </p:cNvSpPr>
          <p:nvPr/>
        </p:nvSpPr>
        <p:spPr bwMode="auto">
          <a:xfrm>
            <a:off x="685800" y="1981200"/>
            <a:ext cx="30480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Land Rent</a:t>
            </a:r>
          </a:p>
        </p:txBody>
      </p:sp>
      <p:sp>
        <p:nvSpPr>
          <p:cNvPr id="8" name="Rectangle 7"/>
          <p:cNvSpPr>
            <a:spLocks noChangeArrowheads="1"/>
          </p:cNvSpPr>
          <p:nvPr/>
        </p:nvSpPr>
        <p:spPr bwMode="auto">
          <a:xfrm>
            <a:off x="685800" y="16764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14.12</a:t>
            </a:r>
          </a:p>
        </p:txBody>
      </p:sp>
      <p:sp>
        <p:nvSpPr>
          <p:cNvPr id="9" name="Rectangle 4"/>
          <p:cNvSpPr>
            <a:spLocks noChangeArrowheads="1"/>
          </p:cNvSpPr>
          <p:nvPr/>
        </p:nvSpPr>
        <p:spPr bwMode="auto">
          <a:xfrm>
            <a:off x="685800" y="2286000"/>
            <a:ext cx="30480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a:solidFill>
                  <a:schemeClr val="tx1"/>
                </a:solidFill>
              </a:rPr>
              <a:t>When the supply of land is perfectly inelastic, the market price of land is determined at the point of intersection with the demand curve. The entire value of the land is then an economic rent. </a:t>
            </a:r>
          </a:p>
          <a:p>
            <a:pPr eaLnBrk="1" hangingPunct="1">
              <a:buFontTx/>
              <a:buNone/>
            </a:pPr>
            <a:endParaRPr lang="en-US" altLang="en-US" sz="900">
              <a:solidFill>
                <a:schemeClr val="tx1"/>
              </a:solidFill>
            </a:endParaRPr>
          </a:p>
          <a:p>
            <a:pPr eaLnBrk="1" hangingPunct="1">
              <a:buFontTx/>
              <a:buNone/>
            </a:pPr>
            <a:r>
              <a:rPr lang="en-US" altLang="en-US" sz="1400">
                <a:solidFill>
                  <a:schemeClr val="tx1"/>
                </a:solidFill>
              </a:rPr>
              <a:t>When demand is given by </a:t>
            </a:r>
            <a:r>
              <a:rPr lang="en-US" altLang="en-US" sz="1400" i="1">
                <a:solidFill>
                  <a:schemeClr val="tx1"/>
                </a:solidFill>
              </a:rPr>
              <a:t>D</a:t>
            </a:r>
            <a:r>
              <a:rPr lang="en-US" altLang="en-US" sz="1400" baseline="-25000">
                <a:solidFill>
                  <a:schemeClr val="tx1"/>
                </a:solidFill>
              </a:rPr>
              <a:t>1</a:t>
            </a:r>
            <a:r>
              <a:rPr lang="en-US" altLang="en-US" sz="1400">
                <a:solidFill>
                  <a:schemeClr val="tx1"/>
                </a:solidFill>
              </a:rPr>
              <a:t>, the economic rent per acre is given by </a:t>
            </a:r>
            <a:r>
              <a:rPr lang="en-US" altLang="en-US" sz="1400" i="1">
                <a:solidFill>
                  <a:schemeClr val="tx1"/>
                </a:solidFill>
              </a:rPr>
              <a:t>s</a:t>
            </a:r>
            <a:r>
              <a:rPr lang="en-US" altLang="en-US" sz="1400" baseline="-25000">
                <a:solidFill>
                  <a:schemeClr val="tx1"/>
                </a:solidFill>
              </a:rPr>
              <a:t>1</a:t>
            </a:r>
            <a:r>
              <a:rPr lang="en-US" altLang="en-US" sz="1400">
                <a:solidFill>
                  <a:schemeClr val="tx1"/>
                </a:solidFill>
              </a:rPr>
              <a:t>, </a:t>
            </a:r>
          </a:p>
          <a:p>
            <a:pPr eaLnBrk="1" hangingPunct="1">
              <a:buFontTx/>
              <a:buNone/>
            </a:pPr>
            <a:endParaRPr lang="en-US" altLang="en-US" sz="900">
              <a:solidFill>
                <a:schemeClr val="tx1"/>
              </a:solidFill>
            </a:endParaRPr>
          </a:p>
          <a:p>
            <a:pPr eaLnBrk="1" hangingPunct="1">
              <a:buFontTx/>
              <a:buNone/>
            </a:pPr>
            <a:r>
              <a:rPr lang="en-US" altLang="en-US" sz="1400">
                <a:solidFill>
                  <a:schemeClr val="tx1"/>
                </a:solidFill>
              </a:rPr>
              <a:t>and when demand increases to </a:t>
            </a:r>
            <a:r>
              <a:rPr lang="en-US" altLang="en-US" sz="1400" i="1">
                <a:solidFill>
                  <a:schemeClr val="tx1"/>
                </a:solidFill>
              </a:rPr>
              <a:t>D</a:t>
            </a:r>
            <a:r>
              <a:rPr lang="en-US" altLang="en-US" sz="1400" baseline="-25000">
                <a:solidFill>
                  <a:schemeClr val="tx1"/>
                </a:solidFill>
              </a:rPr>
              <a:t>2</a:t>
            </a:r>
            <a:r>
              <a:rPr lang="en-US" altLang="en-US" sz="1400">
                <a:solidFill>
                  <a:schemeClr val="tx1"/>
                </a:solidFill>
              </a:rPr>
              <a:t>, rent per acre increases to </a:t>
            </a:r>
            <a:r>
              <a:rPr lang="en-US" altLang="en-US" sz="1400" i="1">
                <a:solidFill>
                  <a:schemeClr val="tx1"/>
                </a:solidFill>
              </a:rPr>
              <a:t>s</a:t>
            </a:r>
            <a:r>
              <a:rPr lang="en-US" altLang="en-US" sz="1400" baseline="-25000">
                <a:solidFill>
                  <a:schemeClr val="tx1"/>
                </a:solidFill>
              </a:rPr>
              <a:t>2</a:t>
            </a:r>
            <a:r>
              <a:rPr lang="en-US" altLang="en-US" sz="1400">
                <a:solidFill>
                  <a:schemeClr val="tx1"/>
                </a:solidFill>
              </a:rPr>
              <a:t>.</a:t>
            </a:r>
          </a:p>
        </p:txBody>
      </p:sp>
      <p:pic>
        <p:nvPicPr>
          <p:cNvPr id="60418" name="Picture 2" descr="C:\Documents and Settings\Kyle M. Thiel\Desktop\Pindyck_7e\ppts\aparna_ppts\aparna_ppts\ch14\fig14.12\fig14.12_05.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1905000"/>
            <a:ext cx="5391150"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19" name="Picture 3" descr="C:\Documents and Settings\Kyle M. Thiel\Desktop\Pindyck_7e\ppts\aparna_ppts\aparna_ppts\ch14\fig14.12\fig14.12_08.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1905000"/>
            <a:ext cx="5391150"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20" name="Picture 4" descr="C:\Documents and Settings\Kyle M. Thiel\Desktop\Pindyck_7e\ppts\aparna_ppts\aparna_ppts\ch14\fig14.12\fig14.12_01.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1905000"/>
            <a:ext cx="5391150"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21" name="Picture 5" descr="C:\Documents and Settings\Kyle M. Thiel\Desktop\Pindyck_7e\ppts\aparna_ppts\aparna_ppts\ch14\fig14.12\fig14.12_02.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1905000"/>
            <a:ext cx="5391150"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22" name="Picture 6" descr="C:\Documents and Settings\Kyle M. Thiel\Desktop\Pindyck_7e\ppts\aparna_ppts\aparna_ppts\ch14\fig14.12\fig14.12_03.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81400" y="1905000"/>
            <a:ext cx="5391150"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23" name="Picture 7" descr="C:\Documents and Settings\Kyle M. Thiel\Desktop\Pindyck_7e\ppts\aparna_ppts\aparna_ppts\ch14\fig14.12\fig14.12_04.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81400" y="1905000"/>
            <a:ext cx="5391150"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24" name="Picture 8" descr="C:\Documents and Settings\Kyle M. Thiel\Desktop\Pindyck_7e\ppts\aparna_ppts\aparna_ppts\ch14\fig14.12\fig14.12_06.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81400" y="1905000"/>
            <a:ext cx="5391150"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25" name="Picture 9" descr="C:\Documents and Settings\Kyle M. Thiel\Desktop\Pindyck_7e\ppts\aparna_ppts\aparna_ppts\ch14\fig14.12\fig14.12_07.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81400" y="1905000"/>
            <a:ext cx="5391150"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52"/>
          <p:cNvSpPr txBox="1">
            <a:spLocks noChangeArrowheads="1"/>
          </p:cNvSpPr>
          <p:nvPr/>
        </p:nvSpPr>
        <p:spPr bwMode="auto">
          <a:xfrm>
            <a:off x="457200" y="1143000"/>
            <a:ext cx="5029200" cy="381000"/>
          </a:xfrm>
          <a:prstGeom prst="rect">
            <a:avLst/>
          </a:prstGeom>
          <a:noFill/>
          <a:ln w="9525">
            <a:noFill/>
            <a:miter lim="800000"/>
            <a:headEnd/>
            <a:tailEnd/>
          </a:ln>
        </p:spPr>
        <p:txBody>
          <a:bodyPr/>
          <a:lstStyle/>
          <a:p>
            <a:pPr marL="342900" indent="-342900" eaLnBrk="1" hangingPunct="1">
              <a:spcBef>
                <a:spcPct val="20000"/>
              </a:spcBef>
              <a:defRPr/>
            </a:pPr>
            <a:r>
              <a:rPr lang="en-US" sz="2000" kern="0" dirty="0">
                <a:solidFill>
                  <a:srgbClr val="53BE95"/>
                </a:solidFill>
                <a:latin typeface="+mn-lt"/>
              </a:rPr>
              <a:t>Economic Rent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60420"/>
                                        </p:tgtEl>
                                        <p:attrNameLst>
                                          <p:attrName>style.visibility</p:attrName>
                                        </p:attrNameLst>
                                      </p:cBhvr>
                                      <p:to>
                                        <p:strVal val="visible"/>
                                      </p:to>
                                    </p:set>
                                    <p:animEffect transition="in" filter="wipe(left)">
                                      <p:cBhvr>
                                        <p:cTn id="19" dur="500"/>
                                        <p:tgtEl>
                                          <p:spTgt spid="60420"/>
                                        </p:tgtEl>
                                      </p:cBhvr>
                                    </p:animEffect>
                                  </p:childTnLst>
                                </p:cTn>
                              </p:par>
                            </p:childTnLst>
                          </p:cTn>
                        </p:par>
                        <p:par>
                          <p:cTn id="20" fill="hold" nodeType="afterGroup">
                            <p:stCondLst>
                              <p:cond delay="2000"/>
                            </p:stCondLst>
                            <p:childTnLst>
                              <p:par>
                                <p:cTn id="21" presetID="22" presetClass="entr" presetSubtype="4" fill="hold" nodeType="afterEffect">
                                  <p:stCondLst>
                                    <p:cond delay="0"/>
                                  </p:stCondLst>
                                  <p:childTnLst>
                                    <p:set>
                                      <p:cBhvr>
                                        <p:cTn id="22" dur="1" fill="hold">
                                          <p:stCondLst>
                                            <p:cond delay="0"/>
                                          </p:stCondLst>
                                        </p:cTn>
                                        <p:tgtEl>
                                          <p:spTgt spid="60421"/>
                                        </p:tgtEl>
                                        <p:attrNameLst>
                                          <p:attrName>style.visibility</p:attrName>
                                        </p:attrNameLst>
                                      </p:cBhvr>
                                      <p:to>
                                        <p:strVal val="visible"/>
                                      </p:to>
                                    </p:set>
                                    <p:animEffect transition="in" filter="wipe(down)">
                                      <p:cBhvr>
                                        <p:cTn id="23" dur="1000"/>
                                        <p:tgtEl>
                                          <p:spTgt spid="60421"/>
                                        </p:tgtEl>
                                      </p:cBhvr>
                                    </p:animEffect>
                                  </p:childTnLst>
                                </p:cTn>
                              </p:par>
                            </p:childTnLst>
                          </p:cTn>
                        </p:par>
                        <p:par>
                          <p:cTn id="24" fill="hold" nodeType="afterGroup">
                            <p:stCondLst>
                              <p:cond delay="3000"/>
                            </p:stCondLst>
                            <p:childTnLst>
                              <p:par>
                                <p:cTn id="25" presetID="22" presetClass="entr" presetSubtype="8" fill="hold" nodeType="afterEffect">
                                  <p:stCondLst>
                                    <p:cond delay="0"/>
                                  </p:stCondLst>
                                  <p:childTnLst>
                                    <p:set>
                                      <p:cBhvr>
                                        <p:cTn id="26" dur="1" fill="hold">
                                          <p:stCondLst>
                                            <p:cond delay="0"/>
                                          </p:stCondLst>
                                        </p:cTn>
                                        <p:tgtEl>
                                          <p:spTgt spid="60422"/>
                                        </p:tgtEl>
                                        <p:attrNameLst>
                                          <p:attrName>style.visibility</p:attrName>
                                        </p:attrNameLst>
                                      </p:cBhvr>
                                      <p:to>
                                        <p:strVal val="visible"/>
                                      </p:to>
                                    </p:set>
                                    <p:animEffect transition="in" filter="wipe(left)">
                                      <p:cBhvr>
                                        <p:cTn id="27" dur="1000"/>
                                        <p:tgtEl>
                                          <p:spTgt spid="60422"/>
                                        </p:tgtEl>
                                      </p:cBhvr>
                                    </p:animEffect>
                                  </p:childTnLst>
                                </p:cTn>
                              </p:par>
                            </p:childTnLst>
                          </p:cTn>
                        </p:par>
                        <p:par>
                          <p:cTn id="28" fill="hold" nodeType="afterGroup">
                            <p:stCondLst>
                              <p:cond delay="4000"/>
                            </p:stCondLst>
                            <p:childTnLst>
                              <p:par>
                                <p:cTn id="29" presetID="22" presetClass="entr" presetSubtype="8" fill="hold" grpId="0" nodeType="after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animEffect transition="in" filter="wipe(left)">
                                      <p:cBhvr>
                                        <p:cTn id="31" dur="500"/>
                                        <p:tgtEl>
                                          <p:spTgt spid="9">
                                            <p:txEl>
                                              <p:pRg st="2" end="2"/>
                                            </p:txEl>
                                          </p:spTgt>
                                        </p:tgtEl>
                                      </p:cBhvr>
                                    </p:animEffect>
                                  </p:childTnLst>
                                </p:cTn>
                              </p:par>
                            </p:childTnLst>
                          </p:cTn>
                        </p:par>
                        <p:par>
                          <p:cTn id="32" fill="hold" nodeType="afterGroup">
                            <p:stCondLst>
                              <p:cond delay="4500"/>
                            </p:stCondLst>
                            <p:childTnLst>
                              <p:par>
                                <p:cTn id="33" presetID="22" presetClass="entr" presetSubtype="8" fill="hold" nodeType="afterEffect">
                                  <p:stCondLst>
                                    <p:cond delay="0"/>
                                  </p:stCondLst>
                                  <p:childTnLst>
                                    <p:set>
                                      <p:cBhvr>
                                        <p:cTn id="34" dur="1" fill="hold">
                                          <p:stCondLst>
                                            <p:cond delay="0"/>
                                          </p:stCondLst>
                                        </p:cTn>
                                        <p:tgtEl>
                                          <p:spTgt spid="60423"/>
                                        </p:tgtEl>
                                        <p:attrNameLst>
                                          <p:attrName>style.visibility</p:attrName>
                                        </p:attrNameLst>
                                      </p:cBhvr>
                                      <p:to>
                                        <p:strVal val="visible"/>
                                      </p:to>
                                    </p:set>
                                    <p:animEffect transition="in" filter="wipe(left)">
                                      <p:cBhvr>
                                        <p:cTn id="35" dur="1000"/>
                                        <p:tgtEl>
                                          <p:spTgt spid="60423"/>
                                        </p:tgtEl>
                                      </p:cBhvr>
                                    </p:animEffect>
                                  </p:childTnLst>
                                </p:cTn>
                              </p:par>
                            </p:childTnLst>
                          </p:cTn>
                        </p:par>
                        <p:par>
                          <p:cTn id="36" fill="hold" nodeType="afterGroup">
                            <p:stCondLst>
                              <p:cond delay="5500"/>
                            </p:stCondLst>
                            <p:childTnLst>
                              <p:par>
                                <p:cTn id="37" presetID="22" presetClass="entr" presetSubtype="8" fill="hold" nodeType="afterEffect">
                                  <p:stCondLst>
                                    <p:cond delay="0"/>
                                  </p:stCondLst>
                                  <p:childTnLst>
                                    <p:set>
                                      <p:cBhvr>
                                        <p:cTn id="38" dur="1" fill="hold">
                                          <p:stCondLst>
                                            <p:cond delay="0"/>
                                          </p:stCondLst>
                                        </p:cTn>
                                        <p:tgtEl>
                                          <p:spTgt spid="60418"/>
                                        </p:tgtEl>
                                        <p:attrNameLst>
                                          <p:attrName>style.visibility</p:attrName>
                                        </p:attrNameLst>
                                      </p:cBhvr>
                                      <p:to>
                                        <p:strVal val="visible"/>
                                      </p:to>
                                    </p:set>
                                    <p:animEffect transition="in" filter="wipe(left)">
                                      <p:cBhvr>
                                        <p:cTn id="39" dur="1000"/>
                                        <p:tgtEl>
                                          <p:spTgt spid="60418"/>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9">
                                            <p:txEl>
                                              <p:pRg st="4" end="4"/>
                                            </p:txEl>
                                          </p:spTgt>
                                        </p:tgtEl>
                                        <p:attrNameLst>
                                          <p:attrName>style.visibility</p:attrName>
                                        </p:attrNameLst>
                                      </p:cBhvr>
                                      <p:to>
                                        <p:strVal val="visible"/>
                                      </p:to>
                                    </p:set>
                                    <p:animEffect transition="in" filter="wipe(left)">
                                      <p:cBhvr>
                                        <p:cTn id="44" dur="500"/>
                                        <p:tgtEl>
                                          <p:spTgt spid="9">
                                            <p:txEl>
                                              <p:pRg st="4" end="4"/>
                                            </p:txEl>
                                          </p:spTgt>
                                        </p:tgtEl>
                                      </p:cBhvr>
                                    </p:animEffect>
                                  </p:childTnLst>
                                </p:cTn>
                              </p:par>
                            </p:childTnLst>
                          </p:cTn>
                        </p:par>
                        <p:par>
                          <p:cTn id="45" fill="hold" nodeType="afterGroup">
                            <p:stCondLst>
                              <p:cond delay="500"/>
                            </p:stCondLst>
                            <p:childTnLst>
                              <p:par>
                                <p:cTn id="46" presetID="22" presetClass="entr" presetSubtype="8" fill="hold" nodeType="afterEffect">
                                  <p:stCondLst>
                                    <p:cond delay="0"/>
                                  </p:stCondLst>
                                  <p:childTnLst>
                                    <p:set>
                                      <p:cBhvr>
                                        <p:cTn id="47" dur="1" fill="hold">
                                          <p:stCondLst>
                                            <p:cond delay="0"/>
                                          </p:stCondLst>
                                        </p:cTn>
                                        <p:tgtEl>
                                          <p:spTgt spid="60424"/>
                                        </p:tgtEl>
                                        <p:attrNameLst>
                                          <p:attrName>style.visibility</p:attrName>
                                        </p:attrNameLst>
                                      </p:cBhvr>
                                      <p:to>
                                        <p:strVal val="visible"/>
                                      </p:to>
                                    </p:set>
                                    <p:animEffect transition="in" filter="wipe(left)">
                                      <p:cBhvr>
                                        <p:cTn id="48" dur="1000"/>
                                        <p:tgtEl>
                                          <p:spTgt spid="60424"/>
                                        </p:tgtEl>
                                      </p:cBhvr>
                                    </p:animEffect>
                                  </p:childTnLst>
                                </p:cTn>
                              </p:par>
                            </p:childTnLst>
                          </p:cTn>
                        </p:par>
                        <p:par>
                          <p:cTn id="49" fill="hold" nodeType="afterGroup">
                            <p:stCondLst>
                              <p:cond delay="1500"/>
                            </p:stCondLst>
                            <p:childTnLst>
                              <p:par>
                                <p:cTn id="50" presetID="22" presetClass="entr" presetSubtype="8" fill="hold" nodeType="afterEffect">
                                  <p:stCondLst>
                                    <p:cond delay="0"/>
                                  </p:stCondLst>
                                  <p:childTnLst>
                                    <p:set>
                                      <p:cBhvr>
                                        <p:cTn id="51" dur="1" fill="hold">
                                          <p:stCondLst>
                                            <p:cond delay="0"/>
                                          </p:stCondLst>
                                        </p:cTn>
                                        <p:tgtEl>
                                          <p:spTgt spid="60425"/>
                                        </p:tgtEl>
                                        <p:attrNameLst>
                                          <p:attrName>style.visibility</p:attrName>
                                        </p:attrNameLst>
                                      </p:cBhvr>
                                      <p:to>
                                        <p:strVal val="visible"/>
                                      </p:to>
                                    </p:set>
                                    <p:animEffect transition="in" filter="wipe(left)">
                                      <p:cBhvr>
                                        <p:cTn id="52" dur="1000"/>
                                        <p:tgtEl>
                                          <p:spTgt spid="60425"/>
                                        </p:tgtEl>
                                      </p:cBhvr>
                                    </p:animEffect>
                                  </p:childTnLst>
                                </p:cTn>
                              </p:par>
                            </p:childTnLst>
                          </p:cTn>
                        </p:par>
                        <p:par>
                          <p:cTn id="53" fill="hold" nodeType="afterGroup">
                            <p:stCondLst>
                              <p:cond delay="2500"/>
                            </p:stCondLst>
                            <p:childTnLst>
                              <p:par>
                                <p:cTn id="54" presetID="22" presetClass="entr" presetSubtype="8" fill="hold" nodeType="afterEffect">
                                  <p:stCondLst>
                                    <p:cond delay="0"/>
                                  </p:stCondLst>
                                  <p:childTnLst>
                                    <p:set>
                                      <p:cBhvr>
                                        <p:cTn id="55" dur="1" fill="hold">
                                          <p:stCondLst>
                                            <p:cond delay="0"/>
                                          </p:stCondLst>
                                        </p:cTn>
                                        <p:tgtEl>
                                          <p:spTgt spid="60419"/>
                                        </p:tgtEl>
                                        <p:attrNameLst>
                                          <p:attrName>style.visibility</p:attrName>
                                        </p:attrNameLst>
                                      </p:cBhvr>
                                      <p:to>
                                        <p:strVal val="visible"/>
                                      </p:to>
                                    </p:set>
                                    <p:animEffect transition="in" filter="wipe(left)">
                                      <p:cBhvr>
                                        <p:cTn id="56" dur="1000"/>
                                        <p:tgtEl>
                                          <p:spTgt spid="60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ChangeArrowheads="1"/>
          </p:cNvSpPr>
          <p:nvPr/>
        </p:nvSpPr>
        <p:spPr bwMode="auto">
          <a:xfrm>
            <a:off x="533400" y="1600200"/>
            <a:ext cx="6675438" cy="4800600"/>
          </a:xfrm>
          <a:prstGeom prst="rect">
            <a:avLst/>
          </a:prstGeom>
          <a:solidFill>
            <a:srgbClr val="F9F5E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solidFill>
                <a:schemeClr val="tx1"/>
              </a:solidFill>
              <a:latin typeface="Palatino" pitchFamily="2" charset="0"/>
            </a:endParaRPr>
          </a:p>
        </p:txBody>
      </p:sp>
      <p:sp>
        <p:nvSpPr>
          <p:cNvPr id="25603" name="Rectangle 4"/>
          <p:cNvSpPr>
            <a:spLocks noGrp="1" noChangeArrowheads="1"/>
          </p:cNvSpPr>
          <p:nvPr>
            <p:ph type="title"/>
          </p:nvPr>
        </p:nvSpPr>
        <p:spPr>
          <a:xfrm>
            <a:off x="1371600" y="457200"/>
            <a:ext cx="7315200" cy="487363"/>
          </a:xfrm>
        </p:spPr>
        <p:txBody>
          <a:bodyPr/>
          <a:lstStyle/>
          <a:p>
            <a:pPr eaLnBrk="1" hangingPunct="1"/>
            <a:r>
              <a:rPr lang="en-US" altLang="en-US" sz="2000" b="0" smtClean="0"/>
              <a:t>EQUILIBRIUM IN A COMPETITIVE</a:t>
            </a:r>
            <a:br>
              <a:rPr lang="en-US" altLang="en-US" sz="2000" b="0" smtClean="0"/>
            </a:br>
            <a:r>
              <a:rPr lang="en-US" altLang="en-US" sz="2000" b="0" smtClean="0"/>
              <a:t>FACTOR MARKET</a:t>
            </a:r>
          </a:p>
        </p:txBody>
      </p:sp>
      <p:grpSp>
        <p:nvGrpSpPr>
          <p:cNvPr id="25604" name="Group 5"/>
          <p:cNvGrpSpPr>
            <a:grpSpLocks/>
          </p:cNvGrpSpPr>
          <p:nvPr/>
        </p:nvGrpSpPr>
        <p:grpSpPr bwMode="auto">
          <a:xfrm>
            <a:off x="457200" y="381000"/>
            <a:ext cx="8229600" cy="487363"/>
            <a:chOff x="288" y="240"/>
            <a:chExt cx="5184" cy="307"/>
          </a:xfrm>
        </p:grpSpPr>
        <p:sp>
          <p:nvSpPr>
            <p:cNvPr id="25610"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14.2</a:t>
              </a:r>
            </a:p>
          </p:txBody>
        </p:sp>
        <p:sp>
          <p:nvSpPr>
            <p:cNvPr id="25611"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5605"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ex14.03.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219200"/>
            <a:ext cx="668655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a:spLocks noChangeArrowheads="1"/>
          </p:cNvSpPr>
          <p:nvPr/>
        </p:nvSpPr>
        <p:spPr bwMode="auto">
          <a:xfrm>
            <a:off x="685800" y="1703388"/>
            <a:ext cx="6400800" cy="283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889375">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a:solidFill>
                  <a:schemeClr val="tx1"/>
                </a:solidFill>
              </a:rPr>
              <a:t>During the Civil War, roughly 90 percent of the armed forces were unskilled workers involved in ground combat. </a:t>
            </a:r>
          </a:p>
          <a:p>
            <a:pPr eaLnBrk="1" hangingPunct="1">
              <a:spcBef>
                <a:spcPct val="0"/>
              </a:spcBef>
              <a:buFontTx/>
              <a:buNone/>
            </a:pPr>
            <a:endParaRPr lang="en-US" altLang="en-US" sz="900">
              <a:solidFill>
                <a:schemeClr val="tx1"/>
              </a:solidFill>
            </a:endParaRPr>
          </a:p>
          <a:p>
            <a:pPr eaLnBrk="1" hangingPunct="1">
              <a:spcBef>
                <a:spcPct val="0"/>
              </a:spcBef>
              <a:buFontTx/>
              <a:buNone/>
            </a:pPr>
            <a:r>
              <a:rPr lang="en-US" altLang="en-US" sz="1800">
                <a:solidFill>
                  <a:schemeClr val="tx1"/>
                </a:solidFill>
              </a:rPr>
              <a:t>Since then, however, the nature of warfare has evolved. </a:t>
            </a:r>
          </a:p>
          <a:p>
            <a:pPr eaLnBrk="1" hangingPunct="1">
              <a:spcBef>
                <a:spcPct val="0"/>
              </a:spcBef>
              <a:buFontTx/>
              <a:buNone/>
            </a:pPr>
            <a:endParaRPr lang="en-US" altLang="en-US" sz="900">
              <a:solidFill>
                <a:schemeClr val="tx1"/>
              </a:solidFill>
            </a:endParaRPr>
          </a:p>
        </p:txBody>
      </p:sp>
      <p:pic>
        <p:nvPicPr>
          <p:cNvPr id="9" name="Picture 8" descr="pic_scale.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847850"/>
            <a:ext cx="3838575"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4" name="Text Box 12"/>
          <p:cNvSpPr txBox="1">
            <a:spLocks noChangeArrowheads="1"/>
          </p:cNvSpPr>
          <p:nvPr/>
        </p:nvSpPr>
        <p:spPr bwMode="auto">
          <a:xfrm>
            <a:off x="685800" y="4419600"/>
            <a:ext cx="64008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eaLnBrk="1" hangingPunct="1"/>
            <a:r>
              <a:rPr lang="en-US" altLang="en-US">
                <a:latin typeface="Arial" panose="020B0604020202020204" pitchFamily="34" charset="0"/>
              </a:rPr>
              <a:t>Ground combat forces now make up only 16 percent of the armed forces. </a:t>
            </a:r>
          </a:p>
          <a:p>
            <a:pPr eaLnBrk="1" hangingPunct="1"/>
            <a:endParaRPr lang="en-US" altLang="en-US" sz="900">
              <a:latin typeface="Arial" panose="020B0604020202020204" pitchFamily="34" charset="0"/>
            </a:endParaRPr>
          </a:p>
          <a:p>
            <a:pPr eaLnBrk="1" hangingPunct="1"/>
            <a:r>
              <a:rPr lang="en-US" altLang="en-US">
                <a:latin typeface="Arial" panose="020B0604020202020204" pitchFamily="34" charset="0"/>
              </a:rPr>
              <a:t>Meanwhile, changes in technology have led to a severe shortage in skilled technicians, trained pilots, computer analysts, mechanics, and others needed to operate sophisticated military equipment.</a:t>
            </a:r>
          </a:p>
          <a:p>
            <a:pPr eaLnBrk="1" hangingPunct="1">
              <a:spcBef>
                <a:spcPct val="50000"/>
              </a:spcBef>
            </a:pPr>
            <a:endParaRPr lang="en-US" altLang="en-US">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wipe(left)">
                                      <p:cBhvr>
                                        <p:cTn id="19" dur="500"/>
                                        <p:tgtEl>
                                          <p:spTgt spid="11">
                                            <p:txEl>
                                              <p:pRg st="0" end="0"/>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
                                            <p:txEl>
                                              <p:pRg st="2" end="2"/>
                                            </p:txEl>
                                          </p:spTgt>
                                        </p:tgtEl>
                                        <p:attrNameLst>
                                          <p:attrName>style.visibility</p:attrName>
                                        </p:attrNameLst>
                                      </p:cBhvr>
                                      <p:to>
                                        <p:strVal val="visible"/>
                                      </p:to>
                                    </p:set>
                                    <p:animEffect transition="in" filter="wipe(left)">
                                      <p:cBhvr>
                                        <p:cTn id="23" dur="500"/>
                                        <p:tgtEl>
                                          <p:spTgt spid="11">
                                            <p:txEl>
                                              <p:pRg st="2" end="2"/>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3564">
                                            <p:txEl>
                                              <p:pRg st="0" end="0"/>
                                            </p:txEl>
                                          </p:spTgt>
                                        </p:tgtEl>
                                        <p:attrNameLst>
                                          <p:attrName>style.visibility</p:attrName>
                                        </p:attrNameLst>
                                      </p:cBhvr>
                                      <p:to>
                                        <p:strVal val="visible"/>
                                      </p:to>
                                    </p:set>
                                    <p:animEffect transition="in" filter="wipe(left)">
                                      <p:cBhvr>
                                        <p:cTn id="27" dur="500"/>
                                        <p:tgtEl>
                                          <p:spTgt spid="23564">
                                            <p:txEl>
                                              <p:pRg st="0" end="0"/>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564">
                                            <p:txEl>
                                              <p:pRg st="2" end="2"/>
                                            </p:txEl>
                                          </p:spTgt>
                                        </p:tgtEl>
                                        <p:attrNameLst>
                                          <p:attrName>style.visibility</p:attrName>
                                        </p:attrNameLst>
                                      </p:cBhvr>
                                      <p:to>
                                        <p:strVal val="visible"/>
                                      </p:to>
                                    </p:set>
                                    <p:animEffect transition="in" filter="wipe(left)">
                                      <p:cBhvr>
                                        <p:cTn id="31" dur="500"/>
                                        <p:tgtEl>
                                          <p:spTgt spid="2356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build="p"/>
      <p:bldP spid="2356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4" name="Rectangle 4"/>
          <p:cNvSpPr>
            <a:spLocks noGrp="1" noChangeArrowheads="1"/>
          </p:cNvSpPr>
          <p:nvPr>
            <p:ph type="title"/>
          </p:nvPr>
        </p:nvSpPr>
        <p:spPr>
          <a:xfrm>
            <a:off x="1371600" y="381000"/>
            <a:ext cx="7315200" cy="487363"/>
          </a:xfrm>
        </p:spPr>
        <p:txBody>
          <a:bodyPr/>
          <a:lstStyle/>
          <a:p>
            <a:pPr eaLnBrk="1" hangingPunct="1"/>
            <a:r>
              <a:rPr lang="en-US" altLang="en-US" sz="2000" b="0" smtClean="0"/>
              <a:t>MARKETS FOR FACTOR INPUTS</a:t>
            </a:r>
          </a:p>
        </p:txBody>
      </p:sp>
      <p:grpSp>
        <p:nvGrpSpPr>
          <p:cNvPr id="2" name="Group 5"/>
          <p:cNvGrpSpPr>
            <a:grpSpLocks/>
          </p:cNvGrpSpPr>
          <p:nvPr/>
        </p:nvGrpSpPr>
        <p:grpSpPr bwMode="auto">
          <a:xfrm>
            <a:off x="457200" y="381000"/>
            <a:ext cx="8229600" cy="487363"/>
            <a:chOff x="288" y="240"/>
            <a:chExt cx="5184" cy="307"/>
          </a:xfrm>
        </p:grpSpPr>
        <p:sp>
          <p:nvSpPr>
            <p:cNvPr id="6150"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a:t>
              </a:r>
            </a:p>
          </p:txBody>
        </p:sp>
        <p:sp>
          <p:nvSpPr>
            <p:cNvPr id="6151"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78707"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447800" y="1524000"/>
            <a:ext cx="6400800" cy="2708275"/>
          </a:xfrm>
          <a:prstGeom prst="rect">
            <a:avLst/>
          </a:prstGeom>
          <a:noFill/>
        </p:spPr>
        <p:txBody>
          <a:bodyPr>
            <a:spAutoFit/>
          </a:bodyPr>
          <a:lstStyle/>
          <a:p>
            <a:pPr eaLnBrk="1" hangingPunct="1">
              <a:defRPr/>
            </a:pPr>
            <a:r>
              <a:rPr lang="en-US" sz="2000" dirty="0">
                <a:latin typeface="+mj-lt"/>
              </a:rPr>
              <a:t>We will examine three different factor market structures:</a:t>
            </a:r>
          </a:p>
          <a:p>
            <a:pPr eaLnBrk="1" hangingPunct="1">
              <a:defRPr/>
            </a:pPr>
            <a:endParaRPr lang="en-US" sz="1000" dirty="0">
              <a:latin typeface="+mj-lt"/>
            </a:endParaRPr>
          </a:p>
          <a:p>
            <a:pPr marL="342900" indent="-342900" eaLnBrk="1" hangingPunct="1">
              <a:defRPr/>
            </a:pPr>
            <a:r>
              <a:rPr lang="en-US" sz="2000" b="1" dirty="0">
                <a:latin typeface="+mj-lt"/>
              </a:rPr>
              <a:t>1. </a:t>
            </a:r>
            <a:r>
              <a:rPr lang="en-US" sz="2000" dirty="0">
                <a:latin typeface="+mj-lt"/>
              </a:rPr>
              <a:t>  Perfectly competitive factor markets;</a:t>
            </a:r>
          </a:p>
          <a:p>
            <a:pPr marL="342900" indent="-342900" eaLnBrk="1" hangingPunct="1">
              <a:buFontTx/>
              <a:buAutoNum type="arabicPeriod"/>
              <a:defRPr/>
            </a:pPr>
            <a:endParaRPr lang="en-US" sz="1000" dirty="0">
              <a:latin typeface="+mj-lt"/>
            </a:endParaRPr>
          </a:p>
          <a:p>
            <a:pPr marL="347663" indent="-347663" eaLnBrk="1" hangingPunct="1">
              <a:defRPr/>
            </a:pPr>
            <a:r>
              <a:rPr lang="en-US" sz="2000" b="1" dirty="0">
                <a:latin typeface="+mj-lt"/>
              </a:rPr>
              <a:t>2. </a:t>
            </a:r>
            <a:r>
              <a:rPr lang="en-US" sz="2000" dirty="0">
                <a:latin typeface="+mj-lt"/>
              </a:rPr>
              <a:t>  Markets in which buyers of factors have </a:t>
            </a:r>
            <a:r>
              <a:rPr lang="en-US" sz="2000" dirty="0" err="1">
                <a:latin typeface="+mj-lt"/>
              </a:rPr>
              <a:t>monopsony</a:t>
            </a:r>
            <a:r>
              <a:rPr lang="en-US" sz="2000" dirty="0">
                <a:latin typeface="+mj-lt"/>
              </a:rPr>
              <a:t> power;</a:t>
            </a:r>
          </a:p>
          <a:p>
            <a:pPr eaLnBrk="1" hangingPunct="1">
              <a:defRPr/>
            </a:pPr>
            <a:endParaRPr lang="en-US" sz="1000" b="1" dirty="0">
              <a:latin typeface="+mj-lt"/>
            </a:endParaRPr>
          </a:p>
          <a:p>
            <a:pPr marL="406400" indent="-406400" eaLnBrk="1" hangingPunct="1">
              <a:defRPr/>
            </a:pPr>
            <a:r>
              <a:rPr lang="en-US" sz="2000" b="1" dirty="0">
                <a:latin typeface="+mj-lt"/>
              </a:rPr>
              <a:t>3.</a:t>
            </a:r>
            <a:r>
              <a:rPr lang="en-US" sz="2000" dirty="0">
                <a:latin typeface="+mj-lt"/>
              </a:rPr>
              <a:t>   Markets in which sellers of factors have </a:t>
            </a:r>
            <a:br>
              <a:rPr lang="en-US" sz="2000" dirty="0">
                <a:latin typeface="+mj-lt"/>
              </a:rPr>
            </a:br>
            <a:r>
              <a:rPr lang="en-US" sz="2000" dirty="0">
                <a:latin typeface="+mj-lt"/>
              </a:rPr>
              <a:t>monopoly power.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78707"/>
                                        </p:tgtEl>
                                        <p:attrNameLst>
                                          <p:attrName>style.visibility</p:attrName>
                                        </p:attrNameLst>
                                      </p:cBhvr>
                                      <p:to>
                                        <p:strVal val="visible"/>
                                      </p:to>
                                    </p:set>
                                    <p:animEffect transition="in" filter="fade">
                                      <p:cBhvr>
                                        <p:cTn id="11" dur="1000"/>
                                        <p:tgtEl>
                                          <p:spTgt spid="578707"/>
                                        </p:tgtEl>
                                      </p:cBhvr>
                                    </p:animEffect>
                                  </p:childTnLst>
                                </p:cTn>
                              </p:par>
                            </p:childTnLst>
                          </p:cTn>
                        </p:par>
                        <p:par>
                          <p:cTn id="12" fill="hold" nodeType="afterGroup">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578564"/>
                                        </p:tgtEl>
                                        <p:attrNameLst>
                                          <p:attrName>style.visibility</p:attrName>
                                        </p:attrNameLst>
                                      </p:cBhvr>
                                      <p:to>
                                        <p:strVal val="visible"/>
                                      </p:to>
                                    </p:set>
                                    <p:animEffect transition="in" filter="wipe(left)">
                                      <p:cBhvr>
                                        <p:cTn id="15" dur="500"/>
                                        <p:tgtEl>
                                          <p:spTgt spid="578564"/>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wipe(left)">
                                      <p:cBhvr>
                                        <p:cTn id="19" dur="500"/>
                                        <p:tgtEl>
                                          <p:spTgt spid="7">
                                            <p:txEl>
                                              <p:pRg st="0" end="0"/>
                                            </p:txEl>
                                          </p:spTgt>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animEffect transition="in" filter="wipe(left)">
                                      <p:cBhvr>
                                        <p:cTn id="23" dur="500"/>
                                        <p:tgtEl>
                                          <p:spTgt spid="7">
                                            <p:txEl>
                                              <p:pRg st="2" end="2"/>
                                            </p:txEl>
                                          </p:spTgt>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wipe(left)">
                                      <p:cBhvr>
                                        <p:cTn id="27" dur="500"/>
                                        <p:tgtEl>
                                          <p:spTgt spid="7">
                                            <p:txEl>
                                              <p:pRg st="4" end="4"/>
                                            </p:txEl>
                                          </p:spTgt>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animEffect transition="in" filter="wipe(left)">
                                      <p:cBhvr>
                                        <p:cTn id="31"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8564" grpId="0"/>
      <p:bldP spid="7"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Grp="1" noChangeArrowheads="1"/>
          </p:cNvSpPr>
          <p:nvPr>
            <p:ph type="title"/>
          </p:nvPr>
        </p:nvSpPr>
        <p:spPr>
          <a:xfrm>
            <a:off x="1371600" y="457200"/>
            <a:ext cx="7315200" cy="487363"/>
          </a:xfrm>
        </p:spPr>
        <p:txBody>
          <a:bodyPr/>
          <a:lstStyle/>
          <a:p>
            <a:pPr eaLnBrk="1" hangingPunct="1"/>
            <a:r>
              <a:rPr lang="en-US" altLang="en-US" sz="2000" b="0" smtClean="0"/>
              <a:t>EQUILIBRIUM IN A COMPETITIVE</a:t>
            </a:r>
            <a:br>
              <a:rPr lang="en-US" altLang="en-US" sz="2000" b="0" smtClean="0"/>
            </a:br>
            <a:r>
              <a:rPr lang="en-US" altLang="en-US" sz="2000" b="0" smtClean="0"/>
              <a:t>FACTOR MARKET</a:t>
            </a:r>
          </a:p>
        </p:txBody>
      </p:sp>
      <p:grpSp>
        <p:nvGrpSpPr>
          <p:cNvPr id="26627" name="Group 5"/>
          <p:cNvGrpSpPr>
            <a:grpSpLocks/>
          </p:cNvGrpSpPr>
          <p:nvPr/>
        </p:nvGrpSpPr>
        <p:grpSpPr bwMode="auto">
          <a:xfrm>
            <a:off x="457200" y="381000"/>
            <a:ext cx="8229600" cy="487363"/>
            <a:chOff x="288" y="240"/>
            <a:chExt cx="5184" cy="307"/>
          </a:xfrm>
        </p:grpSpPr>
        <p:sp>
          <p:nvSpPr>
            <p:cNvPr id="26640"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14.2</a:t>
              </a:r>
            </a:p>
          </p:txBody>
        </p:sp>
        <p:sp>
          <p:nvSpPr>
            <p:cNvPr id="26641"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6628"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9" name="Rectangle 6"/>
          <p:cNvSpPr>
            <a:spLocks noChangeArrowheads="1"/>
          </p:cNvSpPr>
          <p:nvPr/>
        </p:nvSpPr>
        <p:spPr bwMode="auto">
          <a:xfrm>
            <a:off x="533400" y="1600200"/>
            <a:ext cx="6675438" cy="4800600"/>
          </a:xfrm>
          <a:prstGeom prst="rect">
            <a:avLst/>
          </a:prstGeom>
          <a:solidFill>
            <a:srgbClr val="F9F5E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solidFill>
                <a:schemeClr val="tx1"/>
              </a:solidFill>
              <a:latin typeface="Palatino" pitchFamily="2" charset="0"/>
            </a:endParaRPr>
          </a:p>
        </p:txBody>
      </p:sp>
      <p:pic>
        <p:nvPicPr>
          <p:cNvPr id="26630" name="Picture 7" descr="ex14.03c.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219200"/>
            <a:ext cx="668655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5"/>
          <p:cNvSpPr>
            <a:spLocks noChangeArrowheads="1"/>
          </p:cNvSpPr>
          <p:nvPr/>
        </p:nvSpPr>
        <p:spPr bwMode="auto">
          <a:xfrm>
            <a:off x="685800" y="2209800"/>
            <a:ext cx="2590800" cy="4572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The Shortage of Skilled Military Personnel</a:t>
            </a:r>
          </a:p>
        </p:txBody>
      </p:sp>
      <p:sp>
        <p:nvSpPr>
          <p:cNvPr id="10" name="Rectangle 9"/>
          <p:cNvSpPr>
            <a:spLocks noChangeArrowheads="1"/>
          </p:cNvSpPr>
          <p:nvPr/>
        </p:nvSpPr>
        <p:spPr bwMode="auto">
          <a:xfrm>
            <a:off x="685800" y="19050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14.13</a:t>
            </a:r>
          </a:p>
        </p:txBody>
      </p:sp>
      <p:sp>
        <p:nvSpPr>
          <p:cNvPr id="11" name="Rectangle 4"/>
          <p:cNvSpPr>
            <a:spLocks noChangeArrowheads="1"/>
          </p:cNvSpPr>
          <p:nvPr/>
        </p:nvSpPr>
        <p:spPr bwMode="auto">
          <a:xfrm>
            <a:off x="685800" y="2667000"/>
            <a:ext cx="25908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a:solidFill>
                  <a:schemeClr val="tx1"/>
                </a:solidFill>
              </a:rPr>
              <a:t>When the wage</a:t>
            </a:r>
            <a:r>
              <a:rPr lang="en-US" altLang="en-US" sz="1600" i="1">
                <a:solidFill>
                  <a:schemeClr val="tx1"/>
                </a:solidFill>
                <a:latin typeface="Times New Roman" panose="02020603050405020304" pitchFamily="18" charset="0"/>
                <a:cs typeface="Times New Roman" panose="02020603050405020304" pitchFamily="18" charset="0"/>
              </a:rPr>
              <a:t> w</a:t>
            </a:r>
            <a:r>
              <a:rPr lang="en-US" altLang="en-US" sz="1400">
                <a:solidFill>
                  <a:schemeClr val="tx1"/>
                </a:solidFill>
              </a:rPr>
              <a:t>* is paid to military personnel, the labor market is in equilibrium.</a:t>
            </a:r>
          </a:p>
          <a:p>
            <a:pPr eaLnBrk="1" hangingPunct="1">
              <a:buFontTx/>
              <a:buNone/>
            </a:pPr>
            <a:endParaRPr lang="en-US" altLang="en-US" sz="900">
              <a:solidFill>
                <a:schemeClr val="tx1"/>
              </a:solidFill>
            </a:endParaRPr>
          </a:p>
          <a:p>
            <a:pPr eaLnBrk="1" hangingPunct="1">
              <a:buFontTx/>
              <a:buNone/>
            </a:pPr>
            <a:r>
              <a:rPr lang="en-US" altLang="en-US" sz="1400">
                <a:solidFill>
                  <a:schemeClr val="tx1"/>
                </a:solidFill>
              </a:rPr>
              <a:t>When the wage is kept below </a:t>
            </a:r>
            <a:r>
              <a:rPr lang="en-US" altLang="en-US" sz="1600" i="1">
                <a:solidFill>
                  <a:schemeClr val="tx1"/>
                </a:solidFill>
                <a:latin typeface="Times New Roman" panose="02020603050405020304" pitchFamily="18" charset="0"/>
                <a:cs typeface="Times New Roman" panose="02020603050405020304" pitchFamily="18" charset="0"/>
              </a:rPr>
              <a:t>w</a:t>
            </a:r>
            <a:r>
              <a:rPr lang="en-US" altLang="en-US" sz="1400">
                <a:solidFill>
                  <a:schemeClr val="tx1"/>
                </a:solidFill>
              </a:rPr>
              <a:t>*, at </a:t>
            </a:r>
            <a:r>
              <a:rPr lang="en-US" altLang="en-US" sz="1600" i="1">
                <a:solidFill>
                  <a:schemeClr val="tx1"/>
                </a:solidFill>
                <a:latin typeface="Times New Roman" panose="02020603050405020304" pitchFamily="18" charset="0"/>
                <a:cs typeface="Times New Roman" panose="02020603050405020304" pitchFamily="18" charset="0"/>
              </a:rPr>
              <a:t>w</a:t>
            </a:r>
            <a:r>
              <a:rPr lang="en-US" altLang="en-US" sz="1400" baseline="-25000">
                <a:solidFill>
                  <a:schemeClr val="tx1"/>
                </a:solidFill>
              </a:rPr>
              <a:t>0</a:t>
            </a:r>
            <a:r>
              <a:rPr lang="en-US" altLang="en-US" sz="1400">
                <a:solidFill>
                  <a:schemeClr val="tx1"/>
                </a:solidFill>
              </a:rPr>
              <a:t>, there is a shortage of personnel because the quantity of labor demanded is greater than the quantity supplied.</a:t>
            </a:r>
          </a:p>
        </p:txBody>
      </p:sp>
      <p:pic>
        <p:nvPicPr>
          <p:cNvPr id="43010" name="Picture 2" descr="C:\Documents and Settings\Kyle M. Thiel\Desktop\Pindyck_7e\ppts\aparna_ppts\aparna_ppts\ch14\fig14.13\fig14.13_0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2209800"/>
            <a:ext cx="4086225"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1" name="Picture 3" descr="C:\Documents and Settings\Kyle M. Thiel\Desktop\Pindyck_7e\ppts\aparna_ppts\aparna_ppts\ch14\fig14.13\fig14.13_02.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4200" y="2209800"/>
            <a:ext cx="4086225"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2" name="Picture 4" descr="C:\Documents and Settings\Kyle M. Thiel\Desktop\Pindyck_7e\ppts\aparna_ppts\aparna_ppts\ch14\fig14.13\fig14.13_03.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4200" y="2209800"/>
            <a:ext cx="4086225"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3" name="Picture 5" descr="C:\Documents and Settings\Kyle M. Thiel\Desktop\Pindyck_7e\ppts\aparna_ppts\aparna_ppts\ch14\fig14.13\fig14.13_04.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24200" y="2209800"/>
            <a:ext cx="4086225"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4" name="Picture 6" descr="C:\Documents and Settings\Kyle M. Thiel\Desktop\Pindyck_7e\ppts\aparna_ppts\aparna_ppts\ch14\fig14.13\fig14.13_05.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24200" y="2209800"/>
            <a:ext cx="4086225"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5" name="Picture 7" descr="C:\Documents and Settings\Kyle M. Thiel\Desktop\Pindyck_7e\ppts\aparna_ppts\aparna_ppts\ch14\fig14.13\fig14.13_06.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24200" y="2209800"/>
            <a:ext cx="4086225"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43010"/>
                                        </p:tgtEl>
                                        <p:attrNameLst>
                                          <p:attrName>style.visibility</p:attrName>
                                        </p:attrNameLst>
                                      </p:cBhvr>
                                      <p:to>
                                        <p:strVal val="visible"/>
                                      </p:to>
                                    </p:set>
                                    <p:animEffect transition="in" filter="wipe(left)">
                                      <p:cBhvr>
                                        <p:cTn id="15" dur="500"/>
                                        <p:tgtEl>
                                          <p:spTgt spid="43010"/>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43011"/>
                                        </p:tgtEl>
                                        <p:attrNameLst>
                                          <p:attrName>style.visibility</p:attrName>
                                        </p:attrNameLst>
                                      </p:cBhvr>
                                      <p:to>
                                        <p:strVal val="visible"/>
                                      </p:to>
                                    </p:set>
                                    <p:animEffect transition="in" filter="wipe(left)">
                                      <p:cBhvr>
                                        <p:cTn id="19" dur="1000"/>
                                        <p:tgtEl>
                                          <p:spTgt spid="43011"/>
                                        </p:tgtEl>
                                      </p:cBhvr>
                                    </p:animEffect>
                                  </p:childTnLst>
                                </p:cTn>
                              </p:par>
                            </p:childTnLst>
                          </p:cTn>
                        </p:par>
                        <p:par>
                          <p:cTn id="20" fill="hold" nodeType="afterGroup">
                            <p:stCondLst>
                              <p:cond delay="2500"/>
                            </p:stCondLst>
                            <p:childTnLst>
                              <p:par>
                                <p:cTn id="21" presetID="22" presetClass="entr" presetSubtype="8" fill="hold" nodeType="afterEffect">
                                  <p:stCondLst>
                                    <p:cond delay="0"/>
                                  </p:stCondLst>
                                  <p:childTnLst>
                                    <p:set>
                                      <p:cBhvr>
                                        <p:cTn id="22" dur="1" fill="hold">
                                          <p:stCondLst>
                                            <p:cond delay="0"/>
                                          </p:stCondLst>
                                        </p:cTn>
                                        <p:tgtEl>
                                          <p:spTgt spid="43012"/>
                                        </p:tgtEl>
                                        <p:attrNameLst>
                                          <p:attrName>style.visibility</p:attrName>
                                        </p:attrNameLst>
                                      </p:cBhvr>
                                      <p:to>
                                        <p:strVal val="visible"/>
                                      </p:to>
                                    </p:set>
                                    <p:animEffect transition="in" filter="wipe(left)">
                                      <p:cBhvr>
                                        <p:cTn id="23" dur="1000"/>
                                        <p:tgtEl>
                                          <p:spTgt spid="43012"/>
                                        </p:tgtEl>
                                      </p:cBhvr>
                                    </p:animEffect>
                                  </p:childTnLst>
                                </p:cTn>
                              </p:par>
                            </p:childTnLst>
                          </p:cTn>
                        </p:par>
                        <p:par>
                          <p:cTn id="24" fill="hold" nodeType="afterGroup">
                            <p:stCondLst>
                              <p:cond delay="3500"/>
                            </p:stCondLst>
                            <p:childTnLst>
                              <p:par>
                                <p:cTn id="25" presetID="22" presetClass="entr" presetSubtype="8" fill="hold" nodeType="after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animEffect transition="in" filter="wipe(left)">
                                      <p:cBhvr>
                                        <p:cTn id="27" dur="500"/>
                                        <p:tgtEl>
                                          <p:spTgt spid="11">
                                            <p:txEl>
                                              <p:pRg st="0" end="0"/>
                                            </p:txEl>
                                          </p:spTgt>
                                        </p:tgtEl>
                                      </p:cBhvr>
                                    </p:animEffect>
                                  </p:childTnLst>
                                </p:cTn>
                              </p:par>
                            </p:childTnLst>
                          </p:cTn>
                        </p:par>
                        <p:par>
                          <p:cTn id="28" fill="hold" nodeType="afterGroup">
                            <p:stCondLst>
                              <p:cond delay="4000"/>
                            </p:stCondLst>
                            <p:childTnLst>
                              <p:par>
                                <p:cTn id="29" presetID="22" presetClass="entr" presetSubtype="8" fill="hold" nodeType="afterEffect">
                                  <p:stCondLst>
                                    <p:cond delay="0"/>
                                  </p:stCondLst>
                                  <p:childTnLst>
                                    <p:set>
                                      <p:cBhvr>
                                        <p:cTn id="30" dur="1" fill="hold">
                                          <p:stCondLst>
                                            <p:cond delay="0"/>
                                          </p:stCondLst>
                                        </p:cTn>
                                        <p:tgtEl>
                                          <p:spTgt spid="43013"/>
                                        </p:tgtEl>
                                        <p:attrNameLst>
                                          <p:attrName>style.visibility</p:attrName>
                                        </p:attrNameLst>
                                      </p:cBhvr>
                                      <p:to>
                                        <p:strVal val="visible"/>
                                      </p:to>
                                    </p:set>
                                    <p:animEffect transition="in" filter="wipe(left)">
                                      <p:cBhvr>
                                        <p:cTn id="31" dur="1000"/>
                                        <p:tgtEl>
                                          <p:spTgt spid="43013"/>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nodeType="clickEffect">
                                  <p:stCondLst>
                                    <p:cond delay="0"/>
                                  </p:stCondLst>
                                  <p:childTnLst>
                                    <p:set>
                                      <p:cBhvr>
                                        <p:cTn id="35" dur="1" fill="hold">
                                          <p:stCondLst>
                                            <p:cond delay="0"/>
                                          </p:stCondLst>
                                        </p:cTn>
                                        <p:tgtEl>
                                          <p:spTgt spid="11">
                                            <p:txEl>
                                              <p:pRg st="2" end="2"/>
                                            </p:txEl>
                                          </p:spTgt>
                                        </p:tgtEl>
                                        <p:attrNameLst>
                                          <p:attrName>style.visibility</p:attrName>
                                        </p:attrNameLst>
                                      </p:cBhvr>
                                      <p:to>
                                        <p:strVal val="visible"/>
                                      </p:to>
                                    </p:set>
                                    <p:animEffect transition="in" filter="wipe(left)">
                                      <p:cBhvr>
                                        <p:cTn id="36" dur="500"/>
                                        <p:tgtEl>
                                          <p:spTgt spid="11">
                                            <p:txEl>
                                              <p:pRg st="2" end="2"/>
                                            </p:txEl>
                                          </p:spTgt>
                                        </p:tgtEl>
                                      </p:cBhvr>
                                    </p:animEffect>
                                  </p:childTnLst>
                                </p:cTn>
                              </p:par>
                            </p:childTnLst>
                          </p:cTn>
                        </p:par>
                        <p:par>
                          <p:cTn id="37" fill="hold" nodeType="afterGroup">
                            <p:stCondLst>
                              <p:cond delay="500"/>
                            </p:stCondLst>
                            <p:childTnLst>
                              <p:par>
                                <p:cTn id="38" presetID="22" presetClass="entr" presetSubtype="8" fill="hold" nodeType="afterEffect">
                                  <p:stCondLst>
                                    <p:cond delay="0"/>
                                  </p:stCondLst>
                                  <p:childTnLst>
                                    <p:set>
                                      <p:cBhvr>
                                        <p:cTn id="39" dur="1" fill="hold">
                                          <p:stCondLst>
                                            <p:cond delay="0"/>
                                          </p:stCondLst>
                                        </p:cTn>
                                        <p:tgtEl>
                                          <p:spTgt spid="43014"/>
                                        </p:tgtEl>
                                        <p:attrNameLst>
                                          <p:attrName>style.visibility</p:attrName>
                                        </p:attrNameLst>
                                      </p:cBhvr>
                                      <p:to>
                                        <p:strVal val="visible"/>
                                      </p:to>
                                    </p:set>
                                    <p:animEffect transition="in" filter="wipe(left)">
                                      <p:cBhvr>
                                        <p:cTn id="40" dur="1000"/>
                                        <p:tgtEl>
                                          <p:spTgt spid="43014"/>
                                        </p:tgtEl>
                                      </p:cBhvr>
                                    </p:animEffect>
                                  </p:childTnLst>
                                </p:cTn>
                              </p:par>
                            </p:childTnLst>
                          </p:cTn>
                        </p:par>
                        <p:par>
                          <p:cTn id="41" fill="hold" nodeType="afterGroup">
                            <p:stCondLst>
                              <p:cond delay="1500"/>
                            </p:stCondLst>
                            <p:childTnLst>
                              <p:par>
                                <p:cTn id="42" presetID="22" presetClass="entr" presetSubtype="8" fill="hold" nodeType="afterEffect">
                                  <p:stCondLst>
                                    <p:cond delay="0"/>
                                  </p:stCondLst>
                                  <p:childTnLst>
                                    <p:set>
                                      <p:cBhvr>
                                        <p:cTn id="43" dur="1" fill="hold">
                                          <p:stCondLst>
                                            <p:cond delay="0"/>
                                          </p:stCondLst>
                                        </p:cTn>
                                        <p:tgtEl>
                                          <p:spTgt spid="43015"/>
                                        </p:tgtEl>
                                        <p:attrNameLst>
                                          <p:attrName>style.visibility</p:attrName>
                                        </p:attrNameLst>
                                      </p:cBhvr>
                                      <p:to>
                                        <p:strVal val="visible"/>
                                      </p:to>
                                    </p:set>
                                    <p:animEffect transition="in" filter="wipe(left)">
                                      <p:cBhvr>
                                        <p:cTn id="44" dur="1000"/>
                                        <p:tgtEl>
                                          <p:spTgt spid="430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4" name="Rectangle 4"/>
          <p:cNvSpPr>
            <a:spLocks noGrp="1" noChangeArrowheads="1"/>
          </p:cNvSpPr>
          <p:nvPr>
            <p:ph type="title"/>
          </p:nvPr>
        </p:nvSpPr>
        <p:spPr>
          <a:xfrm>
            <a:off x="1371600" y="381000"/>
            <a:ext cx="7315200" cy="487363"/>
          </a:xfrm>
        </p:spPr>
        <p:txBody>
          <a:bodyPr/>
          <a:lstStyle/>
          <a:p>
            <a:pPr eaLnBrk="1" hangingPunct="1"/>
            <a:r>
              <a:rPr lang="en-US" altLang="en-US" sz="2000" b="0" smtClean="0"/>
              <a:t>FACTOR MARKETS WITH MONOPSONY POWER</a:t>
            </a:r>
          </a:p>
        </p:txBody>
      </p:sp>
      <p:grpSp>
        <p:nvGrpSpPr>
          <p:cNvPr id="2" name="Group 5"/>
          <p:cNvGrpSpPr>
            <a:grpSpLocks/>
          </p:cNvGrpSpPr>
          <p:nvPr/>
        </p:nvGrpSpPr>
        <p:grpSpPr bwMode="auto">
          <a:xfrm>
            <a:off x="457200" y="381000"/>
            <a:ext cx="8229600" cy="487363"/>
            <a:chOff x="288" y="240"/>
            <a:chExt cx="5184" cy="307"/>
          </a:xfrm>
        </p:grpSpPr>
        <p:sp>
          <p:nvSpPr>
            <p:cNvPr id="27664"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14.3</a:t>
              </a:r>
            </a:p>
          </p:txBody>
        </p:sp>
        <p:sp>
          <p:nvSpPr>
            <p:cNvPr id="27665"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78707"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52"/>
          <p:cNvSpPr txBox="1">
            <a:spLocks noChangeArrowheads="1"/>
          </p:cNvSpPr>
          <p:nvPr/>
        </p:nvSpPr>
        <p:spPr bwMode="auto">
          <a:xfrm>
            <a:off x="457200" y="1066800"/>
            <a:ext cx="6477000" cy="381000"/>
          </a:xfrm>
          <a:prstGeom prst="rect">
            <a:avLst/>
          </a:prstGeom>
          <a:noFill/>
          <a:ln w="9525">
            <a:noFill/>
            <a:miter lim="800000"/>
            <a:headEnd/>
            <a:tailEnd/>
          </a:ln>
        </p:spPr>
        <p:txBody>
          <a:bodyPr/>
          <a:lstStyle/>
          <a:p>
            <a:pPr marL="342900" indent="-342900" eaLnBrk="1" hangingPunct="1">
              <a:spcBef>
                <a:spcPct val="20000"/>
              </a:spcBef>
              <a:defRPr/>
            </a:pPr>
            <a:r>
              <a:rPr lang="en-US" sz="2000" kern="0" dirty="0" err="1">
                <a:solidFill>
                  <a:srgbClr val="53BE95"/>
                </a:solidFill>
                <a:latin typeface="+mn-lt"/>
              </a:rPr>
              <a:t>Monopsony</a:t>
            </a:r>
            <a:r>
              <a:rPr lang="en-US" sz="2000" kern="0" dirty="0">
                <a:solidFill>
                  <a:srgbClr val="53BE95"/>
                </a:solidFill>
                <a:latin typeface="+mn-lt"/>
              </a:rPr>
              <a:t> Power: Marginal and Average Expenditure</a:t>
            </a:r>
          </a:p>
        </p:txBody>
      </p:sp>
      <p:sp>
        <p:nvSpPr>
          <p:cNvPr id="10" name="Rectangle 5"/>
          <p:cNvSpPr>
            <a:spLocks noChangeArrowheads="1"/>
          </p:cNvSpPr>
          <p:nvPr/>
        </p:nvSpPr>
        <p:spPr bwMode="auto">
          <a:xfrm>
            <a:off x="685800" y="2057400"/>
            <a:ext cx="30480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Marginal and Average Expenditure</a:t>
            </a:r>
          </a:p>
        </p:txBody>
      </p:sp>
      <p:sp>
        <p:nvSpPr>
          <p:cNvPr id="11" name="Rectangle 10"/>
          <p:cNvSpPr>
            <a:spLocks noChangeArrowheads="1"/>
          </p:cNvSpPr>
          <p:nvPr/>
        </p:nvSpPr>
        <p:spPr bwMode="auto">
          <a:xfrm>
            <a:off x="685800" y="17526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14.14</a:t>
            </a:r>
          </a:p>
        </p:txBody>
      </p:sp>
      <p:sp>
        <p:nvSpPr>
          <p:cNvPr id="12" name="Rectangle 4"/>
          <p:cNvSpPr>
            <a:spLocks noChangeArrowheads="1"/>
          </p:cNvSpPr>
          <p:nvPr/>
        </p:nvSpPr>
        <p:spPr bwMode="auto">
          <a:xfrm>
            <a:off x="685800" y="2362200"/>
            <a:ext cx="30480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a:solidFill>
                  <a:schemeClr val="tx1"/>
                </a:solidFill>
              </a:rPr>
              <a:t>When the buyer of an input has monopsony power, the marginal expenditure curve lies above the average expenditure curve because the decision to buy an extra unit raises the price that must be paid for all units, not just for the last one. </a:t>
            </a:r>
          </a:p>
          <a:p>
            <a:pPr eaLnBrk="1" hangingPunct="1">
              <a:buFontTx/>
              <a:buNone/>
            </a:pPr>
            <a:endParaRPr lang="en-US" altLang="en-US" sz="900">
              <a:solidFill>
                <a:schemeClr val="tx1"/>
              </a:solidFill>
            </a:endParaRPr>
          </a:p>
          <a:p>
            <a:pPr eaLnBrk="1" hangingPunct="1">
              <a:buFontTx/>
              <a:buNone/>
            </a:pPr>
            <a:r>
              <a:rPr lang="en-US" altLang="en-US" sz="1400">
                <a:solidFill>
                  <a:schemeClr val="tx1"/>
                </a:solidFill>
              </a:rPr>
              <a:t>The number of units of input purchased is given by </a:t>
            </a:r>
            <a:r>
              <a:rPr lang="en-US" altLang="en-US" sz="1400" i="1">
                <a:solidFill>
                  <a:schemeClr val="tx1"/>
                </a:solidFill>
              </a:rPr>
              <a:t>L</a:t>
            </a:r>
            <a:r>
              <a:rPr lang="en-US" altLang="en-US" sz="1400">
                <a:solidFill>
                  <a:schemeClr val="tx1"/>
                </a:solidFill>
              </a:rPr>
              <a:t>*, at the intersection of the marginal revenue product and marginal expenditure  curves. </a:t>
            </a:r>
          </a:p>
          <a:p>
            <a:pPr eaLnBrk="1" hangingPunct="1">
              <a:buFontTx/>
              <a:buNone/>
            </a:pPr>
            <a:endParaRPr lang="en-US" altLang="en-US" sz="900">
              <a:solidFill>
                <a:schemeClr val="tx1"/>
              </a:solidFill>
            </a:endParaRPr>
          </a:p>
          <a:p>
            <a:pPr eaLnBrk="1" hangingPunct="1">
              <a:buFontTx/>
              <a:buNone/>
            </a:pPr>
            <a:r>
              <a:rPr lang="en-US" altLang="en-US" sz="1400">
                <a:solidFill>
                  <a:schemeClr val="tx1"/>
                </a:solidFill>
              </a:rPr>
              <a:t>The corresponding wage rate </a:t>
            </a:r>
            <a:r>
              <a:rPr lang="en-US" altLang="en-US" sz="1400" i="1">
                <a:solidFill>
                  <a:schemeClr val="tx1"/>
                </a:solidFill>
              </a:rPr>
              <a:t>w</a:t>
            </a:r>
            <a:r>
              <a:rPr lang="en-US" altLang="en-US" sz="1400">
                <a:solidFill>
                  <a:schemeClr val="tx1"/>
                </a:solidFill>
              </a:rPr>
              <a:t>* is lower than the competitive wage </a:t>
            </a:r>
            <a:r>
              <a:rPr lang="en-US" altLang="en-US" sz="1400" i="1">
                <a:solidFill>
                  <a:schemeClr val="tx1"/>
                </a:solidFill>
              </a:rPr>
              <a:t>w</a:t>
            </a:r>
            <a:r>
              <a:rPr lang="en-US" altLang="en-US" sz="1400" i="1" baseline="-25000">
                <a:solidFill>
                  <a:schemeClr val="tx1"/>
                </a:solidFill>
              </a:rPr>
              <a:t>c</a:t>
            </a:r>
            <a:r>
              <a:rPr lang="en-US" altLang="en-US" sz="1400">
                <a:solidFill>
                  <a:schemeClr val="tx1"/>
                </a:solidFill>
              </a:rPr>
              <a:t>.</a:t>
            </a:r>
          </a:p>
        </p:txBody>
      </p:sp>
      <p:pic>
        <p:nvPicPr>
          <p:cNvPr id="16391" name="Picture 7" descr="C:\Documents and Settings\Kyle M. Thiel\Desktop\Pindyck_7e\ppts\aparna_ppts\aparna_ppts\ch14\fig14.14\fig14.14_0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6150" y="2133600"/>
            <a:ext cx="565785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8" descr="C:\Documents and Settings\Kyle M. Thiel\Desktop\Pindyck_7e\ppts\aparna_ppts\aparna_ppts\ch14\fig14.14\fig14.14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6150" y="2133600"/>
            <a:ext cx="565785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3" name="Picture 9" descr="C:\Documents and Settings\Kyle M. Thiel\Desktop\Pindyck_7e\ppts\aparna_ppts\aparna_ppts\ch14\fig14.14\fig14.14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86150" y="2133600"/>
            <a:ext cx="565785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4" name="Picture 10" descr="C:\Documents and Settings\Kyle M. Thiel\Desktop\Pindyck_7e\ppts\aparna_ppts\aparna_ppts\ch14\fig14.14\fig14.14_0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86150" y="2133600"/>
            <a:ext cx="565785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5" name="Picture 11" descr="C:\Documents and Settings\Kyle M. Thiel\Desktop\Pindyck_7e\ppts\aparna_ppts\aparna_ppts\ch14\fig14.14\fig14.14_05.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86150" y="2133600"/>
            <a:ext cx="565785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6" name="Picture 12" descr="C:\Documents and Settings\Kyle M. Thiel\Desktop\Pindyck_7e\ppts\aparna_ppts\aparna_ppts\ch14\fig14.14\fig14.14_06.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86150" y="2133600"/>
            <a:ext cx="565785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7" name="Picture 13" descr="C:\Documents and Settings\Kyle M. Thiel\Desktop\Pindyck_7e\ppts\aparna_ppts\aparna_ppts\ch14\fig14.14\fig14.14_07.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86150" y="2133600"/>
            <a:ext cx="565785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578707"/>
                                        </p:tgtEl>
                                        <p:attrNameLst>
                                          <p:attrName>style.visibility</p:attrName>
                                        </p:attrNameLst>
                                      </p:cBhvr>
                                      <p:to>
                                        <p:strVal val="visible"/>
                                      </p:to>
                                    </p:set>
                                    <p:animEffect transition="in" filter="fade">
                                      <p:cBhvr>
                                        <p:cTn id="7" dur="1000"/>
                                        <p:tgtEl>
                                          <p:spTgt spid="578707"/>
                                        </p:tgtEl>
                                      </p:cBhvr>
                                    </p:animEffect>
                                  </p:childTnLst>
                                </p:cTn>
                              </p:par>
                            </p:childTnLst>
                          </p:cTn>
                        </p:par>
                        <p:par>
                          <p:cTn id="8" fill="hold" nodeType="afterGroup">
                            <p:stCondLst>
                              <p:cond delay="10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nodeType="afterGroup">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578564"/>
                                        </p:tgtEl>
                                        <p:attrNameLst>
                                          <p:attrName>style.visibility</p:attrName>
                                        </p:attrNameLst>
                                      </p:cBhvr>
                                      <p:to>
                                        <p:strVal val="visible"/>
                                      </p:to>
                                    </p:set>
                                    <p:animEffect transition="in" filter="wipe(left)">
                                      <p:cBhvr>
                                        <p:cTn id="15" dur="500"/>
                                        <p:tgtEl>
                                          <p:spTgt spid="578564"/>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wipe(left)">
                                      <p:cBhvr>
                                        <p:cTn id="19" dur="500"/>
                                        <p:tgtEl>
                                          <p:spTgt spid="9">
                                            <p:txEl>
                                              <p:pRg st="0" end="0"/>
                                            </p:txEl>
                                          </p:spTgt>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12">
                                            <p:txEl>
                                              <p:pRg st="0" end="0"/>
                                            </p:txEl>
                                          </p:spTgt>
                                        </p:tgtEl>
                                        <p:attrNameLst>
                                          <p:attrName>style.visibility</p:attrName>
                                        </p:attrNameLst>
                                      </p:cBhvr>
                                      <p:to>
                                        <p:strVal val="visible"/>
                                      </p:to>
                                    </p:set>
                                    <p:animEffect transition="in" filter="wipe(left)">
                                      <p:cBhvr>
                                        <p:cTn id="31" dur="500"/>
                                        <p:tgtEl>
                                          <p:spTgt spid="12">
                                            <p:txEl>
                                              <p:pRg st="0" end="0"/>
                                            </p:txEl>
                                          </p:spTgt>
                                        </p:tgtEl>
                                      </p:cBhvr>
                                    </p:animEffect>
                                  </p:childTnLst>
                                </p:cTn>
                              </p:par>
                            </p:childTnLst>
                          </p:cTn>
                        </p:par>
                        <p:par>
                          <p:cTn id="32" fill="hold" nodeType="afterGroup">
                            <p:stCondLst>
                              <p:cond delay="4000"/>
                            </p:stCondLst>
                            <p:childTnLst>
                              <p:par>
                                <p:cTn id="33" presetID="22" presetClass="entr" presetSubtype="8" fill="hold" nodeType="afterEffect">
                                  <p:stCondLst>
                                    <p:cond delay="0"/>
                                  </p:stCondLst>
                                  <p:childTnLst>
                                    <p:set>
                                      <p:cBhvr>
                                        <p:cTn id="34" dur="1" fill="hold">
                                          <p:stCondLst>
                                            <p:cond delay="0"/>
                                          </p:stCondLst>
                                        </p:cTn>
                                        <p:tgtEl>
                                          <p:spTgt spid="16391"/>
                                        </p:tgtEl>
                                        <p:attrNameLst>
                                          <p:attrName>style.visibility</p:attrName>
                                        </p:attrNameLst>
                                      </p:cBhvr>
                                      <p:to>
                                        <p:strVal val="visible"/>
                                      </p:to>
                                    </p:set>
                                    <p:animEffect transition="in" filter="wipe(left)">
                                      <p:cBhvr>
                                        <p:cTn id="35" dur="500"/>
                                        <p:tgtEl>
                                          <p:spTgt spid="16391"/>
                                        </p:tgtEl>
                                      </p:cBhvr>
                                    </p:animEffect>
                                  </p:childTnLst>
                                </p:cTn>
                              </p:par>
                            </p:childTnLst>
                          </p:cTn>
                        </p:par>
                        <p:par>
                          <p:cTn id="36" fill="hold" nodeType="afterGroup">
                            <p:stCondLst>
                              <p:cond delay="4500"/>
                            </p:stCondLst>
                            <p:childTnLst>
                              <p:par>
                                <p:cTn id="37" presetID="22" presetClass="entr" presetSubtype="8" fill="hold" nodeType="afterEffect">
                                  <p:stCondLst>
                                    <p:cond delay="0"/>
                                  </p:stCondLst>
                                  <p:childTnLst>
                                    <p:set>
                                      <p:cBhvr>
                                        <p:cTn id="38" dur="1" fill="hold">
                                          <p:stCondLst>
                                            <p:cond delay="0"/>
                                          </p:stCondLst>
                                        </p:cTn>
                                        <p:tgtEl>
                                          <p:spTgt spid="16392"/>
                                        </p:tgtEl>
                                        <p:attrNameLst>
                                          <p:attrName>style.visibility</p:attrName>
                                        </p:attrNameLst>
                                      </p:cBhvr>
                                      <p:to>
                                        <p:strVal val="visible"/>
                                      </p:to>
                                    </p:set>
                                    <p:animEffect transition="in" filter="wipe(left)">
                                      <p:cBhvr>
                                        <p:cTn id="39" dur="1000"/>
                                        <p:tgtEl>
                                          <p:spTgt spid="16392"/>
                                        </p:tgtEl>
                                      </p:cBhvr>
                                    </p:animEffect>
                                  </p:childTnLst>
                                </p:cTn>
                              </p:par>
                            </p:childTnLst>
                          </p:cTn>
                        </p:par>
                        <p:par>
                          <p:cTn id="40" fill="hold" nodeType="afterGroup">
                            <p:stCondLst>
                              <p:cond delay="5500"/>
                            </p:stCondLst>
                            <p:childTnLst>
                              <p:par>
                                <p:cTn id="41" presetID="22" presetClass="entr" presetSubtype="8" fill="hold" nodeType="afterEffect">
                                  <p:stCondLst>
                                    <p:cond delay="0"/>
                                  </p:stCondLst>
                                  <p:childTnLst>
                                    <p:set>
                                      <p:cBhvr>
                                        <p:cTn id="42" dur="1" fill="hold">
                                          <p:stCondLst>
                                            <p:cond delay="0"/>
                                          </p:stCondLst>
                                        </p:cTn>
                                        <p:tgtEl>
                                          <p:spTgt spid="16393"/>
                                        </p:tgtEl>
                                        <p:attrNameLst>
                                          <p:attrName>style.visibility</p:attrName>
                                        </p:attrNameLst>
                                      </p:cBhvr>
                                      <p:to>
                                        <p:strVal val="visible"/>
                                      </p:to>
                                    </p:set>
                                    <p:animEffect transition="in" filter="wipe(left)">
                                      <p:cBhvr>
                                        <p:cTn id="43" dur="1000"/>
                                        <p:tgtEl>
                                          <p:spTgt spid="16393"/>
                                        </p:tgtEl>
                                      </p:cBhvr>
                                    </p:animEffect>
                                  </p:childTnLst>
                                </p:cTn>
                              </p:par>
                            </p:childTnLst>
                          </p:cTn>
                        </p:par>
                        <p:par>
                          <p:cTn id="44" fill="hold" nodeType="afterGroup">
                            <p:stCondLst>
                              <p:cond delay="6500"/>
                            </p:stCondLst>
                            <p:childTnLst>
                              <p:par>
                                <p:cTn id="45" presetID="22" presetClass="entr" presetSubtype="8" fill="hold" nodeType="afterEffect">
                                  <p:stCondLst>
                                    <p:cond delay="0"/>
                                  </p:stCondLst>
                                  <p:childTnLst>
                                    <p:set>
                                      <p:cBhvr>
                                        <p:cTn id="46" dur="1" fill="hold">
                                          <p:stCondLst>
                                            <p:cond delay="0"/>
                                          </p:stCondLst>
                                        </p:cTn>
                                        <p:tgtEl>
                                          <p:spTgt spid="16394"/>
                                        </p:tgtEl>
                                        <p:attrNameLst>
                                          <p:attrName>style.visibility</p:attrName>
                                        </p:attrNameLst>
                                      </p:cBhvr>
                                      <p:to>
                                        <p:strVal val="visible"/>
                                      </p:to>
                                    </p:set>
                                    <p:animEffect transition="in" filter="wipe(left)">
                                      <p:cBhvr>
                                        <p:cTn id="47" dur="1000"/>
                                        <p:tgtEl>
                                          <p:spTgt spid="1639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2">
                                            <p:txEl>
                                              <p:pRg st="2" end="2"/>
                                            </p:txEl>
                                          </p:spTgt>
                                        </p:tgtEl>
                                        <p:attrNameLst>
                                          <p:attrName>style.visibility</p:attrName>
                                        </p:attrNameLst>
                                      </p:cBhvr>
                                      <p:to>
                                        <p:strVal val="visible"/>
                                      </p:to>
                                    </p:set>
                                    <p:animEffect transition="in" filter="wipe(left)">
                                      <p:cBhvr>
                                        <p:cTn id="52" dur="500"/>
                                        <p:tgtEl>
                                          <p:spTgt spid="12">
                                            <p:txEl>
                                              <p:pRg st="2" end="2"/>
                                            </p:txEl>
                                          </p:spTgt>
                                        </p:tgtEl>
                                      </p:cBhvr>
                                    </p:animEffect>
                                  </p:childTnLst>
                                </p:cTn>
                              </p:par>
                            </p:childTnLst>
                          </p:cTn>
                        </p:par>
                        <p:par>
                          <p:cTn id="53" fill="hold" nodeType="afterGroup">
                            <p:stCondLst>
                              <p:cond delay="500"/>
                            </p:stCondLst>
                            <p:childTnLst>
                              <p:par>
                                <p:cTn id="54" presetID="22" presetClass="entr" presetSubtype="1" fill="hold" nodeType="afterEffect">
                                  <p:stCondLst>
                                    <p:cond delay="0"/>
                                  </p:stCondLst>
                                  <p:childTnLst>
                                    <p:set>
                                      <p:cBhvr>
                                        <p:cTn id="55" dur="1" fill="hold">
                                          <p:stCondLst>
                                            <p:cond delay="0"/>
                                          </p:stCondLst>
                                        </p:cTn>
                                        <p:tgtEl>
                                          <p:spTgt spid="16395"/>
                                        </p:tgtEl>
                                        <p:attrNameLst>
                                          <p:attrName>style.visibility</p:attrName>
                                        </p:attrNameLst>
                                      </p:cBhvr>
                                      <p:to>
                                        <p:strVal val="visible"/>
                                      </p:to>
                                    </p:set>
                                    <p:animEffect transition="in" filter="wipe(up)">
                                      <p:cBhvr>
                                        <p:cTn id="56" dur="1000"/>
                                        <p:tgtEl>
                                          <p:spTgt spid="16395"/>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12">
                                            <p:txEl>
                                              <p:pRg st="4" end="4"/>
                                            </p:txEl>
                                          </p:spTgt>
                                        </p:tgtEl>
                                        <p:attrNameLst>
                                          <p:attrName>style.visibility</p:attrName>
                                        </p:attrNameLst>
                                      </p:cBhvr>
                                      <p:to>
                                        <p:strVal val="visible"/>
                                      </p:to>
                                    </p:set>
                                    <p:animEffect transition="in" filter="wipe(left)">
                                      <p:cBhvr>
                                        <p:cTn id="61" dur="500"/>
                                        <p:tgtEl>
                                          <p:spTgt spid="12">
                                            <p:txEl>
                                              <p:pRg st="4" end="4"/>
                                            </p:txEl>
                                          </p:spTgt>
                                        </p:tgtEl>
                                      </p:cBhvr>
                                    </p:animEffect>
                                  </p:childTnLst>
                                </p:cTn>
                              </p:par>
                            </p:childTnLst>
                          </p:cTn>
                        </p:par>
                        <p:par>
                          <p:cTn id="62" fill="hold" nodeType="afterGroup">
                            <p:stCondLst>
                              <p:cond delay="500"/>
                            </p:stCondLst>
                            <p:childTnLst>
                              <p:par>
                                <p:cTn id="63" presetID="22" presetClass="entr" presetSubtype="8" fill="hold" nodeType="afterEffect">
                                  <p:stCondLst>
                                    <p:cond delay="0"/>
                                  </p:stCondLst>
                                  <p:childTnLst>
                                    <p:set>
                                      <p:cBhvr>
                                        <p:cTn id="64" dur="1" fill="hold">
                                          <p:stCondLst>
                                            <p:cond delay="0"/>
                                          </p:stCondLst>
                                        </p:cTn>
                                        <p:tgtEl>
                                          <p:spTgt spid="16396"/>
                                        </p:tgtEl>
                                        <p:attrNameLst>
                                          <p:attrName>style.visibility</p:attrName>
                                        </p:attrNameLst>
                                      </p:cBhvr>
                                      <p:to>
                                        <p:strVal val="visible"/>
                                      </p:to>
                                    </p:set>
                                    <p:animEffect transition="in" filter="wipe(left)">
                                      <p:cBhvr>
                                        <p:cTn id="65" dur="1000"/>
                                        <p:tgtEl>
                                          <p:spTgt spid="16396"/>
                                        </p:tgtEl>
                                      </p:cBhvr>
                                    </p:animEffect>
                                  </p:childTnLst>
                                </p:cTn>
                              </p:par>
                            </p:childTnLst>
                          </p:cTn>
                        </p:par>
                        <p:par>
                          <p:cTn id="66" fill="hold" nodeType="afterGroup">
                            <p:stCondLst>
                              <p:cond delay="1500"/>
                            </p:stCondLst>
                            <p:childTnLst>
                              <p:par>
                                <p:cTn id="67" presetID="22" presetClass="entr" presetSubtype="8" fill="hold" nodeType="afterEffect">
                                  <p:stCondLst>
                                    <p:cond delay="0"/>
                                  </p:stCondLst>
                                  <p:childTnLst>
                                    <p:set>
                                      <p:cBhvr>
                                        <p:cTn id="68" dur="1" fill="hold">
                                          <p:stCondLst>
                                            <p:cond delay="0"/>
                                          </p:stCondLst>
                                        </p:cTn>
                                        <p:tgtEl>
                                          <p:spTgt spid="16397"/>
                                        </p:tgtEl>
                                        <p:attrNameLst>
                                          <p:attrName>style.visibility</p:attrName>
                                        </p:attrNameLst>
                                      </p:cBhvr>
                                      <p:to>
                                        <p:strVal val="visible"/>
                                      </p:to>
                                    </p:set>
                                    <p:animEffect transition="in" filter="wipe(left)">
                                      <p:cBhvr>
                                        <p:cTn id="69" dur="1000"/>
                                        <p:tgtEl>
                                          <p:spTgt spid="163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8564" grpId="0"/>
      <p:bldP spid="9" grpId="0" build="p"/>
      <p:bldP spid="10" grpId="0" animBg="1"/>
      <p:bldP spid="11" grpId="0"/>
      <p:bldP spid="12"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Grp="1" noChangeArrowheads="1"/>
          </p:cNvSpPr>
          <p:nvPr>
            <p:ph type="title"/>
          </p:nvPr>
        </p:nvSpPr>
        <p:spPr>
          <a:xfrm>
            <a:off x="1371600" y="381000"/>
            <a:ext cx="7315200" cy="487363"/>
          </a:xfrm>
        </p:spPr>
        <p:txBody>
          <a:bodyPr/>
          <a:lstStyle/>
          <a:p>
            <a:pPr eaLnBrk="1" hangingPunct="1"/>
            <a:r>
              <a:rPr lang="en-US" altLang="en-US" sz="2000" b="0" smtClean="0"/>
              <a:t>FACTOR MARKETS WITH MONOPSONY POWER</a:t>
            </a:r>
          </a:p>
        </p:txBody>
      </p:sp>
      <p:grpSp>
        <p:nvGrpSpPr>
          <p:cNvPr id="28675" name="Group 5"/>
          <p:cNvGrpSpPr>
            <a:grpSpLocks/>
          </p:cNvGrpSpPr>
          <p:nvPr/>
        </p:nvGrpSpPr>
        <p:grpSpPr bwMode="auto">
          <a:xfrm>
            <a:off x="457200" y="381000"/>
            <a:ext cx="8229600" cy="487363"/>
            <a:chOff x="288" y="240"/>
            <a:chExt cx="5184" cy="307"/>
          </a:xfrm>
        </p:grpSpPr>
        <p:sp>
          <p:nvSpPr>
            <p:cNvPr id="28688"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14.3</a:t>
              </a:r>
            </a:p>
          </p:txBody>
        </p:sp>
        <p:sp>
          <p:nvSpPr>
            <p:cNvPr id="28689"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8676"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2"/>
          <p:cNvSpPr txBox="1">
            <a:spLocks noChangeArrowheads="1"/>
          </p:cNvSpPr>
          <p:nvPr/>
        </p:nvSpPr>
        <p:spPr bwMode="auto">
          <a:xfrm>
            <a:off x="457200" y="1066800"/>
            <a:ext cx="6477000" cy="381000"/>
          </a:xfrm>
          <a:prstGeom prst="rect">
            <a:avLst/>
          </a:prstGeom>
          <a:noFill/>
          <a:ln w="9525">
            <a:noFill/>
            <a:miter lim="800000"/>
            <a:headEnd/>
            <a:tailEnd/>
          </a:ln>
        </p:spPr>
        <p:txBody>
          <a:bodyPr/>
          <a:lstStyle/>
          <a:p>
            <a:pPr marL="342900" indent="-342900" eaLnBrk="1" hangingPunct="1">
              <a:spcBef>
                <a:spcPct val="20000"/>
              </a:spcBef>
              <a:defRPr/>
            </a:pPr>
            <a:r>
              <a:rPr lang="en-US" sz="2000" kern="0" dirty="0">
                <a:solidFill>
                  <a:srgbClr val="53BE95"/>
                </a:solidFill>
                <a:latin typeface="+mn-lt"/>
              </a:rPr>
              <a:t>Purchasing Decisions with </a:t>
            </a:r>
            <a:r>
              <a:rPr lang="en-US" sz="2000" kern="0" dirty="0" err="1">
                <a:solidFill>
                  <a:srgbClr val="53BE95"/>
                </a:solidFill>
                <a:latin typeface="+mn-lt"/>
              </a:rPr>
              <a:t>Monopsony</a:t>
            </a:r>
            <a:r>
              <a:rPr lang="en-US" sz="2000" kern="0" dirty="0">
                <a:solidFill>
                  <a:srgbClr val="53BE95"/>
                </a:solidFill>
                <a:latin typeface="+mn-lt"/>
              </a:rPr>
              <a:t> Power</a:t>
            </a:r>
          </a:p>
        </p:txBody>
      </p:sp>
      <p:sp>
        <p:nvSpPr>
          <p:cNvPr id="8" name="Rectangle 52"/>
          <p:cNvSpPr txBox="1">
            <a:spLocks noChangeArrowheads="1"/>
          </p:cNvSpPr>
          <p:nvPr/>
        </p:nvSpPr>
        <p:spPr bwMode="auto">
          <a:xfrm>
            <a:off x="533400" y="4419600"/>
            <a:ext cx="6477000" cy="381000"/>
          </a:xfrm>
          <a:prstGeom prst="rect">
            <a:avLst/>
          </a:prstGeom>
          <a:noFill/>
          <a:ln w="9525">
            <a:noFill/>
            <a:miter lim="800000"/>
            <a:headEnd/>
            <a:tailEnd/>
          </a:ln>
        </p:spPr>
        <p:txBody>
          <a:bodyPr/>
          <a:lstStyle/>
          <a:p>
            <a:pPr marL="342900" indent="-342900" eaLnBrk="1" hangingPunct="1">
              <a:spcBef>
                <a:spcPct val="20000"/>
              </a:spcBef>
              <a:defRPr/>
            </a:pPr>
            <a:r>
              <a:rPr lang="en-US" sz="2000" kern="0" dirty="0">
                <a:solidFill>
                  <a:srgbClr val="53BE95"/>
                </a:solidFill>
                <a:latin typeface="+mn-lt"/>
              </a:rPr>
              <a:t>Bargaining Power</a:t>
            </a:r>
          </a:p>
        </p:txBody>
      </p:sp>
      <p:sp>
        <p:nvSpPr>
          <p:cNvPr id="9" name="Rectangle 8"/>
          <p:cNvSpPr/>
          <p:nvPr/>
        </p:nvSpPr>
        <p:spPr>
          <a:xfrm>
            <a:off x="685800" y="1524000"/>
            <a:ext cx="7010400" cy="923925"/>
          </a:xfrm>
          <a:prstGeom prst="rect">
            <a:avLst/>
          </a:prstGeom>
        </p:spPr>
        <p:txBody>
          <a:bodyPr>
            <a:spAutoFit/>
          </a:bodyPr>
          <a:lstStyle/>
          <a:p>
            <a:pPr eaLnBrk="1" hangingPunct="1">
              <a:defRPr/>
            </a:pPr>
            <a:r>
              <a:rPr lang="en-US" dirty="0">
                <a:latin typeface="+mj-lt"/>
              </a:rPr>
              <a:t>A buyer with </a:t>
            </a:r>
            <a:r>
              <a:rPr lang="en-US" dirty="0" err="1">
                <a:latin typeface="+mj-lt"/>
              </a:rPr>
              <a:t>monopsony</a:t>
            </a:r>
            <a:r>
              <a:rPr lang="en-US" dirty="0">
                <a:latin typeface="+mj-lt"/>
              </a:rPr>
              <a:t> power maximizes net benefit (utility less expenditure) from a purchase by buying up to the point where marginal value (MV) is equal to marginal expenditure:</a:t>
            </a:r>
          </a:p>
        </p:txBody>
      </p:sp>
      <p:pic>
        <p:nvPicPr>
          <p:cNvPr id="10" name="Picture 9" descr="EQ_14.7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2590800"/>
            <a:ext cx="10001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a:off x="762000" y="2967038"/>
            <a:ext cx="6781800" cy="646112"/>
          </a:xfrm>
          <a:prstGeom prst="rect">
            <a:avLst/>
          </a:prstGeom>
        </p:spPr>
        <p:txBody>
          <a:bodyPr>
            <a:spAutoFit/>
          </a:bodyPr>
          <a:lstStyle/>
          <a:p>
            <a:pPr eaLnBrk="1" hangingPunct="1">
              <a:defRPr/>
            </a:pPr>
            <a:r>
              <a:rPr lang="en-US" dirty="0">
                <a:latin typeface="+mj-lt"/>
              </a:rPr>
              <a:t>For a firm buying a factor input, MV is just the marginal revenue product of the factor MRP.</a:t>
            </a:r>
          </a:p>
        </p:txBody>
      </p:sp>
      <p:sp>
        <p:nvSpPr>
          <p:cNvPr id="20" name="Rectangle 19"/>
          <p:cNvSpPr/>
          <p:nvPr/>
        </p:nvSpPr>
        <p:spPr>
          <a:xfrm>
            <a:off x="762000" y="4876800"/>
            <a:ext cx="6781800" cy="1200150"/>
          </a:xfrm>
          <a:prstGeom prst="rect">
            <a:avLst/>
          </a:prstGeom>
        </p:spPr>
        <p:txBody>
          <a:bodyPr>
            <a:spAutoFit/>
          </a:bodyPr>
          <a:lstStyle/>
          <a:p>
            <a:pPr eaLnBrk="1" hangingPunct="1">
              <a:defRPr/>
            </a:pPr>
            <a:r>
              <a:rPr lang="en-US" dirty="0">
                <a:latin typeface="+mj-lt"/>
              </a:rPr>
              <a:t>The amount of bargaining power that a buyer or seller has is determined in part by the number of competing buyers and competing sellers. But it is also determined by the nature of the purchase itself.</a:t>
            </a:r>
          </a:p>
        </p:txBody>
      </p:sp>
      <p:sp>
        <p:nvSpPr>
          <p:cNvPr id="2" name="TextBox 1"/>
          <p:cNvSpPr txBox="1"/>
          <p:nvPr/>
        </p:nvSpPr>
        <p:spPr>
          <a:xfrm>
            <a:off x="3668806" y="3756306"/>
            <a:ext cx="1524000" cy="369332"/>
          </a:xfrm>
          <a:prstGeom prst="rect">
            <a:avLst/>
          </a:prstGeom>
          <a:noFill/>
        </p:spPr>
        <p:txBody>
          <a:bodyPr wrap="square" rtlCol="0">
            <a:spAutoFit/>
          </a:bodyPr>
          <a:lstStyle/>
          <a:p>
            <a:r>
              <a:rPr lang="en-GB" dirty="0" smtClean="0">
                <a:latin typeface="+mj-lt"/>
              </a:rPr>
              <a:t>MRP=ME</a:t>
            </a:r>
            <a:endParaRPr lang="en-GB"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Effect transition="in" filter="wipe(left)">
                                      <p:cBhvr>
                                        <p:cTn id="24" dur="500"/>
                                        <p:tgtEl>
                                          <p:spTgt spid="8">
                                            <p:txEl>
                                              <p:pRg st="0" end="0"/>
                                            </p:txEl>
                                          </p:spTgt>
                                        </p:tgtEl>
                                      </p:cBhvr>
                                    </p:animEffect>
                                  </p:childTnLst>
                                </p:cTn>
                              </p:par>
                            </p:childTnLst>
                          </p:cTn>
                        </p:par>
                        <p:par>
                          <p:cTn id="25" fill="hold" nodeType="afterGroup">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left)">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uild="allAtOnce"/>
      <p:bldP spid="9" grpId="0"/>
      <p:bldP spid="11" grpId="0"/>
      <p:bldP spid="2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Grp="1" noChangeArrowheads="1"/>
          </p:cNvSpPr>
          <p:nvPr>
            <p:ph type="title"/>
          </p:nvPr>
        </p:nvSpPr>
        <p:spPr>
          <a:xfrm>
            <a:off x="1371600" y="381000"/>
            <a:ext cx="7315200" cy="487363"/>
          </a:xfrm>
        </p:spPr>
        <p:txBody>
          <a:bodyPr/>
          <a:lstStyle/>
          <a:p>
            <a:pPr eaLnBrk="1" hangingPunct="1"/>
            <a:r>
              <a:rPr lang="en-US" altLang="en-US" sz="2000" b="0" smtClean="0"/>
              <a:t>FACTOR MARKETS WITH MONOPSONY POWER</a:t>
            </a:r>
          </a:p>
        </p:txBody>
      </p:sp>
      <p:grpSp>
        <p:nvGrpSpPr>
          <p:cNvPr id="29699" name="Group 5"/>
          <p:cNvGrpSpPr>
            <a:grpSpLocks/>
          </p:cNvGrpSpPr>
          <p:nvPr/>
        </p:nvGrpSpPr>
        <p:grpSpPr bwMode="auto">
          <a:xfrm>
            <a:off x="457200" y="381000"/>
            <a:ext cx="8229600" cy="487363"/>
            <a:chOff x="288" y="240"/>
            <a:chExt cx="5184" cy="307"/>
          </a:xfrm>
        </p:grpSpPr>
        <p:sp>
          <p:nvSpPr>
            <p:cNvPr id="29706"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14.3</a:t>
              </a:r>
            </a:p>
          </p:txBody>
        </p:sp>
        <p:sp>
          <p:nvSpPr>
            <p:cNvPr id="29707"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9700"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ex14.04.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066800"/>
            <a:ext cx="668655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a:spLocks noChangeArrowheads="1"/>
          </p:cNvSpPr>
          <p:nvPr/>
        </p:nvSpPr>
        <p:spPr bwMode="auto">
          <a:xfrm>
            <a:off x="533400" y="1676400"/>
            <a:ext cx="6675438" cy="4754563"/>
          </a:xfrm>
          <a:prstGeom prst="rect">
            <a:avLst/>
          </a:prstGeom>
          <a:solidFill>
            <a:srgbClr val="F9F5E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solidFill>
                <a:schemeClr val="tx1"/>
              </a:solidFill>
              <a:latin typeface="Palatino" pitchFamily="2" charset="0"/>
            </a:endParaRPr>
          </a:p>
        </p:txBody>
      </p:sp>
      <p:sp>
        <p:nvSpPr>
          <p:cNvPr id="10" name="TextBox 9"/>
          <p:cNvSpPr txBox="1">
            <a:spLocks noChangeArrowheads="1"/>
          </p:cNvSpPr>
          <p:nvPr/>
        </p:nvSpPr>
        <p:spPr bwMode="auto">
          <a:xfrm>
            <a:off x="685800" y="1828800"/>
            <a:ext cx="6477000" cy="228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4171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a:solidFill>
                  <a:schemeClr val="tx1"/>
                </a:solidFill>
              </a:rPr>
              <a:t>In the United States, major league baseball is exempt from the antitrust laws.</a:t>
            </a:r>
          </a:p>
          <a:p>
            <a:pPr eaLnBrk="1" hangingPunct="1">
              <a:spcBef>
                <a:spcPct val="0"/>
              </a:spcBef>
              <a:buFontTx/>
              <a:buNone/>
            </a:pPr>
            <a:endParaRPr lang="en-US" altLang="en-US" sz="900">
              <a:solidFill>
                <a:schemeClr val="tx1"/>
              </a:solidFill>
            </a:endParaRPr>
          </a:p>
          <a:p>
            <a:pPr eaLnBrk="1" hangingPunct="1">
              <a:spcBef>
                <a:spcPct val="0"/>
              </a:spcBef>
              <a:buFontTx/>
              <a:buNone/>
            </a:pPr>
            <a:r>
              <a:rPr lang="en-US" altLang="en-US" sz="1800">
                <a:solidFill>
                  <a:schemeClr val="tx1"/>
                </a:solidFill>
              </a:rPr>
              <a:t>This exemption allowed baseball team owners (before 1975) to operate a monopsonistic cartel.</a:t>
            </a:r>
          </a:p>
          <a:p>
            <a:pPr eaLnBrk="1" hangingPunct="1">
              <a:spcBef>
                <a:spcPct val="0"/>
              </a:spcBef>
              <a:buFontTx/>
              <a:buNone/>
            </a:pPr>
            <a:endParaRPr lang="en-US" altLang="en-US" sz="900">
              <a:solidFill>
                <a:schemeClr val="tx1"/>
              </a:solidFill>
            </a:endParaRPr>
          </a:p>
        </p:txBody>
      </p:sp>
      <p:pic>
        <p:nvPicPr>
          <p:cNvPr id="9" name="Picture 8" descr="ex14.04picture.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828800"/>
            <a:ext cx="3505200"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0" name="Text Box 12"/>
          <p:cNvSpPr txBox="1">
            <a:spLocks noChangeArrowheads="1"/>
          </p:cNvSpPr>
          <p:nvPr/>
        </p:nvSpPr>
        <p:spPr bwMode="auto">
          <a:xfrm>
            <a:off x="685800" y="4114800"/>
            <a:ext cx="6400800" cy="1876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eaLnBrk="1" hangingPunct="1"/>
            <a:r>
              <a:rPr lang="en-US" altLang="en-US">
                <a:latin typeface="Arial" panose="020B0604020202020204" pitchFamily="34" charset="0"/>
              </a:rPr>
              <a:t>Fortunately for the players, and unfortunately for the owners, there was a strike in 1972 followed by a lawsuit by one player and an arbitrated labor-management agreement. </a:t>
            </a:r>
          </a:p>
          <a:p>
            <a:pPr eaLnBrk="1" hangingPunct="1"/>
            <a:endParaRPr lang="en-US" altLang="en-US" sz="900">
              <a:latin typeface="Arial" panose="020B0604020202020204" pitchFamily="34" charset="0"/>
            </a:endParaRPr>
          </a:p>
          <a:p>
            <a:pPr eaLnBrk="1" hangingPunct="1"/>
            <a:r>
              <a:rPr lang="en-US" altLang="en-US">
                <a:latin typeface="Arial" panose="020B0604020202020204" pitchFamily="34" charset="0"/>
              </a:rPr>
              <a:t>This process eventually led in 1975 to an agreement by which players could become free agents after playing for a team for six years.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wipe(left)">
                                      <p:cBhvr>
                                        <p:cTn id="19" dur="500"/>
                                        <p:tgtEl>
                                          <p:spTgt spid="10">
                                            <p:txEl>
                                              <p:pRg st="0" end="0"/>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0">
                                            <p:txEl>
                                              <p:pRg st="2" end="2"/>
                                            </p:txEl>
                                          </p:spTgt>
                                        </p:tgtEl>
                                        <p:attrNameLst>
                                          <p:attrName>style.visibility</p:attrName>
                                        </p:attrNameLst>
                                      </p:cBhvr>
                                      <p:to>
                                        <p:strVal val="visible"/>
                                      </p:to>
                                    </p:set>
                                    <p:animEffect transition="in" filter="wipe(left)">
                                      <p:cBhvr>
                                        <p:cTn id="23" dur="500"/>
                                        <p:tgtEl>
                                          <p:spTgt spid="10">
                                            <p:txEl>
                                              <p:pRg st="2" end="2"/>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7660">
                                            <p:txEl>
                                              <p:pRg st="0" end="0"/>
                                            </p:txEl>
                                          </p:spTgt>
                                        </p:tgtEl>
                                        <p:attrNameLst>
                                          <p:attrName>style.visibility</p:attrName>
                                        </p:attrNameLst>
                                      </p:cBhvr>
                                      <p:to>
                                        <p:strVal val="visible"/>
                                      </p:to>
                                    </p:set>
                                    <p:animEffect transition="in" filter="wipe(left)">
                                      <p:cBhvr>
                                        <p:cTn id="27" dur="500"/>
                                        <p:tgtEl>
                                          <p:spTgt spid="27660">
                                            <p:txEl>
                                              <p:pRg st="0" end="0"/>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660">
                                            <p:txEl>
                                              <p:pRg st="2" end="2"/>
                                            </p:txEl>
                                          </p:spTgt>
                                        </p:tgtEl>
                                        <p:attrNameLst>
                                          <p:attrName>style.visibility</p:attrName>
                                        </p:attrNameLst>
                                      </p:cBhvr>
                                      <p:to>
                                        <p:strVal val="visible"/>
                                      </p:to>
                                    </p:set>
                                    <p:animEffect transition="in" filter="wipe(left)">
                                      <p:cBhvr>
                                        <p:cTn id="31" dur="500"/>
                                        <p:tgtEl>
                                          <p:spTgt spid="2766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build="p"/>
      <p:bldP spid="27660"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ChangeArrowheads="1"/>
          </p:cNvSpPr>
          <p:nvPr/>
        </p:nvSpPr>
        <p:spPr bwMode="auto">
          <a:xfrm>
            <a:off x="533400" y="1676400"/>
            <a:ext cx="6675438" cy="4754563"/>
          </a:xfrm>
          <a:prstGeom prst="rect">
            <a:avLst/>
          </a:prstGeom>
          <a:solidFill>
            <a:srgbClr val="F9F5E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solidFill>
                <a:schemeClr val="tx1"/>
              </a:solidFill>
              <a:latin typeface="Palatino" pitchFamily="2" charset="0"/>
            </a:endParaRPr>
          </a:p>
        </p:txBody>
      </p:sp>
      <p:sp>
        <p:nvSpPr>
          <p:cNvPr id="30723" name="Rectangle 4"/>
          <p:cNvSpPr>
            <a:spLocks noGrp="1" noChangeArrowheads="1"/>
          </p:cNvSpPr>
          <p:nvPr>
            <p:ph type="title"/>
          </p:nvPr>
        </p:nvSpPr>
        <p:spPr>
          <a:xfrm>
            <a:off x="1371600" y="381000"/>
            <a:ext cx="7315200" cy="487363"/>
          </a:xfrm>
        </p:spPr>
        <p:txBody>
          <a:bodyPr/>
          <a:lstStyle/>
          <a:p>
            <a:pPr eaLnBrk="1" hangingPunct="1"/>
            <a:r>
              <a:rPr lang="en-US" altLang="en-US" sz="2000" b="0" smtClean="0"/>
              <a:t>FACTOR MARKETS WITH MONOPSONY POWER</a:t>
            </a:r>
          </a:p>
        </p:txBody>
      </p:sp>
      <p:grpSp>
        <p:nvGrpSpPr>
          <p:cNvPr id="30724" name="Group 5"/>
          <p:cNvGrpSpPr>
            <a:grpSpLocks/>
          </p:cNvGrpSpPr>
          <p:nvPr/>
        </p:nvGrpSpPr>
        <p:grpSpPr bwMode="auto">
          <a:xfrm>
            <a:off x="457200" y="381000"/>
            <a:ext cx="8229600" cy="487363"/>
            <a:chOff x="288" y="240"/>
            <a:chExt cx="5184" cy="307"/>
          </a:xfrm>
        </p:grpSpPr>
        <p:sp>
          <p:nvSpPr>
            <p:cNvPr id="30730"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14.3</a:t>
              </a:r>
            </a:p>
          </p:txBody>
        </p:sp>
        <p:sp>
          <p:nvSpPr>
            <p:cNvPr id="30731"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0725"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ex14.05.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066800"/>
            <a:ext cx="668655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p:nvSpPr>
        <p:spPr bwMode="auto">
          <a:xfrm>
            <a:off x="685800" y="1828800"/>
            <a:ext cx="6477000" cy="242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2512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a:solidFill>
                  <a:schemeClr val="tx1"/>
                </a:solidFill>
              </a:rPr>
              <a:t>In 1992 the New Jersey minimum wage was increased from $4.25 to $5.05 per hour. </a:t>
            </a:r>
          </a:p>
          <a:p>
            <a:pPr eaLnBrk="1" hangingPunct="1">
              <a:spcBef>
                <a:spcPct val="0"/>
              </a:spcBef>
              <a:buFontTx/>
              <a:buNone/>
            </a:pPr>
            <a:endParaRPr lang="en-US" altLang="en-US" sz="900">
              <a:solidFill>
                <a:schemeClr val="tx1"/>
              </a:solidFill>
            </a:endParaRPr>
          </a:p>
          <a:p>
            <a:pPr eaLnBrk="1" hangingPunct="1">
              <a:spcBef>
                <a:spcPct val="0"/>
              </a:spcBef>
              <a:buFontTx/>
              <a:buNone/>
            </a:pPr>
            <a:r>
              <a:rPr lang="en-US" altLang="en-US" sz="1800">
                <a:solidFill>
                  <a:schemeClr val="tx1"/>
                </a:solidFill>
              </a:rPr>
              <a:t>Using a survey of 410 fast-food restaurants, David Card and Alan Krueger found that </a:t>
            </a:r>
          </a:p>
          <a:p>
            <a:pPr eaLnBrk="1" hangingPunct="1">
              <a:spcBef>
                <a:spcPct val="0"/>
              </a:spcBef>
              <a:buFontTx/>
              <a:buNone/>
            </a:pPr>
            <a:endParaRPr lang="en-US" altLang="en-US" sz="1800">
              <a:solidFill>
                <a:schemeClr val="tx1"/>
              </a:solidFill>
            </a:endParaRPr>
          </a:p>
        </p:txBody>
      </p:sp>
      <p:pic>
        <p:nvPicPr>
          <p:cNvPr id="10" name="Picture 9" descr="ex14.05pic.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1350" y="1828800"/>
            <a:ext cx="324485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4" name="Text Box 12"/>
          <p:cNvSpPr txBox="1">
            <a:spLocks noChangeArrowheads="1"/>
          </p:cNvSpPr>
          <p:nvPr/>
        </p:nvSpPr>
        <p:spPr bwMode="auto">
          <a:xfrm>
            <a:off x="609600" y="3886200"/>
            <a:ext cx="6477000" cy="297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eaLnBrk="1" hangingPunct="1"/>
            <a:r>
              <a:rPr lang="en-US" altLang="en-US">
                <a:latin typeface="Arial" panose="020B0604020202020204" pitchFamily="34" charset="0"/>
              </a:rPr>
              <a:t>employment had actually </a:t>
            </a:r>
            <a:r>
              <a:rPr lang="en-US" altLang="en-US" i="1">
                <a:latin typeface="Arial" panose="020B0604020202020204" pitchFamily="34" charset="0"/>
              </a:rPr>
              <a:t>increased</a:t>
            </a:r>
            <a:r>
              <a:rPr lang="en-US" altLang="en-US">
                <a:latin typeface="Arial" panose="020B0604020202020204" pitchFamily="34" charset="0"/>
              </a:rPr>
              <a:t> by 13 percent after the minimum wage went up.</a:t>
            </a:r>
          </a:p>
          <a:p>
            <a:pPr eaLnBrk="1" hangingPunct="1"/>
            <a:endParaRPr lang="en-US" altLang="en-US" sz="900">
              <a:latin typeface="Arial" panose="020B0604020202020204" pitchFamily="34" charset="0"/>
            </a:endParaRPr>
          </a:p>
          <a:p>
            <a:pPr eaLnBrk="1" hangingPunct="1"/>
            <a:r>
              <a:rPr lang="en-US" altLang="en-US">
                <a:latin typeface="Arial" panose="020B0604020202020204" pitchFamily="34" charset="0"/>
              </a:rPr>
              <a:t>One explanation for this surprising event is that restaurants responded to the higher minimum wage by reducing fringe benefits.</a:t>
            </a:r>
          </a:p>
          <a:p>
            <a:pPr eaLnBrk="1" hangingPunct="1"/>
            <a:endParaRPr lang="en-US" altLang="en-US" sz="900">
              <a:latin typeface="Arial" panose="020B0604020202020204" pitchFamily="34" charset="0"/>
            </a:endParaRPr>
          </a:p>
          <a:p>
            <a:pPr eaLnBrk="1" hangingPunct="1"/>
            <a:r>
              <a:rPr lang="en-US" altLang="en-US">
                <a:latin typeface="Arial" panose="020B0604020202020204" pitchFamily="34" charset="0"/>
              </a:rPr>
              <a:t>An alternative explanation for the increased New Jersey employment holds that the labor market for teenage (and other) unskilled workers is not highly competitive.</a:t>
            </a:r>
          </a:p>
          <a:p>
            <a:pPr eaLnBrk="1" hangingPunct="1">
              <a:spcBef>
                <a:spcPct val="50000"/>
              </a:spcBef>
            </a:pPr>
            <a:endParaRPr lang="en-US" altLang="en-US">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wipe(left)">
                                      <p:cBhvr>
                                        <p:cTn id="19" dur="500"/>
                                        <p:tgtEl>
                                          <p:spTgt spid="8">
                                            <p:txEl>
                                              <p:pRg st="0" end="0"/>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8">
                                            <p:txEl>
                                              <p:pRg st="2" end="2"/>
                                            </p:txEl>
                                          </p:spTgt>
                                        </p:tgtEl>
                                        <p:attrNameLst>
                                          <p:attrName>style.visibility</p:attrName>
                                        </p:attrNameLst>
                                      </p:cBhvr>
                                      <p:to>
                                        <p:strVal val="visible"/>
                                      </p:to>
                                    </p:set>
                                    <p:animEffect transition="in" filter="wipe(left)">
                                      <p:cBhvr>
                                        <p:cTn id="23" dur="500"/>
                                        <p:tgtEl>
                                          <p:spTgt spid="8">
                                            <p:txEl>
                                              <p:pRg st="2" end="2"/>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684">
                                            <p:txEl>
                                              <p:pRg st="0" end="0"/>
                                            </p:txEl>
                                          </p:spTgt>
                                        </p:tgtEl>
                                        <p:attrNameLst>
                                          <p:attrName>style.visibility</p:attrName>
                                        </p:attrNameLst>
                                      </p:cBhvr>
                                      <p:to>
                                        <p:strVal val="visible"/>
                                      </p:to>
                                    </p:set>
                                    <p:animEffect transition="in" filter="wipe(left)">
                                      <p:cBhvr>
                                        <p:cTn id="27" dur="500"/>
                                        <p:tgtEl>
                                          <p:spTgt spid="28684">
                                            <p:txEl>
                                              <p:pRg st="0" end="0"/>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8684">
                                            <p:txEl>
                                              <p:pRg st="2" end="2"/>
                                            </p:txEl>
                                          </p:spTgt>
                                        </p:tgtEl>
                                        <p:attrNameLst>
                                          <p:attrName>style.visibility</p:attrName>
                                        </p:attrNameLst>
                                      </p:cBhvr>
                                      <p:to>
                                        <p:strVal val="visible"/>
                                      </p:to>
                                    </p:set>
                                    <p:animEffect transition="in" filter="wipe(left)">
                                      <p:cBhvr>
                                        <p:cTn id="31" dur="500"/>
                                        <p:tgtEl>
                                          <p:spTgt spid="28684">
                                            <p:txEl>
                                              <p:pRg st="2" end="2"/>
                                            </p:txEl>
                                          </p:spTgt>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8684">
                                            <p:txEl>
                                              <p:pRg st="4" end="4"/>
                                            </p:txEl>
                                          </p:spTgt>
                                        </p:tgtEl>
                                        <p:attrNameLst>
                                          <p:attrName>style.visibility</p:attrName>
                                        </p:attrNameLst>
                                      </p:cBhvr>
                                      <p:to>
                                        <p:strVal val="visible"/>
                                      </p:to>
                                    </p:set>
                                    <p:animEffect transition="in" filter="wipe(left)">
                                      <p:cBhvr>
                                        <p:cTn id="35" dur="500"/>
                                        <p:tgtEl>
                                          <p:spTgt spid="2868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build="p"/>
      <p:bldP spid="28684"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4" name="Rectangle 4"/>
          <p:cNvSpPr>
            <a:spLocks noGrp="1" noChangeArrowheads="1"/>
          </p:cNvSpPr>
          <p:nvPr>
            <p:ph type="title"/>
          </p:nvPr>
        </p:nvSpPr>
        <p:spPr>
          <a:xfrm>
            <a:off x="1371600" y="381000"/>
            <a:ext cx="7315200" cy="487363"/>
          </a:xfrm>
        </p:spPr>
        <p:txBody>
          <a:bodyPr/>
          <a:lstStyle/>
          <a:p>
            <a:pPr eaLnBrk="1" hangingPunct="1"/>
            <a:r>
              <a:rPr lang="en-US" altLang="en-US" sz="2000" b="0" smtClean="0"/>
              <a:t>FACTOR MARKETS WITH MONOPOLY POWER</a:t>
            </a:r>
          </a:p>
        </p:txBody>
      </p:sp>
      <p:grpSp>
        <p:nvGrpSpPr>
          <p:cNvPr id="2" name="Group 5"/>
          <p:cNvGrpSpPr>
            <a:grpSpLocks/>
          </p:cNvGrpSpPr>
          <p:nvPr/>
        </p:nvGrpSpPr>
        <p:grpSpPr bwMode="auto">
          <a:xfrm>
            <a:off x="457200" y="381000"/>
            <a:ext cx="8229600" cy="487363"/>
            <a:chOff x="288" y="240"/>
            <a:chExt cx="5184" cy="307"/>
          </a:xfrm>
        </p:grpSpPr>
        <p:sp>
          <p:nvSpPr>
            <p:cNvPr id="31761"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14.4</a:t>
              </a:r>
            </a:p>
          </p:txBody>
        </p:sp>
        <p:sp>
          <p:nvSpPr>
            <p:cNvPr id="31762"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78707"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2"/>
          <p:cNvSpPr txBox="1">
            <a:spLocks noChangeArrowheads="1"/>
          </p:cNvSpPr>
          <p:nvPr/>
        </p:nvSpPr>
        <p:spPr bwMode="auto">
          <a:xfrm>
            <a:off x="533400" y="990600"/>
            <a:ext cx="6477000" cy="381000"/>
          </a:xfrm>
          <a:prstGeom prst="rect">
            <a:avLst/>
          </a:prstGeom>
          <a:noFill/>
          <a:ln w="9525">
            <a:noFill/>
            <a:miter lim="800000"/>
            <a:headEnd/>
            <a:tailEnd/>
          </a:ln>
        </p:spPr>
        <p:txBody>
          <a:bodyPr/>
          <a:lstStyle/>
          <a:p>
            <a:pPr marL="342900" indent="-342900" eaLnBrk="1" hangingPunct="1">
              <a:spcBef>
                <a:spcPct val="20000"/>
              </a:spcBef>
              <a:defRPr/>
            </a:pPr>
            <a:r>
              <a:rPr lang="en-US" sz="2000" kern="0" dirty="0">
                <a:solidFill>
                  <a:srgbClr val="53BE95"/>
                </a:solidFill>
                <a:latin typeface="+mn-lt"/>
              </a:rPr>
              <a:t>Monopoly Power over the Wage Rate</a:t>
            </a:r>
          </a:p>
        </p:txBody>
      </p:sp>
      <p:sp>
        <p:nvSpPr>
          <p:cNvPr id="8" name="Rectangle 5"/>
          <p:cNvSpPr>
            <a:spLocks noChangeArrowheads="1"/>
          </p:cNvSpPr>
          <p:nvPr/>
        </p:nvSpPr>
        <p:spPr bwMode="auto">
          <a:xfrm>
            <a:off x="685800" y="1752600"/>
            <a:ext cx="30480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Monopoly Power of Sellers of Labor</a:t>
            </a:r>
          </a:p>
        </p:txBody>
      </p:sp>
      <p:sp>
        <p:nvSpPr>
          <p:cNvPr id="9" name="Rectangle 8"/>
          <p:cNvSpPr>
            <a:spLocks noChangeArrowheads="1"/>
          </p:cNvSpPr>
          <p:nvPr/>
        </p:nvSpPr>
        <p:spPr bwMode="auto">
          <a:xfrm>
            <a:off x="685800" y="14478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14.15</a:t>
            </a:r>
          </a:p>
        </p:txBody>
      </p:sp>
      <p:sp>
        <p:nvSpPr>
          <p:cNvPr id="10" name="Rectangle 4"/>
          <p:cNvSpPr>
            <a:spLocks noChangeArrowheads="1"/>
          </p:cNvSpPr>
          <p:nvPr/>
        </p:nvSpPr>
        <p:spPr bwMode="auto">
          <a:xfrm>
            <a:off x="685800" y="2057400"/>
            <a:ext cx="30480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a:solidFill>
                  <a:schemeClr val="tx1"/>
                </a:solidFill>
              </a:rPr>
              <a:t>When a labor union is a monopolist, it chooses among points on the buyer’s demand for labor curve </a:t>
            </a:r>
            <a:r>
              <a:rPr lang="en-US" altLang="en-US" sz="1400" i="1">
                <a:solidFill>
                  <a:schemeClr val="tx1"/>
                </a:solidFill>
              </a:rPr>
              <a:t>D</a:t>
            </a:r>
            <a:r>
              <a:rPr lang="en-US" altLang="en-US" sz="1400" i="1" baseline="-25000">
                <a:solidFill>
                  <a:schemeClr val="tx1"/>
                </a:solidFill>
              </a:rPr>
              <a:t>L</a:t>
            </a:r>
            <a:r>
              <a:rPr lang="en-US" altLang="en-US" sz="1400">
                <a:solidFill>
                  <a:schemeClr val="tx1"/>
                </a:solidFill>
              </a:rPr>
              <a:t>. </a:t>
            </a:r>
          </a:p>
          <a:p>
            <a:pPr eaLnBrk="1" hangingPunct="1">
              <a:buFontTx/>
              <a:buNone/>
            </a:pPr>
            <a:r>
              <a:rPr lang="en-US" altLang="en-US" sz="1400">
                <a:solidFill>
                  <a:schemeClr val="tx1"/>
                </a:solidFill>
              </a:rPr>
              <a:t>The seller can maximize the number of workers hired, at </a:t>
            </a:r>
            <a:r>
              <a:rPr lang="en-US" altLang="en-US" sz="1400" i="1">
                <a:solidFill>
                  <a:schemeClr val="tx1"/>
                </a:solidFill>
              </a:rPr>
              <a:t>L</a:t>
            </a:r>
            <a:r>
              <a:rPr lang="en-US" altLang="en-US" sz="1400">
                <a:solidFill>
                  <a:schemeClr val="tx1"/>
                </a:solidFill>
              </a:rPr>
              <a:t>*, by agreeing that workers will work at wage </a:t>
            </a:r>
            <a:r>
              <a:rPr lang="en-US" altLang="en-US" sz="1600" i="1">
                <a:solidFill>
                  <a:schemeClr val="tx1"/>
                </a:solidFill>
                <a:latin typeface="Times New Roman" panose="02020603050405020304" pitchFamily="18" charset="0"/>
                <a:cs typeface="Times New Roman" panose="02020603050405020304" pitchFamily="18" charset="0"/>
              </a:rPr>
              <a:t>w</a:t>
            </a:r>
            <a:r>
              <a:rPr lang="en-US" altLang="en-US" sz="1400">
                <a:solidFill>
                  <a:schemeClr val="tx1"/>
                </a:solidFill>
              </a:rPr>
              <a:t>*. </a:t>
            </a:r>
          </a:p>
          <a:p>
            <a:pPr eaLnBrk="1" hangingPunct="1">
              <a:buFontTx/>
              <a:buNone/>
            </a:pPr>
            <a:r>
              <a:rPr lang="en-US" altLang="en-US" sz="1400">
                <a:solidFill>
                  <a:schemeClr val="tx1"/>
                </a:solidFill>
              </a:rPr>
              <a:t>The quantity of labor </a:t>
            </a:r>
            <a:r>
              <a:rPr lang="en-US" altLang="en-US" sz="1400" i="1">
                <a:solidFill>
                  <a:schemeClr val="tx1"/>
                </a:solidFill>
              </a:rPr>
              <a:t>L</a:t>
            </a:r>
            <a:r>
              <a:rPr lang="en-US" altLang="en-US" sz="1400" baseline="-25000">
                <a:solidFill>
                  <a:schemeClr val="tx1"/>
                </a:solidFill>
              </a:rPr>
              <a:t>1</a:t>
            </a:r>
            <a:r>
              <a:rPr lang="en-US" altLang="en-US" sz="1400">
                <a:solidFill>
                  <a:schemeClr val="tx1"/>
                </a:solidFill>
              </a:rPr>
              <a:t> that maximizes the rent earned by employees is determined by the intersection of the marginal revenue and supply of labor curves; union members will receive a wage rate of </a:t>
            </a:r>
            <a:r>
              <a:rPr lang="en-US" altLang="en-US" sz="1600" i="1">
                <a:solidFill>
                  <a:schemeClr val="tx1"/>
                </a:solidFill>
                <a:latin typeface="Times New Roman" panose="02020603050405020304" pitchFamily="18" charset="0"/>
                <a:cs typeface="Times New Roman" panose="02020603050405020304" pitchFamily="18" charset="0"/>
              </a:rPr>
              <a:t>w</a:t>
            </a:r>
            <a:r>
              <a:rPr lang="en-US" altLang="en-US" sz="1400" baseline="-25000">
                <a:solidFill>
                  <a:schemeClr val="tx1"/>
                </a:solidFill>
              </a:rPr>
              <a:t>1</a:t>
            </a:r>
            <a:r>
              <a:rPr lang="en-US" altLang="en-US" sz="1400">
                <a:solidFill>
                  <a:schemeClr val="tx1"/>
                </a:solidFill>
              </a:rPr>
              <a:t>. </a:t>
            </a:r>
          </a:p>
          <a:p>
            <a:pPr eaLnBrk="1" hangingPunct="1">
              <a:buFontTx/>
              <a:buNone/>
            </a:pPr>
            <a:r>
              <a:rPr lang="en-US" altLang="en-US" sz="1400">
                <a:solidFill>
                  <a:schemeClr val="tx1"/>
                </a:solidFill>
              </a:rPr>
              <a:t>Finally, if the union wishes to maximize total wages paid to workers, it should allow </a:t>
            </a:r>
            <a:r>
              <a:rPr lang="en-US" altLang="en-US" sz="1400" i="1">
                <a:solidFill>
                  <a:schemeClr val="tx1"/>
                </a:solidFill>
              </a:rPr>
              <a:t>L</a:t>
            </a:r>
            <a:r>
              <a:rPr lang="en-US" altLang="en-US" sz="1400" baseline="-25000">
                <a:solidFill>
                  <a:schemeClr val="tx1"/>
                </a:solidFill>
              </a:rPr>
              <a:t>2</a:t>
            </a:r>
            <a:r>
              <a:rPr lang="en-US" altLang="en-US" sz="1400">
                <a:solidFill>
                  <a:schemeClr val="tx1"/>
                </a:solidFill>
              </a:rPr>
              <a:t> union members to be employed at a wage rate of </a:t>
            </a:r>
            <a:r>
              <a:rPr lang="en-US" altLang="en-US" sz="1600" i="1">
                <a:solidFill>
                  <a:schemeClr val="tx1"/>
                </a:solidFill>
                <a:latin typeface="Times New Roman" panose="02020603050405020304" pitchFamily="18" charset="0"/>
                <a:cs typeface="Times New Roman" panose="02020603050405020304" pitchFamily="18" charset="0"/>
              </a:rPr>
              <a:t>w</a:t>
            </a:r>
            <a:r>
              <a:rPr lang="en-US" altLang="en-US" sz="1400" baseline="-25000">
                <a:solidFill>
                  <a:schemeClr val="tx1"/>
                </a:solidFill>
              </a:rPr>
              <a:t>2</a:t>
            </a:r>
            <a:r>
              <a:rPr lang="en-US" altLang="en-US" sz="1400">
                <a:solidFill>
                  <a:schemeClr val="tx1"/>
                </a:solidFill>
              </a:rPr>
              <a:t>. At that point, the marginal revenue to the union will be zero.</a:t>
            </a:r>
          </a:p>
        </p:txBody>
      </p:sp>
      <p:pic>
        <p:nvPicPr>
          <p:cNvPr id="21524" name="Picture 20" descr="C:\Documents and Settings\Kyle M. Thiel\Desktop\Pindyck_7e\ppts\aparna_ppts\aparna_ppts\ch14\fig14.15\fig14.15_07.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6650" y="2209800"/>
            <a:ext cx="531495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5" name="Picture 21" descr="C:\Documents and Settings\Kyle M. Thiel\Desktop\Pindyck_7e\ppts\aparna_ppts\aparna_ppts\ch14\fig14.15\fig14.15_03.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76650" y="2209800"/>
            <a:ext cx="531495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6" name="Picture 22" descr="C:\Documents and Settings\Kyle M. Thiel\Desktop\Pindyck_7e\ppts\aparna_ppts\aparna_ppts\ch14\fig14.15\fig14.15_04.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76650" y="2209800"/>
            <a:ext cx="531495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7" name="Picture 23" descr="C:\Documents and Settings\Kyle M. Thiel\Desktop\Pindyck_7e\ppts\aparna_ppts\aparna_ppts\ch14\fig14.15\fig14.15_08.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76650" y="2209800"/>
            <a:ext cx="531495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8" name="Picture 24" descr="C:\Documents and Settings\Kyle M. Thiel\Desktop\Pindyck_7e\ppts\aparna_ppts\aparna_ppts\ch14\fig14.15\fig14.15_01.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76650" y="2209800"/>
            <a:ext cx="531495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9" name="Picture 25" descr="C:\Documents and Settings\Kyle M. Thiel\Desktop\Pindyck_7e\ppts\aparna_ppts\aparna_ppts\ch14\fig14.15\fig14.15_02.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76650" y="2209800"/>
            <a:ext cx="531495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30" name="Picture 26" descr="C:\Documents and Settings\Kyle M. Thiel\Desktop\Pindyck_7e\ppts\aparna_ppts\aparna_ppts\ch14\fig14.15\fig14.15_05.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76650" y="2209800"/>
            <a:ext cx="531495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31" name="Picture 27" descr="C:\Documents and Settings\Kyle M. Thiel\Desktop\Pindyck_7e\ppts\aparna_ppts\aparna_ppts\ch14\fig14.15\fig14.15_06.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76650" y="2209800"/>
            <a:ext cx="531495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578707"/>
                                        </p:tgtEl>
                                        <p:attrNameLst>
                                          <p:attrName>style.visibility</p:attrName>
                                        </p:attrNameLst>
                                      </p:cBhvr>
                                      <p:to>
                                        <p:strVal val="visible"/>
                                      </p:to>
                                    </p:set>
                                    <p:animEffect transition="in" filter="fade">
                                      <p:cBhvr>
                                        <p:cTn id="7" dur="1000"/>
                                        <p:tgtEl>
                                          <p:spTgt spid="578707"/>
                                        </p:tgtEl>
                                      </p:cBhvr>
                                    </p:animEffect>
                                  </p:childTnLst>
                                </p:cTn>
                              </p:par>
                            </p:childTnLst>
                          </p:cTn>
                        </p:par>
                        <p:par>
                          <p:cTn id="8" fill="hold" nodeType="afterGroup">
                            <p:stCondLst>
                              <p:cond delay="10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nodeType="afterGroup">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578564"/>
                                        </p:tgtEl>
                                        <p:attrNameLst>
                                          <p:attrName>style.visibility</p:attrName>
                                        </p:attrNameLst>
                                      </p:cBhvr>
                                      <p:to>
                                        <p:strVal val="visible"/>
                                      </p:to>
                                    </p:set>
                                    <p:animEffect transition="in" filter="wipe(left)">
                                      <p:cBhvr>
                                        <p:cTn id="15" dur="500"/>
                                        <p:tgtEl>
                                          <p:spTgt spid="578564"/>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wipe(left)">
                                      <p:cBhvr>
                                        <p:cTn id="19" dur="500"/>
                                        <p:tgtEl>
                                          <p:spTgt spid="7">
                                            <p:txEl>
                                              <p:pRg st="0" end="0"/>
                                            </p:txEl>
                                          </p:spTgt>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10">
                                            <p:txEl>
                                              <p:pRg st="0" end="0"/>
                                            </p:txEl>
                                          </p:spTgt>
                                        </p:tgtEl>
                                        <p:attrNameLst>
                                          <p:attrName>style.visibility</p:attrName>
                                        </p:attrNameLst>
                                      </p:cBhvr>
                                      <p:to>
                                        <p:strVal val="visible"/>
                                      </p:to>
                                    </p:set>
                                    <p:animEffect transition="in" filter="wipe(left)">
                                      <p:cBhvr>
                                        <p:cTn id="31" dur="500"/>
                                        <p:tgtEl>
                                          <p:spTgt spid="10">
                                            <p:txEl>
                                              <p:pRg st="0" end="0"/>
                                            </p:txEl>
                                          </p:spTgt>
                                        </p:tgtEl>
                                      </p:cBhvr>
                                    </p:animEffect>
                                  </p:childTnLst>
                                </p:cTn>
                              </p:par>
                            </p:childTnLst>
                          </p:cTn>
                        </p:par>
                        <p:par>
                          <p:cTn id="32" fill="hold" nodeType="afterGroup">
                            <p:stCondLst>
                              <p:cond delay="4000"/>
                            </p:stCondLst>
                            <p:childTnLst>
                              <p:par>
                                <p:cTn id="33" presetID="22" presetClass="entr" presetSubtype="8" fill="hold" nodeType="afterEffect">
                                  <p:stCondLst>
                                    <p:cond delay="0"/>
                                  </p:stCondLst>
                                  <p:childTnLst>
                                    <p:set>
                                      <p:cBhvr>
                                        <p:cTn id="34" dur="1" fill="hold">
                                          <p:stCondLst>
                                            <p:cond delay="0"/>
                                          </p:stCondLst>
                                        </p:cTn>
                                        <p:tgtEl>
                                          <p:spTgt spid="21528"/>
                                        </p:tgtEl>
                                        <p:attrNameLst>
                                          <p:attrName>style.visibility</p:attrName>
                                        </p:attrNameLst>
                                      </p:cBhvr>
                                      <p:to>
                                        <p:strVal val="visible"/>
                                      </p:to>
                                    </p:set>
                                    <p:animEffect transition="in" filter="wipe(left)">
                                      <p:cBhvr>
                                        <p:cTn id="35" dur="1000"/>
                                        <p:tgtEl>
                                          <p:spTgt spid="21528"/>
                                        </p:tgtEl>
                                      </p:cBhvr>
                                    </p:animEffect>
                                  </p:childTnLst>
                                </p:cTn>
                              </p:par>
                            </p:childTnLst>
                          </p:cTn>
                        </p:par>
                        <p:par>
                          <p:cTn id="36" fill="hold" nodeType="afterGroup">
                            <p:stCondLst>
                              <p:cond delay="5000"/>
                            </p:stCondLst>
                            <p:childTnLst>
                              <p:par>
                                <p:cTn id="37" presetID="22" presetClass="entr" presetSubtype="8" fill="hold" nodeType="afterEffect">
                                  <p:stCondLst>
                                    <p:cond delay="0"/>
                                  </p:stCondLst>
                                  <p:childTnLst>
                                    <p:set>
                                      <p:cBhvr>
                                        <p:cTn id="38" dur="1" fill="hold">
                                          <p:stCondLst>
                                            <p:cond delay="0"/>
                                          </p:stCondLst>
                                        </p:cTn>
                                        <p:tgtEl>
                                          <p:spTgt spid="21525"/>
                                        </p:tgtEl>
                                        <p:attrNameLst>
                                          <p:attrName>style.visibility</p:attrName>
                                        </p:attrNameLst>
                                      </p:cBhvr>
                                      <p:to>
                                        <p:strVal val="visible"/>
                                      </p:to>
                                    </p:set>
                                    <p:animEffect transition="in" filter="wipe(left)">
                                      <p:cBhvr>
                                        <p:cTn id="39" dur="1000"/>
                                        <p:tgtEl>
                                          <p:spTgt spid="21525"/>
                                        </p:tgtEl>
                                      </p:cBhvr>
                                    </p:animEffect>
                                  </p:childTnLst>
                                </p:cTn>
                              </p:par>
                            </p:childTnLst>
                          </p:cTn>
                        </p:par>
                        <p:par>
                          <p:cTn id="40" fill="hold" nodeType="afterGroup">
                            <p:stCondLst>
                              <p:cond delay="6000"/>
                            </p:stCondLst>
                            <p:childTnLst>
                              <p:par>
                                <p:cTn id="41" presetID="22" presetClass="entr" presetSubtype="8" fill="hold" nodeType="afterEffect">
                                  <p:stCondLst>
                                    <p:cond delay="0"/>
                                  </p:stCondLst>
                                  <p:childTnLst>
                                    <p:set>
                                      <p:cBhvr>
                                        <p:cTn id="42" dur="1" fill="hold">
                                          <p:stCondLst>
                                            <p:cond delay="0"/>
                                          </p:stCondLst>
                                        </p:cTn>
                                        <p:tgtEl>
                                          <p:spTgt spid="21526"/>
                                        </p:tgtEl>
                                        <p:attrNameLst>
                                          <p:attrName>style.visibility</p:attrName>
                                        </p:attrNameLst>
                                      </p:cBhvr>
                                      <p:to>
                                        <p:strVal val="visible"/>
                                      </p:to>
                                    </p:set>
                                    <p:animEffect transition="in" filter="wipe(left)">
                                      <p:cBhvr>
                                        <p:cTn id="43" dur="1000"/>
                                        <p:tgtEl>
                                          <p:spTgt spid="21526"/>
                                        </p:tgtEl>
                                      </p:cBhvr>
                                    </p:animEffect>
                                  </p:childTnLst>
                                </p:cTn>
                              </p:par>
                            </p:childTnLst>
                          </p:cTn>
                        </p:par>
                        <p:par>
                          <p:cTn id="44" fill="hold" nodeType="afterGroup">
                            <p:stCondLst>
                              <p:cond delay="7000"/>
                            </p:stCondLst>
                            <p:childTnLst>
                              <p:par>
                                <p:cTn id="45" presetID="22" presetClass="entr" presetSubtype="8" fill="hold" nodeType="afterEffect">
                                  <p:stCondLst>
                                    <p:cond delay="0"/>
                                  </p:stCondLst>
                                  <p:childTnLst>
                                    <p:set>
                                      <p:cBhvr>
                                        <p:cTn id="46" dur="1" fill="hold">
                                          <p:stCondLst>
                                            <p:cond delay="0"/>
                                          </p:stCondLst>
                                        </p:cTn>
                                        <p:tgtEl>
                                          <p:spTgt spid="21529"/>
                                        </p:tgtEl>
                                        <p:attrNameLst>
                                          <p:attrName>style.visibility</p:attrName>
                                        </p:attrNameLst>
                                      </p:cBhvr>
                                      <p:to>
                                        <p:strVal val="visible"/>
                                      </p:to>
                                    </p:set>
                                    <p:animEffect transition="in" filter="wipe(left)">
                                      <p:cBhvr>
                                        <p:cTn id="47" dur="1000"/>
                                        <p:tgtEl>
                                          <p:spTgt spid="21529"/>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0">
                                            <p:txEl>
                                              <p:pRg st="1" end="1"/>
                                            </p:txEl>
                                          </p:spTgt>
                                        </p:tgtEl>
                                        <p:attrNameLst>
                                          <p:attrName>style.visibility</p:attrName>
                                        </p:attrNameLst>
                                      </p:cBhvr>
                                      <p:to>
                                        <p:strVal val="visible"/>
                                      </p:to>
                                    </p:set>
                                    <p:animEffect transition="in" filter="wipe(left)">
                                      <p:cBhvr>
                                        <p:cTn id="52" dur="500"/>
                                        <p:tgtEl>
                                          <p:spTgt spid="10">
                                            <p:txEl>
                                              <p:pRg st="1" end="1"/>
                                            </p:txEl>
                                          </p:spTgt>
                                        </p:tgtEl>
                                      </p:cBhvr>
                                    </p:animEffect>
                                  </p:childTnLst>
                                </p:cTn>
                              </p:par>
                            </p:childTnLst>
                          </p:cTn>
                        </p:par>
                        <p:par>
                          <p:cTn id="53" fill="hold" nodeType="afterGroup">
                            <p:stCondLst>
                              <p:cond delay="500"/>
                            </p:stCondLst>
                            <p:childTnLst>
                              <p:par>
                                <p:cTn id="54" presetID="22" presetClass="entr" presetSubtype="8" fill="hold" nodeType="afterEffect">
                                  <p:stCondLst>
                                    <p:cond delay="0"/>
                                  </p:stCondLst>
                                  <p:childTnLst>
                                    <p:set>
                                      <p:cBhvr>
                                        <p:cTn id="55" dur="1" fill="hold">
                                          <p:stCondLst>
                                            <p:cond delay="0"/>
                                          </p:stCondLst>
                                        </p:cTn>
                                        <p:tgtEl>
                                          <p:spTgt spid="21530"/>
                                        </p:tgtEl>
                                        <p:attrNameLst>
                                          <p:attrName>style.visibility</p:attrName>
                                        </p:attrNameLst>
                                      </p:cBhvr>
                                      <p:to>
                                        <p:strVal val="visible"/>
                                      </p:to>
                                    </p:set>
                                    <p:animEffect transition="in" filter="wipe(left)">
                                      <p:cBhvr>
                                        <p:cTn id="56" dur="1000"/>
                                        <p:tgtEl>
                                          <p:spTgt spid="21530"/>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10">
                                            <p:txEl>
                                              <p:pRg st="2" end="2"/>
                                            </p:txEl>
                                          </p:spTgt>
                                        </p:tgtEl>
                                        <p:attrNameLst>
                                          <p:attrName>style.visibility</p:attrName>
                                        </p:attrNameLst>
                                      </p:cBhvr>
                                      <p:to>
                                        <p:strVal val="visible"/>
                                      </p:to>
                                    </p:set>
                                    <p:animEffect transition="in" filter="wipe(left)">
                                      <p:cBhvr>
                                        <p:cTn id="61" dur="500"/>
                                        <p:tgtEl>
                                          <p:spTgt spid="10">
                                            <p:txEl>
                                              <p:pRg st="2" end="2"/>
                                            </p:txEl>
                                          </p:spTgt>
                                        </p:tgtEl>
                                      </p:cBhvr>
                                    </p:animEffect>
                                  </p:childTnLst>
                                </p:cTn>
                              </p:par>
                            </p:childTnLst>
                          </p:cTn>
                        </p:par>
                        <p:par>
                          <p:cTn id="62" fill="hold" nodeType="afterGroup">
                            <p:stCondLst>
                              <p:cond delay="500"/>
                            </p:stCondLst>
                            <p:childTnLst>
                              <p:par>
                                <p:cTn id="63" presetID="22" presetClass="entr" presetSubtype="8" fill="hold" nodeType="afterEffect">
                                  <p:stCondLst>
                                    <p:cond delay="0"/>
                                  </p:stCondLst>
                                  <p:childTnLst>
                                    <p:set>
                                      <p:cBhvr>
                                        <p:cTn id="64" dur="1" fill="hold">
                                          <p:stCondLst>
                                            <p:cond delay="0"/>
                                          </p:stCondLst>
                                        </p:cTn>
                                        <p:tgtEl>
                                          <p:spTgt spid="21531"/>
                                        </p:tgtEl>
                                        <p:attrNameLst>
                                          <p:attrName>style.visibility</p:attrName>
                                        </p:attrNameLst>
                                      </p:cBhvr>
                                      <p:to>
                                        <p:strVal val="visible"/>
                                      </p:to>
                                    </p:set>
                                    <p:animEffect transition="in" filter="wipe(left)">
                                      <p:cBhvr>
                                        <p:cTn id="65" dur="1000"/>
                                        <p:tgtEl>
                                          <p:spTgt spid="21531"/>
                                        </p:tgtEl>
                                      </p:cBhvr>
                                    </p:animEffect>
                                  </p:childTnLst>
                                </p:cTn>
                              </p:par>
                            </p:childTnLst>
                          </p:cTn>
                        </p:par>
                        <p:par>
                          <p:cTn id="66" fill="hold" nodeType="afterGroup">
                            <p:stCondLst>
                              <p:cond delay="1500"/>
                            </p:stCondLst>
                            <p:childTnLst>
                              <p:par>
                                <p:cTn id="67" presetID="22" presetClass="entr" presetSubtype="8" fill="hold" nodeType="afterEffect">
                                  <p:stCondLst>
                                    <p:cond delay="0"/>
                                  </p:stCondLst>
                                  <p:childTnLst>
                                    <p:set>
                                      <p:cBhvr>
                                        <p:cTn id="68" dur="1" fill="hold">
                                          <p:stCondLst>
                                            <p:cond delay="0"/>
                                          </p:stCondLst>
                                        </p:cTn>
                                        <p:tgtEl>
                                          <p:spTgt spid="21524"/>
                                        </p:tgtEl>
                                        <p:attrNameLst>
                                          <p:attrName>style.visibility</p:attrName>
                                        </p:attrNameLst>
                                      </p:cBhvr>
                                      <p:to>
                                        <p:strVal val="visible"/>
                                      </p:to>
                                    </p:set>
                                    <p:animEffect transition="in" filter="wipe(left)">
                                      <p:cBhvr>
                                        <p:cTn id="69" dur="1000"/>
                                        <p:tgtEl>
                                          <p:spTgt spid="21524"/>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10">
                                            <p:txEl>
                                              <p:pRg st="3" end="3"/>
                                            </p:txEl>
                                          </p:spTgt>
                                        </p:tgtEl>
                                        <p:attrNameLst>
                                          <p:attrName>style.visibility</p:attrName>
                                        </p:attrNameLst>
                                      </p:cBhvr>
                                      <p:to>
                                        <p:strVal val="visible"/>
                                      </p:to>
                                    </p:set>
                                    <p:animEffect transition="in" filter="wipe(left)">
                                      <p:cBhvr>
                                        <p:cTn id="74" dur="500"/>
                                        <p:tgtEl>
                                          <p:spTgt spid="10">
                                            <p:txEl>
                                              <p:pRg st="3" end="3"/>
                                            </p:txEl>
                                          </p:spTgt>
                                        </p:tgtEl>
                                      </p:cBhvr>
                                    </p:animEffect>
                                  </p:childTnLst>
                                </p:cTn>
                              </p:par>
                            </p:childTnLst>
                          </p:cTn>
                        </p:par>
                        <p:par>
                          <p:cTn id="75" fill="hold" nodeType="afterGroup">
                            <p:stCondLst>
                              <p:cond delay="500"/>
                            </p:stCondLst>
                            <p:childTnLst>
                              <p:par>
                                <p:cTn id="76" presetID="22" presetClass="entr" presetSubtype="8" fill="hold" nodeType="afterEffect">
                                  <p:stCondLst>
                                    <p:cond delay="0"/>
                                  </p:stCondLst>
                                  <p:childTnLst>
                                    <p:set>
                                      <p:cBhvr>
                                        <p:cTn id="77" dur="1" fill="hold">
                                          <p:stCondLst>
                                            <p:cond delay="0"/>
                                          </p:stCondLst>
                                        </p:cTn>
                                        <p:tgtEl>
                                          <p:spTgt spid="21527"/>
                                        </p:tgtEl>
                                        <p:attrNameLst>
                                          <p:attrName>style.visibility</p:attrName>
                                        </p:attrNameLst>
                                      </p:cBhvr>
                                      <p:to>
                                        <p:strVal val="visible"/>
                                      </p:to>
                                    </p:set>
                                    <p:animEffect transition="in" filter="wipe(left)">
                                      <p:cBhvr>
                                        <p:cTn id="78" dur="1000"/>
                                        <p:tgtEl>
                                          <p:spTgt spid="215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8564" grpId="0"/>
      <p:bldP spid="7" grpId="0" build="p"/>
      <p:bldP spid="8" grpId="0" animBg="1"/>
      <p:bldP spid="9" grpId="0"/>
      <p:bldP spid="10"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Grp="1" noChangeArrowheads="1"/>
          </p:cNvSpPr>
          <p:nvPr>
            <p:ph type="title"/>
          </p:nvPr>
        </p:nvSpPr>
        <p:spPr>
          <a:xfrm>
            <a:off x="1371600" y="381000"/>
            <a:ext cx="7315200" cy="487363"/>
          </a:xfrm>
        </p:spPr>
        <p:txBody>
          <a:bodyPr/>
          <a:lstStyle/>
          <a:p>
            <a:pPr eaLnBrk="1" hangingPunct="1"/>
            <a:r>
              <a:rPr lang="en-US" altLang="en-US" sz="2000" b="0" smtClean="0"/>
              <a:t>FACTOR MARKETS WITH MONOPOLY POWER</a:t>
            </a:r>
          </a:p>
        </p:txBody>
      </p:sp>
      <p:grpSp>
        <p:nvGrpSpPr>
          <p:cNvPr id="32771" name="Group 5"/>
          <p:cNvGrpSpPr>
            <a:grpSpLocks/>
          </p:cNvGrpSpPr>
          <p:nvPr/>
        </p:nvGrpSpPr>
        <p:grpSpPr bwMode="auto">
          <a:xfrm>
            <a:off x="457200" y="381000"/>
            <a:ext cx="8229600" cy="487363"/>
            <a:chOff x="288" y="240"/>
            <a:chExt cx="5184" cy="307"/>
          </a:xfrm>
        </p:grpSpPr>
        <p:sp>
          <p:nvSpPr>
            <p:cNvPr id="32789"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14.4</a:t>
              </a:r>
            </a:p>
          </p:txBody>
        </p:sp>
        <p:sp>
          <p:nvSpPr>
            <p:cNvPr id="32790"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2772"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2"/>
          <p:cNvSpPr txBox="1">
            <a:spLocks noChangeArrowheads="1"/>
          </p:cNvSpPr>
          <p:nvPr/>
        </p:nvSpPr>
        <p:spPr bwMode="auto">
          <a:xfrm>
            <a:off x="533400" y="990600"/>
            <a:ext cx="6477000" cy="381000"/>
          </a:xfrm>
          <a:prstGeom prst="rect">
            <a:avLst/>
          </a:prstGeom>
          <a:noFill/>
          <a:ln w="9525">
            <a:noFill/>
            <a:miter lim="800000"/>
            <a:headEnd/>
            <a:tailEnd/>
          </a:ln>
        </p:spPr>
        <p:txBody>
          <a:bodyPr/>
          <a:lstStyle/>
          <a:p>
            <a:pPr marL="342900" indent="-342900" eaLnBrk="1" hangingPunct="1">
              <a:spcBef>
                <a:spcPct val="20000"/>
              </a:spcBef>
              <a:defRPr/>
            </a:pPr>
            <a:r>
              <a:rPr lang="en-US" sz="2000" kern="0" dirty="0">
                <a:solidFill>
                  <a:srgbClr val="53BE95"/>
                </a:solidFill>
                <a:latin typeface="+mn-lt"/>
              </a:rPr>
              <a:t>Unionized and Nonunionized Workers</a:t>
            </a:r>
          </a:p>
        </p:txBody>
      </p:sp>
      <p:sp>
        <p:nvSpPr>
          <p:cNvPr id="8" name="Rectangle 5"/>
          <p:cNvSpPr>
            <a:spLocks noChangeArrowheads="1"/>
          </p:cNvSpPr>
          <p:nvPr/>
        </p:nvSpPr>
        <p:spPr bwMode="auto">
          <a:xfrm>
            <a:off x="914400" y="2133600"/>
            <a:ext cx="3048000" cy="4572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Wage Discrimination in Unionized and Nonunionized Sectors</a:t>
            </a:r>
          </a:p>
        </p:txBody>
      </p:sp>
      <p:sp>
        <p:nvSpPr>
          <p:cNvPr id="9" name="Rectangle 8"/>
          <p:cNvSpPr>
            <a:spLocks noChangeArrowheads="1"/>
          </p:cNvSpPr>
          <p:nvPr/>
        </p:nvSpPr>
        <p:spPr bwMode="auto">
          <a:xfrm>
            <a:off x="914400" y="18288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14.16</a:t>
            </a:r>
          </a:p>
        </p:txBody>
      </p:sp>
      <p:sp>
        <p:nvSpPr>
          <p:cNvPr id="10" name="Rectangle 4"/>
          <p:cNvSpPr>
            <a:spLocks noChangeArrowheads="1"/>
          </p:cNvSpPr>
          <p:nvPr/>
        </p:nvSpPr>
        <p:spPr bwMode="auto">
          <a:xfrm>
            <a:off x="914400" y="2590800"/>
            <a:ext cx="3048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a:solidFill>
                  <a:schemeClr val="tx1"/>
                </a:solidFill>
              </a:rPr>
              <a:t>When a monopolistic union raises the wage in the unionized sector of the economy from </a:t>
            </a:r>
            <a:r>
              <a:rPr lang="en-US" altLang="en-US" sz="1600" i="1">
                <a:solidFill>
                  <a:schemeClr val="tx1"/>
                </a:solidFill>
                <a:latin typeface="Times New Roman" panose="02020603050405020304" pitchFamily="18" charset="0"/>
                <a:cs typeface="Times New Roman" panose="02020603050405020304" pitchFamily="18" charset="0"/>
              </a:rPr>
              <a:t>w</a:t>
            </a:r>
            <a:r>
              <a:rPr lang="en-US" altLang="en-US" sz="1400">
                <a:solidFill>
                  <a:schemeClr val="tx1"/>
                </a:solidFill>
              </a:rPr>
              <a:t>* to </a:t>
            </a:r>
            <a:r>
              <a:rPr lang="en-US" altLang="en-US" sz="1600" i="1">
                <a:solidFill>
                  <a:schemeClr val="tx1"/>
                </a:solidFill>
                <a:latin typeface="Times New Roman" panose="02020603050405020304" pitchFamily="18" charset="0"/>
                <a:cs typeface="Times New Roman" panose="02020603050405020304" pitchFamily="18" charset="0"/>
              </a:rPr>
              <a:t>w</a:t>
            </a:r>
            <a:r>
              <a:rPr lang="en-US" altLang="en-US" sz="1400" baseline="-25000">
                <a:solidFill>
                  <a:schemeClr val="tx1"/>
                </a:solidFill>
              </a:rPr>
              <a:t>U</a:t>
            </a:r>
            <a:r>
              <a:rPr lang="en-US" altLang="en-US" sz="1400">
                <a:solidFill>
                  <a:schemeClr val="tx1"/>
                </a:solidFill>
              </a:rPr>
              <a:t>, employment in that sector falls, as shown by the movement along the demand curve </a:t>
            </a:r>
            <a:r>
              <a:rPr lang="en-US" altLang="en-US" sz="1400" i="1">
                <a:solidFill>
                  <a:schemeClr val="tx1"/>
                </a:solidFill>
              </a:rPr>
              <a:t>D</a:t>
            </a:r>
            <a:r>
              <a:rPr lang="en-US" altLang="en-US" sz="1400" baseline="-25000">
                <a:solidFill>
                  <a:schemeClr val="tx1"/>
                </a:solidFill>
              </a:rPr>
              <a:t>U</a:t>
            </a:r>
            <a:r>
              <a:rPr lang="en-US" altLang="en-US" sz="1400">
                <a:solidFill>
                  <a:schemeClr val="tx1"/>
                </a:solidFill>
              </a:rPr>
              <a:t>. </a:t>
            </a:r>
          </a:p>
          <a:p>
            <a:pPr eaLnBrk="1" hangingPunct="1">
              <a:buFontTx/>
              <a:buNone/>
            </a:pPr>
            <a:endParaRPr lang="en-US" altLang="en-US" sz="900">
              <a:solidFill>
                <a:schemeClr val="tx1"/>
              </a:solidFill>
            </a:endParaRPr>
          </a:p>
          <a:p>
            <a:pPr eaLnBrk="1" hangingPunct="1">
              <a:buFontTx/>
              <a:buNone/>
            </a:pPr>
            <a:r>
              <a:rPr lang="en-US" altLang="en-US" sz="1400">
                <a:solidFill>
                  <a:schemeClr val="tx1"/>
                </a:solidFill>
              </a:rPr>
              <a:t>For the total supply of labor, given by </a:t>
            </a:r>
            <a:r>
              <a:rPr lang="en-US" altLang="en-US" sz="1400" i="1">
                <a:solidFill>
                  <a:schemeClr val="tx1"/>
                </a:solidFill>
              </a:rPr>
              <a:t>S</a:t>
            </a:r>
            <a:r>
              <a:rPr lang="en-US" altLang="en-US" sz="1400" i="1" baseline="-25000">
                <a:solidFill>
                  <a:schemeClr val="tx1"/>
                </a:solidFill>
              </a:rPr>
              <a:t>L</a:t>
            </a:r>
            <a:r>
              <a:rPr lang="en-US" altLang="en-US" sz="1400">
                <a:solidFill>
                  <a:schemeClr val="tx1"/>
                </a:solidFill>
              </a:rPr>
              <a:t>, to remain unchanged, the wage in the nonunionized sector must fall from </a:t>
            </a:r>
            <a:r>
              <a:rPr lang="en-US" altLang="en-US" sz="1600" i="1">
                <a:solidFill>
                  <a:schemeClr val="tx1"/>
                </a:solidFill>
                <a:latin typeface="Times New Roman" panose="02020603050405020304" pitchFamily="18" charset="0"/>
                <a:cs typeface="Times New Roman" panose="02020603050405020304" pitchFamily="18" charset="0"/>
              </a:rPr>
              <a:t>w</a:t>
            </a:r>
            <a:r>
              <a:rPr lang="en-US" altLang="en-US" sz="1400">
                <a:solidFill>
                  <a:schemeClr val="tx1"/>
                </a:solidFill>
              </a:rPr>
              <a:t>* to </a:t>
            </a:r>
            <a:r>
              <a:rPr lang="en-US" altLang="en-US" sz="1600" i="1">
                <a:solidFill>
                  <a:schemeClr val="tx1"/>
                </a:solidFill>
                <a:latin typeface="Times New Roman" panose="02020603050405020304" pitchFamily="18" charset="0"/>
                <a:cs typeface="Times New Roman" panose="02020603050405020304" pitchFamily="18" charset="0"/>
              </a:rPr>
              <a:t>w</a:t>
            </a:r>
            <a:r>
              <a:rPr lang="en-US" altLang="en-US" sz="1400" baseline="-25000">
                <a:solidFill>
                  <a:schemeClr val="tx1"/>
                </a:solidFill>
              </a:rPr>
              <a:t>NU</a:t>
            </a:r>
            <a:r>
              <a:rPr lang="en-US" altLang="en-US" sz="1400">
                <a:solidFill>
                  <a:schemeClr val="tx1"/>
                </a:solidFill>
              </a:rPr>
              <a:t>, as shown by the movement along the demand curve </a:t>
            </a:r>
            <a:r>
              <a:rPr lang="en-US" altLang="en-US" sz="1400" i="1">
                <a:solidFill>
                  <a:schemeClr val="tx1"/>
                </a:solidFill>
              </a:rPr>
              <a:t>D</a:t>
            </a:r>
            <a:r>
              <a:rPr lang="en-US" altLang="en-US" sz="1400" baseline="-25000">
                <a:solidFill>
                  <a:schemeClr val="tx1"/>
                </a:solidFill>
              </a:rPr>
              <a:t>NU</a:t>
            </a:r>
            <a:r>
              <a:rPr lang="en-US" altLang="en-US" sz="1400">
                <a:solidFill>
                  <a:schemeClr val="tx1"/>
                </a:solidFill>
              </a:rPr>
              <a:t>.</a:t>
            </a:r>
          </a:p>
        </p:txBody>
      </p:sp>
      <p:pic>
        <p:nvPicPr>
          <p:cNvPr id="61442" name="Picture 2" descr="C:\Documents and Settings\Kyle M. Thiel\Desktop\Pindyck_7e\ppts\aparna_ppts\aparna_ppts\ch14\fig14.16\fig14.16_0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1828800"/>
            <a:ext cx="44196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3" name="Picture 3" descr="C:\Documents and Settings\Kyle M. Thiel\Desktop\Pindyck_7e\ppts\aparna_ppts\aparna_ppts\ch14\fig14.16\fig14.16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1828800"/>
            <a:ext cx="44196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4" name="Picture 4" descr="C:\Documents and Settings\Kyle M. Thiel\Desktop\Pindyck_7e\ppts\aparna_ppts\aparna_ppts\ch14\fig14.16\fig14.16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14800" y="1828800"/>
            <a:ext cx="44196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5" name="Picture 5" descr="C:\Documents and Settings\Kyle M. Thiel\Desktop\Pindyck_7e\ppts\aparna_ppts\aparna_ppts\ch14\fig14.16\fig14.16_0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4800" y="1828800"/>
            <a:ext cx="44196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6" name="Picture 6" descr="C:\Documents and Settings\Kyle M. Thiel\Desktop\Pindyck_7e\ppts\aparna_ppts\aparna_ppts\ch14\fig14.16\fig14.16_05.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14800" y="1828800"/>
            <a:ext cx="44196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7" name="Picture 7" descr="C:\Documents and Settings\Kyle M. Thiel\Desktop\Pindyck_7e\ppts\aparna_ppts\aparna_ppts\ch14\fig14.16\fig14.16_06.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14800" y="1828800"/>
            <a:ext cx="44196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8" name="Picture 8" descr="C:\Documents and Settings\Kyle M. Thiel\Desktop\Pindyck_7e\ppts\aparna_ppts\aparna_ppts\ch14\fig14.16\fig14.16_07.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14800" y="1828800"/>
            <a:ext cx="44196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9" name="Picture 9" descr="C:\Documents and Settings\Kyle M. Thiel\Desktop\Pindyck_7e\ppts\aparna_ppts\aparna_ppts\ch14\fig14.16\fig14.16_08.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14800" y="1828800"/>
            <a:ext cx="44196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50" name="Picture 10" descr="C:\Documents and Settings\Kyle M. Thiel\Desktop\Pindyck_7e\ppts\aparna_ppts\aparna_ppts\ch14\fig14.16\fig14.16_09.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14800" y="1828800"/>
            <a:ext cx="44196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51" name="Picture 11" descr="C:\Documents and Settings\Kyle M. Thiel\Desktop\Pindyck_7e\ppts\aparna_ppts\aparna_ppts\ch14\fig14.16\fig14.16_10.gif"/>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114800" y="1828800"/>
            <a:ext cx="44196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52" name="Picture 12" descr="C:\Documents and Settings\Kyle M. Thiel\Desktop\Pindyck_7e\ppts\aparna_ppts\aparna_ppts\ch14\fig14.16\fig14.16_11.gif"/>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14800" y="1828800"/>
            <a:ext cx="44196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53" name="Picture 13" descr="C:\Documents and Settings\Kyle M. Thiel\Desktop\Pindyck_7e\ppts\aparna_ppts\aparna_ppts\ch14\fig14.16\fig14.16_12.gif"/>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114800" y="1828800"/>
            <a:ext cx="44196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61442"/>
                                        </p:tgtEl>
                                        <p:attrNameLst>
                                          <p:attrName>style.visibility</p:attrName>
                                        </p:attrNameLst>
                                      </p:cBhvr>
                                      <p:to>
                                        <p:strVal val="visible"/>
                                      </p:to>
                                    </p:set>
                                    <p:animEffect transition="in" filter="wipe(left)">
                                      <p:cBhvr>
                                        <p:cTn id="19" dur="500"/>
                                        <p:tgtEl>
                                          <p:spTgt spid="61442"/>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61443"/>
                                        </p:tgtEl>
                                        <p:attrNameLst>
                                          <p:attrName>style.visibility</p:attrName>
                                        </p:attrNameLst>
                                      </p:cBhvr>
                                      <p:to>
                                        <p:strVal val="visible"/>
                                      </p:to>
                                    </p:set>
                                    <p:animEffect transition="in" filter="wipe(left)">
                                      <p:cBhvr>
                                        <p:cTn id="23" dur="1000"/>
                                        <p:tgtEl>
                                          <p:spTgt spid="61443"/>
                                        </p:tgtEl>
                                      </p:cBhvr>
                                    </p:animEffect>
                                  </p:childTnLst>
                                </p:cTn>
                              </p:par>
                            </p:childTnLst>
                          </p:cTn>
                        </p:par>
                        <p:par>
                          <p:cTn id="24" fill="hold" nodeType="afterGroup">
                            <p:stCondLst>
                              <p:cond delay="3000"/>
                            </p:stCondLst>
                            <p:childTnLst>
                              <p:par>
                                <p:cTn id="25" presetID="22" presetClass="entr" presetSubtype="4" fill="hold" nodeType="afterEffect">
                                  <p:stCondLst>
                                    <p:cond delay="0"/>
                                  </p:stCondLst>
                                  <p:childTnLst>
                                    <p:set>
                                      <p:cBhvr>
                                        <p:cTn id="26" dur="1" fill="hold">
                                          <p:stCondLst>
                                            <p:cond delay="0"/>
                                          </p:stCondLst>
                                        </p:cTn>
                                        <p:tgtEl>
                                          <p:spTgt spid="61444"/>
                                        </p:tgtEl>
                                        <p:attrNameLst>
                                          <p:attrName>style.visibility</p:attrName>
                                        </p:attrNameLst>
                                      </p:cBhvr>
                                      <p:to>
                                        <p:strVal val="visible"/>
                                      </p:to>
                                    </p:set>
                                    <p:animEffect transition="in" filter="wipe(down)">
                                      <p:cBhvr>
                                        <p:cTn id="27" dur="1000"/>
                                        <p:tgtEl>
                                          <p:spTgt spid="61444"/>
                                        </p:tgtEl>
                                      </p:cBhvr>
                                    </p:animEffect>
                                  </p:childTnLst>
                                </p:cTn>
                              </p:par>
                            </p:childTnLst>
                          </p:cTn>
                        </p:par>
                        <p:par>
                          <p:cTn id="28" fill="hold" nodeType="afterGroup">
                            <p:stCondLst>
                              <p:cond delay="4000"/>
                            </p:stCondLst>
                            <p:childTnLst>
                              <p:par>
                                <p:cTn id="29" presetID="22" presetClass="entr" presetSubtype="8" fill="hold" nodeType="afterEffect">
                                  <p:stCondLst>
                                    <p:cond delay="0"/>
                                  </p:stCondLst>
                                  <p:childTnLst>
                                    <p:set>
                                      <p:cBhvr>
                                        <p:cTn id="30" dur="1" fill="hold">
                                          <p:stCondLst>
                                            <p:cond delay="0"/>
                                          </p:stCondLst>
                                        </p:cTn>
                                        <p:tgtEl>
                                          <p:spTgt spid="61445"/>
                                        </p:tgtEl>
                                        <p:attrNameLst>
                                          <p:attrName>style.visibility</p:attrName>
                                        </p:attrNameLst>
                                      </p:cBhvr>
                                      <p:to>
                                        <p:strVal val="visible"/>
                                      </p:to>
                                    </p:set>
                                    <p:animEffect transition="in" filter="wipe(left)">
                                      <p:cBhvr>
                                        <p:cTn id="31" dur="1000"/>
                                        <p:tgtEl>
                                          <p:spTgt spid="61445"/>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0">
                                            <p:txEl>
                                              <p:pRg st="0" end="0"/>
                                            </p:txEl>
                                          </p:spTgt>
                                        </p:tgtEl>
                                        <p:attrNameLst>
                                          <p:attrName>style.visibility</p:attrName>
                                        </p:attrNameLst>
                                      </p:cBhvr>
                                      <p:to>
                                        <p:strVal val="visible"/>
                                      </p:to>
                                    </p:set>
                                    <p:animEffect transition="in" filter="wipe(left)">
                                      <p:cBhvr>
                                        <p:cTn id="36" dur="500"/>
                                        <p:tgtEl>
                                          <p:spTgt spid="10">
                                            <p:txEl>
                                              <p:pRg st="0" end="0"/>
                                            </p:txEl>
                                          </p:spTgt>
                                        </p:tgtEl>
                                      </p:cBhvr>
                                    </p:animEffect>
                                  </p:childTnLst>
                                </p:cTn>
                              </p:par>
                            </p:childTnLst>
                          </p:cTn>
                        </p:par>
                        <p:par>
                          <p:cTn id="37" fill="hold" nodeType="afterGroup">
                            <p:stCondLst>
                              <p:cond delay="500"/>
                            </p:stCondLst>
                            <p:childTnLst>
                              <p:par>
                                <p:cTn id="38" presetID="22" presetClass="entr" presetSubtype="8" fill="hold" nodeType="afterEffect">
                                  <p:stCondLst>
                                    <p:cond delay="0"/>
                                  </p:stCondLst>
                                  <p:childTnLst>
                                    <p:set>
                                      <p:cBhvr>
                                        <p:cTn id="39" dur="1" fill="hold">
                                          <p:stCondLst>
                                            <p:cond delay="0"/>
                                          </p:stCondLst>
                                        </p:cTn>
                                        <p:tgtEl>
                                          <p:spTgt spid="61446"/>
                                        </p:tgtEl>
                                        <p:attrNameLst>
                                          <p:attrName>style.visibility</p:attrName>
                                        </p:attrNameLst>
                                      </p:cBhvr>
                                      <p:to>
                                        <p:strVal val="visible"/>
                                      </p:to>
                                    </p:set>
                                    <p:animEffect transition="in" filter="wipe(left)">
                                      <p:cBhvr>
                                        <p:cTn id="40" dur="1000"/>
                                        <p:tgtEl>
                                          <p:spTgt spid="61446"/>
                                        </p:tgtEl>
                                      </p:cBhvr>
                                    </p:animEffect>
                                  </p:childTnLst>
                                </p:cTn>
                              </p:par>
                            </p:childTnLst>
                          </p:cTn>
                        </p:par>
                        <p:par>
                          <p:cTn id="41" fill="hold" nodeType="afterGroup">
                            <p:stCondLst>
                              <p:cond delay="1500"/>
                            </p:stCondLst>
                            <p:childTnLst>
                              <p:par>
                                <p:cTn id="42" presetID="22" presetClass="entr" presetSubtype="1" fill="hold" nodeType="afterEffect">
                                  <p:stCondLst>
                                    <p:cond delay="0"/>
                                  </p:stCondLst>
                                  <p:childTnLst>
                                    <p:set>
                                      <p:cBhvr>
                                        <p:cTn id="43" dur="1" fill="hold">
                                          <p:stCondLst>
                                            <p:cond delay="0"/>
                                          </p:stCondLst>
                                        </p:cTn>
                                        <p:tgtEl>
                                          <p:spTgt spid="61447"/>
                                        </p:tgtEl>
                                        <p:attrNameLst>
                                          <p:attrName>style.visibility</p:attrName>
                                        </p:attrNameLst>
                                      </p:cBhvr>
                                      <p:to>
                                        <p:strVal val="visible"/>
                                      </p:to>
                                    </p:set>
                                    <p:animEffect transition="in" filter="wipe(up)">
                                      <p:cBhvr>
                                        <p:cTn id="44" dur="1000"/>
                                        <p:tgtEl>
                                          <p:spTgt spid="61447"/>
                                        </p:tgtEl>
                                      </p:cBhvr>
                                    </p:animEffect>
                                  </p:childTnLst>
                                </p:cTn>
                              </p:par>
                            </p:childTnLst>
                          </p:cTn>
                        </p:par>
                        <p:par>
                          <p:cTn id="45" fill="hold" nodeType="afterGroup">
                            <p:stCondLst>
                              <p:cond delay="2500"/>
                            </p:stCondLst>
                            <p:childTnLst>
                              <p:par>
                                <p:cTn id="46" presetID="22" presetClass="entr" presetSubtype="8" fill="hold" nodeType="afterEffect">
                                  <p:stCondLst>
                                    <p:cond delay="0"/>
                                  </p:stCondLst>
                                  <p:childTnLst>
                                    <p:set>
                                      <p:cBhvr>
                                        <p:cTn id="47" dur="1" fill="hold">
                                          <p:stCondLst>
                                            <p:cond delay="0"/>
                                          </p:stCondLst>
                                        </p:cTn>
                                        <p:tgtEl>
                                          <p:spTgt spid="61448"/>
                                        </p:tgtEl>
                                        <p:attrNameLst>
                                          <p:attrName>style.visibility</p:attrName>
                                        </p:attrNameLst>
                                      </p:cBhvr>
                                      <p:to>
                                        <p:strVal val="visible"/>
                                      </p:to>
                                    </p:set>
                                    <p:animEffect transition="in" filter="wipe(left)">
                                      <p:cBhvr>
                                        <p:cTn id="48" dur="1000"/>
                                        <p:tgtEl>
                                          <p:spTgt spid="61448"/>
                                        </p:tgtEl>
                                      </p:cBhvr>
                                    </p:animEffect>
                                  </p:childTnLst>
                                </p:cTn>
                              </p:par>
                            </p:childTnLst>
                          </p:cTn>
                        </p:par>
                        <p:par>
                          <p:cTn id="49" fill="hold" nodeType="afterGroup">
                            <p:stCondLst>
                              <p:cond delay="3500"/>
                            </p:stCondLst>
                            <p:childTnLst>
                              <p:par>
                                <p:cTn id="50" presetID="22" presetClass="entr" presetSubtype="2" fill="hold" nodeType="afterEffect">
                                  <p:stCondLst>
                                    <p:cond delay="0"/>
                                  </p:stCondLst>
                                  <p:childTnLst>
                                    <p:set>
                                      <p:cBhvr>
                                        <p:cTn id="51" dur="1" fill="hold">
                                          <p:stCondLst>
                                            <p:cond delay="0"/>
                                          </p:stCondLst>
                                        </p:cTn>
                                        <p:tgtEl>
                                          <p:spTgt spid="61449"/>
                                        </p:tgtEl>
                                        <p:attrNameLst>
                                          <p:attrName>style.visibility</p:attrName>
                                        </p:attrNameLst>
                                      </p:cBhvr>
                                      <p:to>
                                        <p:strVal val="visible"/>
                                      </p:to>
                                    </p:set>
                                    <p:animEffect transition="in" filter="wipe(right)">
                                      <p:cBhvr>
                                        <p:cTn id="52" dur="1000"/>
                                        <p:tgtEl>
                                          <p:spTgt spid="61449"/>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0">
                                            <p:txEl>
                                              <p:pRg st="2" end="2"/>
                                            </p:txEl>
                                          </p:spTgt>
                                        </p:tgtEl>
                                        <p:attrNameLst>
                                          <p:attrName>style.visibility</p:attrName>
                                        </p:attrNameLst>
                                      </p:cBhvr>
                                      <p:to>
                                        <p:strVal val="visible"/>
                                      </p:to>
                                    </p:set>
                                    <p:animEffect transition="in" filter="wipe(left)">
                                      <p:cBhvr>
                                        <p:cTn id="57" dur="500"/>
                                        <p:tgtEl>
                                          <p:spTgt spid="10">
                                            <p:txEl>
                                              <p:pRg st="2" end="2"/>
                                            </p:txEl>
                                          </p:spTgt>
                                        </p:tgtEl>
                                      </p:cBhvr>
                                    </p:animEffect>
                                  </p:childTnLst>
                                </p:cTn>
                              </p:par>
                            </p:childTnLst>
                          </p:cTn>
                        </p:par>
                        <p:par>
                          <p:cTn id="58" fill="hold" nodeType="afterGroup">
                            <p:stCondLst>
                              <p:cond delay="500"/>
                            </p:stCondLst>
                            <p:childTnLst>
                              <p:par>
                                <p:cTn id="59" presetID="22" presetClass="entr" presetSubtype="8" fill="hold" nodeType="afterEffect">
                                  <p:stCondLst>
                                    <p:cond delay="0"/>
                                  </p:stCondLst>
                                  <p:childTnLst>
                                    <p:set>
                                      <p:cBhvr>
                                        <p:cTn id="60" dur="1" fill="hold">
                                          <p:stCondLst>
                                            <p:cond delay="0"/>
                                          </p:stCondLst>
                                        </p:cTn>
                                        <p:tgtEl>
                                          <p:spTgt spid="61450"/>
                                        </p:tgtEl>
                                        <p:attrNameLst>
                                          <p:attrName>style.visibility</p:attrName>
                                        </p:attrNameLst>
                                      </p:cBhvr>
                                      <p:to>
                                        <p:strVal val="visible"/>
                                      </p:to>
                                    </p:set>
                                    <p:animEffect transition="in" filter="wipe(left)">
                                      <p:cBhvr>
                                        <p:cTn id="61" dur="1000"/>
                                        <p:tgtEl>
                                          <p:spTgt spid="61450"/>
                                        </p:tgtEl>
                                      </p:cBhvr>
                                    </p:animEffect>
                                  </p:childTnLst>
                                </p:cTn>
                              </p:par>
                            </p:childTnLst>
                          </p:cTn>
                        </p:par>
                        <p:par>
                          <p:cTn id="62" fill="hold" nodeType="afterGroup">
                            <p:stCondLst>
                              <p:cond delay="1500"/>
                            </p:stCondLst>
                            <p:childTnLst>
                              <p:par>
                                <p:cTn id="63" presetID="22" presetClass="entr" presetSubtype="1" fill="hold" nodeType="afterEffect">
                                  <p:stCondLst>
                                    <p:cond delay="0"/>
                                  </p:stCondLst>
                                  <p:childTnLst>
                                    <p:set>
                                      <p:cBhvr>
                                        <p:cTn id="64" dur="1" fill="hold">
                                          <p:stCondLst>
                                            <p:cond delay="0"/>
                                          </p:stCondLst>
                                        </p:cTn>
                                        <p:tgtEl>
                                          <p:spTgt spid="61451"/>
                                        </p:tgtEl>
                                        <p:attrNameLst>
                                          <p:attrName>style.visibility</p:attrName>
                                        </p:attrNameLst>
                                      </p:cBhvr>
                                      <p:to>
                                        <p:strVal val="visible"/>
                                      </p:to>
                                    </p:set>
                                    <p:animEffect transition="in" filter="wipe(up)">
                                      <p:cBhvr>
                                        <p:cTn id="65" dur="1000"/>
                                        <p:tgtEl>
                                          <p:spTgt spid="61451"/>
                                        </p:tgtEl>
                                      </p:cBhvr>
                                    </p:animEffect>
                                  </p:childTnLst>
                                </p:cTn>
                              </p:par>
                            </p:childTnLst>
                          </p:cTn>
                        </p:par>
                        <p:par>
                          <p:cTn id="66" fill="hold" nodeType="afterGroup">
                            <p:stCondLst>
                              <p:cond delay="2500"/>
                            </p:stCondLst>
                            <p:childTnLst>
                              <p:par>
                                <p:cTn id="67" presetID="22" presetClass="entr" presetSubtype="8" fill="hold" nodeType="afterEffect">
                                  <p:stCondLst>
                                    <p:cond delay="0"/>
                                  </p:stCondLst>
                                  <p:childTnLst>
                                    <p:set>
                                      <p:cBhvr>
                                        <p:cTn id="68" dur="1" fill="hold">
                                          <p:stCondLst>
                                            <p:cond delay="0"/>
                                          </p:stCondLst>
                                        </p:cTn>
                                        <p:tgtEl>
                                          <p:spTgt spid="61452"/>
                                        </p:tgtEl>
                                        <p:attrNameLst>
                                          <p:attrName>style.visibility</p:attrName>
                                        </p:attrNameLst>
                                      </p:cBhvr>
                                      <p:to>
                                        <p:strVal val="visible"/>
                                      </p:to>
                                    </p:set>
                                    <p:animEffect transition="in" filter="wipe(left)">
                                      <p:cBhvr>
                                        <p:cTn id="69" dur="1000"/>
                                        <p:tgtEl>
                                          <p:spTgt spid="61452"/>
                                        </p:tgtEl>
                                      </p:cBhvr>
                                    </p:animEffect>
                                  </p:childTnLst>
                                </p:cTn>
                              </p:par>
                            </p:childTnLst>
                          </p:cTn>
                        </p:par>
                        <p:par>
                          <p:cTn id="70" fill="hold" nodeType="afterGroup">
                            <p:stCondLst>
                              <p:cond delay="3500"/>
                            </p:stCondLst>
                            <p:childTnLst>
                              <p:par>
                                <p:cTn id="71" presetID="22" presetClass="entr" presetSubtype="8" fill="hold" nodeType="afterEffect">
                                  <p:stCondLst>
                                    <p:cond delay="0"/>
                                  </p:stCondLst>
                                  <p:childTnLst>
                                    <p:set>
                                      <p:cBhvr>
                                        <p:cTn id="72" dur="1" fill="hold">
                                          <p:stCondLst>
                                            <p:cond delay="0"/>
                                          </p:stCondLst>
                                        </p:cTn>
                                        <p:tgtEl>
                                          <p:spTgt spid="61453"/>
                                        </p:tgtEl>
                                        <p:attrNameLst>
                                          <p:attrName>style.visibility</p:attrName>
                                        </p:attrNameLst>
                                      </p:cBhvr>
                                      <p:to>
                                        <p:strVal val="visible"/>
                                      </p:to>
                                    </p:set>
                                    <p:animEffect transition="in" filter="wipe(left)">
                                      <p:cBhvr>
                                        <p:cTn id="73" dur="1000"/>
                                        <p:tgtEl>
                                          <p:spTgt spid="614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animBg="1"/>
      <p:bldP spid="9" grpId="0"/>
      <p:bldP spid="10"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Grp="1" noChangeArrowheads="1"/>
          </p:cNvSpPr>
          <p:nvPr>
            <p:ph type="title"/>
          </p:nvPr>
        </p:nvSpPr>
        <p:spPr>
          <a:xfrm>
            <a:off x="1371600" y="381000"/>
            <a:ext cx="7315200" cy="487363"/>
          </a:xfrm>
        </p:spPr>
        <p:txBody>
          <a:bodyPr/>
          <a:lstStyle/>
          <a:p>
            <a:pPr eaLnBrk="1" hangingPunct="1"/>
            <a:r>
              <a:rPr lang="en-US" altLang="en-US" sz="2000" b="0" smtClean="0"/>
              <a:t>FACTOR MARKETS WITH MONOPOLY POWER</a:t>
            </a:r>
          </a:p>
        </p:txBody>
      </p:sp>
      <p:grpSp>
        <p:nvGrpSpPr>
          <p:cNvPr id="33795" name="Group 5"/>
          <p:cNvGrpSpPr>
            <a:grpSpLocks/>
          </p:cNvGrpSpPr>
          <p:nvPr/>
        </p:nvGrpSpPr>
        <p:grpSpPr bwMode="auto">
          <a:xfrm>
            <a:off x="457200" y="381000"/>
            <a:ext cx="8229600" cy="487363"/>
            <a:chOff x="288" y="240"/>
            <a:chExt cx="5184" cy="307"/>
          </a:xfrm>
        </p:grpSpPr>
        <p:sp>
          <p:nvSpPr>
            <p:cNvPr id="33804"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14.4</a:t>
              </a:r>
            </a:p>
          </p:txBody>
        </p:sp>
        <p:sp>
          <p:nvSpPr>
            <p:cNvPr id="33805"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3796"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ex14.06.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143000"/>
            <a:ext cx="66865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a:spLocks noChangeArrowheads="1"/>
          </p:cNvSpPr>
          <p:nvPr/>
        </p:nvSpPr>
        <p:spPr bwMode="auto">
          <a:xfrm>
            <a:off x="533400" y="1493838"/>
            <a:ext cx="6675438" cy="4754562"/>
          </a:xfrm>
          <a:prstGeom prst="rect">
            <a:avLst/>
          </a:prstGeom>
          <a:solidFill>
            <a:srgbClr val="F9F5E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solidFill>
                <a:schemeClr val="tx1"/>
              </a:solidFill>
              <a:latin typeface="Palatino" pitchFamily="2" charset="0"/>
            </a:endParaRPr>
          </a:p>
        </p:txBody>
      </p:sp>
      <p:sp>
        <p:nvSpPr>
          <p:cNvPr id="10" name="Rectangle 5"/>
          <p:cNvSpPr>
            <a:spLocks noChangeArrowheads="1"/>
          </p:cNvSpPr>
          <p:nvPr/>
        </p:nvSpPr>
        <p:spPr bwMode="auto">
          <a:xfrm>
            <a:off x="1143000" y="5334000"/>
            <a:ext cx="55626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Union Workers as a Percentage of Total</a:t>
            </a:r>
          </a:p>
        </p:txBody>
      </p:sp>
      <p:sp>
        <p:nvSpPr>
          <p:cNvPr id="11" name="Rectangle 10"/>
          <p:cNvSpPr>
            <a:spLocks noChangeArrowheads="1"/>
          </p:cNvSpPr>
          <p:nvPr/>
        </p:nvSpPr>
        <p:spPr bwMode="auto">
          <a:xfrm>
            <a:off x="1143000" y="5029200"/>
            <a:ext cx="18113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14.7</a:t>
            </a:r>
          </a:p>
        </p:txBody>
      </p:sp>
      <p:sp>
        <p:nvSpPr>
          <p:cNvPr id="12" name="Rectangle 4"/>
          <p:cNvSpPr>
            <a:spLocks noChangeArrowheads="1"/>
          </p:cNvSpPr>
          <p:nvPr/>
        </p:nvSpPr>
        <p:spPr bwMode="auto">
          <a:xfrm>
            <a:off x="1066800" y="5638800"/>
            <a:ext cx="556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a:solidFill>
                  <a:schemeClr val="tx1"/>
                </a:solidFill>
              </a:rPr>
              <a:t>The percentage of workers that are unionized has been declining steadily over the past 25 years.</a:t>
            </a:r>
          </a:p>
        </p:txBody>
      </p:sp>
      <p:pic>
        <p:nvPicPr>
          <p:cNvPr id="44034" name="Picture 2" descr="C:\Documents and Settings\Kyle M. Thiel\Desktop\Pindyck_7e\ppts\aparna_ppts\aparna_ppts\ch14\fig14.17\fig14.17_0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676400"/>
            <a:ext cx="672465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5" name="Picture 3" descr="C:\Documents and Settings\Kyle M. Thiel\Desktop\Pindyck_7e\ppts\aparna_ppts\aparna_ppts\ch14\fig14.17\fig14.17_02.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676400"/>
            <a:ext cx="672465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wipe(left)">
                                      <p:cBhvr>
                                        <p:cTn id="23" dur="500"/>
                                        <p:tgtEl>
                                          <p:spTgt spid="12">
                                            <p:txEl>
                                              <p:pRg st="0" end="0"/>
                                            </p:txEl>
                                          </p:spTgt>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44034"/>
                                        </p:tgtEl>
                                        <p:attrNameLst>
                                          <p:attrName>style.visibility</p:attrName>
                                        </p:attrNameLst>
                                      </p:cBhvr>
                                      <p:to>
                                        <p:strVal val="visible"/>
                                      </p:to>
                                    </p:set>
                                    <p:animEffect transition="in" filter="wipe(left)">
                                      <p:cBhvr>
                                        <p:cTn id="27" dur="500"/>
                                        <p:tgtEl>
                                          <p:spTgt spid="44034"/>
                                        </p:tgtEl>
                                      </p:cBhvr>
                                    </p:animEffect>
                                  </p:childTnLst>
                                </p:cTn>
                              </p:par>
                            </p:childTnLst>
                          </p:cTn>
                        </p:par>
                        <p:par>
                          <p:cTn id="28" fill="hold" nodeType="afterGroup">
                            <p:stCondLst>
                              <p:cond delay="3000"/>
                            </p:stCondLst>
                            <p:childTnLst>
                              <p:par>
                                <p:cTn id="29" presetID="22" presetClass="entr" presetSubtype="8" fill="hold" nodeType="afterEffect">
                                  <p:stCondLst>
                                    <p:cond delay="0"/>
                                  </p:stCondLst>
                                  <p:childTnLst>
                                    <p:set>
                                      <p:cBhvr>
                                        <p:cTn id="30" dur="1" fill="hold">
                                          <p:stCondLst>
                                            <p:cond delay="0"/>
                                          </p:stCondLst>
                                        </p:cTn>
                                        <p:tgtEl>
                                          <p:spTgt spid="44035"/>
                                        </p:tgtEl>
                                        <p:attrNameLst>
                                          <p:attrName>style.visibility</p:attrName>
                                        </p:attrNameLst>
                                      </p:cBhvr>
                                      <p:to>
                                        <p:strVal val="visible"/>
                                      </p:to>
                                    </p:set>
                                    <p:animEffect transition="in" filter="wipe(left)">
                                      <p:cBhvr>
                                        <p:cTn id="31" dur="1000"/>
                                        <p:tgtEl>
                                          <p:spTgt spid="44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4"/>
          <p:cNvSpPr>
            <a:spLocks noGrp="1" noChangeArrowheads="1"/>
          </p:cNvSpPr>
          <p:nvPr>
            <p:ph type="title"/>
          </p:nvPr>
        </p:nvSpPr>
        <p:spPr>
          <a:xfrm>
            <a:off x="1371600" y="381000"/>
            <a:ext cx="7315200" cy="487363"/>
          </a:xfrm>
        </p:spPr>
        <p:txBody>
          <a:bodyPr/>
          <a:lstStyle/>
          <a:p>
            <a:pPr eaLnBrk="1" hangingPunct="1"/>
            <a:r>
              <a:rPr lang="en-US" altLang="en-US" sz="2000" b="0" smtClean="0"/>
              <a:t>FACTOR MARKETS WITH MONOPOLY POWER</a:t>
            </a:r>
          </a:p>
        </p:txBody>
      </p:sp>
      <p:grpSp>
        <p:nvGrpSpPr>
          <p:cNvPr id="34819" name="Group 5"/>
          <p:cNvGrpSpPr>
            <a:grpSpLocks/>
          </p:cNvGrpSpPr>
          <p:nvPr/>
        </p:nvGrpSpPr>
        <p:grpSpPr bwMode="auto">
          <a:xfrm>
            <a:off x="457200" y="381000"/>
            <a:ext cx="8229600" cy="487363"/>
            <a:chOff x="288" y="240"/>
            <a:chExt cx="5184" cy="307"/>
          </a:xfrm>
        </p:grpSpPr>
        <p:sp>
          <p:nvSpPr>
            <p:cNvPr id="34826"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14.4</a:t>
              </a:r>
            </a:p>
          </p:txBody>
        </p:sp>
        <p:sp>
          <p:nvSpPr>
            <p:cNvPr id="34827"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4820"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a:spLocks noChangeArrowheads="1"/>
          </p:cNvSpPr>
          <p:nvPr/>
        </p:nvSpPr>
        <p:spPr bwMode="auto">
          <a:xfrm>
            <a:off x="533400" y="1722438"/>
            <a:ext cx="6675438" cy="4221162"/>
          </a:xfrm>
          <a:prstGeom prst="rect">
            <a:avLst/>
          </a:prstGeom>
          <a:solidFill>
            <a:srgbClr val="F9F5E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solidFill>
                <a:schemeClr val="tx1"/>
              </a:solidFill>
              <a:latin typeface="Palatino" pitchFamily="2" charset="0"/>
            </a:endParaRPr>
          </a:p>
        </p:txBody>
      </p:sp>
      <p:pic>
        <p:nvPicPr>
          <p:cNvPr id="8" name="Picture 7" descr="ex14.07pic.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81050" y="1981200"/>
            <a:ext cx="333375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ex14.07.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143000"/>
            <a:ext cx="668655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a:spLocks noChangeArrowheads="1"/>
          </p:cNvSpPr>
          <p:nvPr/>
        </p:nvSpPr>
        <p:spPr bwMode="auto">
          <a:xfrm>
            <a:off x="685800" y="1981200"/>
            <a:ext cx="6248400"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82975">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a:solidFill>
                  <a:schemeClr val="tx1"/>
                </a:solidFill>
                <a:latin typeface="Palatino-Roman" charset="0"/>
              </a:rPr>
              <a:t>While computer use increased from 1984 to 2003 for all workers, the largest increases were registered by workers with college degrees—from 42 to 82 percent.</a:t>
            </a:r>
          </a:p>
        </p:txBody>
      </p:sp>
      <p:sp>
        <p:nvSpPr>
          <p:cNvPr id="32780" name="Text Box 12"/>
          <p:cNvSpPr txBox="1">
            <a:spLocks noChangeArrowheads="1"/>
          </p:cNvSpPr>
          <p:nvPr/>
        </p:nvSpPr>
        <p:spPr bwMode="auto">
          <a:xfrm>
            <a:off x="762000" y="4267200"/>
            <a:ext cx="6096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eaLnBrk="1" hangingPunct="1"/>
            <a:r>
              <a:rPr lang="en-US" altLang="en-US">
                <a:latin typeface="Arial" panose="020B0604020202020204" pitchFamily="34" charset="0"/>
              </a:rPr>
              <a:t>Education and computer use have gone hand-in-hand to increase the demand for skilled workers. </a:t>
            </a:r>
          </a:p>
          <a:p>
            <a:pPr eaLnBrk="1" hangingPunct="1"/>
            <a:endParaRPr lang="en-US" altLang="en-US" sz="900">
              <a:latin typeface="Arial" panose="020B0604020202020204" pitchFamily="34" charset="0"/>
            </a:endParaRPr>
          </a:p>
          <a:p>
            <a:pPr eaLnBrk="1" hangingPunct="1"/>
            <a:r>
              <a:rPr lang="en-US" altLang="en-US">
                <a:latin typeface="Arial" panose="020B0604020202020204" pitchFamily="34" charset="0"/>
              </a:rPr>
              <a:t>A statistical analysis shows that, overall, the spread of computer technology is responsible for nearly half the increase in relative wages during this period.</a:t>
            </a:r>
          </a:p>
          <a:p>
            <a:pPr eaLnBrk="1" hangingPunct="1"/>
            <a:endParaRPr lang="en-US" altLang="en-US">
              <a:latin typeface="Arial" panose="020B0604020202020204" pitchFamily="34" charset="0"/>
            </a:endParaRPr>
          </a:p>
          <a:p>
            <a:pPr eaLnBrk="1" hangingPunct="1">
              <a:spcBef>
                <a:spcPct val="50000"/>
              </a:spcBef>
            </a:pPr>
            <a:endParaRPr lang="en-US" altLang="en-US">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wipe(left)">
                                      <p:cBhvr>
                                        <p:cTn id="19" dur="500"/>
                                        <p:tgtEl>
                                          <p:spTgt spid="10">
                                            <p:txEl>
                                              <p:pRg st="0" end="0"/>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780">
                                            <p:txEl>
                                              <p:pRg st="0" end="0"/>
                                            </p:txEl>
                                          </p:spTgt>
                                        </p:tgtEl>
                                        <p:attrNameLst>
                                          <p:attrName>style.visibility</p:attrName>
                                        </p:attrNameLst>
                                      </p:cBhvr>
                                      <p:to>
                                        <p:strVal val="visible"/>
                                      </p:to>
                                    </p:set>
                                    <p:animEffect transition="in" filter="wipe(left)">
                                      <p:cBhvr>
                                        <p:cTn id="23" dur="500"/>
                                        <p:tgtEl>
                                          <p:spTgt spid="32780">
                                            <p:txEl>
                                              <p:pRg st="0" end="0"/>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2780">
                                            <p:txEl>
                                              <p:pRg st="2" end="2"/>
                                            </p:txEl>
                                          </p:spTgt>
                                        </p:tgtEl>
                                        <p:attrNameLst>
                                          <p:attrName>style.visibility</p:attrName>
                                        </p:attrNameLst>
                                      </p:cBhvr>
                                      <p:to>
                                        <p:strVal val="visible"/>
                                      </p:to>
                                    </p:set>
                                    <p:animEffect transition="in" filter="wipe(left)">
                                      <p:cBhvr>
                                        <p:cTn id="27" dur="500"/>
                                        <p:tgtEl>
                                          <p:spTgt spid="3278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build="p"/>
      <p:bldP spid="32780"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4" name="Rectangle 4"/>
          <p:cNvSpPr>
            <a:spLocks noGrp="1" noChangeArrowheads="1"/>
          </p:cNvSpPr>
          <p:nvPr>
            <p:ph type="title"/>
          </p:nvPr>
        </p:nvSpPr>
        <p:spPr>
          <a:xfrm>
            <a:off x="1371600" y="381000"/>
            <a:ext cx="7315200" cy="487363"/>
          </a:xfrm>
        </p:spPr>
        <p:txBody>
          <a:bodyPr/>
          <a:lstStyle/>
          <a:p>
            <a:pPr eaLnBrk="1" hangingPunct="1"/>
            <a:r>
              <a:rPr lang="en-US" altLang="en-US" sz="2000" b="0" smtClean="0"/>
              <a:t>COMPETITIVE FACTOR MARKETS</a:t>
            </a:r>
          </a:p>
        </p:txBody>
      </p:sp>
      <p:grpSp>
        <p:nvGrpSpPr>
          <p:cNvPr id="2" name="Group 5"/>
          <p:cNvGrpSpPr>
            <a:grpSpLocks/>
          </p:cNvGrpSpPr>
          <p:nvPr/>
        </p:nvGrpSpPr>
        <p:grpSpPr bwMode="auto">
          <a:xfrm>
            <a:off x="457200" y="381000"/>
            <a:ext cx="8229600" cy="487363"/>
            <a:chOff x="288" y="240"/>
            <a:chExt cx="5184" cy="307"/>
          </a:xfrm>
        </p:grpSpPr>
        <p:sp>
          <p:nvSpPr>
            <p:cNvPr id="7181"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14.1</a:t>
              </a:r>
            </a:p>
          </p:txBody>
        </p:sp>
        <p:sp>
          <p:nvSpPr>
            <p:cNvPr id="7182"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78707"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2"/>
          <p:cNvSpPr txBox="1">
            <a:spLocks noChangeArrowheads="1"/>
          </p:cNvSpPr>
          <p:nvPr/>
        </p:nvSpPr>
        <p:spPr bwMode="auto">
          <a:xfrm>
            <a:off x="457200" y="990600"/>
            <a:ext cx="6781800" cy="381000"/>
          </a:xfrm>
          <a:prstGeom prst="rect">
            <a:avLst/>
          </a:prstGeom>
          <a:noFill/>
          <a:ln w="9525">
            <a:noFill/>
            <a:miter lim="800000"/>
            <a:headEnd/>
            <a:tailEnd/>
          </a:ln>
        </p:spPr>
        <p:txBody>
          <a:bodyPr/>
          <a:lstStyle/>
          <a:p>
            <a:pPr indent="4763" eaLnBrk="1" hangingPunct="1">
              <a:spcBef>
                <a:spcPct val="20000"/>
              </a:spcBef>
              <a:defRPr/>
            </a:pPr>
            <a:r>
              <a:rPr lang="en-US" sz="2000" kern="0" dirty="0">
                <a:solidFill>
                  <a:srgbClr val="53BE95"/>
                </a:solidFill>
                <a:latin typeface="+mn-lt"/>
              </a:rPr>
              <a:t>Demand for a Factor Input When Only One Input Is Variable</a:t>
            </a:r>
          </a:p>
        </p:txBody>
      </p:sp>
      <p:sp>
        <p:nvSpPr>
          <p:cNvPr id="8" name="Text Box 53"/>
          <p:cNvSpPr txBox="1">
            <a:spLocks noChangeArrowheads="1"/>
          </p:cNvSpPr>
          <p:nvPr/>
        </p:nvSpPr>
        <p:spPr bwMode="auto">
          <a:xfrm>
            <a:off x="1905000" y="2971800"/>
            <a:ext cx="5486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0513" indent="-29051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buFontTx/>
              <a:buNone/>
            </a:pPr>
            <a:r>
              <a:rPr lang="en-US" altLang="en-US" sz="1800" b="1">
                <a:solidFill>
                  <a:schemeClr val="bg2"/>
                </a:solidFill>
              </a:rPr>
              <a:t>●</a:t>
            </a:r>
            <a:r>
              <a:rPr lang="en-US" altLang="en-US" sz="1800" b="1">
                <a:solidFill>
                  <a:srgbClr val="382344"/>
                </a:solidFill>
              </a:rPr>
              <a:t>	marginal revenue product    </a:t>
            </a:r>
            <a:r>
              <a:rPr lang="en-US" altLang="en-US" sz="1800">
                <a:solidFill>
                  <a:srgbClr val="382344"/>
                </a:solidFill>
              </a:rPr>
              <a:t>Additional revenue resulting from the sale of output created by the use of one additional unit of an input.</a:t>
            </a:r>
            <a:endParaRPr lang="en-US" altLang="en-US" sz="1800">
              <a:solidFill>
                <a:schemeClr val="tx1"/>
              </a:solidFill>
            </a:endParaRPr>
          </a:p>
        </p:txBody>
      </p:sp>
      <p:sp>
        <p:nvSpPr>
          <p:cNvPr id="9" name="Rectangle 8"/>
          <p:cNvSpPr/>
          <p:nvPr/>
        </p:nvSpPr>
        <p:spPr>
          <a:xfrm>
            <a:off x="1295400" y="4105275"/>
            <a:ext cx="6553200" cy="923925"/>
          </a:xfrm>
          <a:prstGeom prst="rect">
            <a:avLst/>
          </a:prstGeom>
        </p:spPr>
        <p:txBody>
          <a:bodyPr>
            <a:spAutoFit/>
          </a:bodyPr>
          <a:lstStyle/>
          <a:p>
            <a:pPr eaLnBrk="1" hangingPunct="1">
              <a:defRPr/>
            </a:pPr>
            <a:r>
              <a:rPr lang="en-US" dirty="0">
                <a:latin typeface="+mj-lt"/>
              </a:rPr>
              <a:t>How do we measure the MRP</a:t>
            </a:r>
            <a:r>
              <a:rPr lang="en-US" i="1" baseline="-25000" dirty="0">
                <a:latin typeface="+mj-lt"/>
              </a:rPr>
              <a:t>L</a:t>
            </a:r>
            <a:r>
              <a:rPr lang="en-US" dirty="0">
                <a:latin typeface="+mj-lt"/>
              </a:rPr>
              <a:t>? It’s </a:t>
            </a:r>
            <a:r>
              <a:rPr lang="en-US" i="1" dirty="0">
                <a:latin typeface="+mj-lt"/>
              </a:rPr>
              <a:t>the additional output obtained from the additional unit of this labor, multiplied by the additional revenue from an extra unit of output.</a:t>
            </a:r>
          </a:p>
        </p:txBody>
      </p:sp>
      <p:sp>
        <p:nvSpPr>
          <p:cNvPr id="10" name="Text Box 53"/>
          <p:cNvSpPr txBox="1">
            <a:spLocks noChangeArrowheads="1"/>
          </p:cNvSpPr>
          <p:nvPr/>
        </p:nvSpPr>
        <p:spPr bwMode="auto">
          <a:xfrm>
            <a:off x="1905000" y="1905000"/>
            <a:ext cx="5334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0513" indent="-29051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buFontTx/>
              <a:buNone/>
            </a:pPr>
            <a:r>
              <a:rPr lang="en-US" altLang="en-US" sz="1800" b="1">
                <a:solidFill>
                  <a:schemeClr val="bg2"/>
                </a:solidFill>
              </a:rPr>
              <a:t>●</a:t>
            </a:r>
            <a:r>
              <a:rPr lang="en-US" altLang="en-US" sz="1800" b="1">
                <a:solidFill>
                  <a:srgbClr val="382344"/>
                </a:solidFill>
              </a:rPr>
              <a:t>	derived demand    </a:t>
            </a:r>
            <a:r>
              <a:rPr lang="en-US" altLang="en-US" sz="1800">
                <a:solidFill>
                  <a:srgbClr val="382344"/>
                </a:solidFill>
              </a:rPr>
              <a:t>Demand for an input that depends on, and is derived from, both the firm’s level of output and the cost of inputs.</a:t>
            </a:r>
            <a:endParaRPr lang="en-US" altLang="en-US" sz="1800">
              <a:solidFill>
                <a:schemeClr val="tx1"/>
              </a:solidFill>
            </a:endParaRPr>
          </a:p>
        </p:txBody>
      </p:sp>
      <p:grpSp>
        <p:nvGrpSpPr>
          <p:cNvPr id="3" name="Group 12"/>
          <p:cNvGrpSpPr>
            <a:grpSpLocks/>
          </p:cNvGrpSpPr>
          <p:nvPr/>
        </p:nvGrpSpPr>
        <p:grpSpPr bwMode="auto">
          <a:xfrm>
            <a:off x="3276600" y="5189538"/>
            <a:ext cx="4419600" cy="373062"/>
            <a:chOff x="3276600" y="3913632"/>
            <a:chExt cx="4419600" cy="372618"/>
          </a:xfrm>
        </p:grpSpPr>
        <p:pic>
          <p:nvPicPr>
            <p:cNvPr id="7179" name="Picture 10" descr="EQ_14.1.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3962400"/>
              <a:ext cx="20002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6934200" y="3913632"/>
              <a:ext cx="762000" cy="339321"/>
            </a:xfrm>
            <a:prstGeom prst="rect">
              <a:avLst/>
            </a:prstGeom>
            <a:noFill/>
          </p:spPr>
          <p:txBody>
            <a:bodyPr>
              <a:spAutoFit/>
            </a:bodyPr>
            <a:lstStyle/>
            <a:p>
              <a:pPr eaLnBrk="1" hangingPunct="1">
                <a:defRPr/>
              </a:pPr>
              <a:r>
                <a:rPr lang="en-US" sz="1600" b="1" dirty="0">
                  <a:latin typeface="+mj-lt"/>
                </a:rPr>
                <a:t>(14.1)</a:t>
              </a:r>
            </a:p>
          </p:txBody>
        </p:sp>
      </p:grpSp>
      <p:sp>
        <p:nvSpPr>
          <p:cNvPr id="14" name="Rectangle 13"/>
          <p:cNvSpPr/>
          <p:nvPr/>
        </p:nvSpPr>
        <p:spPr>
          <a:xfrm>
            <a:off x="1295400" y="5754688"/>
            <a:ext cx="6400800" cy="646112"/>
          </a:xfrm>
          <a:prstGeom prst="rect">
            <a:avLst/>
          </a:prstGeom>
        </p:spPr>
        <p:txBody>
          <a:bodyPr>
            <a:spAutoFit/>
          </a:bodyPr>
          <a:lstStyle/>
          <a:p>
            <a:pPr eaLnBrk="1" hangingPunct="1">
              <a:defRPr/>
            </a:pPr>
            <a:r>
              <a:rPr lang="en-US" dirty="0">
                <a:latin typeface="+mj-lt"/>
              </a:rPr>
              <a:t>This important result holds for any competitive factor market, whether or not the output market is competitive.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78707"/>
                                        </p:tgtEl>
                                        <p:attrNameLst>
                                          <p:attrName>style.visibility</p:attrName>
                                        </p:attrNameLst>
                                      </p:cBhvr>
                                      <p:to>
                                        <p:strVal val="visible"/>
                                      </p:to>
                                    </p:set>
                                    <p:animEffect transition="in" filter="fade">
                                      <p:cBhvr>
                                        <p:cTn id="11" dur="1000"/>
                                        <p:tgtEl>
                                          <p:spTgt spid="578707"/>
                                        </p:tgtEl>
                                      </p:cBhvr>
                                    </p:animEffect>
                                  </p:childTnLst>
                                </p:cTn>
                              </p:par>
                            </p:childTnLst>
                          </p:cTn>
                        </p:par>
                        <p:par>
                          <p:cTn id="12" fill="hold" nodeType="afterGroup">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578564"/>
                                        </p:tgtEl>
                                        <p:attrNameLst>
                                          <p:attrName>style.visibility</p:attrName>
                                        </p:attrNameLst>
                                      </p:cBhvr>
                                      <p:to>
                                        <p:strVal val="visible"/>
                                      </p:to>
                                    </p:set>
                                    <p:animEffect transition="in" filter="wipe(left)">
                                      <p:cBhvr>
                                        <p:cTn id="15" dur="500"/>
                                        <p:tgtEl>
                                          <p:spTgt spid="578564"/>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wipe(left)">
                                      <p:cBhvr>
                                        <p:cTn id="19" dur="500"/>
                                        <p:tgtEl>
                                          <p:spTgt spid="7">
                                            <p:txEl>
                                              <p:pRg st="0" end="0"/>
                                            </p:txEl>
                                          </p:spTgt>
                                        </p:tgtEl>
                                      </p:cBhvr>
                                    </p:animEffect>
                                  </p:childTnLst>
                                </p:cTn>
                              </p:par>
                            </p:childTnLst>
                          </p:cTn>
                        </p:par>
                        <p:par>
                          <p:cTn id="20" fill="hold" nodeType="afterGroup">
                            <p:stCondLst>
                              <p:cond delay="25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nodeType="afterGroup">
                            <p:stCondLst>
                              <p:cond delay="3000"/>
                            </p:stCondLst>
                            <p:childTnLst>
                              <p:par>
                                <p:cTn id="25" presetID="2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nodeType="afterGroup">
                            <p:stCondLst>
                              <p:cond delay="4000"/>
                            </p:stCondLst>
                            <p:childTnLst>
                              <p:par>
                                <p:cTn id="33" presetID="22" presetClass="entr" presetSubtype="8"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nodeType="afterGroup">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8564" grpId="0"/>
      <p:bldP spid="7" grpId="0" build="p"/>
      <p:bldP spid="9"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Content Placeholder 5"/>
              <p:cNvSpPr>
                <a:spLocks noGrp="1"/>
              </p:cNvSpPr>
              <p:nvPr>
                <p:ph idx="1"/>
              </p:nvPr>
            </p:nvSpPr>
            <p:spPr>
              <a:xfrm>
                <a:off x="457200" y="304800"/>
                <a:ext cx="8534400" cy="6095999"/>
              </a:xfrm>
            </p:spPr>
            <p:txBody>
              <a:bodyPr/>
              <a:lstStyle/>
              <a:p>
                <a:pPr marL="0" indent="0">
                  <a:buNone/>
                </a:pPr>
                <a:r>
                  <a:rPr lang="en-GB" dirty="0" smtClean="0">
                    <a:solidFill>
                      <a:schemeClr val="tx1"/>
                    </a:solidFill>
                  </a:rPr>
                  <a:t>Let </a:t>
                </a:r>
                <a14:m>
                  <m:oMath xmlns:m="http://schemas.openxmlformats.org/officeDocument/2006/math">
                    <m:r>
                      <a:rPr lang="en-GB" b="0" i="1" smtClean="0">
                        <a:solidFill>
                          <a:schemeClr val="tx1"/>
                        </a:solidFill>
                        <a:latin typeface="Cambria Math" panose="02040503050406030204" pitchFamily="18" charset="0"/>
                      </a:rPr>
                      <m:t>𝑓</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e>
                    </m:d>
                  </m:oMath>
                </a14:m>
                <a:r>
                  <a:rPr lang="en-GB" dirty="0" smtClean="0">
                    <a:solidFill>
                      <a:schemeClr val="tx1"/>
                    </a:solidFill>
                  </a:rPr>
                  <a:t> be the production function, where </a:t>
                </a:r>
                <a14:m>
                  <m:oMath xmlns:m="http://schemas.openxmlformats.org/officeDocument/2006/math">
                    <m:r>
                      <a:rPr lang="en-GB" b="0" i="1" dirty="0" smtClean="0">
                        <a:solidFill>
                          <a:schemeClr val="tx1"/>
                        </a:solidFill>
                        <a:latin typeface="Cambria Math" panose="02040503050406030204" pitchFamily="18" charset="0"/>
                      </a:rPr>
                      <m:t> </m:t>
                    </m:r>
                    <m:r>
                      <a:rPr lang="en-GB" b="0" i="1" dirty="0" smtClean="0">
                        <a:solidFill>
                          <a:schemeClr val="tx1"/>
                        </a:solidFill>
                        <a:latin typeface="Cambria Math" panose="02040503050406030204" pitchFamily="18" charset="0"/>
                      </a:rPr>
                      <m:t>𝐿</m:t>
                    </m:r>
                  </m:oMath>
                </a14:m>
                <a:r>
                  <a:rPr lang="en-GB" dirty="0" smtClean="0">
                    <a:solidFill>
                      <a:schemeClr val="tx1"/>
                    </a:solidFill>
                  </a:rPr>
                  <a:t> is the unique input. </a:t>
                </a:r>
              </a:p>
              <a:p>
                <a:pPr marL="0" indent="0">
                  <a:buNone/>
                </a:pPr>
                <a:r>
                  <a:rPr lang="en-GB" dirty="0" smtClean="0">
                    <a:solidFill>
                      <a:schemeClr val="tx1"/>
                    </a:solidFill>
                  </a:rPr>
                  <a:t>Usually we assume that </a:t>
                </a:r>
                <a14:m>
                  <m:oMath xmlns:m="http://schemas.openxmlformats.org/officeDocument/2006/math">
                    <m:r>
                      <a:rPr lang="en-GB" b="0" i="1" smtClean="0">
                        <a:solidFill>
                          <a:schemeClr val="tx1"/>
                        </a:solidFill>
                        <a:latin typeface="Cambria Math" panose="02040503050406030204" pitchFamily="18" charset="0"/>
                      </a:rPr>
                      <m:t>𝑓</m:t>
                    </m:r>
                    <m:r>
                      <a:rPr lang="en-GB" b="0" i="1" smtClean="0">
                        <a:solidFill>
                          <a:schemeClr val="tx1"/>
                        </a:solidFill>
                        <a:latin typeface="Cambria Math" panose="02040503050406030204" pitchFamily="18" charset="0"/>
                      </a:rPr>
                      <m:t>′&gt;0</m:t>
                    </m:r>
                  </m:oMath>
                </a14:m>
                <a:r>
                  <a:rPr lang="en-GB" dirty="0" smtClean="0">
                    <a:solidFill>
                      <a:schemeClr val="tx1"/>
                    </a:solidFill>
                  </a:rPr>
                  <a:t> and </a:t>
                </a:r>
                <a14:m>
                  <m:oMath xmlns:m="http://schemas.openxmlformats.org/officeDocument/2006/math">
                    <m:r>
                      <a:rPr lang="en-GB" b="0" i="1" smtClean="0">
                        <a:solidFill>
                          <a:schemeClr val="tx1"/>
                        </a:solidFill>
                        <a:latin typeface="Cambria Math" panose="02040503050406030204" pitchFamily="18" charset="0"/>
                      </a:rPr>
                      <m:t>𝑓</m:t>
                    </m:r>
                    <m:r>
                      <a:rPr lang="en-GB" b="0" i="1" smtClean="0">
                        <a:solidFill>
                          <a:schemeClr val="tx1"/>
                        </a:solidFill>
                        <a:latin typeface="Cambria Math" panose="02040503050406030204" pitchFamily="18" charset="0"/>
                      </a:rPr>
                      <m:t>"&lt;0</m:t>
                    </m:r>
                  </m:oMath>
                </a14:m>
                <a:endParaRPr lang="en-GB" dirty="0" smtClean="0">
                  <a:solidFill>
                    <a:schemeClr val="tx1"/>
                  </a:solidFill>
                </a:endParaRPr>
              </a:p>
              <a:p>
                <a:pPr marL="0" indent="0">
                  <a:buNone/>
                </a:pPr>
                <a:r>
                  <a:rPr lang="en-GB" dirty="0" smtClean="0">
                    <a:solidFill>
                      <a:schemeClr val="tx1"/>
                    </a:solidFill>
                  </a:rPr>
                  <a:t>Then the quantity produced is </a:t>
                </a:r>
                <a14:m>
                  <m:oMath xmlns:m="http://schemas.openxmlformats.org/officeDocument/2006/math">
                    <m:r>
                      <a:rPr lang="en-GB" b="0" i="1" smtClean="0">
                        <a:solidFill>
                          <a:schemeClr val="tx1"/>
                        </a:solidFill>
                        <a:latin typeface="Cambria Math" panose="02040503050406030204" pitchFamily="18" charset="0"/>
                      </a:rPr>
                      <m:t>𝑞</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𝑓</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𝐿</m:t>
                    </m:r>
                    <m:r>
                      <a:rPr lang="en-GB" b="0" i="1" smtClean="0">
                        <a:solidFill>
                          <a:schemeClr val="tx1"/>
                        </a:solidFill>
                        <a:latin typeface="Cambria Math" panose="02040503050406030204" pitchFamily="18" charset="0"/>
                      </a:rPr>
                      <m:t>)</m:t>
                    </m:r>
                  </m:oMath>
                </a14:m>
                <a:endParaRPr lang="en-GB" dirty="0" smtClean="0">
                  <a:solidFill>
                    <a:schemeClr val="tx1"/>
                  </a:solidFill>
                </a:endParaRPr>
              </a:p>
              <a:p>
                <a:pPr marL="0" indent="0">
                  <a:buNone/>
                </a:pPr>
                <a:r>
                  <a:rPr lang="en-GB" dirty="0" smtClean="0">
                    <a:solidFill>
                      <a:schemeClr val="tx1"/>
                    </a:solidFill>
                  </a:rPr>
                  <a:t>Let </a:t>
                </a:r>
                <a14:m>
                  <m:oMath xmlns:m="http://schemas.openxmlformats.org/officeDocument/2006/math">
                    <m:r>
                      <a:rPr lang="en-GB" b="0" i="1" smtClean="0">
                        <a:solidFill>
                          <a:schemeClr val="tx1"/>
                        </a:solidFill>
                        <a:latin typeface="Cambria Math" panose="02040503050406030204" pitchFamily="18" charset="0"/>
                      </a:rPr>
                      <m:t>𝑝</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𝑞</m:t>
                        </m:r>
                      </m:e>
                    </m:d>
                  </m:oMath>
                </a14:m>
                <a:r>
                  <a:rPr lang="en-GB" dirty="0" smtClean="0">
                    <a:solidFill>
                      <a:schemeClr val="tx1"/>
                    </a:solidFill>
                  </a:rPr>
                  <a:t> be the inverse demand function characterizing the market</a:t>
                </a:r>
              </a:p>
              <a:p>
                <a:pPr marL="0" indent="0">
                  <a:buNone/>
                </a:pPr>
                <a:endParaRPr lang="en-GB" dirty="0" smtClean="0">
                  <a:solidFill>
                    <a:schemeClr val="tx1"/>
                  </a:solidFill>
                </a:endParaRPr>
              </a:p>
              <a:p>
                <a:pPr marL="0" indent="0">
                  <a:buNone/>
                </a:pPr>
                <a:r>
                  <a:rPr lang="en-GB" dirty="0" smtClean="0">
                    <a:solidFill>
                      <a:schemeClr val="tx1"/>
                    </a:solidFill>
                  </a:rPr>
                  <a:t> </a:t>
                </a:r>
              </a:p>
              <a:p>
                <a:pPr marL="0" indent="0">
                  <a:buNone/>
                </a:pPr>
                <a:endParaRPr lang="en-GB" dirty="0">
                  <a:solidFill>
                    <a:schemeClr val="tx1"/>
                  </a:solidFill>
                </a:endParaRPr>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xfrm>
                <a:off x="457200" y="304800"/>
                <a:ext cx="8534400" cy="6095999"/>
              </a:xfrm>
              <a:blipFill rotWithShape="0">
                <a:blip r:embed="rId2"/>
                <a:stretch>
                  <a:fillRect l="-1071" t="-700"/>
                </a:stretch>
              </a:blipFill>
            </p:spPr>
            <p:txBody>
              <a:bodyPr/>
              <a:lstStyle/>
              <a:p>
                <a:r>
                  <a:rPr lang="en-GB">
                    <a:noFill/>
                  </a:rPr>
                  <a:t> </a:t>
                </a:r>
              </a:p>
            </p:txBody>
          </p:sp>
        </mc:Fallback>
      </mc:AlternateContent>
    </p:spTree>
    <p:extLst>
      <p:ext uri="{BB962C8B-B14F-4D97-AF65-F5344CB8AC3E}">
        <p14:creationId xmlns:p14="http://schemas.microsoft.com/office/powerpoint/2010/main" val="41649199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Content Placeholder 5"/>
              <p:cNvSpPr>
                <a:spLocks noGrp="1"/>
              </p:cNvSpPr>
              <p:nvPr>
                <p:ph idx="1"/>
              </p:nvPr>
            </p:nvSpPr>
            <p:spPr>
              <a:xfrm>
                <a:off x="457200" y="304800"/>
                <a:ext cx="8534400" cy="6095999"/>
              </a:xfrm>
            </p:spPr>
            <p:txBody>
              <a:bodyPr/>
              <a:lstStyle/>
              <a:p>
                <a:pPr marL="0" indent="0">
                  <a:buNone/>
                </a:pPr>
                <a:r>
                  <a:rPr lang="en-GB" b="1" dirty="0" smtClean="0">
                    <a:solidFill>
                      <a:schemeClr val="tx1"/>
                    </a:solidFill>
                  </a:rPr>
                  <a:t>Case 1: competitive market, the single firm is price takers</a:t>
                </a:r>
              </a:p>
              <a:p>
                <a:pPr marL="0" indent="0">
                  <a:buNone/>
                </a:pPr>
                <a:r>
                  <a:rPr lang="en-GB" dirty="0" smtClean="0">
                    <a:solidFill>
                      <a:schemeClr val="tx1"/>
                    </a:solidFill>
                  </a:rPr>
                  <a:t>Its problem is:</a:t>
                </a:r>
              </a:p>
              <a:p>
                <a:pPr marL="0" indent="0">
                  <a:buNone/>
                </a:pPr>
                <a14:m>
                  <m:oMathPara xmlns:m="http://schemas.openxmlformats.org/officeDocument/2006/math">
                    <m:oMathParaPr>
                      <m:jc m:val="centerGroup"/>
                    </m:oMathParaPr>
                    <m:oMath xmlns:m="http://schemas.openxmlformats.org/officeDocument/2006/math">
                      <m:func>
                        <m:funcPr>
                          <m:ctrlPr>
                            <a:rPr lang="en-GB" i="1" smtClean="0">
                              <a:solidFill>
                                <a:schemeClr val="tx1"/>
                              </a:solidFill>
                              <a:latin typeface="Cambria Math" panose="02040503050406030204" pitchFamily="18" charset="0"/>
                            </a:rPr>
                          </m:ctrlPr>
                        </m:funcPr>
                        <m:fName>
                          <m:limLow>
                            <m:limLowPr>
                              <m:ctrlPr>
                                <a:rPr lang="en-GB" i="1" smtClean="0">
                                  <a:solidFill>
                                    <a:schemeClr val="tx1"/>
                                  </a:solidFill>
                                  <a:latin typeface="Cambria Math" panose="02040503050406030204" pitchFamily="18" charset="0"/>
                                </a:rPr>
                              </m:ctrlPr>
                            </m:limLowPr>
                            <m:e>
                              <m:r>
                                <m:rPr>
                                  <m:sty m:val="p"/>
                                </m:rPr>
                                <a:rPr lang="en-GB" i="0" smtClean="0">
                                  <a:solidFill>
                                    <a:schemeClr val="tx1"/>
                                  </a:solidFill>
                                  <a:latin typeface="Cambria Math" panose="02040503050406030204" pitchFamily="18" charset="0"/>
                                </a:rPr>
                                <m:t>max</m:t>
                              </m:r>
                            </m:e>
                            <m:lim>
                              <m:r>
                                <a:rPr lang="en-GB" b="0" i="1" smtClean="0">
                                  <a:solidFill>
                                    <a:schemeClr val="tx1"/>
                                  </a:solidFill>
                                  <a:latin typeface="Cambria Math" panose="02040503050406030204" pitchFamily="18" charset="0"/>
                                </a:rPr>
                                <m:t>𝐿</m:t>
                              </m:r>
                            </m:lim>
                          </m:limLow>
                        </m:fName>
                        <m:e>
                          <m:r>
                            <a:rPr lang="en-GB" b="0" i="1" smtClean="0">
                              <a:solidFill>
                                <a:schemeClr val="tx1"/>
                              </a:solidFill>
                              <a:latin typeface="Cambria Math" panose="02040503050406030204" pitchFamily="18" charset="0"/>
                            </a:rPr>
                            <m:t>𝑝</m:t>
                          </m:r>
                          <m:r>
                            <a:rPr lang="en-GB" b="0" i="1" smtClean="0">
                              <a:solidFill>
                                <a:schemeClr val="tx1"/>
                              </a:solidFill>
                              <a:latin typeface="Cambria Math" panose="02040503050406030204" pitchFamily="18" charset="0"/>
                            </a:rPr>
                            <m:t> </m:t>
                          </m:r>
                          <m:r>
                            <a:rPr lang="en-GB" b="0" i="1" smtClean="0">
                              <a:solidFill>
                                <a:schemeClr val="tx1"/>
                              </a:solidFill>
                              <a:latin typeface="Cambria Math" panose="02040503050406030204" pitchFamily="18" charset="0"/>
                            </a:rPr>
                            <m:t>𝑓</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e>
                          </m:d>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𝑤</m:t>
                          </m:r>
                          <m:r>
                            <a:rPr lang="en-GB" b="0" i="1" smtClean="0">
                              <a:solidFill>
                                <a:schemeClr val="tx1"/>
                              </a:solidFill>
                              <a:latin typeface="Cambria Math" panose="02040503050406030204" pitchFamily="18" charset="0"/>
                            </a:rPr>
                            <m:t> </m:t>
                          </m:r>
                          <m:r>
                            <a:rPr lang="en-GB" b="0" i="1" smtClean="0">
                              <a:solidFill>
                                <a:schemeClr val="tx1"/>
                              </a:solidFill>
                              <a:latin typeface="Cambria Math" panose="02040503050406030204" pitchFamily="18" charset="0"/>
                            </a:rPr>
                            <m:t>𝐿</m:t>
                          </m:r>
                        </m:e>
                      </m:func>
                    </m:oMath>
                  </m:oMathPara>
                </a14:m>
                <a:endParaRPr lang="en-GB" dirty="0" smtClean="0">
                  <a:solidFill>
                    <a:schemeClr val="tx1"/>
                  </a:solidFill>
                </a:endParaRPr>
              </a:p>
              <a:p>
                <a:pPr marL="0" indent="0">
                  <a:buNone/>
                </a:pPr>
                <a:r>
                  <a:rPr lang="en-GB" dirty="0" smtClean="0">
                    <a:solidFill>
                      <a:schemeClr val="tx1"/>
                    </a:solidFill>
                  </a:rPr>
                  <a:t>The function to maximize is concave, then FOC are necessary and sufficient for a maximum</a:t>
                </a:r>
              </a:p>
              <a:p>
                <a:pPr marL="0" indent="0">
                  <a:buNone/>
                </a:pPr>
                <a:r>
                  <a:rPr lang="en-GB" dirty="0" smtClean="0">
                    <a:solidFill>
                      <a:schemeClr val="tx1"/>
                    </a:solidFill>
                  </a:rPr>
                  <a:t>FOC:  </a:t>
                </a:r>
                <a14:m>
                  <m:oMath xmlns:m="http://schemas.openxmlformats.org/officeDocument/2006/math">
                    <m:r>
                      <a:rPr lang="en-GB" b="0" i="1" smtClean="0">
                        <a:solidFill>
                          <a:schemeClr val="tx1"/>
                        </a:solidFill>
                        <a:latin typeface="Cambria Math" panose="02040503050406030204" pitchFamily="18" charset="0"/>
                      </a:rPr>
                      <m:t>𝑝</m:t>
                    </m:r>
                    <m:r>
                      <a:rPr lang="en-GB" b="0" i="1" smtClean="0">
                        <a:solidFill>
                          <a:schemeClr val="tx1"/>
                        </a:solidFill>
                        <a:latin typeface="Cambria Math" panose="02040503050406030204" pitchFamily="18" charset="0"/>
                      </a:rPr>
                      <m:t> </m:t>
                    </m:r>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𝑓</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e>
                    </m:d>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𝑤</m:t>
                    </m:r>
                    <m:r>
                      <a:rPr lang="en-GB" b="0" i="1" smtClean="0">
                        <a:solidFill>
                          <a:schemeClr val="tx1"/>
                        </a:solidFill>
                        <a:latin typeface="Cambria Math" panose="02040503050406030204" pitchFamily="18" charset="0"/>
                      </a:rPr>
                      <m:t>=0</m:t>
                    </m:r>
                  </m:oMath>
                </a14:m>
                <a:endParaRPr lang="en-GB" dirty="0" smtClean="0">
                  <a:solidFill>
                    <a:schemeClr val="tx1"/>
                  </a:solidFill>
                </a:endParaRPr>
              </a:p>
              <a:p>
                <a:pPr marL="0" indent="0">
                  <a:buNone/>
                </a:pPr>
                <a:r>
                  <a:rPr lang="en-GB" b="0" dirty="0" smtClean="0">
                    <a:solidFill>
                      <a:schemeClr val="tx1"/>
                    </a:solidFill>
                    <a:latin typeface="Cambria Math" panose="02040503050406030204" pitchFamily="18" charset="0"/>
                  </a:rPr>
                  <a:t>Note:</a:t>
                </a:r>
              </a:p>
              <a:p>
                <a:pPr marL="0" indent="0">
                  <a:buNone/>
                </a:pPr>
                <a14:m>
                  <m:oMath xmlns:m="http://schemas.openxmlformats.org/officeDocument/2006/math">
                    <m:r>
                      <a:rPr lang="en-GB" b="0" i="1" smtClean="0">
                        <a:solidFill>
                          <a:schemeClr val="tx1"/>
                        </a:solidFill>
                        <a:latin typeface="Cambria Math" panose="02040503050406030204" pitchFamily="18" charset="0"/>
                      </a:rPr>
                      <m:t>𝑝</m:t>
                    </m:r>
                    <m:r>
                      <a:rPr lang="en-GB" b="0" i="1" smtClean="0">
                        <a:solidFill>
                          <a:schemeClr val="tx1"/>
                        </a:solidFill>
                        <a:latin typeface="Cambria Math" panose="02040503050406030204" pitchFamily="18" charset="0"/>
                      </a:rPr>
                      <m:t> </m:t>
                    </m:r>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𝑓</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e>
                    </m:d>
                  </m:oMath>
                </a14:m>
                <a:r>
                  <a:rPr lang="en-GB" dirty="0" smtClean="0">
                    <a:solidFill>
                      <a:schemeClr val="tx1"/>
                    </a:solidFill>
                  </a:rPr>
                  <a:t> is the marginal revenue product. </a:t>
                </a:r>
              </a:p>
              <a:p>
                <a:pPr marL="0" indent="0">
                  <a:buNone/>
                </a:pPr>
                <a14:m>
                  <m:oMath xmlns:m="http://schemas.openxmlformats.org/officeDocument/2006/math">
                    <m:r>
                      <a:rPr lang="en-GB" b="0" i="1" smtClean="0">
                        <a:solidFill>
                          <a:schemeClr val="tx1"/>
                        </a:solidFill>
                        <a:latin typeface="Cambria Math" panose="02040503050406030204" pitchFamily="18" charset="0"/>
                      </a:rPr>
                      <m:t>𝑝</m:t>
                    </m:r>
                  </m:oMath>
                </a14:m>
                <a:r>
                  <a:rPr lang="en-GB" dirty="0" smtClean="0">
                    <a:solidFill>
                      <a:schemeClr val="tx1"/>
                    </a:solidFill>
                  </a:rPr>
                  <a:t> is the marginal revenue </a:t>
                </a:r>
              </a:p>
              <a:p>
                <a:pPr marL="0" indent="0">
                  <a:buNone/>
                </a:pPr>
                <a14:m>
                  <m:oMath xmlns:m="http://schemas.openxmlformats.org/officeDocument/2006/math">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𝑓</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e>
                    </m:d>
                  </m:oMath>
                </a14:m>
                <a:r>
                  <a:rPr lang="en-GB" dirty="0" smtClean="0">
                    <a:solidFill>
                      <a:schemeClr val="tx1"/>
                    </a:solidFill>
                  </a:rPr>
                  <a:t> is the </a:t>
                </a:r>
                <a:r>
                  <a:rPr lang="en-GB" i="1" u="sng" dirty="0" smtClean="0">
                    <a:solidFill>
                      <a:schemeClr val="tx1"/>
                    </a:solidFill>
                  </a:rPr>
                  <a:t>marginal product of the labour</a:t>
                </a:r>
                <a:endParaRPr lang="en-GB" i="1" u="sng" dirty="0">
                  <a:solidFill>
                    <a:schemeClr val="tx1"/>
                  </a:solidFill>
                </a:endParaRPr>
              </a:p>
              <a:p>
                <a:pPr marL="0" indent="0">
                  <a:buNone/>
                </a:pPr>
                <a:endParaRPr lang="en-GB" dirty="0" smtClean="0">
                  <a:solidFill>
                    <a:schemeClr val="tx1"/>
                  </a:solidFill>
                </a:endParaRPr>
              </a:p>
              <a:p>
                <a:pPr marL="0" indent="0">
                  <a:buNone/>
                </a:pPr>
                <a:r>
                  <a:rPr lang="en-GB" dirty="0" smtClean="0">
                    <a:solidFill>
                      <a:schemeClr val="tx1"/>
                    </a:solidFill>
                  </a:rPr>
                  <a:t> </a:t>
                </a:r>
              </a:p>
              <a:p>
                <a:pPr marL="0" indent="0">
                  <a:buNone/>
                </a:pPr>
                <a:endParaRPr lang="en-GB" dirty="0">
                  <a:solidFill>
                    <a:schemeClr val="tx1"/>
                  </a:solidFill>
                </a:endParaRPr>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xfrm>
                <a:off x="457200" y="304800"/>
                <a:ext cx="8534400" cy="6095999"/>
              </a:xfrm>
              <a:blipFill rotWithShape="0">
                <a:blip r:embed="rId2"/>
                <a:stretch>
                  <a:fillRect l="-1071" t="-700" r="-929"/>
                </a:stretch>
              </a:blipFill>
            </p:spPr>
            <p:txBody>
              <a:bodyPr/>
              <a:lstStyle/>
              <a:p>
                <a:r>
                  <a:rPr lang="en-GB">
                    <a:noFill/>
                  </a:rPr>
                  <a:t> </a:t>
                </a:r>
              </a:p>
            </p:txBody>
          </p:sp>
        </mc:Fallback>
      </mc:AlternateContent>
    </p:spTree>
    <p:extLst>
      <p:ext uri="{BB962C8B-B14F-4D97-AF65-F5344CB8AC3E}">
        <p14:creationId xmlns:p14="http://schemas.microsoft.com/office/powerpoint/2010/main" val="28251132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Content Placeholder 5"/>
              <p:cNvSpPr>
                <a:spLocks noGrp="1"/>
              </p:cNvSpPr>
              <p:nvPr>
                <p:ph idx="1"/>
              </p:nvPr>
            </p:nvSpPr>
            <p:spPr>
              <a:xfrm>
                <a:off x="457200" y="0"/>
                <a:ext cx="8534400" cy="6095999"/>
              </a:xfrm>
            </p:spPr>
            <p:txBody>
              <a:bodyPr/>
              <a:lstStyle/>
              <a:p>
                <a:pPr marL="0" indent="0">
                  <a:buNone/>
                </a:pPr>
                <a:r>
                  <a:rPr lang="en-GB" b="1" dirty="0" smtClean="0">
                    <a:solidFill>
                      <a:schemeClr val="tx1"/>
                    </a:solidFill>
                  </a:rPr>
                  <a:t>Case 2: Monopoly</a:t>
                </a:r>
              </a:p>
              <a:p>
                <a:pPr marL="0" indent="0">
                  <a:buNone/>
                </a:pPr>
                <a:r>
                  <a:rPr lang="en-GB" dirty="0" smtClean="0">
                    <a:solidFill>
                      <a:schemeClr val="tx1"/>
                    </a:solidFill>
                  </a:rPr>
                  <a:t>Its problem is:</a:t>
                </a:r>
              </a:p>
              <a:p>
                <a:pPr marL="0" indent="0">
                  <a:buNone/>
                </a:pPr>
                <a14:m>
                  <m:oMathPara xmlns:m="http://schemas.openxmlformats.org/officeDocument/2006/math">
                    <m:oMathParaPr>
                      <m:jc m:val="centerGroup"/>
                    </m:oMathParaPr>
                    <m:oMath xmlns:m="http://schemas.openxmlformats.org/officeDocument/2006/math">
                      <m:func>
                        <m:funcPr>
                          <m:ctrlPr>
                            <a:rPr lang="en-GB" i="1" smtClean="0">
                              <a:solidFill>
                                <a:schemeClr val="tx1"/>
                              </a:solidFill>
                              <a:latin typeface="Cambria Math" panose="02040503050406030204" pitchFamily="18" charset="0"/>
                            </a:rPr>
                          </m:ctrlPr>
                        </m:funcPr>
                        <m:fName>
                          <m:limLow>
                            <m:limLowPr>
                              <m:ctrlPr>
                                <a:rPr lang="en-GB" i="1" smtClean="0">
                                  <a:solidFill>
                                    <a:schemeClr val="tx1"/>
                                  </a:solidFill>
                                  <a:latin typeface="Cambria Math" panose="02040503050406030204" pitchFamily="18" charset="0"/>
                                </a:rPr>
                              </m:ctrlPr>
                            </m:limLowPr>
                            <m:e>
                              <m:r>
                                <m:rPr>
                                  <m:sty m:val="p"/>
                                </m:rPr>
                                <a:rPr lang="en-GB" i="0" smtClean="0">
                                  <a:solidFill>
                                    <a:schemeClr val="tx1"/>
                                  </a:solidFill>
                                  <a:latin typeface="Cambria Math" panose="02040503050406030204" pitchFamily="18" charset="0"/>
                                </a:rPr>
                                <m:t>max</m:t>
                              </m:r>
                            </m:e>
                            <m:lim>
                              <m:r>
                                <a:rPr lang="en-GB" b="0" i="1" smtClean="0">
                                  <a:solidFill>
                                    <a:schemeClr val="tx1"/>
                                  </a:solidFill>
                                  <a:latin typeface="Cambria Math" panose="02040503050406030204" pitchFamily="18" charset="0"/>
                                </a:rPr>
                                <m:t>𝐿</m:t>
                              </m:r>
                            </m:lim>
                          </m:limLow>
                        </m:fName>
                        <m:e>
                          <m:r>
                            <a:rPr lang="en-GB" b="0" i="1" smtClean="0">
                              <a:solidFill>
                                <a:schemeClr val="tx1"/>
                              </a:solidFill>
                              <a:latin typeface="Cambria Math" panose="02040503050406030204" pitchFamily="18" charset="0"/>
                            </a:rPr>
                            <m:t>𝑝</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𝑞</m:t>
                          </m:r>
                          <m:r>
                            <a:rPr lang="en-GB" b="0" i="1" smtClean="0">
                              <a:solidFill>
                                <a:schemeClr val="tx1"/>
                              </a:solidFill>
                              <a:latin typeface="Cambria Math" panose="02040503050406030204" pitchFamily="18" charset="0"/>
                            </a:rPr>
                            <m:t>) </m:t>
                          </m:r>
                          <m:r>
                            <a:rPr lang="en-GB" b="0" i="1" smtClean="0">
                              <a:solidFill>
                                <a:schemeClr val="tx1"/>
                              </a:solidFill>
                              <a:latin typeface="Cambria Math" panose="02040503050406030204" pitchFamily="18" charset="0"/>
                            </a:rPr>
                            <m:t>𝑓</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e>
                          </m:d>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𝑤</m:t>
                          </m:r>
                          <m:r>
                            <a:rPr lang="en-GB" b="0" i="1" smtClean="0">
                              <a:solidFill>
                                <a:schemeClr val="tx1"/>
                              </a:solidFill>
                              <a:latin typeface="Cambria Math" panose="02040503050406030204" pitchFamily="18" charset="0"/>
                            </a:rPr>
                            <m:t> </m:t>
                          </m:r>
                          <m:r>
                            <a:rPr lang="en-GB" b="0" i="1" smtClean="0">
                              <a:solidFill>
                                <a:schemeClr val="tx1"/>
                              </a:solidFill>
                              <a:latin typeface="Cambria Math" panose="02040503050406030204" pitchFamily="18" charset="0"/>
                            </a:rPr>
                            <m:t>𝐿</m:t>
                          </m:r>
                        </m:e>
                      </m:func>
                    </m:oMath>
                  </m:oMathPara>
                </a14:m>
                <a:endParaRPr lang="en-GB" dirty="0" smtClean="0">
                  <a:solidFill>
                    <a:schemeClr val="tx1"/>
                  </a:solidFill>
                </a:endParaRPr>
              </a:p>
              <a:p>
                <a:pPr marL="0" indent="0">
                  <a:buNone/>
                </a:pPr>
                <a:r>
                  <a:rPr lang="en-GB" dirty="0" smtClean="0">
                    <a:solidFill>
                      <a:schemeClr val="tx1"/>
                    </a:solidFill>
                  </a:rPr>
                  <a:t>Replacing </a:t>
                </a:r>
                <a14:m>
                  <m:oMath xmlns:m="http://schemas.openxmlformats.org/officeDocument/2006/math">
                    <m:r>
                      <a:rPr lang="en-GB" i="1" dirty="0" smtClean="0">
                        <a:solidFill>
                          <a:schemeClr val="tx1"/>
                        </a:solidFill>
                        <a:latin typeface="Cambria Math" panose="02040503050406030204" pitchFamily="18" charset="0"/>
                      </a:rPr>
                      <m:t>𝑞</m:t>
                    </m:r>
                    <m:r>
                      <a:rPr lang="en-GB" b="0" i="1" dirty="0" smtClean="0">
                        <a:solidFill>
                          <a:schemeClr val="tx1"/>
                        </a:solidFill>
                        <a:latin typeface="Cambria Math" panose="02040503050406030204" pitchFamily="18" charset="0"/>
                      </a:rPr>
                      <m:t>=</m:t>
                    </m:r>
                    <m:r>
                      <a:rPr lang="en-GB" b="0" i="1" dirty="0" smtClean="0">
                        <a:solidFill>
                          <a:schemeClr val="tx1"/>
                        </a:solidFill>
                        <a:latin typeface="Cambria Math" panose="02040503050406030204" pitchFamily="18" charset="0"/>
                      </a:rPr>
                      <m:t>𝑓</m:t>
                    </m:r>
                    <m:r>
                      <a:rPr lang="en-GB" b="0" i="1" dirty="0" smtClean="0">
                        <a:solidFill>
                          <a:schemeClr val="tx1"/>
                        </a:solidFill>
                        <a:latin typeface="Cambria Math" panose="02040503050406030204" pitchFamily="18" charset="0"/>
                      </a:rPr>
                      <m:t>(</m:t>
                    </m:r>
                    <m:r>
                      <a:rPr lang="en-GB" b="0" i="1" dirty="0" smtClean="0">
                        <a:solidFill>
                          <a:schemeClr val="tx1"/>
                        </a:solidFill>
                        <a:latin typeface="Cambria Math" panose="02040503050406030204" pitchFamily="18" charset="0"/>
                      </a:rPr>
                      <m:t>𝐿</m:t>
                    </m:r>
                    <m:r>
                      <a:rPr lang="en-GB" b="0" i="1" dirty="0" smtClean="0">
                        <a:solidFill>
                          <a:schemeClr val="tx1"/>
                        </a:solidFill>
                        <a:latin typeface="Cambria Math" panose="02040503050406030204" pitchFamily="18" charset="0"/>
                      </a:rPr>
                      <m:t>)</m:t>
                    </m:r>
                  </m:oMath>
                </a14:m>
                <a:r>
                  <a:rPr lang="en-GB" dirty="0" smtClean="0">
                    <a:solidFill>
                      <a:schemeClr val="tx1"/>
                    </a:solidFill>
                  </a:rPr>
                  <a:t>:</a:t>
                </a:r>
              </a:p>
              <a:p>
                <a:pPr marL="0" indent="0">
                  <a:buNone/>
                </a:pPr>
                <a14:m>
                  <m:oMathPara xmlns:m="http://schemas.openxmlformats.org/officeDocument/2006/math">
                    <m:oMathParaPr>
                      <m:jc m:val="centerGroup"/>
                    </m:oMathParaPr>
                    <m:oMath xmlns:m="http://schemas.openxmlformats.org/officeDocument/2006/math">
                      <m:func>
                        <m:funcPr>
                          <m:ctrlPr>
                            <a:rPr lang="en-GB" i="1" smtClean="0">
                              <a:solidFill>
                                <a:schemeClr val="tx1"/>
                              </a:solidFill>
                              <a:latin typeface="Cambria Math" panose="02040503050406030204" pitchFamily="18" charset="0"/>
                            </a:rPr>
                          </m:ctrlPr>
                        </m:funcPr>
                        <m:fName>
                          <m:limLow>
                            <m:limLowPr>
                              <m:ctrlPr>
                                <a:rPr lang="en-GB" i="1" smtClean="0">
                                  <a:solidFill>
                                    <a:schemeClr val="tx1"/>
                                  </a:solidFill>
                                  <a:latin typeface="Cambria Math" panose="02040503050406030204" pitchFamily="18" charset="0"/>
                                </a:rPr>
                              </m:ctrlPr>
                            </m:limLowPr>
                            <m:e>
                              <m:r>
                                <m:rPr>
                                  <m:sty m:val="p"/>
                                </m:rPr>
                                <a:rPr lang="en-GB" i="0" smtClean="0">
                                  <a:solidFill>
                                    <a:schemeClr val="tx1"/>
                                  </a:solidFill>
                                  <a:latin typeface="Cambria Math" panose="02040503050406030204" pitchFamily="18" charset="0"/>
                                </a:rPr>
                                <m:t>max</m:t>
                              </m:r>
                            </m:e>
                            <m:lim>
                              <m:r>
                                <a:rPr lang="en-GB" b="0" i="1" smtClean="0">
                                  <a:solidFill>
                                    <a:schemeClr val="tx1"/>
                                  </a:solidFill>
                                  <a:latin typeface="Cambria Math" panose="02040503050406030204" pitchFamily="18" charset="0"/>
                                </a:rPr>
                                <m:t>𝐿</m:t>
                              </m:r>
                            </m:lim>
                          </m:limLow>
                        </m:fName>
                        <m:e>
                          <m:r>
                            <a:rPr lang="en-GB" b="0" i="1" smtClean="0">
                              <a:solidFill>
                                <a:schemeClr val="tx1"/>
                              </a:solidFill>
                              <a:latin typeface="Cambria Math" panose="02040503050406030204" pitchFamily="18" charset="0"/>
                            </a:rPr>
                            <m:t>𝑝</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𝑓</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𝐿</m:t>
                          </m:r>
                          <m:r>
                            <a:rPr lang="en-GB" b="0" i="1" smtClean="0">
                              <a:solidFill>
                                <a:schemeClr val="tx1"/>
                              </a:solidFill>
                              <a:latin typeface="Cambria Math" panose="02040503050406030204" pitchFamily="18" charset="0"/>
                            </a:rPr>
                            <m:t>)) </m:t>
                          </m:r>
                          <m:r>
                            <a:rPr lang="en-GB" b="0" i="1" smtClean="0">
                              <a:solidFill>
                                <a:schemeClr val="tx1"/>
                              </a:solidFill>
                              <a:latin typeface="Cambria Math" panose="02040503050406030204" pitchFamily="18" charset="0"/>
                            </a:rPr>
                            <m:t>𝑓</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e>
                          </m:d>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𝑤</m:t>
                          </m:r>
                          <m:r>
                            <a:rPr lang="en-GB" b="0" i="1" smtClean="0">
                              <a:solidFill>
                                <a:schemeClr val="tx1"/>
                              </a:solidFill>
                              <a:latin typeface="Cambria Math" panose="02040503050406030204" pitchFamily="18" charset="0"/>
                            </a:rPr>
                            <m:t> </m:t>
                          </m:r>
                          <m:r>
                            <a:rPr lang="en-GB" b="0" i="1" smtClean="0">
                              <a:solidFill>
                                <a:schemeClr val="tx1"/>
                              </a:solidFill>
                              <a:latin typeface="Cambria Math" panose="02040503050406030204" pitchFamily="18" charset="0"/>
                            </a:rPr>
                            <m:t>𝐿</m:t>
                          </m:r>
                        </m:e>
                      </m:func>
                    </m:oMath>
                  </m:oMathPara>
                </a14:m>
                <a:endParaRPr lang="en-GB" dirty="0" smtClean="0">
                  <a:solidFill>
                    <a:schemeClr val="tx1"/>
                  </a:solidFill>
                </a:endParaRPr>
              </a:p>
              <a:p>
                <a:pPr marL="0" indent="0">
                  <a:buNone/>
                </a:pPr>
                <a:r>
                  <a:rPr lang="en-GB" dirty="0" smtClean="0">
                    <a:solidFill>
                      <a:schemeClr val="tx1"/>
                    </a:solidFill>
                  </a:rPr>
                  <a:t>The function to maximize is concave, then FOC are necessary and sufficient for a maximum</a:t>
                </a:r>
              </a:p>
              <a:p>
                <a:pPr marL="0" indent="0">
                  <a:buNone/>
                </a:pPr>
                <a:r>
                  <a:rPr lang="en-GB" dirty="0" smtClean="0">
                    <a:solidFill>
                      <a:schemeClr val="tx1"/>
                    </a:solidFill>
                  </a:rPr>
                  <a:t>FOC:  </a:t>
                </a:r>
                <a14:m>
                  <m:oMath xmlns:m="http://schemas.openxmlformats.org/officeDocument/2006/math">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𝑝</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𝑓</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e>
                        </m:d>
                      </m:e>
                    </m:d>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𝑓</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e>
                    </m:d>
                    <m:r>
                      <a:rPr lang="en-GB" b="0" i="1" smtClean="0">
                        <a:solidFill>
                          <a:schemeClr val="tx1"/>
                        </a:solidFill>
                        <a:latin typeface="Cambria Math" panose="02040503050406030204" pitchFamily="18" charset="0"/>
                      </a:rPr>
                      <m:t>𝑓</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e>
                    </m:d>
                    <m:r>
                      <a:rPr lang="en-GB" b="0" i="1" smtClean="0">
                        <a:solidFill>
                          <a:schemeClr val="tx1"/>
                        </a:solidFill>
                        <a:latin typeface="Cambria Math" panose="02040503050406030204" pitchFamily="18" charset="0"/>
                      </a:rPr>
                      <m:t>+</m:t>
                    </m:r>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𝑓</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e>
                    </m:d>
                    <m:r>
                      <a:rPr lang="en-GB" b="0" i="1" smtClean="0">
                        <a:solidFill>
                          <a:schemeClr val="tx1"/>
                        </a:solidFill>
                        <a:latin typeface="Cambria Math" panose="02040503050406030204" pitchFamily="18" charset="0"/>
                      </a:rPr>
                      <m:t>𝑝</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𝑓</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e>
                    </m:d>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𝑤</m:t>
                    </m:r>
                    <m:r>
                      <a:rPr lang="en-GB" b="0" i="1" smtClean="0">
                        <a:solidFill>
                          <a:schemeClr val="tx1"/>
                        </a:solidFill>
                        <a:latin typeface="Cambria Math" panose="02040503050406030204" pitchFamily="18" charset="0"/>
                      </a:rPr>
                      <m:t>=0</m:t>
                    </m:r>
                  </m:oMath>
                </a14:m>
                <a:endParaRPr lang="en-GB" dirty="0" smtClean="0">
                  <a:solidFill>
                    <a:schemeClr val="tx1"/>
                  </a:solidFill>
                </a:endParaRPr>
              </a:p>
              <a:p>
                <a:pPr marL="0" indent="0">
                  <a:buNone/>
                </a:pPr>
                <a:r>
                  <a:rPr lang="en-GB" dirty="0" smtClean="0">
                    <a:solidFill>
                      <a:schemeClr val="tx1"/>
                    </a:solidFill>
                  </a:rPr>
                  <a:t>Replacing </a:t>
                </a:r>
                <a14:m>
                  <m:oMath xmlns:m="http://schemas.openxmlformats.org/officeDocument/2006/math">
                    <m:r>
                      <a:rPr lang="en-GB" b="0" i="1" smtClean="0">
                        <a:solidFill>
                          <a:schemeClr val="tx1"/>
                        </a:solidFill>
                        <a:latin typeface="Cambria Math" panose="02040503050406030204" pitchFamily="18" charset="0"/>
                      </a:rPr>
                      <m:t>𝑓</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e>
                    </m:d>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𝑞</m:t>
                    </m:r>
                  </m:oMath>
                </a14:m>
                <a:endParaRPr lang="en-GB" dirty="0" smtClean="0">
                  <a:solidFill>
                    <a:schemeClr val="tx1"/>
                  </a:solidFill>
                </a:endParaRPr>
              </a:p>
              <a:p>
                <a:pPr marL="0" indent="0">
                  <a:buNone/>
                </a:pPr>
                <a14:m>
                  <m:oMathPara xmlns:m="http://schemas.openxmlformats.org/officeDocument/2006/math">
                    <m:oMathParaPr>
                      <m:jc m:val="centerGroup"/>
                    </m:oMathParaPr>
                    <m:oMath xmlns:m="http://schemas.openxmlformats.org/officeDocument/2006/math">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𝑝</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𝑞</m:t>
                          </m:r>
                        </m:e>
                      </m:d>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𝑓</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e>
                      </m:d>
                      <m:r>
                        <a:rPr lang="en-GB" b="0" i="1" smtClean="0">
                          <a:solidFill>
                            <a:schemeClr val="tx1"/>
                          </a:solidFill>
                          <a:latin typeface="Cambria Math" panose="02040503050406030204" pitchFamily="18" charset="0"/>
                        </a:rPr>
                        <m:t>𝑞</m:t>
                      </m:r>
                      <m:r>
                        <a:rPr lang="en-GB" b="0" i="1" smtClean="0">
                          <a:solidFill>
                            <a:schemeClr val="tx1"/>
                          </a:solidFill>
                          <a:latin typeface="Cambria Math" panose="02040503050406030204" pitchFamily="18" charset="0"/>
                        </a:rPr>
                        <m:t>+</m:t>
                      </m:r>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𝑓</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e>
                      </m:d>
                      <m:r>
                        <a:rPr lang="en-GB" b="0" i="1" smtClean="0">
                          <a:solidFill>
                            <a:schemeClr val="tx1"/>
                          </a:solidFill>
                          <a:latin typeface="Cambria Math" panose="02040503050406030204" pitchFamily="18" charset="0"/>
                        </a:rPr>
                        <m:t>𝑝</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𝑞</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𝑤</m:t>
                      </m:r>
                      <m:r>
                        <a:rPr lang="en-GB" b="0" i="1" smtClean="0">
                          <a:solidFill>
                            <a:schemeClr val="tx1"/>
                          </a:solidFill>
                          <a:latin typeface="Cambria Math" panose="02040503050406030204" pitchFamily="18" charset="0"/>
                        </a:rPr>
                        <m:t>=0</m:t>
                      </m:r>
                    </m:oMath>
                  </m:oMathPara>
                </a14:m>
                <a:endParaRPr lang="en-GB" dirty="0" smtClean="0">
                  <a:solidFill>
                    <a:schemeClr val="tx1"/>
                  </a:solidFill>
                </a:endParaRPr>
              </a:p>
              <a:p>
                <a:pPr marL="0" indent="0">
                  <a:buNone/>
                </a:pPr>
                <a14:m>
                  <m:oMathPara xmlns:m="http://schemas.openxmlformats.org/officeDocument/2006/math">
                    <m:oMathParaPr>
                      <m:jc m:val="centerGroup"/>
                    </m:oMathParaPr>
                    <m:oMath xmlns:m="http://schemas.openxmlformats.org/officeDocument/2006/math">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𝑓</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e>
                      </m:d>
                      <m:r>
                        <a:rPr lang="en-GB" b="0" i="1" smtClean="0">
                          <a:solidFill>
                            <a:schemeClr val="tx1"/>
                          </a:solidFill>
                          <a:latin typeface="Cambria Math" panose="02040503050406030204" pitchFamily="18" charset="0"/>
                        </a:rPr>
                        <m:t>(</m:t>
                      </m:r>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𝑝</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𝑞</m:t>
                          </m:r>
                        </m:e>
                      </m:d>
                      <m:r>
                        <a:rPr lang="en-GB" b="0" i="1" smtClean="0">
                          <a:solidFill>
                            <a:schemeClr val="tx1"/>
                          </a:solidFill>
                          <a:latin typeface="Cambria Math" panose="02040503050406030204" pitchFamily="18" charset="0"/>
                        </a:rPr>
                        <m:t>𝑞</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𝑝</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𝑞</m:t>
                          </m:r>
                        </m:e>
                      </m:d>
                      <m:r>
                        <a:rPr lang="en-GB" b="0" i="1" smtClean="0">
                          <a:solidFill>
                            <a:schemeClr val="tx1"/>
                          </a:solidFill>
                          <a:latin typeface="Cambria Math" panose="02040503050406030204" pitchFamily="18" charset="0"/>
                        </a:rPr>
                        <m:t>) =</m:t>
                      </m:r>
                      <m:r>
                        <a:rPr lang="en-GB" b="0" i="1" smtClean="0">
                          <a:solidFill>
                            <a:schemeClr val="tx1"/>
                          </a:solidFill>
                          <a:latin typeface="Cambria Math" panose="02040503050406030204" pitchFamily="18" charset="0"/>
                        </a:rPr>
                        <m:t>𝑤</m:t>
                      </m:r>
                    </m:oMath>
                  </m:oMathPara>
                </a14:m>
                <a:endParaRPr lang="en-GB" dirty="0" smtClean="0">
                  <a:solidFill>
                    <a:schemeClr val="tx1"/>
                  </a:solidFill>
                </a:endParaRPr>
              </a:p>
              <a:p>
                <a:pPr marL="0" indent="0">
                  <a:buNone/>
                </a:pPr>
                <a:r>
                  <a:rPr lang="en-GB" b="0" dirty="0" smtClean="0">
                    <a:solidFill>
                      <a:schemeClr val="tx1"/>
                    </a:solidFill>
                    <a:latin typeface="Cambria Math" panose="02040503050406030204" pitchFamily="18" charset="0"/>
                  </a:rPr>
                  <a:t>Note:</a:t>
                </a:r>
              </a:p>
              <a:p>
                <a:pPr marL="0" indent="0">
                  <a:buNone/>
                </a:pPr>
                <a14:m>
                  <m:oMath xmlns:m="http://schemas.openxmlformats.org/officeDocument/2006/math">
                    <m:r>
                      <a:rPr lang="en-GB" b="0" i="1" smtClean="0">
                        <a:solidFill>
                          <a:schemeClr val="tx1"/>
                        </a:solidFill>
                        <a:latin typeface="Cambria Math" panose="02040503050406030204" pitchFamily="18" charset="0"/>
                      </a:rPr>
                      <m:t>𝑡h𝑒</m:t>
                    </m:r>
                    <m:r>
                      <a:rPr lang="en-GB" b="0" i="1" smtClean="0">
                        <a:solidFill>
                          <a:schemeClr val="tx1"/>
                        </a:solidFill>
                        <a:latin typeface="Cambria Math" panose="02040503050406030204" pitchFamily="18" charset="0"/>
                      </a:rPr>
                      <m:t> </m:t>
                    </m:r>
                    <m:r>
                      <a:rPr lang="en-GB" b="0" i="1" smtClean="0">
                        <a:solidFill>
                          <a:schemeClr val="tx1"/>
                        </a:solidFill>
                        <a:latin typeface="Cambria Math" panose="02040503050406030204" pitchFamily="18" charset="0"/>
                      </a:rPr>
                      <m:t>𝐿𝐻𝑆</m:t>
                    </m:r>
                  </m:oMath>
                </a14:m>
                <a:r>
                  <a:rPr lang="en-GB" dirty="0" smtClean="0">
                    <a:solidFill>
                      <a:schemeClr val="tx1"/>
                    </a:solidFill>
                  </a:rPr>
                  <a:t> is the marginal revenue product. </a:t>
                </a:r>
              </a:p>
              <a:p>
                <a:pPr marL="0" indent="0">
                  <a:buNone/>
                </a:pPr>
                <a14:m>
                  <m:oMath xmlns:m="http://schemas.openxmlformats.org/officeDocument/2006/math">
                    <m:r>
                      <a:rPr lang="en-GB" b="0" i="1" smtClean="0">
                        <a:solidFill>
                          <a:schemeClr val="tx1"/>
                        </a:solidFill>
                        <a:latin typeface="Cambria Math" panose="02040503050406030204" pitchFamily="18" charset="0"/>
                      </a:rPr>
                      <m:t>(</m:t>
                    </m:r>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𝑝</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𝑞</m:t>
                        </m:r>
                      </m:e>
                    </m:d>
                    <m:r>
                      <a:rPr lang="en-GB" b="0" i="1" smtClean="0">
                        <a:solidFill>
                          <a:schemeClr val="tx1"/>
                        </a:solidFill>
                        <a:latin typeface="Cambria Math" panose="02040503050406030204" pitchFamily="18" charset="0"/>
                      </a:rPr>
                      <m:t>𝑞</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𝑝</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𝑞</m:t>
                        </m:r>
                      </m:e>
                    </m:d>
                    <m:r>
                      <a:rPr lang="en-GB" b="0" i="1" smtClean="0">
                        <a:solidFill>
                          <a:schemeClr val="tx1"/>
                        </a:solidFill>
                        <a:latin typeface="Cambria Math" panose="02040503050406030204" pitchFamily="18" charset="0"/>
                      </a:rPr>
                      <m:t>)</m:t>
                    </m:r>
                  </m:oMath>
                </a14:m>
                <a:r>
                  <a:rPr lang="en-GB" dirty="0" smtClean="0">
                    <a:solidFill>
                      <a:schemeClr val="tx1"/>
                    </a:solidFill>
                  </a:rPr>
                  <a:t> is the marginal revenue </a:t>
                </a:r>
              </a:p>
              <a:p>
                <a:pPr marL="0" indent="0">
                  <a:buNone/>
                </a:pPr>
                <a14:m>
                  <m:oMath xmlns:m="http://schemas.openxmlformats.org/officeDocument/2006/math">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𝑓</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𝐿</m:t>
                        </m:r>
                      </m:e>
                    </m:d>
                  </m:oMath>
                </a14:m>
                <a:r>
                  <a:rPr lang="en-GB" dirty="0" smtClean="0">
                    <a:solidFill>
                      <a:schemeClr val="tx1"/>
                    </a:solidFill>
                  </a:rPr>
                  <a:t> is the </a:t>
                </a:r>
                <a:r>
                  <a:rPr lang="en-GB" i="1" u="sng" dirty="0" smtClean="0">
                    <a:solidFill>
                      <a:schemeClr val="tx1"/>
                    </a:solidFill>
                  </a:rPr>
                  <a:t>marginal product of the labour</a:t>
                </a:r>
                <a:endParaRPr lang="en-GB" i="1" u="sng" dirty="0">
                  <a:solidFill>
                    <a:schemeClr val="tx1"/>
                  </a:solidFill>
                </a:endParaRPr>
              </a:p>
              <a:p>
                <a:pPr marL="0" indent="0">
                  <a:buNone/>
                </a:pPr>
                <a:endParaRPr lang="en-GB" dirty="0" smtClean="0">
                  <a:solidFill>
                    <a:schemeClr val="tx1"/>
                  </a:solidFill>
                </a:endParaRPr>
              </a:p>
              <a:p>
                <a:pPr marL="0" indent="0">
                  <a:buNone/>
                </a:pPr>
                <a:r>
                  <a:rPr lang="en-GB" dirty="0" smtClean="0">
                    <a:solidFill>
                      <a:schemeClr val="tx1"/>
                    </a:solidFill>
                  </a:rPr>
                  <a:t> </a:t>
                </a:r>
              </a:p>
              <a:p>
                <a:pPr marL="0" indent="0">
                  <a:buNone/>
                </a:pPr>
                <a:endParaRPr lang="en-GB" dirty="0">
                  <a:solidFill>
                    <a:schemeClr val="tx1"/>
                  </a:solidFill>
                </a:endParaRPr>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xfrm>
                <a:off x="457200" y="0"/>
                <a:ext cx="8534400" cy="6095999"/>
              </a:xfrm>
              <a:blipFill rotWithShape="0">
                <a:blip r:embed="rId2"/>
                <a:stretch>
                  <a:fillRect l="-1071" t="-700" b="-9200"/>
                </a:stretch>
              </a:blipFill>
            </p:spPr>
            <p:txBody>
              <a:bodyPr/>
              <a:lstStyle/>
              <a:p>
                <a:r>
                  <a:rPr lang="en-GB">
                    <a:noFill/>
                  </a:rPr>
                  <a:t> </a:t>
                </a:r>
              </a:p>
            </p:txBody>
          </p:sp>
        </mc:Fallback>
      </mc:AlternateContent>
    </p:spTree>
    <p:extLst>
      <p:ext uri="{BB962C8B-B14F-4D97-AF65-F5344CB8AC3E}">
        <p14:creationId xmlns:p14="http://schemas.microsoft.com/office/powerpoint/2010/main" val="1652774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a:xfrm>
            <a:off x="1371600" y="381000"/>
            <a:ext cx="7315200" cy="487363"/>
          </a:xfrm>
        </p:spPr>
        <p:txBody>
          <a:bodyPr/>
          <a:lstStyle/>
          <a:p>
            <a:pPr eaLnBrk="1" hangingPunct="1"/>
            <a:r>
              <a:rPr lang="en-US" altLang="en-US" sz="2000" b="0" smtClean="0"/>
              <a:t>COMPETITIVE FACTOR MARKETS</a:t>
            </a:r>
          </a:p>
        </p:txBody>
      </p:sp>
      <p:grpSp>
        <p:nvGrpSpPr>
          <p:cNvPr id="8195" name="Group 5"/>
          <p:cNvGrpSpPr>
            <a:grpSpLocks/>
          </p:cNvGrpSpPr>
          <p:nvPr/>
        </p:nvGrpSpPr>
        <p:grpSpPr bwMode="auto">
          <a:xfrm>
            <a:off x="457200" y="381000"/>
            <a:ext cx="8229600" cy="487363"/>
            <a:chOff x="288" y="240"/>
            <a:chExt cx="5184" cy="307"/>
          </a:xfrm>
        </p:grpSpPr>
        <p:sp>
          <p:nvSpPr>
            <p:cNvPr id="8210"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14.1</a:t>
              </a:r>
            </a:p>
          </p:txBody>
        </p:sp>
        <p:sp>
          <p:nvSpPr>
            <p:cNvPr id="8211"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8196"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2"/>
          <p:cNvSpPr txBox="1">
            <a:spLocks noChangeArrowheads="1"/>
          </p:cNvSpPr>
          <p:nvPr/>
        </p:nvSpPr>
        <p:spPr bwMode="auto">
          <a:xfrm>
            <a:off x="457200" y="990600"/>
            <a:ext cx="6553200" cy="381000"/>
          </a:xfrm>
          <a:prstGeom prst="rect">
            <a:avLst/>
          </a:prstGeom>
          <a:noFill/>
          <a:ln w="9525">
            <a:noFill/>
            <a:miter lim="800000"/>
            <a:headEnd/>
            <a:tailEnd/>
          </a:ln>
        </p:spPr>
        <p:txBody>
          <a:bodyPr/>
          <a:lstStyle/>
          <a:p>
            <a:pPr indent="4763" eaLnBrk="1" hangingPunct="1">
              <a:spcBef>
                <a:spcPct val="20000"/>
              </a:spcBef>
              <a:defRPr/>
            </a:pPr>
            <a:r>
              <a:rPr lang="en-US" sz="2000" kern="0" dirty="0">
                <a:solidFill>
                  <a:srgbClr val="53BE95"/>
                </a:solidFill>
                <a:latin typeface="+mn-lt"/>
              </a:rPr>
              <a:t>Demand for a Factor Input When Only One Input Is Variable</a:t>
            </a:r>
          </a:p>
        </p:txBody>
      </p:sp>
      <p:sp>
        <p:nvSpPr>
          <p:cNvPr id="9" name="Rectangle 8"/>
          <p:cNvSpPr/>
          <p:nvPr/>
        </p:nvSpPr>
        <p:spPr>
          <a:xfrm>
            <a:off x="1295400" y="1600200"/>
            <a:ext cx="6705600" cy="1338263"/>
          </a:xfrm>
          <a:prstGeom prst="rect">
            <a:avLst/>
          </a:prstGeom>
        </p:spPr>
        <p:txBody>
          <a:bodyPr>
            <a:spAutoFit/>
          </a:bodyPr>
          <a:lstStyle/>
          <a:p>
            <a:pPr eaLnBrk="1" hangingPunct="1">
              <a:defRPr/>
            </a:pPr>
            <a:r>
              <a:rPr lang="en-US" dirty="0">
                <a:latin typeface="+mj-lt"/>
              </a:rPr>
              <a:t>In a competitive output market, a firm will sell all its output at the market price </a:t>
            </a:r>
            <a:r>
              <a:rPr lang="en-US" i="1" dirty="0">
                <a:latin typeface="+mj-lt"/>
              </a:rPr>
              <a:t>P</a:t>
            </a:r>
            <a:r>
              <a:rPr lang="en-US" dirty="0">
                <a:latin typeface="+mj-lt"/>
              </a:rPr>
              <a:t>.</a:t>
            </a:r>
          </a:p>
          <a:p>
            <a:pPr eaLnBrk="1" hangingPunct="1">
              <a:defRPr/>
            </a:pPr>
            <a:endParaRPr lang="en-US" sz="900" dirty="0">
              <a:latin typeface="+mj-lt"/>
            </a:endParaRPr>
          </a:p>
          <a:p>
            <a:pPr eaLnBrk="1" hangingPunct="1">
              <a:defRPr/>
            </a:pPr>
            <a:r>
              <a:rPr lang="en-US" dirty="0">
                <a:latin typeface="+mj-lt"/>
              </a:rPr>
              <a:t>In this case, the marginal revenue product of labor is equal to the marginal product of labor times the price of the product:</a:t>
            </a:r>
          </a:p>
        </p:txBody>
      </p:sp>
      <p:sp>
        <p:nvSpPr>
          <p:cNvPr id="20" name="Rectangle 5"/>
          <p:cNvSpPr>
            <a:spLocks noChangeArrowheads="1"/>
          </p:cNvSpPr>
          <p:nvPr/>
        </p:nvSpPr>
        <p:spPr bwMode="auto">
          <a:xfrm>
            <a:off x="704850" y="3505200"/>
            <a:ext cx="356235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Marginal Revenue Product</a:t>
            </a:r>
          </a:p>
        </p:txBody>
      </p:sp>
      <p:sp>
        <p:nvSpPr>
          <p:cNvPr id="21" name="Rectangle 20"/>
          <p:cNvSpPr>
            <a:spLocks noChangeArrowheads="1"/>
          </p:cNvSpPr>
          <p:nvPr/>
        </p:nvSpPr>
        <p:spPr bwMode="auto">
          <a:xfrm>
            <a:off x="704850" y="32004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14.1</a:t>
            </a:r>
          </a:p>
        </p:txBody>
      </p:sp>
      <p:sp>
        <p:nvSpPr>
          <p:cNvPr id="22" name="Rectangle 4"/>
          <p:cNvSpPr>
            <a:spLocks noChangeArrowheads="1"/>
          </p:cNvSpPr>
          <p:nvPr/>
        </p:nvSpPr>
        <p:spPr bwMode="auto">
          <a:xfrm>
            <a:off x="685800" y="3810000"/>
            <a:ext cx="36576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a:solidFill>
                  <a:schemeClr val="tx1"/>
                </a:solidFill>
              </a:rPr>
              <a:t>In a competitive factor market in which the producer is a price taker, the buyer’s demand for an input is given by the marginal revenue product curve. The MRP curve falls because the marginal product of labor falls as hours of work increase. </a:t>
            </a:r>
          </a:p>
          <a:p>
            <a:pPr eaLnBrk="1" hangingPunct="1">
              <a:buFontTx/>
              <a:buNone/>
            </a:pPr>
            <a:r>
              <a:rPr lang="en-US" altLang="en-US" sz="1400">
                <a:solidFill>
                  <a:schemeClr val="tx1"/>
                </a:solidFill>
              </a:rPr>
              <a:t>When the producer of the product has monopoly power, the demand for the input is also given by the MRP curve. In this case, however, the MRP curve falls because both the marginal product of labor and marginal revenue fall.</a:t>
            </a:r>
          </a:p>
        </p:txBody>
      </p:sp>
      <p:pic>
        <p:nvPicPr>
          <p:cNvPr id="52226" name="Picture 2" descr="C:\Documents and Settings\Kyle M. Thiel\Desktop\Pindyck_7e\ppts\aparna_ppts\aparna_ppts\ch14\fig14.01\fig14.01_0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4350" y="3390900"/>
            <a:ext cx="4819650" cy="331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27" name="Picture 3" descr="C:\Documents and Settings\Kyle M. Thiel\Desktop\Pindyck_7e\ppts\aparna_ppts\aparna_ppts\ch14\fig14.01\fig14.01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4350" y="3390900"/>
            <a:ext cx="4819650" cy="331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28" name="Picture 4" descr="C:\Documents and Settings\Kyle M. Thiel\Desktop\Pindyck_7e\ppts\aparna_ppts\aparna_ppts\ch14\fig14.01\fig14.01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24350" y="3390900"/>
            <a:ext cx="4819650" cy="331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29" name="Picture 5" descr="C:\Documents and Settings\Kyle M. Thiel\Desktop\Pindyck_7e\ppts\aparna_ppts\aparna_ppts\ch14\fig14.01\fig14.01_0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24350" y="3390900"/>
            <a:ext cx="4819650" cy="331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0" name="Picture 6" descr="C:\Documents and Settings\Kyle M. Thiel\Desktop\Pindyck_7e\ppts\aparna_ppts\aparna_ppts\ch14\fig14.01\fig14.01_05.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24350" y="3390900"/>
            <a:ext cx="4819650" cy="331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190" name="Group 22"/>
          <p:cNvGrpSpPr>
            <a:grpSpLocks/>
          </p:cNvGrpSpPr>
          <p:nvPr/>
        </p:nvGrpSpPr>
        <p:grpSpPr bwMode="auto">
          <a:xfrm>
            <a:off x="3657600" y="2971800"/>
            <a:ext cx="3409950" cy="381000"/>
            <a:chOff x="2328" y="1872"/>
            <a:chExt cx="2148" cy="240"/>
          </a:xfrm>
        </p:grpSpPr>
        <p:sp>
          <p:nvSpPr>
            <p:cNvPr id="18" name="TextBox 17"/>
            <p:cNvSpPr txBox="1"/>
            <p:nvPr/>
          </p:nvSpPr>
          <p:spPr>
            <a:xfrm>
              <a:off x="3996" y="1872"/>
              <a:ext cx="480" cy="213"/>
            </a:xfrm>
            <a:prstGeom prst="rect">
              <a:avLst/>
            </a:prstGeom>
            <a:noFill/>
          </p:spPr>
          <p:txBody>
            <a:bodyPr>
              <a:spAutoFit/>
            </a:bodyPr>
            <a:lstStyle/>
            <a:p>
              <a:pPr eaLnBrk="1" hangingPunct="1">
                <a:defRPr/>
              </a:pPr>
              <a:r>
                <a:rPr lang="en-US" sz="1600" b="1" dirty="0">
                  <a:latin typeface="+mj-lt"/>
                </a:rPr>
                <a:t>(14.2)</a:t>
              </a:r>
            </a:p>
          </p:txBody>
        </p:sp>
        <p:pic>
          <p:nvPicPr>
            <p:cNvPr id="8209" name="Picture 21" descr="EQ_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28" y="1908"/>
              <a:ext cx="1104"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animEffect transition="in" filter="wipe(left)">
                                      <p:cBhvr>
                                        <p:cTn id="11" dur="500"/>
                                        <p:tgtEl>
                                          <p:spTgt spid="9">
                                            <p:txEl>
                                              <p:pRg st="2" end="2"/>
                                            </p:txEl>
                                          </p:spTgt>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7190"/>
                                        </p:tgtEl>
                                        <p:attrNameLst>
                                          <p:attrName>style.visibility</p:attrName>
                                        </p:attrNameLst>
                                      </p:cBhvr>
                                      <p:to>
                                        <p:strVal val="visible"/>
                                      </p:to>
                                    </p:set>
                                    <p:animEffect transition="in" filter="wipe(left)">
                                      <p:cBhvr>
                                        <p:cTn id="15" dur="500"/>
                                        <p:tgtEl>
                                          <p:spTgt spid="7190"/>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childTnLst>
                          </p:cTn>
                        </p:par>
                        <p:par>
                          <p:cTn id="21" fill="hold" nodeType="afterGroup">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left)">
                                      <p:cBhvr>
                                        <p:cTn id="24" dur="500"/>
                                        <p:tgtEl>
                                          <p:spTgt spid="20"/>
                                        </p:tgtEl>
                                      </p:cBhvr>
                                    </p:animEffect>
                                  </p:childTnLst>
                                </p:cTn>
                              </p:par>
                            </p:childTnLst>
                          </p:cTn>
                        </p:par>
                        <p:par>
                          <p:cTn id="25" fill="hold" nodeType="afterGroup">
                            <p:stCondLst>
                              <p:cond delay="1000"/>
                            </p:stCondLst>
                            <p:childTnLst>
                              <p:par>
                                <p:cTn id="26" presetID="22" presetClass="entr" presetSubtype="8" fill="hold" nodeType="afterEffect">
                                  <p:stCondLst>
                                    <p:cond delay="0"/>
                                  </p:stCondLst>
                                  <p:childTnLst>
                                    <p:set>
                                      <p:cBhvr>
                                        <p:cTn id="27" dur="1" fill="hold">
                                          <p:stCondLst>
                                            <p:cond delay="0"/>
                                          </p:stCondLst>
                                        </p:cTn>
                                        <p:tgtEl>
                                          <p:spTgt spid="22">
                                            <p:txEl>
                                              <p:pRg st="0" end="0"/>
                                            </p:txEl>
                                          </p:spTgt>
                                        </p:tgtEl>
                                        <p:attrNameLst>
                                          <p:attrName>style.visibility</p:attrName>
                                        </p:attrNameLst>
                                      </p:cBhvr>
                                      <p:to>
                                        <p:strVal val="visible"/>
                                      </p:to>
                                    </p:set>
                                    <p:animEffect transition="in" filter="wipe(left)">
                                      <p:cBhvr>
                                        <p:cTn id="28" dur="500"/>
                                        <p:tgtEl>
                                          <p:spTgt spid="22">
                                            <p:txEl>
                                              <p:pRg st="0" end="0"/>
                                            </p:txEl>
                                          </p:spTgt>
                                        </p:tgtEl>
                                      </p:cBhvr>
                                    </p:animEffect>
                                  </p:childTnLst>
                                </p:cTn>
                              </p:par>
                            </p:childTnLst>
                          </p:cTn>
                        </p:par>
                        <p:par>
                          <p:cTn id="29" fill="hold" nodeType="afterGroup">
                            <p:stCondLst>
                              <p:cond delay="1500"/>
                            </p:stCondLst>
                            <p:childTnLst>
                              <p:par>
                                <p:cTn id="30" presetID="22" presetClass="entr" presetSubtype="8" fill="hold" nodeType="afterEffect">
                                  <p:stCondLst>
                                    <p:cond delay="0"/>
                                  </p:stCondLst>
                                  <p:childTnLst>
                                    <p:set>
                                      <p:cBhvr>
                                        <p:cTn id="31" dur="1" fill="hold">
                                          <p:stCondLst>
                                            <p:cond delay="0"/>
                                          </p:stCondLst>
                                        </p:cTn>
                                        <p:tgtEl>
                                          <p:spTgt spid="52226"/>
                                        </p:tgtEl>
                                        <p:attrNameLst>
                                          <p:attrName>style.visibility</p:attrName>
                                        </p:attrNameLst>
                                      </p:cBhvr>
                                      <p:to>
                                        <p:strVal val="visible"/>
                                      </p:to>
                                    </p:set>
                                    <p:animEffect transition="in" filter="wipe(left)">
                                      <p:cBhvr>
                                        <p:cTn id="32" dur="500"/>
                                        <p:tgtEl>
                                          <p:spTgt spid="52226"/>
                                        </p:tgtEl>
                                      </p:cBhvr>
                                    </p:animEffect>
                                  </p:childTnLst>
                                </p:cTn>
                              </p:par>
                            </p:childTnLst>
                          </p:cTn>
                        </p:par>
                        <p:par>
                          <p:cTn id="33" fill="hold" nodeType="afterGroup">
                            <p:stCondLst>
                              <p:cond delay="2000"/>
                            </p:stCondLst>
                            <p:childTnLst>
                              <p:par>
                                <p:cTn id="34" presetID="22" presetClass="entr" presetSubtype="8" fill="hold" nodeType="afterEffect">
                                  <p:stCondLst>
                                    <p:cond delay="0"/>
                                  </p:stCondLst>
                                  <p:childTnLst>
                                    <p:set>
                                      <p:cBhvr>
                                        <p:cTn id="35" dur="1" fill="hold">
                                          <p:stCondLst>
                                            <p:cond delay="0"/>
                                          </p:stCondLst>
                                        </p:cTn>
                                        <p:tgtEl>
                                          <p:spTgt spid="52229"/>
                                        </p:tgtEl>
                                        <p:attrNameLst>
                                          <p:attrName>style.visibility</p:attrName>
                                        </p:attrNameLst>
                                      </p:cBhvr>
                                      <p:to>
                                        <p:strVal val="visible"/>
                                      </p:to>
                                    </p:set>
                                    <p:animEffect transition="in" filter="wipe(left)">
                                      <p:cBhvr>
                                        <p:cTn id="36" dur="1000"/>
                                        <p:tgtEl>
                                          <p:spTgt spid="52229"/>
                                        </p:tgtEl>
                                      </p:cBhvr>
                                    </p:animEffect>
                                  </p:childTnLst>
                                </p:cTn>
                              </p:par>
                            </p:childTnLst>
                          </p:cTn>
                        </p:par>
                        <p:par>
                          <p:cTn id="37" fill="hold" nodeType="afterGroup">
                            <p:stCondLst>
                              <p:cond delay="3000"/>
                            </p:stCondLst>
                            <p:childTnLst>
                              <p:par>
                                <p:cTn id="38" presetID="22" presetClass="entr" presetSubtype="8" fill="hold" nodeType="afterEffect">
                                  <p:stCondLst>
                                    <p:cond delay="0"/>
                                  </p:stCondLst>
                                  <p:childTnLst>
                                    <p:set>
                                      <p:cBhvr>
                                        <p:cTn id="39" dur="1" fill="hold">
                                          <p:stCondLst>
                                            <p:cond delay="0"/>
                                          </p:stCondLst>
                                        </p:cTn>
                                        <p:tgtEl>
                                          <p:spTgt spid="52230"/>
                                        </p:tgtEl>
                                        <p:attrNameLst>
                                          <p:attrName>style.visibility</p:attrName>
                                        </p:attrNameLst>
                                      </p:cBhvr>
                                      <p:to>
                                        <p:strVal val="visible"/>
                                      </p:to>
                                    </p:set>
                                    <p:animEffect transition="in" filter="wipe(left)">
                                      <p:cBhvr>
                                        <p:cTn id="40" dur="1000"/>
                                        <p:tgtEl>
                                          <p:spTgt spid="52230"/>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8" fill="hold" nodeType="clickEffect">
                                  <p:stCondLst>
                                    <p:cond delay="0"/>
                                  </p:stCondLst>
                                  <p:childTnLst>
                                    <p:set>
                                      <p:cBhvr>
                                        <p:cTn id="44" dur="1" fill="hold">
                                          <p:stCondLst>
                                            <p:cond delay="0"/>
                                          </p:stCondLst>
                                        </p:cTn>
                                        <p:tgtEl>
                                          <p:spTgt spid="22">
                                            <p:txEl>
                                              <p:pRg st="1" end="1"/>
                                            </p:txEl>
                                          </p:spTgt>
                                        </p:tgtEl>
                                        <p:attrNameLst>
                                          <p:attrName>style.visibility</p:attrName>
                                        </p:attrNameLst>
                                      </p:cBhvr>
                                      <p:to>
                                        <p:strVal val="visible"/>
                                      </p:to>
                                    </p:set>
                                    <p:animEffect transition="in" filter="wipe(left)">
                                      <p:cBhvr>
                                        <p:cTn id="45" dur="500"/>
                                        <p:tgtEl>
                                          <p:spTgt spid="22">
                                            <p:txEl>
                                              <p:pRg st="1" end="1"/>
                                            </p:txEl>
                                          </p:spTgt>
                                        </p:tgtEl>
                                      </p:cBhvr>
                                    </p:animEffect>
                                  </p:childTnLst>
                                </p:cTn>
                              </p:par>
                            </p:childTnLst>
                          </p:cTn>
                        </p:par>
                        <p:par>
                          <p:cTn id="46" fill="hold" nodeType="afterGroup">
                            <p:stCondLst>
                              <p:cond delay="500"/>
                            </p:stCondLst>
                            <p:childTnLst>
                              <p:par>
                                <p:cTn id="47" presetID="22" presetClass="entr" presetSubtype="8" fill="hold" nodeType="afterEffect">
                                  <p:stCondLst>
                                    <p:cond delay="0"/>
                                  </p:stCondLst>
                                  <p:childTnLst>
                                    <p:set>
                                      <p:cBhvr>
                                        <p:cTn id="48" dur="1" fill="hold">
                                          <p:stCondLst>
                                            <p:cond delay="0"/>
                                          </p:stCondLst>
                                        </p:cTn>
                                        <p:tgtEl>
                                          <p:spTgt spid="52227"/>
                                        </p:tgtEl>
                                        <p:attrNameLst>
                                          <p:attrName>style.visibility</p:attrName>
                                        </p:attrNameLst>
                                      </p:cBhvr>
                                      <p:to>
                                        <p:strVal val="visible"/>
                                      </p:to>
                                    </p:set>
                                    <p:animEffect transition="in" filter="wipe(left)">
                                      <p:cBhvr>
                                        <p:cTn id="49" dur="1000"/>
                                        <p:tgtEl>
                                          <p:spTgt spid="52227"/>
                                        </p:tgtEl>
                                      </p:cBhvr>
                                    </p:animEffect>
                                  </p:childTnLst>
                                </p:cTn>
                              </p:par>
                            </p:childTnLst>
                          </p:cTn>
                        </p:par>
                        <p:par>
                          <p:cTn id="50" fill="hold" nodeType="afterGroup">
                            <p:stCondLst>
                              <p:cond delay="1500"/>
                            </p:stCondLst>
                            <p:childTnLst>
                              <p:par>
                                <p:cTn id="51" presetID="22" presetClass="entr" presetSubtype="8" fill="hold" nodeType="afterEffect">
                                  <p:stCondLst>
                                    <p:cond delay="0"/>
                                  </p:stCondLst>
                                  <p:childTnLst>
                                    <p:set>
                                      <p:cBhvr>
                                        <p:cTn id="52" dur="1" fill="hold">
                                          <p:stCondLst>
                                            <p:cond delay="0"/>
                                          </p:stCondLst>
                                        </p:cTn>
                                        <p:tgtEl>
                                          <p:spTgt spid="52228"/>
                                        </p:tgtEl>
                                        <p:attrNameLst>
                                          <p:attrName>style.visibility</p:attrName>
                                        </p:attrNameLst>
                                      </p:cBhvr>
                                      <p:to>
                                        <p:strVal val="visible"/>
                                      </p:to>
                                    </p:set>
                                    <p:animEffect transition="in" filter="wipe(left)">
                                      <p:cBhvr>
                                        <p:cTn id="53" dur="1000"/>
                                        <p:tgtEl>
                                          <p:spTgt spid="52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20" grpId="0" animBg="1"/>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idx="4294967295"/>
          </p:nvPr>
        </p:nvSpPr>
        <p:spPr>
          <a:xfrm>
            <a:off x="1371600" y="381000"/>
            <a:ext cx="7315200" cy="487363"/>
          </a:xfrm>
        </p:spPr>
        <p:txBody>
          <a:bodyPr/>
          <a:lstStyle/>
          <a:p>
            <a:pPr eaLnBrk="1" hangingPunct="1"/>
            <a:r>
              <a:rPr lang="en-US" altLang="en-US" sz="2000" b="0" smtClean="0"/>
              <a:t>COMPETITIVE FACTOR MARKETS</a:t>
            </a:r>
          </a:p>
        </p:txBody>
      </p:sp>
      <p:grpSp>
        <p:nvGrpSpPr>
          <p:cNvPr id="9219" name="Group 5"/>
          <p:cNvGrpSpPr>
            <a:grpSpLocks/>
          </p:cNvGrpSpPr>
          <p:nvPr/>
        </p:nvGrpSpPr>
        <p:grpSpPr bwMode="auto">
          <a:xfrm>
            <a:off x="457200" y="381000"/>
            <a:ext cx="8229600" cy="487363"/>
            <a:chOff x="288" y="240"/>
            <a:chExt cx="5184" cy="307"/>
          </a:xfrm>
        </p:grpSpPr>
        <p:sp>
          <p:nvSpPr>
            <p:cNvPr id="9232"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14.1</a:t>
              </a:r>
            </a:p>
          </p:txBody>
        </p:sp>
        <p:sp>
          <p:nvSpPr>
            <p:cNvPr id="9233"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9220"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2"/>
          <p:cNvSpPr txBox="1">
            <a:spLocks noChangeArrowheads="1"/>
          </p:cNvSpPr>
          <p:nvPr/>
        </p:nvSpPr>
        <p:spPr bwMode="auto">
          <a:xfrm>
            <a:off x="457200" y="990600"/>
            <a:ext cx="6553200" cy="381000"/>
          </a:xfrm>
          <a:prstGeom prst="rect">
            <a:avLst/>
          </a:prstGeom>
          <a:noFill/>
          <a:ln w="9525">
            <a:noFill/>
            <a:miter lim="800000"/>
            <a:headEnd/>
            <a:tailEnd/>
          </a:ln>
        </p:spPr>
        <p:txBody>
          <a:bodyPr/>
          <a:lstStyle/>
          <a:p>
            <a:pPr indent="4763" eaLnBrk="1" hangingPunct="1">
              <a:spcBef>
                <a:spcPct val="20000"/>
              </a:spcBef>
              <a:defRPr/>
            </a:pPr>
            <a:r>
              <a:rPr lang="en-US" sz="2000" kern="0" dirty="0">
                <a:solidFill>
                  <a:srgbClr val="53BE95"/>
                </a:solidFill>
                <a:latin typeface="+mn-lt"/>
              </a:rPr>
              <a:t>Demand for a Factor Input When Only One Input Is Variable</a:t>
            </a:r>
          </a:p>
        </p:txBody>
      </p:sp>
      <p:sp>
        <p:nvSpPr>
          <p:cNvPr id="20" name="Rectangle 5"/>
          <p:cNvSpPr>
            <a:spLocks noChangeArrowheads="1"/>
          </p:cNvSpPr>
          <p:nvPr/>
        </p:nvSpPr>
        <p:spPr bwMode="auto">
          <a:xfrm>
            <a:off x="704850" y="2514600"/>
            <a:ext cx="3257550" cy="4572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indent="4763">
              <a:spcBef>
                <a:spcPct val="20000"/>
              </a:spcBef>
              <a:buChar char="•"/>
              <a:defRPr sz="2400">
                <a:solidFill>
                  <a:srgbClr val="53BE95"/>
                </a:solidFill>
                <a:latin typeface="Arial" panose="020B0604020202020204" pitchFamily="34" charset="0"/>
              </a:defRPr>
            </a:lvl1pPr>
            <a:lvl2pPr marL="806450" indent="-285750">
              <a:spcBef>
                <a:spcPct val="20000"/>
              </a:spcBef>
              <a:buChar char="–"/>
              <a:defRPr sz="2000" b="1" i="1">
                <a:solidFill>
                  <a:srgbClr val="F7955A"/>
                </a:solidFill>
                <a:latin typeface="Arial" panose="020B0604020202020204" pitchFamily="34" charset="0"/>
              </a:defRPr>
            </a:lvl2pPr>
            <a:lvl3pPr marL="114935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Hiring by a Firm in the Labor Market (with Fixed Capital)</a:t>
            </a:r>
          </a:p>
        </p:txBody>
      </p:sp>
      <p:sp>
        <p:nvSpPr>
          <p:cNvPr id="21" name="Rectangle 20"/>
          <p:cNvSpPr>
            <a:spLocks noChangeArrowheads="1"/>
          </p:cNvSpPr>
          <p:nvPr/>
        </p:nvSpPr>
        <p:spPr bwMode="auto">
          <a:xfrm>
            <a:off x="704850" y="22098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14.2</a:t>
            </a:r>
          </a:p>
        </p:txBody>
      </p:sp>
      <p:sp>
        <p:nvSpPr>
          <p:cNvPr id="22" name="Rectangle 4"/>
          <p:cNvSpPr>
            <a:spLocks noChangeArrowheads="1"/>
          </p:cNvSpPr>
          <p:nvPr/>
        </p:nvSpPr>
        <p:spPr bwMode="auto">
          <a:xfrm>
            <a:off x="685800" y="2971800"/>
            <a:ext cx="36576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400">
                <a:solidFill>
                  <a:schemeClr val="tx1"/>
                </a:solidFill>
              </a:rPr>
              <a:t>In a competitive labor market, a firm faces a perfectly elastic supply of labor </a:t>
            </a:r>
            <a:r>
              <a:rPr lang="en-US" altLang="en-US" sz="1400" i="1">
                <a:solidFill>
                  <a:schemeClr val="tx1"/>
                </a:solidFill>
              </a:rPr>
              <a:t>S</a:t>
            </a:r>
            <a:r>
              <a:rPr lang="en-US" altLang="en-US" sz="1400" i="1" baseline="-25000">
                <a:solidFill>
                  <a:schemeClr val="tx1"/>
                </a:solidFill>
              </a:rPr>
              <a:t>L</a:t>
            </a:r>
            <a:r>
              <a:rPr lang="en-US" altLang="en-US" sz="1400" i="1">
                <a:solidFill>
                  <a:schemeClr val="tx1"/>
                </a:solidFill>
              </a:rPr>
              <a:t> </a:t>
            </a:r>
            <a:r>
              <a:rPr lang="en-US" altLang="en-US" sz="1400">
                <a:solidFill>
                  <a:schemeClr val="tx1"/>
                </a:solidFill>
              </a:rPr>
              <a:t>and can hire as many workers as it wants at a wage rate </a:t>
            </a:r>
            <a:r>
              <a:rPr lang="en-US" altLang="en-US" sz="1400" i="1">
                <a:solidFill>
                  <a:schemeClr val="tx1"/>
                </a:solidFill>
              </a:rPr>
              <a:t>w</a:t>
            </a:r>
            <a:r>
              <a:rPr lang="en-US" altLang="en-US" sz="1400">
                <a:solidFill>
                  <a:schemeClr val="tx1"/>
                </a:solidFill>
              </a:rPr>
              <a:t>*. </a:t>
            </a:r>
          </a:p>
          <a:p>
            <a:pPr eaLnBrk="1" hangingPunct="1">
              <a:spcBef>
                <a:spcPct val="0"/>
              </a:spcBef>
              <a:buFontTx/>
              <a:buNone/>
            </a:pPr>
            <a:endParaRPr lang="en-US" altLang="en-US" sz="900">
              <a:solidFill>
                <a:schemeClr val="tx1"/>
              </a:solidFill>
            </a:endParaRPr>
          </a:p>
          <a:p>
            <a:pPr eaLnBrk="1" hangingPunct="1">
              <a:spcBef>
                <a:spcPct val="0"/>
              </a:spcBef>
              <a:buFontTx/>
              <a:buNone/>
            </a:pPr>
            <a:r>
              <a:rPr lang="en-US" altLang="en-US" sz="1400">
                <a:solidFill>
                  <a:schemeClr val="tx1"/>
                </a:solidFill>
              </a:rPr>
              <a:t>The firm’s demand for labor </a:t>
            </a:r>
            <a:r>
              <a:rPr lang="en-US" altLang="en-US" sz="1400" i="1">
                <a:solidFill>
                  <a:schemeClr val="tx1"/>
                </a:solidFill>
              </a:rPr>
              <a:t>D</a:t>
            </a:r>
            <a:r>
              <a:rPr lang="en-US" altLang="en-US" sz="1400" i="1" baseline="-25000">
                <a:solidFill>
                  <a:schemeClr val="tx1"/>
                </a:solidFill>
              </a:rPr>
              <a:t>L</a:t>
            </a:r>
            <a:r>
              <a:rPr lang="en-US" altLang="en-US" sz="1400" i="1">
                <a:solidFill>
                  <a:schemeClr val="tx1"/>
                </a:solidFill>
              </a:rPr>
              <a:t> </a:t>
            </a:r>
            <a:r>
              <a:rPr lang="en-US" altLang="en-US" sz="1400">
                <a:solidFill>
                  <a:schemeClr val="tx1"/>
                </a:solidFill>
              </a:rPr>
              <a:t>is given by its marginal revenue product of labor MRP</a:t>
            </a:r>
            <a:r>
              <a:rPr lang="en-US" altLang="en-US" sz="1400" i="1" baseline="-25000">
                <a:solidFill>
                  <a:schemeClr val="tx1"/>
                </a:solidFill>
              </a:rPr>
              <a:t>L</a:t>
            </a:r>
            <a:r>
              <a:rPr lang="en-US" altLang="en-US" sz="1400">
                <a:solidFill>
                  <a:schemeClr val="tx1"/>
                </a:solidFill>
              </a:rPr>
              <a:t>. </a:t>
            </a:r>
          </a:p>
          <a:p>
            <a:pPr eaLnBrk="1" hangingPunct="1">
              <a:spcBef>
                <a:spcPct val="0"/>
              </a:spcBef>
              <a:buFontTx/>
              <a:buNone/>
            </a:pPr>
            <a:endParaRPr lang="en-US" altLang="en-US" sz="900">
              <a:solidFill>
                <a:schemeClr val="tx1"/>
              </a:solidFill>
            </a:endParaRPr>
          </a:p>
          <a:p>
            <a:pPr eaLnBrk="1" hangingPunct="1">
              <a:spcBef>
                <a:spcPct val="0"/>
              </a:spcBef>
              <a:buFontTx/>
              <a:buNone/>
            </a:pPr>
            <a:r>
              <a:rPr lang="en-US" altLang="en-US" sz="1400">
                <a:solidFill>
                  <a:schemeClr val="tx1"/>
                </a:solidFill>
              </a:rPr>
              <a:t>The profit-maximizing firm will hire </a:t>
            </a:r>
            <a:r>
              <a:rPr lang="en-US" altLang="en-US" sz="1400" i="1">
                <a:solidFill>
                  <a:schemeClr val="tx1"/>
                </a:solidFill>
              </a:rPr>
              <a:t>L</a:t>
            </a:r>
            <a:r>
              <a:rPr lang="en-US" altLang="en-US" sz="1400">
                <a:solidFill>
                  <a:schemeClr val="tx1"/>
                </a:solidFill>
              </a:rPr>
              <a:t>* units of labor at the point where the marginal revenue product of labor is equal to the wage rate.</a:t>
            </a:r>
          </a:p>
        </p:txBody>
      </p:sp>
      <p:grpSp>
        <p:nvGrpSpPr>
          <p:cNvPr id="59413" name="Group 21"/>
          <p:cNvGrpSpPr>
            <a:grpSpLocks/>
          </p:cNvGrpSpPr>
          <p:nvPr/>
        </p:nvGrpSpPr>
        <p:grpSpPr bwMode="auto">
          <a:xfrm>
            <a:off x="4010025" y="1828800"/>
            <a:ext cx="3000375" cy="381000"/>
            <a:chOff x="2562" y="1872"/>
            <a:chExt cx="1890" cy="240"/>
          </a:xfrm>
        </p:grpSpPr>
        <p:sp>
          <p:nvSpPr>
            <p:cNvPr id="9230" name="TextBox 17"/>
            <p:cNvSpPr txBox="1">
              <a:spLocks noChangeArrowheads="1"/>
            </p:cNvSpPr>
            <p:nvPr/>
          </p:nvSpPr>
          <p:spPr bwMode="auto">
            <a:xfrm>
              <a:off x="3972" y="1872"/>
              <a:ext cx="480"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600" b="1">
                  <a:solidFill>
                    <a:schemeClr val="tx1"/>
                  </a:solidFill>
                </a:rPr>
                <a:t>(14.3)</a:t>
              </a:r>
            </a:p>
          </p:txBody>
        </p:sp>
        <p:pic>
          <p:nvPicPr>
            <p:cNvPr id="9231" name="Picture 20" descr="EQ_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2" y="1914"/>
              <a:ext cx="636"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9414" name="Picture 22" descr="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52900" y="2362200"/>
            <a:ext cx="4914900" cy="390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15" name="Picture 23" descr="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52900" y="2362200"/>
            <a:ext cx="4914900" cy="390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16" name="Picture 24" descr="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52900" y="2362200"/>
            <a:ext cx="4914900" cy="390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17" name="Picture 25" descr="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52900" y="2362200"/>
            <a:ext cx="4914900" cy="390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59413"/>
                                        </p:tgtEl>
                                        <p:attrNameLst>
                                          <p:attrName>style.visibility</p:attrName>
                                        </p:attrNameLst>
                                      </p:cBhvr>
                                      <p:to>
                                        <p:strVal val="visible"/>
                                      </p:to>
                                    </p:set>
                                    <p:animEffect transition="in" filter="wipe(left)">
                                      <p:cBhvr>
                                        <p:cTn id="7" dur="500"/>
                                        <p:tgtEl>
                                          <p:spTgt spid="5941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left)">
                                      <p:cBhvr>
                                        <p:cTn id="12" dur="500"/>
                                        <p:tgtEl>
                                          <p:spTgt spid="21"/>
                                        </p:tgtEl>
                                      </p:cBhvr>
                                    </p:animEffect>
                                  </p:childTnLst>
                                </p:cTn>
                              </p:par>
                            </p:childTnLst>
                          </p:cTn>
                        </p:par>
                        <p:par>
                          <p:cTn id="13" fill="hold" nodeType="afterGroup">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left)">
                                      <p:cBhvr>
                                        <p:cTn id="16" dur="500"/>
                                        <p:tgtEl>
                                          <p:spTgt spid="20"/>
                                        </p:tgtEl>
                                      </p:cBhvr>
                                    </p:animEffect>
                                  </p:childTnLst>
                                </p:cTn>
                              </p:par>
                            </p:childTnLst>
                          </p:cTn>
                        </p:par>
                        <p:par>
                          <p:cTn id="17" fill="hold" nodeType="afterGroup">
                            <p:stCondLst>
                              <p:cond delay="1000"/>
                            </p:stCondLst>
                            <p:childTnLst>
                              <p:par>
                                <p:cTn id="18" presetID="22" presetClass="entr" presetSubtype="8" fill="hold" nodeType="afterEffect">
                                  <p:stCondLst>
                                    <p:cond delay="0"/>
                                  </p:stCondLst>
                                  <p:childTnLst>
                                    <p:set>
                                      <p:cBhvr>
                                        <p:cTn id="19" dur="1" fill="hold">
                                          <p:stCondLst>
                                            <p:cond delay="0"/>
                                          </p:stCondLst>
                                        </p:cTn>
                                        <p:tgtEl>
                                          <p:spTgt spid="22">
                                            <p:txEl>
                                              <p:pRg st="0" end="0"/>
                                            </p:txEl>
                                          </p:spTgt>
                                        </p:tgtEl>
                                        <p:attrNameLst>
                                          <p:attrName>style.visibility</p:attrName>
                                        </p:attrNameLst>
                                      </p:cBhvr>
                                      <p:to>
                                        <p:strVal val="visible"/>
                                      </p:to>
                                    </p:set>
                                    <p:animEffect transition="in" filter="wipe(left)">
                                      <p:cBhvr>
                                        <p:cTn id="20" dur="500"/>
                                        <p:tgtEl>
                                          <p:spTgt spid="22">
                                            <p:txEl>
                                              <p:pRg st="0" end="0"/>
                                            </p:txEl>
                                          </p:spTgt>
                                        </p:tgtEl>
                                      </p:cBhvr>
                                    </p:animEffect>
                                  </p:childTnLst>
                                </p:cTn>
                              </p:par>
                            </p:childTnLst>
                          </p:cTn>
                        </p:par>
                        <p:par>
                          <p:cTn id="21" fill="hold" nodeType="afterGroup">
                            <p:stCondLst>
                              <p:cond delay="1500"/>
                            </p:stCondLst>
                            <p:childTnLst>
                              <p:par>
                                <p:cTn id="22" presetID="22" presetClass="entr" presetSubtype="8" fill="hold" nodeType="afterEffect">
                                  <p:stCondLst>
                                    <p:cond delay="0"/>
                                  </p:stCondLst>
                                  <p:childTnLst>
                                    <p:set>
                                      <p:cBhvr>
                                        <p:cTn id="23" dur="1" fill="hold">
                                          <p:stCondLst>
                                            <p:cond delay="0"/>
                                          </p:stCondLst>
                                        </p:cTn>
                                        <p:tgtEl>
                                          <p:spTgt spid="59414"/>
                                        </p:tgtEl>
                                        <p:attrNameLst>
                                          <p:attrName>style.visibility</p:attrName>
                                        </p:attrNameLst>
                                      </p:cBhvr>
                                      <p:to>
                                        <p:strVal val="visible"/>
                                      </p:to>
                                    </p:set>
                                    <p:animEffect transition="in" filter="wipe(left)">
                                      <p:cBhvr>
                                        <p:cTn id="24" dur="500"/>
                                        <p:tgtEl>
                                          <p:spTgt spid="59414"/>
                                        </p:tgtEl>
                                      </p:cBhvr>
                                    </p:animEffect>
                                  </p:childTnLst>
                                </p:cTn>
                              </p:par>
                            </p:childTnLst>
                          </p:cTn>
                        </p:par>
                        <p:par>
                          <p:cTn id="25" fill="hold" nodeType="afterGroup">
                            <p:stCondLst>
                              <p:cond delay="2000"/>
                            </p:stCondLst>
                            <p:childTnLst>
                              <p:par>
                                <p:cTn id="26" presetID="22" presetClass="entr" presetSubtype="8" fill="hold" nodeType="afterEffect">
                                  <p:stCondLst>
                                    <p:cond delay="0"/>
                                  </p:stCondLst>
                                  <p:childTnLst>
                                    <p:set>
                                      <p:cBhvr>
                                        <p:cTn id="27" dur="1" fill="hold">
                                          <p:stCondLst>
                                            <p:cond delay="0"/>
                                          </p:stCondLst>
                                        </p:cTn>
                                        <p:tgtEl>
                                          <p:spTgt spid="59416"/>
                                        </p:tgtEl>
                                        <p:attrNameLst>
                                          <p:attrName>style.visibility</p:attrName>
                                        </p:attrNameLst>
                                      </p:cBhvr>
                                      <p:to>
                                        <p:strVal val="visible"/>
                                      </p:to>
                                    </p:set>
                                    <p:animEffect transition="in" filter="wipe(left)">
                                      <p:cBhvr>
                                        <p:cTn id="28" dur="1000"/>
                                        <p:tgtEl>
                                          <p:spTgt spid="59416"/>
                                        </p:tgtEl>
                                      </p:cBhvr>
                                    </p:animEffect>
                                  </p:childTnLst>
                                </p:cTn>
                              </p:par>
                            </p:childTnLst>
                          </p:cTn>
                        </p:par>
                        <p:par>
                          <p:cTn id="29" fill="hold" nodeType="afterGroup">
                            <p:stCondLst>
                              <p:cond delay="3000"/>
                            </p:stCondLst>
                            <p:childTnLst>
                              <p:par>
                                <p:cTn id="30" presetID="22" presetClass="entr" presetSubtype="8" fill="hold" nodeType="afterEffect">
                                  <p:stCondLst>
                                    <p:cond delay="0"/>
                                  </p:stCondLst>
                                  <p:childTnLst>
                                    <p:set>
                                      <p:cBhvr>
                                        <p:cTn id="31" dur="1" fill="hold">
                                          <p:stCondLst>
                                            <p:cond delay="0"/>
                                          </p:stCondLst>
                                        </p:cTn>
                                        <p:tgtEl>
                                          <p:spTgt spid="22">
                                            <p:txEl>
                                              <p:pRg st="2" end="2"/>
                                            </p:txEl>
                                          </p:spTgt>
                                        </p:tgtEl>
                                        <p:attrNameLst>
                                          <p:attrName>style.visibility</p:attrName>
                                        </p:attrNameLst>
                                      </p:cBhvr>
                                      <p:to>
                                        <p:strVal val="visible"/>
                                      </p:to>
                                    </p:set>
                                    <p:animEffect transition="in" filter="wipe(left)">
                                      <p:cBhvr>
                                        <p:cTn id="32" dur="500"/>
                                        <p:tgtEl>
                                          <p:spTgt spid="22">
                                            <p:txEl>
                                              <p:pRg st="2" end="2"/>
                                            </p:txEl>
                                          </p:spTgt>
                                        </p:tgtEl>
                                      </p:cBhvr>
                                    </p:animEffect>
                                  </p:childTnLst>
                                </p:cTn>
                              </p:par>
                            </p:childTnLst>
                          </p:cTn>
                        </p:par>
                        <p:par>
                          <p:cTn id="33" fill="hold" nodeType="afterGroup">
                            <p:stCondLst>
                              <p:cond delay="3500"/>
                            </p:stCondLst>
                            <p:childTnLst>
                              <p:par>
                                <p:cTn id="34" presetID="22" presetClass="entr" presetSubtype="8" fill="hold" nodeType="afterEffect">
                                  <p:stCondLst>
                                    <p:cond delay="0"/>
                                  </p:stCondLst>
                                  <p:childTnLst>
                                    <p:set>
                                      <p:cBhvr>
                                        <p:cTn id="35" dur="1" fill="hold">
                                          <p:stCondLst>
                                            <p:cond delay="0"/>
                                          </p:stCondLst>
                                        </p:cTn>
                                        <p:tgtEl>
                                          <p:spTgt spid="59415"/>
                                        </p:tgtEl>
                                        <p:attrNameLst>
                                          <p:attrName>style.visibility</p:attrName>
                                        </p:attrNameLst>
                                      </p:cBhvr>
                                      <p:to>
                                        <p:strVal val="visible"/>
                                      </p:to>
                                    </p:set>
                                    <p:animEffect transition="in" filter="wipe(left)">
                                      <p:cBhvr>
                                        <p:cTn id="36" dur="1000"/>
                                        <p:tgtEl>
                                          <p:spTgt spid="59415"/>
                                        </p:tgtEl>
                                      </p:cBhvr>
                                    </p:animEffect>
                                  </p:childTnLst>
                                </p:cTn>
                              </p:par>
                            </p:childTnLst>
                          </p:cTn>
                        </p:par>
                        <p:par>
                          <p:cTn id="37" fill="hold" nodeType="afterGroup">
                            <p:stCondLst>
                              <p:cond delay="4500"/>
                            </p:stCondLst>
                            <p:childTnLst>
                              <p:par>
                                <p:cTn id="38" presetID="22" presetClass="entr" presetSubtype="8" fill="hold" nodeType="afterEffect">
                                  <p:stCondLst>
                                    <p:cond delay="0"/>
                                  </p:stCondLst>
                                  <p:childTnLst>
                                    <p:set>
                                      <p:cBhvr>
                                        <p:cTn id="39" dur="1" fill="hold">
                                          <p:stCondLst>
                                            <p:cond delay="0"/>
                                          </p:stCondLst>
                                        </p:cTn>
                                        <p:tgtEl>
                                          <p:spTgt spid="22">
                                            <p:txEl>
                                              <p:pRg st="4" end="4"/>
                                            </p:txEl>
                                          </p:spTgt>
                                        </p:tgtEl>
                                        <p:attrNameLst>
                                          <p:attrName>style.visibility</p:attrName>
                                        </p:attrNameLst>
                                      </p:cBhvr>
                                      <p:to>
                                        <p:strVal val="visible"/>
                                      </p:to>
                                    </p:set>
                                    <p:animEffect transition="in" filter="wipe(left)">
                                      <p:cBhvr>
                                        <p:cTn id="40" dur="500"/>
                                        <p:tgtEl>
                                          <p:spTgt spid="22">
                                            <p:txEl>
                                              <p:pRg st="4" end="4"/>
                                            </p:txEl>
                                          </p:spTgt>
                                        </p:tgtEl>
                                      </p:cBhvr>
                                    </p:animEffect>
                                  </p:childTnLst>
                                </p:cTn>
                              </p:par>
                            </p:childTnLst>
                          </p:cTn>
                        </p:par>
                        <p:par>
                          <p:cTn id="41" fill="hold" nodeType="afterGroup">
                            <p:stCondLst>
                              <p:cond delay="5000"/>
                            </p:stCondLst>
                            <p:childTnLst>
                              <p:par>
                                <p:cTn id="42" presetID="22" presetClass="entr" presetSubtype="8" fill="hold" nodeType="afterEffect">
                                  <p:stCondLst>
                                    <p:cond delay="0"/>
                                  </p:stCondLst>
                                  <p:childTnLst>
                                    <p:set>
                                      <p:cBhvr>
                                        <p:cTn id="43" dur="1" fill="hold">
                                          <p:stCondLst>
                                            <p:cond delay="0"/>
                                          </p:stCondLst>
                                        </p:cTn>
                                        <p:tgtEl>
                                          <p:spTgt spid="59417"/>
                                        </p:tgtEl>
                                        <p:attrNameLst>
                                          <p:attrName>style.visibility</p:attrName>
                                        </p:attrNameLst>
                                      </p:cBhvr>
                                      <p:to>
                                        <p:strVal val="visible"/>
                                      </p:to>
                                    </p:set>
                                    <p:animEffect transition="in" filter="wipe(left)">
                                      <p:cBhvr>
                                        <p:cTn id="44" dur="1000"/>
                                        <p:tgtEl>
                                          <p:spTgt spid="594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Lst>
  </p:timing>
</p:sld>
</file>

<file path=ppt/theme/theme1.xml><?xml version="1.0" encoding="utf-8"?>
<a:theme xmlns:a="http://schemas.openxmlformats.org/drawingml/2006/main" name="4_Custom Design">
  <a:themeElements>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Custom Design">
      <a:majorFont>
        <a:latin typeface="Palatino Linotype"/>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sz="1800" b="0" i="0" u="none" strike="noStrike" cap="none" normalizeH="0" baseline="0" smtClean="0">
            <a:ln>
              <a:noFill/>
            </a:ln>
            <a:solidFill>
              <a:schemeClr val="tx1"/>
            </a:solidFill>
            <a:effectLst/>
            <a:latin typeface="Palatino" pitchFamily="2"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sz="1800" b="0" i="0" u="none" strike="noStrike" cap="none" normalizeH="0" baseline="0" smtClean="0">
            <a:ln>
              <a:noFill/>
            </a:ln>
            <a:solidFill>
              <a:schemeClr val="tx1"/>
            </a:solidFill>
            <a:effectLst/>
            <a:latin typeface="Palatino" pitchFamily="2" charset="0"/>
          </a:defRPr>
        </a:defPPr>
      </a:lstStyle>
    </a:lnDef>
  </a:objectDefaults>
  <a:extraClrSchemeLst>
    <a:extraClrScheme>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9F5EE"/>
        </a:solidFill>
        <a:ln w="9525" algn="ctr">
          <a:noFill/>
          <a:miter lim="800000"/>
          <a:headEnd/>
          <a:tailEnd/>
        </a:ln>
      </a:spPr>
      <a:bodyPr rtlCol="0" anchor="ctr">
        <a:spAutoFit/>
      </a:bodyPr>
      <a:lstStyle>
        <a:defPPr algn="ctr">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sz="1800" b="0" i="0" u="none" strike="noStrike" cap="none" normalizeH="0" baseline="0" smtClean="0">
            <a:ln>
              <a:noFill/>
            </a:ln>
            <a:solidFill>
              <a:schemeClr val="tx1"/>
            </a:solidFill>
            <a:effectLst/>
            <a:latin typeface="Palatino" pitchFamily="2" charset="0"/>
          </a:defRPr>
        </a:defPPr>
      </a:lstStyle>
    </a:lnDef>
    <a:txDef>
      <a:spPr>
        <a:noFill/>
      </a:spPr>
      <a:bodyPr wrap="square" rtlCol="0">
        <a:spAutoFit/>
      </a:bodyPr>
      <a:lstStyle>
        <a:defPPr>
          <a:defRPr sz="1600" dirty="0">
            <a:latin typeface="+mj-lt"/>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16810</TotalTime>
  <Words>2829</Words>
  <Application>Microsoft Office PowerPoint</Application>
  <PresentationFormat>On-screen Show (4:3)</PresentationFormat>
  <Paragraphs>345</Paragraphs>
  <Slides>38</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38</vt:i4>
      </vt:variant>
    </vt:vector>
  </HeadingPairs>
  <TitlesOfParts>
    <vt:vector size="48" baseType="lpstr">
      <vt:lpstr>Arial</vt:lpstr>
      <vt:lpstr>Avenir 65 Medium</vt:lpstr>
      <vt:lpstr>Calibri</vt:lpstr>
      <vt:lpstr>Cambria Math</vt:lpstr>
      <vt:lpstr>Palatino</vt:lpstr>
      <vt:lpstr>Palatino Linotype</vt:lpstr>
      <vt:lpstr>Palatino-Roman</vt:lpstr>
      <vt:lpstr>Times New Roman</vt:lpstr>
      <vt:lpstr>4_Custom Design</vt:lpstr>
      <vt:lpstr>Default Design</vt:lpstr>
      <vt:lpstr>PowerPoint Presentation</vt:lpstr>
      <vt:lpstr>PowerPoint Presentation</vt:lpstr>
      <vt:lpstr>MARKETS FOR FACTOR INPUTS</vt:lpstr>
      <vt:lpstr>COMPETITIVE FACTOR MARKETS</vt:lpstr>
      <vt:lpstr>PowerPoint Presentation</vt:lpstr>
      <vt:lpstr>PowerPoint Presentation</vt:lpstr>
      <vt:lpstr>PowerPoint Presentation</vt:lpstr>
      <vt:lpstr>COMPETITIVE FACTOR MARKETS</vt:lpstr>
      <vt:lpstr>COMPETITIVE FACTOR MARKETS</vt:lpstr>
      <vt:lpstr>COMPETITIVE FACTOR MARKETS</vt:lpstr>
      <vt:lpstr>COMPETITIVE FACTOR MARKETS</vt:lpstr>
      <vt:lpstr>COMPETITIVE FACTOR MARKETS</vt:lpstr>
      <vt:lpstr>PowerPoint Presentation</vt:lpstr>
      <vt:lpstr>PowerPoint Presentation</vt:lpstr>
      <vt:lpstr>PowerPoint Presentation</vt:lpstr>
      <vt:lpstr>PowerPoint Presentation</vt:lpstr>
      <vt:lpstr>COMPETITIVE FACTOR MARKETS</vt:lpstr>
      <vt:lpstr>COMPETITIVE FACTOR MARKETS</vt:lpstr>
      <vt:lpstr>COMPETITIVE FACTOR MARKETS</vt:lpstr>
      <vt:lpstr>COMPETITIVE FACTOR MARKETS</vt:lpstr>
      <vt:lpstr>COMPETITIVE FACTOR MARKETS</vt:lpstr>
      <vt:lpstr>COMPETITIVE FACTOR MARKETS</vt:lpstr>
      <vt:lpstr>COMPETITIVE FACTOR MARKETS</vt:lpstr>
      <vt:lpstr>COMPETITIVE FACTOR MARKETS</vt:lpstr>
      <vt:lpstr>EQUILIBRIUM IN A COMPETITIVE FACTOR MARKET</vt:lpstr>
      <vt:lpstr>EQUILIBRIUM IN A COMPETITIVE FACTOR MARKET</vt:lpstr>
      <vt:lpstr>EQUILIBRIUM IN A COMPETITIVE FACTOR MARKET</vt:lpstr>
      <vt:lpstr>EQUILIBRIUM IN A COMPETITIVE FACTOR MARKET</vt:lpstr>
      <vt:lpstr>EQUILIBRIUM IN A COMPETITIVE FACTOR MARKET</vt:lpstr>
      <vt:lpstr>EQUILIBRIUM IN A COMPETITIVE FACTOR MARKET</vt:lpstr>
      <vt:lpstr>FACTOR MARKETS WITH MONOPSONY POWER</vt:lpstr>
      <vt:lpstr>FACTOR MARKETS WITH MONOPSONY POWER</vt:lpstr>
      <vt:lpstr>FACTOR MARKETS WITH MONOPSONY POWER</vt:lpstr>
      <vt:lpstr>FACTOR MARKETS WITH MONOPSONY POWER</vt:lpstr>
      <vt:lpstr>FACTOR MARKETS WITH MONOPOLY POWER</vt:lpstr>
      <vt:lpstr>FACTOR MARKETS WITH MONOPOLY POWER</vt:lpstr>
      <vt:lpstr>FACTOR MARKETS WITH MONOPOLY POWER</vt:lpstr>
      <vt:lpstr>FACTOR MARKETS WITH MONOPOLY POWER</vt:lpstr>
    </vt:vector>
  </TitlesOfParts>
  <Company>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Pindyck/Rubinfeld Microeconomics</dc:title>
  <dc:creator>Fernando &amp; Yvonn Quijano</dc:creator>
  <cp:lastModifiedBy>Feri, Francesco</cp:lastModifiedBy>
  <cp:revision>886</cp:revision>
  <dcterms:created xsi:type="dcterms:W3CDTF">2007-12-03T01:45:05Z</dcterms:created>
  <dcterms:modified xsi:type="dcterms:W3CDTF">2019-04-17T13:42:21Z</dcterms:modified>
</cp:coreProperties>
</file>