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notesMasterIdLst>
    <p:notesMasterId r:id="rId43"/>
  </p:notesMasterIdLst>
  <p:sldIdLst>
    <p:sldId id="256" r:id="rId3"/>
    <p:sldId id="274" r:id="rId4"/>
    <p:sldId id="271" r:id="rId5"/>
    <p:sldId id="354" r:id="rId6"/>
    <p:sldId id="386" r:id="rId7"/>
    <p:sldId id="387" r:id="rId8"/>
    <p:sldId id="388" r:id="rId9"/>
    <p:sldId id="389" r:id="rId10"/>
    <p:sldId id="418" r:id="rId11"/>
    <p:sldId id="419" r:id="rId12"/>
    <p:sldId id="420" r:id="rId13"/>
    <p:sldId id="421" r:id="rId14"/>
    <p:sldId id="390" r:id="rId15"/>
    <p:sldId id="422" r:id="rId16"/>
    <p:sldId id="391" r:id="rId17"/>
    <p:sldId id="423" r:id="rId18"/>
    <p:sldId id="392" r:id="rId19"/>
    <p:sldId id="393" r:id="rId20"/>
    <p:sldId id="394" r:id="rId21"/>
    <p:sldId id="395" r:id="rId22"/>
    <p:sldId id="397" r:id="rId23"/>
    <p:sldId id="396" r:id="rId24"/>
    <p:sldId id="398" r:id="rId25"/>
    <p:sldId id="399" r:id="rId26"/>
    <p:sldId id="400" r:id="rId27"/>
    <p:sldId id="402" r:id="rId28"/>
    <p:sldId id="403" r:id="rId29"/>
    <p:sldId id="404" r:id="rId30"/>
    <p:sldId id="405" r:id="rId31"/>
    <p:sldId id="406" r:id="rId32"/>
    <p:sldId id="407" r:id="rId33"/>
    <p:sldId id="408" r:id="rId34"/>
    <p:sldId id="409" r:id="rId35"/>
    <p:sldId id="411" r:id="rId36"/>
    <p:sldId id="412" r:id="rId37"/>
    <p:sldId id="413" r:id="rId38"/>
    <p:sldId id="414" r:id="rId39"/>
    <p:sldId id="415" r:id="rId40"/>
    <p:sldId id="416" r:id="rId41"/>
    <p:sldId id="417" r:id="rId4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4224">
          <p15:clr>
            <a:srgbClr val="A4A3A4"/>
          </p15:clr>
        </p15:guide>
        <p15:guide id="2" pos="1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7DD"/>
    <a:srgbClr val="FFEEB9"/>
    <a:srgbClr val="0066B3"/>
    <a:srgbClr val="F1E3FF"/>
    <a:srgbClr val="E4C9FF"/>
    <a:srgbClr val="CC99FF"/>
    <a:srgbClr val="CC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7" autoAdjust="0"/>
    <p:restoredTop sz="97649" autoAdjust="0"/>
  </p:normalViewPr>
  <p:slideViewPr>
    <p:cSldViewPr>
      <p:cViewPr varScale="1">
        <p:scale>
          <a:sx n="85" d="100"/>
          <a:sy n="85" d="100"/>
        </p:scale>
        <p:origin x="1426" y="48"/>
      </p:cViewPr>
      <p:guideLst>
        <p:guide orient="horz" pos="4224"/>
        <p:guide pos="16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CE0CDD-BB6E-4983-91A1-064829FB096E}" type="datetimeFigureOut">
              <a:rPr lang="en-GB" smtClean="0"/>
              <a:t>07/05/2019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BE3189-DC69-454C-B6B7-E2BAB8928DB9}" type="slidenum">
              <a:rPr lang="en-GB" smtClean="0"/>
              <a:t>‹#›</a:t>
            </a:fld>
            <a:endParaRPr lang="en-GB"/>
          </a:p>
        </p:txBody>
      </p:sp>
    </p:spTree>
    <p:extLst>
      <p:ext uri="{BB962C8B-B14F-4D97-AF65-F5344CB8AC3E}">
        <p14:creationId xmlns:p14="http://schemas.microsoft.com/office/powerpoint/2010/main" val="4158458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AT" dirty="0"/>
          </a:p>
        </p:txBody>
      </p:sp>
      <p:sp>
        <p:nvSpPr>
          <p:cNvPr id="4" name="Slide Number Placeholder 3"/>
          <p:cNvSpPr>
            <a:spLocks noGrp="1"/>
          </p:cNvSpPr>
          <p:nvPr>
            <p:ph type="sldNum" sz="quarter" idx="10"/>
          </p:nvPr>
        </p:nvSpPr>
        <p:spPr/>
        <p:txBody>
          <a:bodyPr/>
          <a:lstStyle/>
          <a:p>
            <a:fld id="{C1F68873-9D40-4B89-800F-3BBC78BB2FA2}" type="slidenum">
              <a:rPr lang="de-AT" smtClean="0"/>
              <a:pPr/>
              <a:t>9</a:t>
            </a:fld>
            <a:endParaRPr lang="de-AT"/>
          </a:p>
        </p:txBody>
      </p:sp>
    </p:spTree>
    <p:extLst>
      <p:ext uri="{BB962C8B-B14F-4D97-AF65-F5344CB8AC3E}">
        <p14:creationId xmlns:p14="http://schemas.microsoft.com/office/powerpoint/2010/main" val="640367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Tree>
    <p:extLst>
      <p:ext uri="{BB962C8B-B14F-4D97-AF65-F5344CB8AC3E}">
        <p14:creationId xmlns:p14="http://schemas.microsoft.com/office/powerpoint/2010/main" val="46225841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1504151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5703256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562600" y="5562600"/>
            <a:ext cx="3124200" cy="366713"/>
          </a:xfrm>
          <a:prstGeom prst="rect">
            <a:avLst/>
          </a:prstGeom>
          <a:solidFill>
            <a:srgbClr val="38234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en-US" smtClean="0">
                <a:solidFill>
                  <a:srgbClr val="DDC5DF"/>
                </a:solidFill>
                <a:latin typeface="Avenir 65 Medium" pitchFamily="34" charset="0"/>
              </a:rPr>
              <a:t>Fernando &amp; Yvonn Quijano</a:t>
            </a:r>
          </a:p>
        </p:txBody>
      </p:sp>
      <p:sp>
        <p:nvSpPr>
          <p:cNvPr id="3" name="Text Box 12"/>
          <p:cNvSpPr txBox="1">
            <a:spLocks noChangeArrowheads="1"/>
          </p:cNvSpPr>
          <p:nvPr/>
        </p:nvSpPr>
        <p:spPr bwMode="auto">
          <a:xfrm>
            <a:off x="5562600" y="5181600"/>
            <a:ext cx="158115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en-US" b="1" smtClean="0">
                <a:solidFill>
                  <a:srgbClr val="A05DA5"/>
                </a:solidFill>
                <a:latin typeface="Arial" panose="020B0604020202020204" pitchFamily="34" charset="0"/>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343400" y="1524000"/>
            <a:ext cx="43434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defRPr sz="4400" b="1">
                <a:solidFill>
                  <a:srgbClr val="0066B3"/>
                </a:solidFill>
                <a:latin typeface="Palatino Linotype" panose="02040502050505030304" pitchFamily="18" charset="0"/>
              </a:defRPr>
            </a:lvl1pPr>
            <a:lvl2pPr>
              <a:defRPr sz="4400" b="1">
                <a:solidFill>
                  <a:srgbClr val="0066B3"/>
                </a:solidFill>
                <a:latin typeface="Palatino Linotype" panose="02040502050505030304" pitchFamily="18" charset="0"/>
              </a:defRPr>
            </a:lvl2pPr>
            <a:lvl3pPr>
              <a:defRPr sz="4400" b="1">
                <a:solidFill>
                  <a:srgbClr val="0066B3"/>
                </a:solidFill>
                <a:latin typeface="Palatino Linotype" panose="02040502050505030304" pitchFamily="18" charset="0"/>
              </a:defRPr>
            </a:lvl3pPr>
            <a:lvl4pPr>
              <a:defRPr sz="4400" b="1">
                <a:solidFill>
                  <a:srgbClr val="0066B3"/>
                </a:solidFill>
                <a:latin typeface="Palatino Linotype" panose="02040502050505030304" pitchFamily="18" charset="0"/>
              </a:defRPr>
            </a:lvl4pPr>
            <a:lvl5pPr>
              <a:defRPr sz="4400" b="1">
                <a:solidFill>
                  <a:srgbClr val="0066B3"/>
                </a:solidFill>
                <a:latin typeface="Palatino Linotype" panose="02040502050505030304" pitchFamily="18" charset="0"/>
              </a:defRPr>
            </a:lvl5pPr>
            <a:lvl6pPr marL="457200" fontAlgn="base">
              <a:spcBef>
                <a:spcPct val="0"/>
              </a:spcBef>
              <a:spcAft>
                <a:spcPct val="0"/>
              </a:spcAft>
              <a:defRPr sz="4400" b="1">
                <a:solidFill>
                  <a:srgbClr val="0066B3"/>
                </a:solidFill>
                <a:latin typeface="Palatino Linotype" panose="02040502050505030304" pitchFamily="18" charset="0"/>
              </a:defRPr>
            </a:lvl6pPr>
            <a:lvl7pPr marL="914400" fontAlgn="base">
              <a:spcBef>
                <a:spcPct val="0"/>
              </a:spcBef>
              <a:spcAft>
                <a:spcPct val="0"/>
              </a:spcAft>
              <a:defRPr sz="4400" b="1">
                <a:solidFill>
                  <a:srgbClr val="0066B3"/>
                </a:solidFill>
                <a:latin typeface="Palatino Linotype" panose="02040502050505030304" pitchFamily="18" charset="0"/>
              </a:defRPr>
            </a:lvl7pPr>
            <a:lvl8pPr marL="1371600" fontAlgn="base">
              <a:spcBef>
                <a:spcPct val="0"/>
              </a:spcBef>
              <a:spcAft>
                <a:spcPct val="0"/>
              </a:spcAft>
              <a:defRPr sz="4400" b="1">
                <a:solidFill>
                  <a:srgbClr val="0066B3"/>
                </a:solidFill>
                <a:latin typeface="Palatino Linotype" panose="02040502050505030304" pitchFamily="18" charset="0"/>
              </a:defRPr>
            </a:lvl8pPr>
            <a:lvl9pPr marL="1828800" fontAlgn="base">
              <a:spcBef>
                <a:spcPct val="0"/>
              </a:spcBef>
              <a:spcAft>
                <a:spcPct val="0"/>
              </a:spcAft>
              <a:defRPr sz="4400" b="1">
                <a:solidFill>
                  <a:srgbClr val="0066B3"/>
                </a:solidFill>
                <a:latin typeface="Palatino Linotype" panose="02040502050505030304" pitchFamily="18" charset="0"/>
              </a:defRPr>
            </a:lvl9pPr>
          </a:lstStyle>
          <a:p>
            <a:pPr eaLnBrk="1" hangingPunct="1">
              <a:defRPr/>
            </a:pPr>
            <a:r>
              <a:rPr lang="en-US" altLang="en-US" smtClean="0"/>
              <a:t>Investment,</a:t>
            </a:r>
            <a:br>
              <a:rPr lang="en-US" altLang="en-US" smtClean="0"/>
            </a:br>
            <a:r>
              <a:rPr lang="en-US" altLang="en-US" smtClean="0"/>
              <a:t>Time, and</a:t>
            </a:r>
            <a:br>
              <a:rPr lang="en-US" altLang="en-US" smtClean="0"/>
            </a:br>
            <a:r>
              <a:rPr lang="en-US" altLang="en-US" smtClean="0"/>
              <a:t>Capital Markets</a:t>
            </a:r>
          </a:p>
        </p:txBody>
      </p:sp>
      <p:sp>
        <p:nvSpPr>
          <p:cNvPr id="6" name="Text Box 22"/>
          <p:cNvSpPr txBox="1">
            <a:spLocks noChangeArrowheads="1"/>
          </p:cNvSpPr>
          <p:nvPr/>
        </p:nvSpPr>
        <p:spPr bwMode="auto">
          <a:xfrm>
            <a:off x="3505200" y="381000"/>
            <a:ext cx="13716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lgn="r" eaLnBrk="1" hangingPunct="1">
              <a:spcBef>
                <a:spcPct val="50000"/>
              </a:spcBef>
              <a:buFontTx/>
              <a:buNone/>
              <a:defRPr/>
            </a:pPr>
            <a:r>
              <a:rPr lang="en-US" altLang="en-US" sz="6000" smtClean="0">
                <a:solidFill>
                  <a:srgbClr val="0066B3"/>
                </a:solidFill>
                <a:latin typeface="Palatino Linotype" panose="02040502050505030304" pitchFamily="18" charset="0"/>
              </a:rPr>
              <a:t>15</a:t>
            </a:r>
          </a:p>
        </p:txBody>
      </p:sp>
      <p:sp>
        <p:nvSpPr>
          <p:cNvPr id="7" name="Rectangle 23"/>
          <p:cNvSpPr>
            <a:spLocks noChangeArrowheads="1"/>
          </p:cNvSpPr>
          <p:nvPr/>
        </p:nvSpPr>
        <p:spPr bwMode="auto">
          <a:xfrm rot="16200000">
            <a:off x="2133600" y="1447800"/>
            <a:ext cx="2819400" cy="381000"/>
          </a:xfrm>
          <a:prstGeom prst="rect">
            <a:avLst/>
          </a:prstGeom>
          <a:noFill/>
          <a:ln>
            <a:noFill/>
          </a:ln>
          <a:effectLst/>
          <a:extLst>
            <a:ext uri="{909E8E84-426E-40DD-AFC4-6F175D3DCCD1}">
              <a14:hiddenFill xmlns:a14="http://schemas.microsoft.com/office/drawing/2010/main">
                <a:solidFill>
                  <a:srgbClr val="EEEDBD">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3200" smtClean="0">
                <a:solidFill>
                  <a:srgbClr val="0066B3"/>
                </a:solidFill>
                <a:latin typeface="Arial" panose="020B0604020202020204" pitchFamily="34" charset="0"/>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r>
              <a:rPr lang="en-US" altLang="en-US" sz="1200" smtClean="0">
                <a:solidFill>
                  <a:srgbClr val="382344"/>
                </a:solidFill>
              </a:rPr>
              <a:t>Copyright © 2009 Pearson Education, Inc. Publishing as Prentice Hall  </a:t>
            </a:r>
            <a:r>
              <a:rPr lang="en-US" altLang="en-US" sz="1200" smtClean="0">
                <a:solidFill>
                  <a:srgbClr val="382344"/>
                </a:solidFill>
                <a:cs typeface="Arial" panose="020B0604020202020204" pitchFamily="34" charset="0"/>
              </a:rPr>
              <a:t>•  Microeconomics  •  </a:t>
            </a:r>
            <a:r>
              <a:rPr lang="en-US" altLang="en-US" sz="1200" smtClean="0">
                <a:solidFill>
                  <a:srgbClr val="382344"/>
                </a:solidFill>
              </a:rPr>
              <a:t>Pindyck/Rubinfeld, 7e.</a:t>
            </a:r>
          </a:p>
        </p:txBody>
      </p:sp>
    </p:spTree>
    <p:extLst>
      <p:ext uri="{BB962C8B-B14F-4D97-AF65-F5344CB8AC3E}">
        <p14:creationId xmlns:p14="http://schemas.microsoft.com/office/powerpoint/2010/main" val="105003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23212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791792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70006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74629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1005468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8987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5625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149443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588785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1577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1295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381000"/>
            <a:ext cx="6076950" cy="129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127862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91400" cy="487363"/>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42968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43790150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5351333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317229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99176666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57543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69303973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09303861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ffectLst/>
          <a:extLst>
            <a:ext uri="{909E8E84-426E-40DD-AFC4-6F175D3DCCD1}">
              <a14:hiddenFill xmlns:a14="http://schemas.microsoft.com/office/drawing/2010/main">
                <a:solidFill>
                  <a:srgbClr val="EEEDBD">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200" b="1" smtClean="0">
                <a:solidFill>
                  <a:srgbClr val="382344"/>
                </a:solidFill>
                <a:latin typeface="Arial" panose="020B0604020202020204" pitchFamily="34" charset="0"/>
              </a:rPr>
              <a:t>2 of 35</a:t>
            </a:r>
          </a:p>
        </p:txBody>
      </p:sp>
      <p:sp>
        <p:nvSpPr>
          <p:cNvPr id="1028" name="Rectangle 59"/>
          <p:cNvSpPr>
            <a:spLocks noChangeArrowheads="1"/>
          </p:cNvSpPr>
          <p:nvPr/>
        </p:nvSpPr>
        <p:spPr bwMode="auto">
          <a:xfrm>
            <a:off x="381000" y="6553200"/>
            <a:ext cx="7162800" cy="228600"/>
          </a:xfrm>
          <a:prstGeom prst="rect">
            <a:avLst/>
          </a:prstGeom>
          <a:noFill/>
          <a:ln>
            <a:noFill/>
          </a:ln>
          <a:effectLst/>
          <a:extLst>
            <a:ext uri="{909E8E84-426E-40DD-AFC4-6F175D3DCCD1}">
              <a14:hiddenFill xmlns:a14="http://schemas.microsoft.com/office/drawing/2010/main">
                <a:solidFill>
                  <a:srgbClr val="EEEDBD">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400" smtClean="0">
                <a:solidFill>
                  <a:srgbClr val="382344"/>
                </a:solidFill>
                <a:latin typeface="Arial" panose="020B0604020202020204" pitchFamily="34" charset="0"/>
              </a:rPr>
              <a:t>© 2008 Prentice Hall Business Publishing  </a:t>
            </a:r>
            <a:r>
              <a:rPr lang="en-US" altLang="en-US" sz="1400" smtClean="0">
                <a:solidFill>
                  <a:srgbClr val="382344"/>
                </a:solidFill>
                <a:latin typeface="Arial" panose="020B0604020202020204" pitchFamily="34" charset="0"/>
                <a:cs typeface="Arial" panose="020B0604020202020204" pitchFamily="34" charset="0"/>
              </a:rPr>
              <a:t>•  Microeconomics  •  </a:t>
            </a:r>
            <a:r>
              <a:rPr lang="en-US" altLang="en-US" sz="1400" smtClean="0">
                <a:solidFill>
                  <a:srgbClr val="382344"/>
                </a:solidFill>
                <a:latin typeface="Arial" panose="020B0604020202020204" pitchFamily="34" charset="0"/>
              </a:rPr>
              <a:t>Robert S. Pindyck, 8e.</a:t>
            </a:r>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kern="1200">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anose="02040502050505030304" pitchFamily="18" charset="0"/>
        </a:defRPr>
      </a:lvl2pPr>
      <a:lvl3pPr algn="l" rtl="0" eaLnBrk="0" fontAlgn="base" hangingPunct="0">
        <a:spcBef>
          <a:spcPct val="0"/>
        </a:spcBef>
        <a:spcAft>
          <a:spcPct val="0"/>
        </a:spcAft>
        <a:defRPr sz="4400" b="1">
          <a:solidFill>
            <a:srgbClr val="0066B3"/>
          </a:solidFill>
          <a:latin typeface="Palatino Linotype" panose="02040502050505030304" pitchFamily="18" charset="0"/>
        </a:defRPr>
      </a:lvl3pPr>
      <a:lvl4pPr algn="l" rtl="0" eaLnBrk="0" fontAlgn="base" hangingPunct="0">
        <a:spcBef>
          <a:spcPct val="0"/>
        </a:spcBef>
        <a:spcAft>
          <a:spcPct val="0"/>
        </a:spcAft>
        <a:defRPr sz="4400" b="1">
          <a:solidFill>
            <a:srgbClr val="0066B3"/>
          </a:solidFill>
          <a:latin typeface="Palatino Linotype" panose="02040502050505030304" pitchFamily="18" charset="0"/>
        </a:defRPr>
      </a:lvl4pPr>
      <a:lvl5pPr algn="l" rtl="0" eaLnBrk="0" fontAlgn="base" hangingPunct="0">
        <a:spcBef>
          <a:spcPct val="0"/>
        </a:spcBef>
        <a:spcAft>
          <a:spcPct val="0"/>
        </a:spcAft>
        <a:defRPr sz="4400" b="1">
          <a:solidFill>
            <a:srgbClr val="0066B3"/>
          </a:solidFill>
          <a:latin typeface="Palatino Linotype" panose="02040502050505030304" pitchFamily="18" charset="0"/>
        </a:defRPr>
      </a:lvl5pPr>
      <a:lvl6pPr marL="457200" algn="l" rtl="0" fontAlgn="base">
        <a:spcBef>
          <a:spcPct val="0"/>
        </a:spcBef>
        <a:spcAft>
          <a:spcPct val="0"/>
        </a:spcAft>
        <a:defRPr sz="4400" b="1">
          <a:solidFill>
            <a:srgbClr val="0066B3"/>
          </a:solidFill>
          <a:latin typeface="Palatino Linotype" panose="02040502050505030304" pitchFamily="18" charset="0"/>
        </a:defRPr>
      </a:lvl6pPr>
      <a:lvl7pPr marL="914400" algn="l" rtl="0" fontAlgn="base">
        <a:spcBef>
          <a:spcPct val="0"/>
        </a:spcBef>
        <a:spcAft>
          <a:spcPct val="0"/>
        </a:spcAft>
        <a:defRPr sz="4400" b="1">
          <a:solidFill>
            <a:srgbClr val="0066B3"/>
          </a:solidFill>
          <a:latin typeface="Palatino Linotype" panose="02040502050505030304" pitchFamily="18" charset="0"/>
        </a:defRPr>
      </a:lvl7pPr>
      <a:lvl8pPr marL="1371600" algn="l" rtl="0" fontAlgn="base">
        <a:spcBef>
          <a:spcPct val="0"/>
        </a:spcBef>
        <a:spcAft>
          <a:spcPct val="0"/>
        </a:spcAft>
        <a:defRPr sz="4400" b="1">
          <a:solidFill>
            <a:srgbClr val="0066B3"/>
          </a:solidFill>
          <a:latin typeface="Palatino Linotype" panose="02040502050505030304" pitchFamily="18" charset="0"/>
        </a:defRPr>
      </a:lvl8pPr>
      <a:lvl9pPr marL="1828800" algn="l" rtl="0" fontAlgn="base">
        <a:spcBef>
          <a:spcPct val="0"/>
        </a:spcBef>
        <a:spcAft>
          <a:spcPct val="0"/>
        </a:spcAft>
        <a:defRPr sz="4400" b="1">
          <a:solidFill>
            <a:srgbClr val="0066B3"/>
          </a:solidFill>
          <a:latin typeface="Palatino Linotype" panose="0204050205050503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p:txBody>
      </p:sp>
      <p:sp>
        <p:nvSpPr>
          <p:cNvPr id="2052" name="Rectangle 12"/>
          <p:cNvSpPr>
            <a:spLocks noChangeArrowheads="1"/>
          </p:cNvSpPr>
          <p:nvPr/>
        </p:nvSpPr>
        <p:spPr bwMode="auto">
          <a:xfrm rot="-5400000">
            <a:off x="-2171700" y="3924300"/>
            <a:ext cx="4724400" cy="381000"/>
          </a:xfrm>
          <a:prstGeom prst="rect">
            <a:avLst/>
          </a:prstGeom>
          <a:noFill/>
          <a:ln>
            <a:noFill/>
          </a:ln>
          <a:effectLst/>
          <a:extLst>
            <a:ext uri="{909E8E84-426E-40DD-AFC4-6F175D3DCCD1}">
              <a14:hiddenFill xmlns:a14="http://schemas.microsoft.com/office/drawing/2010/main">
                <a:solidFill>
                  <a:srgbClr val="EEEDBD">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400" b="1" smtClean="0">
                <a:solidFill>
                  <a:srgbClr val="0066B3"/>
                </a:solidFill>
                <a:latin typeface="Arial" panose="020B0604020202020204" pitchFamily="34" charset="0"/>
              </a:rPr>
              <a:t>Chapter 15:  Investment, Time, and Capital Markets</a:t>
            </a:r>
          </a:p>
        </p:txBody>
      </p:sp>
      <p:sp>
        <p:nvSpPr>
          <p:cNvPr id="2053" name="Rectangle 13"/>
          <p:cNvSpPr>
            <a:spLocks noChangeArrowheads="1"/>
          </p:cNvSpPr>
          <p:nvPr/>
        </p:nvSpPr>
        <p:spPr bwMode="auto">
          <a:xfrm>
            <a:off x="8382000" y="6516688"/>
            <a:ext cx="795338" cy="322262"/>
          </a:xfrm>
          <a:prstGeom prst="rect">
            <a:avLst/>
          </a:prstGeom>
          <a:noFill/>
          <a:ln>
            <a:noFill/>
          </a:ln>
          <a:effectLst/>
          <a:extLst>
            <a:ext uri="{909E8E84-426E-40DD-AFC4-6F175D3DCCD1}">
              <a14:hiddenFill xmlns:a14="http://schemas.microsoft.com/office/drawing/2010/main">
                <a:solidFill>
                  <a:srgbClr val="EEEDBD">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fld id="{4CC62678-9816-4093-A698-BFA6753E28EA}" type="slidenum">
              <a:rPr lang="en-US" altLang="en-US" sz="1200" b="1" smtClean="0">
                <a:solidFill>
                  <a:srgbClr val="382344"/>
                </a:solidFill>
                <a:latin typeface="Arial" panose="020B0604020202020204" pitchFamily="34" charset="0"/>
              </a:rPr>
              <a:pPr>
                <a:buFontTx/>
                <a:buNone/>
                <a:defRPr/>
              </a:pPr>
              <a:t>‹#›</a:t>
            </a:fld>
            <a:r>
              <a:rPr lang="en-US" altLang="en-US" sz="1200" b="1" smtClean="0">
                <a:solidFill>
                  <a:srgbClr val="382344"/>
                </a:solidFill>
                <a:latin typeface="Arial" panose="020B0604020202020204" pitchFamily="34" charset="0"/>
              </a:rPr>
              <a:t> of 34</a:t>
            </a:r>
          </a:p>
        </p:txBody>
      </p:sp>
      <p:sp>
        <p:nvSpPr>
          <p:cNvPr id="14" name="Rectangle 13"/>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defRPr/>
            </a:pPr>
            <a:r>
              <a:rPr lang="en-US" altLang="en-US" sz="1200" smtClean="0">
                <a:solidFill>
                  <a:srgbClr val="382344"/>
                </a:solidFill>
              </a:rPr>
              <a:t>Copyright © 2009 Pearson Education, Inc. Publishing as Prentice Hall  </a:t>
            </a:r>
            <a:r>
              <a:rPr lang="en-US" altLang="en-US" sz="1200" smtClean="0">
                <a:solidFill>
                  <a:srgbClr val="382344"/>
                </a:solidFill>
                <a:cs typeface="Arial" panose="020B0604020202020204" pitchFamily="34" charset="0"/>
              </a:rPr>
              <a:t>•  Microeconomics  •  </a:t>
            </a:r>
            <a:r>
              <a:rPr lang="en-US" altLang="en-US" sz="1200" smtClean="0">
                <a:solidFill>
                  <a:srgbClr val="382344"/>
                </a:solidFill>
              </a:rPr>
              <a:t>Pindyck/Rubinfeld, 7e.</a:t>
            </a:r>
          </a:p>
        </p:txBody>
      </p:sp>
    </p:spTree>
  </p:cSld>
  <p:clrMap bg1="lt1" tx1="dk1" bg2="lt2" tx2="dk2" accent1="accent1" accent2="accent2" accent3="accent3" accent4="accent4" accent5="accent5" accent6="accent6" hlink="hlink" folHlink="folHlink"/>
  <p:sldLayoutIdLst>
    <p:sldLayoutId id="2147483772"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Lst>
  <p:timing>
    <p:tnLst>
      <p:par>
        <p:cTn id="1" dur="indefinite" restart="never" nodeType="tmRoot"/>
      </p:par>
    </p:tnLst>
  </p:timing>
  <p:txStyles>
    <p:titleStyle>
      <a:lvl1pPr algn="l" rtl="0" eaLnBrk="0" fontAlgn="base" hangingPunct="0">
        <a:spcBef>
          <a:spcPct val="0"/>
        </a:spcBef>
        <a:spcAft>
          <a:spcPct val="0"/>
        </a:spcAft>
        <a:defRPr sz="2600" b="1" kern="1200">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panose="020B0604020202020204" pitchFamily="34" charset="0"/>
        </a:defRPr>
      </a:lvl2pPr>
      <a:lvl3pPr algn="l" rtl="0" eaLnBrk="0" fontAlgn="base" hangingPunct="0">
        <a:spcBef>
          <a:spcPct val="0"/>
        </a:spcBef>
        <a:spcAft>
          <a:spcPct val="0"/>
        </a:spcAft>
        <a:defRPr sz="2600" b="1">
          <a:solidFill>
            <a:srgbClr val="0066B3"/>
          </a:solidFill>
          <a:latin typeface="Arial" panose="020B0604020202020204" pitchFamily="34" charset="0"/>
        </a:defRPr>
      </a:lvl3pPr>
      <a:lvl4pPr algn="l" rtl="0" eaLnBrk="0" fontAlgn="base" hangingPunct="0">
        <a:spcBef>
          <a:spcPct val="0"/>
        </a:spcBef>
        <a:spcAft>
          <a:spcPct val="0"/>
        </a:spcAft>
        <a:defRPr sz="2600" b="1">
          <a:solidFill>
            <a:srgbClr val="0066B3"/>
          </a:solidFill>
          <a:latin typeface="Arial" panose="020B0604020202020204" pitchFamily="34" charset="0"/>
        </a:defRPr>
      </a:lvl4pPr>
      <a:lvl5pPr algn="l" rtl="0" eaLnBrk="0" fontAlgn="base" hangingPunct="0">
        <a:spcBef>
          <a:spcPct val="0"/>
        </a:spcBef>
        <a:spcAft>
          <a:spcPct val="0"/>
        </a:spcAft>
        <a:defRPr sz="2600" b="1">
          <a:solidFill>
            <a:srgbClr val="0066B3"/>
          </a:solidFill>
          <a:latin typeface="Arial" panose="020B0604020202020204" pitchFamily="34" charset="0"/>
        </a:defRPr>
      </a:lvl5pPr>
      <a:lvl6pPr marL="457200" algn="l" rtl="0" fontAlgn="base">
        <a:spcBef>
          <a:spcPct val="0"/>
        </a:spcBef>
        <a:spcAft>
          <a:spcPct val="0"/>
        </a:spcAft>
        <a:defRPr sz="2600" b="1">
          <a:solidFill>
            <a:srgbClr val="0066B3"/>
          </a:solidFill>
          <a:latin typeface="Arial" panose="020B0604020202020204" pitchFamily="34" charset="0"/>
        </a:defRPr>
      </a:lvl6pPr>
      <a:lvl7pPr marL="914400" algn="l" rtl="0" fontAlgn="base">
        <a:spcBef>
          <a:spcPct val="0"/>
        </a:spcBef>
        <a:spcAft>
          <a:spcPct val="0"/>
        </a:spcAft>
        <a:defRPr sz="2600" b="1">
          <a:solidFill>
            <a:srgbClr val="0066B3"/>
          </a:solidFill>
          <a:latin typeface="Arial" panose="020B0604020202020204" pitchFamily="34" charset="0"/>
        </a:defRPr>
      </a:lvl7pPr>
      <a:lvl8pPr marL="1371600" algn="l" rtl="0" fontAlgn="base">
        <a:spcBef>
          <a:spcPct val="0"/>
        </a:spcBef>
        <a:spcAft>
          <a:spcPct val="0"/>
        </a:spcAft>
        <a:defRPr sz="2600" b="1">
          <a:solidFill>
            <a:srgbClr val="0066B3"/>
          </a:solidFill>
          <a:latin typeface="Arial" panose="020B0604020202020204" pitchFamily="34" charset="0"/>
        </a:defRPr>
      </a:lvl8pPr>
      <a:lvl9pPr marL="1828800" algn="l" rtl="0" fontAlgn="base">
        <a:spcBef>
          <a:spcPct val="0"/>
        </a:spcBef>
        <a:spcAft>
          <a:spcPct val="0"/>
        </a:spcAft>
        <a:defRPr sz="2600" b="1">
          <a:solidFill>
            <a:srgbClr val="0066B3"/>
          </a:solidFill>
          <a:latin typeface="Arial" panose="020B0604020202020204" pitchFamily="34" charset="0"/>
        </a:defRPr>
      </a:lvl9pPr>
    </p:titleStyle>
    <p:bodyStyle>
      <a:lvl1pPr marL="342900" indent="-342900" algn="l" rtl="0" eaLnBrk="0" fontAlgn="base" hangingPunct="0">
        <a:spcBef>
          <a:spcPct val="20000"/>
        </a:spcBef>
        <a:spcAft>
          <a:spcPct val="0"/>
        </a:spcAft>
        <a:defRPr sz="2400" kern="1200">
          <a:solidFill>
            <a:srgbClr val="53BE95"/>
          </a:solidFill>
          <a:latin typeface="+mn-lt"/>
          <a:ea typeface="+mn-ea"/>
          <a:cs typeface="+mn-cs"/>
        </a:defRPr>
      </a:lvl1pPr>
      <a:lvl2pPr marL="742950" indent="-285750" algn="l" rtl="0" eaLnBrk="0" fontAlgn="base" hangingPunct="0">
        <a:spcBef>
          <a:spcPct val="20000"/>
        </a:spcBef>
        <a:spcAft>
          <a:spcPct val="0"/>
        </a:spcAft>
        <a:defRPr sz="2000" b="1" i="1" kern="1200">
          <a:solidFill>
            <a:srgbClr val="F7955A"/>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wmf"/><Relationship Id="rId7" Type="http://schemas.openxmlformats.org/officeDocument/2006/relationships/image" Target="../media/image20.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2.png"/><Relationship Id="rId7" Type="http://schemas.openxmlformats.org/officeDocument/2006/relationships/image" Target="../media/image2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31.png"/><Relationship Id="rId1" Type="http://schemas.openxmlformats.org/officeDocument/2006/relationships/slideLayout" Target="../slideLayouts/slideLayout23.xml"/><Relationship Id="rId6" Type="http://schemas.openxmlformats.org/officeDocument/2006/relationships/image" Target="../media/image34.wmf"/><Relationship Id="rId5" Type="http://schemas.openxmlformats.org/officeDocument/2006/relationships/image" Target="../media/image33.wmf"/><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47.wmf"/><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52.wmf"/></Relationships>
</file>

<file path=ppt/slides/_rels/slide32.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18" Type="http://schemas.openxmlformats.org/officeDocument/2006/relationships/image" Target="../media/image70.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17" Type="http://schemas.openxmlformats.org/officeDocument/2006/relationships/image" Target="../media/image69.png"/><Relationship Id="rId2" Type="http://schemas.openxmlformats.org/officeDocument/2006/relationships/image" Target="../media/image3.wmf"/><Relationship Id="rId16" Type="http://schemas.openxmlformats.org/officeDocument/2006/relationships/image" Target="../media/image68.png"/><Relationship Id="rId1" Type="http://schemas.openxmlformats.org/officeDocument/2006/relationships/slideLayout" Target="../slideLayouts/slideLayout23.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5" Type="http://schemas.openxmlformats.org/officeDocument/2006/relationships/image" Target="../media/image67.png"/><Relationship Id="rId10" Type="http://schemas.openxmlformats.org/officeDocument/2006/relationships/image" Target="../media/image62.png"/><Relationship Id="rId19" Type="http://schemas.openxmlformats.org/officeDocument/2006/relationships/image" Target="../media/image71.png"/><Relationship Id="rId4" Type="http://schemas.openxmlformats.org/officeDocument/2006/relationships/image" Target="../media/image56.png"/><Relationship Id="rId9" Type="http://schemas.openxmlformats.org/officeDocument/2006/relationships/image" Target="../media/image61.png"/><Relationship Id="rId14" Type="http://schemas.openxmlformats.org/officeDocument/2006/relationships/image" Target="../media/image66.png"/></Relationships>
</file>

<file path=ppt/slides/_rels/slide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75.png"/><Relationship Id="rId4" Type="http://schemas.openxmlformats.org/officeDocument/2006/relationships/image" Target="../media/image74.wmf"/></Relationships>
</file>

<file path=ppt/slides/_rels/slide39.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ChangeArrowheads="1"/>
          </p:cNvSpPr>
          <p:nvPr/>
        </p:nvSpPr>
        <p:spPr bwMode="auto">
          <a:xfrm>
            <a:off x="5257800" y="4953000"/>
            <a:ext cx="3657600" cy="1447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endParaRPr lang="en-GB" altLang="en-US" sz="1800">
              <a:solidFill>
                <a:schemeClr val="tx1"/>
              </a:solidFill>
              <a:latin typeface="Palatino"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2"/>
              <p:cNvSpPr>
                <a:spLocks noGrp="1"/>
              </p:cNvSpPr>
              <p:nvPr>
                <p:ph sz="quarter" idx="1"/>
              </p:nvPr>
            </p:nvSpPr>
            <p:spPr>
              <a:xfrm>
                <a:off x="381000" y="304800"/>
                <a:ext cx="8610600" cy="5943600"/>
              </a:xfrm>
            </p:spPr>
            <p:txBody>
              <a:bodyPr>
                <a:noAutofit/>
              </a:bodyPr>
              <a:lstStyle/>
              <a:p>
                <a:pPr marL="457200" lvl="1" indent="0">
                  <a:buNone/>
                </a:pPr>
                <a:r>
                  <a:rPr lang="en-US" sz="2800" b="0" i="0" dirty="0" smtClean="0">
                    <a:solidFill>
                      <a:schemeClr val="tx1"/>
                    </a:solidFill>
                    <a:latin typeface="Cambria Math" panose="02040503050406030204" pitchFamily="18" charset="0"/>
                    <a:ea typeface="Cambria Math" panose="02040503050406030204" pitchFamily="18" charset="0"/>
                  </a:rPr>
                  <a:t>The utility at time </a:t>
                </a:r>
                <a14:m>
                  <m:oMath xmlns:m="http://schemas.openxmlformats.org/officeDocument/2006/math">
                    <m:r>
                      <a:rPr lang="en-GB" sz="2800" b="0" i="1" smtClean="0">
                        <a:solidFill>
                          <a:schemeClr val="tx1"/>
                        </a:solidFill>
                        <a:latin typeface="Cambria Math" panose="02040503050406030204" pitchFamily="18" charset="0"/>
                        <a:ea typeface="Cambria Math" panose="02040503050406030204" pitchFamily="18" charset="0"/>
                      </a:rPr>
                      <m:t>𝑡</m:t>
                    </m:r>
                  </m:oMath>
                </a14:m>
                <a:r>
                  <a:rPr lang="en-US" sz="2800" b="0" i="0" dirty="0" smtClean="0">
                    <a:solidFill>
                      <a:schemeClr val="tx1"/>
                    </a:solidFill>
                    <a:latin typeface="Cambria Math" panose="02040503050406030204" pitchFamily="18" charset="0"/>
                    <a:ea typeface="Cambria Math" panose="02040503050406030204" pitchFamily="18" charset="0"/>
                  </a:rPr>
                  <a:t> of a flow of goods</a:t>
                </a:r>
                <a14:m>
                  <m:oMath xmlns:m="http://schemas.openxmlformats.org/officeDocument/2006/math">
                    <m:sSub>
                      <m:sSubPr>
                        <m:ctrlPr>
                          <a:rPr lang="en-US" sz="2800" b="0" i="1">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 </m:t>
                        </m:r>
                        <m:r>
                          <a:rPr lang="en-GB" sz="2800" b="0">
                            <a:solidFill>
                              <a:schemeClr val="tx1"/>
                            </a:solidFill>
                            <a:latin typeface="Cambria Math" panose="02040503050406030204" pitchFamily="18" charset="0"/>
                            <a:ea typeface="Cambria Math" panose="02040503050406030204" pitchFamily="18" charset="0"/>
                          </a:rPr>
                          <m:t>𝑐</m:t>
                        </m:r>
                      </m:e>
                      <m:sub>
                        <m:r>
                          <a:rPr lang="en-GB" sz="2800" b="0">
                            <a:solidFill>
                              <a:schemeClr val="tx1"/>
                            </a:solidFill>
                            <a:latin typeface="Cambria Math" panose="02040503050406030204" pitchFamily="18" charset="0"/>
                            <a:ea typeface="Cambria Math" panose="02040503050406030204" pitchFamily="18" charset="0"/>
                          </a:rPr>
                          <m:t>𝑡</m:t>
                        </m:r>
                      </m:sub>
                    </m:sSub>
                  </m:oMath>
                </a14:m>
                <a:r>
                  <a:rPr lang="en-US" sz="2800" b="0" i="0" dirty="0" smtClean="0">
                    <a:solidFill>
                      <a:schemeClr val="tx1"/>
                    </a:solidFill>
                    <a:latin typeface="Cambria Math" panose="02040503050406030204" pitchFamily="18" charset="0"/>
                    <a:ea typeface="Cambria Math" panose="02040503050406030204" pitchFamily="18" charset="0"/>
                  </a:rPr>
                  <a:t> accruing at times </a:t>
                </a:r>
                <a14:m>
                  <m:oMath xmlns:m="http://schemas.openxmlformats.org/officeDocument/2006/math">
                    <m:r>
                      <a:rPr lang="en-GB" sz="2800" b="0" i="1" smtClean="0">
                        <a:solidFill>
                          <a:schemeClr val="tx1"/>
                        </a:solidFill>
                        <a:latin typeface="Cambria Math" panose="02040503050406030204" pitchFamily="18" charset="0"/>
                        <a:ea typeface="Cambria Math" panose="02040503050406030204" pitchFamily="18" charset="0"/>
                      </a:rPr>
                      <m:t>𝑡</m:t>
                    </m:r>
                    <m:r>
                      <a:rPr lang="en-GB" sz="2800" b="0" i="1" smtClean="0">
                        <a:solidFill>
                          <a:schemeClr val="tx1"/>
                        </a:solidFill>
                        <a:latin typeface="Cambria Math" panose="02040503050406030204" pitchFamily="18" charset="0"/>
                        <a:ea typeface="Cambria Math" panose="02040503050406030204" pitchFamily="18" charset="0"/>
                      </a:rPr>
                      <m:t>, </m:t>
                    </m:r>
                    <m:r>
                      <a:rPr lang="en-GB" sz="2800" b="0" i="1" smtClean="0">
                        <a:solidFill>
                          <a:schemeClr val="tx1"/>
                        </a:solidFill>
                        <a:latin typeface="Cambria Math" panose="02040503050406030204" pitchFamily="18" charset="0"/>
                        <a:ea typeface="Cambria Math" panose="02040503050406030204" pitchFamily="18" charset="0"/>
                      </a:rPr>
                      <m:t>𝑡</m:t>
                    </m:r>
                    <m:r>
                      <a:rPr lang="en-GB" sz="2800" b="0" i="1" smtClean="0">
                        <a:solidFill>
                          <a:schemeClr val="tx1"/>
                        </a:solidFill>
                        <a:latin typeface="Cambria Math" panose="02040503050406030204" pitchFamily="18" charset="0"/>
                        <a:ea typeface="Cambria Math" panose="02040503050406030204" pitchFamily="18" charset="0"/>
                      </a:rPr>
                      <m:t>+1, </m:t>
                    </m:r>
                    <m:r>
                      <a:rPr lang="en-GB" sz="2800" b="0" i="1" smtClean="0">
                        <a:solidFill>
                          <a:schemeClr val="tx1"/>
                        </a:solidFill>
                        <a:latin typeface="Cambria Math" panose="02040503050406030204" pitchFamily="18" charset="0"/>
                        <a:ea typeface="Cambria Math" panose="02040503050406030204" pitchFamily="18" charset="0"/>
                      </a:rPr>
                      <m:t>𝑡</m:t>
                    </m:r>
                    <m:r>
                      <a:rPr lang="en-GB" sz="2800" b="0" i="1" smtClean="0">
                        <a:solidFill>
                          <a:schemeClr val="tx1"/>
                        </a:solidFill>
                        <a:latin typeface="Cambria Math" panose="02040503050406030204" pitchFamily="18" charset="0"/>
                        <a:ea typeface="Cambria Math" panose="02040503050406030204" pitchFamily="18" charset="0"/>
                      </a:rPr>
                      <m:t>+2, …..</m:t>
                    </m:r>
                    <m:r>
                      <a:rPr lang="en-GB" sz="2800" b="0" i="1" smtClean="0">
                        <a:solidFill>
                          <a:schemeClr val="tx1"/>
                        </a:solidFill>
                        <a:latin typeface="Cambria Math" panose="02040503050406030204" pitchFamily="18" charset="0"/>
                        <a:ea typeface="Cambria Math" panose="02040503050406030204" pitchFamily="18" charset="0"/>
                      </a:rPr>
                      <m:t>𝑇</m:t>
                    </m:r>
                  </m:oMath>
                </a14:m>
                <a:r>
                  <a:rPr lang="en-US" sz="2800" b="0" i="0" dirty="0" smtClean="0">
                    <a:solidFill>
                      <a:schemeClr val="tx1"/>
                    </a:solidFill>
                    <a:latin typeface="Cambria Math" panose="02040503050406030204" pitchFamily="18" charset="0"/>
                    <a:ea typeface="Cambria Math" panose="02040503050406030204" pitchFamily="18" charset="0"/>
                  </a:rPr>
                  <a:t> is given by:</a:t>
                </a:r>
              </a:p>
              <a:p>
                <a:pPr marL="457200" lvl="1" indent="0">
                  <a:buNone/>
                </a:pPr>
                <a14:m>
                  <m:oMathPara xmlns:m="http://schemas.openxmlformats.org/officeDocument/2006/math">
                    <m:oMathParaPr>
                      <m:jc m:val="centerGroup"/>
                    </m:oMathParaPr>
                    <m:oMath xmlns:m="http://schemas.openxmlformats.org/officeDocument/2006/math">
                      <m:sSub>
                        <m:sSubPr>
                          <m:ctrlPr>
                            <a:rPr lang="en-US" sz="2800" b="0" i="1" smtClean="0">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𝑈</m:t>
                          </m:r>
                        </m:e>
                        <m:sub>
                          <m:r>
                            <a:rPr lang="en-GB" sz="2800" b="0" i="1" smtClean="0">
                              <a:solidFill>
                                <a:schemeClr val="tx1"/>
                              </a:solidFill>
                              <a:latin typeface="Cambria Math" panose="02040503050406030204" pitchFamily="18" charset="0"/>
                              <a:ea typeface="Cambria Math" panose="02040503050406030204" pitchFamily="18" charset="0"/>
                            </a:rPr>
                            <m:t>𝑡</m:t>
                          </m:r>
                        </m:sub>
                      </m:sSub>
                      <m:d>
                        <m:dPr>
                          <m:ctrlPr>
                            <a:rPr lang="en-US" sz="2800" b="0" i="1" smtClean="0">
                              <a:solidFill>
                                <a:schemeClr val="tx1"/>
                              </a:solidFill>
                              <a:latin typeface="Cambria Math" panose="02040503050406030204" pitchFamily="18" charset="0"/>
                              <a:ea typeface="Cambria Math" panose="02040503050406030204" pitchFamily="18" charset="0"/>
                            </a:rPr>
                          </m:ctrlPr>
                        </m:dPr>
                        <m:e>
                          <m:sSub>
                            <m:sSubPr>
                              <m:ctrlPr>
                                <a:rPr lang="en-US" sz="2800" b="0" i="1" smtClean="0">
                                  <a:solidFill>
                                    <a:schemeClr val="tx1"/>
                                  </a:solidFill>
                                  <a:latin typeface="Cambria Math" panose="02040503050406030204" pitchFamily="18" charset="0"/>
                                  <a:ea typeface="Cambria Math" panose="02040503050406030204" pitchFamily="18" charset="0"/>
                                </a:rPr>
                              </m:ctrlPr>
                            </m:sSubPr>
                            <m:e>
                              <m:r>
                                <a:rPr lang="en-GB" sz="2800" b="0" i="1" smtClean="0">
                                  <a:solidFill>
                                    <a:schemeClr val="tx1"/>
                                  </a:solidFill>
                                  <a:latin typeface="Cambria Math" panose="02040503050406030204" pitchFamily="18" charset="0"/>
                                  <a:ea typeface="Cambria Math" panose="02040503050406030204" pitchFamily="18" charset="0"/>
                                </a:rPr>
                                <m:t>𝑐</m:t>
                              </m:r>
                            </m:e>
                            <m:sub>
                              <m:r>
                                <a:rPr lang="en-GB" sz="2800" b="0" i="1" smtClean="0">
                                  <a:solidFill>
                                    <a:schemeClr val="tx1"/>
                                  </a:solidFill>
                                  <a:latin typeface="Cambria Math" panose="02040503050406030204" pitchFamily="18" charset="0"/>
                                  <a:ea typeface="Cambria Math" panose="02040503050406030204" pitchFamily="18" charset="0"/>
                                </a:rPr>
                                <m:t>𝑡</m:t>
                              </m:r>
                            </m:sub>
                          </m:sSub>
                          <m:r>
                            <a:rPr lang="en-GB" sz="2800" b="0" i="1" smtClean="0">
                              <a:solidFill>
                                <a:schemeClr val="tx1"/>
                              </a:solidFill>
                              <a:latin typeface="Cambria Math" panose="02040503050406030204" pitchFamily="18" charset="0"/>
                              <a:ea typeface="Cambria Math" panose="02040503050406030204" pitchFamily="18" charset="0"/>
                            </a:rPr>
                            <m:t>,……</m:t>
                          </m:r>
                          <m:sSub>
                            <m:sSubPr>
                              <m:ctrlPr>
                                <a:rPr lang="en-US" sz="2800" b="0" i="1">
                                  <a:solidFill>
                                    <a:schemeClr val="tx1"/>
                                  </a:solidFill>
                                  <a:latin typeface="Cambria Math" panose="02040503050406030204" pitchFamily="18" charset="0"/>
                                  <a:ea typeface="Cambria Math" panose="02040503050406030204" pitchFamily="18" charset="0"/>
                                </a:rPr>
                              </m:ctrlPr>
                            </m:sSubPr>
                            <m:e>
                              <m:r>
                                <a:rPr lang="en-GB" sz="2800" b="0" i="1">
                                  <a:solidFill>
                                    <a:schemeClr val="tx1"/>
                                  </a:solidFill>
                                  <a:latin typeface="Cambria Math" panose="02040503050406030204" pitchFamily="18" charset="0"/>
                                  <a:ea typeface="Cambria Math" panose="02040503050406030204" pitchFamily="18" charset="0"/>
                                </a:rPr>
                                <m:t>𝑐</m:t>
                              </m:r>
                            </m:e>
                            <m:sub>
                              <m:r>
                                <a:rPr lang="en-GB" sz="2800" b="0" i="1" smtClean="0">
                                  <a:solidFill>
                                    <a:schemeClr val="tx1"/>
                                  </a:solidFill>
                                  <a:latin typeface="Cambria Math" panose="02040503050406030204" pitchFamily="18" charset="0"/>
                                  <a:ea typeface="Cambria Math" panose="02040503050406030204" pitchFamily="18" charset="0"/>
                                </a:rPr>
                                <m:t>𝑇</m:t>
                              </m:r>
                            </m:sub>
                          </m:sSub>
                        </m:e>
                      </m:d>
                      <m:r>
                        <a:rPr lang="en-GB" sz="2800" b="0" i="1" smtClean="0">
                          <a:solidFill>
                            <a:schemeClr val="tx1"/>
                          </a:solidFill>
                          <a:latin typeface="Cambria Math" panose="02040503050406030204" pitchFamily="18" charset="0"/>
                          <a:ea typeface="Cambria Math" panose="02040503050406030204" pitchFamily="18" charset="0"/>
                        </a:rPr>
                        <m:t>=</m:t>
                      </m:r>
                      <m:nary>
                        <m:naryPr>
                          <m:chr m:val="∑"/>
                          <m:ctrlPr>
                            <a:rPr lang="en-GB" sz="2800" b="0" i="1" smtClean="0">
                              <a:solidFill>
                                <a:schemeClr val="tx1"/>
                              </a:solidFill>
                              <a:latin typeface="Cambria Math" panose="02040503050406030204" pitchFamily="18" charset="0"/>
                              <a:ea typeface="Cambria Math" panose="02040503050406030204" pitchFamily="18" charset="0"/>
                            </a:rPr>
                          </m:ctrlPr>
                        </m:naryPr>
                        <m:sub>
                          <m:r>
                            <m:rPr>
                              <m:brk m:alnAt="23"/>
                            </m:rPr>
                            <a:rPr lang="en-GB" sz="2800" b="0" i="1" smtClean="0">
                              <a:solidFill>
                                <a:schemeClr val="tx1"/>
                              </a:solidFill>
                              <a:latin typeface="Cambria Math" panose="02040503050406030204" pitchFamily="18" charset="0"/>
                              <a:ea typeface="Cambria Math" panose="02040503050406030204" pitchFamily="18" charset="0"/>
                            </a:rPr>
                            <m:t>𝑘</m:t>
                          </m:r>
                          <m:r>
                            <a:rPr lang="en-GB" sz="2800" b="0" i="1" smtClean="0">
                              <a:solidFill>
                                <a:schemeClr val="tx1"/>
                              </a:solidFill>
                              <a:latin typeface="Cambria Math" panose="02040503050406030204" pitchFamily="18" charset="0"/>
                              <a:ea typeface="Cambria Math" panose="02040503050406030204" pitchFamily="18" charset="0"/>
                            </a:rPr>
                            <m:t>=0</m:t>
                          </m:r>
                        </m:sub>
                        <m:sup>
                          <m:r>
                            <a:rPr lang="en-GB" sz="2800" b="0" i="1" smtClean="0">
                              <a:solidFill>
                                <a:schemeClr val="tx1"/>
                              </a:solidFill>
                              <a:latin typeface="Cambria Math" panose="02040503050406030204" pitchFamily="18" charset="0"/>
                              <a:ea typeface="Cambria Math" panose="02040503050406030204" pitchFamily="18" charset="0"/>
                            </a:rPr>
                            <m:t>𝑇</m:t>
                          </m:r>
                          <m:r>
                            <a:rPr lang="en-GB" sz="2800" b="0" i="1" smtClean="0">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𝑡</m:t>
                          </m:r>
                        </m:sup>
                        <m:e>
                          <m:sSup>
                            <m:sSupPr>
                              <m:ctrlPr>
                                <a:rPr lang="en-GB" sz="2800" b="0" i="1" smtClean="0">
                                  <a:solidFill>
                                    <a:schemeClr val="tx1"/>
                                  </a:solidFill>
                                  <a:latin typeface="Cambria Math" panose="02040503050406030204" pitchFamily="18" charset="0"/>
                                  <a:ea typeface="Cambria Math" panose="02040503050406030204" pitchFamily="18" charset="0"/>
                                </a:rPr>
                              </m:ctrlPr>
                            </m:sSupPr>
                            <m:e>
                              <m:r>
                                <a:rPr lang="en-GB" sz="2800" b="0">
                                  <a:solidFill>
                                    <a:schemeClr val="tx1"/>
                                  </a:solidFill>
                                  <a:latin typeface="Cambria Math" panose="02040503050406030204" pitchFamily="18" charset="0"/>
                                  <a:ea typeface="Cambria Math" panose="02040503050406030204" pitchFamily="18" charset="0"/>
                                </a:rPr>
                                <m:t>𝛿</m:t>
                              </m:r>
                            </m:e>
                            <m:sup>
                              <m:r>
                                <a:rPr lang="it-IT" sz="2800" b="0" i="1" smtClean="0">
                                  <a:solidFill>
                                    <a:schemeClr val="tx1"/>
                                  </a:solidFill>
                                  <a:latin typeface="Cambria Math" panose="02040503050406030204" pitchFamily="18" charset="0"/>
                                  <a:ea typeface="Cambria Math" panose="02040503050406030204" pitchFamily="18" charset="0"/>
                                </a:rPr>
                                <m:t>𝑘</m:t>
                              </m:r>
                            </m:sup>
                          </m:sSup>
                          <m:r>
                            <a:rPr lang="en-GB" sz="2800" b="0" i="1" smtClean="0">
                              <a:solidFill>
                                <a:schemeClr val="tx1"/>
                              </a:solidFill>
                              <a:latin typeface="Cambria Math" panose="02040503050406030204" pitchFamily="18" charset="0"/>
                              <a:ea typeface="Cambria Math" panose="02040503050406030204" pitchFamily="18" charset="0"/>
                            </a:rPr>
                            <m:t>𝑢</m:t>
                          </m:r>
                          <m:r>
                            <a:rPr lang="en-GB" sz="2800" b="0" i="1" smtClean="0">
                              <a:solidFill>
                                <a:schemeClr val="tx1"/>
                              </a:solidFill>
                              <a:latin typeface="Cambria Math" panose="02040503050406030204" pitchFamily="18" charset="0"/>
                              <a:ea typeface="Cambria Math" panose="02040503050406030204" pitchFamily="18" charset="0"/>
                            </a:rPr>
                            <m:t>(</m:t>
                          </m:r>
                          <m:sSub>
                            <m:sSubPr>
                              <m:ctrlPr>
                                <a:rPr lang="en-US" sz="2800" b="0" i="1">
                                  <a:solidFill>
                                    <a:schemeClr val="tx1"/>
                                  </a:solidFill>
                                  <a:latin typeface="Cambria Math" panose="02040503050406030204" pitchFamily="18" charset="0"/>
                                  <a:ea typeface="Cambria Math" panose="02040503050406030204" pitchFamily="18" charset="0"/>
                                </a:rPr>
                              </m:ctrlPr>
                            </m:sSubPr>
                            <m:e>
                              <m:r>
                                <a:rPr lang="en-GB" sz="2800" b="0" i="1">
                                  <a:solidFill>
                                    <a:schemeClr val="tx1"/>
                                  </a:solidFill>
                                  <a:latin typeface="Cambria Math" panose="02040503050406030204" pitchFamily="18" charset="0"/>
                                  <a:ea typeface="Cambria Math" panose="02040503050406030204" pitchFamily="18" charset="0"/>
                                </a:rPr>
                                <m:t>𝑐</m:t>
                              </m:r>
                            </m:e>
                            <m:sub>
                              <m:r>
                                <a:rPr lang="en-GB" sz="2800" b="0" i="1">
                                  <a:solidFill>
                                    <a:schemeClr val="tx1"/>
                                  </a:solidFill>
                                  <a:latin typeface="Cambria Math" panose="02040503050406030204" pitchFamily="18" charset="0"/>
                                  <a:ea typeface="Cambria Math" panose="02040503050406030204" pitchFamily="18" charset="0"/>
                                </a:rPr>
                                <m:t>𝑡</m:t>
                              </m:r>
                              <m:r>
                                <a:rPr lang="en-GB" sz="2800" b="0" i="1" smtClean="0">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𝑘</m:t>
                              </m:r>
                            </m:sub>
                          </m:sSub>
                          <m:r>
                            <a:rPr lang="en-GB" sz="2800" b="0" i="1" smtClean="0">
                              <a:solidFill>
                                <a:schemeClr val="tx1"/>
                              </a:solidFill>
                              <a:latin typeface="Cambria Math" panose="02040503050406030204" pitchFamily="18" charset="0"/>
                              <a:ea typeface="Cambria Math" panose="02040503050406030204" pitchFamily="18" charset="0"/>
                            </a:rPr>
                            <m:t>)</m:t>
                          </m:r>
                        </m:e>
                      </m:nary>
                    </m:oMath>
                  </m:oMathPara>
                </a14:m>
                <a:endParaRPr lang="en-US" sz="2800" b="0" dirty="0" smtClean="0">
                  <a:solidFill>
                    <a:schemeClr val="tx1"/>
                  </a:solidFill>
                  <a:latin typeface="Cambria Math" panose="02040503050406030204" pitchFamily="18" charset="0"/>
                  <a:ea typeface="Cambria Math" panose="02040503050406030204" pitchFamily="18" charset="0"/>
                </a:endParaRPr>
              </a:p>
              <a:p>
                <a:pPr marL="457200" lvl="1" indent="0">
                  <a:buNone/>
                </a:pPr>
                <a:r>
                  <a:rPr lang="en-US" sz="2800" b="0" dirty="0">
                    <a:solidFill>
                      <a:schemeClr val="tx1"/>
                    </a:solidFill>
                    <a:latin typeface="Cambria Math" panose="02040503050406030204" pitchFamily="18" charset="0"/>
                    <a:ea typeface="Cambria Math" panose="02040503050406030204" pitchFamily="18" charset="0"/>
                  </a:rPr>
                  <a:t>w</a:t>
                </a:r>
                <a:r>
                  <a:rPr lang="en-US" sz="2800" b="0" dirty="0" smtClean="0">
                    <a:solidFill>
                      <a:schemeClr val="tx1"/>
                    </a:solidFill>
                    <a:latin typeface="Cambria Math" panose="02040503050406030204" pitchFamily="18" charset="0"/>
                    <a:ea typeface="Cambria Math" panose="02040503050406030204" pitchFamily="18" charset="0"/>
                  </a:rPr>
                  <a:t>here</a:t>
                </a:r>
                <a14:m>
                  <m:oMath xmlns:m="http://schemas.openxmlformats.org/officeDocument/2006/math">
                    <m:r>
                      <a:rPr lang="en-GB" sz="2800" b="0" i="1" smtClean="0">
                        <a:solidFill>
                          <a:schemeClr val="tx1"/>
                        </a:solidFill>
                        <a:latin typeface="Cambria Math" panose="02040503050406030204" pitchFamily="18" charset="0"/>
                        <a:ea typeface="Cambria Math" panose="02040503050406030204" pitchFamily="18" charset="0"/>
                      </a:rPr>
                      <m:t>  </m:t>
                    </m:r>
                    <m:r>
                      <a:rPr lang="en-GB" sz="2800" b="0">
                        <a:solidFill>
                          <a:schemeClr val="tx1"/>
                        </a:solidFill>
                        <a:latin typeface="Cambria Math" panose="02040503050406030204" pitchFamily="18" charset="0"/>
                        <a:ea typeface="Cambria Math" panose="02040503050406030204" pitchFamily="18" charset="0"/>
                      </a:rPr>
                      <m:t>𝛿</m:t>
                    </m:r>
                    <m:r>
                      <a:rPr lang="en-US" sz="2800" b="0" i="1" dirty="0" smtClean="0">
                        <a:solidFill>
                          <a:schemeClr val="tx1"/>
                        </a:solidFill>
                        <a:latin typeface="Cambria Math" panose="02040503050406030204" pitchFamily="18" charset="0"/>
                        <a:ea typeface="Cambria Math" panose="02040503050406030204" pitchFamily="18" charset="0"/>
                      </a:rPr>
                      <m:t>=</m:t>
                    </m:r>
                    <m:f>
                      <m:fPr>
                        <m:ctrlPr>
                          <a:rPr lang="en-US" sz="2800" b="0" i="1" dirty="0">
                            <a:solidFill>
                              <a:schemeClr val="tx1"/>
                            </a:solidFill>
                            <a:latin typeface="Cambria Math" panose="02040503050406030204" pitchFamily="18" charset="0"/>
                            <a:ea typeface="Cambria Math" panose="02040503050406030204" pitchFamily="18" charset="0"/>
                          </a:rPr>
                        </m:ctrlPr>
                      </m:fPr>
                      <m:num>
                        <m:r>
                          <a:rPr lang="en-GB" sz="2800" b="0" dirty="0">
                            <a:solidFill>
                              <a:schemeClr val="tx1"/>
                            </a:solidFill>
                            <a:latin typeface="Cambria Math" panose="02040503050406030204" pitchFamily="18" charset="0"/>
                            <a:ea typeface="Cambria Math" panose="02040503050406030204" pitchFamily="18" charset="0"/>
                          </a:rPr>
                          <m:t>1</m:t>
                        </m:r>
                      </m:num>
                      <m:den>
                        <m:r>
                          <a:rPr lang="en-GB" sz="2800" b="0" dirty="0">
                            <a:solidFill>
                              <a:schemeClr val="tx1"/>
                            </a:solidFill>
                            <a:latin typeface="Cambria Math" panose="02040503050406030204" pitchFamily="18" charset="0"/>
                            <a:ea typeface="Cambria Math" panose="02040503050406030204" pitchFamily="18" charset="0"/>
                          </a:rPr>
                          <m:t>1+</m:t>
                        </m:r>
                        <m:r>
                          <a:rPr lang="en-GB" sz="2800" b="0" dirty="0">
                            <a:solidFill>
                              <a:schemeClr val="tx1"/>
                            </a:solidFill>
                            <a:latin typeface="Cambria Math" panose="02040503050406030204" pitchFamily="18" charset="0"/>
                            <a:ea typeface="Cambria Math" panose="02040503050406030204" pitchFamily="18" charset="0"/>
                          </a:rPr>
                          <m:t>𝑅</m:t>
                        </m:r>
                      </m:den>
                    </m:f>
                  </m:oMath>
                </a14:m>
                <a:endParaRPr lang="en-US" sz="2800" b="0" dirty="0">
                  <a:solidFill>
                    <a:schemeClr val="tx1"/>
                  </a:solidFill>
                  <a:latin typeface="Cambria Math" panose="02040503050406030204" pitchFamily="18" charset="0"/>
                  <a:ea typeface="Cambria Math" panose="02040503050406030204" pitchFamily="18" charset="0"/>
                </a:endParaRPr>
              </a:p>
              <a:p>
                <a:pPr marL="457200" lvl="1" indent="0">
                  <a:buNone/>
                </a:pPr>
                <a:r>
                  <a:rPr lang="en-US" sz="2800" b="0" dirty="0" smtClean="0">
                    <a:solidFill>
                      <a:schemeClr val="tx1"/>
                    </a:solidFill>
                    <a:latin typeface="Cambria Math" panose="02040503050406030204" pitchFamily="18" charset="0"/>
                    <a:ea typeface="Cambria Math" panose="02040503050406030204" pitchFamily="18" charset="0"/>
                  </a:rPr>
                  <a:t>and</a:t>
                </a:r>
              </a:p>
              <a:p>
                <a:pPr lvl="1"/>
                <a14:m>
                  <m:oMath xmlns:m="http://schemas.openxmlformats.org/officeDocument/2006/math">
                    <m:r>
                      <a:rPr lang="en-GB" sz="2800" b="0" i="1">
                        <a:solidFill>
                          <a:schemeClr val="tx1"/>
                        </a:solidFill>
                        <a:latin typeface="Cambria Math" panose="02040503050406030204" pitchFamily="18" charset="0"/>
                        <a:ea typeface="Cambria Math" panose="02040503050406030204" pitchFamily="18" charset="0"/>
                      </a:rPr>
                      <m:t>𝑢</m:t>
                    </m:r>
                    <m:r>
                      <a:rPr lang="en-GB" sz="2800" b="0" i="1">
                        <a:solidFill>
                          <a:schemeClr val="tx1"/>
                        </a:solidFill>
                        <a:latin typeface="Cambria Math" panose="02040503050406030204" pitchFamily="18" charset="0"/>
                        <a:ea typeface="Cambria Math" panose="02040503050406030204" pitchFamily="18" charset="0"/>
                      </a:rPr>
                      <m:t>(</m:t>
                    </m:r>
                    <m:sSub>
                      <m:sSubPr>
                        <m:ctrlPr>
                          <a:rPr lang="en-US" sz="2800" b="0" i="1">
                            <a:solidFill>
                              <a:schemeClr val="tx1"/>
                            </a:solidFill>
                            <a:latin typeface="Cambria Math" panose="02040503050406030204" pitchFamily="18" charset="0"/>
                            <a:ea typeface="Cambria Math" panose="02040503050406030204" pitchFamily="18" charset="0"/>
                          </a:rPr>
                        </m:ctrlPr>
                      </m:sSubPr>
                      <m:e>
                        <m:r>
                          <a:rPr lang="en-GB" sz="2800" b="0" i="1">
                            <a:solidFill>
                              <a:schemeClr val="tx1"/>
                            </a:solidFill>
                            <a:latin typeface="Cambria Math" panose="02040503050406030204" pitchFamily="18" charset="0"/>
                            <a:ea typeface="Cambria Math" panose="02040503050406030204" pitchFamily="18" charset="0"/>
                          </a:rPr>
                          <m:t>𝑐</m:t>
                        </m:r>
                      </m:e>
                      <m:sub>
                        <m:r>
                          <a:rPr lang="en-GB" sz="2800" b="0" i="1">
                            <a:solidFill>
                              <a:schemeClr val="tx1"/>
                            </a:solidFill>
                            <a:latin typeface="Cambria Math" panose="02040503050406030204" pitchFamily="18" charset="0"/>
                            <a:ea typeface="Cambria Math" panose="02040503050406030204" pitchFamily="18" charset="0"/>
                          </a:rPr>
                          <m:t>𝑡</m:t>
                        </m:r>
                        <m:r>
                          <a:rPr lang="en-GB" sz="2800" b="0" i="1">
                            <a:solidFill>
                              <a:schemeClr val="tx1"/>
                            </a:solidFill>
                            <a:latin typeface="Cambria Math" panose="02040503050406030204" pitchFamily="18" charset="0"/>
                            <a:ea typeface="Cambria Math" panose="02040503050406030204" pitchFamily="18" charset="0"/>
                          </a:rPr>
                          <m:t>+</m:t>
                        </m:r>
                        <m:r>
                          <a:rPr lang="en-GB" sz="2800" b="0" i="1">
                            <a:solidFill>
                              <a:schemeClr val="tx1"/>
                            </a:solidFill>
                            <a:latin typeface="Cambria Math" panose="02040503050406030204" pitchFamily="18" charset="0"/>
                            <a:ea typeface="Cambria Math" panose="02040503050406030204" pitchFamily="18" charset="0"/>
                          </a:rPr>
                          <m:t>𝑘</m:t>
                        </m:r>
                      </m:sub>
                    </m:sSub>
                    <m:r>
                      <a:rPr lang="en-GB" sz="2800" b="0" i="1">
                        <a:solidFill>
                          <a:schemeClr val="tx1"/>
                        </a:solidFill>
                        <a:latin typeface="Cambria Math" panose="02040503050406030204" pitchFamily="18" charset="0"/>
                        <a:ea typeface="Cambria Math" panose="02040503050406030204" pitchFamily="18" charset="0"/>
                      </a:rPr>
                      <m:t>)</m:t>
                    </m:r>
                  </m:oMath>
                </a14:m>
                <a:r>
                  <a:rPr lang="en-US" sz="2800" b="0" dirty="0">
                    <a:solidFill>
                      <a:schemeClr val="tx1"/>
                    </a:solidFill>
                    <a:latin typeface="Cambria Math" panose="02040503050406030204" pitchFamily="18" charset="0"/>
                    <a:ea typeface="Cambria Math" panose="02040503050406030204" pitchFamily="18" charset="0"/>
                  </a:rPr>
                  <a:t> </a:t>
                </a:r>
                <a:r>
                  <a:rPr lang="en-US" sz="2800" b="0" dirty="0" smtClean="0">
                    <a:solidFill>
                      <a:schemeClr val="tx1"/>
                    </a:solidFill>
                    <a:latin typeface="Cambria Math" panose="02040503050406030204" pitchFamily="18" charset="0"/>
                    <a:ea typeface="Cambria Math" panose="02040503050406030204" pitchFamily="18" charset="0"/>
                  </a:rPr>
                  <a:t>       instantaneous utility function</a:t>
                </a:r>
              </a:p>
              <a:p>
                <a:pPr lvl="1"/>
                <a14:m>
                  <m:oMath xmlns:m="http://schemas.openxmlformats.org/officeDocument/2006/math">
                    <m:r>
                      <a:rPr lang="en-GB" sz="2800" b="0">
                        <a:solidFill>
                          <a:schemeClr val="tx1"/>
                        </a:solidFill>
                        <a:latin typeface="Cambria Math" panose="02040503050406030204" pitchFamily="18" charset="0"/>
                        <a:ea typeface="Cambria Math" panose="02040503050406030204" pitchFamily="18" charset="0"/>
                      </a:rPr>
                      <m:t>𝛿</m:t>
                    </m:r>
                  </m:oMath>
                </a14:m>
                <a:r>
                  <a:rPr lang="en-US" sz="2800" b="0" dirty="0" smtClean="0">
                    <a:solidFill>
                      <a:schemeClr val="tx1"/>
                    </a:solidFill>
                    <a:latin typeface="Cambria Math" panose="02040503050406030204" pitchFamily="18" charset="0"/>
                    <a:ea typeface="Cambria Math" panose="02040503050406030204" pitchFamily="18" charset="0"/>
                  </a:rPr>
                  <a:t> 	</a:t>
                </a:r>
                <a:r>
                  <a:rPr lang="en-US" sz="2800" b="0" dirty="0">
                    <a:solidFill>
                      <a:schemeClr val="tx1"/>
                    </a:solidFill>
                    <a:latin typeface="Cambria Math" panose="02040503050406030204" pitchFamily="18" charset="0"/>
                    <a:ea typeface="Cambria Math" panose="02040503050406030204" pitchFamily="18" charset="0"/>
                  </a:rPr>
                  <a:t> </a:t>
                </a:r>
                <a:r>
                  <a:rPr lang="en-US" sz="2800" b="0" dirty="0" smtClean="0">
                    <a:solidFill>
                      <a:schemeClr val="tx1"/>
                    </a:solidFill>
                    <a:latin typeface="Cambria Math" panose="02040503050406030204" pitchFamily="18" charset="0"/>
                    <a:ea typeface="Cambria Math" panose="02040503050406030204" pitchFamily="18" charset="0"/>
                  </a:rPr>
                  <a:t> discount factor</a:t>
                </a:r>
              </a:p>
              <a:p>
                <a:pPr lvl="1"/>
                <a14:m>
                  <m:oMath xmlns:m="http://schemas.openxmlformats.org/officeDocument/2006/math">
                    <m:r>
                      <a:rPr lang="en-GB" sz="2800" b="0" i="1" dirty="0" smtClean="0">
                        <a:solidFill>
                          <a:schemeClr val="tx1"/>
                        </a:solidFill>
                        <a:latin typeface="Cambria Math" panose="02040503050406030204" pitchFamily="18" charset="0"/>
                        <a:ea typeface="Cambria Math" panose="02040503050406030204" pitchFamily="18" charset="0"/>
                      </a:rPr>
                      <m:t>𝑅</m:t>
                    </m:r>
                    <m:r>
                      <a:rPr lang="de-AT" sz="2800" b="0" i="1" dirty="0" smtClean="0">
                        <a:solidFill>
                          <a:schemeClr val="tx1"/>
                        </a:solidFill>
                        <a:latin typeface="Cambria Math" panose="02040503050406030204" pitchFamily="18" charset="0"/>
                        <a:ea typeface="Cambria Math" panose="02040503050406030204" pitchFamily="18" charset="0"/>
                      </a:rPr>
                      <m:t> </m:t>
                    </m:r>
                    <m:r>
                      <a:rPr lang="en-GB" sz="2800" b="0" i="1" dirty="0" smtClean="0">
                        <a:solidFill>
                          <a:schemeClr val="tx1"/>
                        </a:solidFill>
                        <a:latin typeface="Cambria Math" panose="02040503050406030204" pitchFamily="18" charset="0"/>
                        <a:ea typeface="Cambria Math" panose="02040503050406030204" pitchFamily="18" charset="0"/>
                      </a:rPr>
                      <m:t>   </m:t>
                    </m:r>
                  </m:oMath>
                </a14:m>
                <a:r>
                  <a:rPr lang="de-AT" sz="2800" b="0" dirty="0" smtClean="0">
                    <a:solidFill>
                      <a:schemeClr val="tx1"/>
                    </a:solidFill>
                    <a:latin typeface="Cambria Math" panose="02040503050406030204" pitchFamily="18" charset="0"/>
                    <a:ea typeface="Cambria Math" panose="02040503050406030204" pitchFamily="18" charset="0"/>
                  </a:rPr>
                  <a:t>       	  discount rate</a:t>
                </a:r>
              </a:p>
              <a:p>
                <a:pPr lvl="1"/>
                <a:endParaRPr lang="de-AT" sz="2800" b="0" dirty="0">
                  <a:solidFill>
                    <a:schemeClr val="tx1"/>
                  </a:solidFill>
                  <a:latin typeface="Cambria Math" panose="02040503050406030204" pitchFamily="18" charset="0"/>
                  <a:ea typeface="Cambria Math" panose="02040503050406030204" pitchFamily="18" charset="0"/>
                </a:endParaRPr>
              </a:p>
              <a:p>
                <a:pPr lvl="1"/>
                <a:r>
                  <a:rPr lang="de-AT" sz="2800" dirty="0" smtClean="0">
                    <a:solidFill>
                      <a:schemeClr val="tx1"/>
                    </a:solidFill>
                    <a:latin typeface="Cambria Math" panose="02040503050406030204" pitchFamily="18" charset="0"/>
                    <a:ea typeface="Cambria Math" panose="02040503050406030204" pitchFamily="18" charset="0"/>
                  </a:rPr>
                  <a:t>Note that</a:t>
                </a:r>
                <a14:m>
                  <m:oMath xmlns:m="http://schemas.openxmlformats.org/officeDocument/2006/math">
                    <m:r>
                      <a:rPr lang="en-GB" sz="2800" b="1" i="1" smtClean="0">
                        <a:solidFill>
                          <a:schemeClr val="tx1"/>
                        </a:solidFill>
                        <a:latin typeface="Cambria Math" panose="02040503050406030204" pitchFamily="18" charset="0"/>
                        <a:ea typeface="Cambria Math" panose="02040503050406030204" pitchFamily="18" charset="0"/>
                      </a:rPr>
                      <m:t>   </m:t>
                    </m:r>
                    <m:r>
                      <a:rPr lang="en-GB" sz="2800" b="1" i="1" smtClean="0">
                        <a:solidFill>
                          <a:schemeClr val="tx1"/>
                        </a:solidFill>
                        <a:latin typeface="Cambria Math" panose="02040503050406030204" pitchFamily="18" charset="0"/>
                        <a:ea typeface="Cambria Math" panose="02040503050406030204" pitchFamily="18" charset="0"/>
                      </a:rPr>
                      <m:t>𝟎</m:t>
                    </m:r>
                    <m:r>
                      <a:rPr lang="en-GB" sz="2800" b="1" i="1" smtClean="0">
                        <a:solidFill>
                          <a:schemeClr val="tx1"/>
                        </a:solidFill>
                        <a:latin typeface="Cambria Math" panose="02040503050406030204" pitchFamily="18" charset="0"/>
                        <a:ea typeface="Cambria Math" panose="02040503050406030204" pitchFamily="18" charset="0"/>
                      </a:rPr>
                      <m:t>&lt;</m:t>
                    </m:r>
                    <m:r>
                      <a:rPr lang="en-GB" sz="2800" b="1" i="1" smtClean="0">
                        <a:solidFill>
                          <a:schemeClr val="tx1"/>
                        </a:solidFill>
                        <a:latin typeface="Cambria Math" panose="02040503050406030204" pitchFamily="18" charset="0"/>
                        <a:ea typeface="Cambria Math" panose="02040503050406030204" pitchFamily="18" charset="0"/>
                      </a:rPr>
                      <m:t>𝛅</m:t>
                    </m:r>
                    <m:r>
                      <a:rPr lang="en-GB" sz="2800" b="1" i="1" smtClean="0">
                        <a:solidFill>
                          <a:schemeClr val="tx1"/>
                        </a:solidFill>
                        <a:latin typeface="Cambria Math" panose="02040503050406030204" pitchFamily="18" charset="0"/>
                        <a:ea typeface="Cambria Math" panose="02040503050406030204" pitchFamily="18" charset="0"/>
                      </a:rPr>
                      <m:t>&lt;</m:t>
                    </m:r>
                    <m:r>
                      <a:rPr lang="en-GB" sz="2800" b="1" i="1" smtClean="0">
                        <a:solidFill>
                          <a:schemeClr val="tx1"/>
                        </a:solidFill>
                        <a:latin typeface="Cambria Math" panose="02040503050406030204" pitchFamily="18" charset="0"/>
                        <a:ea typeface="Cambria Math" panose="02040503050406030204" pitchFamily="18" charset="0"/>
                      </a:rPr>
                      <m:t>𝟏</m:t>
                    </m:r>
                  </m:oMath>
                </a14:m>
                <a:endParaRPr lang="de-AT" sz="2800" dirty="0" smtClean="0">
                  <a:solidFill>
                    <a:schemeClr val="tx1"/>
                  </a:solidFill>
                  <a:latin typeface="Cambria Math" panose="02040503050406030204" pitchFamily="18" charset="0"/>
                  <a:ea typeface="Cambria Math" panose="02040503050406030204" pitchFamily="18" charset="0"/>
                </a:endParaRPr>
              </a:p>
            </p:txBody>
          </p:sp>
        </mc:Choice>
        <mc:Fallback xmlns="">
          <p:sp>
            <p:nvSpPr>
              <p:cNvPr id="6" name="Content Placeholder 2"/>
              <p:cNvSpPr>
                <a:spLocks noGrp="1" noRot="1" noChangeAspect="1" noMove="1" noResize="1" noEditPoints="1" noAdjustHandles="1" noChangeArrowheads="1" noChangeShapeType="1" noTextEdit="1"/>
              </p:cNvSpPr>
              <p:nvPr>
                <p:ph sz="quarter" idx="1"/>
              </p:nvPr>
            </p:nvSpPr>
            <p:spPr>
              <a:xfrm>
                <a:off x="381000" y="304800"/>
                <a:ext cx="8610600" cy="5943600"/>
              </a:xfrm>
              <a:blipFill>
                <a:blip r:embed="rId2"/>
                <a:stretch>
                  <a:fillRect t="-1026" r="-71" b="-2872"/>
                </a:stretch>
              </a:blipFill>
            </p:spPr>
            <p:txBody>
              <a:bodyPr/>
              <a:lstStyle/>
              <a:p>
                <a:r>
                  <a:rPr lang="it-IT">
                    <a:noFill/>
                  </a:rPr>
                  <a:t> </a:t>
                </a:r>
              </a:p>
            </p:txBody>
          </p:sp>
        </mc:Fallback>
      </mc:AlternateContent>
    </p:spTree>
    <p:extLst>
      <p:ext uri="{BB962C8B-B14F-4D97-AF65-F5344CB8AC3E}">
        <p14:creationId xmlns:p14="http://schemas.microsoft.com/office/powerpoint/2010/main" val="873174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txEl>
                                              <p:pRg st="8" end="8"/>
                                            </p:txEl>
                                          </p:spTgt>
                                        </p:tgtEl>
                                        <p:attrNameLst>
                                          <p:attrName>style.visibility</p:attrName>
                                        </p:attrNameLst>
                                      </p:cBhvr>
                                      <p:to>
                                        <p:strVal val="visible"/>
                                      </p:to>
                                    </p:set>
                                    <p:animEffect transition="in" filter="fade">
                                      <p:cBhvr>
                                        <p:cTn id="42"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76064"/>
          </a:xfrm>
        </p:spPr>
        <p:txBody>
          <a:bodyPr>
            <a:normAutofit/>
          </a:bodyPr>
          <a:lstStyle/>
          <a:p>
            <a:r>
              <a:rPr lang="en-GB" dirty="0" smtClean="0"/>
              <a:t>Useful results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8801"/>
                <a:ext cx="3322712" cy="3048000"/>
              </a:xfrm>
            </p:spPr>
            <p:txBody>
              <a:bodyPr>
                <a:normAutofit/>
              </a:bodyPr>
              <a:lstStyle/>
              <a:p>
                <a:pPr marL="0" indent="0">
                  <a:buNone/>
                </a:pPr>
                <a14:m>
                  <m:oMath xmlns:m="http://schemas.openxmlformats.org/officeDocument/2006/math">
                    <m:nary>
                      <m:naryPr>
                        <m:chr m:val="∑"/>
                        <m:ctrlPr>
                          <a:rPr lang="en-GB" sz="2800" i="1" smtClean="0">
                            <a:solidFill>
                              <a:schemeClr val="tx1"/>
                            </a:solidFill>
                            <a:latin typeface="Cambria Math" panose="02040503050406030204" pitchFamily="18" charset="0"/>
                            <a:ea typeface="Cambria Math" panose="02040503050406030204" pitchFamily="18" charset="0"/>
                          </a:rPr>
                        </m:ctrlPr>
                      </m:naryPr>
                      <m:sub>
                        <m:r>
                          <m:rPr>
                            <m:brk m:alnAt="23"/>
                          </m:rPr>
                          <a:rPr lang="en-GB" sz="2800" b="0" i="1" smtClean="0">
                            <a:solidFill>
                              <a:schemeClr val="tx1"/>
                            </a:solidFill>
                            <a:latin typeface="Cambria Math" panose="02040503050406030204" pitchFamily="18" charset="0"/>
                            <a:ea typeface="Cambria Math" panose="02040503050406030204" pitchFamily="18" charset="0"/>
                          </a:rPr>
                          <m:t>𝑡</m:t>
                        </m:r>
                        <m:r>
                          <a:rPr lang="en-GB" sz="2800" b="0" i="1" smtClean="0">
                            <a:solidFill>
                              <a:schemeClr val="tx1"/>
                            </a:solidFill>
                            <a:latin typeface="Cambria Math" panose="02040503050406030204" pitchFamily="18" charset="0"/>
                            <a:ea typeface="Cambria Math" panose="02040503050406030204" pitchFamily="18" charset="0"/>
                          </a:rPr>
                          <m:t>=0</m:t>
                        </m:r>
                      </m:sub>
                      <m:sup>
                        <m:r>
                          <a:rPr lang="en-GB" sz="2800" i="1" smtClean="0">
                            <a:solidFill>
                              <a:schemeClr val="tx1"/>
                            </a:solidFill>
                            <a:latin typeface="Cambria Math" panose="02040503050406030204" pitchFamily="18" charset="0"/>
                            <a:ea typeface="Cambria Math" panose="02040503050406030204" pitchFamily="18" charset="0"/>
                          </a:rPr>
                          <m:t>∞</m:t>
                        </m:r>
                      </m:sup>
                      <m:e>
                        <m:sSup>
                          <m:sSupPr>
                            <m:ctrlPr>
                              <a:rPr lang="en-GB" sz="2800" i="1" smtClean="0">
                                <a:solidFill>
                                  <a:schemeClr val="tx1"/>
                                </a:solidFill>
                                <a:latin typeface="Cambria Math" panose="02040503050406030204" pitchFamily="18" charset="0"/>
                                <a:ea typeface="Cambria Math" panose="02040503050406030204" pitchFamily="18" charset="0"/>
                              </a:rPr>
                            </m:ctrlPr>
                          </m:sSupPr>
                          <m:e>
                            <m:r>
                              <a:rPr lang="en-GB" sz="2800" i="1" smtClean="0">
                                <a:solidFill>
                                  <a:schemeClr val="tx1"/>
                                </a:solidFill>
                                <a:latin typeface="Cambria Math" panose="02040503050406030204" pitchFamily="18" charset="0"/>
                                <a:ea typeface="Cambria Math" panose="02040503050406030204" pitchFamily="18" charset="0"/>
                              </a:rPr>
                              <m:t>𝛿</m:t>
                            </m:r>
                          </m:e>
                          <m:sup>
                            <m:r>
                              <a:rPr lang="en-GB" sz="2800" b="0" i="1" smtClean="0">
                                <a:solidFill>
                                  <a:schemeClr val="tx1"/>
                                </a:solidFill>
                                <a:latin typeface="Cambria Math" panose="02040503050406030204" pitchFamily="18" charset="0"/>
                                <a:ea typeface="Cambria Math" panose="02040503050406030204" pitchFamily="18" charset="0"/>
                              </a:rPr>
                              <m:t>𝑡</m:t>
                            </m:r>
                          </m:sup>
                        </m:sSup>
                      </m:e>
                    </m:nary>
                    <m:r>
                      <a:rPr lang="en-GB" sz="2800" b="0" i="1" smtClean="0">
                        <a:solidFill>
                          <a:schemeClr val="tx1"/>
                        </a:solidFill>
                        <a:latin typeface="Cambria Math" panose="02040503050406030204" pitchFamily="18" charset="0"/>
                        <a:ea typeface="Cambria Math" panose="02040503050406030204" pitchFamily="18" charset="0"/>
                      </a:rPr>
                      <m:t>=</m:t>
                    </m:r>
                    <m:f>
                      <m:fPr>
                        <m:ctrlPr>
                          <a:rPr lang="en-GB" sz="2800" i="1">
                            <a:solidFill>
                              <a:schemeClr val="tx1"/>
                            </a:solidFill>
                            <a:latin typeface="Cambria Math" panose="02040503050406030204" pitchFamily="18" charset="0"/>
                            <a:ea typeface="Cambria Math" panose="02040503050406030204" pitchFamily="18" charset="0"/>
                          </a:rPr>
                        </m:ctrlPr>
                      </m:fPr>
                      <m:num>
                        <m:r>
                          <a:rPr lang="en-GB" sz="2800" i="1">
                            <a:solidFill>
                              <a:schemeClr val="tx1"/>
                            </a:solidFill>
                            <a:latin typeface="Cambria Math" panose="02040503050406030204" pitchFamily="18" charset="0"/>
                            <a:ea typeface="Cambria Math" panose="02040503050406030204" pitchFamily="18" charset="0"/>
                          </a:rPr>
                          <m:t>1</m:t>
                        </m:r>
                      </m:num>
                      <m:den>
                        <m:r>
                          <a:rPr lang="en-GB" sz="2800" i="1">
                            <a:solidFill>
                              <a:schemeClr val="tx1"/>
                            </a:solidFill>
                            <a:latin typeface="Cambria Math" panose="02040503050406030204" pitchFamily="18" charset="0"/>
                            <a:ea typeface="Cambria Math" panose="02040503050406030204" pitchFamily="18" charset="0"/>
                          </a:rPr>
                          <m:t>1</m:t>
                        </m:r>
                        <m:r>
                          <a:rPr lang="it-IT" sz="2800" b="0" i="1" smtClean="0">
                            <a:solidFill>
                              <a:schemeClr val="tx1"/>
                            </a:solidFill>
                            <a:latin typeface="Cambria Math" panose="02040503050406030204" pitchFamily="18" charset="0"/>
                            <a:ea typeface="Cambria Math" panose="02040503050406030204" pitchFamily="18" charset="0"/>
                          </a:rPr>
                          <m:t>−</m:t>
                        </m:r>
                        <m:r>
                          <a:rPr lang="en-GB" sz="2800" i="1" smtClean="0">
                            <a:solidFill>
                              <a:schemeClr val="tx1"/>
                            </a:solidFill>
                            <a:latin typeface="Cambria Math" panose="02040503050406030204" pitchFamily="18" charset="0"/>
                            <a:ea typeface="Cambria Math" panose="02040503050406030204" pitchFamily="18" charset="0"/>
                          </a:rPr>
                          <m:t>𝛿</m:t>
                        </m:r>
                      </m:den>
                    </m:f>
                  </m:oMath>
                </a14:m>
                <a:r>
                  <a:rPr lang="en-GB" sz="2800" dirty="0" smtClean="0">
                    <a:solidFill>
                      <a:schemeClr val="tx1"/>
                    </a:solidFill>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solidFill>
                              <a:schemeClr val="tx1"/>
                            </a:solidFill>
                            <a:latin typeface="Cambria Math" panose="02040503050406030204" pitchFamily="18" charset="0"/>
                            <a:ea typeface="Cambria Math" panose="02040503050406030204" pitchFamily="18" charset="0"/>
                          </a:rPr>
                        </m:ctrlPr>
                      </m:naryPr>
                      <m:sub>
                        <m:r>
                          <m:rPr>
                            <m:brk m:alnAt="23"/>
                          </m:rPr>
                          <a:rPr lang="en-GB" sz="2800" i="1">
                            <a:solidFill>
                              <a:schemeClr val="tx1"/>
                            </a:solidFill>
                            <a:latin typeface="Cambria Math" panose="02040503050406030204" pitchFamily="18" charset="0"/>
                            <a:ea typeface="Cambria Math" panose="02040503050406030204" pitchFamily="18" charset="0"/>
                          </a:rPr>
                          <m:t>𝑡</m:t>
                        </m:r>
                        <m:r>
                          <a:rPr lang="en-GB" sz="2800" i="1">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1</m:t>
                        </m:r>
                      </m:sub>
                      <m:sup>
                        <m:r>
                          <a:rPr lang="en-GB" sz="2800" i="1">
                            <a:solidFill>
                              <a:schemeClr val="tx1"/>
                            </a:solidFill>
                            <a:latin typeface="Cambria Math" panose="02040503050406030204" pitchFamily="18" charset="0"/>
                            <a:ea typeface="Cambria Math" panose="02040503050406030204" pitchFamily="18" charset="0"/>
                          </a:rPr>
                          <m:t>∞</m:t>
                        </m:r>
                      </m:sup>
                      <m:e>
                        <m:sSup>
                          <m:sSupPr>
                            <m:ctrlPr>
                              <a:rPr lang="en-GB" sz="2800" i="1">
                                <a:solidFill>
                                  <a:schemeClr val="tx1"/>
                                </a:solidFill>
                                <a:latin typeface="Cambria Math" panose="02040503050406030204" pitchFamily="18" charset="0"/>
                                <a:ea typeface="Cambria Math" panose="02040503050406030204" pitchFamily="18" charset="0"/>
                              </a:rPr>
                            </m:ctrlPr>
                          </m:sSupPr>
                          <m:e>
                            <m:r>
                              <a:rPr lang="en-GB" sz="2800" i="1">
                                <a:solidFill>
                                  <a:schemeClr val="tx1"/>
                                </a:solidFill>
                                <a:latin typeface="Cambria Math" panose="02040503050406030204" pitchFamily="18" charset="0"/>
                                <a:ea typeface="Cambria Math" panose="02040503050406030204" pitchFamily="18" charset="0"/>
                              </a:rPr>
                              <m:t>𝛿</m:t>
                            </m:r>
                          </m:e>
                          <m:sup>
                            <m:r>
                              <a:rPr lang="en-GB" sz="2800" i="1">
                                <a:solidFill>
                                  <a:schemeClr val="tx1"/>
                                </a:solidFill>
                                <a:latin typeface="Cambria Math" panose="02040503050406030204" pitchFamily="18" charset="0"/>
                                <a:ea typeface="Cambria Math" panose="02040503050406030204" pitchFamily="18" charset="0"/>
                              </a:rPr>
                              <m:t>𝑡</m:t>
                            </m:r>
                          </m:sup>
                        </m:sSup>
                      </m:e>
                    </m:nary>
                    <m:r>
                      <a:rPr lang="en-GB" sz="2800" i="1">
                        <a:solidFill>
                          <a:schemeClr val="tx1"/>
                        </a:solidFill>
                        <a:latin typeface="Cambria Math" panose="02040503050406030204" pitchFamily="18" charset="0"/>
                        <a:ea typeface="Cambria Math" panose="02040503050406030204" pitchFamily="18" charset="0"/>
                      </a:rPr>
                      <m:t>=</m:t>
                    </m:r>
                    <m:f>
                      <m:fPr>
                        <m:ctrlPr>
                          <a:rPr lang="en-GB" sz="2800" i="1">
                            <a:solidFill>
                              <a:schemeClr val="tx1"/>
                            </a:solidFill>
                            <a:latin typeface="Cambria Math" panose="02040503050406030204" pitchFamily="18" charset="0"/>
                            <a:ea typeface="Cambria Math" panose="02040503050406030204" pitchFamily="18" charset="0"/>
                          </a:rPr>
                        </m:ctrlPr>
                      </m:fPr>
                      <m:num>
                        <m:r>
                          <a:rPr lang="en-GB" sz="2800" i="1">
                            <a:solidFill>
                              <a:schemeClr val="tx1"/>
                            </a:solidFill>
                            <a:latin typeface="Cambria Math" panose="02040503050406030204" pitchFamily="18" charset="0"/>
                            <a:ea typeface="Cambria Math" panose="02040503050406030204" pitchFamily="18" charset="0"/>
                          </a:rPr>
                          <m:t>𝛿</m:t>
                        </m:r>
                      </m:num>
                      <m:den>
                        <m:r>
                          <a:rPr lang="en-GB" sz="2800" i="1">
                            <a:solidFill>
                              <a:schemeClr val="tx1"/>
                            </a:solidFill>
                            <a:latin typeface="Cambria Math" panose="02040503050406030204" pitchFamily="18" charset="0"/>
                            <a:ea typeface="Cambria Math" panose="02040503050406030204" pitchFamily="18" charset="0"/>
                          </a:rPr>
                          <m:t>1</m:t>
                        </m:r>
                        <m:r>
                          <a:rPr lang="it-IT" sz="2800" b="0" i="1" smtClean="0">
                            <a:solidFill>
                              <a:schemeClr val="tx1"/>
                            </a:solidFill>
                            <a:latin typeface="Cambria Math" panose="02040503050406030204" pitchFamily="18" charset="0"/>
                            <a:ea typeface="Cambria Math" panose="02040503050406030204" pitchFamily="18" charset="0"/>
                          </a:rPr>
                          <m:t>−</m:t>
                        </m:r>
                        <m:r>
                          <a:rPr lang="en-GB" sz="2800" i="1">
                            <a:solidFill>
                              <a:schemeClr val="tx1"/>
                            </a:solidFill>
                            <a:latin typeface="Cambria Math" panose="02040503050406030204" pitchFamily="18" charset="0"/>
                            <a:ea typeface="Cambria Math" panose="02040503050406030204" pitchFamily="18" charset="0"/>
                          </a:rPr>
                          <m:t>𝛿</m:t>
                        </m:r>
                      </m:den>
                    </m:f>
                  </m:oMath>
                </a14:m>
                <a:r>
                  <a:rPr lang="en-GB" sz="2800" dirty="0" smtClean="0">
                    <a:solidFill>
                      <a:schemeClr val="tx1"/>
                    </a:solidFill>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solidFill>
                              <a:schemeClr val="tx1"/>
                            </a:solidFill>
                            <a:latin typeface="Cambria Math" panose="02040503050406030204" pitchFamily="18" charset="0"/>
                            <a:ea typeface="Cambria Math" panose="02040503050406030204" pitchFamily="18" charset="0"/>
                          </a:rPr>
                        </m:ctrlPr>
                      </m:naryPr>
                      <m:sub>
                        <m:r>
                          <m:rPr>
                            <m:brk m:alnAt="23"/>
                          </m:rPr>
                          <a:rPr lang="en-GB" sz="2800" i="1">
                            <a:solidFill>
                              <a:schemeClr val="tx1"/>
                            </a:solidFill>
                            <a:latin typeface="Cambria Math" panose="02040503050406030204" pitchFamily="18" charset="0"/>
                            <a:ea typeface="Cambria Math" panose="02040503050406030204" pitchFamily="18" charset="0"/>
                          </a:rPr>
                          <m:t>𝑡</m:t>
                        </m:r>
                        <m:r>
                          <a:rPr lang="en-GB" sz="2800" i="1">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2</m:t>
                        </m:r>
                      </m:sub>
                      <m:sup>
                        <m:r>
                          <a:rPr lang="en-GB" sz="2800" i="1">
                            <a:solidFill>
                              <a:schemeClr val="tx1"/>
                            </a:solidFill>
                            <a:latin typeface="Cambria Math" panose="02040503050406030204" pitchFamily="18" charset="0"/>
                            <a:ea typeface="Cambria Math" panose="02040503050406030204" pitchFamily="18" charset="0"/>
                          </a:rPr>
                          <m:t>∞</m:t>
                        </m:r>
                      </m:sup>
                      <m:e>
                        <m:sSup>
                          <m:sSupPr>
                            <m:ctrlPr>
                              <a:rPr lang="en-GB" sz="2800" i="1">
                                <a:solidFill>
                                  <a:schemeClr val="tx1"/>
                                </a:solidFill>
                                <a:latin typeface="Cambria Math" panose="02040503050406030204" pitchFamily="18" charset="0"/>
                                <a:ea typeface="Cambria Math" panose="02040503050406030204" pitchFamily="18" charset="0"/>
                              </a:rPr>
                            </m:ctrlPr>
                          </m:sSupPr>
                          <m:e>
                            <m:r>
                              <a:rPr lang="en-GB" sz="2800" i="1">
                                <a:solidFill>
                                  <a:schemeClr val="tx1"/>
                                </a:solidFill>
                                <a:latin typeface="Cambria Math" panose="02040503050406030204" pitchFamily="18" charset="0"/>
                                <a:ea typeface="Cambria Math" panose="02040503050406030204" pitchFamily="18" charset="0"/>
                              </a:rPr>
                              <m:t>𝛿</m:t>
                            </m:r>
                          </m:e>
                          <m:sup>
                            <m:r>
                              <a:rPr lang="en-GB" sz="2800" i="1">
                                <a:solidFill>
                                  <a:schemeClr val="tx1"/>
                                </a:solidFill>
                                <a:latin typeface="Cambria Math" panose="02040503050406030204" pitchFamily="18" charset="0"/>
                                <a:ea typeface="Cambria Math" panose="02040503050406030204" pitchFamily="18" charset="0"/>
                              </a:rPr>
                              <m:t>𝑡</m:t>
                            </m:r>
                          </m:sup>
                        </m:sSup>
                      </m:e>
                    </m:nary>
                    <m:r>
                      <a:rPr lang="en-GB" sz="2800" i="1">
                        <a:solidFill>
                          <a:schemeClr val="tx1"/>
                        </a:solidFill>
                        <a:latin typeface="Cambria Math" panose="02040503050406030204" pitchFamily="18" charset="0"/>
                        <a:ea typeface="Cambria Math" panose="02040503050406030204" pitchFamily="18" charset="0"/>
                      </a:rPr>
                      <m:t>=</m:t>
                    </m:r>
                    <m:f>
                      <m:fPr>
                        <m:ctrlPr>
                          <a:rPr lang="en-GB" sz="2800" i="1">
                            <a:solidFill>
                              <a:schemeClr val="tx1"/>
                            </a:solidFill>
                            <a:latin typeface="Cambria Math" panose="02040503050406030204" pitchFamily="18" charset="0"/>
                            <a:ea typeface="Cambria Math" panose="02040503050406030204" pitchFamily="18" charset="0"/>
                          </a:rPr>
                        </m:ctrlPr>
                      </m:fPr>
                      <m:num>
                        <m:sSup>
                          <m:sSupPr>
                            <m:ctrlPr>
                              <a:rPr lang="en-GB" sz="2800" i="1">
                                <a:solidFill>
                                  <a:schemeClr val="tx1"/>
                                </a:solidFill>
                                <a:latin typeface="Cambria Math" panose="02040503050406030204" pitchFamily="18" charset="0"/>
                                <a:ea typeface="Cambria Math" panose="02040503050406030204" pitchFamily="18" charset="0"/>
                              </a:rPr>
                            </m:ctrlPr>
                          </m:sSupPr>
                          <m:e>
                            <m:r>
                              <a:rPr lang="en-GB" sz="2800" i="1">
                                <a:solidFill>
                                  <a:schemeClr val="tx1"/>
                                </a:solidFill>
                                <a:latin typeface="Cambria Math" panose="02040503050406030204" pitchFamily="18" charset="0"/>
                                <a:ea typeface="Cambria Math" panose="02040503050406030204" pitchFamily="18" charset="0"/>
                              </a:rPr>
                              <m:t>𝛿</m:t>
                            </m:r>
                          </m:e>
                          <m:sup>
                            <m:r>
                              <a:rPr lang="en-GB" sz="2800" b="0" i="1" smtClean="0">
                                <a:solidFill>
                                  <a:schemeClr val="tx1"/>
                                </a:solidFill>
                                <a:latin typeface="Cambria Math" panose="02040503050406030204" pitchFamily="18" charset="0"/>
                                <a:ea typeface="Cambria Math" panose="02040503050406030204" pitchFamily="18" charset="0"/>
                              </a:rPr>
                              <m:t>2</m:t>
                            </m:r>
                          </m:sup>
                        </m:sSup>
                      </m:num>
                      <m:den>
                        <m:r>
                          <a:rPr lang="en-GB" sz="2800" i="1">
                            <a:solidFill>
                              <a:schemeClr val="tx1"/>
                            </a:solidFill>
                            <a:latin typeface="Cambria Math" panose="02040503050406030204" pitchFamily="18" charset="0"/>
                            <a:ea typeface="Cambria Math" panose="02040503050406030204" pitchFamily="18" charset="0"/>
                          </a:rPr>
                          <m:t>1</m:t>
                        </m:r>
                        <m:r>
                          <a:rPr lang="it-IT" sz="2800" b="0" i="1" smtClean="0">
                            <a:solidFill>
                              <a:schemeClr val="tx1"/>
                            </a:solidFill>
                            <a:latin typeface="Cambria Math" panose="02040503050406030204" pitchFamily="18" charset="0"/>
                            <a:ea typeface="Cambria Math" panose="02040503050406030204" pitchFamily="18" charset="0"/>
                          </a:rPr>
                          <m:t>−</m:t>
                        </m:r>
                        <m:r>
                          <a:rPr lang="en-GB" sz="2800" i="1">
                            <a:solidFill>
                              <a:schemeClr val="tx1"/>
                            </a:solidFill>
                            <a:latin typeface="Cambria Math" panose="02040503050406030204" pitchFamily="18" charset="0"/>
                            <a:ea typeface="Cambria Math" panose="02040503050406030204" pitchFamily="18" charset="0"/>
                          </a:rPr>
                          <m:t>𝛿</m:t>
                        </m:r>
                      </m:den>
                    </m:f>
                  </m:oMath>
                </a14:m>
                <a:r>
                  <a:rPr lang="en-GB" sz="2800" dirty="0" smtClean="0">
                    <a:solidFill>
                      <a:schemeClr val="tx1"/>
                    </a:solidFill>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solidFill>
                              <a:schemeClr val="tx1"/>
                            </a:solidFill>
                            <a:latin typeface="Cambria Math" panose="02040503050406030204" pitchFamily="18" charset="0"/>
                            <a:ea typeface="Cambria Math" panose="02040503050406030204" pitchFamily="18" charset="0"/>
                          </a:rPr>
                        </m:ctrlPr>
                      </m:naryPr>
                      <m:sub>
                        <m:r>
                          <m:rPr>
                            <m:brk m:alnAt="23"/>
                          </m:rPr>
                          <a:rPr lang="en-GB" sz="2800" i="1">
                            <a:solidFill>
                              <a:schemeClr val="tx1"/>
                            </a:solidFill>
                            <a:latin typeface="Cambria Math" panose="02040503050406030204" pitchFamily="18" charset="0"/>
                            <a:ea typeface="Cambria Math" panose="02040503050406030204" pitchFamily="18" charset="0"/>
                          </a:rPr>
                          <m:t>𝑡</m:t>
                        </m:r>
                        <m:r>
                          <a:rPr lang="en-GB" sz="2800" i="1">
                            <a:solidFill>
                              <a:schemeClr val="tx1"/>
                            </a:solidFill>
                            <a:latin typeface="Cambria Math" panose="02040503050406030204" pitchFamily="18" charset="0"/>
                            <a:ea typeface="Cambria Math" panose="02040503050406030204" pitchFamily="18" charset="0"/>
                          </a:rPr>
                          <m:t>=</m:t>
                        </m:r>
                        <m:r>
                          <a:rPr lang="en-GB" sz="2800" b="0" i="1" smtClean="0">
                            <a:solidFill>
                              <a:schemeClr val="tx1"/>
                            </a:solidFill>
                            <a:latin typeface="Cambria Math" panose="02040503050406030204" pitchFamily="18" charset="0"/>
                            <a:ea typeface="Cambria Math" panose="02040503050406030204" pitchFamily="18" charset="0"/>
                          </a:rPr>
                          <m:t>𝑥</m:t>
                        </m:r>
                      </m:sub>
                      <m:sup>
                        <m:r>
                          <a:rPr lang="en-GB" sz="2800" i="1">
                            <a:solidFill>
                              <a:schemeClr val="tx1"/>
                            </a:solidFill>
                            <a:latin typeface="Cambria Math" panose="02040503050406030204" pitchFamily="18" charset="0"/>
                            <a:ea typeface="Cambria Math" panose="02040503050406030204" pitchFamily="18" charset="0"/>
                          </a:rPr>
                          <m:t>∞</m:t>
                        </m:r>
                      </m:sup>
                      <m:e>
                        <m:sSup>
                          <m:sSupPr>
                            <m:ctrlPr>
                              <a:rPr lang="en-GB" sz="2800" i="1">
                                <a:solidFill>
                                  <a:schemeClr val="tx1"/>
                                </a:solidFill>
                                <a:latin typeface="Cambria Math" panose="02040503050406030204" pitchFamily="18" charset="0"/>
                                <a:ea typeface="Cambria Math" panose="02040503050406030204" pitchFamily="18" charset="0"/>
                              </a:rPr>
                            </m:ctrlPr>
                          </m:sSupPr>
                          <m:e>
                            <m:r>
                              <a:rPr lang="en-GB" sz="2800" i="1">
                                <a:solidFill>
                                  <a:schemeClr val="tx1"/>
                                </a:solidFill>
                                <a:latin typeface="Cambria Math" panose="02040503050406030204" pitchFamily="18" charset="0"/>
                                <a:ea typeface="Cambria Math" panose="02040503050406030204" pitchFamily="18" charset="0"/>
                              </a:rPr>
                              <m:t>𝛿</m:t>
                            </m:r>
                          </m:e>
                          <m:sup>
                            <m:r>
                              <a:rPr lang="en-GB" sz="2800" i="1">
                                <a:solidFill>
                                  <a:schemeClr val="tx1"/>
                                </a:solidFill>
                                <a:latin typeface="Cambria Math" panose="02040503050406030204" pitchFamily="18" charset="0"/>
                                <a:ea typeface="Cambria Math" panose="02040503050406030204" pitchFamily="18" charset="0"/>
                              </a:rPr>
                              <m:t>𝑡</m:t>
                            </m:r>
                          </m:sup>
                        </m:sSup>
                      </m:e>
                    </m:nary>
                    <m:r>
                      <a:rPr lang="en-GB" sz="2800" i="1">
                        <a:solidFill>
                          <a:schemeClr val="tx1"/>
                        </a:solidFill>
                        <a:latin typeface="Cambria Math" panose="02040503050406030204" pitchFamily="18" charset="0"/>
                        <a:ea typeface="Cambria Math" panose="02040503050406030204" pitchFamily="18" charset="0"/>
                      </a:rPr>
                      <m:t>=</m:t>
                    </m:r>
                    <m:f>
                      <m:fPr>
                        <m:ctrlPr>
                          <a:rPr lang="en-GB" sz="2800" i="1">
                            <a:solidFill>
                              <a:schemeClr val="tx1"/>
                            </a:solidFill>
                            <a:latin typeface="Cambria Math" panose="02040503050406030204" pitchFamily="18" charset="0"/>
                            <a:ea typeface="Cambria Math" panose="02040503050406030204" pitchFamily="18" charset="0"/>
                          </a:rPr>
                        </m:ctrlPr>
                      </m:fPr>
                      <m:num>
                        <m:sSup>
                          <m:sSupPr>
                            <m:ctrlPr>
                              <a:rPr lang="en-GB" sz="2800" i="1">
                                <a:solidFill>
                                  <a:schemeClr val="tx1"/>
                                </a:solidFill>
                                <a:latin typeface="Cambria Math" panose="02040503050406030204" pitchFamily="18" charset="0"/>
                                <a:ea typeface="Cambria Math" panose="02040503050406030204" pitchFamily="18" charset="0"/>
                              </a:rPr>
                            </m:ctrlPr>
                          </m:sSupPr>
                          <m:e>
                            <m:r>
                              <a:rPr lang="en-GB" sz="2800" i="1">
                                <a:solidFill>
                                  <a:schemeClr val="tx1"/>
                                </a:solidFill>
                                <a:latin typeface="Cambria Math" panose="02040503050406030204" pitchFamily="18" charset="0"/>
                                <a:ea typeface="Cambria Math" panose="02040503050406030204" pitchFamily="18" charset="0"/>
                              </a:rPr>
                              <m:t>𝛿</m:t>
                            </m:r>
                          </m:e>
                          <m:sup>
                            <m:r>
                              <a:rPr lang="en-GB" sz="2800" b="0" i="1" smtClean="0">
                                <a:solidFill>
                                  <a:schemeClr val="tx1"/>
                                </a:solidFill>
                                <a:latin typeface="Cambria Math" panose="02040503050406030204" pitchFamily="18" charset="0"/>
                                <a:ea typeface="Cambria Math" panose="02040503050406030204" pitchFamily="18" charset="0"/>
                              </a:rPr>
                              <m:t>𝑥</m:t>
                            </m:r>
                          </m:sup>
                        </m:sSup>
                      </m:num>
                      <m:den>
                        <m:r>
                          <a:rPr lang="en-GB" sz="2800" i="1">
                            <a:solidFill>
                              <a:schemeClr val="tx1"/>
                            </a:solidFill>
                            <a:latin typeface="Cambria Math" panose="02040503050406030204" pitchFamily="18" charset="0"/>
                            <a:ea typeface="Cambria Math" panose="02040503050406030204" pitchFamily="18" charset="0"/>
                          </a:rPr>
                          <m:t>1</m:t>
                        </m:r>
                        <m:r>
                          <a:rPr lang="it-IT" sz="2800" b="0" i="1" smtClean="0">
                            <a:solidFill>
                              <a:schemeClr val="tx1"/>
                            </a:solidFill>
                            <a:latin typeface="Cambria Math" panose="02040503050406030204" pitchFamily="18" charset="0"/>
                            <a:ea typeface="Cambria Math" panose="02040503050406030204" pitchFamily="18" charset="0"/>
                          </a:rPr>
                          <m:t>−</m:t>
                        </m:r>
                        <m:r>
                          <a:rPr lang="en-GB" sz="2800" i="1">
                            <a:solidFill>
                              <a:schemeClr val="tx1"/>
                            </a:solidFill>
                            <a:latin typeface="Cambria Math" panose="02040503050406030204" pitchFamily="18" charset="0"/>
                            <a:ea typeface="Cambria Math" panose="02040503050406030204" pitchFamily="18" charset="0"/>
                          </a:rPr>
                          <m:t>𝛿</m:t>
                        </m:r>
                      </m:den>
                    </m:f>
                  </m:oMath>
                </a14:m>
                <a:r>
                  <a:rPr lang="en-GB" sz="2800" dirty="0" smtClean="0">
                    <a:solidFill>
                      <a:schemeClr val="tx1"/>
                    </a:solidFill>
                    <a:latin typeface="Cambria Math" panose="02040503050406030204" pitchFamily="18" charset="0"/>
                    <a:ea typeface="Cambria Math" panose="02040503050406030204" pitchFamily="18" charset="0"/>
                  </a:rPr>
                  <a:t> </a:t>
                </a:r>
              </a:p>
              <a:p>
                <a:pPr marL="0" indent="0">
                  <a:buNone/>
                </a:pPr>
                <a:endParaRPr lang="en-GB" sz="2800" dirty="0" smtClean="0">
                  <a:solidFill>
                    <a:schemeClr val="tx1"/>
                  </a:solidFill>
                  <a:latin typeface="Cambria Math" panose="02040503050406030204" pitchFamily="18" charset="0"/>
                  <a:ea typeface="Cambria Math" panose="020405030504060302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8801"/>
                <a:ext cx="3322712" cy="3048000"/>
              </a:xfrm>
              <a:blipFill>
                <a:blip r:embed="rId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4" name="Content Placeholder 2"/>
              <p:cNvSpPr txBox="1">
                <a:spLocks/>
              </p:cNvSpPr>
              <p:nvPr/>
            </p:nvSpPr>
            <p:spPr>
              <a:xfrm>
                <a:off x="4160912" y="1842247"/>
                <a:ext cx="3810000" cy="303455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nary>
                      <m:naryPr>
                        <m:chr m:val="∑"/>
                        <m:ctrlPr>
                          <a:rPr lang="en-GB" sz="2800" i="1" smtClean="0">
                            <a:latin typeface="Cambria Math" panose="02040503050406030204" pitchFamily="18" charset="0"/>
                            <a:ea typeface="Cambria Math" panose="02040503050406030204" pitchFamily="18" charset="0"/>
                          </a:rPr>
                        </m:ctrlPr>
                      </m:naryPr>
                      <m:sub>
                        <m:r>
                          <m:rPr>
                            <m:brk m:alnAt="23"/>
                          </m:rPr>
                          <a:rPr lang="en-GB" sz="2800" i="1" smtClean="0">
                            <a:latin typeface="Cambria Math" panose="02040503050406030204" pitchFamily="18" charset="0"/>
                            <a:ea typeface="Cambria Math" panose="02040503050406030204" pitchFamily="18" charset="0"/>
                          </a:rPr>
                          <m:t>𝑡</m:t>
                        </m:r>
                        <m:r>
                          <a:rPr lang="en-GB" sz="2800" i="1" smtClean="0">
                            <a:latin typeface="Cambria Math" panose="02040503050406030204" pitchFamily="18" charset="0"/>
                            <a:ea typeface="Cambria Math" panose="02040503050406030204" pitchFamily="18" charset="0"/>
                          </a:rPr>
                          <m:t>=0</m:t>
                        </m:r>
                      </m:sub>
                      <m:sup>
                        <m:r>
                          <a:rPr lang="en-GB" sz="2800" b="0" i="1" smtClean="0">
                            <a:latin typeface="Cambria Math" panose="02040503050406030204" pitchFamily="18" charset="0"/>
                            <a:ea typeface="Cambria Math" panose="02040503050406030204" pitchFamily="18" charset="0"/>
                          </a:rPr>
                          <m:t>𝑦</m:t>
                        </m:r>
                      </m:sup>
                      <m:e>
                        <m:sSup>
                          <m:sSupPr>
                            <m:ctrlPr>
                              <a:rPr lang="en-GB" sz="2800" i="1" smtClean="0">
                                <a:latin typeface="Cambria Math" panose="02040503050406030204" pitchFamily="18" charset="0"/>
                                <a:ea typeface="Cambria Math" panose="02040503050406030204" pitchFamily="18" charset="0"/>
                              </a:rPr>
                            </m:ctrlPr>
                          </m:sSupPr>
                          <m:e>
                            <m:r>
                              <a:rPr lang="en-GB" sz="2800" i="1" smtClean="0">
                                <a:latin typeface="Cambria Math" panose="02040503050406030204" pitchFamily="18" charset="0"/>
                                <a:ea typeface="Cambria Math" panose="02040503050406030204" pitchFamily="18" charset="0"/>
                              </a:rPr>
                              <m:t>𝛿</m:t>
                            </m:r>
                          </m:e>
                          <m:sup>
                            <m:r>
                              <a:rPr lang="en-GB" sz="2800" i="1" smtClean="0">
                                <a:latin typeface="Cambria Math" panose="02040503050406030204" pitchFamily="18" charset="0"/>
                                <a:ea typeface="Cambria Math" panose="02040503050406030204" pitchFamily="18" charset="0"/>
                              </a:rPr>
                              <m:t>𝑡</m:t>
                            </m:r>
                          </m:sup>
                        </m:sSup>
                      </m:e>
                    </m:nary>
                    <m:r>
                      <a:rPr lang="en-GB" sz="2800" i="1" smtClean="0">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ea typeface="Cambria Math" panose="02040503050406030204" pitchFamily="18" charset="0"/>
                          </a:rPr>
                          <m:t>1</m:t>
                        </m:r>
                        <m:r>
                          <a:rPr lang="en-GB" sz="2800" b="0" i="1" smtClean="0">
                            <a:latin typeface="Cambria Math" panose="02040503050406030204" pitchFamily="18" charset="0"/>
                            <a:ea typeface="Cambria Math" panose="02040503050406030204" pitchFamily="18" charset="0"/>
                          </a:rPr>
                          <m:t>−</m:t>
                        </m:r>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b="0" i="1" smtClean="0">
                                <a:latin typeface="Cambria Math" panose="02040503050406030204" pitchFamily="18" charset="0"/>
                                <a:ea typeface="Cambria Math" panose="02040503050406030204" pitchFamily="18" charset="0"/>
                              </a:rPr>
                              <m:t>𝑦</m:t>
                            </m:r>
                            <m:r>
                              <a:rPr lang="en-GB" sz="2800" b="0" i="1" smtClean="0">
                                <a:latin typeface="Cambria Math" panose="02040503050406030204" pitchFamily="18" charset="0"/>
                                <a:ea typeface="Cambria Math" panose="02040503050406030204" pitchFamily="18" charset="0"/>
                              </a:rPr>
                              <m:t>+1</m:t>
                            </m:r>
                          </m:sup>
                        </m:sSup>
                      </m:num>
                      <m:den>
                        <m:r>
                          <a:rPr lang="en-GB" sz="2800" i="1">
                            <a:latin typeface="Cambria Math" panose="02040503050406030204" pitchFamily="18" charset="0"/>
                            <a:ea typeface="Cambria Math" panose="02040503050406030204" pitchFamily="18" charset="0"/>
                          </a:rPr>
                          <m:t>1</m:t>
                        </m:r>
                        <m:r>
                          <a:rPr lang="it-IT" sz="2800" b="0" i="1" smtClean="0">
                            <a:latin typeface="Cambria Math" panose="02040503050406030204" pitchFamily="18" charset="0"/>
                            <a:ea typeface="Cambria Math" panose="02040503050406030204" pitchFamily="18" charset="0"/>
                          </a:rPr>
                          <m:t>−</m:t>
                        </m:r>
                        <m:r>
                          <a:rPr lang="en-GB" sz="2800" i="1" smtClean="0">
                            <a:latin typeface="Cambria Math" panose="02040503050406030204" pitchFamily="18" charset="0"/>
                            <a:ea typeface="Cambria Math" panose="02040503050406030204" pitchFamily="18" charset="0"/>
                          </a:rPr>
                          <m:t>𝛿</m:t>
                        </m:r>
                      </m:den>
                    </m:f>
                  </m:oMath>
                </a14:m>
                <a:r>
                  <a:rPr lang="en-GB" sz="2800" dirty="0" smtClean="0">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latin typeface="Cambria Math" panose="02040503050406030204" pitchFamily="18" charset="0"/>
                            <a:ea typeface="Cambria Math" panose="02040503050406030204" pitchFamily="18" charset="0"/>
                          </a:rPr>
                        </m:ctrlPr>
                      </m:naryPr>
                      <m:sub>
                        <m:r>
                          <m:rPr>
                            <m:brk m:alnAt="23"/>
                          </m:rPr>
                          <a:rPr lang="en-GB" sz="2800" i="1">
                            <a:latin typeface="Cambria Math" panose="02040503050406030204" pitchFamily="18" charset="0"/>
                            <a:ea typeface="Cambria Math" panose="02040503050406030204" pitchFamily="18" charset="0"/>
                          </a:rPr>
                          <m:t>𝑡</m:t>
                        </m:r>
                        <m:r>
                          <a:rPr lang="en-GB" sz="2800" i="1">
                            <a:latin typeface="Cambria Math" panose="02040503050406030204" pitchFamily="18" charset="0"/>
                            <a:ea typeface="Cambria Math" panose="02040503050406030204" pitchFamily="18" charset="0"/>
                          </a:rPr>
                          <m:t>=</m:t>
                        </m:r>
                        <m:r>
                          <a:rPr lang="en-GB" sz="2800" i="1" smtClean="0">
                            <a:latin typeface="Cambria Math" panose="02040503050406030204" pitchFamily="18" charset="0"/>
                            <a:ea typeface="Cambria Math" panose="02040503050406030204" pitchFamily="18" charset="0"/>
                          </a:rPr>
                          <m:t>1</m:t>
                        </m:r>
                      </m:sub>
                      <m:sup>
                        <m:r>
                          <a:rPr lang="en-GB" sz="2800" b="0" i="1" smtClean="0">
                            <a:latin typeface="Cambria Math" panose="02040503050406030204" pitchFamily="18" charset="0"/>
                            <a:ea typeface="Cambria Math" panose="02040503050406030204" pitchFamily="18" charset="0"/>
                          </a:rPr>
                          <m:t>𝑦</m:t>
                        </m:r>
                      </m:sup>
                      <m:e>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𝑡</m:t>
                            </m:r>
                          </m:sup>
                        </m:sSup>
                      </m:e>
                    </m:nary>
                    <m:r>
                      <a:rPr lang="en-GB" sz="2800" i="1">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r>
                          <a:rPr lang="en-GB" sz="2800" i="1">
                            <a:latin typeface="Cambria Math" panose="02040503050406030204" pitchFamily="18" charset="0"/>
                            <a:ea typeface="Cambria Math" panose="02040503050406030204" pitchFamily="18" charset="0"/>
                          </a:rPr>
                          <m:t>𝛿</m:t>
                        </m:r>
                        <m:r>
                          <a:rPr lang="en-GB" sz="2800" i="1">
                            <a:latin typeface="Cambria Math" panose="02040503050406030204" pitchFamily="18" charset="0"/>
                            <a:ea typeface="Cambria Math" panose="02040503050406030204" pitchFamily="18" charset="0"/>
                          </a:rPr>
                          <m:t>−</m:t>
                        </m:r>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𝑦</m:t>
                            </m:r>
                            <m:r>
                              <a:rPr lang="en-GB" sz="2800" i="1">
                                <a:latin typeface="Cambria Math" panose="02040503050406030204" pitchFamily="18" charset="0"/>
                                <a:ea typeface="Cambria Math" panose="02040503050406030204" pitchFamily="18" charset="0"/>
                              </a:rPr>
                              <m:t>+1</m:t>
                            </m:r>
                          </m:sup>
                        </m:sSup>
                      </m:num>
                      <m:den>
                        <m:r>
                          <a:rPr lang="en-GB" sz="2800" i="1">
                            <a:latin typeface="Cambria Math" panose="02040503050406030204" pitchFamily="18" charset="0"/>
                            <a:ea typeface="Cambria Math" panose="02040503050406030204" pitchFamily="18" charset="0"/>
                          </a:rPr>
                          <m:t>1</m:t>
                        </m:r>
                        <m:r>
                          <a:rPr lang="it-IT" sz="2800" b="0" i="1" smtClean="0">
                            <a:latin typeface="Cambria Math" panose="02040503050406030204" pitchFamily="18" charset="0"/>
                            <a:ea typeface="Cambria Math" panose="02040503050406030204" pitchFamily="18" charset="0"/>
                          </a:rPr>
                          <m:t>−</m:t>
                        </m:r>
                        <m:r>
                          <a:rPr lang="en-GB" sz="2800" i="1">
                            <a:latin typeface="Cambria Math" panose="02040503050406030204" pitchFamily="18" charset="0"/>
                            <a:ea typeface="Cambria Math" panose="02040503050406030204" pitchFamily="18" charset="0"/>
                          </a:rPr>
                          <m:t>𝛿</m:t>
                        </m:r>
                      </m:den>
                    </m:f>
                  </m:oMath>
                </a14:m>
                <a:r>
                  <a:rPr lang="en-GB" sz="2800" dirty="0" smtClean="0">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latin typeface="Cambria Math" panose="02040503050406030204" pitchFamily="18" charset="0"/>
                            <a:ea typeface="Cambria Math" panose="02040503050406030204" pitchFamily="18" charset="0"/>
                          </a:rPr>
                        </m:ctrlPr>
                      </m:naryPr>
                      <m:sub>
                        <m:r>
                          <m:rPr>
                            <m:brk m:alnAt="23"/>
                          </m:rPr>
                          <a:rPr lang="en-GB" sz="2800" i="1">
                            <a:latin typeface="Cambria Math" panose="02040503050406030204" pitchFamily="18" charset="0"/>
                            <a:ea typeface="Cambria Math" panose="02040503050406030204" pitchFamily="18" charset="0"/>
                          </a:rPr>
                          <m:t>𝑡</m:t>
                        </m:r>
                        <m:r>
                          <a:rPr lang="en-GB" sz="2800" i="1">
                            <a:latin typeface="Cambria Math" panose="02040503050406030204" pitchFamily="18" charset="0"/>
                            <a:ea typeface="Cambria Math" panose="02040503050406030204" pitchFamily="18" charset="0"/>
                          </a:rPr>
                          <m:t>=</m:t>
                        </m:r>
                        <m:r>
                          <a:rPr lang="en-GB" sz="2800" i="1" smtClean="0">
                            <a:latin typeface="Cambria Math" panose="02040503050406030204" pitchFamily="18" charset="0"/>
                            <a:ea typeface="Cambria Math" panose="02040503050406030204" pitchFamily="18" charset="0"/>
                          </a:rPr>
                          <m:t>2</m:t>
                        </m:r>
                      </m:sub>
                      <m:sup>
                        <m:r>
                          <a:rPr lang="en-GB" sz="2800" b="0" i="1" smtClean="0">
                            <a:latin typeface="Cambria Math" panose="02040503050406030204" pitchFamily="18" charset="0"/>
                            <a:ea typeface="Cambria Math" panose="02040503050406030204" pitchFamily="18" charset="0"/>
                          </a:rPr>
                          <m:t>𝑦</m:t>
                        </m:r>
                      </m:sup>
                      <m:e>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𝑡</m:t>
                            </m:r>
                          </m:sup>
                        </m:sSup>
                      </m:e>
                    </m:nary>
                    <m:r>
                      <a:rPr lang="en-GB" sz="2800" i="1">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smtClean="0">
                                <a:latin typeface="Cambria Math" panose="02040503050406030204" pitchFamily="18" charset="0"/>
                                <a:ea typeface="Cambria Math" panose="02040503050406030204" pitchFamily="18" charset="0"/>
                              </a:rPr>
                              <m:t>2</m:t>
                            </m:r>
                          </m:sup>
                        </m:sSup>
                        <m:r>
                          <a:rPr lang="en-GB" sz="2800" i="1">
                            <a:latin typeface="Cambria Math" panose="02040503050406030204" pitchFamily="18" charset="0"/>
                            <a:ea typeface="Cambria Math" panose="02040503050406030204" pitchFamily="18" charset="0"/>
                          </a:rPr>
                          <m:t>−</m:t>
                        </m:r>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𝑦</m:t>
                            </m:r>
                            <m:r>
                              <a:rPr lang="en-GB" sz="2800" i="1">
                                <a:latin typeface="Cambria Math" panose="02040503050406030204" pitchFamily="18" charset="0"/>
                                <a:ea typeface="Cambria Math" panose="02040503050406030204" pitchFamily="18" charset="0"/>
                              </a:rPr>
                              <m:t>+1</m:t>
                            </m:r>
                          </m:sup>
                        </m:sSup>
                      </m:num>
                      <m:den>
                        <m:r>
                          <a:rPr lang="en-GB" sz="2800" i="1">
                            <a:latin typeface="Cambria Math" panose="02040503050406030204" pitchFamily="18" charset="0"/>
                            <a:ea typeface="Cambria Math" panose="02040503050406030204" pitchFamily="18" charset="0"/>
                          </a:rPr>
                          <m:t>1</m:t>
                        </m:r>
                        <m:r>
                          <a:rPr lang="it-IT" sz="2800" b="0" i="1" smtClean="0">
                            <a:latin typeface="Cambria Math" panose="02040503050406030204" pitchFamily="18" charset="0"/>
                            <a:ea typeface="Cambria Math" panose="02040503050406030204" pitchFamily="18" charset="0"/>
                          </a:rPr>
                          <m:t>−</m:t>
                        </m:r>
                        <m:r>
                          <a:rPr lang="en-GB" sz="2800" i="1">
                            <a:latin typeface="Cambria Math" panose="02040503050406030204" pitchFamily="18" charset="0"/>
                            <a:ea typeface="Cambria Math" panose="02040503050406030204" pitchFamily="18" charset="0"/>
                          </a:rPr>
                          <m:t>𝛿</m:t>
                        </m:r>
                      </m:den>
                    </m:f>
                  </m:oMath>
                </a14:m>
                <a:r>
                  <a:rPr lang="en-GB" sz="2800" dirty="0" smtClean="0">
                    <a:latin typeface="Cambria Math" panose="02040503050406030204" pitchFamily="18" charset="0"/>
                    <a:ea typeface="Cambria Math" panose="02040503050406030204" pitchFamily="18" charset="0"/>
                  </a:rPr>
                  <a:t>  </a:t>
                </a:r>
              </a:p>
              <a:p>
                <a:pPr marL="0" indent="0">
                  <a:buNone/>
                </a:pPr>
                <a14:m>
                  <m:oMath xmlns:m="http://schemas.openxmlformats.org/officeDocument/2006/math">
                    <m:nary>
                      <m:naryPr>
                        <m:chr m:val="∑"/>
                        <m:ctrlPr>
                          <a:rPr lang="en-GB" sz="2800" i="1">
                            <a:latin typeface="Cambria Math" panose="02040503050406030204" pitchFamily="18" charset="0"/>
                            <a:ea typeface="Cambria Math" panose="02040503050406030204" pitchFamily="18" charset="0"/>
                          </a:rPr>
                        </m:ctrlPr>
                      </m:naryPr>
                      <m:sub>
                        <m:r>
                          <m:rPr>
                            <m:brk m:alnAt="23"/>
                          </m:rPr>
                          <a:rPr lang="en-GB" sz="2800" i="1">
                            <a:latin typeface="Cambria Math" panose="02040503050406030204" pitchFamily="18" charset="0"/>
                            <a:ea typeface="Cambria Math" panose="02040503050406030204" pitchFamily="18" charset="0"/>
                          </a:rPr>
                          <m:t>𝑡</m:t>
                        </m:r>
                        <m:r>
                          <a:rPr lang="en-GB" sz="2800" i="1">
                            <a:latin typeface="Cambria Math" panose="02040503050406030204" pitchFamily="18" charset="0"/>
                            <a:ea typeface="Cambria Math" panose="02040503050406030204" pitchFamily="18" charset="0"/>
                          </a:rPr>
                          <m:t>=</m:t>
                        </m:r>
                        <m:r>
                          <a:rPr lang="en-GB" sz="2800" i="1" smtClean="0">
                            <a:latin typeface="Cambria Math" panose="02040503050406030204" pitchFamily="18" charset="0"/>
                            <a:ea typeface="Cambria Math" panose="02040503050406030204" pitchFamily="18" charset="0"/>
                          </a:rPr>
                          <m:t>𝑥</m:t>
                        </m:r>
                      </m:sub>
                      <m:sup>
                        <m:r>
                          <a:rPr lang="en-GB" sz="2800" b="0" i="1" smtClean="0">
                            <a:latin typeface="Cambria Math" panose="02040503050406030204" pitchFamily="18" charset="0"/>
                            <a:ea typeface="Cambria Math" panose="02040503050406030204" pitchFamily="18" charset="0"/>
                          </a:rPr>
                          <m:t>𝑦</m:t>
                        </m:r>
                      </m:sup>
                      <m:e>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𝑡</m:t>
                            </m:r>
                          </m:sup>
                        </m:sSup>
                      </m:e>
                    </m:nary>
                    <m:r>
                      <a:rPr lang="en-GB" sz="2800" i="1">
                        <a:latin typeface="Cambria Math" panose="02040503050406030204" pitchFamily="18" charset="0"/>
                        <a:ea typeface="Cambria Math" panose="02040503050406030204" pitchFamily="18" charset="0"/>
                      </a:rPr>
                      <m:t>=</m:t>
                    </m:r>
                    <m:f>
                      <m:fPr>
                        <m:ctrlPr>
                          <a:rPr lang="en-GB" sz="2800" i="1">
                            <a:latin typeface="Cambria Math" panose="02040503050406030204" pitchFamily="18" charset="0"/>
                            <a:ea typeface="Cambria Math" panose="02040503050406030204" pitchFamily="18" charset="0"/>
                          </a:rPr>
                        </m:ctrlPr>
                      </m:fPr>
                      <m:num>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smtClean="0">
                                <a:latin typeface="Cambria Math" panose="02040503050406030204" pitchFamily="18" charset="0"/>
                                <a:ea typeface="Cambria Math" panose="02040503050406030204" pitchFamily="18" charset="0"/>
                              </a:rPr>
                              <m:t>𝑥</m:t>
                            </m:r>
                          </m:sup>
                        </m:sSup>
                        <m:r>
                          <a:rPr lang="en-GB" sz="2800" i="1">
                            <a:latin typeface="Cambria Math" panose="02040503050406030204" pitchFamily="18" charset="0"/>
                            <a:ea typeface="Cambria Math" panose="02040503050406030204" pitchFamily="18" charset="0"/>
                          </a:rPr>
                          <m:t>−</m:t>
                        </m:r>
                        <m:sSup>
                          <m:sSupPr>
                            <m:ctrlPr>
                              <a:rPr lang="en-GB" sz="2800" i="1">
                                <a:latin typeface="Cambria Math" panose="02040503050406030204" pitchFamily="18" charset="0"/>
                                <a:ea typeface="Cambria Math" panose="02040503050406030204" pitchFamily="18" charset="0"/>
                              </a:rPr>
                            </m:ctrlPr>
                          </m:sSupPr>
                          <m:e>
                            <m:r>
                              <a:rPr lang="en-GB" sz="2800" i="1">
                                <a:latin typeface="Cambria Math" panose="02040503050406030204" pitchFamily="18" charset="0"/>
                                <a:ea typeface="Cambria Math" panose="02040503050406030204" pitchFamily="18" charset="0"/>
                              </a:rPr>
                              <m:t>𝛿</m:t>
                            </m:r>
                          </m:e>
                          <m:sup>
                            <m:r>
                              <a:rPr lang="en-GB" sz="2800" i="1">
                                <a:latin typeface="Cambria Math" panose="02040503050406030204" pitchFamily="18" charset="0"/>
                                <a:ea typeface="Cambria Math" panose="02040503050406030204" pitchFamily="18" charset="0"/>
                              </a:rPr>
                              <m:t>𝑦</m:t>
                            </m:r>
                            <m:r>
                              <a:rPr lang="en-GB" sz="2800" i="1">
                                <a:latin typeface="Cambria Math" panose="02040503050406030204" pitchFamily="18" charset="0"/>
                                <a:ea typeface="Cambria Math" panose="02040503050406030204" pitchFamily="18" charset="0"/>
                              </a:rPr>
                              <m:t>+1</m:t>
                            </m:r>
                          </m:sup>
                        </m:sSup>
                      </m:num>
                      <m:den>
                        <m:r>
                          <a:rPr lang="en-GB" sz="2800" i="1">
                            <a:latin typeface="Cambria Math" panose="02040503050406030204" pitchFamily="18" charset="0"/>
                            <a:ea typeface="Cambria Math" panose="02040503050406030204" pitchFamily="18" charset="0"/>
                          </a:rPr>
                          <m:t>1</m:t>
                        </m:r>
                        <m:r>
                          <a:rPr lang="it-IT" sz="2800" b="0" i="1" smtClean="0">
                            <a:latin typeface="Cambria Math" panose="02040503050406030204" pitchFamily="18" charset="0"/>
                            <a:ea typeface="Cambria Math" panose="02040503050406030204" pitchFamily="18" charset="0"/>
                          </a:rPr>
                          <m:t>−</m:t>
                        </m:r>
                        <m:r>
                          <a:rPr lang="en-GB" sz="2800" i="1">
                            <a:latin typeface="Cambria Math" panose="02040503050406030204" pitchFamily="18" charset="0"/>
                            <a:ea typeface="Cambria Math" panose="02040503050406030204" pitchFamily="18" charset="0"/>
                          </a:rPr>
                          <m:t>𝛿</m:t>
                        </m:r>
                      </m:den>
                    </m:f>
                  </m:oMath>
                </a14:m>
                <a:r>
                  <a:rPr lang="en-GB" sz="2800" dirty="0" smtClean="0">
                    <a:latin typeface="Cambria Math" panose="02040503050406030204" pitchFamily="18" charset="0"/>
                    <a:ea typeface="Cambria Math" panose="02040503050406030204" pitchFamily="18" charset="0"/>
                  </a:rPr>
                  <a:t> </a:t>
                </a:r>
              </a:p>
              <a:p>
                <a:pPr marL="0" indent="0">
                  <a:buFont typeface="Arial" panose="020B0604020202020204" pitchFamily="34" charset="0"/>
                  <a:buNone/>
                </a:pPr>
                <a:endParaRPr lang="en-GB" sz="2800" dirty="0" smtClean="0">
                  <a:latin typeface="Cambria Math" panose="02040503050406030204" pitchFamily="18" charset="0"/>
                  <a:ea typeface="Cambria Math" panose="02040503050406030204" pitchFamily="18" charset="0"/>
                </a:endParaRPr>
              </a:p>
            </p:txBody>
          </p:sp>
        </mc:Choice>
        <mc:Fallback xmlns="">
          <p:sp>
            <p:nvSpPr>
              <p:cNvPr id="4" name="Content Placeholder 2"/>
              <p:cNvSpPr txBox="1">
                <a:spLocks noRot="1" noChangeAspect="1" noMove="1" noResize="1" noEditPoints="1" noAdjustHandles="1" noChangeArrowheads="1" noChangeShapeType="1" noTextEdit="1"/>
              </p:cNvSpPr>
              <p:nvPr/>
            </p:nvSpPr>
            <p:spPr>
              <a:xfrm>
                <a:off x="4160912" y="1842247"/>
                <a:ext cx="3810000" cy="3034554"/>
              </a:xfrm>
              <a:prstGeom prst="rect">
                <a:avLst/>
              </a:prstGeom>
              <a:blipFill>
                <a:blip r:embed="rId3"/>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5" name="Content Placeholder 2"/>
              <p:cNvSpPr txBox="1">
                <a:spLocks/>
              </p:cNvSpPr>
              <p:nvPr/>
            </p:nvSpPr>
            <p:spPr>
              <a:xfrm>
                <a:off x="3059832" y="844117"/>
                <a:ext cx="5256584" cy="504056"/>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14:m>
                  <m:oMath xmlns:m="http://schemas.openxmlformats.org/officeDocument/2006/math">
                    <m:r>
                      <a:rPr lang="en-GB" i="1" smtClean="0">
                        <a:latin typeface="Cambria Math" panose="02040503050406030204" pitchFamily="18" charset="0"/>
                        <a:ea typeface="Cambria Math" panose="02040503050406030204" pitchFamily="18" charset="0"/>
                      </a:rPr>
                      <m:t>𝛿</m:t>
                    </m:r>
                    <m:r>
                      <a:rPr lang="en-GB"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ea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1</m:t>
                        </m:r>
                      </m:num>
                      <m:den>
                        <m:r>
                          <a:rPr lang="en-GB" i="1" smtClean="0">
                            <a:latin typeface="Cambria Math" panose="02040503050406030204" pitchFamily="18" charset="0"/>
                            <a:ea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𝑅</m:t>
                        </m:r>
                      </m:den>
                    </m:f>
                  </m:oMath>
                </a14:m>
                <a:r>
                  <a:rPr lang="en-GB" dirty="0" smtClean="0"/>
                  <a:t> where </a:t>
                </a:r>
                <a14:m>
                  <m:oMath xmlns:m="http://schemas.openxmlformats.org/officeDocument/2006/math">
                    <m:r>
                      <a:rPr lang="en-GB" b="0" i="1" smtClean="0">
                        <a:latin typeface="Cambria Math" panose="02040503050406030204" pitchFamily="18" charset="0"/>
                      </a:rPr>
                      <m:t>𝑅</m:t>
                    </m:r>
                    <m:r>
                      <a:rPr lang="en-GB" i="1" smtClean="0">
                        <a:latin typeface="Cambria Math" panose="02040503050406030204" pitchFamily="18" charset="0"/>
                      </a:rPr>
                      <m:t>&gt;0</m:t>
                    </m:r>
                  </m:oMath>
                </a14:m>
                <a:endParaRPr lang="en-GB" dirty="0" smtClean="0"/>
              </a:p>
              <a:p>
                <a:pPr marL="0" indent="0">
                  <a:buFont typeface="Arial" panose="020B0604020202020204" pitchFamily="34" charset="0"/>
                  <a:buNone/>
                </a:pPr>
                <a:endParaRPr lang="en-GB" dirty="0"/>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3059832" y="844117"/>
                <a:ext cx="5256584" cy="504056"/>
              </a:xfrm>
              <a:prstGeom prst="rect">
                <a:avLst/>
              </a:prstGeom>
              <a:blipFill rotWithShape="0">
                <a:blip r:embed="rId4"/>
                <a:stretch>
                  <a:fillRect t="-8434" b="-8434"/>
                </a:stretch>
              </a:blipFill>
            </p:spPr>
            <p:txBody>
              <a:bodyPr/>
              <a:lstStyle/>
              <a:p>
                <a:r>
                  <a:rPr lang="en-GB">
                    <a:noFill/>
                  </a:rPr>
                  <a:t> </a:t>
                </a:r>
              </a:p>
            </p:txBody>
          </p:sp>
        </mc:Fallback>
      </mc:AlternateContent>
    </p:spTree>
    <p:extLst>
      <p:ext uri="{BB962C8B-B14F-4D97-AF65-F5344CB8AC3E}">
        <p14:creationId xmlns:p14="http://schemas.microsoft.com/office/powerpoint/2010/main" val="401785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487363"/>
          </a:xfrm>
        </p:spPr>
        <p:txBody>
          <a:bodyPr/>
          <a:lstStyle/>
          <a:p>
            <a:r>
              <a:rPr lang="en-GB" dirty="0" smtClean="0"/>
              <a:t>Discounted utility model and PDV</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165225"/>
                <a:ext cx="8229600" cy="4702175"/>
              </a:xfrm>
            </p:spPr>
            <p:txBody>
              <a:bodyPr/>
              <a:lstStyle/>
              <a:p>
                <a:pPr>
                  <a:lnSpc>
                    <a:spcPct val="200000"/>
                  </a:lnSpc>
                </a:pPr>
                <a:r>
                  <a:rPr lang="en-GB" dirty="0" smtClean="0">
                    <a:solidFill>
                      <a:schemeClr val="tx1"/>
                    </a:solidFill>
                  </a:rPr>
                  <a:t>PDV is a specific application of the discounted utility model</a:t>
                </a:r>
              </a:p>
              <a:p>
                <a:pPr>
                  <a:lnSpc>
                    <a:spcPct val="200000"/>
                  </a:lnSpc>
                </a:pPr>
                <a:r>
                  <a:rPr lang="en-GB" dirty="0" smtClean="0">
                    <a:solidFill>
                      <a:schemeClr val="tx1"/>
                    </a:solidFill>
                  </a:rPr>
                  <a:t>In the computation of the PDV the instantaneous utility function </a:t>
                </a:r>
                <a14:m>
                  <m:oMath xmlns:m="http://schemas.openxmlformats.org/officeDocument/2006/math">
                    <m:r>
                      <a:rPr lang="en-GB" b="0" i="1" smtClean="0">
                        <a:solidFill>
                          <a:schemeClr val="tx1"/>
                        </a:solidFill>
                        <a:latin typeface="Cambria Math" panose="02040503050406030204" pitchFamily="18" charset="0"/>
                        <a:ea typeface="Cambria Math" panose="02040503050406030204" pitchFamily="18" charset="0"/>
                      </a:rPr>
                      <m:t>𝑢</m:t>
                    </m:r>
                    <m:d>
                      <m:dPr>
                        <m:ctrlPr>
                          <a:rPr lang="en-GB" b="0" i="1" smtClean="0">
                            <a:solidFill>
                              <a:schemeClr val="tx1"/>
                            </a:solidFill>
                            <a:latin typeface="Cambria Math" panose="02040503050406030204" pitchFamily="18" charset="0"/>
                            <a:ea typeface="Cambria Math" panose="02040503050406030204" pitchFamily="18" charset="0"/>
                          </a:rPr>
                        </m:ctrlPr>
                      </m:dPr>
                      <m:e>
                        <m:r>
                          <a:rPr lang="en-GB" i="1" smtClean="0">
                            <a:solidFill>
                              <a:schemeClr val="tx1"/>
                            </a:solidFill>
                            <a:latin typeface="Cambria Math" panose="02040503050406030204" pitchFamily="18" charset="0"/>
                            <a:ea typeface="Cambria Math" panose="02040503050406030204" pitchFamily="18" charset="0"/>
                          </a:rPr>
                          <m:t>𝑥</m:t>
                        </m:r>
                      </m:e>
                    </m:d>
                    <m:r>
                      <a:rPr lang="en-GB" b="0" i="1" smtClean="0">
                        <a:solidFill>
                          <a:schemeClr val="tx1"/>
                        </a:solidFill>
                        <a:latin typeface="Cambria Math" panose="02040503050406030204" pitchFamily="18" charset="0"/>
                        <a:ea typeface="Cambria Math" panose="02040503050406030204" pitchFamily="18" charset="0"/>
                      </a:rPr>
                      <m:t> </m:t>
                    </m:r>
                  </m:oMath>
                </a14:m>
                <a:r>
                  <a:rPr lang="en-GB" dirty="0" smtClean="0">
                    <a:solidFill>
                      <a:schemeClr val="tx1"/>
                    </a:solidFill>
                  </a:rPr>
                  <a:t>is equal to </a:t>
                </a:r>
                <a14:m>
                  <m:oMath xmlns:m="http://schemas.openxmlformats.org/officeDocument/2006/math">
                    <m:r>
                      <a:rPr lang="en-GB" b="0" i="1" smtClean="0">
                        <a:solidFill>
                          <a:schemeClr val="tx1"/>
                        </a:solidFill>
                        <a:latin typeface="Cambria Math" panose="02040503050406030204" pitchFamily="18" charset="0"/>
                      </a:rPr>
                      <m:t>𝑥</m:t>
                    </m:r>
                    <m:r>
                      <a:rPr lang="en-GB" b="0" i="0" smtClean="0">
                        <a:solidFill>
                          <a:schemeClr val="tx1"/>
                        </a:solidFill>
                        <a:latin typeface="Cambria Math" panose="02040503050406030204" pitchFamily="18" charset="0"/>
                      </a:rPr>
                      <m:t>,  </m:t>
                    </m:r>
                  </m:oMath>
                </a14:m>
                <a:r>
                  <a:rPr lang="en-GB" dirty="0" smtClean="0">
                    <a:solidFill>
                      <a:schemeClr val="tx1"/>
                    </a:solidFill>
                  </a:rPr>
                  <a:t>i.e. </a:t>
                </a:r>
              </a:p>
              <a:p>
                <a:pPr>
                  <a:lnSpc>
                    <a:spcPct val="200000"/>
                  </a:lnSpc>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ea typeface="Cambria Math" panose="02040503050406030204" pitchFamily="18" charset="0"/>
                        </a:rPr>
                        <m:t>𝑢</m:t>
                      </m:r>
                      <m:r>
                        <a:rPr lang="en-GB" b="0" i="1" smtClean="0">
                          <a:solidFill>
                            <a:schemeClr val="tx1"/>
                          </a:solidFill>
                          <a:latin typeface="Cambria Math" panose="02040503050406030204" pitchFamily="18" charset="0"/>
                          <a:ea typeface="Cambria Math" panose="02040503050406030204" pitchFamily="18" charset="0"/>
                        </a:rPr>
                        <m:t>(</m:t>
                      </m:r>
                      <m:r>
                        <a:rPr lang="en-GB" i="1" smtClean="0">
                          <a:solidFill>
                            <a:schemeClr val="tx1"/>
                          </a:solidFill>
                          <a:latin typeface="Cambria Math" panose="02040503050406030204" pitchFamily="18" charset="0"/>
                          <a:ea typeface="Cambria Math" panose="02040503050406030204" pitchFamily="18" charset="0"/>
                        </a:rPr>
                        <m:t>𝑥</m:t>
                      </m:r>
                      <m:r>
                        <a:rPr lang="en-GB" b="0" i="1" smtClean="0">
                          <a:solidFill>
                            <a:schemeClr val="tx1"/>
                          </a:solidFill>
                          <a:latin typeface="Cambria Math" panose="02040503050406030204" pitchFamily="18" charset="0"/>
                          <a:ea typeface="Cambria Math" panose="02040503050406030204" pitchFamily="18" charset="0"/>
                        </a:rPr>
                        <m:t>)</m:t>
                      </m:r>
                      <m:r>
                        <a:rPr lang="en-GB" i="1" dirty="0" smtClean="0">
                          <a:solidFill>
                            <a:schemeClr val="tx1"/>
                          </a:solidFill>
                          <a:latin typeface="Cambria Math" panose="02040503050406030204" pitchFamily="18" charset="0"/>
                        </a:rPr>
                        <m:t>=</m:t>
                      </m:r>
                      <m:r>
                        <a:rPr lang="en-GB" i="1" dirty="0" smtClean="0">
                          <a:solidFill>
                            <a:schemeClr val="tx1"/>
                          </a:solidFill>
                          <a:latin typeface="Cambria Math" panose="02040503050406030204" pitchFamily="18" charset="0"/>
                        </a:rPr>
                        <m:t>𝑥</m:t>
                      </m:r>
                    </m:oMath>
                  </m:oMathPara>
                </a14:m>
                <a:endParaRPr lang="en-GB" dirty="0" smtClean="0">
                  <a:solidFill>
                    <a:schemeClr val="tx1"/>
                  </a:solidFill>
                </a:endParaRPr>
              </a:p>
              <a:p>
                <a:pPr>
                  <a:lnSpc>
                    <a:spcPct val="200000"/>
                  </a:lnSpc>
                </a:pPr>
                <a:endParaRPr lang="en-GB"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165225"/>
                <a:ext cx="8229600" cy="4702175"/>
              </a:xfrm>
              <a:blipFill rotWithShape="0">
                <a:blip r:embed="rId2"/>
                <a:stretch>
                  <a:fillRect l="-1111"/>
                </a:stretch>
              </a:blipFill>
            </p:spPr>
            <p:txBody>
              <a:bodyPr/>
              <a:lstStyle/>
              <a:p>
                <a:r>
                  <a:rPr lang="en-GB">
                    <a:noFill/>
                  </a:rPr>
                  <a:t> </a:t>
                </a:r>
              </a:p>
            </p:txBody>
          </p:sp>
        </mc:Fallback>
      </mc:AlternateContent>
    </p:spTree>
    <p:extLst>
      <p:ext uri="{BB962C8B-B14F-4D97-AF65-F5344CB8AC3E}">
        <p14:creationId xmlns:p14="http://schemas.microsoft.com/office/powerpoint/2010/main" val="30175939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THE VALUE OF A BOND</a:t>
            </a:r>
          </a:p>
        </p:txBody>
      </p:sp>
      <p:grpSp>
        <p:nvGrpSpPr>
          <p:cNvPr id="711683" name="Group 3"/>
          <p:cNvGrpSpPr>
            <a:grpSpLocks/>
          </p:cNvGrpSpPr>
          <p:nvPr/>
        </p:nvGrpSpPr>
        <p:grpSpPr bwMode="auto">
          <a:xfrm>
            <a:off x="457200" y="381000"/>
            <a:ext cx="8229600" cy="487363"/>
            <a:chOff x="288" y="240"/>
            <a:chExt cx="5184" cy="307"/>
          </a:xfrm>
        </p:grpSpPr>
        <p:sp>
          <p:nvSpPr>
            <p:cNvPr id="23566"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15.3</a:t>
              </a:r>
            </a:p>
          </p:txBody>
        </p:sp>
        <p:sp>
          <p:nvSpPr>
            <p:cNvPr id="23567"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1168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1688" name="Text Box 8"/>
          <p:cNvSpPr txBox="1">
            <a:spLocks noChangeArrowheads="1"/>
          </p:cNvSpPr>
          <p:nvPr/>
        </p:nvSpPr>
        <p:spPr bwMode="auto">
          <a:xfrm>
            <a:off x="1066800" y="9906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bond    </a:t>
            </a:r>
            <a:r>
              <a:rPr lang="en-US" altLang="en-US">
                <a:latin typeface="Arial" panose="020B0604020202020204" pitchFamily="34" charset="0"/>
              </a:rPr>
              <a:t>Contract in which a borrower agrees to pay the bondholder (the lender) a stream of money.</a:t>
            </a:r>
          </a:p>
        </p:txBody>
      </p:sp>
      <p:pic>
        <p:nvPicPr>
          <p:cNvPr id="711694" name="Picture 14" descr="Eqn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0" y="5277784"/>
            <a:ext cx="41529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1696" name="Picture 16"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9900" y="1905000"/>
            <a:ext cx="5600700"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1697" name="Picture 17"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9900" y="1905000"/>
            <a:ext cx="5600700"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1698" name="Picture 18"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9900" y="1905000"/>
            <a:ext cx="5600700"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1699" name="Rectangle 19"/>
          <p:cNvSpPr>
            <a:spLocks noChangeArrowheads="1"/>
          </p:cNvSpPr>
          <p:nvPr/>
        </p:nvSpPr>
        <p:spPr bwMode="auto">
          <a:xfrm>
            <a:off x="609600" y="2590800"/>
            <a:ext cx="2286000" cy="32766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dirty="0">
                <a:solidFill>
                  <a:schemeClr val="tx1"/>
                </a:solidFill>
              </a:rPr>
              <a:t>Because most of the bond’s payments occur in the future, the present discounted value declines as the interest rate increases. </a:t>
            </a:r>
          </a:p>
          <a:p>
            <a:pPr eaLnBrk="1" hangingPunct="1">
              <a:spcAft>
                <a:spcPct val="20000"/>
              </a:spcAft>
            </a:pPr>
            <a:r>
              <a:rPr lang="en-US" altLang="en-US" sz="1400" dirty="0">
                <a:solidFill>
                  <a:schemeClr val="tx1"/>
                </a:solidFill>
              </a:rPr>
              <a:t>For example, if the interest rate is 5 percent, the PDV of a 10-year bond paying $100 per year </a:t>
            </a:r>
            <a:r>
              <a:rPr lang="en-US" altLang="en-US" sz="1400" dirty="0" smtClean="0">
                <a:solidFill>
                  <a:schemeClr val="tx1"/>
                </a:solidFill>
              </a:rPr>
              <a:t>(</a:t>
            </a:r>
            <a:r>
              <a:rPr lang="en-US" altLang="en-US" sz="1400" b="1" dirty="0" smtClean="0">
                <a:solidFill>
                  <a:schemeClr val="tx1"/>
                </a:solidFill>
              </a:rPr>
              <a:t>from next year) </a:t>
            </a:r>
            <a:r>
              <a:rPr lang="en-US" altLang="en-US" sz="1400" dirty="0" smtClean="0">
                <a:solidFill>
                  <a:schemeClr val="tx1"/>
                </a:solidFill>
              </a:rPr>
              <a:t>on </a:t>
            </a:r>
            <a:r>
              <a:rPr lang="en-US" altLang="en-US" sz="1400" dirty="0">
                <a:solidFill>
                  <a:schemeClr val="tx1"/>
                </a:solidFill>
              </a:rPr>
              <a:t>a principal of $1000 is $1386. At an interest rate of 15 percent, the PDV is $749.</a:t>
            </a:r>
          </a:p>
        </p:txBody>
      </p:sp>
      <p:sp>
        <p:nvSpPr>
          <p:cNvPr id="711700" name="Rectangle 20"/>
          <p:cNvSpPr>
            <a:spLocks noChangeArrowheads="1"/>
          </p:cNvSpPr>
          <p:nvPr/>
        </p:nvSpPr>
        <p:spPr bwMode="auto">
          <a:xfrm>
            <a:off x="685800" y="2209800"/>
            <a:ext cx="1981200" cy="3810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Present Value of the Cash Flow from a Bond</a:t>
            </a:r>
          </a:p>
        </p:txBody>
      </p:sp>
      <p:sp>
        <p:nvSpPr>
          <p:cNvPr id="711701" name="Rectangle 21"/>
          <p:cNvSpPr>
            <a:spLocks noChangeArrowheads="1"/>
          </p:cNvSpPr>
          <p:nvPr/>
        </p:nvSpPr>
        <p:spPr bwMode="auto">
          <a:xfrm>
            <a:off x="685800" y="19050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15.1</a:t>
            </a:r>
          </a:p>
        </p:txBody>
      </p:sp>
      <p:sp>
        <p:nvSpPr>
          <p:cNvPr id="711702" name="Text Box 22"/>
          <p:cNvSpPr txBox="1">
            <a:spLocks noChangeArrowheads="1"/>
          </p:cNvSpPr>
          <p:nvPr/>
        </p:nvSpPr>
        <p:spPr bwMode="auto">
          <a:xfrm>
            <a:off x="8001000" y="5638800"/>
            <a:ext cx="762000" cy="366713"/>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lgn="ctr">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Palatino" pitchFamily="2" charset="0"/>
              </a:defRPr>
            </a:lvl1pPr>
            <a:lvl2pPr marL="901700" indent="-381000">
              <a:defRPr>
                <a:solidFill>
                  <a:schemeClr val="tx1"/>
                </a:solidFill>
                <a:latin typeface="Palatino" pitchFamily="2" charset="0"/>
              </a:defRPr>
            </a:lvl2pPr>
            <a:lvl3pPr marL="1473200" indent="-457200">
              <a:defRPr>
                <a:solidFill>
                  <a:schemeClr val="tx1"/>
                </a:solidFill>
                <a:latin typeface="Palatino" pitchFamily="2" charset="0"/>
              </a:defRPr>
            </a:lvl3pPr>
            <a:lvl4pPr marL="1968500" indent="-381000">
              <a:defRPr>
                <a:solidFill>
                  <a:schemeClr val="tx1"/>
                </a:solidFill>
                <a:latin typeface="Palatino" pitchFamily="2" charset="0"/>
              </a:defRPr>
            </a:lvl4pPr>
            <a:lvl5pPr marL="2463800" indent="-381000">
              <a:defRPr>
                <a:solidFill>
                  <a:schemeClr val="tx1"/>
                </a:solidFill>
                <a:latin typeface="Palatino" pitchFamily="2" charset="0"/>
              </a:defRPr>
            </a:lvl5pPr>
            <a:lvl6pPr marL="2921000" indent="-381000" eaLnBrk="0" fontAlgn="base" hangingPunct="0">
              <a:spcBef>
                <a:spcPct val="0"/>
              </a:spcBef>
              <a:spcAft>
                <a:spcPct val="0"/>
              </a:spcAft>
              <a:defRPr>
                <a:solidFill>
                  <a:schemeClr val="tx1"/>
                </a:solidFill>
                <a:latin typeface="Palatino" pitchFamily="2" charset="0"/>
              </a:defRPr>
            </a:lvl6pPr>
            <a:lvl7pPr marL="3378200" indent="-381000" eaLnBrk="0" fontAlgn="base" hangingPunct="0">
              <a:spcBef>
                <a:spcPct val="0"/>
              </a:spcBef>
              <a:spcAft>
                <a:spcPct val="0"/>
              </a:spcAft>
              <a:defRPr>
                <a:solidFill>
                  <a:schemeClr val="tx1"/>
                </a:solidFill>
                <a:latin typeface="Palatino" pitchFamily="2" charset="0"/>
              </a:defRPr>
            </a:lvl7pPr>
            <a:lvl8pPr marL="3835400" indent="-381000" eaLnBrk="0" fontAlgn="base" hangingPunct="0">
              <a:spcBef>
                <a:spcPct val="0"/>
              </a:spcBef>
              <a:spcAft>
                <a:spcPct val="0"/>
              </a:spcAft>
              <a:defRPr>
                <a:solidFill>
                  <a:schemeClr val="tx1"/>
                </a:solidFill>
                <a:latin typeface="Palatino" pitchFamily="2" charset="0"/>
              </a:defRPr>
            </a:lvl8pPr>
            <a:lvl9pPr marL="4292600" indent="-381000" eaLnBrk="0" fontAlgn="base" hangingPunct="0">
              <a:spcBef>
                <a:spcPct val="0"/>
              </a:spcBef>
              <a:spcAft>
                <a:spcPct val="0"/>
              </a:spcAft>
              <a:defRPr>
                <a:solidFill>
                  <a:schemeClr val="tx1"/>
                </a:solidFill>
                <a:latin typeface="Palatino" pitchFamily="2" charset="0"/>
              </a:defRPr>
            </a:lvl9pPr>
          </a:lstStyle>
          <a:p>
            <a:pPr eaLnBrk="1" hangingPunct="1">
              <a:spcBef>
                <a:spcPct val="10000"/>
              </a:spcBef>
              <a:spcAft>
                <a:spcPct val="10000"/>
              </a:spcAft>
            </a:pPr>
            <a:r>
              <a:rPr lang="en-US" altLang="en-US" sz="1600">
                <a:latin typeface="Arial" panose="020B0604020202020204" pitchFamily="34" charset="0"/>
              </a:rPr>
              <a:t>(15.1)</a:t>
            </a:r>
          </a:p>
        </p:txBody>
      </p:sp>
      <mc:AlternateContent xmlns:mc="http://schemas.openxmlformats.org/markup-compatibility/2006" xmlns:a14="http://schemas.microsoft.com/office/drawing/2010/main">
        <mc:Choice Requires="a14">
          <p:sp>
            <p:nvSpPr>
              <p:cNvPr id="2" name="TextBox 1"/>
              <p:cNvSpPr txBox="1"/>
              <p:nvPr/>
            </p:nvSpPr>
            <p:spPr>
              <a:xfrm>
                <a:off x="1609165" y="5836584"/>
                <a:ext cx="6427787" cy="67082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100 </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𝛿</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𝛿</m:t>
                              </m:r>
                            </m:e>
                            <m:sup>
                              <m:r>
                                <a:rPr lang="en-GB" b="0" i="1" smtClean="0">
                                  <a:latin typeface="Cambria Math" panose="02040503050406030204" pitchFamily="18" charset="0"/>
                                  <a:ea typeface="Cambria Math" panose="02040503050406030204" pitchFamily="18" charset="0"/>
                                </a:rPr>
                                <m:t>11</m:t>
                              </m:r>
                            </m:sup>
                          </m:sSup>
                        </m:num>
                        <m:den>
                          <m:r>
                            <a:rPr lang="en-GB" b="0" i="1" smtClean="0">
                              <a:latin typeface="Cambria Math" panose="02040503050406030204" pitchFamily="18" charset="0"/>
                            </a:rPr>
                            <m:t>1−</m:t>
                          </m:r>
                          <m:r>
                            <a:rPr lang="en-GB" b="0" i="1" smtClean="0">
                              <a:latin typeface="Cambria Math" panose="02040503050406030204" pitchFamily="18" charset="0"/>
                              <a:ea typeface="Cambria Math" panose="02040503050406030204" pitchFamily="18" charset="0"/>
                            </a:rPr>
                            <m:t>𝛿</m:t>
                          </m:r>
                        </m:den>
                      </m:f>
                      <m:r>
                        <a:rPr lang="en-GB" b="0" i="1" smtClean="0">
                          <a:latin typeface="Cambria Math" panose="02040503050406030204" pitchFamily="18" charset="0"/>
                        </a:rPr>
                        <m:t>+1000</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𝛿</m:t>
                          </m:r>
                        </m:e>
                        <m:sup>
                          <m:r>
                            <a:rPr lang="en-GB" b="0" i="1" smtClean="0">
                              <a:latin typeface="Cambria Math" panose="02040503050406030204" pitchFamily="18" charset="0"/>
                              <a:ea typeface="Cambria Math" panose="02040503050406030204" pitchFamily="18" charset="0"/>
                            </a:rPr>
                            <m:t>10</m:t>
                          </m:r>
                        </m:sup>
                      </m:sSup>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1609165" y="5836584"/>
                <a:ext cx="6427787" cy="670825"/>
              </a:xfrm>
              <a:prstGeom prst="rect">
                <a:avLst/>
              </a:prstGeom>
              <a:blipFill>
                <a:blip r:embed="rId7"/>
                <a:stretch>
                  <a:fillRect/>
                </a:stretch>
              </a:blipFill>
            </p:spPr>
            <p:txBody>
              <a:bodyPr/>
              <a:lstStyle/>
              <a:p>
                <a:r>
                  <a:rPr lang="it-IT">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1683"/>
                                        </p:tgtEl>
                                        <p:attrNameLst>
                                          <p:attrName>style.visibility</p:attrName>
                                        </p:attrNameLst>
                                      </p:cBhvr>
                                      <p:to>
                                        <p:strVal val="visible"/>
                                      </p:to>
                                    </p:set>
                                    <p:animEffect transition="in" filter="wipe(left)">
                                      <p:cBhvr>
                                        <p:cTn id="7" dur="500"/>
                                        <p:tgtEl>
                                          <p:spTgt spid="71168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11686"/>
                                        </p:tgtEl>
                                        <p:attrNameLst>
                                          <p:attrName>style.visibility</p:attrName>
                                        </p:attrNameLst>
                                      </p:cBhvr>
                                      <p:to>
                                        <p:strVal val="visible"/>
                                      </p:to>
                                    </p:set>
                                    <p:animEffect transition="in" filter="fade">
                                      <p:cBhvr>
                                        <p:cTn id="11" dur="500"/>
                                        <p:tgtEl>
                                          <p:spTgt spid="71168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1682"/>
                                        </p:tgtEl>
                                        <p:attrNameLst>
                                          <p:attrName>style.visibility</p:attrName>
                                        </p:attrNameLst>
                                      </p:cBhvr>
                                      <p:to>
                                        <p:strVal val="visible"/>
                                      </p:to>
                                    </p:set>
                                    <p:animEffect transition="in" filter="wipe(left)">
                                      <p:cBhvr>
                                        <p:cTn id="15" dur="1000"/>
                                        <p:tgtEl>
                                          <p:spTgt spid="71168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11688"/>
                                        </p:tgtEl>
                                        <p:attrNameLst>
                                          <p:attrName>style.visibility</p:attrName>
                                        </p:attrNameLst>
                                      </p:cBhvr>
                                      <p:to>
                                        <p:strVal val="visible"/>
                                      </p:to>
                                    </p:set>
                                    <p:animEffect transition="in" filter="wipe(left)">
                                      <p:cBhvr>
                                        <p:cTn id="19" dur="500"/>
                                        <p:tgtEl>
                                          <p:spTgt spid="711688"/>
                                        </p:tgtEl>
                                      </p:cBhvr>
                                    </p:animEffect>
                                  </p:childTnLst>
                                </p:cTn>
                              </p:par>
                            </p:childTnLst>
                          </p:cTn>
                        </p:par>
                        <p:par>
                          <p:cTn id="20" fill="hold" nodeType="afterGroup">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711701"/>
                                        </p:tgtEl>
                                        <p:attrNameLst>
                                          <p:attrName>style.visibility</p:attrName>
                                        </p:attrNameLst>
                                      </p:cBhvr>
                                      <p:to>
                                        <p:strVal val="visible"/>
                                      </p:to>
                                    </p:set>
                                    <p:animEffect transition="in" filter="wipe(left)">
                                      <p:cBhvr>
                                        <p:cTn id="23" dur="500"/>
                                        <p:tgtEl>
                                          <p:spTgt spid="711701"/>
                                        </p:tgtEl>
                                      </p:cBhvr>
                                    </p:animEffect>
                                  </p:childTnLst>
                                </p:cTn>
                              </p:par>
                            </p:childTnLst>
                          </p:cTn>
                        </p:par>
                        <p:par>
                          <p:cTn id="24" fill="hold" nodeType="afterGroup">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711700"/>
                                        </p:tgtEl>
                                        <p:attrNameLst>
                                          <p:attrName>style.visibility</p:attrName>
                                        </p:attrNameLst>
                                      </p:cBhvr>
                                      <p:to>
                                        <p:strVal val="visible"/>
                                      </p:to>
                                    </p:set>
                                    <p:animEffect transition="in" filter="wipe(left)">
                                      <p:cBhvr>
                                        <p:cTn id="27" dur="500"/>
                                        <p:tgtEl>
                                          <p:spTgt spid="711700"/>
                                        </p:tgtEl>
                                      </p:cBhvr>
                                    </p:animEffect>
                                  </p:childTnLst>
                                </p:cTn>
                              </p:par>
                            </p:childTnLst>
                          </p:cTn>
                        </p:par>
                        <p:par>
                          <p:cTn id="28" fill="hold" nodeType="afterGroup">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711699">
                                            <p:txEl>
                                              <p:pRg st="0" end="0"/>
                                            </p:txEl>
                                          </p:spTgt>
                                        </p:tgtEl>
                                        <p:attrNameLst>
                                          <p:attrName>style.visibility</p:attrName>
                                        </p:attrNameLst>
                                      </p:cBhvr>
                                      <p:to>
                                        <p:strVal val="visible"/>
                                      </p:to>
                                    </p:set>
                                    <p:animEffect transition="in" filter="wipe(left)">
                                      <p:cBhvr>
                                        <p:cTn id="31" dur="500"/>
                                        <p:tgtEl>
                                          <p:spTgt spid="711699">
                                            <p:txEl>
                                              <p:pRg st="0" end="0"/>
                                            </p:txEl>
                                          </p:spTgt>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711696"/>
                                        </p:tgtEl>
                                        <p:attrNameLst>
                                          <p:attrName>style.visibility</p:attrName>
                                        </p:attrNameLst>
                                      </p:cBhvr>
                                      <p:to>
                                        <p:strVal val="visible"/>
                                      </p:to>
                                    </p:set>
                                    <p:animEffect transition="in" filter="wipe(left)">
                                      <p:cBhvr>
                                        <p:cTn id="35" dur="500"/>
                                        <p:tgtEl>
                                          <p:spTgt spid="711696"/>
                                        </p:tgtEl>
                                      </p:cBhvr>
                                    </p:animEffect>
                                  </p:childTnLst>
                                </p:cTn>
                              </p:par>
                            </p:childTnLst>
                          </p:cTn>
                        </p:par>
                        <p:par>
                          <p:cTn id="36" fill="hold" nodeType="afterGroup">
                            <p:stCondLst>
                              <p:cond delay="5000"/>
                            </p:stCondLst>
                            <p:childTnLst>
                              <p:par>
                                <p:cTn id="37" presetID="22" presetClass="entr" presetSubtype="4" fill="hold" nodeType="afterEffect">
                                  <p:stCondLst>
                                    <p:cond delay="0"/>
                                  </p:stCondLst>
                                  <p:childTnLst>
                                    <p:set>
                                      <p:cBhvr>
                                        <p:cTn id="38" dur="1" fill="hold">
                                          <p:stCondLst>
                                            <p:cond delay="0"/>
                                          </p:stCondLst>
                                        </p:cTn>
                                        <p:tgtEl>
                                          <p:spTgt spid="711697"/>
                                        </p:tgtEl>
                                        <p:attrNameLst>
                                          <p:attrName>style.visibility</p:attrName>
                                        </p:attrNameLst>
                                      </p:cBhvr>
                                      <p:to>
                                        <p:strVal val="visible"/>
                                      </p:to>
                                    </p:set>
                                    <p:animEffect transition="in" filter="wipe(down)">
                                      <p:cBhvr>
                                        <p:cTn id="39" dur="500"/>
                                        <p:tgtEl>
                                          <p:spTgt spid="711697"/>
                                        </p:tgtEl>
                                      </p:cBhvr>
                                    </p:animEffect>
                                  </p:childTnLst>
                                </p:cTn>
                              </p:par>
                            </p:childTnLst>
                          </p:cTn>
                        </p:par>
                        <p:par>
                          <p:cTn id="40" fill="hold" nodeType="afterGroup">
                            <p:stCondLst>
                              <p:cond delay="5500"/>
                            </p:stCondLst>
                            <p:childTnLst>
                              <p:par>
                                <p:cTn id="41" presetID="22" presetClass="entr" presetSubtype="1" fill="hold" nodeType="afterEffect">
                                  <p:stCondLst>
                                    <p:cond delay="0"/>
                                  </p:stCondLst>
                                  <p:childTnLst>
                                    <p:set>
                                      <p:cBhvr>
                                        <p:cTn id="42" dur="1" fill="hold">
                                          <p:stCondLst>
                                            <p:cond delay="0"/>
                                          </p:stCondLst>
                                        </p:cTn>
                                        <p:tgtEl>
                                          <p:spTgt spid="711698"/>
                                        </p:tgtEl>
                                        <p:attrNameLst>
                                          <p:attrName>style.visibility</p:attrName>
                                        </p:attrNameLst>
                                      </p:cBhvr>
                                      <p:to>
                                        <p:strVal val="visible"/>
                                      </p:to>
                                    </p:set>
                                    <p:animEffect transition="in" filter="wipe(up)">
                                      <p:cBhvr>
                                        <p:cTn id="43" dur="1000"/>
                                        <p:tgtEl>
                                          <p:spTgt spid="711698"/>
                                        </p:tgtEl>
                                      </p:cBhvr>
                                    </p:animEffect>
                                  </p:childTnLst>
                                </p:cTn>
                              </p:par>
                            </p:childTnLst>
                          </p:cTn>
                        </p:par>
                        <p:par>
                          <p:cTn id="44" fill="hold" nodeType="afterGroup">
                            <p:stCondLst>
                              <p:cond delay="6500"/>
                            </p:stCondLst>
                            <p:childTnLst>
                              <p:par>
                                <p:cTn id="45" presetID="22" presetClass="entr" presetSubtype="8" fill="hold" grpId="0" nodeType="afterEffect">
                                  <p:stCondLst>
                                    <p:cond delay="0"/>
                                  </p:stCondLst>
                                  <p:childTnLst>
                                    <p:set>
                                      <p:cBhvr>
                                        <p:cTn id="46" dur="1" fill="hold">
                                          <p:stCondLst>
                                            <p:cond delay="0"/>
                                          </p:stCondLst>
                                        </p:cTn>
                                        <p:tgtEl>
                                          <p:spTgt spid="711699">
                                            <p:txEl>
                                              <p:pRg st="1" end="1"/>
                                            </p:txEl>
                                          </p:spTgt>
                                        </p:tgtEl>
                                        <p:attrNameLst>
                                          <p:attrName>style.visibility</p:attrName>
                                        </p:attrNameLst>
                                      </p:cBhvr>
                                      <p:to>
                                        <p:strVal val="visible"/>
                                      </p:to>
                                    </p:set>
                                    <p:animEffect transition="in" filter="wipe(left)">
                                      <p:cBhvr>
                                        <p:cTn id="47" dur="500"/>
                                        <p:tgtEl>
                                          <p:spTgt spid="711699">
                                            <p:txEl>
                                              <p:pRg st="1" end="1"/>
                                            </p:txEl>
                                          </p:spTgt>
                                        </p:tgtEl>
                                      </p:cBhvr>
                                    </p:animEffect>
                                  </p:childTnLst>
                                </p:cTn>
                              </p:par>
                            </p:childTnLst>
                          </p:cTn>
                        </p:par>
                        <p:par>
                          <p:cTn id="48" fill="hold" nodeType="afterGroup">
                            <p:stCondLst>
                              <p:cond delay="7000"/>
                            </p:stCondLst>
                            <p:childTnLst>
                              <p:par>
                                <p:cTn id="49" presetID="22" presetClass="entr" presetSubtype="8" fill="hold" nodeType="afterEffect">
                                  <p:stCondLst>
                                    <p:cond delay="0"/>
                                  </p:stCondLst>
                                  <p:childTnLst>
                                    <p:set>
                                      <p:cBhvr>
                                        <p:cTn id="50" dur="1" fill="hold">
                                          <p:stCondLst>
                                            <p:cond delay="0"/>
                                          </p:stCondLst>
                                        </p:cTn>
                                        <p:tgtEl>
                                          <p:spTgt spid="711694"/>
                                        </p:tgtEl>
                                        <p:attrNameLst>
                                          <p:attrName>style.visibility</p:attrName>
                                        </p:attrNameLst>
                                      </p:cBhvr>
                                      <p:to>
                                        <p:strVal val="visible"/>
                                      </p:to>
                                    </p:set>
                                    <p:animEffect transition="in" filter="wipe(left)">
                                      <p:cBhvr>
                                        <p:cTn id="51" dur="500"/>
                                        <p:tgtEl>
                                          <p:spTgt spid="711694"/>
                                        </p:tgtEl>
                                      </p:cBhvr>
                                    </p:animEffect>
                                  </p:childTnLst>
                                </p:cTn>
                              </p:par>
                            </p:childTnLst>
                          </p:cTn>
                        </p:par>
                        <p:par>
                          <p:cTn id="52" fill="hold" nodeType="afterGroup">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711702"/>
                                        </p:tgtEl>
                                        <p:attrNameLst>
                                          <p:attrName>style.visibility</p:attrName>
                                        </p:attrNameLst>
                                      </p:cBhvr>
                                      <p:to>
                                        <p:strVal val="visible"/>
                                      </p:to>
                                    </p:set>
                                    <p:animEffect transition="in" filter="wipe(left)">
                                      <p:cBhvr>
                                        <p:cTn id="55" dur="500"/>
                                        <p:tgtEl>
                                          <p:spTgt spid="711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682" grpId="0"/>
      <p:bldP spid="711688" grpId="0"/>
      <p:bldP spid="711699" grpId="0" build="p"/>
      <p:bldP spid="711700" grpId="0" animBg="1"/>
      <p:bldP spid="711701" grpId="0"/>
      <p:bldP spid="7117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457200" y="381000"/>
                <a:ext cx="8229600" cy="5867399"/>
              </a:xfrm>
            </p:spPr>
            <p:txBody>
              <a:bodyPr/>
              <a:lstStyle/>
              <a:p>
                <a:r>
                  <a:rPr lang="en-GB" dirty="0" smtClean="0">
                    <a:solidFill>
                      <a:schemeClr val="tx1"/>
                    </a:solidFill>
                  </a:rPr>
                  <a:t>Note that</a:t>
                </a:r>
                <a14:m>
                  <m:oMath xmlns:m="http://schemas.openxmlformats.org/officeDocument/2006/math">
                    <m:r>
                      <a:rPr lang="en-GB" b="0" i="0" smtClean="0">
                        <a:solidFill>
                          <a:schemeClr val="tx1"/>
                        </a:solidFill>
                        <a:latin typeface="Cambria Math" panose="02040503050406030204" pitchFamily="18" charset="0"/>
                      </a:rPr>
                      <m:t>    </m:t>
                    </m:r>
                  </m:oMath>
                </a14:m>
                <a:endParaRPr lang="en-GB" b="0" i="0" dirty="0" smtClean="0">
                  <a:solidFill>
                    <a:schemeClr val="tx1"/>
                  </a:solidFill>
                  <a:latin typeface="Cambria Math" panose="02040503050406030204" pitchFamily="18" charset="0"/>
                </a:endParaRPr>
              </a:p>
              <a:p>
                <a14:m>
                  <m:oMath xmlns:m="http://schemas.openxmlformats.org/officeDocument/2006/math">
                    <m:r>
                      <m:rPr>
                        <m:sty m:val="p"/>
                      </m:rPr>
                      <a:rPr lang="en-GB" b="0" i="0" smtClean="0">
                        <a:solidFill>
                          <a:schemeClr val="tx1"/>
                        </a:solidFill>
                        <a:latin typeface="Cambria Math" panose="02040503050406030204" pitchFamily="18" charset="0"/>
                      </a:rPr>
                      <m:t>PDV</m:t>
                    </m:r>
                    <m:r>
                      <a:rPr lang="en-GB" b="0" i="0"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100 </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ea typeface="Cambria Math" panose="02040503050406030204" pitchFamily="18" charset="0"/>
                          </a:rPr>
                          <m:t>𝛿</m:t>
                        </m:r>
                        <m:r>
                          <a:rPr lang="en-GB" b="0" i="1" smtClean="0">
                            <a:solidFill>
                              <a:schemeClr val="tx1"/>
                            </a:solidFill>
                            <a:latin typeface="Cambria Math" panose="02040503050406030204" pitchFamily="18" charset="0"/>
                            <a:ea typeface="Cambria Math" panose="02040503050406030204" pitchFamily="18" charset="0"/>
                          </a:rPr>
                          <m:t>−</m:t>
                        </m:r>
                        <m:sSup>
                          <m:sSupPr>
                            <m:ctrlPr>
                              <a:rPr lang="en-GB" b="0" i="1" smtClean="0">
                                <a:solidFill>
                                  <a:schemeClr val="tx1"/>
                                </a:solidFill>
                                <a:latin typeface="Cambria Math" panose="02040503050406030204" pitchFamily="18" charset="0"/>
                                <a:ea typeface="Cambria Math" panose="02040503050406030204" pitchFamily="18" charset="0"/>
                              </a:rPr>
                            </m:ctrlPr>
                          </m:sSupPr>
                          <m:e>
                            <m:r>
                              <a:rPr lang="en-GB" b="0" i="1" smtClean="0">
                                <a:solidFill>
                                  <a:schemeClr val="tx1"/>
                                </a:solidFill>
                                <a:latin typeface="Cambria Math" panose="02040503050406030204" pitchFamily="18" charset="0"/>
                                <a:ea typeface="Cambria Math" panose="02040503050406030204" pitchFamily="18" charset="0"/>
                              </a:rPr>
                              <m:t>𝛿</m:t>
                            </m:r>
                          </m:e>
                          <m:sup>
                            <m:r>
                              <a:rPr lang="en-GB" b="0" i="1" smtClean="0">
                                <a:solidFill>
                                  <a:schemeClr val="tx1"/>
                                </a:solidFill>
                                <a:latin typeface="Cambria Math" panose="02040503050406030204" pitchFamily="18" charset="0"/>
                                <a:ea typeface="Cambria Math" panose="02040503050406030204" pitchFamily="18" charset="0"/>
                              </a:rPr>
                              <m:t>11</m:t>
                            </m:r>
                          </m:sup>
                        </m:sSup>
                      </m:num>
                      <m:den>
                        <m:r>
                          <a:rPr lang="en-GB" b="0" i="1" smtClean="0">
                            <a:solidFill>
                              <a:schemeClr val="tx1"/>
                            </a:solidFill>
                            <a:latin typeface="Cambria Math" panose="02040503050406030204" pitchFamily="18" charset="0"/>
                          </a:rPr>
                          <m:t>1−</m:t>
                        </m:r>
                        <m:r>
                          <a:rPr lang="en-GB" b="0" i="1" smtClean="0">
                            <a:solidFill>
                              <a:schemeClr val="tx1"/>
                            </a:solidFill>
                            <a:latin typeface="Cambria Math" panose="02040503050406030204" pitchFamily="18" charset="0"/>
                            <a:ea typeface="Cambria Math" panose="02040503050406030204" pitchFamily="18" charset="0"/>
                          </a:rPr>
                          <m:t>𝛿</m:t>
                        </m:r>
                      </m:den>
                    </m:f>
                    <m:r>
                      <a:rPr lang="en-GB" b="0" i="1" smtClean="0">
                        <a:solidFill>
                          <a:schemeClr val="tx1"/>
                        </a:solidFill>
                        <a:latin typeface="Cambria Math" panose="02040503050406030204" pitchFamily="18" charset="0"/>
                      </a:rPr>
                      <m:t>+1000</m:t>
                    </m:r>
                    <m:sSup>
                      <m:sSupPr>
                        <m:ctrlPr>
                          <a:rPr lang="en-GB" b="0" i="1" smtClean="0">
                            <a:solidFill>
                              <a:schemeClr val="tx1"/>
                            </a:solidFill>
                            <a:latin typeface="Cambria Math" panose="02040503050406030204" pitchFamily="18" charset="0"/>
                            <a:ea typeface="Cambria Math" panose="02040503050406030204" pitchFamily="18" charset="0"/>
                          </a:rPr>
                        </m:ctrlPr>
                      </m:sSupPr>
                      <m:e>
                        <m:r>
                          <a:rPr lang="it-IT" b="0" i="1" smtClean="0">
                            <a:solidFill>
                              <a:schemeClr val="tx1"/>
                            </a:solidFill>
                            <a:latin typeface="Cambria Math" panose="02040503050406030204" pitchFamily="18" charset="0"/>
                            <a:ea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𝛿</m:t>
                        </m:r>
                      </m:e>
                      <m:sup>
                        <m:r>
                          <a:rPr lang="en-GB" b="0" i="1" smtClean="0">
                            <a:solidFill>
                              <a:schemeClr val="tx1"/>
                            </a:solidFill>
                            <a:latin typeface="Cambria Math" panose="02040503050406030204" pitchFamily="18" charset="0"/>
                            <a:ea typeface="Cambria Math" panose="02040503050406030204" pitchFamily="18" charset="0"/>
                          </a:rPr>
                          <m:t>10</m:t>
                        </m:r>
                      </m:sup>
                    </m:sSup>
                  </m:oMath>
                </a14:m>
                <a:r>
                  <a:rPr lang="en-GB" dirty="0" smtClean="0">
                    <a:solidFill>
                      <a:schemeClr val="tx1"/>
                    </a:solidFill>
                  </a:rPr>
                  <a:t> </a:t>
                </a:r>
              </a:p>
              <a:p>
                <a:r>
                  <a:rPr lang="en-GB" dirty="0" smtClean="0">
                    <a:solidFill>
                      <a:schemeClr val="tx1"/>
                    </a:solidFill>
                  </a:rPr>
                  <a:t>is increasing in </a:t>
                </a:r>
                <a14:m>
                  <m:oMath xmlns:m="http://schemas.openxmlformats.org/officeDocument/2006/math">
                    <m:r>
                      <a:rPr lang="en-GB" i="1" smtClean="0">
                        <a:solidFill>
                          <a:schemeClr val="tx1"/>
                        </a:solidFill>
                        <a:latin typeface="Cambria Math" panose="02040503050406030204" pitchFamily="18" charset="0"/>
                        <a:ea typeface="Cambria Math" panose="02040503050406030204" pitchFamily="18" charset="0"/>
                      </a:rPr>
                      <m:t>𝛿</m:t>
                    </m:r>
                  </m:oMath>
                </a14:m>
                <a:endParaRPr lang="en-GB" dirty="0" smtClean="0">
                  <a:solidFill>
                    <a:schemeClr val="tx1"/>
                  </a:solidFill>
                </a:endParaRPr>
              </a:p>
              <a:p>
                <a:r>
                  <a:rPr lang="en-GB" dirty="0" smtClean="0">
                    <a:solidFill>
                      <a:schemeClr val="tx1"/>
                    </a:solidFill>
                  </a:rPr>
                  <a:t>and </a:t>
                </a:r>
                <a14:m>
                  <m:oMath xmlns:m="http://schemas.openxmlformats.org/officeDocument/2006/math">
                    <m:r>
                      <a:rPr lang="en-GB" i="1" smtClean="0">
                        <a:solidFill>
                          <a:schemeClr val="tx1"/>
                        </a:solidFill>
                        <a:latin typeface="Cambria Math" panose="02040503050406030204" pitchFamily="18" charset="0"/>
                        <a:ea typeface="Cambria Math" panose="02040503050406030204" pitchFamily="18" charset="0"/>
                      </a:rPr>
                      <m:t>𝛿</m:t>
                    </m:r>
                  </m:oMath>
                </a14:m>
                <a:r>
                  <a:rPr lang="en-GB" dirty="0" smtClean="0">
                    <a:solidFill>
                      <a:schemeClr val="tx1"/>
                    </a:solidFill>
                  </a:rPr>
                  <a:t> is decreasing in </a:t>
                </a:r>
                <a14:m>
                  <m:oMath xmlns:m="http://schemas.openxmlformats.org/officeDocument/2006/math">
                    <m:r>
                      <a:rPr lang="en-GB" b="0" i="1" smtClean="0">
                        <a:solidFill>
                          <a:schemeClr val="tx1"/>
                        </a:solidFill>
                        <a:latin typeface="Cambria Math" panose="02040503050406030204" pitchFamily="18" charset="0"/>
                      </a:rPr>
                      <m:t>𝑅</m:t>
                    </m:r>
                  </m:oMath>
                </a14:m>
                <a:endParaRPr lang="en-GB" dirty="0" smtClean="0">
                  <a:solidFill>
                    <a:schemeClr val="tx1"/>
                  </a:solidFill>
                </a:endParaRPr>
              </a:p>
              <a:p>
                <a:r>
                  <a:rPr lang="en-GB" dirty="0" smtClean="0">
                    <a:solidFill>
                      <a:schemeClr val="tx1"/>
                    </a:solidFill>
                  </a:rPr>
                  <a:t>Then PDV is decreasing in </a:t>
                </a:r>
                <a14:m>
                  <m:oMath xmlns:m="http://schemas.openxmlformats.org/officeDocument/2006/math">
                    <m:r>
                      <a:rPr lang="en-GB" i="1" dirty="0" smtClean="0">
                        <a:solidFill>
                          <a:schemeClr val="tx1"/>
                        </a:solidFill>
                        <a:latin typeface="Cambria Math" panose="02040503050406030204" pitchFamily="18" charset="0"/>
                      </a:rPr>
                      <m:t>𝑅</m:t>
                    </m:r>
                  </m:oMath>
                </a14:m>
                <a:r>
                  <a:rPr lang="en-GB" dirty="0" smtClean="0">
                    <a:solidFill>
                      <a:schemeClr val="tx1"/>
                    </a:solidFill>
                  </a:rPr>
                  <a:t> </a:t>
                </a:r>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457200" y="381000"/>
                <a:ext cx="8229600" cy="5867399"/>
              </a:xfrm>
              <a:blipFill>
                <a:blip r:embed="rId2"/>
                <a:stretch>
                  <a:fillRect l="-1111" t="-728"/>
                </a:stretch>
              </a:blipFill>
            </p:spPr>
            <p:txBody>
              <a:bodyPr/>
              <a:lstStyle/>
              <a:p>
                <a:r>
                  <a:rPr lang="it-IT">
                    <a:noFill/>
                  </a:rPr>
                  <a:t> </a:t>
                </a:r>
              </a:p>
            </p:txBody>
          </p:sp>
        </mc:Fallback>
      </mc:AlternateContent>
    </p:spTree>
    <p:extLst>
      <p:ext uri="{BB962C8B-B14F-4D97-AF65-F5344CB8AC3E}">
        <p14:creationId xmlns:p14="http://schemas.microsoft.com/office/powerpoint/2010/main" val="1658158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THE VALUE OF A BOND</a:t>
            </a:r>
          </a:p>
        </p:txBody>
      </p:sp>
      <p:grpSp>
        <p:nvGrpSpPr>
          <p:cNvPr id="24579" name="Group 3"/>
          <p:cNvGrpSpPr>
            <a:grpSpLocks/>
          </p:cNvGrpSpPr>
          <p:nvPr/>
        </p:nvGrpSpPr>
        <p:grpSpPr bwMode="auto">
          <a:xfrm>
            <a:off x="457200" y="381000"/>
            <a:ext cx="8229600" cy="487363"/>
            <a:chOff x="288" y="240"/>
            <a:chExt cx="5184" cy="307"/>
          </a:xfrm>
        </p:grpSpPr>
        <p:sp>
          <p:nvSpPr>
            <p:cNvPr id="24589"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15.3</a:t>
              </a:r>
            </a:p>
          </p:txBody>
        </p:sp>
        <p:sp>
          <p:nvSpPr>
            <p:cNvPr id="24590"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458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2711" name="Rectangle 7"/>
          <p:cNvSpPr>
            <a:spLocks noChangeArrowheads="1"/>
          </p:cNvSpPr>
          <p:nvPr/>
        </p:nvSpPr>
        <p:spPr bwMode="auto">
          <a:xfrm>
            <a:off x="914400" y="2057400"/>
            <a:ext cx="7315200" cy="4572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dirty="0">
                <a:solidFill>
                  <a:schemeClr val="tx1"/>
                </a:solidFill>
              </a:rPr>
              <a:t>The present value of the payment stream </a:t>
            </a:r>
            <a:r>
              <a:rPr lang="en-US" altLang="en-US" sz="1800" dirty="0" smtClean="0">
                <a:solidFill>
                  <a:schemeClr val="tx1"/>
                </a:solidFill>
              </a:rPr>
              <a:t>(starting one year later) is </a:t>
            </a:r>
            <a:r>
              <a:rPr lang="en-US" altLang="en-US" sz="1800" dirty="0">
                <a:solidFill>
                  <a:schemeClr val="tx1"/>
                </a:solidFill>
              </a:rPr>
              <a:t>given by the infinite summation:</a:t>
            </a:r>
          </a:p>
        </p:txBody>
      </p:sp>
      <p:sp>
        <p:nvSpPr>
          <p:cNvPr id="712713" name="Text Box 9"/>
          <p:cNvSpPr txBox="1">
            <a:spLocks noChangeArrowheads="1"/>
          </p:cNvSpPr>
          <p:nvPr/>
        </p:nvSpPr>
        <p:spPr bwMode="auto">
          <a:xfrm>
            <a:off x="1066800" y="13716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dirty="0">
                <a:solidFill>
                  <a:schemeClr val="bg2"/>
                </a:solidFill>
              </a:rPr>
              <a:t>●</a:t>
            </a:r>
            <a:r>
              <a:rPr lang="en-US" altLang="en-US" b="1" dirty="0">
                <a:solidFill>
                  <a:srgbClr val="382344"/>
                </a:solidFill>
              </a:rPr>
              <a:t>  </a:t>
            </a:r>
            <a:r>
              <a:rPr lang="en-US" altLang="en-US" b="1" dirty="0">
                <a:solidFill>
                  <a:srgbClr val="382344"/>
                </a:solidFill>
                <a:latin typeface="Arial" panose="020B0604020202020204" pitchFamily="34" charset="0"/>
              </a:rPr>
              <a:t>perpetuity    </a:t>
            </a:r>
            <a:r>
              <a:rPr lang="en-US" altLang="en-US" dirty="0">
                <a:latin typeface="Arial" panose="020B0604020202020204" pitchFamily="34" charset="0"/>
              </a:rPr>
              <a:t>Bond paying out a fixed amount of money each year, forever.</a:t>
            </a:r>
          </a:p>
        </p:txBody>
      </p:sp>
      <p:sp>
        <p:nvSpPr>
          <p:cNvPr id="712715" name="Rectangle 11"/>
          <p:cNvSpPr>
            <a:spLocks noGrp="1" noChangeArrowheads="1"/>
          </p:cNvSpPr>
          <p:nvPr>
            <p:ph type="body" idx="1"/>
          </p:nvPr>
        </p:nvSpPr>
        <p:spPr>
          <a:xfrm>
            <a:off x="457200" y="990600"/>
            <a:ext cx="6705600" cy="358775"/>
          </a:xfrm>
          <a:noFill/>
        </p:spPr>
        <p:txBody>
          <a:bodyPr/>
          <a:lstStyle/>
          <a:p>
            <a:pPr eaLnBrk="1" hangingPunct="1">
              <a:lnSpc>
                <a:spcPct val="80000"/>
              </a:lnSpc>
            </a:pPr>
            <a:r>
              <a:rPr lang="en-US" altLang="en-US" sz="2000" smtClean="0"/>
              <a:t>Perpetuities</a:t>
            </a:r>
          </a:p>
        </p:txBody>
      </p:sp>
      <p:pic>
        <p:nvPicPr>
          <p:cNvPr id="712716" name="Picture 12" descr="Eqn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2743200"/>
            <a:ext cx="41021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712717" name="Rectangle 13"/>
              <p:cNvSpPr>
                <a:spLocks noChangeArrowheads="1"/>
              </p:cNvSpPr>
              <p:nvPr/>
            </p:nvSpPr>
            <p:spPr bwMode="auto">
              <a:xfrm>
                <a:off x="914400" y="3327400"/>
                <a:ext cx="7315200" cy="1504950"/>
              </a:xfrm>
              <a:prstGeom prst="rect">
                <a:avLst/>
              </a:prstGeom>
              <a:noFill/>
              <a:ln>
                <a:noFill/>
              </a:ln>
              <a:effectLst/>
              <a:extLst>
                <a:ext uri="{909E8E84-426E-40DD-AFC4-6F175D3DCCD1}">
                  <a14:hiddenFill>
                    <a:solidFill>
                      <a:srgbClr val="F7F4E8"/>
                    </a:solidFill>
                  </a14:hiddenFill>
                </a:ext>
                <a:ext uri="{91240B29-F687-4F45-9708-019B960494DF}">
                  <a14:hiddenLine w="9525">
                    <a:solidFill>
                      <a:srgbClr val="F1E3FF"/>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dirty="0" smtClean="0">
                    <a:solidFill>
                      <a:schemeClr val="tx1"/>
                    </a:solidFill>
                  </a:rPr>
                  <a:t>The summation can be expressed in terms of a simple formula:</a:t>
                </a:r>
              </a:p>
              <a:p>
                <a:pPr eaLnBrk="1" hangingPunct="1">
                  <a:spcBef>
                    <a:spcPct val="10000"/>
                  </a:spcBef>
                  <a:spcAft>
                    <a:spcPct val="10000"/>
                  </a:spcAft>
                </a:pPr>
                <a14:m>
                  <m:oMathPara xmlns:m="http://schemas.openxmlformats.org/officeDocument/2006/math">
                    <m:oMathParaPr>
                      <m:jc m:val="centerGroup"/>
                    </m:oMathParaPr>
                    <m:oMath xmlns:m="http://schemas.openxmlformats.org/officeDocument/2006/math">
                      <m:sSub>
                        <m:sSubPr>
                          <m:ctrlPr>
                            <a:rPr lang="en-GB" altLang="en-US" sz="1800" b="0" i="1" smtClean="0">
                              <a:solidFill>
                                <a:schemeClr val="tx1"/>
                              </a:solidFill>
                              <a:latin typeface="Cambria Math" panose="02040503050406030204" pitchFamily="18" charset="0"/>
                            </a:rPr>
                          </m:ctrlPr>
                        </m:sSubPr>
                        <m:e>
                          <m:r>
                            <a:rPr lang="en-GB" altLang="en-US" sz="1800" b="0" i="1" smtClean="0">
                              <a:solidFill>
                                <a:schemeClr val="tx1"/>
                              </a:solidFill>
                              <a:latin typeface="Cambria Math" panose="02040503050406030204" pitchFamily="18" charset="0"/>
                            </a:rPr>
                            <m:t>𝑈</m:t>
                          </m:r>
                        </m:e>
                        <m:sub>
                          <m:r>
                            <a:rPr lang="en-GB" altLang="en-US" sz="1800" b="0" i="1" smtClean="0">
                              <a:solidFill>
                                <a:schemeClr val="tx1"/>
                              </a:solidFill>
                              <a:latin typeface="Cambria Math" panose="02040503050406030204" pitchFamily="18" charset="0"/>
                            </a:rPr>
                            <m:t>𝑜</m:t>
                          </m:r>
                        </m:sub>
                      </m:sSub>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𝑃𝐷𝑉</m:t>
                      </m:r>
                      <m:r>
                        <a:rPr lang="en-GB" altLang="en-US" sz="1800" b="0" i="1" smtClean="0">
                          <a:solidFill>
                            <a:schemeClr val="tx1"/>
                          </a:solidFill>
                          <a:latin typeface="Cambria Math" panose="02040503050406030204" pitchFamily="18" charset="0"/>
                        </a:rPr>
                        <m:t>=100</m:t>
                      </m:r>
                      <m:nary>
                        <m:naryPr>
                          <m:chr m:val="∑"/>
                          <m:ctrlPr>
                            <a:rPr lang="en-GB" altLang="en-US" sz="1800" b="0" i="1" smtClean="0">
                              <a:solidFill>
                                <a:schemeClr val="tx1"/>
                              </a:solidFill>
                              <a:latin typeface="Cambria Math" panose="02040503050406030204" pitchFamily="18" charset="0"/>
                            </a:rPr>
                          </m:ctrlPr>
                        </m:naryPr>
                        <m:sub>
                          <m:r>
                            <m:rPr>
                              <m:brk m:alnAt="23"/>
                            </m:rPr>
                            <a:rPr lang="en-GB" altLang="en-US" sz="1800" b="0" i="1" smtClean="0">
                              <a:solidFill>
                                <a:schemeClr val="tx1"/>
                              </a:solidFill>
                              <a:latin typeface="Cambria Math" panose="02040503050406030204" pitchFamily="18" charset="0"/>
                            </a:rPr>
                            <m:t>𝑡</m:t>
                          </m:r>
                          <m:r>
                            <a:rPr lang="en-GB" altLang="en-US" sz="1800" b="0" i="1" smtClean="0">
                              <a:solidFill>
                                <a:schemeClr val="tx1"/>
                              </a:solidFill>
                              <a:latin typeface="Cambria Math" panose="02040503050406030204" pitchFamily="18" charset="0"/>
                            </a:rPr>
                            <m:t>=1</m:t>
                          </m:r>
                        </m:sub>
                        <m:sup>
                          <m:r>
                            <a:rPr lang="en-GB" altLang="en-US" sz="1800" b="0" i="1" smtClean="0">
                              <a:solidFill>
                                <a:schemeClr val="tx1"/>
                              </a:solidFill>
                              <a:latin typeface="Cambria Math" panose="02040503050406030204" pitchFamily="18" charset="0"/>
                              <a:ea typeface="Cambria Math" panose="02040503050406030204" pitchFamily="18" charset="0"/>
                            </a:rPr>
                            <m:t>∞</m:t>
                          </m:r>
                        </m:sup>
                        <m:e>
                          <m:sSup>
                            <m:sSupPr>
                              <m:ctrlPr>
                                <a:rPr lang="en-GB" altLang="en-US" sz="1800" b="0" i="1" smtClean="0">
                                  <a:solidFill>
                                    <a:schemeClr val="tx1"/>
                                  </a:solidFill>
                                  <a:latin typeface="Cambria Math" panose="02040503050406030204" pitchFamily="18" charset="0"/>
                                </a:rPr>
                              </m:ctrlPr>
                            </m:sSupPr>
                            <m:e>
                              <m:r>
                                <a:rPr lang="en-GB" altLang="en-US" sz="1800" b="0" i="1" smtClean="0">
                                  <a:solidFill>
                                    <a:schemeClr val="tx1"/>
                                  </a:solidFill>
                                  <a:latin typeface="Cambria Math" panose="02040503050406030204" pitchFamily="18" charset="0"/>
                                  <a:ea typeface="Cambria Math" panose="02040503050406030204" pitchFamily="18" charset="0"/>
                                </a:rPr>
                                <m:t>𝛿</m:t>
                              </m:r>
                            </m:e>
                            <m:sup>
                              <m:r>
                                <a:rPr lang="en-GB" altLang="en-US" sz="1800" b="0" i="1" smtClean="0">
                                  <a:solidFill>
                                    <a:schemeClr val="tx1"/>
                                  </a:solidFill>
                                  <a:latin typeface="Cambria Math" panose="02040503050406030204" pitchFamily="18" charset="0"/>
                                </a:rPr>
                                <m:t>𝑡</m:t>
                              </m:r>
                            </m:sup>
                          </m:sSup>
                          <m:r>
                            <a:rPr lang="en-GB" altLang="en-US" sz="1800" b="0" i="1" smtClean="0">
                              <a:solidFill>
                                <a:schemeClr val="tx1"/>
                              </a:solidFill>
                              <a:latin typeface="Cambria Math" panose="02040503050406030204" pitchFamily="18" charset="0"/>
                            </a:rPr>
                            <m:t>=</m:t>
                          </m:r>
                          <m:f>
                            <m:fPr>
                              <m:ctrlPr>
                                <a:rPr lang="en-GB" altLang="en-US" sz="1800" b="0" i="1" smtClean="0">
                                  <a:solidFill>
                                    <a:schemeClr val="tx1"/>
                                  </a:solidFill>
                                  <a:latin typeface="Cambria Math" panose="02040503050406030204" pitchFamily="18" charset="0"/>
                                </a:rPr>
                              </m:ctrlPr>
                            </m:fPr>
                            <m:num>
                              <m:r>
                                <a:rPr lang="en-GB" altLang="en-US" sz="1800" b="0" i="1" smtClean="0">
                                  <a:solidFill>
                                    <a:schemeClr val="tx1"/>
                                  </a:solidFill>
                                  <a:latin typeface="Cambria Math" panose="02040503050406030204" pitchFamily="18" charset="0"/>
                                  <a:ea typeface="Cambria Math" panose="02040503050406030204" pitchFamily="18" charset="0"/>
                                </a:rPr>
                                <m:t>𝛿</m:t>
                              </m:r>
                            </m:num>
                            <m:den>
                              <m:r>
                                <a:rPr lang="en-GB" altLang="en-US" sz="1800" b="0" i="1" smtClean="0">
                                  <a:solidFill>
                                    <a:schemeClr val="tx1"/>
                                  </a:solidFill>
                                  <a:latin typeface="Cambria Math" panose="02040503050406030204" pitchFamily="18" charset="0"/>
                                </a:rPr>
                                <m:t>1−</m:t>
                              </m:r>
                              <m:r>
                                <a:rPr lang="en-GB" altLang="en-US" sz="1800" b="0" i="1" smtClean="0">
                                  <a:solidFill>
                                    <a:schemeClr val="tx1"/>
                                  </a:solidFill>
                                  <a:latin typeface="Cambria Math" panose="02040503050406030204" pitchFamily="18" charset="0"/>
                                  <a:ea typeface="Cambria Math" panose="02040503050406030204" pitchFamily="18" charset="0"/>
                                </a:rPr>
                                <m:t>𝛿</m:t>
                              </m:r>
                            </m:den>
                          </m:f>
                          <m:r>
                            <a:rPr lang="en-GB" altLang="en-US" sz="1800" b="0" i="1" smtClean="0">
                              <a:solidFill>
                                <a:schemeClr val="tx1"/>
                              </a:solidFill>
                              <a:latin typeface="Cambria Math" panose="02040503050406030204" pitchFamily="18" charset="0"/>
                            </a:rPr>
                            <m:t>100</m:t>
                          </m:r>
                        </m:e>
                      </m:nary>
                      <m:r>
                        <a:rPr lang="en-GB" altLang="en-US" sz="1800" b="0" i="1" smtClean="0">
                          <a:solidFill>
                            <a:schemeClr val="tx1"/>
                          </a:solidFill>
                          <a:latin typeface="Cambria Math" panose="02040503050406030204" pitchFamily="18" charset="0"/>
                        </a:rPr>
                        <m:t> </m:t>
                      </m:r>
                    </m:oMath>
                  </m:oMathPara>
                </a14:m>
                <a:endParaRPr lang="en-US" altLang="en-US" sz="1800" dirty="0" smtClean="0">
                  <a:solidFill>
                    <a:schemeClr val="tx1"/>
                  </a:solidFill>
                </a:endParaRPr>
              </a:p>
              <a:p>
                <a:pPr eaLnBrk="1" hangingPunct="1">
                  <a:spcBef>
                    <a:spcPct val="10000"/>
                  </a:spcBef>
                  <a:spcAft>
                    <a:spcPct val="10000"/>
                  </a:spcAft>
                </a:pPr>
                <a:r>
                  <a:rPr lang="en-US" altLang="en-US" sz="1800" dirty="0" smtClean="0">
                    <a:solidFill>
                      <a:schemeClr val="tx1"/>
                    </a:solidFill>
                  </a:rPr>
                  <a:t>where </a:t>
                </a:r>
                <a14:m>
                  <m:oMath xmlns:m="http://schemas.openxmlformats.org/officeDocument/2006/math">
                    <m:r>
                      <m:rPr>
                        <m:sty m:val="p"/>
                      </m:rPr>
                      <a:rPr lang="el-GR" altLang="en-US" sz="1800" i="1" smtClean="0">
                        <a:solidFill>
                          <a:schemeClr val="tx1"/>
                        </a:solidFill>
                        <a:latin typeface="Cambria Math" panose="02040503050406030204" pitchFamily="18" charset="0"/>
                        <a:ea typeface="Cambria Math" panose="02040503050406030204" pitchFamily="18" charset="0"/>
                      </a:rPr>
                      <m:t>δ</m:t>
                    </m:r>
                    <m:r>
                      <a:rPr lang="en-GB" altLang="en-US" sz="1800" b="0" i="1" smtClean="0">
                        <a:solidFill>
                          <a:schemeClr val="tx1"/>
                        </a:solidFill>
                        <a:latin typeface="Cambria Math" panose="02040503050406030204" pitchFamily="18" charset="0"/>
                        <a:ea typeface="Cambria Math" panose="02040503050406030204" pitchFamily="18" charset="0"/>
                      </a:rPr>
                      <m:t>=</m:t>
                    </m:r>
                    <m:f>
                      <m:fPr>
                        <m:ctrlPr>
                          <a:rPr lang="en-US" altLang="en-US" sz="1800" i="1" smtClean="0">
                            <a:solidFill>
                              <a:schemeClr val="tx1"/>
                            </a:solidFill>
                            <a:latin typeface="Cambria Math" panose="02040503050406030204" pitchFamily="18" charset="0"/>
                          </a:rPr>
                        </m:ctrlPr>
                      </m:fPr>
                      <m:num>
                        <m:r>
                          <a:rPr lang="en-GB" altLang="en-US" sz="1800" b="0" i="1" smtClean="0">
                            <a:solidFill>
                              <a:schemeClr val="tx1"/>
                            </a:solidFill>
                            <a:latin typeface="Cambria Math" panose="02040503050406030204" pitchFamily="18" charset="0"/>
                          </a:rPr>
                          <m:t>1</m:t>
                        </m:r>
                      </m:num>
                      <m:den>
                        <m:r>
                          <a:rPr lang="en-GB" altLang="en-US" sz="1800" b="0" i="1" smtClean="0">
                            <a:solidFill>
                              <a:schemeClr val="tx1"/>
                            </a:solidFill>
                            <a:latin typeface="Cambria Math" panose="02040503050406030204" pitchFamily="18" charset="0"/>
                          </a:rPr>
                          <m:t>1+</m:t>
                        </m:r>
                        <m:r>
                          <a:rPr lang="en-GB" altLang="en-US" sz="1800" b="0" i="1" smtClean="0">
                            <a:solidFill>
                              <a:schemeClr val="tx1"/>
                            </a:solidFill>
                            <a:latin typeface="Cambria Math" panose="02040503050406030204" pitchFamily="18" charset="0"/>
                          </a:rPr>
                          <m:t>𝑅</m:t>
                        </m:r>
                      </m:den>
                    </m:f>
                  </m:oMath>
                </a14:m>
                <a:r>
                  <a:rPr lang="en-US" altLang="en-US" sz="1800" dirty="0" smtClean="0">
                    <a:solidFill>
                      <a:schemeClr val="tx1"/>
                    </a:solidFill>
                  </a:rPr>
                  <a:t> </a:t>
                </a:r>
                <a:endParaRPr lang="en-US" altLang="en-US" sz="1800" dirty="0">
                  <a:solidFill>
                    <a:schemeClr val="tx1"/>
                  </a:solidFill>
                </a:endParaRPr>
              </a:p>
            </p:txBody>
          </p:sp>
        </mc:Choice>
        <mc:Fallback xmlns="">
          <p:sp>
            <p:nvSpPr>
              <p:cNvPr id="712717" name="Rectangle 13"/>
              <p:cNvSpPr>
                <a:spLocks noRot="1" noChangeAspect="1" noMove="1" noResize="1" noEditPoints="1" noAdjustHandles="1" noChangeArrowheads="1" noChangeShapeType="1" noTextEdit="1"/>
              </p:cNvSpPr>
              <p:nvPr/>
            </p:nvSpPr>
            <p:spPr bwMode="auto">
              <a:xfrm>
                <a:off x="914400" y="3327400"/>
                <a:ext cx="7315200" cy="1504950"/>
              </a:xfrm>
              <a:prstGeom prst="rect">
                <a:avLst/>
              </a:prstGeom>
              <a:blipFill rotWithShape="0">
                <a:blip r:embed="rId4"/>
                <a:stretch>
                  <a:fillRect l="-667" t="-2429" b="-11741"/>
                </a:stretch>
              </a:blip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12719" name="Rectangle 15"/>
          <p:cNvSpPr>
            <a:spLocks noChangeArrowheads="1"/>
          </p:cNvSpPr>
          <p:nvPr/>
        </p:nvSpPr>
        <p:spPr bwMode="auto">
          <a:xfrm>
            <a:off x="914400" y="5181600"/>
            <a:ext cx="7315200" cy="7620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dirty="0">
                <a:solidFill>
                  <a:schemeClr val="tx1"/>
                </a:solidFill>
              </a:rPr>
              <a:t>So if the interest rate is 5 percent, the perpetuity is worth $100/(.05) = $2000, but if the interest rate is 20 percent, the perpetuity is worth only $500.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2715">
                                            <p:txEl>
                                              <p:pRg st="0" end="0"/>
                                            </p:txEl>
                                          </p:spTgt>
                                        </p:tgtEl>
                                        <p:attrNameLst>
                                          <p:attrName>style.visibility</p:attrName>
                                        </p:attrNameLst>
                                      </p:cBhvr>
                                      <p:to>
                                        <p:strVal val="visible"/>
                                      </p:to>
                                    </p:set>
                                    <p:animEffect transition="in" filter="wipe(left)">
                                      <p:cBhvr>
                                        <p:cTn id="7" dur="500"/>
                                        <p:tgtEl>
                                          <p:spTgt spid="712715">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2713"/>
                                        </p:tgtEl>
                                        <p:attrNameLst>
                                          <p:attrName>style.visibility</p:attrName>
                                        </p:attrNameLst>
                                      </p:cBhvr>
                                      <p:to>
                                        <p:strVal val="visible"/>
                                      </p:to>
                                    </p:set>
                                    <p:animEffect transition="in" filter="wipe(left)">
                                      <p:cBhvr>
                                        <p:cTn id="11" dur="500"/>
                                        <p:tgtEl>
                                          <p:spTgt spid="71271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2711">
                                            <p:txEl>
                                              <p:pRg st="0" end="0"/>
                                            </p:txEl>
                                          </p:spTgt>
                                        </p:tgtEl>
                                        <p:attrNameLst>
                                          <p:attrName>style.visibility</p:attrName>
                                        </p:attrNameLst>
                                      </p:cBhvr>
                                      <p:to>
                                        <p:strVal val="visible"/>
                                      </p:to>
                                    </p:set>
                                    <p:animEffect transition="in" filter="wipe(left)">
                                      <p:cBhvr>
                                        <p:cTn id="15" dur="500"/>
                                        <p:tgtEl>
                                          <p:spTgt spid="712711">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12716"/>
                                        </p:tgtEl>
                                        <p:attrNameLst>
                                          <p:attrName>style.visibility</p:attrName>
                                        </p:attrNameLst>
                                      </p:cBhvr>
                                      <p:to>
                                        <p:strVal val="visible"/>
                                      </p:to>
                                    </p:set>
                                    <p:animEffect transition="in" filter="wipe(left)">
                                      <p:cBhvr>
                                        <p:cTn id="19" dur="500"/>
                                        <p:tgtEl>
                                          <p:spTgt spid="71271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12717">
                                            <p:txEl>
                                              <p:pRg st="0" end="0"/>
                                            </p:txEl>
                                          </p:spTgt>
                                        </p:tgtEl>
                                        <p:attrNameLst>
                                          <p:attrName>style.visibility</p:attrName>
                                        </p:attrNameLst>
                                      </p:cBhvr>
                                      <p:to>
                                        <p:strVal val="visible"/>
                                      </p:to>
                                    </p:set>
                                    <p:animEffect transition="in" filter="wipe(left)">
                                      <p:cBhvr>
                                        <p:cTn id="24" dur="500"/>
                                        <p:tgtEl>
                                          <p:spTgt spid="712717">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712717">
                                            <p:txEl>
                                              <p:pRg st="1" end="1"/>
                                            </p:txEl>
                                          </p:spTgt>
                                        </p:tgtEl>
                                        <p:attrNameLst>
                                          <p:attrName>style.visibility</p:attrName>
                                        </p:attrNameLst>
                                      </p:cBhvr>
                                      <p:to>
                                        <p:strVal val="visible"/>
                                      </p:to>
                                    </p:set>
                                    <p:animEffect transition="in" filter="wipe(left)">
                                      <p:cBhvr>
                                        <p:cTn id="29" dur="500"/>
                                        <p:tgtEl>
                                          <p:spTgt spid="71271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712717">
                                            <p:txEl>
                                              <p:pRg st="2" end="2"/>
                                            </p:txEl>
                                          </p:spTgt>
                                        </p:tgtEl>
                                        <p:attrNameLst>
                                          <p:attrName>style.visibility</p:attrName>
                                        </p:attrNameLst>
                                      </p:cBhvr>
                                      <p:to>
                                        <p:strVal val="visible"/>
                                      </p:to>
                                    </p:set>
                                    <p:animEffect transition="in" filter="wipe(left)">
                                      <p:cBhvr>
                                        <p:cTn id="34" dur="500"/>
                                        <p:tgtEl>
                                          <p:spTgt spid="712717">
                                            <p:txEl>
                                              <p:pRg st="2" end="2"/>
                                            </p:txEl>
                                          </p:spTgt>
                                        </p:tgtEl>
                                      </p:cBhvr>
                                    </p:animEffect>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712719">
                                            <p:txEl>
                                              <p:pRg st="0" end="0"/>
                                            </p:txEl>
                                          </p:spTgt>
                                        </p:tgtEl>
                                        <p:attrNameLst>
                                          <p:attrName>style.visibility</p:attrName>
                                        </p:attrNameLst>
                                      </p:cBhvr>
                                      <p:to>
                                        <p:strVal val="visible"/>
                                      </p:to>
                                    </p:set>
                                    <p:animEffect transition="in" filter="wipe(left)">
                                      <p:cBhvr>
                                        <p:cTn id="38" dur="500"/>
                                        <p:tgtEl>
                                          <p:spTgt spid="7127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1" grpId="0" build="p"/>
      <p:bldP spid="712713" grpId="0"/>
      <p:bldP spid="712715" grpId="0" build="p"/>
      <p:bldP spid="712717" grpId="0" build="p"/>
      <p:bldP spid="71271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457200" y="381000"/>
                <a:ext cx="8229600" cy="5333999"/>
              </a:xfrm>
            </p:spPr>
            <p:txBody>
              <a:bodyPr/>
              <a:lstStyle/>
              <a:p>
                <a:r>
                  <a:rPr lang="en-GB" dirty="0" smtClean="0">
                    <a:solidFill>
                      <a:schemeClr val="tx1"/>
                    </a:solidFill>
                  </a:rPr>
                  <a:t>If the payment stream starts in the current period (</a:t>
                </a:r>
                <a14:m>
                  <m:oMath xmlns:m="http://schemas.openxmlformats.org/officeDocument/2006/math">
                    <m:r>
                      <a:rPr lang="en-GB" i="1" dirty="0" smtClean="0">
                        <a:solidFill>
                          <a:schemeClr val="tx1"/>
                        </a:solidFill>
                        <a:latin typeface="Cambria Math" panose="02040503050406030204" pitchFamily="18" charset="0"/>
                      </a:rPr>
                      <m:t>𝑡</m:t>
                    </m:r>
                    <m:r>
                      <a:rPr lang="en-GB" i="1" dirty="0" smtClean="0">
                        <a:solidFill>
                          <a:schemeClr val="tx1"/>
                        </a:solidFill>
                        <a:latin typeface="Cambria Math" panose="02040503050406030204" pitchFamily="18" charset="0"/>
                      </a:rPr>
                      <m:t>=0</m:t>
                    </m:r>
                  </m:oMath>
                </a14:m>
                <a:r>
                  <a:rPr lang="en-GB" dirty="0" smtClean="0">
                    <a:solidFill>
                      <a:schemeClr val="tx1"/>
                    </a:solidFill>
                  </a:rPr>
                  <a:t>)</a:t>
                </a:r>
              </a:p>
              <a:p>
                <a:pPr/>
                <a14:m>
                  <m:oMathPara xmlns:m="http://schemas.openxmlformats.org/officeDocument/2006/math">
                    <m:oMathParaPr>
                      <m:jc m:val="centerGroup"/>
                    </m:oMathParaPr>
                    <m:oMath xmlns:m="http://schemas.openxmlformats.org/officeDocument/2006/math">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𝑈</m:t>
                          </m:r>
                        </m:e>
                        <m:sub>
                          <m:r>
                            <a:rPr lang="en-GB" altLang="en-US" b="0" i="1" smtClean="0">
                              <a:solidFill>
                                <a:schemeClr val="tx1"/>
                              </a:solidFill>
                              <a:latin typeface="Cambria Math" panose="02040503050406030204" pitchFamily="18" charset="0"/>
                            </a:rPr>
                            <m:t>𝑜</m:t>
                          </m:r>
                        </m:sub>
                      </m:sSub>
                      <m:r>
                        <a:rPr lang="en-GB" altLang="en-US" b="0" i="1" smtClean="0">
                          <a:solidFill>
                            <a:schemeClr val="tx1"/>
                          </a:solidFill>
                          <a:latin typeface="Cambria Math" panose="02040503050406030204" pitchFamily="18" charset="0"/>
                        </a:rPr>
                        <m:t>=</m:t>
                      </m:r>
                      <m:r>
                        <a:rPr lang="en-GB" altLang="en-US" b="0" i="1" smtClean="0">
                          <a:solidFill>
                            <a:schemeClr val="tx1"/>
                          </a:solidFill>
                          <a:latin typeface="Cambria Math" panose="02040503050406030204" pitchFamily="18" charset="0"/>
                        </a:rPr>
                        <m:t>𝑃𝐷𝑉</m:t>
                      </m:r>
                      <m:r>
                        <a:rPr lang="en-GB" altLang="en-US" b="0" i="1" smtClean="0">
                          <a:solidFill>
                            <a:schemeClr val="tx1"/>
                          </a:solidFill>
                          <a:latin typeface="Cambria Math" panose="02040503050406030204" pitchFamily="18" charset="0"/>
                        </a:rPr>
                        <m:t>=100</m:t>
                      </m:r>
                      <m:nary>
                        <m:naryPr>
                          <m:chr m:val="∑"/>
                          <m:ctrlPr>
                            <a:rPr lang="en-GB" altLang="en-US" b="0" i="1" smtClean="0">
                              <a:solidFill>
                                <a:schemeClr val="tx1"/>
                              </a:solidFill>
                              <a:latin typeface="Cambria Math" panose="02040503050406030204" pitchFamily="18" charset="0"/>
                            </a:rPr>
                          </m:ctrlPr>
                        </m:naryPr>
                        <m:sub>
                          <m:r>
                            <m:rPr>
                              <m:brk m:alnAt="23"/>
                            </m:rPr>
                            <a:rPr lang="en-GB" altLang="en-US" b="0" i="1" smtClean="0">
                              <a:solidFill>
                                <a:schemeClr val="tx1"/>
                              </a:solidFill>
                              <a:latin typeface="Cambria Math" panose="02040503050406030204" pitchFamily="18" charset="0"/>
                            </a:rPr>
                            <m:t>𝑡</m:t>
                          </m:r>
                          <m:r>
                            <a:rPr lang="en-GB" altLang="en-US" b="0" i="1" smtClean="0">
                              <a:solidFill>
                                <a:schemeClr val="tx1"/>
                              </a:solidFill>
                              <a:latin typeface="Cambria Math" panose="02040503050406030204" pitchFamily="18" charset="0"/>
                            </a:rPr>
                            <m:t>=0</m:t>
                          </m:r>
                        </m:sub>
                        <m:sup>
                          <m:r>
                            <a:rPr lang="en-GB" altLang="en-US" b="0" i="1" smtClean="0">
                              <a:solidFill>
                                <a:schemeClr val="tx1"/>
                              </a:solidFill>
                              <a:latin typeface="Cambria Math" panose="02040503050406030204" pitchFamily="18" charset="0"/>
                              <a:ea typeface="Cambria Math" panose="02040503050406030204" pitchFamily="18" charset="0"/>
                            </a:rPr>
                            <m:t>∞</m:t>
                          </m:r>
                        </m:sup>
                        <m:e>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ea typeface="Cambria Math" panose="02040503050406030204" pitchFamily="18" charset="0"/>
                                </a:rPr>
                                <m:t>𝛿</m:t>
                              </m:r>
                            </m:e>
                            <m:sup>
                              <m:r>
                                <a:rPr lang="en-GB" altLang="en-US" b="0" i="1" smtClean="0">
                                  <a:solidFill>
                                    <a:schemeClr val="tx1"/>
                                  </a:solidFill>
                                  <a:latin typeface="Cambria Math" panose="02040503050406030204" pitchFamily="18" charset="0"/>
                                </a:rPr>
                                <m:t>𝑡</m:t>
                              </m:r>
                            </m:sup>
                          </m:sSup>
                          <m:r>
                            <a:rPr lang="en-GB" altLang="en-US" b="0" i="1" smtClean="0">
                              <a:solidFill>
                                <a:schemeClr val="tx1"/>
                              </a:solidFill>
                              <a:latin typeface="Cambria Math" panose="02040503050406030204" pitchFamily="18" charset="0"/>
                            </a:rPr>
                            <m:t>=</m:t>
                          </m:r>
                          <m:f>
                            <m:fPr>
                              <m:ctrlPr>
                                <a:rPr lang="en-GB" altLang="en-US" b="0" i="1" smtClean="0">
                                  <a:solidFill>
                                    <a:schemeClr val="tx1"/>
                                  </a:solidFill>
                                  <a:latin typeface="Cambria Math" panose="02040503050406030204" pitchFamily="18" charset="0"/>
                                </a:rPr>
                              </m:ctrlPr>
                            </m:fPr>
                            <m:num>
                              <m:r>
                                <a:rPr lang="en-GB" altLang="en-US" b="0" i="1" smtClean="0">
                                  <a:solidFill>
                                    <a:schemeClr val="tx1"/>
                                  </a:solidFill>
                                  <a:latin typeface="Cambria Math" panose="02040503050406030204" pitchFamily="18" charset="0"/>
                                </a:rPr>
                                <m:t>100</m:t>
                              </m:r>
                            </m:num>
                            <m:den>
                              <m:r>
                                <a:rPr lang="en-GB" altLang="en-US" b="0" i="1" smtClean="0">
                                  <a:solidFill>
                                    <a:schemeClr val="tx1"/>
                                  </a:solidFill>
                                  <a:latin typeface="Cambria Math" panose="02040503050406030204" pitchFamily="18" charset="0"/>
                                </a:rPr>
                                <m:t>1−</m:t>
                              </m:r>
                              <m:r>
                                <a:rPr lang="en-GB" altLang="en-US" b="0" i="1" smtClean="0">
                                  <a:solidFill>
                                    <a:schemeClr val="tx1"/>
                                  </a:solidFill>
                                  <a:latin typeface="Cambria Math" panose="02040503050406030204" pitchFamily="18" charset="0"/>
                                  <a:ea typeface="Cambria Math" panose="02040503050406030204" pitchFamily="18" charset="0"/>
                                </a:rPr>
                                <m:t>𝛿</m:t>
                              </m:r>
                            </m:den>
                          </m:f>
                        </m:e>
                      </m:nary>
                      <m:r>
                        <a:rPr lang="en-GB" altLang="en-US" b="0" i="1" smtClean="0">
                          <a:solidFill>
                            <a:schemeClr val="tx1"/>
                          </a:solidFill>
                          <a:latin typeface="Cambria Math" panose="02040503050406030204" pitchFamily="18" charset="0"/>
                        </a:rPr>
                        <m:t> </m:t>
                      </m:r>
                    </m:oMath>
                  </m:oMathPara>
                </a14:m>
                <a:endParaRPr lang="en-GB" dirty="0" smtClean="0">
                  <a:solidFill>
                    <a:schemeClr val="tx1"/>
                  </a:solidFill>
                </a:endParaRPr>
              </a:p>
              <a:p>
                <a:r>
                  <a:rPr lang="en-GB" dirty="0" smtClean="0">
                    <a:solidFill>
                      <a:schemeClr val="tx1"/>
                    </a:solidFill>
                  </a:rPr>
                  <a:t>If the payment stream starts in a future period </a:t>
                </a:r>
                <a14:m>
                  <m:oMath xmlns:m="http://schemas.openxmlformats.org/officeDocument/2006/math">
                    <m:r>
                      <a:rPr lang="en-GB" i="1" dirty="0" smtClean="0">
                        <a:solidFill>
                          <a:schemeClr val="tx1"/>
                        </a:solidFill>
                        <a:latin typeface="Cambria Math" panose="02040503050406030204" pitchFamily="18" charset="0"/>
                      </a:rPr>
                      <m:t>𝑡</m:t>
                    </m:r>
                    <m:r>
                      <a:rPr lang="en-GB"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𝑥</m:t>
                    </m:r>
                  </m:oMath>
                </a14:m>
                <a:endParaRPr lang="en-GB" dirty="0" smtClean="0">
                  <a:solidFill>
                    <a:schemeClr val="tx1"/>
                  </a:solidFill>
                </a:endParaRPr>
              </a:p>
              <a:p>
                <a:endParaRPr lang="en-GB" dirty="0" smtClean="0">
                  <a:solidFill>
                    <a:schemeClr val="tx1"/>
                  </a:solidFill>
                </a:endParaRPr>
              </a:p>
              <a:p>
                <a:pPr/>
                <a14:m>
                  <m:oMathPara xmlns:m="http://schemas.openxmlformats.org/officeDocument/2006/math">
                    <m:oMathParaPr>
                      <m:jc m:val="centerGroup"/>
                    </m:oMathParaPr>
                    <m:oMath xmlns:m="http://schemas.openxmlformats.org/officeDocument/2006/math">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𝑈</m:t>
                          </m:r>
                        </m:e>
                        <m:sub>
                          <m:r>
                            <a:rPr lang="en-GB" altLang="en-US" b="0" i="1" smtClean="0">
                              <a:solidFill>
                                <a:schemeClr val="tx1"/>
                              </a:solidFill>
                              <a:latin typeface="Cambria Math" panose="02040503050406030204" pitchFamily="18" charset="0"/>
                            </a:rPr>
                            <m:t>𝑜</m:t>
                          </m:r>
                        </m:sub>
                      </m:sSub>
                      <m:r>
                        <a:rPr lang="en-GB" altLang="en-US" b="0" i="1" smtClean="0">
                          <a:solidFill>
                            <a:schemeClr val="tx1"/>
                          </a:solidFill>
                          <a:latin typeface="Cambria Math" panose="02040503050406030204" pitchFamily="18" charset="0"/>
                        </a:rPr>
                        <m:t>=</m:t>
                      </m:r>
                      <m:r>
                        <a:rPr lang="en-GB" altLang="en-US" b="0" i="1" smtClean="0">
                          <a:solidFill>
                            <a:schemeClr val="tx1"/>
                          </a:solidFill>
                          <a:latin typeface="Cambria Math" panose="02040503050406030204" pitchFamily="18" charset="0"/>
                        </a:rPr>
                        <m:t>𝑃𝐷𝑉</m:t>
                      </m:r>
                      <m:r>
                        <a:rPr lang="en-GB" altLang="en-US" b="0" i="1" smtClean="0">
                          <a:solidFill>
                            <a:schemeClr val="tx1"/>
                          </a:solidFill>
                          <a:latin typeface="Cambria Math" panose="02040503050406030204" pitchFamily="18" charset="0"/>
                        </a:rPr>
                        <m:t>=100</m:t>
                      </m:r>
                      <m:nary>
                        <m:naryPr>
                          <m:chr m:val="∑"/>
                          <m:ctrlPr>
                            <a:rPr lang="en-GB" altLang="en-US" b="0" i="1" smtClean="0">
                              <a:solidFill>
                                <a:schemeClr val="tx1"/>
                              </a:solidFill>
                              <a:latin typeface="Cambria Math" panose="02040503050406030204" pitchFamily="18" charset="0"/>
                            </a:rPr>
                          </m:ctrlPr>
                        </m:naryPr>
                        <m:sub>
                          <m:r>
                            <m:rPr>
                              <m:brk m:alnAt="23"/>
                            </m:rPr>
                            <a:rPr lang="en-GB" altLang="en-US" b="0" i="1" smtClean="0">
                              <a:solidFill>
                                <a:schemeClr val="tx1"/>
                              </a:solidFill>
                              <a:latin typeface="Cambria Math" panose="02040503050406030204" pitchFamily="18" charset="0"/>
                            </a:rPr>
                            <m:t>𝑡</m:t>
                          </m:r>
                          <m:r>
                            <a:rPr lang="en-GB" altLang="en-US" b="0" i="1" smtClean="0">
                              <a:solidFill>
                                <a:schemeClr val="tx1"/>
                              </a:solidFill>
                              <a:latin typeface="Cambria Math" panose="02040503050406030204" pitchFamily="18" charset="0"/>
                            </a:rPr>
                            <m:t>=</m:t>
                          </m:r>
                          <m:r>
                            <a:rPr lang="en-GB" altLang="en-US" b="0" i="1" smtClean="0">
                              <a:solidFill>
                                <a:schemeClr val="tx1"/>
                              </a:solidFill>
                              <a:latin typeface="Cambria Math" panose="02040503050406030204" pitchFamily="18" charset="0"/>
                            </a:rPr>
                            <m:t>𝑥</m:t>
                          </m:r>
                        </m:sub>
                        <m:sup>
                          <m:r>
                            <a:rPr lang="en-GB" altLang="en-US" b="0" i="1" smtClean="0">
                              <a:solidFill>
                                <a:schemeClr val="tx1"/>
                              </a:solidFill>
                              <a:latin typeface="Cambria Math" panose="02040503050406030204" pitchFamily="18" charset="0"/>
                              <a:ea typeface="Cambria Math" panose="02040503050406030204" pitchFamily="18" charset="0"/>
                            </a:rPr>
                            <m:t>∞</m:t>
                          </m:r>
                        </m:sup>
                        <m:e>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ea typeface="Cambria Math" panose="02040503050406030204" pitchFamily="18" charset="0"/>
                                </a:rPr>
                                <m:t>𝛿</m:t>
                              </m:r>
                            </m:e>
                            <m:sup>
                              <m:r>
                                <a:rPr lang="en-GB" altLang="en-US" b="0" i="1" smtClean="0">
                                  <a:solidFill>
                                    <a:schemeClr val="tx1"/>
                                  </a:solidFill>
                                  <a:latin typeface="Cambria Math" panose="02040503050406030204" pitchFamily="18" charset="0"/>
                                </a:rPr>
                                <m:t>𝑡</m:t>
                              </m:r>
                            </m:sup>
                          </m:sSup>
                          <m:r>
                            <a:rPr lang="en-GB" altLang="en-US" b="0" i="1" smtClean="0">
                              <a:solidFill>
                                <a:schemeClr val="tx1"/>
                              </a:solidFill>
                              <a:latin typeface="Cambria Math" panose="02040503050406030204" pitchFamily="18" charset="0"/>
                            </a:rPr>
                            <m:t>=</m:t>
                          </m:r>
                          <m:f>
                            <m:fPr>
                              <m:ctrlPr>
                                <a:rPr lang="en-GB" altLang="en-US" b="0" i="1" smtClean="0">
                                  <a:solidFill>
                                    <a:schemeClr val="tx1"/>
                                  </a:solidFill>
                                  <a:latin typeface="Cambria Math" panose="02040503050406030204" pitchFamily="18" charset="0"/>
                                </a:rPr>
                              </m:ctrlPr>
                            </m:fPr>
                            <m:num>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ea typeface="Cambria Math" panose="02040503050406030204" pitchFamily="18" charset="0"/>
                                    </a:rPr>
                                    <m:t>𝛿</m:t>
                                  </m:r>
                                </m:e>
                                <m:sup>
                                  <m:r>
                                    <a:rPr lang="en-GB" altLang="en-US" b="0" i="1" smtClean="0">
                                      <a:solidFill>
                                        <a:schemeClr val="tx1"/>
                                      </a:solidFill>
                                      <a:latin typeface="Cambria Math" panose="02040503050406030204" pitchFamily="18" charset="0"/>
                                    </a:rPr>
                                    <m:t>𝑥</m:t>
                                  </m:r>
                                </m:sup>
                              </m:sSup>
                            </m:num>
                            <m:den>
                              <m:r>
                                <a:rPr lang="en-GB" altLang="en-US" b="0" i="1" smtClean="0">
                                  <a:solidFill>
                                    <a:schemeClr val="tx1"/>
                                  </a:solidFill>
                                  <a:latin typeface="Cambria Math" panose="02040503050406030204" pitchFamily="18" charset="0"/>
                                </a:rPr>
                                <m:t>1−</m:t>
                              </m:r>
                              <m:r>
                                <a:rPr lang="en-GB" altLang="en-US" b="0" i="1" smtClean="0">
                                  <a:solidFill>
                                    <a:schemeClr val="tx1"/>
                                  </a:solidFill>
                                  <a:latin typeface="Cambria Math" panose="02040503050406030204" pitchFamily="18" charset="0"/>
                                  <a:ea typeface="Cambria Math" panose="02040503050406030204" pitchFamily="18" charset="0"/>
                                </a:rPr>
                                <m:t>𝛿</m:t>
                              </m:r>
                            </m:den>
                          </m:f>
                          <m:r>
                            <a:rPr lang="en-GB" altLang="en-US" b="0" i="1" smtClean="0">
                              <a:solidFill>
                                <a:schemeClr val="tx1"/>
                              </a:solidFill>
                              <a:latin typeface="Cambria Math" panose="02040503050406030204" pitchFamily="18" charset="0"/>
                            </a:rPr>
                            <m:t>100</m:t>
                          </m:r>
                        </m:e>
                      </m:nary>
                      <m:r>
                        <a:rPr lang="en-GB" altLang="en-US" b="0" i="1" smtClean="0">
                          <a:solidFill>
                            <a:schemeClr val="tx1"/>
                          </a:solidFill>
                          <a:latin typeface="Cambria Math" panose="02040503050406030204" pitchFamily="18" charset="0"/>
                        </a:rPr>
                        <m:t> </m:t>
                      </m:r>
                    </m:oMath>
                  </m:oMathPara>
                </a14:m>
                <a:endParaRPr lang="en-GB" dirty="0">
                  <a:solidFill>
                    <a:schemeClr val="tx1"/>
                  </a:solidFill>
                </a:endParaRPr>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457200" y="381000"/>
                <a:ext cx="8229600" cy="5333999"/>
              </a:xfrm>
              <a:blipFill rotWithShape="0">
                <a:blip r:embed="rId2"/>
                <a:stretch>
                  <a:fillRect l="-1111" t="-801"/>
                </a:stretch>
              </a:blipFill>
            </p:spPr>
            <p:txBody>
              <a:bodyPr/>
              <a:lstStyle/>
              <a:p>
                <a:r>
                  <a:rPr lang="en-GB">
                    <a:noFill/>
                  </a:rPr>
                  <a:t> </a:t>
                </a:r>
              </a:p>
            </p:txBody>
          </p:sp>
        </mc:Fallback>
      </mc:AlternateContent>
    </p:spTree>
    <p:extLst>
      <p:ext uri="{BB962C8B-B14F-4D97-AF65-F5344CB8AC3E}">
        <p14:creationId xmlns:p14="http://schemas.microsoft.com/office/powerpoint/2010/main" val="34683118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713735" name="Rectangle 7"/>
              <p:cNvSpPr>
                <a:spLocks noChangeArrowheads="1"/>
              </p:cNvSpPr>
              <p:nvPr/>
            </p:nvSpPr>
            <p:spPr bwMode="auto">
              <a:xfrm>
                <a:off x="838200" y="1775012"/>
                <a:ext cx="7315200" cy="1219200"/>
              </a:xfrm>
              <a:prstGeom prst="rect">
                <a:avLst/>
              </a:prstGeom>
              <a:noFill/>
              <a:ln>
                <a:noFill/>
              </a:ln>
              <a:effectLst/>
              <a:extLst>
                <a:ext uri="{909E8E84-426E-40DD-AFC4-6F175D3DCCD1}">
                  <a14:hiddenFill>
                    <a:solidFill>
                      <a:srgbClr val="F7F4E8"/>
                    </a:solidFill>
                  </a14:hiddenFill>
                </a:ext>
                <a:ext uri="{91240B29-F687-4F45-9708-019B960494DF}">
                  <a14:hiddenLine w="9525">
                    <a:solidFill>
                      <a:srgbClr val="F1E3FF"/>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10000"/>
                  </a:spcBef>
                  <a:spcAft>
                    <a:spcPct val="10000"/>
                  </a:spcAft>
                </a:pPr>
                <a:r>
                  <a:rPr lang="en-US" altLang="en-US" sz="1800" dirty="0" smtClean="0">
                    <a:solidFill>
                      <a:schemeClr val="tx1"/>
                    </a:solidFill>
                  </a:rPr>
                  <a:t>Suppose the market price of </a:t>
                </a:r>
                <a:r>
                  <a:rPr lang="en-US" altLang="en-US" sz="1800" dirty="0">
                    <a:solidFill>
                      <a:schemeClr val="tx1"/>
                    </a:solidFill>
                  </a:rPr>
                  <a:t>the </a:t>
                </a:r>
                <a:r>
                  <a:rPr lang="en-US" altLang="en-US" sz="1800" dirty="0" smtClean="0">
                    <a:solidFill>
                      <a:schemeClr val="tx1"/>
                    </a:solidFill>
                  </a:rPr>
                  <a:t>perpetuity paying 100 from the next year is </a:t>
                </a:r>
                <a:r>
                  <a:rPr lang="en-US" altLang="en-US" sz="1800" i="1" dirty="0">
                    <a:solidFill>
                      <a:schemeClr val="tx1"/>
                    </a:solidFill>
                  </a:rPr>
                  <a:t>P</a:t>
                </a:r>
                <a:r>
                  <a:rPr lang="en-US" altLang="en-US" sz="1800" dirty="0">
                    <a:solidFill>
                      <a:schemeClr val="tx1"/>
                    </a:solidFill>
                  </a:rPr>
                  <a:t>. </a:t>
                </a:r>
                <a:r>
                  <a:rPr lang="en-US" altLang="en-US" sz="1800" dirty="0" smtClean="0">
                    <a:solidFill>
                      <a:schemeClr val="tx1"/>
                    </a:solidFill>
                  </a:rPr>
                  <a:t> The value of the perpetuity is </a:t>
                </a:r>
                <a14:m>
                  <m:oMath xmlns:m="http://schemas.openxmlformats.org/officeDocument/2006/math">
                    <m:sSub>
                      <m:sSubPr>
                        <m:ctrlPr>
                          <a:rPr lang="en-GB" altLang="en-US" sz="1800" b="0" i="1" smtClean="0">
                            <a:solidFill>
                              <a:schemeClr val="tx1"/>
                            </a:solidFill>
                            <a:latin typeface="Cambria Math" panose="02040503050406030204" pitchFamily="18" charset="0"/>
                          </a:rPr>
                        </m:ctrlPr>
                      </m:sSubPr>
                      <m:e>
                        <m:r>
                          <a:rPr lang="en-GB" altLang="en-US" sz="1800" b="0" i="1" smtClean="0">
                            <a:solidFill>
                              <a:schemeClr val="tx1"/>
                            </a:solidFill>
                            <a:latin typeface="Cambria Math" panose="02040503050406030204" pitchFamily="18" charset="0"/>
                          </a:rPr>
                          <m:t>𝑈</m:t>
                        </m:r>
                      </m:e>
                      <m:sub>
                        <m:r>
                          <a:rPr lang="en-GB" altLang="en-US" sz="1800" b="0" i="1" smtClean="0">
                            <a:solidFill>
                              <a:schemeClr val="tx1"/>
                            </a:solidFill>
                            <a:latin typeface="Cambria Math" panose="02040503050406030204" pitchFamily="18" charset="0"/>
                          </a:rPr>
                          <m:t>𝑜</m:t>
                        </m:r>
                      </m:sub>
                    </m:sSub>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𝑃𝐷𝑉</m:t>
                    </m:r>
                    <m:r>
                      <a:rPr lang="en-GB" altLang="en-US" sz="1800" b="0" i="1" smtClean="0">
                        <a:solidFill>
                          <a:schemeClr val="tx1"/>
                        </a:solidFill>
                        <a:latin typeface="Cambria Math" panose="02040503050406030204" pitchFamily="18" charset="0"/>
                      </a:rPr>
                      <m:t>=</m:t>
                    </m:r>
                    <m:f>
                      <m:fPr>
                        <m:ctrlPr>
                          <a:rPr lang="en-GB" altLang="en-US" sz="1800" b="0" i="1" smtClean="0">
                            <a:solidFill>
                              <a:schemeClr val="tx1"/>
                            </a:solidFill>
                            <a:latin typeface="Cambria Math" panose="02040503050406030204" pitchFamily="18" charset="0"/>
                          </a:rPr>
                        </m:ctrlPr>
                      </m:fPr>
                      <m:num>
                        <m:r>
                          <a:rPr lang="en-GB" altLang="en-US" sz="1800" b="0" i="1" smtClean="0">
                            <a:solidFill>
                              <a:schemeClr val="tx1"/>
                            </a:solidFill>
                            <a:latin typeface="Cambria Math" panose="02040503050406030204" pitchFamily="18" charset="0"/>
                            <a:ea typeface="Cambria Math" panose="02040503050406030204" pitchFamily="18" charset="0"/>
                          </a:rPr>
                          <m:t>𝛿</m:t>
                        </m:r>
                      </m:num>
                      <m:den>
                        <m:r>
                          <a:rPr lang="en-GB" altLang="en-US" sz="1800" b="0" i="1" smtClean="0">
                            <a:solidFill>
                              <a:schemeClr val="tx1"/>
                            </a:solidFill>
                            <a:latin typeface="Cambria Math" panose="02040503050406030204" pitchFamily="18" charset="0"/>
                          </a:rPr>
                          <m:t>1−</m:t>
                        </m:r>
                        <m:r>
                          <a:rPr lang="en-GB" altLang="en-US" sz="1800" b="0" i="1" smtClean="0">
                            <a:solidFill>
                              <a:schemeClr val="tx1"/>
                            </a:solidFill>
                            <a:latin typeface="Cambria Math" panose="02040503050406030204" pitchFamily="18" charset="0"/>
                            <a:ea typeface="Cambria Math" panose="02040503050406030204" pitchFamily="18" charset="0"/>
                          </a:rPr>
                          <m:t>𝛿</m:t>
                        </m:r>
                      </m:den>
                    </m:f>
                    <m:r>
                      <a:rPr lang="en-GB" altLang="en-US" sz="1800" b="0" i="1" smtClean="0">
                        <a:solidFill>
                          <a:schemeClr val="tx1"/>
                        </a:solidFill>
                        <a:latin typeface="Cambria Math" panose="02040503050406030204" pitchFamily="18" charset="0"/>
                      </a:rPr>
                      <m:t>100</m:t>
                    </m:r>
                  </m:oMath>
                </a14:m>
                <a:endParaRPr lang="en-US" altLang="en-US" sz="1800" dirty="0" smtClean="0">
                  <a:solidFill>
                    <a:schemeClr val="tx1"/>
                  </a:solidFill>
                </a:endParaRPr>
              </a:p>
              <a:p>
                <a:pPr eaLnBrk="1" hangingPunct="1">
                  <a:lnSpc>
                    <a:spcPct val="105000"/>
                  </a:lnSpc>
                  <a:spcBef>
                    <a:spcPct val="10000"/>
                  </a:spcBef>
                  <a:spcAft>
                    <a:spcPct val="10000"/>
                  </a:spcAft>
                </a:pPr>
                <a:r>
                  <a:rPr lang="en-US" altLang="en-US" sz="1800" dirty="0" smtClean="0">
                    <a:solidFill>
                      <a:schemeClr val="tx1"/>
                    </a:solidFill>
                  </a:rPr>
                  <a:t>It can be rewritten as </a:t>
                </a:r>
                <a14:m>
                  <m:oMath xmlns:m="http://schemas.openxmlformats.org/officeDocument/2006/math">
                    <m:r>
                      <a:rPr lang="en-GB" altLang="en-US" sz="1800" b="0" i="1" smtClean="0">
                        <a:solidFill>
                          <a:schemeClr val="tx1"/>
                        </a:solidFill>
                        <a:latin typeface="Cambria Math" panose="02040503050406030204" pitchFamily="18" charset="0"/>
                      </a:rPr>
                      <m:t>𝑃𝐷𝑉</m:t>
                    </m:r>
                    <m:r>
                      <a:rPr lang="en-GB" altLang="en-US" sz="1800" b="0" i="1" smtClean="0">
                        <a:solidFill>
                          <a:schemeClr val="tx1"/>
                        </a:solidFill>
                        <a:latin typeface="Cambria Math" panose="02040503050406030204" pitchFamily="18" charset="0"/>
                      </a:rPr>
                      <m:t>=</m:t>
                    </m:r>
                    <m:f>
                      <m:fPr>
                        <m:ctrlPr>
                          <a:rPr lang="en-GB" altLang="en-US" sz="1800" b="0" i="1" smtClean="0">
                            <a:solidFill>
                              <a:schemeClr val="tx1"/>
                            </a:solidFill>
                            <a:latin typeface="Cambria Math" panose="02040503050406030204" pitchFamily="18" charset="0"/>
                          </a:rPr>
                        </m:ctrlPr>
                      </m:fPr>
                      <m:num>
                        <m:r>
                          <a:rPr lang="en-GB" altLang="en-US" sz="1800" b="0" i="1" smtClean="0">
                            <a:solidFill>
                              <a:schemeClr val="tx1"/>
                            </a:solidFill>
                            <a:latin typeface="Cambria Math" panose="02040503050406030204" pitchFamily="18" charset="0"/>
                            <a:ea typeface="Cambria Math" panose="02040503050406030204" pitchFamily="18" charset="0"/>
                          </a:rPr>
                          <m:t>100</m:t>
                        </m:r>
                      </m:num>
                      <m:den>
                        <m:r>
                          <a:rPr lang="en-GB" altLang="en-US" sz="1800" b="0" i="1" smtClean="0">
                            <a:solidFill>
                              <a:schemeClr val="tx1"/>
                            </a:solidFill>
                            <a:latin typeface="Cambria Math" panose="02040503050406030204" pitchFamily="18" charset="0"/>
                          </a:rPr>
                          <m:t>𝑅</m:t>
                        </m:r>
                      </m:den>
                    </m:f>
                  </m:oMath>
                </a14:m>
                <a:endParaRPr lang="en-US" altLang="en-US" sz="1800" dirty="0" smtClean="0">
                  <a:solidFill>
                    <a:schemeClr val="tx1"/>
                  </a:solidFill>
                </a:endParaRPr>
              </a:p>
              <a:p>
                <a:pPr eaLnBrk="1" hangingPunct="1">
                  <a:lnSpc>
                    <a:spcPct val="105000"/>
                  </a:lnSpc>
                  <a:spcBef>
                    <a:spcPct val="10000"/>
                  </a:spcBef>
                  <a:spcAft>
                    <a:spcPct val="10000"/>
                  </a:spcAft>
                </a:pPr>
                <a:r>
                  <a:rPr lang="en-US" altLang="en-US" sz="1800" dirty="0" smtClean="0">
                    <a:solidFill>
                      <a:schemeClr val="tx1"/>
                    </a:solidFill>
                  </a:rPr>
                  <a:t>Thus</a:t>
                </a:r>
                <a:r>
                  <a:rPr lang="en-US" altLang="en-US" sz="1800" dirty="0">
                    <a:solidFill>
                      <a:schemeClr val="tx1"/>
                    </a:solidFill>
                  </a:rPr>
                  <a:t>, if the price of the perpetuity is $1000, we know that the interest rate is </a:t>
                </a:r>
                <a:r>
                  <a:rPr lang="en-US" altLang="en-US" sz="1800" i="1" dirty="0">
                    <a:solidFill>
                      <a:schemeClr val="tx1"/>
                    </a:solidFill>
                  </a:rPr>
                  <a:t>R</a:t>
                </a:r>
                <a:r>
                  <a:rPr lang="en-US" altLang="en-US" sz="1800" dirty="0">
                    <a:solidFill>
                      <a:schemeClr val="tx1"/>
                    </a:solidFill>
                  </a:rPr>
                  <a:t> = $100/$1000 = 0.10, or 10 percent. This interest rate is called the </a:t>
                </a:r>
                <a:r>
                  <a:rPr lang="en-US" altLang="en-US" sz="1800" b="1" dirty="0">
                    <a:solidFill>
                      <a:schemeClr val="tx1"/>
                    </a:solidFill>
                  </a:rPr>
                  <a:t>effective yield</a:t>
                </a:r>
                <a:r>
                  <a:rPr lang="en-US" altLang="en-US" sz="1800" dirty="0">
                    <a:solidFill>
                      <a:schemeClr val="tx1"/>
                    </a:solidFill>
                  </a:rPr>
                  <a:t>, or </a:t>
                </a:r>
                <a:r>
                  <a:rPr lang="en-US" altLang="en-US" sz="1800" b="1" dirty="0">
                    <a:solidFill>
                      <a:schemeClr val="tx1"/>
                    </a:solidFill>
                  </a:rPr>
                  <a:t>rate of return</a:t>
                </a:r>
                <a:r>
                  <a:rPr lang="en-US" altLang="en-US" sz="1800" dirty="0">
                    <a:solidFill>
                      <a:schemeClr val="tx1"/>
                    </a:solidFill>
                  </a:rPr>
                  <a:t>.</a:t>
                </a:r>
              </a:p>
            </p:txBody>
          </p:sp>
        </mc:Choice>
        <mc:Fallback xmlns="">
          <p:sp>
            <p:nvSpPr>
              <p:cNvPr id="713735" name="Rectangle 7"/>
              <p:cNvSpPr>
                <a:spLocks noRot="1" noChangeAspect="1" noMove="1" noResize="1" noEditPoints="1" noAdjustHandles="1" noChangeArrowheads="1" noChangeShapeType="1" noTextEdit="1"/>
              </p:cNvSpPr>
              <p:nvPr/>
            </p:nvSpPr>
            <p:spPr bwMode="auto">
              <a:xfrm>
                <a:off x="838200" y="1775012"/>
                <a:ext cx="7315200" cy="1219200"/>
              </a:xfrm>
              <a:prstGeom prst="rect">
                <a:avLst/>
              </a:prstGeom>
              <a:blipFill rotWithShape="0">
                <a:blip r:embed="rId3"/>
                <a:stretch>
                  <a:fillRect l="-750" t="-3000" b="-88500"/>
                </a:stretch>
              </a:blip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713736" name="Text Box 8"/>
          <p:cNvSpPr txBox="1">
            <a:spLocks noChangeArrowheads="1"/>
          </p:cNvSpPr>
          <p:nvPr/>
        </p:nvSpPr>
        <p:spPr bwMode="auto">
          <a:xfrm>
            <a:off x="894229" y="44196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dirty="0">
                <a:solidFill>
                  <a:schemeClr val="bg2"/>
                </a:solidFill>
              </a:rPr>
              <a:t>●</a:t>
            </a:r>
            <a:r>
              <a:rPr lang="en-US" altLang="en-US" b="1" dirty="0">
                <a:solidFill>
                  <a:srgbClr val="382344"/>
                </a:solidFill>
              </a:rPr>
              <a:t>  </a:t>
            </a:r>
            <a:r>
              <a:rPr lang="en-US" altLang="en-US" b="1" dirty="0">
                <a:solidFill>
                  <a:srgbClr val="382344"/>
                </a:solidFill>
                <a:latin typeface="Arial" panose="020B0604020202020204" pitchFamily="34" charset="0"/>
              </a:rPr>
              <a:t>effective yield (</a:t>
            </a:r>
            <a:r>
              <a:rPr lang="en-US" altLang="en-US" dirty="0">
                <a:solidFill>
                  <a:srgbClr val="382344"/>
                </a:solidFill>
                <a:latin typeface="Arial" panose="020B0604020202020204" pitchFamily="34" charset="0"/>
              </a:rPr>
              <a:t>or</a:t>
            </a:r>
            <a:r>
              <a:rPr lang="en-US" altLang="en-US" b="1" dirty="0">
                <a:solidFill>
                  <a:srgbClr val="382344"/>
                </a:solidFill>
                <a:latin typeface="Arial" panose="020B0604020202020204" pitchFamily="34" charset="0"/>
              </a:rPr>
              <a:t> rate of return)    </a:t>
            </a:r>
            <a:r>
              <a:rPr lang="en-US" altLang="en-US" dirty="0">
                <a:latin typeface="Arial" panose="020B0604020202020204" pitchFamily="34" charset="0"/>
              </a:rPr>
              <a:t>Percentage return that one receives by investing in a bond.</a:t>
            </a:r>
          </a:p>
        </p:txBody>
      </p:sp>
      <p:sp>
        <p:nvSpPr>
          <p:cNvPr id="713737" name="Rectangle 9"/>
          <p:cNvSpPr>
            <a:spLocks noGrp="1" noChangeArrowheads="1"/>
          </p:cNvSpPr>
          <p:nvPr>
            <p:ph type="body" idx="1"/>
          </p:nvPr>
        </p:nvSpPr>
        <p:spPr>
          <a:xfrm>
            <a:off x="457200" y="300038"/>
            <a:ext cx="6705600" cy="358775"/>
          </a:xfrm>
          <a:noFill/>
        </p:spPr>
        <p:txBody>
          <a:bodyPr/>
          <a:lstStyle/>
          <a:p>
            <a:pPr eaLnBrk="1" hangingPunct="1">
              <a:lnSpc>
                <a:spcPct val="80000"/>
              </a:lnSpc>
            </a:pPr>
            <a:r>
              <a:rPr lang="en-US" altLang="en-US" sz="2000" dirty="0" smtClean="0">
                <a:solidFill>
                  <a:schemeClr val="tx1"/>
                </a:solidFill>
              </a:rPr>
              <a:t>The Effective Yield on a Bond</a:t>
            </a:r>
          </a:p>
        </p:txBody>
      </p:sp>
      <p:sp>
        <p:nvSpPr>
          <p:cNvPr id="713746" name="Rectangle 18"/>
          <p:cNvSpPr>
            <a:spLocks noChangeArrowheads="1"/>
          </p:cNvSpPr>
          <p:nvPr/>
        </p:nvSpPr>
        <p:spPr bwMode="auto">
          <a:xfrm>
            <a:off x="703729" y="774981"/>
            <a:ext cx="6705600"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10000"/>
              </a:spcBef>
              <a:spcAft>
                <a:spcPct val="10000"/>
              </a:spcAft>
            </a:pPr>
            <a:r>
              <a:rPr lang="en-US" altLang="en-US" sz="1800" b="1" dirty="0">
                <a:solidFill>
                  <a:schemeClr val="tx1"/>
                </a:solidFill>
              </a:rPr>
              <a:t>The effective yield </a:t>
            </a:r>
            <a:r>
              <a:rPr lang="en-US" altLang="en-US" sz="1800" dirty="0">
                <a:solidFill>
                  <a:schemeClr val="tx1"/>
                </a:solidFill>
              </a:rPr>
              <a:t>is the interest rate that equates the present value of the bond’s payment stream with the bond’s market price. </a:t>
            </a:r>
          </a:p>
          <a:p>
            <a:pPr eaLnBrk="1" hangingPunct="1">
              <a:lnSpc>
                <a:spcPct val="80000"/>
              </a:lnSpc>
            </a:pPr>
            <a:endParaRPr lang="en-US" altLang="en-US" sz="1800" dirty="0">
              <a:solidFill>
                <a:srgbClr val="0066B3"/>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3737">
                                            <p:txEl>
                                              <p:pRg st="0" end="0"/>
                                            </p:txEl>
                                          </p:spTgt>
                                        </p:tgtEl>
                                        <p:attrNameLst>
                                          <p:attrName>style.visibility</p:attrName>
                                        </p:attrNameLst>
                                      </p:cBhvr>
                                      <p:to>
                                        <p:strVal val="visible"/>
                                      </p:to>
                                    </p:set>
                                    <p:animEffect transition="in" filter="wipe(left)">
                                      <p:cBhvr>
                                        <p:cTn id="7" dur="500"/>
                                        <p:tgtEl>
                                          <p:spTgt spid="71373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3746">
                                            <p:txEl>
                                              <p:pRg st="0" end="0"/>
                                            </p:txEl>
                                          </p:spTgt>
                                        </p:tgtEl>
                                        <p:attrNameLst>
                                          <p:attrName>style.visibility</p:attrName>
                                        </p:attrNameLst>
                                      </p:cBhvr>
                                      <p:to>
                                        <p:strVal val="visible"/>
                                      </p:to>
                                    </p:set>
                                    <p:animEffect transition="in" filter="wipe(left)">
                                      <p:cBhvr>
                                        <p:cTn id="11" dur="500"/>
                                        <p:tgtEl>
                                          <p:spTgt spid="713746">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3735">
                                            <p:txEl>
                                              <p:pRg st="0" end="0"/>
                                            </p:txEl>
                                          </p:spTgt>
                                        </p:tgtEl>
                                        <p:attrNameLst>
                                          <p:attrName>style.visibility</p:attrName>
                                        </p:attrNameLst>
                                      </p:cBhvr>
                                      <p:to>
                                        <p:strVal val="visible"/>
                                      </p:to>
                                    </p:set>
                                    <p:animEffect transition="in" filter="wipe(left)">
                                      <p:cBhvr>
                                        <p:cTn id="15" dur="500"/>
                                        <p:tgtEl>
                                          <p:spTgt spid="713735">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3735">
                                            <p:txEl>
                                              <p:pRg st="1" end="1"/>
                                            </p:txEl>
                                          </p:spTgt>
                                        </p:tgtEl>
                                        <p:attrNameLst>
                                          <p:attrName>style.visibility</p:attrName>
                                        </p:attrNameLst>
                                      </p:cBhvr>
                                      <p:to>
                                        <p:strVal val="visible"/>
                                      </p:to>
                                    </p:set>
                                    <p:animEffect transition="in" filter="wipe(left)">
                                      <p:cBhvr>
                                        <p:cTn id="19" dur="500"/>
                                        <p:tgtEl>
                                          <p:spTgt spid="713735">
                                            <p:txEl>
                                              <p:pRg st="1" end="1"/>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13735">
                                            <p:txEl>
                                              <p:pRg st="2" end="2"/>
                                            </p:txEl>
                                          </p:spTgt>
                                        </p:tgtEl>
                                        <p:attrNameLst>
                                          <p:attrName>style.visibility</p:attrName>
                                        </p:attrNameLst>
                                      </p:cBhvr>
                                      <p:to>
                                        <p:strVal val="visible"/>
                                      </p:to>
                                    </p:set>
                                    <p:animEffect transition="in" filter="wipe(left)">
                                      <p:cBhvr>
                                        <p:cTn id="23" dur="500"/>
                                        <p:tgtEl>
                                          <p:spTgt spid="713735">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13736"/>
                                        </p:tgtEl>
                                        <p:attrNameLst>
                                          <p:attrName>style.visibility</p:attrName>
                                        </p:attrNameLst>
                                      </p:cBhvr>
                                      <p:to>
                                        <p:strVal val="visible"/>
                                      </p:to>
                                    </p:set>
                                    <p:animEffect transition="in" filter="wipe(left)">
                                      <p:cBhvr>
                                        <p:cTn id="27" dur="500"/>
                                        <p:tgtEl>
                                          <p:spTgt spid="713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35" grpId="0" build="p"/>
      <p:bldP spid="713736" grpId="0"/>
      <p:bldP spid="713737" grpId="0" build="p"/>
      <p:bldP spid="71374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THE VALUE OF A BOND</a:t>
            </a:r>
          </a:p>
        </p:txBody>
      </p:sp>
      <p:grpSp>
        <p:nvGrpSpPr>
          <p:cNvPr id="26627" name="Group 3"/>
          <p:cNvGrpSpPr>
            <a:grpSpLocks/>
          </p:cNvGrpSpPr>
          <p:nvPr/>
        </p:nvGrpSpPr>
        <p:grpSpPr bwMode="auto">
          <a:xfrm>
            <a:off x="457200" y="381000"/>
            <a:ext cx="8229600" cy="487363"/>
            <a:chOff x="288" y="240"/>
            <a:chExt cx="5184" cy="307"/>
          </a:xfrm>
        </p:grpSpPr>
        <p:sp>
          <p:nvSpPr>
            <p:cNvPr id="26640"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15.3</a:t>
              </a:r>
            </a:p>
          </p:txBody>
        </p:sp>
        <p:sp>
          <p:nvSpPr>
            <p:cNvPr id="26641"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662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629" name="Rectangle 9"/>
          <p:cNvSpPr>
            <a:spLocks noGrp="1" noChangeArrowheads="1"/>
          </p:cNvSpPr>
          <p:nvPr>
            <p:ph type="body" idx="1"/>
          </p:nvPr>
        </p:nvSpPr>
        <p:spPr>
          <a:xfrm>
            <a:off x="457200" y="990600"/>
            <a:ext cx="6705600" cy="358775"/>
          </a:xfrm>
          <a:noFill/>
        </p:spPr>
        <p:txBody>
          <a:bodyPr/>
          <a:lstStyle/>
          <a:p>
            <a:pPr eaLnBrk="1" hangingPunct="1">
              <a:lnSpc>
                <a:spcPct val="80000"/>
              </a:lnSpc>
            </a:pPr>
            <a:r>
              <a:rPr lang="en-US" altLang="en-US" sz="2000" smtClean="0"/>
              <a:t>The Effective Yield on a Bond</a:t>
            </a:r>
          </a:p>
        </p:txBody>
      </p:sp>
      <p:sp>
        <p:nvSpPr>
          <p:cNvPr id="714765" name="Rectangle 13"/>
          <p:cNvSpPr>
            <a:spLocks noChangeArrowheads="1"/>
          </p:cNvSpPr>
          <p:nvPr/>
        </p:nvSpPr>
        <p:spPr bwMode="auto">
          <a:xfrm>
            <a:off x="609600" y="2362200"/>
            <a:ext cx="3124200" cy="43434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b="1" dirty="0">
                <a:solidFill>
                  <a:schemeClr val="tx1"/>
                </a:solidFill>
              </a:rPr>
              <a:t>The effective yield is the interest rate that equates the present value of the bond’s payment stream with the bond’s market price. </a:t>
            </a:r>
          </a:p>
          <a:p>
            <a:pPr eaLnBrk="1" hangingPunct="1">
              <a:spcAft>
                <a:spcPct val="20000"/>
              </a:spcAft>
            </a:pPr>
            <a:r>
              <a:rPr lang="en-US" altLang="en-US" sz="1400" dirty="0">
                <a:solidFill>
                  <a:schemeClr val="tx1"/>
                </a:solidFill>
              </a:rPr>
              <a:t>The figure shows the present value of the payment stream as a function of the interest rate. </a:t>
            </a:r>
          </a:p>
          <a:p>
            <a:pPr eaLnBrk="1" hangingPunct="1">
              <a:spcAft>
                <a:spcPct val="20000"/>
              </a:spcAft>
            </a:pPr>
            <a:r>
              <a:rPr lang="en-US" altLang="en-US" sz="1400" dirty="0">
                <a:solidFill>
                  <a:schemeClr val="tx1"/>
                </a:solidFill>
              </a:rPr>
              <a:t>The effective yield is found by drawing a horizontal line at the level of the bond’s price. For example, if the price of this bond were $1000, its effective yield would be 10 percent.</a:t>
            </a:r>
          </a:p>
          <a:p>
            <a:pPr eaLnBrk="1" hangingPunct="1">
              <a:spcAft>
                <a:spcPct val="20000"/>
              </a:spcAft>
            </a:pPr>
            <a:r>
              <a:rPr lang="en-US" altLang="en-US" sz="1400" dirty="0">
                <a:solidFill>
                  <a:schemeClr val="tx1"/>
                </a:solidFill>
              </a:rPr>
              <a:t>If the price were $1300, the effective yield would be about 6 percent.</a:t>
            </a:r>
          </a:p>
          <a:p>
            <a:pPr eaLnBrk="1" hangingPunct="1">
              <a:spcAft>
                <a:spcPct val="20000"/>
              </a:spcAft>
            </a:pPr>
            <a:r>
              <a:rPr lang="en-US" altLang="en-US" sz="1400" dirty="0">
                <a:solidFill>
                  <a:schemeClr val="tx1"/>
                </a:solidFill>
              </a:rPr>
              <a:t>If the price were $700, it would be 16.2 percent.</a:t>
            </a:r>
          </a:p>
        </p:txBody>
      </p:sp>
      <p:sp>
        <p:nvSpPr>
          <p:cNvPr id="714766" name="Rectangle 14"/>
          <p:cNvSpPr>
            <a:spLocks noChangeArrowheads="1"/>
          </p:cNvSpPr>
          <p:nvPr/>
        </p:nvSpPr>
        <p:spPr bwMode="auto">
          <a:xfrm>
            <a:off x="685800" y="2133600"/>
            <a:ext cx="2819400" cy="2286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dirty="0">
                <a:solidFill>
                  <a:schemeClr val="tx1"/>
                </a:solidFill>
              </a:rPr>
              <a:t>Effective Yield on a Bond</a:t>
            </a:r>
          </a:p>
        </p:txBody>
      </p:sp>
      <p:sp>
        <p:nvSpPr>
          <p:cNvPr id="714767" name="Rectangle 15"/>
          <p:cNvSpPr>
            <a:spLocks noChangeArrowheads="1"/>
          </p:cNvSpPr>
          <p:nvPr/>
        </p:nvSpPr>
        <p:spPr bwMode="auto">
          <a:xfrm>
            <a:off x="685800" y="18288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dirty="0">
                <a:solidFill>
                  <a:srgbClr val="B27CB6"/>
                </a:solidFill>
              </a:rPr>
              <a:t>Figure 15.2</a:t>
            </a:r>
          </a:p>
        </p:txBody>
      </p:sp>
      <p:pic>
        <p:nvPicPr>
          <p:cNvPr id="714776" name="Picture 24"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4777" name="Picture 25"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4778" name="Picture 26"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4779" name="Picture 27"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4780" name="Picture 28" descr="fig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4781" name="Picture 29" descr="fig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905000"/>
            <a:ext cx="5391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9" name="Rectangle 30"/>
          <p:cNvSpPr>
            <a:spLocks noChangeArrowheads="1"/>
          </p:cNvSpPr>
          <p:nvPr/>
        </p:nvSpPr>
        <p:spPr bwMode="auto">
          <a:xfrm>
            <a:off x="762000" y="1447800"/>
            <a:ext cx="6705600" cy="35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0000"/>
              </a:lnSpc>
            </a:pPr>
            <a:r>
              <a:rPr lang="en-US" altLang="en-US" sz="1800" b="1">
                <a:solidFill>
                  <a:srgbClr val="0066B3"/>
                </a:solidFill>
              </a:rPr>
              <a:t>Effective Yield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4767"/>
                                        </p:tgtEl>
                                        <p:attrNameLst>
                                          <p:attrName>style.visibility</p:attrName>
                                        </p:attrNameLst>
                                      </p:cBhvr>
                                      <p:to>
                                        <p:strVal val="visible"/>
                                      </p:to>
                                    </p:set>
                                    <p:animEffect transition="in" filter="wipe(left)">
                                      <p:cBhvr>
                                        <p:cTn id="7" dur="500"/>
                                        <p:tgtEl>
                                          <p:spTgt spid="71476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4766"/>
                                        </p:tgtEl>
                                        <p:attrNameLst>
                                          <p:attrName>style.visibility</p:attrName>
                                        </p:attrNameLst>
                                      </p:cBhvr>
                                      <p:to>
                                        <p:strVal val="visible"/>
                                      </p:to>
                                    </p:set>
                                    <p:animEffect transition="in" filter="wipe(left)">
                                      <p:cBhvr>
                                        <p:cTn id="11" dur="500"/>
                                        <p:tgtEl>
                                          <p:spTgt spid="71476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4765">
                                            <p:txEl>
                                              <p:pRg st="0" end="0"/>
                                            </p:txEl>
                                          </p:spTgt>
                                        </p:tgtEl>
                                        <p:attrNameLst>
                                          <p:attrName>style.visibility</p:attrName>
                                        </p:attrNameLst>
                                      </p:cBhvr>
                                      <p:to>
                                        <p:strVal val="visible"/>
                                      </p:to>
                                    </p:set>
                                    <p:animEffect transition="in" filter="wipe(left)">
                                      <p:cBhvr>
                                        <p:cTn id="15" dur="500"/>
                                        <p:tgtEl>
                                          <p:spTgt spid="714765">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4765">
                                            <p:txEl>
                                              <p:pRg st="1" end="1"/>
                                            </p:txEl>
                                          </p:spTgt>
                                        </p:tgtEl>
                                        <p:attrNameLst>
                                          <p:attrName>style.visibility</p:attrName>
                                        </p:attrNameLst>
                                      </p:cBhvr>
                                      <p:to>
                                        <p:strVal val="visible"/>
                                      </p:to>
                                    </p:set>
                                    <p:animEffect transition="in" filter="wipe(left)">
                                      <p:cBhvr>
                                        <p:cTn id="19" dur="500"/>
                                        <p:tgtEl>
                                          <p:spTgt spid="714765">
                                            <p:txEl>
                                              <p:pRg st="1" end="1"/>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714776"/>
                                        </p:tgtEl>
                                        <p:attrNameLst>
                                          <p:attrName>style.visibility</p:attrName>
                                        </p:attrNameLst>
                                      </p:cBhvr>
                                      <p:to>
                                        <p:strVal val="visible"/>
                                      </p:to>
                                    </p:set>
                                    <p:animEffect transition="in" filter="wipe(left)">
                                      <p:cBhvr>
                                        <p:cTn id="23" dur="500"/>
                                        <p:tgtEl>
                                          <p:spTgt spid="714776"/>
                                        </p:tgtEl>
                                      </p:cBhvr>
                                    </p:animEffect>
                                  </p:childTnLst>
                                </p:cTn>
                              </p:par>
                            </p:childTnLst>
                          </p:cTn>
                        </p:par>
                        <p:par>
                          <p:cTn id="24" fill="hold" nodeType="afterGroup">
                            <p:stCondLst>
                              <p:cond delay="2500"/>
                            </p:stCondLst>
                            <p:childTnLst>
                              <p:par>
                                <p:cTn id="25" presetID="22" presetClass="entr" presetSubtype="4" fill="hold" nodeType="afterEffect">
                                  <p:stCondLst>
                                    <p:cond delay="0"/>
                                  </p:stCondLst>
                                  <p:childTnLst>
                                    <p:set>
                                      <p:cBhvr>
                                        <p:cTn id="26" dur="1" fill="hold">
                                          <p:stCondLst>
                                            <p:cond delay="0"/>
                                          </p:stCondLst>
                                        </p:cTn>
                                        <p:tgtEl>
                                          <p:spTgt spid="714777"/>
                                        </p:tgtEl>
                                        <p:attrNameLst>
                                          <p:attrName>style.visibility</p:attrName>
                                        </p:attrNameLst>
                                      </p:cBhvr>
                                      <p:to>
                                        <p:strVal val="visible"/>
                                      </p:to>
                                    </p:set>
                                    <p:animEffect transition="in" filter="wipe(down)">
                                      <p:cBhvr>
                                        <p:cTn id="27" dur="1000"/>
                                        <p:tgtEl>
                                          <p:spTgt spid="714777"/>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714778"/>
                                        </p:tgtEl>
                                        <p:attrNameLst>
                                          <p:attrName>style.visibility</p:attrName>
                                        </p:attrNameLst>
                                      </p:cBhvr>
                                      <p:to>
                                        <p:strVal val="visible"/>
                                      </p:to>
                                    </p:set>
                                    <p:animEffect transition="in" filter="wipe(left)">
                                      <p:cBhvr>
                                        <p:cTn id="31" dur="2000"/>
                                        <p:tgtEl>
                                          <p:spTgt spid="7147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14765">
                                            <p:txEl>
                                              <p:pRg st="2" end="2"/>
                                            </p:txEl>
                                          </p:spTgt>
                                        </p:tgtEl>
                                        <p:attrNameLst>
                                          <p:attrName>style.visibility</p:attrName>
                                        </p:attrNameLst>
                                      </p:cBhvr>
                                      <p:to>
                                        <p:strVal val="visible"/>
                                      </p:to>
                                    </p:set>
                                    <p:animEffect transition="in" filter="wipe(left)">
                                      <p:cBhvr>
                                        <p:cTn id="36" dur="500"/>
                                        <p:tgtEl>
                                          <p:spTgt spid="714765">
                                            <p:txEl>
                                              <p:pRg st="2" end="2"/>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714779"/>
                                        </p:tgtEl>
                                        <p:attrNameLst>
                                          <p:attrName>style.visibility</p:attrName>
                                        </p:attrNameLst>
                                      </p:cBhvr>
                                      <p:to>
                                        <p:strVal val="visible"/>
                                      </p:to>
                                    </p:set>
                                    <p:animEffect transition="in" filter="wipe(left)">
                                      <p:cBhvr>
                                        <p:cTn id="40" dur="1000"/>
                                        <p:tgtEl>
                                          <p:spTgt spid="71477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14765">
                                            <p:txEl>
                                              <p:pRg st="3" end="3"/>
                                            </p:txEl>
                                          </p:spTgt>
                                        </p:tgtEl>
                                        <p:attrNameLst>
                                          <p:attrName>style.visibility</p:attrName>
                                        </p:attrNameLst>
                                      </p:cBhvr>
                                      <p:to>
                                        <p:strVal val="visible"/>
                                      </p:to>
                                    </p:set>
                                    <p:animEffect transition="in" filter="wipe(left)">
                                      <p:cBhvr>
                                        <p:cTn id="45" dur="500"/>
                                        <p:tgtEl>
                                          <p:spTgt spid="714765">
                                            <p:txEl>
                                              <p:pRg st="3" end="3"/>
                                            </p:txEl>
                                          </p:spTgt>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714780"/>
                                        </p:tgtEl>
                                        <p:attrNameLst>
                                          <p:attrName>style.visibility</p:attrName>
                                        </p:attrNameLst>
                                      </p:cBhvr>
                                      <p:to>
                                        <p:strVal val="visible"/>
                                      </p:to>
                                    </p:set>
                                    <p:animEffect transition="in" filter="wipe(left)">
                                      <p:cBhvr>
                                        <p:cTn id="49" dur="1000"/>
                                        <p:tgtEl>
                                          <p:spTgt spid="71478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14765">
                                            <p:txEl>
                                              <p:pRg st="4" end="4"/>
                                            </p:txEl>
                                          </p:spTgt>
                                        </p:tgtEl>
                                        <p:attrNameLst>
                                          <p:attrName>style.visibility</p:attrName>
                                        </p:attrNameLst>
                                      </p:cBhvr>
                                      <p:to>
                                        <p:strVal val="visible"/>
                                      </p:to>
                                    </p:set>
                                    <p:animEffect transition="in" filter="wipe(left)">
                                      <p:cBhvr>
                                        <p:cTn id="54" dur="500"/>
                                        <p:tgtEl>
                                          <p:spTgt spid="714765">
                                            <p:txEl>
                                              <p:pRg st="4" end="4"/>
                                            </p:txEl>
                                          </p:spTgt>
                                        </p:tgtEl>
                                      </p:cBhvr>
                                    </p:animEffect>
                                  </p:childTnLst>
                                </p:cTn>
                              </p:par>
                            </p:childTnLst>
                          </p:cTn>
                        </p:par>
                        <p:par>
                          <p:cTn id="55" fill="hold" nodeType="afterGroup">
                            <p:stCondLst>
                              <p:cond delay="500"/>
                            </p:stCondLst>
                            <p:childTnLst>
                              <p:par>
                                <p:cTn id="56" presetID="22" presetClass="entr" presetSubtype="8" fill="hold" nodeType="afterEffect">
                                  <p:stCondLst>
                                    <p:cond delay="0"/>
                                  </p:stCondLst>
                                  <p:childTnLst>
                                    <p:set>
                                      <p:cBhvr>
                                        <p:cTn id="57" dur="1" fill="hold">
                                          <p:stCondLst>
                                            <p:cond delay="0"/>
                                          </p:stCondLst>
                                        </p:cTn>
                                        <p:tgtEl>
                                          <p:spTgt spid="714781"/>
                                        </p:tgtEl>
                                        <p:attrNameLst>
                                          <p:attrName>style.visibility</p:attrName>
                                        </p:attrNameLst>
                                      </p:cBhvr>
                                      <p:to>
                                        <p:strVal val="visible"/>
                                      </p:to>
                                    </p:set>
                                    <p:animEffect transition="in" filter="wipe(left)">
                                      <p:cBhvr>
                                        <p:cTn id="58" dur="1000"/>
                                        <p:tgtEl>
                                          <p:spTgt spid="714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5" grpId="0" build="p"/>
      <p:bldP spid="714766" grpId="0" animBg="1"/>
      <p:bldP spid="7147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5798" name="Picture 22" descr="example_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990600"/>
            <a:ext cx="637222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2"/>
          <p:cNvSpPr>
            <a:spLocks noGrp="1" noChangeArrowheads="1"/>
          </p:cNvSpPr>
          <p:nvPr>
            <p:ph type="title"/>
          </p:nvPr>
        </p:nvSpPr>
        <p:spPr>
          <a:xfrm>
            <a:off x="1371600" y="423863"/>
            <a:ext cx="7315200" cy="457200"/>
          </a:xfrm>
          <a:noFill/>
        </p:spPr>
        <p:txBody>
          <a:bodyPr/>
          <a:lstStyle/>
          <a:p>
            <a:pPr marL="419100" indent="-419100" eaLnBrk="1" hangingPunct="1"/>
            <a:r>
              <a:rPr lang="en-US" altLang="en-US" sz="2000" b="0" smtClean="0"/>
              <a:t>THE VALUE OF A BOND</a:t>
            </a:r>
          </a:p>
        </p:txBody>
      </p:sp>
      <p:grpSp>
        <p:nvGrpSpPr>
          <p:cNvPr id="27652" name="Group 3"/>
          <p:cNvGrpSpPr>
            <a:grpSpLocks/>
          </p:cNvGrpSpPr>
          <p:nvPr/>
        </p:nvGrpSpPr>
        <p:grpSpPr bwMode="auto">
          <a:xfrm>
            <a:off x="457200" y="381000"/>
            <a:ext cx="8229600" cy="487363"/>
            <a:chOff x="288" y="240"/>
            <a:chExt cx="5184" cy="307"/>
          </a:xfrm>
        </p:grpSpPr>
        <p:sp>
          <p:nvSpPr>
            <p:cNvPr id="27663"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15.3</a:t>
              </a:r>
            </a:p>
          </p:txBody>
        </p:sp>
        <p:sp>
          <p:nvSpPr>
            <p:cNvPr id="27664"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5782" name="Rectangle 6"/>
          <p:cNvSpPr>
            <a:spLocks noChangeArrowheads="1"/>
          </p:cNvSpPr>
          <p:nvPr/>
        </p:nvSpPr>
        <p:spPr bwMode="auto">
          <a:xfrm>
            <a:off x="685800" y="1600200"/>
            <a:ext cx="8077200" cy="48768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pic>
        <p:nvPicPr>
          <p:cNvPr id="27654"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5784" name="Text Box 8"/>
          <p:cNvSpPr txBox="1">
            <a:spLocks noChangeArrowheads="1"/>
          </p:cNvSpPr>
          <p:nvPr/>
        </p:nvSpPr>
        <p:spPr bwMode="auto">
          <a:xfrm>
            <a:off x="914400" y="3119438"/>
            <a:ext cx="7772400"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600">
                <a:solidFill>
                  <a:schemeClr val="tx1"/>
                </a:solidFill>
              </a:rPr>
              <a:t>The yield on the General Electric bond is given by the following equation</a:t>
            </a:r>
          </a:p>
        </p:txBody>
      </p:sp>
      <p:pic>
        <p:nvPicPr>
          <p:cNvPr id="715791" name="Picture 15" descr="table_example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409700"/>
            <a:ext cx="43434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5792" name="Picture 16" descr="Eqn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1600" y="3505200"/>
            <a:ext cx="49403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5793" name="Text Box 17"/>
          <p:cNvSpPr txBox="1">
            <a:spLocks noChangeArrowheads="1"/>
          </p:cNvSpPr>
          <p:nvPr/>
        </p:nvSpPr>
        <p:spPr bwMode="auto">
          <a:xfrm>
            <a:off x="914400" y="4044950"/>
            <a:ext cx="7772400" cy="67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600">
                <a:solidFill>
                  <a:schemeClr val="tx1"/>
                </a:solidFill>
              </a:rPr>
              <a:t>To find the effective yield, we must solve this equation for </a:t>
            </a:r>
            <a:r>
              <a:rPr lang="en-US" altLang="en-US" sz="1600" i="1">
                <a:solidFill>
                  <a:schemeClr val="tx1"/>
                </a:solidFill>
              </a:rPr>
              <a:t>R</a:t>
            </a:r>
            <a:r>
              <a:rPr lang="en-US" altLang="en-US" sz="1600">
                <a:solidFill>
                  <a:schemeClr val="tx1"/>
                </a:solidFill>
              </a:rPr>
              <a:t>. The solution is approximately </a:t>
            </a:r>
            <a:r>
              <a:rPr lang="en-US" altLang="en-US" sz="1600" i="1">
                <a:solidFill>
                  <a:schemeClr val="tx1"/>
                </a:solidFill>
              </a:rPr>
              <a:t>R</a:t>
            </a:r>
            <a:r>
              <a:rPr lang="en-US" altLang="en-US" sz="1600">
                <a:solidFill>
                  <a:schemeClr val="tx1"/>
                </a:solidFill>
              </a:rPr>
              <a:t>* = 5.256 percent.</a:t>
            </a:r>
          </a:p>
        </p:txBody>
      </p:sp>
      <p:sp>
        <p:nvSpPr>
          <p:cNvPr id="715794" name="Text Box 18"/>
          <p:cNvSpPr txBox="1">
            <a:spLocks noChangeArrowheads="1"/>
          </p:cNvSpPr>
          <p:nvPr/>
        </p:nvSpPr>
        <p:spPr bwMode="auto">
          <a:xfrm>
            <a:off x="914400" y="4795838"/>
            <a:ext cx="7772400"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600">
                <a:solidFill>
                  <a:schemeClr val="tx1"/>
                </a:solidFill>
              </a:rPr>
              <a:t>The yield on the General Electric bond is given by the following equation</a:t>
            </a:r>
          </a:p>
        </p:txBody>
      </p:sp>
      <p:sp>
        <p:nvSpPr>
          <p:cNvPr id="715795" name="Text Box 19"/>
          <p:cNvSpPr txBox="1">
            <a:spLocks noChangeArrowheads="1"/>
          </p:cNvSpPr>
          <p:nvPr/>
        </p:nvSpPr>
        <p:spPr bwMode="auto">
          <a:xfrm>
            <a:off x="6705600" y="5224463"/>
            <a:ext cx="2057400"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600" i="1">
                <a:solidFill>
                  <a:schemeClr val="tx1"/>
                </a:solidFill>
              </a:rPr>
              <a:t>R</a:t>
            </a:r>
            <a:r>
              <a:rPr lang="en-US" altLang="en-US" sz="1600">
                <a:solidFill>
                  <a:schemeClr val="tx1"/>
                </a:solidFill>
              </a:rPr>
              <a:t>* = 9.925 percent.</a:t>
            </a:r>
          </a:p>
        </p:txBody>
      </p:sp>
      <p:pic>
        <p:nvPicPr>
          <p:cNvPr id="715796" name="Picture 20" descr="Eqn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71600" y="5181600"/>
            <a:ext cx="50292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5797" name="Text Box 21"/>
          <p:cNvSpPr txBox="1">
            <a:spLocks noChangeArrowheads="1"/>
          </p:cNvSpPr>
          <p:nvPr/>
        </p:nvSpPr>
        <p:spPr bwMode="auto">
          <a:xfrm>
            <a:off x="914400" y="5721350"/>
            <a:ext cx="7772400" cy="67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600">
                <a:solidFill>
                  <a:schemeClr val="tx1"/>
                </a:solidFill>
              </a:rPr>
              <a:t>The yield on the Ford bond was much higher because the Ford bond was much riskier.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5798"/>
                                        </p:tgtEl>
                                        <p:attrNameLst>
                                          <p:attrName>style.visibility</p:attrName>
                                        </p:attrNameLst>
                                      </p:cBhvr>
                                      <p:to>
                                        <p:strVal val="visible"/>
                                      </p:to>
                                    </p:set>
                                    <p:animEffect transition="in" filter="wipe(left)">
                                      <p:cBhvr>
                                        <p:cTn id="7" dur="500"/>
                                        <p:tgtEl>
                                          <p:spTgt spid="71579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5782"/>
                                        </p:tgtEl>
                                        <p:attrNameLst>
                                          <p:attrName>style.visibility</p:attrName>
                                        </p:attrNameLst>
                                      </p:cBhvr>
                                      <p:to>
                                        <p:strVal val="visible"/>
                                      </p:to>
                                    </p:set>
                                    <p:animEffect transition="in" filter="fade">
                                      <p:cBhvr>
                                        <p:cTn id="11" dur="500"/>
                                        <p:tgtEl>
                                          <p:spTgt spid="715782"/>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715791"/>
                                        </p:tgtEl>
                                        <p:attrNameLst>
                                          <p:attrName>style.visibility</p:attrName>
                                        </p:attrNameLst>
                                      </p:cBhvr>
                                      <p:to>
                                        <p:strVal val="visible"/>
                                      </p:to>
                                    </p:set>
                                    <p:animEffect transition="in" filter="blinds(horizontal)">
                                      <p:cBhvr>
                                        <p:cTn id="15" dur="500"/>
                                        <p:tgtEl>
                                          <p:spTgt spid="715791"/>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5784">
                                            <p:txEl>
                                              <p:pRg st="0" end="0"/>
                                            </p:txEl>
                                          </p:spTgt>
                                        </p:tgtEl>
                                        <p:attrNameLst>
                                          <p:attrName>style.visibility</p:attrName>
                                        </p:attrNameLst>
                                      </p:cBhvr>
                                      <p:to>
                                        <p:strVal val="visible"/>
                                      </p:to>
                                    </p:set>
                                    <p:animEffect transition="in" filter="wipe(left)">
                                      <p:cBhvr>
                                        <p:cTn id="19" dur="500"/>
                                        <p:tgtEl>
                                          <p:spTgt spid="715784">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715792"/>
                                        </p:tgtEl>
                                        <p:attrNameLst>
                                          <p:attrName>style.visibility</p:attrName>
                                        </p:attrNameLst>
                                      </p:cBhvr>
                                      <p:to>
                                        <p:strVal val="visible"/>
                                      </p:to>
                                    </p:set>
                                    <p:animEffect transition="in" filter="wipe(left)">
                                      <p:cBhvr>
                                        <p:cTn id="23" dur="500"/>
                                        <p:tgtEl>
                                          <p:spTgt spid="715792"/>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15793">
                                            <p:txEl>
                                              <p:pRg st="0" end="0"/>
                                            </p:txEl>
                                          </p:spTgt>
                                        </p:tgtEl>
                                        <p:attrNameLst>
                                          <p:attrName>style.visibility</p:attrName>
                                        </p:attrNameLst>
                                      </p:cBhvr>
                                      <p:to>
                                        <p:strVal val="visible"/>
                                      </p:to>
                                    </p:set>
                                    <p:animEffect transition="in" filter="wipe(left)">
                                      <p:cBhvr>
                                        <p:cTn id="27" dur="500"/>
                                        <p:tgtEl>
                                          <p:spTgt spid="715793">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15794">
                                            <p:txEl>
                                              <p:pRg st="0" end="0"/>
                                            </p:txEl>
                                          </p:spTgt>
                                        </p:tgtEl>
                                        <p:attrNameLst>
                                          <p:attrName>style.visibility</p:attrName>
                                        </p:attrNameLst>
                                      </p:cBhvr>
                                      <p:to>
                                        <p:strVal val="visible"/>
                                      </p:to>
                                    </p:set>
                                    <p:animEffect transition="in" filter="wipe(left)">
                                      <p:cBhvr>
                                        <p:cTn id="31" dur="500"/>
                                        <p:tgtEl>
                                          <p:spTgt spid="715794">
                                            <p:txEl>
                                              <p:pRg st="0" end="0"/>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715796"/>
                                        </p:tgtEl>
                                        <p:attrNameLst>
                                          <p:attrName>style.visibility</p:attrName>
                                        </p:attrNameLst>
                                      </p:cBhvr>
                                      <p:to>
                                        <p:strVal val="visible"/>
                                      </p:to>
                                    </p:set>
                                    <p:animEffect transition="in" filter="wipe(left)">
                                      <p:cBhvr>
                                        <p:cTn id="35" dur="500"/>
                                        <p:tgtEl>
                                          <p:spTgt spid="715796"/>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15795">
                                            <p:txEl>
                                              <p:pRg st="0" end="0"/>
                                            </p:txEl>
                                          </p:spTgt>
                                        </p:tgtEl>
                                        <p:attrNameLst>
                                          <p:attrName>style.visibility</p:attrName>
                                        </p:attrNameLst>
                                      </p:cBhvr>
                                      <p:to>
                                        <p:strVal val="visible"/>
                                      </p:to>
                                    </p:set>
                                    <p:animEffect transition="in" filter="wipe(left)">
                                      <p:cBhvr>
                                        <p:cTn id="39" dur="500"/>
                                        <p:tgtEl>
                                          <p:spTgt spid="715795">
                                            <p:txEl>
                                              <p:pRg st="0" end="0"/>
                                            </p:txEl>
                                          </p:spTgt>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15797">
                                            <p:txEl>
                                              <p:pRg st="0" end="0"/>
                                            </p:txEl>
                                          </p:spTgt>
                                        </p:tgtEl>
                                        <p:attrNameLst>
                                          <p:attrName>style.visibility</p:attrName>
                                        </p:attrNameLst>
                                      </p:cBhvr>
                                      <p:to>
                                        <p:strVal val="visible"/>
                                      </p:to>
                                    </p:set>
                                    <p:animEffect transition="in" filter="wipe(left)">
                                      <p:cBhvr>
                                        <p:cTn id="43" dur="500"/>
                                        <p:tgtEl>
                                          <p:spTgt spid="7157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5782" grpId="0" animBg="1"/>
      <p:bldP spid="715784" grpId="0" build="p"/>
      <p:bldP spid="715793" grpId="0" build="p"/>
      <p:bldP spid="715794" grpId="0" build="p"/>
      <p:bldP spid="715795" grpId="0" build="p"/>
      <p:bldP spid="71579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3914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ffectLst/>
          <a:extLst>
            <a:ext uri="{909E8E84-426E-40DD-AFC4-6F175D3DCCD1}">
              <a14:hiddenFill xmlns:a14="http://schemas.microsoft.com/office/drawing/2010/main">
                <a:solidFill>
                  <a:srgbClr val="0D3427"/>
                </a:solidFill>
              </a14:hiddenFill>
            </a:ext>
            <a:ext uri="{91240B29-F687-4F45-9708-019B960494DF}">
              <a14:hiddenLine xmlns:a14="http://schemas.microsoft.com/office/drawing/2010/main" w="9525">
                <a:solidFill>
                  <a:srgbClr val="382344"/>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2000" b="1">
                <a:solidFill>
                  <a:srgbClr val="A05DA5"/>
                </a:solidFill>
              </a:rPr>
              <a:t>CHAPTER 15 OUTLINE</a:t>
            </a:r>
          </a:p>
        </p:txBody>
      </p:sp>
      <p:sp>
        <p:nvSpPr>
          <p:cNvPr id="584748" name="Rectangle 44"/>
          <p:cNvSpPr>
            <a:spLocks noChangeArrowheads="1"/>
          </p:cNvSpPr>
          <p:nvPr/>
        </p:nvSpPr>
        <p:spPr bwMode="auto">
          <a:xfrm>
            <a:off x="1295400" y="1408113"/>
            <a:ext cx="6477000" cy="458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marL="682625" indent="-68262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Aft>
                <a:spcPct val="20000"/>
              </a:spcAft>
            </a:pPr>
            <a:r>
              <a:rPr lang="en-US" altLang="en-US" sz="2000">
                <a:solidFill>
                  <a:schemeClr val="tx1"/>
                </a:solidFill>
              </a:rPr>
              <a:t>15.1 	Stocks versus Flows</a:t>
            </a:r>
          </a:p>
          <a:p>
            <a:pPr eaLnBrk="1" hangingPunct="1">
              <a:lnSpc>
                <a:spcPct val="105000"/>
              </a:lnSpc>
              <a:spcAft>
                <a:spcPct val="20000"/>
              </a:spcAft>
            </a:pPr>
            <a:r>
              <a:rPr lang="en-US" altLang="en-US" sz="2000">
                <a:solidFill>
                  <a:schemeClr val="tx1"/>
                </a:solidFill>
              </a:rPr>
              <a:t>15.2 	Present Discounted Value</a:t>
            </a:r>
          </a:p>
          <a:p>
            <a:pPr eaLnBrk="1" hangingPunct="1">
              <a:lnSpc>
                <a:spcPct val="105000"/>
              </a:lnSpc>
              <a:spcAft>
                <a:spcPct val="20000"/>
              </a:spcAft>
            </a:pPr>
            <a:r>
              <a:rPr lang="en-US" altLang="en-US" sz="2000">
                <a:solidFill>
                  <a:schemeClr val="tx1"/>
                </a:solidFill>
              </a:rPr>
              <a:t>15.3 	The Value of a Bond</a:t>
            </a:r>
          </a:p>
          <a:p>
            <a:pPr eaLnBrk="1" hangingPunct="1">
              <a:lnSpc>
                <a:spcPct val="105000"/>
              </a:lnSpc>
              <a:spcAft>
                <a:spcPct val="20000"/>
              </a:spcAft>
            </a:pPr>
            <a:r>
              <a:rPr lang="en-US" altLang="en-US" sz="2000">
                <a:solidFill>
                  <a:schemeClr val="tx1"/>
                </a:solidFill>
              </a:rPr>
              <a:t>15.4 	The Net Present Value Criterion for Capital Investment Decisions</a:t>
            </a:r>
          </a:p>
          <a:p>
            <a:pPr eaLnBrk="1" hangingPunct="1">
              <a:lnSpc>
                <a:spcPct val="105000"/>
              </a:lnSpc>
              <a:spcAft>
                <a:spcPct val="20000"/>
              </a:spcAft>
            </a:pPr>
            <a:r>
              <a:rPr lang="en-US" altLang="en-US" sz="2000">
                <a:solidFill>
                  <a:schemeClr val="tx1"/>
                </a:solidFill>
              </a:rPr>
              <a:t>15.5 	Adjustments for Risk</a:t>
            </a:r>
          </a:p>
          <a:p>
            <a:pPr eaLnBrk="1" hangingPunct="1">
              <a:lnSpc>
                <a:spcPct val="105000"/>
              </a:lnSpc>
              <a:spcAft>
                <a:spcPct val="20000"/>
              </a:spcAft>
            </a:pPr>
            <a:r>
              <a:rPr lang="en-US" altLang="en-US" sz="2000">
                <a:solidFill>
                  <a:schemeClr val="tx1"/>
                </a:solidFill>
              </a:rPr>
              <a:t>15.6 	Investment Decisions by Consumers</a:t>
            </a:r>
          </a:p>
          <a:p>
            <a:pPr eaLnBrk="1" hangingPunct="1">
              <a:lnSpc>
                <a:spcPct val="105000"/>
              </a:lnSpc>
              <a:spcAft>
                <a:spcPct val="20000"/>
              </a:spcAft>
            </a:pPr>
            <a:r>
              <a:rPr lang="en-US" altLang="en-US" sz="2000">
                <a:solidFill>
                  <a:schemeClr val="tx1"/>
                </a:solidFill>
              </a:rPr>
              <a:t>15.7 	Investments in Human Capital</a:t>
            </a:r>
          </a:p>
          <a:p>
            <a:pPr eaLnBrk="1" hangingPunct="1">
              <a:lnSpc>
                <a:spcPct val="105000"/>
              </a:lnSpc>
              <a:spcAft>
                <a:spcPct val="20000"/>
              </a:spcAft>
            </a:pPr>
            <a:r>
              <a:rPr lang="en-US" altLang="en-US" sz="2000">
                <a:solidFill>
                  <a:schemeClr val="tx1"/>
                </a:solidFill>
              </a:rPr>
              <a:t>15.8 	Intertemporal Production Decisions—Depletable Resources</a:t>
            </a:r>
          </a:p>
          <a:p>
            <a:pPr eaLnBrk="1" hangingPunct="1">
              <a:lnSpc>
                <a:spcPct val="105000"/>
              </a:lnSpc>
              <a:spcAft>
                <a:spcPct val="20000"/>
              </a:spcAft>
            </a:pPr>
            <a:r>
              <a:rPr lang="en-US" altLang="en-US" sz="2000">
                <a:solidFill>
                  <a:schemeClr val="tx1"/>
                </a:solidFill>
              </a:rPr>
              <a:t>15.9 	How Are Interest Rates Determined?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84748">
                                            <p:txEl>
                                              <p:pRg st="4" end="4"/>
                                            </p:txEl>
                                          </p:spTgt>
                                        </p:tgtEl>
                                        <p:attrNameLst>
                                          <p:attrName>style.visibility</p:attrName>
                                        </p:attrNameLst>
                                      </p:cBhvr>
                                      <p:to>
                                        <p:strVal val="visible"/>
                                      </p:to>
                                    </p:set>
                                    <p:animEffect transition="in" filter="wipe(left)">
                                      <p:cBhvr>
                                        <p:cTn id="31" dur="500"/>
                                        <p:tgtEl>
                                          <p:spTgt spid="58474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84748">
                                            <p:txEl>
                                              <p:pRg st="5" end="5"/>
                                            </p:txEl>
                                          </p:spTgt>
                                        </p:tgtEl>
                                        <p:attrNameLst>
                                          <p:attrName>style.visibility</p:attrName>
                                        </p:attrNameLst>
                                      </p:cBhvr>
                                      <p:to>
                                        <p:strVal val="visible"/>
                                      </p:to>
                                    </p:set>
                                    <p:animEffect transition="in" filter="wipe(left)">
                                      <p:cBhvr>
                                        <p:cTn id="35" dur="500"/>
                                        <p:tgtEl>
                                          <p:spTgt spid="584748">
                                            <p:txEl>
                                              <p:pRg st="5" end="5"/>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84748">
                                            <p:txEl>
                                              <p:pRg st="6" end="6"/>
                                            </p:txEl>
                                          </p:spTgt>
                                        </p:tgtEl>
                                        <p:attrNameLst>
                                          <p:attrName>style.visibility</p:attrName>
                                        </p:attrNameLst>
                                      </p:cBhvr>
                                      <p:to>
                                        <p:strVal val="visible"/>
                                      </p:to>
                                    </p:set>
                                    <p:animEffect transition="in" filter="wipe(left)">
                                      <p:cBhvr>
                                        <p:cTn id="39" dur="500"/>
                                        <p:tgtEl>
                                          <p:spTgt spid="584748">
                                            <p:txEl>
                                              <p:pRg st="6" end="6"/>
                                            </p:txEl>
                                          </p:spTgt>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84748">
                                            <p:txEl>
                                              <p:pRg st="7" end="7"/>
                                            </p:txEl>
                                          </p:spTgt>
                                        </p:tgtEl>
                                        <p:attrNameLst>
                                          <p:attrName>style.visibility</p:attrName>
                                        </p:attrNameLst>
                                      </p:cBhvr>
                                      <p:to>
                                        <p:strVal val="visible"/>
                                      </p:to>
                                    </p:set>
                                    <p:animEffect transition="in" filter="wipe(left)">
                                      <p:cBhvr>
                                        <p:cTn id="43" dur="500"/>
                                        <p:tgtEl>
                                          <p:spTgt spid="584748">
                                            <p:txEl>
                                              <p:pRg st="7" end="7"/>
                                            </p:txEl>
                                          </p:spTgt>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84748">
                                            <p:txEl>
                                              <p:pRg st="8" end="8"/>
                                            </p:txEl>
                                          </p:spTgt>
                                        </p:tgtEl>
                                        <p:attrNameLst>
                                          <p:attrName>style.visibility</p:attrName>
                                        </p:attrNameLst>
                                      </p:cBhvr>
                                      <p:to>
                                        <p:strVal val="visible"/>
                                      </p:to>
                                    </p:set>
                                    <p:animEffect transition="in" filter="wipe(left)">
                                      <p:cBhvr>
                                        <p:cTn id="47" dur="500"/>
                                        <p:tgtEl>
                                          <p:spTgt spid="58474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1371600" y="533400"/>
            <a:ext cx="7315200" cy="457200"/>
          </a:xfrm>
          <a:noFill/>
        </p:spPr>
        <p:txBody>
          <a:bodyPr/>
          <a:lstStyle/>
          <a:p>
            <a:pPr eaLnBrk="1" hangingPunct="1"/>
            <a:r>
              <a:rPr lang="en-US" altLang="en-US" sz="2000" b="0" smtClean="0"/>
              <a:t>THE NET PRESENT VALUE CRITERION FOR</a:t>
            </a:r>
            <a:br>
              <a:rPr lang="en-US" altLang="en-US" sz="2000" b="0" smtClean="0"/>
            </a:br>
            <a:r>
              <a:rPr lang="en-US" altLang="en-US" sz="2000" b="0" smtClean="0"/>
              <a:t>CAPITAL INVESTMENT DECISIONS</a:t>
            </a:r>
          </a:p>
        </p:txBody>
      </p:sp>
      <p:grpSp>
        <p:nvGrpSpPr>
          <p:cNvPr id="716803" name="Group 3"/>
          <p:cNvGrpSpPr>
            <a:grpSpLocks/>
          </p:cNvGrpSpPr>
          <p:nvPr/>
        </p:nvGrpSpPr>
        <p:grpSpPr bwMode="auto">
          <a:xfrm>
            <a:off x="457200" y="381000"/>
            <a:ext cx="8229600" cy="487363"/>
            <a:chOff x="288" y="240"/>
            <a:chExt cx="5184" cy="307"/>
          </a:xfrm>
        </p:grpSpPr>
        <p:sp>
          <p:nvSpPr>
            <p:cNvPr id="28685"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15.4</a:t>
              </a:r>
            </a:p>
          </p:txBody>
        </p:sp>
        <p:sp>
          <p:nvSpPr>
            <p:cNvPr id="28686"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1680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07" name="Text Box 7"/>
          <p:cNvSpPr txBox="1">
            <a:spLocks noChangeArrowheads="1"/>
          </p:cNvSpPr>
          <p:nvPr/>
        </p:nvSpPr>
        <p:spPr bwMode="auto">
          <a:xfrm>
            <a:off x="914400" y="1217613"/>
            <a:ext cx="73152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net present value (NPV) criterion    </a:t>
            </a:r>
            <a:r>
              <a:rPr lang="en-US" altLang="en-US">
                <a:latin typeface="Arial" panose="020B0604020202020204" pitchFamily="34" charset="0"/>
              </a:rPr>
              <a:t>Rule holding that one</a:t>
            </a:r>
            <a:br>
              <a:rPr lang="en-US" altLang="en-US">
                <a:latin typeface="Arial" panose="020B0604020202020204" pitchFamily="34" charset="0"/>
              </a:rPr>
            </a:br>
            <a:r>
              <a:rPr lang="en-US" altLang="en-US">
                <a:latin typeface="Arial" panose="020B0604020202020204" pitchFamily="34" charset="0"/>
              </a:rPr>
              <a:t>should invest if the present value of the expected future cash</a:t>
            </a:r>
            <a:br>
              <a:rPr lang="en-US" altLang="en-US">
                <a:latin typeface="Arial" panose="020B0604020202020204" pitchFamily="34" charset="0"/>
              </a:rPr>
            </a:br>
            <a:r>
              <a:rPr lang="en-US" altLang="en-US">
                <a:latin typeface="Arial" panose="020B0604020202020204" pitchFamily="34" charset="0"/>
              </a:rPr>
              <a:t>flow from an investment is larger than the cost of the investment.</a:t>
            </a:r>
          </a:p>
        </p:txBody>
      </p:sp>
      <p:sp>
        <p:nvSpPr>
          <p:cNvPr id="716816" name="Text Box 16"/>
          <p:cNvSpPr txBox="1">
            <a:spLocks noChangeArrowheads="1"/>
          </p:cNvSpPr>
          <p:nvPr/>
        </p:nvSpPr>
        <p:spPr bwMode="auto">
          <a:xfrm>
            <a:off x="914400" y="2090738"/>
            <a:ext cx="77724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Suppose a capital investment costs </a:t>
            </a:r>
            <a:r>
              <a:rPr lang="en-US" altLang="en-US" sz="1800" i="1">
                <a:solidFill>
                  <a:schemeClr val="tx1"/>
                </a:solidFill>
              </a:rPr>
              <a:t>C</a:t>
            </a:r>
            <a:r>
              <a:rPr lang="en-US" altLang="en-US" sz="1800">
                <a:solidFill>
                  <a:schemeClr val="tx1"/>
                </a:solidFill>
              </a:rPr>
              <a:t> and is expected to generate profits over the next 10 years of amounts </a:t>
            </a:r>
            <a:r>
              <a:rPr lang="en-US" altLang="en-US" sz="1800">
                <a:solidFill>
                  <a:schemeClr val="tx1"/>
                </a:solidFill>
                <a:latin typeface="Times New Roman" panose="02020603050405020304" pitchFamily="18" charset="0"/>
              </a:rPr>
              <a:t>π</a:t>
            </a:r>
            <a:r>
              <a:rPr lang="en-US" altLang="en-US" sz="1800" baseline="-25000">
                <a:solidFill>
                  <a:schemeClr val="tx1"/>
                </a:solidFill>
              </a:rPr>
              <a:t>1</a:t>
            </a:r>
            <a:r>
              <a:rPr lang="en-US" altLang="en-US" sz="1800">
                <a:solidFill>
                  <a:schemeClr val="tx1"/>
                </a:solidFill>
              </a:rPr>
              <a:t>, </a:t>
            </a:r>
            <a:r>
              <a:rPr lang="en-US" altLang="en-US" sz="1800">
                <a:solidFill>
                  <a:schemeClr val="tx1"/>
                </a:solidFill>
                <a:latin typeface="Times New Roman" panose="02020603050405020304" pitchFamily="18" charset="0"/>
              </a:rPr>
              <a:t>π</a:t>
            </a:r>
            <a:r>
              <a:rPr lang="en-US" altLang="en-US" sz="1800" baseline="-25000">
                <a:solidFill>
                  <a:schemeClr val="tx1"/>
                </a:solidFill>
              </a:rPr>
              <a:t>2</a:t>
            </a:r>
            <a:r>
              <a:rPr lang="en-US" altLang="en-US" sz="1800">
                <a:solidFill>
                  <a:schemeClr val="tx1"/>
                </a:solidFill>
              </a:rPr>
              <a:t>, . . . , </a:t>
            </a:r>
            <a:r>
              <a:rPr lang="en-US" altLang="en-US" sz="1800">
                <a:solidFill>
                  <a:schemeClr val="tx1"/>
                </a:solidFill>
                <a:latin typeface="Times New Roman" panose="02020603050405020304" pitchFamily="18" charset="0"/>
              </a:rPr>
              <a:t>π</a:t>
            </a:r>
            <a:r>
              <a:rPr lang="en-US" altLang="en-US" sz="1800" baseline="-25000">
                <a:solidFill>
                  <a:schemeClr val="tx1"/>
                </a:solidFill>
              </a:rPr>
              <a:t>10</a:t>
            </a:r>
            <a:r>
              <a:rPr lang="en-US" altLang="en-US" sz="1800">
                <a:solidFill>
                  <a:schemeClr val="tx1"/>
                </a:solidFill>
              </a:rPr>
              <a:t>. We then write the net present value as </a:t>
            </a:r>
          </a:p>
        </p:txBody>
      </p:sp>
      <p:pic>
        <p:nvPicPr>
          <p:cNvPr id="716817" name="Picture 17" descr="Eqn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2971800"/>
            <a:ext cx="37846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18" name="Text Box 18"/>
          <p:cNvSpPr txBox="1">
            <a:spLocks noChangeArrowheads="1"/>
          </p:cNvSpPr>
          <p:nvPr/>
        </p:nvSpPr>
        <p:spPr bwMode="auto">
          <a:xfrm>
            <a:off x="914400" y="3505200"/>
            <a:ext cx="77724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where </a:t>
            </a:r>
            <a:r>
              <a:rPr lang="en-US" altLang="en-US" sz="1800" i="1">
                <a:solidFill>
                  <a:schemeClr val="tx1"/>
                </a:solidFill>
              </a:rPr>
              <a:t>R</a:t>
            </a:r>
            <a:r>
              <a:rPr lang="en-US" altLang="en-US" sz="1800">
                <a:solidFill>
                  <a:schemeClr val="tx1"/>
                </a:solidFill>
              </a:rPr>
              <a:t> is the </a:t>
            </a:r>
            <a:r>
              <a:rPr lang="en-US" altLang="en-US" sz="1800" b="1">
                <a:solidFill>
                  <a:schemeClr val="tx1"/>
                </a:solidFill>
              </a:rPr>
              <a:t>discount rate</a:t>
            </a:r>
            <a:r>
              <a:rPr lang="en-US" altLang="en-US" sz="1800">
                <a:solidFill>
                  <a:schemeClr val="tx1"/>
                </a:solidFill>
              </a:rPr>
              <a:t> that we use to discount the future stream of profits.  Equation (15.3) describes the net benefit to the firm from the investment.  The firm should make the investment only if that net benefit is positive—i.e., </a:t>
            </a:r>
            <a:r>
              <a:rPr lang="en-US" altLang="en-US" sz="1800" i="1">
                <a:solidFill>
                  <a:schemeClr val="tx1"/>
                </a:solidFill>
              </a:rPr>
              <a:t>only if NPV &gt; 0.</a:t>
            </a:r>
          </a:p>
        </p:txBody>
      </p:sp>
      <p:sp>
        <p:nvSpPr>
          <p:cNvPr id="716820" name="Text Box 20"/>
          <p:cNvSpPr txBox="1">
            <a:spLocks noChangeArrowheads="1"/>
          </p:cNvSpPr>
          <p:nvPr/>
        </p:nvSpPr>
        <p:spPr bwMode="auto">
          <a:xfrm>
            <a:off x="6858000" y="3073400"/>
            <a:ext cx="762000" cy="366713"/>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lgn="ctr">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Palatino" pitchFamily="2" charset="0"/>
              </a:defRPr>
            </a:lvl1pPr>
            <a:lvl2pPr marL="901700" indent="-381000">
              <a:defRPr>
                <a:solidFill>
                  <a:schemeClr val="tx1"/>
                </a:solidFill>
                <a:latin typeface="Palatino" pitchFamily="2" charset="0"/>
              </a:defRPr>
            </a:lvl2pPr>
            <a:lvl3pPr marL="1473200" indent="-457200">
              <a:defRPr>
                <a:solidFill>
                  <a:schemeClr val="tx1"/>
                </a:solidFill>
                <a:latin typeface="Palatino" pitchFamily="2" charset="0"/>
              </a:defRPr>
            </a:lvl3pPr>
            <a:lvl4pPr marL="1968500" indent="-381000">
              <a:defRPr>
                <a:solidFill>
                  <a:schemeClr val="tx1"/>
                </a:solidFill>
                <a:latin typeface="Palatino" pitchFamily="2" charset="0"/>
              </a:defRPr>
            </a:lvl4pPr>
            <a:lvl5pPr marL="2463800" indent="-381000">
              <a:defRPr>
                <a:solidFill>
                  <a:schemeClr val="tx1"/>
                </a:solidFill>
                <a:latin typeface="Palatino" pitchFamily="2" charset="0"/>
              </a:defRPr>
            </a:lvl5pPr>
            <a:lvl6pPr marL="2921000" indent="-381000" eaLnBrk="0" fontAlgn="base" hangingPunct="0">
              <a:spcBef>
                <a:spcPct val="0"/>
              </a:spcBef>
              <a:spcAft>
                <a:spcPct val="0"/>
              </a:spcAft>
              <a:defRPr>
                <a:solidFill>
                  <a:schemeClr val="tx1"/>
                </a:solidFill>
                <a:latin typeface="Palatino" pitchFamily="2" charset="0"/>
              </a:defRPr>
            </a:lvl6pPr>
            <a:lvl7pPr marL="3378200" indent="-381000" eaLnBrk="0" fontAlgn="base" hangingPunct="0">
              <a:spcBef>
                <a:spcPct val="0"/>
              </a:spcBef>
              <a:spcAft>
                <a:spcPct val="0"/>
              </a:spcAft>
              <a:defRPr>
                <a:solidFill>
                  <a:schemeClr val="tx1"/>
                </a:solidFill>
                <a:latin typeface="Palatino" pitchFamily="2" charset="0"/>
              </a:defRPr>
            </a:lvl7pPr>
            <a:lvl8pPr marL="3835400" indent="-381000" eaLnBrk="0" fontAlgn="base" hangingPunct="0">
              <a:spcBef>
                <a:spcPct val="0"/>
              </a:spcBef>
              <a:spcAft>
                <a:spcPct val="0"/>
              </a:spcAft>
              <a:defRPr>
                <a:solidFill>
                  <a:schemeClr val="tx1"/>
                </a:solidFill>
                <a:latin typeface="Palatino" pitchFamily="2" charset="0"/>
              </a:defRPr>
            </a:lvl8pPr>
            <a:lvl9pPr marL="4292600" indent="-381000" eaLnBrk="0" fontAlgn="base" hangingPunct="0">
              <a:spcBef>
                <a:spcPct val="0"/>
              </a:spcBef>
              <a:spcAft>
                <a:spcPct val="0"/>
              </a:spcAft>
              <a:defRPr>
                <a:solidFill>
                  <a:schemeClr val="tx1"/>
                </a:solidFill>
                <a:latin typeface="Palatino" pitchFamily="2" charset="0"/>
              </a:defRPr>
            </a:lvl9pPr>
          </a:lstStyle>
          <a:p>
            <a:pPr eaLnBrk="1" hangingPunct="1">
              <a:spcBef>
                <a:spcPct val="10000"/>
              </a:spcBef>
              <a:spcAft>
                <a:spcPct val="10000"/>
              </a:spcAft>
            </a:pPr>
            <a:r>
              <a:rPr lang="en-US" altLang="en-US" sz="1600">
                <a:latin typeface="Arial" panose="020B0604020202020204" pitchFamily="34" charset="0"/>
              </a:rPr>
              <a:t>(15.3)</a:t>
            </a:r>
          </a:p>
        </p:txBody>
      </p:sp>
      <p:sp>
        <p:nvSpPr>
          <p:cNvPr id="716821" name="Text Box 21"/>
          <p:cNvSpPr txBox="1">
            <a:spLocks noChangeArrowheads="1"/>
          </p:cNvSpPr>
          <p:nvPr/>
        </p:nvSpPr>
        <p:spPr bwMode="auto">
          <a:xfrm>
            <a:off x="914400" y="4800600"/>
            <a:ext cx="7543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discount rate    </a:t>
            </a:r>
            <a:r>
              <a:rPr lang="en-US" altLang="en-US">
                <a:latin typeface="Arial" panose="020B0604020202020204" pitchFamily="34" charset="0"/>
              </a:rPr>
              <a:t>Rate used to determine the value today of a dollar received in the future.</a:t>
            </a:r>
          </a:p>
        </p:txBody>
      </p:sp>
      <p:sp>
        <p:nvSpPr>
          <p:cNvPr id="716822" name="Text Box 22"/>
          <p:cNvSpPr txBox="1">
            <a:spLocks noChangeArrowheads="1"/>
          </p:cNvSpPr>
          <p:nvPr/>
        </p:nvSpPr>
        <p:spPr bwMode="auto">
          <a:xfrm>
            <a:off x="914400" y="5835650"/>
            <a:ext cx="7543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opportunity cost of capital    </a:t>
            </a:r>
            <a:r>
              <a:rPr lang="en-US" altLang="en-US">
                <a:latin typeface="Arial" panose="020B0604020202020204" pitchFamily="34" charset="0"/>
              </a:rPr>
              <a:t>Rate of return that one could earn by investing in an alternate project with similar risk.</a:t>
            </a:r>
          </a:p>
        </p:txBody>
      </p:sp>
      <p:sp>
        <p:nvSpPr>
          <p:cNvPr id="716823" name="Text Box 23"/>
          <p:cNvSpPr txBox="1">
            <a:spLocks noChangeArrowheads="1"/>
          </p:cNvSpPr>
          <p:nvPr/>
        </p:nvSpPr>
        <p:spPr bwMode="auto">
          <a:xfrm>
            <a:off x="914400" y="5454650"/>
            <a:ext cx="6705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sz="1600" b="1">
                <a:solidFill>
                  <a:srgbClr val="0066B3"/>
                </a:solidFill>
                <a:latin typeface="Arial" panose="020B0604020202020204" pitchFamily="34" charset="0"/>
              </a:rPr>
              <a:t>Determining the Discount 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6803"/>
                                        </p:tgtEl>
                                        <p:attrNameLst>
                                          <p:attrName>style.visibility</p:attrName>
                                        </p:attrNameLst>
                                      </p:cBhvr>
                                      <p:to>
                                        <p:strVal val="visible"/>
                                      </p:to>
                                    </p:set>
                                    <p:animEffect transition="in" filter="wipe(left)">
                                      <p:cBhvr>
                                        <p:cTn id="7" dur="500"/>
                                        <p:tgtEl>
                                          <p:spTgt spid="71680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16806"/>
                                        </p:tgtEl>
                                        <p:attrNameLst>
                                          <p:attrName>style.visibility</p:attrName>
                                        </p:attrNameLst>
                                      </p:cBhvr>
                                      <p:to>
                                        <p:strVal val="visible"/>
                                      </p:to>
                                    </p:set>
                                    <p:animEffect transition="in" filter="fade">
                                      <p:cBhvr>
                                        <p:cTn id="11" dur="500"/>
                                        <p:tgtEl>
                                          <p:spTgt spid="71680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6802"/>
                                        </p:tgtEl>
                                        <p:attrNameLst>
                                          <p:attrName>style.visibility</p:attrName>
                                        </p:attrNameLst>
                                      </p:cBhvr>
                                      <p:to>
                                        <p:strVal val="visible"/>
                                      </p:to>
                                    </p:set>
                                    <p:animEffect transition="in" filter="wipe(left)">
                                      <p:cBhvr>
                                        <p:cTn id="15" dur="1000"/>
                                        <p:tgtEl>
                                          <p:spTgt spid="71680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16807"/>
                                        </p:tgtEl>
                                        <p:attrNameLst>
                                          <p:attrName>style.visibility</p:attrName>
                                        </p:attrNameLst>
                                      </p:cBhvr>
                                      <p:to>
                                        <p:strVal val="visible"/>
                                      </p:to>
                                    </p:set>
                                    <p:animEffect transition="in" filter="wipe(left)">
                                      <p:cBhvr>
                                        <p:cTn id="19" dur="500"/>
                                        <p:tgtEl>
                                          <p:spTgt spid="716807"/>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16816">
                                            <p:txEl>
                                              <p:pRg st="0" end="0"/>
                                            </p:txEl>
                                          </p:spTgt>
                                        </p:tgtEl>
                                        <p:attrNameLst>
                                          <p:attrName>style.visibility</p:attrName>
                                        </p:attrNameLst>
                                      </p:cBhvr>
                                      <p:to>
                                        <p:strVal val="visible"/>
                                      </p:to>
                                    </p:set>
                                    <p:animEffect transition="in" filter="wipe(left)">
                                      <p:cBhvr>
                                        <p:cTn id="23" dur="500"/>
                                        <p:tgtEl>
                                          <p:spTgt spid="716816">
                                            <p:txEl>
                                              <p:pRg st="0" end="0"/>
                                            </p:txEl>
                                          </p:spTgt>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716817"/>
                                        </p:tgtEl>
                                        <p:attrNameLst>
                                          <p:attrName>style.visibility</p:attrName>
                                        </p:attrNameLst>
                                      </p:cBhvr>
                                      <p:to>
                                        <p:strVal val="visible"/>
                                      </p:to>
                                    </p:set>
                                    <p:animEffect transition="in" filter="wipe(left)">
                                      <p:cBhvr>
                                        <p:cTn id="27" dur="500"/>
                                        <p:tgtEl>
                                          <p:spTgt spid="716817"/>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16820"/>
                                        </p:tgtEl>
                                        <p:attrNameLst>
                                          <p:attrName>style.visibility</p:attrName>
                                        </p:attrNameLst>
                                      </p:cBhvr>
                                      <p:to>
                                        <p:strVal val="visible"/>
                                      </p:to>
                                    </p:set>
                                    <p:animEffect transition="in" filter="wipe(left)">
                                      <p:cBhvr>
                                        <p:cTn id="31" dur="500"/>
                                        <p:tgtEl>
                                          <p:spTgt spid="716820"/>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716818">
                                            <p:txEl>
                                              <p:pRg st="0" end="0"/>
                                            </p:txEl>
                                          </p:spTgt>
                                        </p:tgtEl>
                                        <p:attrNameLst>
                                          <p:attrName>style.visibility</p:attrName>
                                        </p:attrNameLst>
                                      </p:cBhvr>
                                      <p:to>
                                        <p:strVal val="visible"/>
                                      </p:to>
                                    </p:set>
                                    <p:animEffect transition="in" filter="wipe(left)">
                                      <p:cBhvr>
                                        <p:cTn id="35" dur="500"/>
                                        <p:tgtEl>
                                          <p:spTgt spid="716818">
                                            <p:txEl>
                                              <p:pRg st="0" end="0"/>
                                            </p:txEl>
                                          </p:spTgt>
                                        </p:tgtEl>
                                      </p:cBhvr>
                                    </p:animEffect>
                                  </p:childTnLst>
                                </p:cTn>
                              </p:par>
                            </p:childTnLst>
                          </p:cTn>
                        </p:par>
                        <p:par>
                          <p:cTn id="36" fill="hold" nodeType="afterGroup">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716821"/>
                                        </p:tgtEl>
                                        <p:attrNameLst>
                                          <p:attrName>style.visibility</p:attrName>
                                        </p:attrNameLst>
                                      </p:cBhvr>
                                      <p:to>
                                        <p:strVal val="visible"/>
                                      </p:to>
                                    </p:set>
                                    <p:animEffect transition="in" filter="wipe(left)">
                                      <p:cBhvr>
                                        <p:cTn id="39" dur="500"/>
                                        <p:tgtEl>
                                          <p:spTgt spid="716821"/>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716823"/>
                                        </p:tgtEl>
                                        <p:attrNameLst>
                                          <p:attrName>style.visibility</p:attrName>
                                        </p:attrNameLst>
                                      </p:cBhvr>
                                      <p:to>
                                        <p:strVal val="visible"/>
                                      </p:to>
                                    </p:set>
                                    <p:animEffect transition="in" filter="wipe(left)">
                                      <p:cBhvr>
                                        <p:cTn id="44" dur="500"/>
                                        <p:tgtEl>
                                          <p:spTgt spid="716823"/>
                                        </p:tgtEl>
                                      </p:cBhvr>
                                    </p:animEffect>
                                  </p:childTnLst>
                                </p:cTn>
                              </p:par>
                            </p:childTnLst>
                          </p:cTn>
                        </p:par>
                        <p:par>
                          <p:cTn id="45" fill="hold" nodeType="afterGroup">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716822"/>
                                        </p:tgtEl>
                                        <p:attrNameLst>
                                          <p:attrName>style.visibility</p:attrName>
                                        </p:attrNameLst>
                                      </p:cBhvr>
                                      <p:to>
                                        <p:strVal val="visible"/>
                                      </p:to>
                                    </p:set>
                                    <p:animEffect transition="in" filter="wipe(left)">
                                      <p:cBhvr>
                                        <p:cTn id="48" dur="500"/>
                                        <p:tgtEl>
                                          <p:spTgt spid="716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2" grpId="0"/>
      <p:bldP spid="716807" grpId="0"/>
      <p:bldP spid="716816" grpId="0" build="p"/>
      <p:bldP spid="716818" grpId="0" build="p"/>
      <p:bldP spid="716820" grpId="0"/>
      <p:bldP spid="716821" grpId="0"/>
      <p:bldP spid="716822" grpId="0"/>
      <p:bldP spid="7168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371600" y="533400"/>
            <a:ext cx="7315200" cy="457200"/>
          </a:xfrm>
          <a:noFill/>
        </p:spPr>
        <p:txBody>
          <a:bodyPr/>
          <a:lstStyle/>
          <a:p>
            <a:pPr eaLnBrk="1" hangingPunct="1"/>
            <a:r>
              <a:rPr lang="en-US" altLang="en-US" sz="2000" b="0" smtClean="0"/>
              <a:t>THE NET PRESENT VALUE CRITERION FOR</a:t>
            </a:r>
            <a:br>
              <a:rPr lang="en-US" altLang="en-US" sz="2000" b="0" smtClean="0"/>
            </a:br>
            <a:r>
              <a:rPr lang="en-US" altLang="en-US" sz="2000" b="0" smtClean="0"/>
              <a:t>CAPITAL INVESTMENT DECISIONS</a:t>
            </a:r>
          </a:p>
        </p:txBody>
      </p:sp>
      <p:grpSp>
        <p:nvGrpSpPr>
          <p:cNvPr id="29699" name="Group 3"/>
          <p:cNvGrpSpPr>
            <a:grpSpLocks/>
          </p:cNvGrpSpPr>
          <p:nvPr/>
        </p:nvGrpSpPr>
        <p:grpSpPr bwMode="auto">
          <a:xfrm>
            <a:off x="457200" y="381000"/>
            <a:ext cx="8229600" cy="487363"/>
            <a:chOff x="288" y="240"/>
            <a:chExt cx="5184" cy="307"/>
          </a:xfrm>
        </p:grpSpPr>
        <p:sp>
          <p:nvSpPr>
            <p:cNvPr id="29707"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15.4</a:t>
              </a:r>
            </a:p>
          </p:txBody>
        </p:sp>
        <p:sp>
          <p:nvSpPr>
            <p:cNvPr id="29708"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970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9879" name="Rectangle 7"/>
          <p:cNvSpPr>
            <a:spLocks noGrp="1" noChangeArrowheads="1"/>
          </p:cNvSpPr>
          <p:nvPr>
            <p:ph type="body" idx="1"/>
          </p:nvPr>
        </p:nvSpPr>
        <p:spPr>
          <a:xfrm>
            <a:off x="914400" y="1212850"/>
            <a:ext cx="6324600" cy="358775"/>
          </a:xfrm>
          <a:noFill/>
        </p:spPr>
        <p:txBody>
          <a:bodyPr/>
          <a:lstStyle/>
          <a:p>
            <a:pPr eaLnBrk="1" hangingPunct="1">
              <a:lnSpc>
                <a:spcPct val="80000"/>
              </a:lnSpc>
            </a:pPr>
            <a:r>
              <a:rPr lang="en-US" altLang="en-US" sz="2000" smtClean="0"/>
              <a:t>The Electric Motor Factory</a:t>
            </a:r>
          </a:p>
        </p:txBody>
      </p:sp>
      <p:grpSp>
        <p:nvGrpSpPr>
          <p:cNvPr id="719889" name="Group 17"/>
          <p:cNvGrpSpPr>
            <a:grpSpLocks/>
          </p:cNvGrpSpPr>
          <p:nvPr/>
        </p:nvGrpSpPr>
        <p:grpSpPr bwMode="auto">
          <a:xfrm>
            <a:off x="2667000" y="3505200"/>
            <a:ext cx="3302000" cy="1143000"/>
            <a:chOff x="3456" y="1200"/>
            <a:chExt cx="2080" cy="720"/>
          </a:xfrm>
        </p:grpSpPr>
        <p:pic>
          <p:nvPicPr>
            <p:cNvPr id="29705" name="Picture 18" descr="Eqn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6" y="1200"/>
              <a:ext cx="208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Rectangle 19"/>
            <p:cNvSpPr>
              <a:spLocks noChangeArrowheads="1"/>
            </p:cNvSpPr>
            <p:nvPr/>
          </p:nvSpPr>
          <p:spPr bwMode="auto">
            <a:xfrm>
              <a:off x="3456" y="1612"/>
              <a:ext cx="169" cy="233"/>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grpSp>
      <p:sp>
        <p:nvSpPr>
          <p:cNvPr id="719892" name="Text Box 20"/>
          <p:cNvSpPr txBox="1">
            <a:spLocks noChangeArrowheads="1"/>
          </p:cNvSpPr>
          <p:nvPr/>
        </p:nvSpPr>
        <p:spPr bwMode="auto">
          <a:xfrm>
            <a:off x="914400" y="1905000"/>
            <a:ext cx="73152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Initial investment of $10 million.  8000 electric motors per month are produced and sold for $52.50 over the next 20 years.  Production cost is $42.50 per unit, for a profit of $80,000 per month.  Factory can be sold for scrap (with certainty) for $1 million after it becomes obsolete.  Annual profit equals $960,000.</a:t>
            </a:r>
          </a:p>
        </p:txBody>
      </p:sp>
      <p:sp>
        <p:nvSpPr>
          <p:cNvPr id="719893" name="Text Box 21"/>
          <p:cNvSpPr txBox="1">
            <a:spLocks noChangeArrowheads="1"/>
          </p:cNvSpPr>
          <p:nvPr/>
        </p:nvSpPr>
        <p:spPr bwMode="auto">
          <a:xfrm>
            <a:off x="6477000" y="4191000"/>
            <a:ext cx="762000" cy="366713"/>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lgn="ctr">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Palatino" pitchFamily="2" charset="0"/>
              </a:defRPr>
            </a:lvl1pPr>
            <a:lvl2pPr marL="901700" indent="-381000">
              <a:defRPr>
                <a:solidFill>
                  <a:schemeClr val="tx1"/>
                </a:solidFill>
                <a:latin typeface="Palatino" pitchFamily="2" charset="0"/>
              </a:defRPr>
            </a:lvl2pPr>
            <a:lvl3pPr marL="1473200" indent="-457200">
              <a:defRPr>
                <a:solidFill>
                  <a:schemeClr val="tx1"/>
                </a:solidFill>
                <a:latin typeface="Palatino" pitchFamily="2" charset="0"/>
              </a:defRPr>
            </a:lvl3pPr>
            <a:lvl4pPr marL="1968500" indent="-381000">
              <a:defRPr>
                <a:solidFill>
                  <a:schemeClr val="tx1"/>
                </a:solidFill>
                <a:latin typeface="Palatino" pitchFamily="2" charset="0"/>
              </a:defRPr>
            </a:lvl4pPr>
            <a:lvl5pPr marL="2463800" indent="-381000">
              <a:defRPr>
                <a:solidFill>
                  <a:schemeClr val="tx1"/>
                </a:solidFill>
                <a:latin typeface="Palatino" pitchFamily="2" charset="0"/>
              </a:defRPr>
            </a:lvl5pPr>
            <a:lvl6pPr marL="2921000" indent="-381000" eaLnBrk="0" fontAlgn="base" hangingPunct="0">
              <a:spcBef>
                <a:spcPct val="0"/>
              </a:spcBef>
              <a:spcAft>
                <a:spcPct val="0"/>
              </a:spcAft>
              <a:defRPr>
                <a:solidFill>
                  <a:schemeClr val="tx1"/>
                </a:solidFill>
                <a:latin typeface="Palatino" pitchFamily="2" charset="0"/>
              </a:defRPr>
            </a:lvl6pPr>
            <a:lvl7pPr marL="3378200" indent="-381000" eaLnBrk="0" fontAlgn="base" hangingPunct="0">
              <a:spcBef>
                <a:spcPct val="0"/>
              </a:spcBef>
              <a:spcAft>
                <a:spcPct val="0"/>
              </a:spcAft>
              <a:defRPr>
                <a:solidFill>
                  <a:schemeClr val="tx1"/>
                </a:solidFill>
                <a:latin typeface="Palatino" pitchFamily="2" charset="0"/>
              </a:defRPr>
            </a:lvl7pPr>
            <a:lvl8pPr marL="3835400" indent="-381000" eaLnBrk="0" fontAlgn="base" hangingPunct="0">
              <a:spcBef>
                <a:spcPct val="0"/>
              </a:spcBef>
              <a:spcAft>
                <a:spcPct val="0"/>
              </a:spcAft>
              <a:defRPr>
                <a:solidFill>
                  <a:schemeClr val="tx1"/>
                </a:solidFill>
                <a:latin typeface="Palatino" pitchFamily="2" charset="0"/>
              </a:defRPr>
            </a:lvl8pPr>
            <a:lvl9pPr marL="4292600" indent="-381000" eaLnBrk="0" fontAlgn="base" hangingPunct="0">
              <a:spcBef>
                <a:spcPct val="0"/>
              </a:spcBef>
              <a:spcAft>
                <a:spcPct val="0"/>
              </a:spcAft>
              <a:defRPr>
                <a:solidFill>
                  <a:schemeClr val="tx1"/>
                </a:solidFill>
                <a:latin typeface="Palatino" pitchFamily="2" charset="0"/>
              </a:defRPr>
            </a:lvl9pPr>
          </a:lstStyle>
          <a:p>
            <a:pPr eaLnBrk="1" hangingPunct="1">
              <a:spcBef>
                <a:spcPct val="10000"/>
              </a:spcBef>
              <a:spcAft>
                <a:spcPct val="10000"/>
              </a:spcAft>
            </a:pPr>
            <a:r>
              <a:rPr lang="en-US" altLang="en-US" sz="1600">
                <a:latin typeface="Arial" panose="020B0604020202020204" pitchFamily="34" charset="0"/>
              </a:rPr>
              <a:t>(15.4)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9879">
                                            <p:txEl>
                                              <p:pRg st="0" end="0"/>
                                            </p:txEl>
                                          </p:spTgt>
                                        </p:tgtEl>
                                        <p:attrNameLst>
                                          <p:attrName>style.visibility</p:attrName>
                                        </p:attrNameLst>
                                      </p:cBhvr>
                                      <p:to>
                                        <p:strVal val="visible"/>
                                      </p:to>
                                    </p:set>
                                    <p:animEffect transition="in" filter="wipe(left)">
                                      <p:cBhvr>
                                        <p:cTn id="7" dur="500"/>
                                        <p:tgtEl>
                                          <p:spTgt spid="71987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9892">
                                            <p:txEl>
                                              <p:pRg st="0" end="0"/>
                                            </p:txEl>
                                          </p:spTgt>
                                        </p:tgtEl>
                                        <p:attrNameLst>
                                          <p:attrName>style.visibility</p:attrName>
                                        </p:attrNameLst>
                                      </p:cBhvr>
                                      <p:to>
                                        <p:strVal val="visible"/>
                                      </p:to>
                                    </p:set>
                                    <p:animEffect transition="in" filter="wipe(left)">
                                      <p:cBhvr>
                                        <p:cTn id="11" dur="500"/>
                                        <p:tgtEl>
                                          <p:spTgt spid="719892">
                                            <p:txEl>
                                              <p:pRg st="0" end="0"/>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19889"/>
                                        </p:tgtEl>
                                        <p:attrNameLst>
                                          <p:attrName>style.visibility</p:attrName>
                                        </p:attrNameLst>
                                      </p:cBhvr>
                                      <p:to>
                                        <p:strVal val="visible"/>
                                      </p:to>
                                    </p:set>
                                    <p:animEffect transition="in" filter="wipe(left)">
                                      <p:cBhvr>
                                        <p:cTn id="15" dur="500"/>
                                        <p:tgtEl>
                                          <p:spTgt spid="71988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19893"/>
                                        </p:tgtEl>
                                        <p:attrNameLst>
                                          <p:attrName>style.visibility</p:attrName>
                                        </p:attrNameLst>
                                      </p:cBhvr>
                                      <p:to>
                                        <p:strVal val="visible"/>
                                      </p:to>
                                    </p:set>
                                    <p:animEffect transition="in" filter="wipe(left)">
                                      <p:cBhvr>
                                        <p:cTn id="19" dur="500"/>
                                        <p:tgtEl>
                                          <p:spTgt spid="719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879" grpId="0" build="p"/>
      <p:bldP spid="719892" grpId="0" build="p"/>
      <p:bldP spid="71989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371600" y="533400"/>
            <a:ext cx="7315200" cy="457200"/>
          </a:xfrm>
          <a:noFill/>
        </p:spPr>
        <p:txBody>
          <a:bodyPr/>
          <a:lstStyle/>
          <a:p>
            <a:pPr eaLnBrk="1" hangingPunct="1"/>
            <a:r>
              <a:rPr lang="en-US" altLang="en-US" sz="2000" b="0" smtClean="0"/>
              <a:t>THE NET PRESENT VALUE CRITERION FOR</a:t>
            </a:r>
            <a:br>
              <a:rPr lang="en-US" altLang="en-US" sz="2000" b="0" smtClean="0"/>
            </a:br>
            <a:r>
              <a:rPr lang="en-US" altLang="en-US" sz="2000" b="0" smtClean="0"/>
              <a:t>CAPITAL INVESTMENT DECISIONS</a:t>
            </a:r>
          </a:p>
        </p:txBody>
      </p:sp>
      <p:grpSp>
        <p:nvGrpSpPr>
          <p:cNvPr id="30723" name="Group 3"/>
          <p:cNvGrpSpPr>
            <a:grpSpLocks/>
          </p:cNvGrpSpPr>
          <p:nvPr/>
        </p:nvGrpSpPr>
        <p:grpSpPr bwMode="auto">
          <a:xfrm>
            <a:off x="457200" y="381000"/>
            <a:ext cx="8229600" cy="487363"/>
            <a:chOff x="288" y="240"/>
            <a:chExt cx="5184" cy="307"/>
          </a:xfrm>
        </p:grpSpPr>
        <p:sp>
          <p:nvSpPr>
            <p:cNvPr id="30735"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15.4</a:t>
              </a:r>
            </a:p>
          </p:txBody>
        </p:sp>
        <p:sp>
          <p:nvSpPr>
            <p:cNvPr id="30736"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072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25" name="Rectangle 7"/>
          <p:cNvSpPr>
            <a:spLocks noGrp="1" noChangeArrowheads="1"/>
          </p:cNvSpPr>
          <p:nvPr>
            <p:ph type="body" idx="1"/>
          </p:nvPr>
        </p:nvSpPr>
        <p:spPr>
          <a:xfrm>
            <a:off x="914400" y="1212850"/>
            <a:ext cx="6324600" cy="358775"/>
          </a:xfrm>
          <a:noFill/>
        </p:spPr>
        <p:txBody>
          <a:bodyPr/>
          <a:lstStyle/>
          <a:p>
            <a:pPr eaLnBrk="1" hangingPunct="1">
              <a:lnSpc>
                <a:spcPct val="80000"/>
              </a:lnSpc>
            </a:pPr>
            <a:r>
              <a:rPr lang="en-US" altLang="en-US" sz="2000" smtClean="0"/>
              <a:t>The Electric Motor Factory</a:t>
            </a:r>
          </a:p>
        </p:txBody>
      </p:sp>
      <p:sp>
        <p:nvSpPr>
          <p:cNvPr id="718856" name="Rectangle 8"/>
          <p:cNvSpPr>
            <a:spLocks noChangeArrowheads="1"/>
          </p:cNvSpPr>
          <p:nvPr/>
        </p:nvSpPr>
        <p:spPr bwMode="auto">
          <a:xfrm>
            <a:off x="838200" y="2133600"/>
            <a:ext cx="2438400" cy="297815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NPV of a factory is the present discounted value of all the cash flows involved in building and operating it.</a:t>
            </a:r>
          </a:p>
          <a:p>
            <a:pPr eaLnBrk="1" hangingPunct="1">
              <a:spcAft>
                <a:spcPct val="20000"/>
              </a:spcAft>
            </a:pPr>
            <a:r>
              <a:rPr lang="en-US" altLang="en-US" sz="1400">
                <a:solidFill>
                  <a:schemeClr val="tx1"/>
                </a:solidFill>
              </a:rPr>
              <a:t>Here it is the PDV of the flow of future profits less the current cost of construction.  </a:t>
            </a:r>
          </a:p>
          <a:p>
            <a:pPr eaLnBrk="1" hangingPunct="1">
              <a:spcAft>
                <a:spcPct val="20000"/>
              </a:spcAft>
            </a:pPr>
            <a:r>
              <a:rPr lang="en-US" altLang="en-US" sz="1400">
                <a:solidFill>
                  <a:schemeClr val="tx1"/>
                </a:solidFill>
              </a:rPr>
              <a:t>The NPV declines as the discount rate increases.  </a:t>
            </a:r>
          </a:p>
          <a:p>
            <a:pPr eaLnBrk="1" hangingPunct="1">
              <a:spcAft>
                <a:spcPct val="20000"/>
              </a:spcAft>
            </a:pPr>
            <a:r>
              <a:rPr lang="en-US" altLang="en-US" sz="1400">
                <a:solidFill>
                  <a:schemeClr val="tx1"/>
                </a:solidFill>
              </a:rPr>
              <a:t>At discount rate </a:t>
            </a:r>
            <a:r>
              <a:rPr lang="en-US" altLang="en-US" sz="1400" i="1">
                <a:solidFill>
                  <a:schemeClr val="tx1"/>
                </a:solidFill>
              </a:rPr>
              <a:t>R</a:t>
            </a:r>
            <a:r>
              <a:rPr lang="en-US" altLang="en-US" sz="1400">
                <a:solidFill>
                  <a:schemeClr val="tx1"/>
                </a:solidFill>
              </a:rPr>
              <a:t>*, the NPV is zero.</a:t>
            </a:r>
          </a:p>
        </p:txBody>
      </p:sp>
      <p:sp>
        <p:nvSpPr>
          <p:cNvPr id="718857" name="Rectangle 9"/>
          <p:cNvSpPr>
            <a:spLocks noChangeArrowheads="1"/>
          </p:cNvSpPr>
          <p:nvPr/>
        </p:nvSpPr>
        <p:spPr bwMode="auto">
          <a:xfrm>
            <a:off x="914400" y="1905000"/>
            <a:ext cx="2362200" cy="2286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Net Present Value of a Factory</a:t>
            </a:r>
          </a:p>
        </p:txBody>
      </p:sp>
      <p:sp>
        <p:nvSpPr>
          <p:cNvPr id="718858" name="Rectangle 10"/>
          <p:cNvSpPr>
            <a:spLocks noChangeArrowheads="1"/>
          </p:cNvSpPr>
          <p:nvPr/>
        </p:nvSpPr>
        <p:spPr bwMode="auto">
          <a:xfrm>
            <a:off x="914400" y="16002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15.3</a:t>
            </a:r>
          </a:p>
        </p:txBody>
      </p:sp>
      <p:pic>
        <p:nvPicPr>
          <p:cNvPr id="718866" name="Picture 18"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175" y="1600200"/>
            <a:ext cx="54578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67" name="Picture 19"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5175" y="1600200"/>
            <a:ext cx="54578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68" name="Picture 20"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5175" y="1600200"/>
            <a:ext cx="54578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69" name="Picture 21"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5175" y="1600200"/>
            <a:ext cx="54578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71" name="Picture 23" descr="fig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175" y="1600200"/>
            <a:ext cx="54578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872" name="Text Box 24"/>
          <p:cNvSpPr txBox="1">
            <a:spLocks noChangeArrowheads="1"/>
          </p:cNvSpPr>
          <p:nvPr/>
        </p:nvSpPr>
        <p:spPr bwMode="auto">
          <a:xfrm>
            <a:off x="914400" y="5181600"/>
            <a:ext cx="79248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800100" indent="-342900">
              <a:defRPr>
                <a:solidFill>
                  <a:schemeClr val="tx1"/>
                </a:solidFill>
                <a:latin typeface="Palatino" pitchFamily="2" charset="0"/>
              </a:defRPr>
            </a:lvl2pPr>
            <a:lvl3pPr marL="1257300" indent="-342900">
              <a:defRPr>
                <a:solidFill>
                  <a:schemeClr val="tx1"/>
                </a:solidFill>
                <a:latin typeface="Palatino" pitchFamily="2" charset="0"/>
              </a:defRPr>
            </a:lvl3pPr>
            <a:lvl4pPr marL="1714500" indent="-342900">
              <a:defRPr>
                <a:solidFill>
                  <a:schemeClr val="tx1"/>
                </a:solidFill>
                <a:latin typeface="Palatino" pitchFamily="2" charset="0"/>
              </a:defRPr>
            </a:lvl4pPr>
            <a:lvl5pPr marL="2171700" indent="-342900">
              <a:defRPr>
                <a:solidFill>
                  <a:schemeClr val="tx1"/>
                </a:solidFill>
                <a:latin typeface="Palatino" pitchFamily="2" charset="0"/>
              </a:defRPr>
            </a:lvl5pPr>
            <a:lvl6pPr marL="2628900" indent="-342900" eaLnBrk="0" fontAlgn="base" hangingPunct="0">
              <a:spcBef>
                <a:spcPct val="0"/>
              </a:spcBef>
              <a:spcAft>
                <a:spcPct val="0"/>
              </a:spcAft>
              <a:defRPr>
                <a:solidFill>
                  <a:schemeClr val="tx1"/>
                </a:solidFill>
                <a:latin typeface="Palatino" pitchFamily="2" charset="0"/>
              </a:defRPr>
            </a:lvl6pPr>
            <a:lvl7pPr marL="3086100" indent="-342900" eaLnBrk="0" fontAlgn="base" hangingPunct="0">
              <a:spcBef>
                <a:spcPct val="0"/>
              </a:spcBef>
              <a:spcAft>
                <a:spcPct val="0"/>
              </a:spcAft>
              <a:defRPr>
                <a:solidFill>
                  <a:schemeClr val="tx1"/>
                </a:solidFill>
                <a:latin typeface="Palatino" pitchFamily="2" charset="0"/>
              </a:defRPr>
            </a:lvl7pPr>
            <a:lvl8pPr marL="3543300" indent="-342900" eaLnBrk="0" fontAlgn="base" hangingPunct="0">
              <a:spcBef>
                <a:spcPct val="0"/>
              </a:spcBef>
              <a:spcAft>
                <a:spcPct val="0"/>
              </a:spcAft>
              <a:defRPr>
                <a:solidFill>
                  <a:schemeClr val="tx1"/>
                </a:solidFill>
                <a:latin typeface="Palatino" pitchFamily="2" charset="0"/>
              </a:defRPr>
            </a:lvl8pPr>
            <a:lvl9pPr marL="4000500" indent="-342900" eaLnBrk="0" fontAlgn="base" hangingPunct="0">
              <a:spcBef>
                <a:spcPct val="0"/>
              </a:spcBef>
              <a:spcAft>
                <a:spcPct val="0"/>
              </a:spcAft>
              <a:defRPr>
                <a:solidFill>
                  <a:schemeClr val="tx1"/>
                </a:solidFill>
                <a:latin typeface="Palatino" pitchFamily="2" charset="0"/>
              </a:defRPr>
            </a:lvl9pPr>
          </a:lstStyle>
          <a:p>
            <a:pPr eaLnBrk="1" hangingPunct="1">
              <a:lnSpc>
                <a:spcPct val="105000"/>
              </a:lnSpc>
            </a:pPr>
            <a:r>
              <a:rPr lang="en-US" altLang="en-US">
                <a:latin typeface="Arial" panose="020B0604020202020204" pitchFamily="34" charset="0"/>
              </a:rPr>
              <a:t>For discount rates below 7.5 percent, the NPV is positive, so the firm should invest in the factory. For discount rates above 7.5 percent, the NPV is negative, and the firm should not invest.  </a:t>
            </a:r>
            <a:r>
              <a:rPr lang="en-US" altLang="en-US" i="1">
                <a:latin typeface="Arial" panose="020B0604020202020204" pitchFamily="34" charset="0"/>
              </a:rPr>
              <a:t>R</a:t>
            </a:r>
            <a:r>
              <a:rPr lang="en-US" altLang="en-US">
                <a:latin typeface="Arial" panose="020B0604020202020204" pitchFamily="34" charset="0"/>
              </a:rPr>
              <a:t>* is sometimes called the </a:t>
            </a:r>
            <a:r>
              <a:rPr lang="en-US" altLang="en-US" i="1">
                <a:latin typeface="Arial" panose="020B0604020202020204" pitchFamily="34" charset="0"/>
              </a:rPr>
              <a:t>internal rate of return</a:t>
            </a:r>
            <a:r>
              <a:rPr lang="en-US" altLang="en-US">
                <a:latin typeface="Arial" panose="020B0604020202020204" pitchFamily="34" charset="0"/>
              </a:rPr>
              <a:t> on the investment.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8858"/>
                                        </p:tgtEl>
                                        <p:attrNameLst>
                                          <p:attrName>style.visibility</p:attrName>
                                        </p:attrNameLst>
                                      </p:cBhvr>
                                      <p:to>
                                        <p:strVal val="visible"/>
                                      </p:to>
                                    </p:set>
                                    <p:animEffect transition="in" filter="wipe(left)">
                                      <p:cBhvr>
                                        <p:cTn id="7" dur="500"/>
                                        <p:tgtEl>
                                          <p:spTgt spid="71885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8857"/>
                                        </p:tgtEl>
                                        <p:attrNameLst>
                                          <p:attrName>style.visibility</p:attrName>
                                        </p:attrNameLst>
                                      </p:cBhvr>
                                      <p:to>
                                        <p:strVal val="visible"/>
                                      </p:to>
                                    </p:set>
                                    <p:animEffect transition="in" filter="wipe(left)">
                                      <p:cBhvr>
                                        <p:cTn id="11" dur="500"/>
                                        <p:tgtEl>
                                          <p:spTgt spid="71885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8856">
                                            <p:txEl>
                                              <p:pRg st="0" end="0"/>
                                            </p:txEl>
                                          </p:spTgt>
                                        </p:tgtEl>
                                        <p:attrNameLst>
                                          <p:attrName>style.visibility</p:attrName>
                                        </p:attrNameLst>
                                      </p:cBhvr>
                                      <p:to>
                                        <p:strVal val="visible"/>
                                      </p:to>
                                    </p:set>
                                    <p:animEffect transition="in" filter="wipe(left)">
                                      <p:cBhvr>
                                        <p:cTn id="15" dur="500"/>
                                        <p:tgtEl>
                                          <p:spTgt spid="718856">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18866"/>
                                        </p:tgtEl>
                                        <p:attrNameLst>
                                          <p:attrName>style.visibility</p:attrName>
                                        </p:attrNameLst>
                                      </p:cBhvr>
                                      <p:to>
                                        <p:strVal val="visible"/>
                                      </p:to>
                                    </p:set>
                                    <p:animEffect transition="in" filter="wipe(left)">
                                      <p:cBhvr>
                                        <p:cTn id="19" dur="500"/>
                                        <p:tgtEl>
                                          <p:spTgt spid="718866"/>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718867"/>
                                        </p:tgtEl>
                                        <p:attrNameLst>
                                          <p:attrName>style.visibility</p:attrName>
                                        </p:attrNameLst>
                                      </p:cBhvr>
                                      <p:to>
                                        <p:strVal val="visible"/>
                                      </p:to>
                                    </p:set>
                                    <p:animEffect transition="in" filter="wipe(down)">
                                      <p:cBhvr>
                                        <p:cTn id="23" dur="500"/>
                                        <p:tgtEl>
                                          <p:spTgt spid="718867"/>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18856">
                                            <p:txEl>
                                              <p:pRg st="1" end="1"/>
                                            </p:txEl>
                                          </p:spTgt>
                                        </p:tgtEl>
                                        <p:attrNameLst>
                                          <p:attrName>style.visibility</p:attrName>
                                        </p:attrNameLst>
                                      </p:cBhvr>
                                      <p:to>
                                        <p:strVal val="visible"/>
                                      </p:to>
                                    </p:set>
                                    <p:animEffect transition="in" filter="wipe(left)">
                                      <p:cBhvr>
                                        <p:cTn id="27" dur="500"/>
                                        <p:tgtEl>
                                          <p:spTgt spid="718856">
                                            <p:txEl>
                                              <p:pRg st="1" end="1"/>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18856">
                                            <p:txEl>
                                              <p:pRg st="2" end="2"/>
                                            </p:txEl>
                                          </p:spTgt>
                                        </p:tgtEl>
                                        <p:attrNameLst>
                                          <p:attrName>style.visibility</p:attrName>
                                        </p:attrNameLst>
                                      </p:cBhvr>
                                      <p:to>
                                        <p:strVal val="visible"/>
                                      </p:to>
                                    </p:set>
                                    <p:animEffect transition="in" filter="wipe(left)">
                                      <p:cBhvr>
                                        <p:cTn id="31" dur="500"/>
                                        <p:tgtEl>
                                          <p:spTgt spid="718856">
                                            <p:txEl>
                                              <p:pRg st="2" end="2"/>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718868"/>
                                        </p:tgtEl>
                                        <p:attrNameLst>
                                          <p:attrName>style.visibility</p:attrName>
                                        </p:attrNameLst>
                                      </p:cBhvr>
                                      <p:to>
                                        <p:strVal val="visible"/>
                                      </p:to>
                                    </p:set>
                                    <p:animEffect transition="in" filter="wipe(left)">
                                      <p:cBhvr>
                                        <p:cTn id="35" dur="1000"/>
                                        <p:tgtEl>
                                          <p:spTgt spid="71886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18856">
                                            <p:txEl>
                                              <p:pRg st="3" end="3"/>
                                            </p:txEl>
                                          </p:spTgt>
                                        </p:tgtEl>
                                        <p:attrNameLst>
                                          <p:attrName>style.visibility</p:attrName>
                                        </p:attrNameLst>
                                      </p:cBhvr>
                                      <p:to>
                                        <p:strVal val="visible"/>
                                      </p:to>
                                    </p:set>
                                    <p:animEffect transition="in" filter="wipe(left)">
                                      <p:cBhvr>
                                        <p:cTn id="40" dur="500"/>
                                        <p:tgtEl>
                                          <p:spTgt spid="718856">
                                            <p:txEl>
                                              <p:pRg st="3" end="3"/>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718869"/>
                                        </p:tgtEl>
                                        <p:attrNameLst>
                                          <p:attrName>style.visibility</p:attrName>
                                        </p:attrNameLst>
                                      </p:cBhvr>
                                      <p:to>
                                        <p:strVal val="visible"/>
                                      </p:to>
                                    </p:set>
                                    <p:animEffect transition="in" filter="wipe(left)">
                                      <p:cBhvr>
                                        <p:cTn id="44" dur="1000"/>
                                        <p:tgtEl>
                                          <p:spTgt spid="718869"/>
                                        </p:tgtEl>
                                      </p:cBhvr>
                                    </p:animEffect>
                                  </p:childTnLst>
                                </p:cTn>
                              </p:par>
                            </p:childTnLst>
                          </p:cTn>
                        </p:par>
                        <p:par>
                          <p:cTn id="45" fill="hold" nodeType="afterGroup">
                            <p:stCondLst>
                              <p:cond delay="1500"/>
                            </p:stCondLst>
                            <p:childTnLst>
                              <p:par>
                                <p:cTn id="46" presetID="22" presetClass="entr" presetSubtype="1" fill="hold" nodeType="afterEffect">
                                  <p:stCondLst>
                                    <p:cond delay="0"/>
                                  </p:stCondLst>
                                  <p:childTnLst>
                                    <p:set>
                                      <p:cBhvr>
                                        <p:cTn id="47" dur="1" fill="hold">
                                          <p:stCondLst>
                                            <p:cond delay="0"/>
                                          </p:stCondLst>
                                        </p:cTn>
                                        <p:tgtEl>
                                          <p:spTgt spid="718871"/>
                                        </p:tgtEl>
                                        <p:attrNameLst>
                                          <p:attrName>style.visibility</p:attrName>
                                        </p:attrNameLst>
                                      </p:cBhvr>
                                      <p:to>
                                        <p:strVal val="visible"/>
                                      </p:to>
                                    </p:set>
                                    <p:animEffect transition="in" filter="wipe(up)">
                                      <p:cBhvr>
                                        <p:cTn id="48" dur="1000"/>
                                        <p:tgtEl>
                                          <p:spTgt spid="718871"/>
                                        </p:tgtEl>
                                      </p:cBhvr>
                                    </p:animEffect>
                                  </p:childTnLst>
                                </p:cTn>
                              </p:par>
                            </p:childTnLst>
                          </p:cTn>
                        </p:par>
                        <p:par>
                          <p:cTn id="49" fill="hold" nodeType="afterGroup">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718872">
                                            <p:txEl>
                                              <p:pRg st="0" end="0"/>
                                            </p:txEl>
                                          </p:spTgt>
                                        </p:tgtEl>
                                        <p:attrNameLst>
                                          <p:attrName>style.visibility</p:attrName>
                                        </p:attrNameLst>
                                      </p:cBhvr>
                                      <p:to>
                                        <p:strVal val="visible"/>
                                      </p:to>
                                    </p:set>
                                    <p:animEffect transition="in" filter="wipe(left)">
                                      <p:cBhvr>
                                        <p:cTn id="52" dur="500"/>
                                        <p:tgtEl>
                                          <p:spTgt spid="71887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856" grpId="0" build="p"/>
      <p:bldP spid="718857" grpId="0" animBg="1"/>
      <p:bldP spid="718858" grpId="0"/>
      <p:bldP spid="71887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71600" y="533400"/>
            <a:ext cx="7315200" cy="457200"/>
          </a:xfrm>
          <a:noFill/>
        </p:spPr>
        <p:txBody>
          <a:bodyPr/>
          <a:lstStyle/>
          <a:p>
            <a:pPr eaLnBrk="1" hangingPunct="1"/>
            <a:r>
              <a:rPr lang="en-US" altLang="en-US" sz="2000" b="0" smtClean="0"/>
              <a:t>THE NET PRESENT VALUE CRITERION FOR</a:t>
            </a:r>
            <a:br>
              <a:rPr lang="en-US" altLang="en-US" sz="2000" b="0" smtClean="0"/>
            </a:br>
            <a:r>
              <a:rPr lang="en-US" altLang="en-US" sz="2000" b="0" smtClean="0"/>
              <a:t>CAPITAL INVESTMENT DECISIONS</a:t>
            </a:r>
          </a:p>
        </p:txBody>
      </p:sp>
      <p:grpSp>
        <p:nvGrpSpPr>
          <p:cNvPr id="31747" name="Group 3"/>
          <p:cNvGrpSpPr>
            <a:grpSpLocks/>
          </p:cNvGrpSpPr>
          <p:nvPr/>
        </p:nvGrpSpPr>
        <p:grpSpPr bwMode="auto">
          <a:xfrm>
            <a:off x="457200" y="381000"/>
            <a:ext cx="8229600" cy="487363"/>
            <a:chOff x="288" y="240"/>
            <a:chExt cx="5184" cy="307"/>
          </a:xfrm>
        </p:grpSpPr>
        <p:sp>
          <p:nvSpPr>
            <p:cNvPr id="31751"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15.4</a:t>
              </a:r>
            </a:p>
          </p:txBody>
        </p:sp>
        <p:sp>
          <p:nvSpPr>
            <p:cNvPr id="31752"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174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0903" name="Rectangle 7"/>
          <p:cNvSpPr>
            <a:spLocks noGrp="1" noChangeArrowheads="1"/>
          </p:cNvSpPr>
          <p:nvPr>
            <p:ph type="body" idx="1"/>
          </p:nvPr>
        </p:nvSpPr>
        <p:spPr>
          <a:xfrm>
            <a:off x="914400" y="1317625"/>
            <a:ext cx="6324600" cy="358775"/>
          </a:xfrm>
          <a:noFill/>
        </p:spPr>
        <p:txBody>
          <a:bodyPr/>
          <a:lstStyle/>
          <a:p>
            <a:pPr eaLnBrk="1" hangingPunct="1">
              <a:lnSpc>
                <a:spcPct val="80000"/>
              </a:lnSpc>
            </a:pPr>
            <a:r>
              <a:rPr lang="en-US" altLang="en-US" sz="2000" smtClean="0"/>
              <a:t>Real versus Nominal Discount Rates</a:t>
            </a:r>
          </a:p>
        </p:txBody>
      </p:sp>
      <p:sp>
        <p:nvSpPr>
          <p:cNvPr id="720904" name="Text Box 8"/>
          <p:cNvSpPr txBox="1">
            <a:spLocks noChangeArrowheads="1"/>
          </p:cNvSpPr>
          <p:nvPr/>
        </p:nvSpPr>
        <p:spPr bwMode="auto">
          <a:xfrm>
            <a:off x="1447800" y="1905000"/>
            <a:ext cx="6172200" cy="4325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a:solidFill>
                  <a:schemeClr val="tx1"/>
                </a:solidFill>
              </a:rPr>
              <a:t>In our electric motor factory example, we assumed that future cash flows are certain, so that the discount rate </a:t>
            </a:r>
            <a:r>
              <a:rPr lang="en-US" altLang="en-US" sz="1800" i="1">
                <a:solidFill>
                  <a:schemeClr val="tx1"/>
                </a:solidFill>
              </a:rPr>
              <a:t>R</a:t>
            </a:r>
            <a:r>
              <a:rPr lang="en-US" altLang="en-US" sz="1800">
                <a:solidFill>
                  <a:schemeClr val="tx1"/>
                </a:solidFill>
              </a:rPr>
              <a:t> should be a risk-free interest rate, such as on government bonds.  Suppose that rate is 9%.  The discount rate should therefore be the real interest rate on government bonds.  The 9% includes inflation.</a:t>
            </a:r>
          </a:p>
          <a:p>
            <a:pPr eaLnBrk="1" hangingPunct="1">
              <a:spcBef>
                <a:spcPct val="0"/>
              </a:spcBef>
            </a:pPr>
            <a:endParaRPr lang="en-US" altLang="en-US" sz="1800">
              <a:solidFill>
                <a:schemeClr val="tx1"/>
              </a:solidFill>
            </a:endParaRPr>
          </a:p>
          <a:p>
            <a:pPr eaLnBrk="1" hangingPunct="1">
              <a:lnSpc>
                <a:spcPct val="105000"/>
              </a:lnSpc>
              <a:spcBef>
                <a:spcPct val="0"/>
              </a:spcBef>
            </a:pPr>
            <a:r>
              <a:rPr lang="en-US" altLang="en-US" sz="1800" i="1">
                <a:solidFill>
                  <a:schemeClr val="tx1"/>
                </a:solidFill>
              </a:rPr>
              <a:t>The real interest rate is the nominal rate minus the expected rate of inflation</a:t>
            </a:r>
            <a:r>
              <a:rPr lang="en-US" altLang="en-US" sz="1800">
                <a:solidFill>
                  <a:schemeClr val="tx1"/>
                </a:solidFill>
              </a:rPr>
              <a:t>.  If we expect inflation to be 5 percent per year on average, the real interest rate would be 9 − 5 = 4 percent. This is the discount rate that should be used to calculate the NPV of the investment in the electric motor factory. Note from Figure 15.3 that at this rate the NPV is clearly positive, so the investment should be undertaken.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0903">
                                            <p:txEl>
                                              <p:pRg st="0" end="0"/>
                                            </p:txEl>
                                          </p:spTgt>
                                        </p:tgtEl>
                                        <p:attrNameLst>
                                          <p:attrName>style.visibility</p:attrName>
                                        </p:attrNameLst>
                                      </p:cBhvr>
                                      <p:to>
                                        <p:strVal val="visible"/>
                                      </p:to>
                                    </p:set>
                                    <p:animEffect transition="in" filter="wipe(left)">
                                      <p:cBhvr>
                                        <p:cTn id="7" dur="500"/>
                                        <p:tgtEl>
                                          <p:spTgt spid="72090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0904">
                                            <p:txEl>
                                              <p:pRg st="0" end="0"/>
                                            </p:txEl>
                                          </p:spTgt>
                                        </p:tgtEl>
                                        <p:attrNameLst>
                                          <p:attrName>style.visibility</p:attrName>
                                        </p:attrNameLst>
                                      </p:cBhvr>
                                      <p:to>
                                        <p:strVal val="visible"/>
                                      </p:to>
                                    </p:set>
                                    <p:animEffect transition="in" filter="wipe(left)">
                                      <p:cBhvr>
                                        <p:cTn id="11" dur="500"/>
                                        <p:tgtEl>
                                          <p:spTgt spid="720904">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0904">
                                            <p:txEl>
                                              <p:pRg st="2" end="2"/>
                                            </p:txEl>
                                          </p:spTgt>
                                        </p:tgtEl>
                                        <p:attrNameLst>
                                          <p:attrName>style.visibility</p:attrName>
                                        </p:attrNameLst>
                                      </p:cBhvr>
                                      <p:to>
                                        <p:strVal val="visible"/>
                                      </p:to>
                                    </p:set>
                                    <p:animEffect transition="in" filter="wipe(left)">
                                      <p:cBhvr>
                                        <p:cTn id="15" dur="500"/>
                                        <p:tgtEl>
                                          <p:spTgt spid="72090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0903" grpId="0" build="p"/>
      <p:bldP spid="72090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371600" y="533400"/>
            <a:ext cx="7315200" cy="457200"/>
          </a:xfrm>
          <a:noFill/>
        </p:spPr>
        <p:txBody>
          <a:bodyPr/>
          <a:lstStyle/>
          <a:p>
            <a:pPr eaLnBrk="1" hangingPunct="1"/>
            <a:r>
              <a:rPr lang="en-US" altLang="en-US" sz="2000" b="0" smtClean="0"/>
              <a:t>THE NET PRESENT VALUE CRITERION FOR</a:t>
            </a:r>
            <a:br>
              <a:rPr lang="en-US" altLang="en-US" sz="2000" b="0" smtClean="0"/>
            </a:br>
            <a:r>
              <a:rPr lang="en-US" altLang="en-US" sz="2000" b="0" smtClean="0"/>
              <a:t>CAPITAL INVESTMENT DECISIONS</a:t>
            </a:r>
          </a:p>
        </p:txBody>
      </p:sp>
      <p:grpSp>
        <p:nvGrpSpPr>
          <p:cNvPr id="32771" name="Group 3"/>
          <p:cNvGrpSpPr>
            <a:grpSpLocks/>
          </p:cNvGrpSpPr>
          <p:nvPr/>
        </p:nvGrpSpPr>
        <p:grpSpPr bwMode="auto">
          <a:xfrm>
            <a:off x="457200" y="381000"/>
            <a:ext cx="8229600" cy="487363"/>
            <a:chOff x="288" y="240"/>
            <a:chExt cx="5184" cy="307"/>
          </a:xfrm>
        </p:grpSpPr>
        <p:sp>
          <p:nvSpPr>
            <p:cNvPr id="32776"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15.4</a:t>
              </a:r>
            </a:p>
          </p:txBody>
        </p:sp>
        <p:sp>
          <p:nvSpPr>
            <p:cNvPr id="32777"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277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1927" name="Rectangle 7"/>
          <p:cNvSpPr>
            <a:spLocks noGrp="1" noChangeArrowheads="1"/>
          </p:cNvSpPr>
          <p:nvPr>
            <p:ph type="body" idx="1"/>
          </p:nvPr>
        </p:nvSpPr>
        <p:spPr>
          <a:xfrm>
            <a:off x="914400" y="1317625"/>
            <a:ext cx="6324600" cy="358775"/>
          </a:xfrm>
          <a:noFill/>
        </p:spPr>
        <p:txBody>
          <a:bodyPr/>
          <a:lstStyle/>
          <a:p>
            <a:pPr eaLnBrk="1" hangingPunct="1">
              <a:lnSpc>
                <a:spcPct val="80000"/>
              </a:lnSpc>
            </a:pPr>
            <a:r>
              <a:rPr lang="en-US" altLang="en-US" sz="2000" smtClean="0"/>
              <a:t>Negative Future Cash Flows</a:t>
            </a:r>
          </a:p>
        </p:txBody>
      </p:sp>
      <p:sp>
        <p:nvSpPr>
          <p:cNvPr id="721928" name="Text Box 8"/>
          <p:cNvSpPr txBox="1">
            <a:spLocks noChangeArrowheads="1"/>
          </p:cNvSpPr>
          <p:nvPr/>
        </p:nvSpPr>
        <p:spPr bwMode="auto">
          <a:xfrm>
            <a:off x="914400" y="1905000"/>
            <a:ext cx="731520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Negative future cash flows create no problem for the NPV rule; they are simply discounted, just like positive cash flows.</a:t>
            </a: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r>
              <a:rPr lang="en-US" altLang="en-US" sz="1800">
                <a:solidFill>
                  <a:schemeClr val="tx1"/>
                </a:solidFill>
              </a:rPr>
              <a:t>Suppose that our electric motor factory will take a year to build: $5 million is spent right away, and another $5 million is spent next year. Also, suppose the factory is expected to lose $1 million in its first year of operation and $0.5 million in its second year. Afterward, it will earn $0.96 million a year until year 20, when it will be scrapped for $1 million, as before. (All these cash flows are in real terms.) Now the net present value is</a:t>
            </a:r>
          </a:p>
        </p:txBody>
      </p:sp>
      <p:pic>
        <p:nvPicPr>
          <p:cNvPr id="721933" name="Picture 13" descr="Eqn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0900" y="4876800"/>
            <a:ext cx="4902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1927">
                                            <p:txEl>
                                              <p:pRg st="0" end="0"/>
                                            </p:txEl>
                                          </p:spTgt>
                                        </p:tgtEl>
                                        <p:attrNameLst>
                                          <p:attrName>style.visibility</p:attrName>
                                        </p:attrNameLst>
                                      </p:cBhvr>
                                      <p:to>
                                        <p:strVal val="visible"/>
                                      </p:to>
                                    </p:set>
                                    <p:animEffect transition="in" filter="wipe(left)">
                                      <p:cBhvr>
                                        <p:cTn id="7" dur="500"/>
                                        <p:tgtEl>
                                          <p:spTgt spid="72192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1928">
                                            <p:txEl>
                                              <p:pRg st="0" end="0"/>
                                            </p:txEl>
                                          </p:spTgt>
                                        </p:tgtEl>
                                        <p:attrNameLst>
                                          <p:attrName>style.visibility</p:attrName>
                                        </p:attrNameLst>
                                      </p:cBhvr>
                                      <p:to>
                                        <p:strVal val="visible"/>
                                      </p:to>
                                    </p:set>
                                    <p:animEffect transition="in" filter="wipe(left)">
                                      <p:cBhvr>
                                        <p:cTn id="11" dur="500"/>
                                        <p:tgtEl>
                                          <p:spTgt spid="721928">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1928">
                                            <p:txEl>
                                              <p:pRg st="2" end="2"/>
                                            </p:txEl>
                                          </p:spTgt>
                                        </p:tgtEl>
                                        <p:attrNameLst>
                                          <p:attrName>style.visibility</p:attrName>
                                        </p:attrNameLst>
                                      </p:cBhvr>
                                      <p:to>
                                        <p:strVal val="visible"/>
                                      </p:to>
                                    </p:set>
                                    <p:animEffect transition="in" filter="wipe(left)">
                                      <p:cBhvr>
                                        <p:cTn id="15" dur="500"/>
                                        <p:tgtEl>
                                          <p:spTgt spid="721928">
                                            <p:txEl>
                                              <p:pRg st="2" end="2"/>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21933"/>
                                        </p:tgtEl>
                                        <p:attrNameLst>
                                          <p:attrName>style.visibility</p:attrName>
                                        </p:attrNameLst>
                                      </p:cBhvr>
                                      <p:to>
                                        <p:strVal val="visible"/>
                                      </p:to>
                                    </p:set>
                                    <p:animEffect transition="in" filter="wipe(left)">
                                      <p:cBhvr>
                                        <p:cTn id="19" dur="500"/>
                                        <p:tgtEl>
                                          <p:spTgt spid="7219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1927" grpId="0" build="p"/>
      <p:bldP spid="72192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6"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ADJUSTMENTS FOR RISK</a:t>
            </a:r>
          </a:p>
        </p:txBody>
      </p:sp>
      <p:grpSp>
        <p:nvGrpSpPr>
          <p:cNvPr id="722947" name="Group 3"/>
          <p:cNvGrpSpPr>
            <a:grpSpLocks/>
          </p:cNvGrpSpPr>
          <p:nvPr/>
        </p:nvGrpSpPr>
        <p:grpSpPr bwMode="auto">
          <a:xfrm>
            <a:off x="457200" y="381000"/>
            <a:ext cx="8229600" cy="487363"/>
            <a:chOff x="288" y="240"/>
            <a:chExt cx="5184" cy="307"/>
          </a:xfrm>
        </p:grpSpPr>
        <p:sp>
          <p:nvSpPr>
            <p:cNvPr id="33803"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15.5</a:t>
              </a:r>
            </a:p>
          </p:txBody>
        </p:sp>
        <p:sp>
          <p:nvSpPr>
            <p:cNvPr id="33804"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2295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2951" name="Text Box 7"/>
          <p:cNvSpPr txBox="1">
            <a:spLocks noChangeArrowheads="1"/>
          </p:cNvSpPr>
          <p:nvPr/>
        </p:nvSpPr>
        <p:spPr bwMode="auto">
          <a:xfrm>
            <a:off x="914400" y="1066800"/>
            <a:ext cx="6477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risk premium    </a:t>
            </a:r>
            <a:r>
              <a:rPr lang="en-US" altLang="en-US">
                <a:latin typeface="Arial" panose="020B0604020202020204" pitchFamily="34" charset="0"/>
              </a:rPr>
              <a:t>Amount of money that a risk-averse individual will pay to avoid taking a risk.</a:t>
            </a:r>
          </a:p>
        </p:txBody>
      </p:sp>
      <p:sp>
        <p:nvSpPr>
          <p:cNvPr id="722956" name="Text Box 12"/>
          <p:cNvSpPr txBox="1">
            <a:spLocks noChangeArrowheads="1"/>
          </p:cNvSpPr>
          <p:nvPr/>
        </p:nvSpPr>
        <p:spPr bwMode="auto">
          <a:xfrm>
            <a:off x="914400" y="2209800"/>
            <a:ext cx="7543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diversifiable risk    </a:t>
            </a:r>
            <a:r>
              <a:rPr lang="en-US" altLang="en-US">
                <a:latin typeface="Arial" panose="020B0604020202020204" pitchFamily="34" charset="0"/>
              </a:rPr>
              <a:t>Risk that can be eliminated either by investing in many projects or by holding the stocks of many companies.</a:t>
            </a:r>
          </a:p>
        </p:txBody>
      </p:sp>
      <p:sp>
        <p:nvSpPr>
          <p:cNvPr id="722959" name="Rectangle 15"/>
          <p:cNvSpPr>
            <a:spLocks noGrp="1" noChangeArrowheads="1"/>
          </p:cNvSpPr>
          <p:nvPr>
            <p:ph type="body" idx="1"/>
          </p:nvPr>
        </p:nvSpPr>
        <p:spPr>
          <a:xfrm>
            <a:off x="838200" y="1828800"/>
            <a:ext cx="6324600" cy="358775"/>
          </a:xfrm>
          <a:noFill/>
        </p:spPr>
        <p:txBody>
          <a:bodyPr/>
          <a:lstStyle/>
          <a:p>
            <a:pPr eaLnBrk="1" hangingPunct="1">
              <a:lnSpc>
                <a:spcPct val="80000"/>
              </a:lnSpc>
            </a:pPr>
            <a:r>
              <a:rPr lang="en-US" altLang="en-US" sz="2000" smtClean="0"/>
              <a:t>Diversifiable versus Nondiversifiable Risk</a:t>
            </a:r>
          </a:p>
        </p:txBody>
      </p:sp>
      <p:sp>
        <p:nvSpPr>
          <p:cNvPr id="722960" name="Text Box 16"/>
          <p:cNvSpPr txBox="1">
            <a:spLocks noChangeArrowheads="1"/>
          </p:cNvSpPr>
          <p:nvPr/>
        </p:nvSpPr>
        <p:spPr bwMode="auto">
          <a:xfrm>
            <a:off x="914400" y="4359275"/>
            <a:ext cx="7543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nondiversifiable risk    </a:t>
            </a:r>
            <a:r>
              <a:rPr lang="en-US" altLang="en-US">
                <a:latin typeface="Arial" panose="020B0604020202020204" pitchFamily="34" charset="0"/>
              </a:rPr>
              <a:t>Risk that cannot be eliminated by investing in many projects or by holding the stocks of many companies.</a:t>
            </a:r>
          </a:p>
        </p:txBody>
      </p:sp>
      <p:sp>
        <p:nvSpPr>
          <p:cNvPr id="722961" name="Text Box 17"/>
          <p:cNvSpPr txBox="1">
            <a:spLocks noChangeArrowheads="1"/>
          </p:cNvSpPr>
          <p:nvPr/>
        </p:nvSpPr>
        <p:spPr bwMode="auto">
          <a:xfrm>
            <a:off x="1143000" y="2819400"/>
            <a:ext cx="70104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Because investors can eliminate diversifiable risk, assets that have only diversifiable risk tend on average to earn a return close to the risk-free rate. If the project’s only risk is diversifiable, the opportunity cost is the risk-free rate. </a:t>
            </a:r>
            <a:r>
              <a:rPr lang="en-US" altLang="en-US" sz="1800" i="1">
                <a:solidFill>
                  <a:schemeClr val="tx1"/>
                </a:solidFill>
              </a:rPr>
              <a:t>No risk premium should be added to the discount rate</a:t>
            </a:r>
            <a:r>
              <a:rPr lang="en-US" altLang="en-US" sz="1800">
                <a:solidFill>
                  <a:schemeClr val="tx1"/>
                </a:solidFill>
              </a:rPr>
              <a:t>.</a:t>
            </a:r>
          </a:p>
        </p:txBody>
      </p:sp>
      <p:sp>
        <p:nvSpPr>
          <p:cNvPr id="722962" name="Text Box 18"/>
          <p:cNvSpPr txBox="1">
            <a:spLocks noChangeArrowheads="1"/>
          </p:cNvSpPr>
          <p:nvPr/>
        </p:nvSpPr>
        <p:spPr bwMode="auto">
          <a:xfrm>
            <a:off x="1143000" y="5016500"/>
            <a:ext cx="70104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For capital investments, nondiversifiable risk arises because a firm’s profits tend to depend on the overall economy. To the extent that a project has nondiversifiable risk, the opportunity cost of investing in that project is higher than the risk-free rate. Thus a risk premium must be included in the discount 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22947"/>
                                        </p:tgtEl>
                                        <p:attrNameLst>
                                          <p:attrName>style.visibility</p:attrName>
                                        </p:attrNameLst>
                                      </p:cBhvr>
                                      <p:to>
                                        <p:strVal val="visible"/>
                                      </p:to>
                                    </p:set>
                                    <p:animEffect transition="in" filter="wipe(left)">
                                      <p:cBhvr>
                                        <p:cTn id="7" dur="500"/>
                                        <p:tgtEl>
                                          <p:spTgt spid="722947"/>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22950"/>
                                        </p:tgtEl>
                                        <p:attrNameLst>
                                          <p:attrName>style.visibility</p:attrName>
                                        </p:attrNameLst>
                                      </p:cBhvr>
                                      <p:to>
                                        <p:strVal val="visible"/>
                                      </p:to>
                                    </p:set>
                                    <p:animEffect transition="in" filter="fade">
                                      <p:cBhvr>
                                        <p:cTn id="11" dur="500"/>
                                        <p:tgtEl>
                                          <p:spTgt spid="72295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2946"/>
                                        </p:tgtEl>
                                        <p:attrNameLst>
                                          <p:attrName>style.visibility</p:attrName>
                                        </p:attrNameLst>
                                      </p:cBhvr>
                                      <p:to>
                                        <p:strVal val="visible"/>
                                      </p:to>
                                    </p:set>
                                    <p:animEffect transition="in" filter="wipe(left)">
                                      <p:cBhvr>
                                        <p:cTn id="15" dur="1000"/>
                                        <p:tgtEl>
                                          <p:spTgt spid="722946"/>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22951"/>
                                        </p:tgtEl>
                                        <p:attrNameLst>
                                          <p:attrName>style.visibility</p:attrName>
                                        </p:attrNameLst>
                                      </p:cBhvr>
                                      <p:to>
                                        <p:strVal val="visible"/>
                                      </p:to>
                                    </p:set>
                                    <p:animEffect transition="in" filter="wipe(left)">
                                      <p:cBhvr>
                                        <p:cTn id="19" dur="500"/>
                                        <p:tgtEl>
                                          <p:spTgt spid="722951"/>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22959">
                                            <p:txEl>
                                              <p:pRg st="0" end="0"/>
                                            </p:txEl>
                                          </p:spTgt>
                                        </p:tgtEl>
                                        <p:attrNameLst>
                                          <p:attrName>style.visibility</p:attrName>
                                        </p:attrNameLst>
                                      </p:cBhvr>
                                      <p:to>
                                        <p:strVal val="visible"/>
                                      </p:to>
                                    </p:set>
                                    <p:animEffect transition="in" filter="wipe(left)">
                                      <p:cBhvr>
                                        <p:cTn id="23" dur="500"/>
                                        <p:tgtEl>
                                          <p:spTgt spid="722959">
                                            <p:txEl>
                                              <p:pRg st="0" end="0"/>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22956"/>
                                        </p:tgtEl>
                                        <p:attrNameLst>
                                          <p:attrName>style.visibility</p:attrName>
                                        </p:attrNameLst>
                                      </p:cBhvr>
                                      <p:to>
                                        <p:strVal val="visible"/>
                                      </p:to>
                                    </p:set>
                                    <p:animEffect transition="in" filter="wipe(left)">
                                      <p:cBhvr>
                                        <p:cTn id="27" dur="500"/>
                                        <p:tgtEl>
                                          <p:spTgt spid="722956"/>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22961">
                                            <p:txEl>
                                              <p:pRg st="0" end="0"/>
                                            </p:txEl>
                                          </p:spTgt>
                                        </p:tgtEl>
                                        <p:attrNameLst>
                                          <p:attrName>style.visibility</p:attrName>
                                        </p:attrNameLst>
                                      </p:cBhvr>
                                      <p:to>
                                        <p:strVal val="visible"/>
                                      </p:to>
                                    </p:set>
                                    <p:animEffect transition="in" filter="wipe(left)">
                                      <p:cBhvr>
                                        <p:cTn id="31" dur="500"/>
                                        <p:tgtEl>
                                          <p:spTgt spid="72296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722960"/>
                                        </p:tgtEl>
                                        <p:attrNameLst>
                                          <p:attrName>style.visibility</p:attrName>
                                        </p:attrNameLst>
                                      </p:cBhvr>
                                      <p:to>
                                        <p:strVal val="visible"/>
                                      </p:to>
                                    </p:set>
                                    <p:animEffect transition="in" filter="wipe(left)">
                                      <p:cBhvr>
                                        <p:cTn id="36" dur="500"/>
                                        <p:tgtEl>
                                          <p:spTgt spid="722960"/>
                                        </p:tgtEl>
                                      </p:cBhvr>
                                    </p:animEffect>
                                  </p:childTnLst>
                                </p:cTn>
                              </p:par>
                            </p:childTnLst>
                          </p:cTn>
                        </p:par>
                        <p:par>
                          <p:cTn id="37" fill="hold" nodeType="afterGroup">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722962">
                                            <p:txEl>
                                              <p:pRg st="0" end="0"/>
                                            </p:txEl>
                                          </p:spTgt>
                                        </p:tgtEl>
                                        <p:attrNameLst>
                                          <p:attrName>style.visibility</p:attrName>
                                        </p:attrNameLst>
                                      </p:cBhvr>
                                      <p:to>
                                        <p:strVal val="visible"/>
                                      </p:to>
                                    </p:set>
                                    <p:animEffect transition="in" filter="wipe(left)">
                                      <p:cBhvr>
                                        <p:cTn id="40" dur="500"/>
                                        <p:tgtEl>
                                          <p:spTgt spid="7229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2946" grpId="0"/>
      <p:bldP spid="722951" grpId="0"/>
      <p:bldP spid="722956" grpId="0"/>
      <p:bldP spid="722959" grpId="0" build="p"/>
      <p:bldP spid="722960" grpId="0"/>
      <p:bldP spid="722961" grpId="0" build="p"/>
      <p:bldP spid="72296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ADJUSTMENTS FOR RISK</a:t>
            </a:r>
          </a:p>
        </p:txBody>
      </p:sp>
      <p:grpSp>
        <p:nvGrpSpPr>
          <p:cNvPr id="724995" name="Group 3"/>
          <p:cNvGrpSpPr>
            <a:grpSpLocks/>
          </p:cNvGrpSpPr>
          <p:nvPr/>
        </p:nvGrpSpPr>
        <p:grpSpPr bwMode="auto">
          <a:xfrm>
            <a:off x="457200" y="381000"/>
            <a:ext cx="8229600" cy="487363"/>
            <a:chOff x="288" y="240"/>
            <a:chExt cx="5184" cy="307"/>
          </a:xfrm>
        </p:grpSpPr>
        <p:sp>
          <p:nvSpPr>
            <p:cNvPr id="34826"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15.5</a:t>
              </a:r>
            </a:p>
          </p:txBody>
        </p:sp>
        <p:sp>
          <p:nvSpPr>
            <p:cNvPr id="34827"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2499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5000" name="Text Box 8"/>
          <p:cNvSpPr txBox="1">
            <a:spLocks noChangeArrowheads="1"/>
          </p:cNvSpPr>
          <p:nvPr/>
        </p:nvSpPr>
        <p:spPr bwMode="auto">
          <a:xfrm>
            <a:off x="914400" y="1612900"/>
            <a:ext cx="7543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Capital Asset Pricing Model (CAPM) </a:t>
            </a:r>
            <a:r>
              <a:rPr lang="en-US" altLang="en-US">
                <a:latin typeface="Arial" panose="020B0604020202020204" pitchFamily="34" charset="0"/>
              </a:rPr>
              <a:t>Model in which the risk premium for a capital investment depends on the correlation of the investment’s return with the return on the entire stock market.</a:t>
            </a:r>
          </a:p>
        </p:txBody>
      </p:sp>
      <p:sp>
        <p:nvSpPr>
          <p:cNvPr id="725001" name="Rectangle 9"/>
          <p:cNvSpPr>
            <a:spLocks noGrp="1" noChangeArrowheads="1"/>
          </p:cNvSpPr>
          <p:nvPr>
            <p:ph type="body" idx="1"/>
          </p:nvPr>
        </p:nvSpPr>
        <p:spPr>
          <a:xfrm>
            <a:off x="914400" y="1143000"/>
            <a:ext cx="6248400" cy="358775"/>
          </a:xfrm>
          <a:noFill/>
        </p:spPr>
        <p:txBody>
          <a:bodyPr/>
          <a:lstStyle/>
          <a:p>
            <a:pPr eaLnBrk="1" hangingPunct="1">
              <a:lnSpc>
                <a:spcPct val="80000"/>
              </a:lnSpc>
            </a:pPr>
            <a:r>
              <a:rPr lang="en-US" altLang="en-US" sz="2000" smtClean="0"/>
              <a:t>The Capital Asset Pricing Model</a:t>
            </a:r>
          </a:p>
        </p:txBody>
      </p:sp>
      <p:sp>
        <p:nvSpPr>
          <p:cNvPr id="725003" name="Text Box 11"/>
          <p:cNvSpPr txBox="1">
            <a:spLocks noChangeArrowheads="1"/>
          </p:cNvSpPr>
          <p:nvPr/>
        </p:nvSpPr>
        <p:spPr bwMode="auto">
          <a:xfrm>
            <a:off x="914400" y="2514600"/>
            <a:ext cx="7239000" cy="370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The expected return on the stock market is higher than the risk-free rate. Denoting the expected return on the stock market by </a:t>
            </a:r>
            <a:r>
              <a:rPr lang="en-US" altLang="en-US" sz="1800" i="1">
                <a:solidFill>
                  <a:schemeClr val="tx1"/>
                </a:solidFill>
              </a:rPr>
              <a:t>r</a:t>
            </a:r>
            <a:r>
              <a:rPr lang="en-US" altLang="en-US" sz="1800" i="1" baseline="-25000">
                <a:solidFill>
                  <a:schemeClr val="tx1"/>
                </a:solidFill>
              </a:rPr>
              <a:t>m</a:t>
            </a:r>
            <a:r>
              <a:rPr lang="en-US" altLang="en-US" sz="1800">
                <a:solidFill>
                  <a:schemeClr val="tx1"/>
                </a:solidFill>
              </a:rPr>
              <a:t> and the risk-free rate by </a:t>
            </a:r>
            <a:r>
              <a:rPr lang="en-US" altLang="en-US" sz="1800" i="1">
                <a:solidFill>
                  <a:schemeClr val="tx1"/>
                </a:solidFill>
              </a:rPr>
              <a:t>r</a:t>
            </a:r>
            <a:r>
              <a:rPr lang="en-US" altLang="en-US" sz="1800" i="1" baseline="-25000">
                <a:solidFill>
                  <a:schemeClr val="tx1"/>
                </a:solidFill>
              </a:rPr>
              <a:t>f</a:t>
            </a:r>
            <a:r>
              <a:rPr lang="en-US" altLang="en-US" sz="1800">
                <a:solidFill>
                  <a:schemeClr val="tx1"/>
                </a:solidFill>
              </a:rPr>
              <a:t> , the risk premium on the market is </a:t>
            </a:r>
            <a:r>
              <a:rPr lang="en-US" altLang="en-US" sz="1800" i="1">
                <a:solidFill>
                  <a:schemeClr val="tx1"/>
                </a:solidFill>
              </a:rPr>
              <a:t>r</a:t>
            </a:r>
            <a:r>
              <a:rPr lang="en-US" altLang="en-US" sz="1800" i="1" baseline="-25000">
                <a:solidFill>
                  <a:schemeClr val="tx1"/>
                </a:solidFill>
              </a:rPr>
              <a:t>m</a:t>
            </a:r>
            <a:r>
              <a:rPr lang="en-US" altLang="en-US" sz="1800">
                <a:solidFill>
                  <a:schemeClr val="tx1"/>
                </a:solidFill>
              </a:rPr>
              <a:t> – </a:t>
            </a:r>
            <a:r>
              <a:rPr lang="en-US" altLang="en-US" sz="1800" i="1">
                <a:solidFill>
                  <a:schemeClr val="tx1"/>
                </a:solidFill>
              </a:rPr>
              <a:t>r</a:t>
            </a:r>
            <a:r>
              <a:rPr lang="en-US" altLang="en-US" sz="1800" i="1" baseline="-25000">
                <a:solidFill>
                  <a:schemeClr val="tx1"/>
                </a:solidFill>
              </a:rPr>
              <a:t>f</a:t>
            </a:r>
            <a:r>
              <a:rPr lang="en-US" altLang="en-US" sz="1800">
                <a:solidFill>
                  <a:schemeClr val="tx1"/>
                </a:solidFill>
              </a:rPr>
              <a:t>. This is the additional expected return you get for bearing the nondiversifiable risk associated with the stock market.</a:t>
            </a:r>
          </a:p>
          <a:p>
            <a:pPr eaLnBrk="1" hangingPunct="1">
              <a:lnSpc>
                <a:spcPct val="105000"/>
              </a:lnSpc>
              <a:spcBef>
                <a:spcPct val="0"/>
              </a:spcBef>
            </a:pPr>
            <a:endParaRPr lang="en-US" altLang="en-US" sz="900">
              <a:solidFill>
                <a:schemeClr val="tx1"/>
              </a:solidFill>
            </a:endParaRPr>
          </a:p>
          <a:p>
            <a:pPr eaLnBrk="1" hangingPunct="1">
              <a:lnSpc>
                <a:spcPct val="105000"/>
              </a:lnSpc>
              <a:spcBef>
                <a:spcPct val="0"/>
              </a:spcBef>
            </a:pPr>
            <a:r>
              <a:rPr lang="en-US" altLang="en-US" sz="1800">
                <a:solidFill>
                  <a:schemeClr val="tx1"/>
                </a:solidFill>
              </a:rPr>
              <a:t>The CAPM summarizes the relationship between expected returns and the risk premium by the following equation:</a:t>
            </a: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r>
              <a:rPr lang="en-US" altLang="en-US" sz="1800">
                <a:solidFill>
                  <a:schemeClr val="tx1"/>
                </a:solidFill>
              </a:rPr>
              <a:t>where </a:t>
            </a:r>
            <a:r>
              <a:rPr lang="en-US" altLang="en-US" sz="1800" i="1">
                <a:solidFill>
                  <a:schemeClr val="tx1"/>
                </a:solidFill>
              </a:rPr>
              <a:t>r</a:t>
            </a:r>
            <a:r>
              <a:rPr lang="en-US" altLang="en-US" sz="1800" i="1" baseline="-25000">
                <a:solidFill>
                  <a:schemeClr val="tx1"/>
                </a:solidFill>
              </a:rPr>
              <a:t>i</a:t>
            </a:r>
            <a:r>
              <a:rPr lang="en-US" altLang="en-US" sz="1800">
                <a:solidFill>
                  <a:schemeClr val="tx1"/>
                </a:solidFill>
              </a:rPr>
              <a:t> is the expected return on an asset. The equation says that the risk premium on the asset (its expected return less the risk-free rate) is proportional to the risk premium on the market.</a:t>
            </a:r>
          </a:p>
        </p:txBody>
      </p:sp>
      <p:pic>
        <p:nvPicPr>
          <p:cNvPr id="725005" name="Picture 13" descr="Eqn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4787152"/>
            <a:ext cx="2711450" cy="546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5006" name="Text Box 14"/>
          <p:cNvSpPr txBox="1">
            <a:spLocks noChangeArrowheads="1"/>
          </p:cNvSpPr>
          <p:nvPr/>
        </p:nvSpPr>
        <p:spPr bwMode="auto">
          <a:xfrm>
            <a:off x="6477000" y="4800600"/>
            <a:ext cx="762000" cy="366713"/>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lgn="ctr">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Palatino" pitchFamily="2" charset="0"/>
              </a:defRPr>
            </a:lvl1pPr>
            <a:lvl2pPr marL="901700" indent="-381000">
              <a:defRPr>
                <a:solidFill>
                  <a:schemeClr val="tx1"/>
                </a:solidFill>
                <a:latin typeface="Palatino" pitchFamily="2" charset="0"/>
              </a:defRPr>
            </a:lvl2pPr>
            <a:lvl3pPr marL="1473200" indent="-457200">
              <a:defRPr>
                <a:solidFill>
                  <a:schemeClr val="tx1"/>
                </a:solidFill>
                <a:latin typeface="Palatino" pitchFamily="2" charset="0"/>
              </a:defRPr>
            </a:lvl3pPr>
            <a:lvl4pPr marL="1968500" indent="-381000">
              <a:defRPr>
                <a:solidFill>
                  <a:schemeClr val="tx1"/>
                </a:solidFill>
                <a:latin typeface="Palatino" pitchFamily="2" charset="0"/>
              </a:defRPr>
            </a:lvl4pPr>
            <a:lvl5pPr marL="2463800" indent="-381000">
              <a:defRPr>
                <a:solidFill>
                  <a:schemeClr val="tx1"/>
                </a:solidFill>
                <a:latin typeface="Palatino" pitchFamily="2" charset="0"/>
              </a:defRPr>
            </a:lvl5pPr>
            <a:lvl6pPr marL="2921000" indent="-381000" eaLnBrk="0" fontAlgn="base" hangingPunct="0">
              <a:spcBef>
                <a:spcPct val="0"/>
              </a:spcBef>
              <a:spcAft>
                <a:spcPct val="0"/>
              </a:spcAft>
              <a:defRPr>
                <a:solidFill>
                  <a:schemeClr val="tx1"/>
                </a:solidFill>
                <a:latin typeface="Palatino" pitchFamily="2" charset="0"/>
              </a:defRPr>
            </a:lvl6pPr>
            <a:lvl7pPr marL="3378200" indent="-381000" eaLnBrk="0" fontAlgn="base" hangingPunct="0">
              <a:spcBef>
                <a:spcPct val="0"/>
              </a:spcBef>
              <a:spcAft>
                <a:spcPct val="0"/>
              </a:spcAft>
              <a:defRPr>
                <a:solidFill>
                  <a:schemeClr val="tx1"/>
                </a:solidFill>
                <a:latin typeface="Palatino" pitchFamily="2" charset="0"/>
              </a:defRPr>
            </a:lvl7pPr>
            <a:lvl8pPr marL="3835400" indent="-381000" eaLnBrk="0" fontAlgn="base" hangingPunct="0">
              <a:spcBef>
                <a:spcPct val="0"/>
              </a:spcBef>
              <a:spcAft>
                <a:spcPct val="0"/>
              </a:spcAft>
              <a:defRPr>
                <a:solidFill>
                  <a:schemeClr val="tx1"/>
                </a:solidFill>
                <a:latin typeface="Palatino" pitchFamily="2" charset="0"/>
              </a:defRPr>
            </a:lvl8pPr>
            <a:lvl9pPr marL="4292600" indent="-381000" eaLnBrk="0" fontAlgn="base" hangingPunct="0">
              <a:spcBef>
                <a:spcPct val="0"/>
              </a:spcBef>
              <a:spcAft>
                <a:spcPct val="0"/>
              </a:spcAft>
              <a:defRPr>
                <a:solidFill>
                  <a:schemeClr val="tx1"/>
                </a:solidFill>
                <a:latin typeface="Palatino" pitchFamily="2" charset="0"/>
              </a:defRPr>
            </a:lvl9pPr>
          </a:lstStyle>
          <a:p>
            <a:pPr eaLnBrk="1" hangingPunct="1">
              <a:spcBef>
                <a:spcPct val="10000"/>
              </a:spcBef>
              <a:spcAft>
                <a:spcPct val="10000"/>
              </a:spcAft>
            </a:pPr>
            <a:r>
              <a:rPr lang="en-US" altLang="en-US" sz="1600">
                <a:latin typeface="Arial" panose="020B0604020202020204" pitchFamily="34" charset="0"/>
              </a:rPr>
              <a:t>(15.6)</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24995"/>
                                        </p:tgtEl>
                                        <p:attrNameLst>
                                          <p:attrName>style.visibility</p:attrName>
                                        </p:attrNameLst>
                                      </p:cBhvr>
                                      <p:to>
                                        <p:strVal val="visible"/>
                                      </p:to>
                                    </p:set>
                                    <p:animEffect transition="in" filter="wipe(left)">
                                      <p:cBhvr>
                                        <p:cTn id="7" dur="500"/>
                                        <p:tgtEl>
                                          <p:spTgt spid="72499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24998"/>
                                        </p:tgtEl>
                                        <p:attrNameLst>
                                          <p:attrName>style.visibility</p:attrName>
                                        </p:attrNameLst>
                                      </p:cBhvr>
                                      <p:to>
                                        <p:strVal val="visible"/>
                                      </p:to>
                                    </p:set>
                                    <p:animEffect transition="in" filter="fade">
                                      <p:cBhvr>
                                        <p:cTn id="11" dur="500"/>
                                        <p:tgtEl>
                                          <p:spTgt spid="72499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4994"/>
                                        </p:tgtEl>
                                        <p:attrNameLst>
                                          <p:attrName>style.visibility</p:attrName>
                                        </p:attrNameLst>
                                      </p:cBhvr>
                                      <p:to>
                                        <p:strVal val="visible"/>
                                      </p:to>
                                    </p:set>
                                    <p:animEffect transition="in" filter="wipe(left)">
                                      <p:cBhvr>
                                        <p:cTn id="15" dur="1000"/>
                                        <p:tgtEl>
                                          <p:spTgt spid="72499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25001">
                                            <p:txEl>
                                              <p:pRg st="0" end="0"/>
                                            </p:txEl>
                                          </p:spTgt>
                                        </p:tgtEl>
                                        <p:attrNameLst>
                                          <p:attrName>style.visibility</p:attrName>
                                        </p:attrNameLst>
                                      </p:cBhvr>
                                      <p:to>
                                        <p:strVal val="visible"/>
                                      </p:to>
                                    </p:set>
                                    <p:animEffect transition="in" filter="wipe(left)">
                                      <p:cBhvr>
                                        <p:cTn id="19" dur="500"/>
                                        <p:tgtEl>
                                          <p:spTgt spid="725001">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25000"/>
                                        </p:tgtEl>
                                        <p:attrNameLst>
                                          <p:attrName>style.visibility</p:attrName>
                                        </p:attrNameLst>
                                      </p:cBhvr>
                                      <p:to>
                                        <p:strVal val="visible"/>
                                      </p:to>
                                    </p:set>
                                    <p:animEffect transition="in" filter="wipe(left)">
                                      <p:cBhvr>
                                        <p:cTn id="23" dur="500"/>
                                        <p:tgtEl>
                                          <p:spTgt spid="725000"/>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25003">
                                            <p:txEl>
                                              <p:pRg st="0" end="0"/>
                                            </p:txEl>
                                          </p:spTgt>
                                        </p:tgtEl>
                                        <p:attrNameLst>
                                          <p:attrName>style.visibility</p:attrName>
                                        </p:attrNameLst>
                                      </p:cBhvr>
                                      <p:to>
                                        <p:strVal val="visible"/>
                                      </p:to>
                                    </p:set>
                                    <p:animEffect transition="in" filter="wipe(left)">
                                      <p:cBhvr>
                                        <p:cTn id="27" dur="500"/>
                                        <p:tgtEl>
                                          <p:spTgt spid="725003">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725003">
                                            <p:txEl>
                                              <p:pRg st="2" end="2"/>
                                            </p:txEl>
                                          </p:spTgt>
                                        </p:tgtEl>
                                        <p:attrNameLst>
                                          <p:attrName>style.visibility</p:attrName>
                                        </p:attrNameLst>
                                      </p:cBhvr>
                                      <p:to>
                                        <p:strVal val="visible"/>
                                      </p:to>
                                    </p:set>
                                    <p:animEffect transition="in" filter="wipe(left)">
                                      <p:cBhvr>
                                        <p:cTn id="32" dur="500"/>
                                        <p:tgtEl>
                                          <p:spTgt spid="725003">
                                            <p:txEl>
                                              <p:pRg st="2" end="2"/>
                                            </p:txEl>
                                          </p:spTgt>
                                        </p:tgtEl>
                                      </p:cBhvr>
                                    </p:animEffect>
                                  </p:childTnLst>
                                </p:cTn>
                              </p:par>
                            </p:childTnLst>
                          </p:cTn>
                        </p:par>
                        <p:par>
                          <p:cTn id="33" fill="hold" nodeType="afterGroup">
                            <p:stCondLst>
                              <p:cond delay="500"/>
                            </p:stCondLst>
                            <p:childTnLst>
                              <p:par>
                                <p:cTn id="34" presetID="22" presetClass="entr" presetSubtype="8" fill="hold" nodeType="afterEffect">
                                  <p:stCondLst>
                                    <p:cond delay="0"/>
                                  </p:stCondLst>
                                  <p:childTnLst>
                                    <p:set>
                                      <p:cBhvr>
                                        <p:cTn id="35" dur="1" fill="hold">
                                          <p:stCondLst>
                                            <p:cond delay="0"/>
                                          </p:stCondLst>
                                        </p:cTn>
                                        <p:tgtEl>
                                          <p:spTgt spid="725005"/>
                                        </p:tgtEl>
                                        <p:attrNameLst>
                                          <p:attrName>style.visibility</p:attrName>
                                        </p:attrNameLst>
                                      </p:cBhvr>
                                      <p:to>
                                        <p:strVal val="visible"/>
                                      </p:to>
                                    </p:set>
                                    <p:animEffect transition="in" filter="wipe(left)">
                                      <p:cBhvr>
                                        <p:cTn id="36" dur="500"/>
                                        <p:tgtEl>
                                          <p:spTgt spid="725005"/>
                                        </p:tgtEl>
                                      </p:cBhvr>
                                    </p:animEffect>
                                  </p:childTnLst>
                                </p:cTn>
                              </p:par>
                            </p:childTnLst>
                          </p:cTn>
                        </p:par>
                        <p:par>
                          <p:cTn id="37" fill="hold" nodeType="afterGroup">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725006"/>
                                        </p:tgtEl>
                                        <p:attrNameLst>
                                          <p:attrName>style.visibility</p:attrName>
                                        </p:attrNameLst>
                                      </p:cBhvr>
                                      <p:to>
                                        <p:strVal val="visible"/>
                                      </p:to>
                                    </p:set>
                                    <p:animEffect transition="in" filter="wipe(left)">
                                      <p:cBhvr>
                                        <p:cTn id="40" dur="500"/>
                                        <p:tgtEl>
                                          <p:spTgt spid="725006"/>
                                        </p:tgtEl>
                                      </p:cBhvr>
                                    </p:animEffect>
                                  </p:childTnLst>
                                </p:cTn>
                              </p:par>
                            </p:childTnLst>
                          </p:cTn>
                        </p:par>
                        <p:par>
                          <p:cTn id="41" fill="hold" nodeType="afterGroup">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725003">
                                            <p:txEl>
                                              <p:pRg st="5" end="5"/>
                                            </p:txEl>
                                          </p:spTgt>
                                        </p:tgtEl>
                                        <p:attrNameLst>
                                          <p:attrName>style.visibility</p:attrName>
                                        </p:attrNameLst>
                                      </p:cBhvr>
                                      <p:to>
                                        <p:strVal val="visible"/>
                                      </p:to>
                                    </p:set>
                                    <p:animEffect transition="in" filter="wipe(left)">
                                      <p:cBhvr>
                                        <p:cTn id="44" dur="500"/>
                                        <p:tgtEl>
                                          <p:spTgt spid="72500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4994" grpId="0"/>
      <p:bldP spid="725000" grpId="0"/>
      <p:bldP spid="725001" grpId="0" build="p"/>
      <p:bldP spid="725003" grpId="0" build="p"/>
      <p:bldP spid="72500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ADJUSTMENTS FOR RISK</a:t>
            </a:r>
          </a:p>
        </p:txBody>
      </p:sp>
      <p:grpSp>
        <p:nvGrpSpPr>
          <p:cNvPr id="35843" name="Group 3"/>
          <p:cNvGrpSpPr>
            <a:grpSpLocks/>
          </p:cNvGrpSpPr>
          <p:nvPr/>
        </p:nvGrpSpPr>
        <p:grpSpPr bwMode="auto">
          <a:xfrm>
            <a:off x="457200" y="381000"/>
            <a:ext cx="8229600" cy="487363"/>
            <a:chOff x="288" y="240"/>
            <a:chExt cx="5184" cy="307"/>
          </a:xfrm>
        </p:grpSpPr>
        <p:sp>
          <p:nvSpPr>
            <p:cNvPr id="35852"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15.5</a:t>
              </a:r>
            </a:p>
          </p:txBody>
        </p:sp>
        <p:sp>
          <p:nvSpPr>
            <p:cNvPr id="35853"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3584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6023" name="Text Box 7"/>
          <p:cNvSpPr txBox="1">
            <a:spLocks noChangeArrowheads="1"/>
          </p:cNvSpPr>
          <p:nvPr/>
        </p:nvSpPr>
        <p:spPr bwMode="auto">
          <a:xfrm>
            <a:off x="914400" y="1612900"/>
            <a:ext cx="7543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asset beta    </a:t>
            </a:r>
            <a:r>
              <a:rPr lang="en-US" altLang="en-US">
                <a:latin typeface="Arial" panose="020B0604020202020204" pitchFamily="34" charset="0"/>
              </a:rPr>
              <a:t>A constant that measures the sensitivity of an asset’s return to market movements and, therefore, the asset’s nondiversifiable risk.</a:t>
            </a:r>
          </a:p>
        </p:txBody>
      </p:sp>
      <p:sp>
        <p:nvSpPr>
          <p:cNvPr id="726024" name="Rectangle 8"/>
          <p:cNvSpPr>
            <a:spLocks noGrp="1" noChangeArrowheads="1"/>
          </p:cNvSpPr>
          <p:nvPr>
            <p:ph type="body" idx="1"/>
          </p:nvPr>
        </p:nvSpPr>
        <p:spPr>
          <a:xfrm>
            <a:off x="914400" y="1143000"/>
            <a:ext cx="6248400" cy="358775"/>
          </a:xfrm>
          <a:noFill/>
        </p:spPr>
        <p:txBody>
          <a:bodyPr/>
          <a:lstStyle/>
          <a:p>
            <a:pPr eaLnBrk="1" hangingPunct="1">
              <a:lnSpc>
                <a:spcPct val="80000"/>
              </a:lnSpc>
            </a:pPr>
            <a:r>
              <a:rPr lang="en-US" altLang="en-US" sz="2000" smtClean="0"/>
              <a:t>The Capital Asset Pricing Model</a:t>
            </a:r>
          </a:p>
        </p:txBody>
      </p:sp>
      <p:sp>
        <p:nvSpPr>
          <p:cNvPr id="726025" name="Text Box 9"/>
          <p:cNvSpPr txBox="1">
            <a:spLocks noChangeArrowheads="1"/>
          </p:cNvSpPr>
          <p:nvPr/>
        </p:nvSpPr>
        <p:spPr bwMode="auto">
          <a:xfrm>
            <a:off x="914400" y="3244850"/>
            <a:ext cx="71628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b="1">
                <a:solidFill>
                  <a:srgbClr val="0066B3"/>
                </a:solidFill>
              </a:rPr>
              <a:t>The Risk-Adjusted Discount Rate</a:t>
            </a:r>
            <a:r>
              <a:rPr lang="en-US" altLang="en-US" sz="1800">
                <a:solidFill>
                  <a:schemeClr val="tx1"/>
                </a:solidFill>
              </a:rPr>
              <a:t>  Given beta, we can determine the correct discount rate to use in computing an asset’s net present value. That discount rate is the expected return on the asset or on another asset with the same risk. It is therefore the risk-free rate plus a risk premium to reflect nondiversifiable risk:</a:t>
            </a:r>
          </a:p>
        </p:txBody>
      </p:sp>
      <p:sp>
        <p:nvSpPr>
          <p:cNvPr id="726027" name="Text Box 11"/>
          <p:cNvSpPr txBox="1">
            <a:spLocks noChangeArrowheads="1"/>
          </p:cNvSpPr>
          <p:nvPr/>
        </p:nvSpPr>
        <p:spPr bwMode="auto">
          <a:xfrm>
            <a:off x="5715000" y="4859338"/>
            <a:ext cx="762000" cy="366712"/>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lgn="ctr">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Palatino" pitchFamily="2" charset="0"/>
              </a:defRPr>
            </a:lvl1pPr>
            <a:lvl2pPr marL="901700" indent="-381000">
              <a:defRPr>
                <a:solidFill>
                  <a:schemeClr val="tx1"/>
                </a:solidFill>
                <a:latin typeface="Palatino" pitchFamily="2" charset="0"/>
              </a:defRPr>
            </a:lvl2pPr>
            <a:lvl3pPr marL="1473200" indent="-457200">
              <a:defRPr>
                <a:solidFill>
                  <a:schemeClr val="tx1"/>
                </a:solidFill>
                <a:latin typeface="Palatino" pitchFamily="2" charset="0"/>
              </a:defRPr>
            </a:lvl3pPr>
            <a:lvl4pPr marL="1968500" indent="-381000">
              <a:defRPr>
                <a:solidFill>
                  <a:schemeClr val="tx1"/>
                </a:solidFill>
                <a:latin typeface="Palatino" pitchFamily="2" charset="0"/>
              </a:defRPr>
            </a:lvl4pPr>
            <a:lvl5pPr marL="2463800" indent="-381000">
              <a:defRPr>
                <a:solidFill>
                  <a:schemeClr val="tx1"/>
                </a:solidFill>
                <a:latin typeface="Palatino" pitchFamily="2" charset="0"/>
              </a:defRPr>
            </a:lvl5pPr>
            <a:lvl6pPr marL="2921000" indent="-381000" eaLnBrk="0" fontAlgn="base" hangingPunct="0">
              <a:spcBef>
                <a:spcPct val="0"/>
              </a:spcBef>
              <a:spcAft>
                <a:spcPct val="0"/>
              </a:spcAft>
              <a:defRPr>
                <a:solidFill>
                  <a:schemeClr val="tx1"/>
                </a:solidFill>
                <a:latin typeface="Palatino" pitchFamily="2" charset="0"/>
              </a:defRPr>
            </a:lvl6pPr>
            <a:lvl7pPr marL="3378200" indent="-381000" eaLnBrk="0" fontAlgn="base" hangingPunct="0">
              <a:spcBef>
                <a:spcPct val="0"/>
              </a:spcBef>
              <a:spcAft>
                <a:spcPct val="0"/>
              </a:spcAft>
              <a:defRPr>
                <a:solidFill>
                  <a:schemeClr val="tx1"/>
                </a:solidFill>
                <a:latin typeface="Palatino" pitchFamily="2" charset="0"/>
              </a:defRPr>
            </a:lvl7pPr>
            <a:lvl8pPr marL="3835400" indent="-381000" eaLnBrk="0" fontAlgn="base" hangingPunct="0">
              <a:spcBef>
                <a:spcPct val="0"/>
              </a:spcBef>
              <a:spcAft>
                <a:spcPct val="0"/>
              </a:spcAft>
              <a:defRPr>
                <a:solidFill>
                  <a:schemeClr val="tx1"/>
                </a:solidFill>
                <a:latin typeface="Palatino" pitchFamily="2" charset="0"/>
              </a:defRPr>
            </a:lvl8pPr>
            <a:lvl9pPr marL="4292600" indent="-381000" eaLnBrk="0" fontAlgn="base" hangingPunct="0">
              <a:spcBef>
                <a:spcPct val="0"/>
              </a:spcBef>
              <a:spcAft>
                <a:spcPct val="0"/>
              </a:spcAft>
              <a:defRPr>
                <a:solidFill>
                  <a:schemeClr val="tx1"/>
                </a:solidFill>
                <a:latin typeface="Palatino" pitchFamily="2" charset="0"/>
              </a:defRPr>
            </a:lvl9pPr>
          </a:lstStyle>
          <a:p>
            <a:pPr eaLnBrk="1" hangingPunct="1">
              <a:spcBef>
                <a:spcPct val="10000"/>
              </a:spcBef>
              <a:spcAft>
                <a:spcPct val="10000"/>
              </a:spcAft>
            </a:pPr>
            <a:r>
              <a:rPr lang="en-US" altLang="en-US" sz="1600">
                <a:latin typeface="Arial" panose="020B0604020202020204" pitchFamily="34" charset="0"/>
              </a:rPr>
              <a:t>(15.7)</a:t>
            </a:r>
          </a:p>
        </p:txBody>
      </p:sp>
      <p:sp>
        <p:nvSpPr>
          <p:cNvPr id="726028" name="Text Box 12"/>
          <p:cNvSpPr txBox="1">
            <a:spLocks noChangeArrowheads="1"/>
          </p:cNvSpPr>
          <p:nvPr/>
        </p:nvSpPr>
        <p:spPr bwMode="auto">
          <a:xfrm>
            <a:off x="914400" y="2482850"/>
            <a:ext cx="71628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If a 1-percent rise in the market tends to result in a 2-percent rise in the asset price, the beta is 2.</a:t>
            </a:r>
          </a:p>
        </p:txBody>
      </p:sp>
      <p:pic>
        <p:nvPicPr>
          <p:cNvPr id="726029" name="Picture 13" descr="Eqn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4921250"/>
            <a:ext cx="25019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6030" name="Text Box 14"/>
          <p:cNvSpPr txBox="1">
            <a:spLocks noChangeArrowheads="1"/>
          </p:cNvSpPr>
          <p:nvPr/>
        </p:nvSpPr>
        <p:spPr bwMode="auto">
          <a:xfrm>
            <a:off x="914400" y="5378450"/>
            <a:ext cx="7620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company cost of capital    </a:t>
            </a:r>
            <a:r>
              <a:rPr lang="en-US" altLang="en-US">
                <a:latin typeface="Arial" panose="020B0604020202020204" pitchFamily="34" charset="0"/>
              </a:rPr>
              <a:t>Weighted average of the expected return on a company’s stock and the interest rate that it pays for debt.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6024">
                                            <p:txEl>
                                              <p:pRg st="0" end="0"/>
                                            </p:txEl>
                                          </p:spTgt>
                                        </p:tgtEl>
                                        <p:attrNameLst>
                                          <p:attrName>style.visibility</p:attrName>
                                        </p:attrNameLst>
                                      </p:cBhvr>
                                      <p:to>
                                        <p:strVal val="visible"/>
                                      </p:to>
                                    </p:set>
                                    <p:animEffect transition="in" filter="wipe(left)">
                                      <p:cBhvr>
                                        <p:cTn id="7" dur="500"/>
                                        <p:tgtEl>
                                          <p:spTgt spid="72602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6023"/>
                                        </p:tgtEl>
                                        <p:attrNameLst>
                                          <p:attrName>style.visibility</p:attrName>
                                        </p:attrNameLst>
                                      </p:cBhvr>
                                      <p:to>
                                        <p:strVal val="visible"/>
                                      </p:to>
                                    </p:set>
                                    <p:animEffect transition="in" filter="wipe(left)">
                                      <p:cBhvr>
                                        <p:cTn id="11" dur="500"/>
                                        <p:tgtEl>
                                          <p:spTgt spid="72602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6028">
                                            <p:txEl>
                                              <p:pRg st="0" end="0"/>
                                            </p:txEl>
                                          </p:spTgt>
                                        </p:tgtEl>
                                        <p:attrNameLst>
                                          <p:attrName>style.visibility</p:attrName>
                                        </p:attrNameLst>
                                      </p:cBhvr>
                                      <p:to>
                                        <p:strVal val="visible"/>
                                      </p:to>
                                    </p:set>
                                    <p:animEffect transition="in" filter="wipe(left)">
                                      <p:cBhvr>
                                        <p:cTn id="15" dur="500"/>
                                        <p:tgtEl>
                                          <p:spTgt spid="72602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26025">
                                            <p:txEl>
                                              <p:pRg st="0" end="0"/>
                                            </p:txEl>
                                          </p:spTgt>
                                        </p:tgtEl>
                                        <p:attrNameLst>
                                          <p:attrName>style.visibility</p:attrName>
                                        </p:attrNameLst>
                                      </p:cBhvr>
                                      <p:to>
                                        <p:strVal val="visible"/>
                                      </p:to>
                                    </p:set>
                                    <p:animEffect transition="in" filter="wipe(left)">
                                      <p:cBhvr>
                                        <p:cTn id="19" dur="500"/>
                                        <p:tgtEl>
                                          <p:spTgt spid="726025">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726029"/>
                                        </p:tgtEl>
                                        <p:attrNameLst>
                                          <p:attrName>style.visibility</p:attrName>
                                        </p:attrNameLst>
                                      </p:cBhvr>
                                      <p:to>
                                        <p:strVal val="visible"/>
                                      </p:to>
                                    </p:set>
                                    <p:animEffect transition="in" filter="wipe(left)">
                                      <p:cBhvr>
                                        <p:cTn id="23" dur="500"/>
                                        <p:tgtEl>
                                          <p:spTgt spid="72602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26027"/>
                                        </p:tgtEl>
                                        <p:attrNameLst>
                                          <p:attrName>style.visibility</p:attrName>
                                        </p:attrNameLst>
                                      </p:cBhvr>
                                      <p:to>
                                        <p:strVal val="visible"/>
                                      </p:to>
                                    </p:set>
                                    <p:animEffect transition="in" filter="wipe(left)">
                                      <p:cBhvr>
                                        <p:cTn id="27" dur="500"/>
                                        <p:tgtEl>
                                          <p:spTgt spid="726027"/>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26030"/>
                                        </p:tgtEl>
                                        <p:attrNameLst>
                                          <p:attrName>style.visibility</p:attrName>
                                        </p:attrNameLst>
                                      </p:cBhvr>
                                      <p:to>
                                        <p:strVal val="visible"/>
                                      </p:to>
                                    </p:set>
                                    <p:animEffect transition="in" filter="wipe(left)">
                                      <p:cBhvr>
                                        <p:cTn id="31" dur="500"/>
                                        <p:tgtEl>
                                          <p:spTgt spid="726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6023" grpId="0"/>
      <p:bldP spid="726024" grpId="0" build="p"/>
      <p:bldP spid="726025" grpId="0" build="p"/>
      <p:bldP spid="726027" grpId="0"/>
      <p:bldP spid="726028" grpId="0" build="p"/>
      <p:bldP spid="7260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71600" y="423863"/>
            <a:ext cx="7315200" cy="457200"/>
          </a:xfrm>
          <a:noFill/>
        </p:spPr>
        <p:txBody>
          <a:bodyPr/>
          <a:lstStyle/>
          <a:p>
            <a:pPr marL="419100" indent="-419100" eaLnBrk="1" hangingPunct="1"/>
            <a:r>
              <a:rPr lang="en-US" altLang="en-US" sz="2000" b="0" smtClean="0"/>
              <a:t>ADJUSTMENTS FOR RISK</a:t>
            </a:r>
          </a:p>
        </p:txBody>
      </p:sp>
      <p:grpSp>
        <p:nvGrpSpPr>
          <p:cNvPr id="36867" name="Group 3"/>
          <p:cNvGrpSpPr>
            <a:grpSpLocks/>
          </p:cNvGrpSpPr>
          <p:nvPr/>
        </p:nvGrpSpPr>
        <p:grpSpPr bwMode="auto">
          <a:xfrm>
            <a:off x="457200" y="381000"/>
            <a:ext cx="8229600" cy="487363"/>
            <a:chOff x="288" y="240"/>
            <a:chExt cx="5184" cy="307"/>
          </a:xfrm>
        </p:grpSpPr>
        <p:sp>
          <p:nvSpPr>
            <p:cNvPr id="36875"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15.5</a:t>
              </a:r>
            </a:p>
          </p:txBody>
        </p:sp>
        <p:sp>
          <p:nvSpPr>
            <p:cNvPr id="36876"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27046" name="Rectangle 6"/>
          <p:cNvSpPr>
            <a:spLocks noChangeArrowheads="1"/>
          </p:cNvSpPr>
          <p:nvPr/>
        </p:nvSpPr>
        <p:spPr bwMode="auto">
          <a:xfrm>
            <a:off x="685800" y="1600200"/>
            <a:ext cx="80772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pic>
        <p:nvPicPr>
          <p:cNvPr id="3686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7057" name="Picture 17" descr="example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58" name="Picture 18" descr="table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5825" y="1622425"/>
            <a:ext cx="764857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27061" name="Group 21"/>
          <p:cNvGrpSpPr>
            <a:grpSpLocks/>
          </p:cNvGrpSpPr>
          <p:nvPr/>
        </p:nvGrpSpPr>
        <p:grpSpPr bwMode="auto">
          <a:xfrm>
            <a:off x="2667000" y="5105400"/>
            <a:ext cx="3441700" cy="1143000"/>
            <a:chOff x="1680" y="3216"/>
            <a:chExt cx="2168" cy="720"/>
          </a:xfrm>
        </p:grpSpPr>
        <p:pic>
          <p:nvPicPr>
            <p:cNvPr id="36873" name="Picture 19" descr="Eqn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80" y="3216"/>
              <a:ext cx="2168"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4" name="Rectangle 20"/>
            <p:cNvSpPr>
              <a:spLocks noChangeArrowheads="1"/>
            </p:cNvSpPr>
            <p:nvPr/>
          </p:nvSpPr>
          <p:spPr bwMode="auto">
            <a:xfrm>
              <a:off x="1824" y="3648"/>
              <a:ext cx="192" cy="192"/>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27057"/>
                                        </p:tgtEl>
                                        <p:attrNameLst>
                                          <p:attrName>style.visibility</p:attrName>
                                        </p:attrNameLst>
                                      </p:cBhvr>
                                      <p:to>
                                        <p:strVal val="visible"/>
                                      </p:to>
                                    </p:set>
                                    <p:animEffect transition="in" filter="wipe(left)">
                                      <p:cBhvr>
                                        <p:cTn id="7" dur="500"/>
                                        <p:tgtEl>
                                          <p:spTgt spid="72705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27046"/>
                                        </p:tgtEl>
                                        <p:attrNameLst>
                                          <p:attrName>style.visibility</p:attrName>
                                        </p:attrNameLst>
                                      </p:cBhvr>
                                      <p:to>
                                        <p:strVal val="visible"/>
                                      </p:to>
                                    </p:set>
                                    <p:animEffect transition="in" filter="fade">
                                      <p:cBhvr>
                                        <p:cTn id="11" dur="500"/>
                                        <p:tgtEl>
                                          <p:spTgt spid="727046"/>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727058"/>
                                        </p:tgtEl>
                                        <p:attrNameLst>
                                          <p:attrName>style.visibility</p:attrName>
                                        </p:attrNameLst>
                                      </p:cBhvr>
                                      <p:to>
                                        <p:strVal val="visible"/>
                                      </p:to>
                                    </p:set>
                                    <p:animEffect transition="in" filter="blinds(horizontal)">
                                      <p:cBhvr>
                                        <p:cTn id="15" dur="500"/>
                                        <p:tgtEl>
                                          <p:spTgt spid="727058"/>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27061"/>
                                        </p:tgtEl>
                                        <p:attrNameLst>
                                          <p:attrName>style.visibility</p:attrName>
                                        </p:attrNameLst>
                                      </p:cBhvr>
                                      <p:to>
                                        <p:strVal val="visible"/>
                                      </p:to>
                                    </p:set>
                                    <p:animEffect transition="in" filter="wipe(left)">
                                      <p:cBhvr>
                                        <p:cTn id="19" dur="500"/>
                                        <p:tgtEl>
                                          <p:spTgt spid="727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4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3"/>
          <p:cNvGrpSpPr>
            <a:grpSpLocks/>
          </p:cNvGrpSpPr>
          <p:nvPr/>
        </p:nvGrpSpPr>
        <p:grpSpPr bwMode="auto">
          <a:xfrm>
            <a:off x="457200" y="381000"/>
            <a:ext cx="8229600" cy="487363"/>
            <a:chOff x="288" y="240"/>
            <a:chExt cx="5184" cy="307"/>
          </a:xfrm>
        </p:grpSpPr>
        <p:sp>
          <p:nvSpPr>
            <p:cNvPr id="37897"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15.5</a:t>
              </a:r>
            </a:p>
          </p:txBody>
        </p:sp>
        <p:sp>
          <p:nvSpPr>
            <p:cNvPr id="37898"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37891" name="Rectangle 6"/>
          <p:cNvSpPr>
            <a:spLocks noChangeArrowheads="1"/>
          </p:cNvSpPr>
          <p:nvPr/>
        </p:nvSpPr>
        <p:spPr bwMode="auto">
          <a:xfrm>
            <a:off x="685800" y="1600200"/>
            <a:ext cx="80772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pic>
        <p:nvPicPr>
          <p:cNvPr id="37892"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8072" name="Text Box 8"/>
          <p:cNvSpPr txBox="1">
            <a:spLocks noChangeArrowheads="1"/>
          </p:cNvSpPr>
          <p:nvPr/>
        </p:nvSpPr>
        <p:spPr bwMode="auto">
          <a:xfrm>
            <a:off x="885825" y="1828800"/>
            <a:ext cx="7620000" cy="269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Some of this risk is nondiversifiable. To calculate the risk premium, we will use a beta of 1, which is typical for a producer of consumer products of this sort. Using 4 percent for the real risk-free interest rate and 8 percent for the risk premium on the stock market, our discount rate should be</a:t>
            </a: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r>
              <a:rPr lang="en-US" altLang="en-US" sz="1800">
                <a:solidFill>
                  <a:schemeClr val="tx1"/>
                </a:solidFill>
              </a:rPr>
              <a:t>At this discount rate, the NPV is clearly negative, so the investment does not make sense.</a:t>
            </a:r>
          </a:p>
        </p:txBody>
      </p:sp>
      <p:pic>
        <p:nvPicPr>
          <p:cNvPr id="728075" name="Picture 11" descr="Eqn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3352800"/>
            <a:ext cx="20320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12" descr="example_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914400"/>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Rectangle 18"/>
          <p:cNvSpPr>
            <a:spLocks noGrp="1" noChangeArrowheads="1"/>
          </p:cNvSpPr>
          <p:nvPr>
            <p:ph type="title"/>
          </p:nvPr>
        </p:nvSpPr>
        <p:spPr>
          <a:xfrm>
            <a:off x="1371600" y="423863"/>
            <a:ext cx="7315200" cy="457200"/>
          </a:xfrm>
          <a:noFill/>
        </p:spPr>
        <p:txBody>
          <a:bodyPr/>
          <a:lstStyle/>
          <a:p>
            <a:pPr marL="419100" indent="-419100" eaLnBrk="1" hangingPunct="1"/>
            <a:r>
              <a:rPr lang="en-US" altLang="en-US" sz="2000" b="0" smtClean="0"/>
              <a:t>ADJUSTMENTS FOR RISK</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28072">
                                            <p:txEl>
                                              <p:pRg st="0" end="0"/>
                                            </p:txEl>
                                          </p:spTgt>
                                        </p:tgtEl>
                                        <p:attrNameLst>
                                          <p:attrName>style.visibility</p:attrName>
                                        </p:attrNameLst>
                                      </p:cBhvr>
                                      <p:to>
                                        <p:strVal val="visible"/>
                                      </p:to>
                                    </p:set>
                                    <p:animEffect transition="in" filter="wipe(left)">
                                      <p:cBhvr>
                                        <p:cTn id="7" dur="500"/>
                                        <p:tgtEl>
                                          <p:spTgt spid="728072">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728075"/>
                                        </p:tgtEl>
                                        <p:attrNameLst>
                                          <p:attrName>style.visibility</p:attrName>
                                        </p:attrNameLst>
                                      </p:cBhvr>
                                      <p:to>
                                        <p:strVal val="visible"/>
                                      </p:to>
                                    </p:set>
                                    <p:animEffect transition="in" filter="wipe(left)">
                                      <p:cBhvr>
                                        <p:cTn id="11" dur="500"/>
                                        <p:tgtEl>
                                          <p:spTgt spid="72807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8072">
                                            <p:txEl>
                                              <p:pRg st="3" end="3"/>
                                            </p:txEl>
                                          </p:spTgt>
                                        </p:tgtEl>
                                        <p:attrNameLst>
                                          <p:attrName>style.visibility</p:attrName>
                                        </p:attrNameLst>
                                      </p:cBhvr>
                                      <p:to>
                                        <p:strVal val="visible"/>
                                      </p:to>
                                    </p:set>
                                    <p:animEffect transition="in" filter="wipe(left)">
                                      <p:cBhvr>
                                        <p:cTn id="15" dur="500"/>
                                        <p:tgtEl>
                                          <p:spTgt spid="72807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807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457200" y="457200"/>
            <a:ext cx="6324600" cy="457200"/>
          </a:xfrm>
          <a:noFill/>
        </p:spPr>
        <p:txBody>
          <a:bodyPr/>
          <a:lstStyle/>
          <a:p>
            <a:pPr eaLnBrk="1" hangingPunct="1"/>
            <a:r>
              <a:rPr lang="en-US" altLang="en-US" sz="2000" b="0" smtClean="0"/>
              <a:t>INVESTMENT, TIME, AND CAPITAL MARKETS</a:t>
            </a:r>
          </a:p>
        </p:txBody>
      </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8726" name="Text Box 166"/>
          <p:cNvSpPr txBox="1">
            <a:spLocks noChangeArrowheads="1"/>
          </p:cNvSpPr>
          <p:nvPr/>
        </p:nvSpPr>
        <p:spPr bwMode="auto">
          <a:xfrm>
            <a:off x="1295400" y="1752600"/>
            <a:ext cx="61722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804863" indent="-342900">
              <a:defRPr>
                <a:solidFill>
                  <a:schemeClr val="tx1"/>
                </a:solidFill>
                <a:latin typeface="Palatino" pitchFamily="2" charset="0"/>
              </a:defRPr>
            </a:lvl2pPr>
            <a:lvl3pPr marL="1262063" indent="-342900">
              <a:defRPr>
                <a:solidFill>
                  <a:schemeClr val="tx1"/>
                </a:solidFill>
                <a:latin typeface="Palatino" pitchFamily="2" charset="0"/>
              </a:defRPr>
            </a:lvl3pPr>
            <a:lvl4pPr marL="1719263" indent="-342900">
              <a:defRPr>
                <a:solidFill>
                  <a:schemeClr val="tx1"/>
                </a:solidFill>
                <a:latin typeface="Palatino" pitchFamily="2" charset="0"/>
              </a:defRPr>
            </a:lvl4pPr>
            <a:lvl5pPr marL="2176463" indent="-342900">
              <a:defRPr>
                <a:solidFill>
                  <a:schemeClr val="tx1"/>
                </a:solidFill>
                <a:latin typeface="Palatino" pitchFamily="2" charset="0"/>
              </a:defRPr>
            </a:lvl5pPr>
            <a:lvl6pPr marL="2633663" indent="-342900" eaLnBrk="0" fontAlgn="base" hangingPunct="0">
              <a:spcBef>
                <a:spcPct val="0"/>
              </a:spcBef>
              <a:spcAft>
                <a:spcPct val="0"/>
              </a:spcAft>
              <a:defRPr>
                <a:solidFill>
                  <a:schemeClr val="tx1"/>
                </a:solidFill>
                <a:latin typeface="Palatino" pitchFamily="2" charset="0"/>
              </a:defRPr>
            </a:lvl6pPr>
            <a:lvl7pPr marL="3090863" indent="-342900" eaLnBrk="0" fontAlgn="base" hangingPunct="0">
              <a:spcBef>
                <a:spcPct val="0"/>
              </a:spcBef>
              <a:spcAft>
                <a:spcPct val="0"/>
              </a:spcAft>
              <a:defRPr>
                <a:solidFill>
                  <a:schemeClr val="tx1"/>
                </a:solidFill>
                <a:latin typeface="Palatino" pitchFamily="2" charset="0"/>
              </a:defRPr>
            </a:lvl7pPr>
            <a:lvl8pPr marL="3548063" indent="-342900" eaLnBrk="0" fontAlgn="base" hangingPunct="0">
              <a:spcBef>
                <a:spcPct val="0"/>
              </a:spcBef>
              <a:spcAft>
                <a:spcPct val="0"/>
              </a:spcAft>
              <a:defRPr>
                <a:solidFill>
                  <a:schemeClr val="tx1"/>
                </a:solidFill>
                <a:latin typeface="Palatino" pitchFamily="2" charset="0"/>
              </a:defRPr>
            </a:lvl8pPr>
            <a:lvl9pPr marL="4005263"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Capital is </a:t>
            </a:r>
            <a:r>
              <a:rPr lang="en-US" altLang="en-US" i="1">
                <a:latin typeface="Arial" panose="020B0604020202020204" pitchFamily="34" charset="0"/>
              </a:rPr>
              <a:t>durable</a:t>
            </a:r>
            <a:r>
              <a:rPr lang="en-US" altLang="en-US">
                <a:latin typeface="Arial" panose="020B0604020202020204" pitchFamily="34" charset="0"/>
              </a:rPr>
              <a:t>: It can last and contribute to production for years after it is purchased.</a:t>
            </a:r>
          </a:p>
          <a:p>
            <a:pPr eaLnBrk="1" hangingPunct="1">
              <a:buClr>
                <a:schemeClr val="bg2"/>
              </a:buClr>
            </a:pPr>
            <a:endParaRPr lang="en-US" altLang="en-US">
              <a:latin typeface="Arial" panose="020B0604020202020204" pitchFamily="34" charset="0"/>
            </a:endParaRPr>
          </a:p>
          <a:p>
            <a:pPr eaLnBrk="1" hangingPunct="1">
              <a:buClr>
                <a:schemeClr val="bg2"/>
              </a:buClr>
            </a:pPr>
            <a:r>
              <a:rPr lang="en-US" altLang="en-US" i="1">
                <a:latin typeface="Arial" panose="020B0604020202020204" pitchFamily="34" charset="0"/>
              </a:rPr>
              <a:t>Time</a:t>
            </a:r>
            <a:r>
              <a:rPr lang="en-US" altLang="en-US">
                <a:latin typeface="Arial" panose="020B0604020202020204" pitchFamily="34" charset="0"/>
              </a:rPr>
              <a:t> is an important element in the purchase of capital goods.  When a firm decides whether to build a factory or purchase machines, it must compare the outlays it would have to make </a:t>
            </a:r>
            <a:r>
              <a:rPr lang="en-US" altLang="en-US" i="1">
                <a:latin typeface="Arial" panose="020B0604020202020204" pitchFamily="34" charset="0"/>
              </a:rPr>
              <a:t>now</a:t>
            </a:r>
            <a:r>
              <a:rPr lang="en-US" altLang="en-US">
                <a:latin typeface="Arial" panose="020B0604020202020204" pitchFamily="34" charset="0"/>
              </a:rPr>
              <a:t> with the additional profit that the new capital will generate </a:t>
            </a:r>
            <a:r>
              <a:rPr lang="en-US" altLang="en-US" i="1">
                <a:latin typeface="Arial" panose="020B0604020202020204" pitchFamily="34" charset="0"/>
              </a:rPr>
              <a:t>in the future</a:t>
            </a:r>
            <a:r>
              <a:rPr lang="en-US" altLang="en-US">
                <a:latin typeface="Arial" panose="020B0604020202020204" pitchFamily="34" charset="0"/>
              </a:rPr>
              <a:t>. To make this comparison, it must address the following question: </a:t>
            </a:r>
            <a:r>
              <a:rPr lang="en-US" altLang="en-US" i="1">
                <a:latin typeface="Arial" panose="020B0604020202020204" pitchFamily="34" charset="0"/>
              </a:rPr>
              <a:t>How much are future profits worth today?</a:t>
            </a:r>
          </a:p>
          <a:p>
            <a:pPr eaLnBrk="1" hangingPunct="1">
              <a:buClr>
                <a:schemeClr val="bg2"/>
              </a:buClr>
            </a:pPr>
            <a:endParaRPr lang="en-US" altLang="en-US">
              <a:latin typeface="Arial" panose="020B0604020202020204" pitchFamily="34" charset="0"/>
            </a:endParaRPr>
          </a:p>
          <a:p>
            <a:pPr eaLnBrk="1" hangingPunct="1">
              <a:buClr>
                <a:schemeClr val="bg2"/>
              </a:buClr>
            </a:pPr>
            <a:r>
              <a:rPr lang="en-US" altLang="en-US">
                <a:latin typeface="Arial" panose="020B0604020202020204" pitchFamily="34" charset="0"/>
              </a:rPr>
              <a:t>Most capital investment decisions involve comparing an outlay today with profits that will be received in the future</a:t>
            </a:r>
          </a:p>
        </p:txBody>
      </p:sp>
      <p:sp>
        <p:nvSpPr>
          <p:cNvPr id="578731" name="Line 171"/>
          <p:cNvSpPr>
            <a:spLocks noChangeShapeType="1"/>
          </p:cNvSpPr>
          <p:nvPr/>
        </p:nvSpPr>
        <p:spPr bwMode="auto">
          <a:xfrm>
            <a:off x="457200" y="381000"/>
            <a:ext cx="8229600"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8731"/>
                                        </p:tgtEl>
                                        <p:attrNameLst>
                                          <p:attrName>style.visibility</p:attrName>
                                        </p:attrNameLst>
                                      </p:cBhvr>
                                      <p:to>
                                        <p:strVal val="visible"/>
                                      </p:to>
                                    </p:set>
                                    <p:animEffect transition="in" filter="wipe(left)">
                                      <p:cBhvr>
                                        <p:cTn id="7" dur="500"/>
                                        <p:tgtEl>
                                          <p:spTgt spid="57873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10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578726">
                                            <p:txEl>
                                              <p:pRg st="0" end="0"/>
                                            </p:txEl>
                                          </p:spTgt>
                                        </p:tgtEl>
                                        <p:attrNameLst>
                                          <p:attrName>style.visibility</p:attrName>
                                        </p:attrNameLst>
                                      </p:cBhvr>
                                      <p:to>
                                        <p:strVal val="visible"/>
                                      </p:to>
                                    </p:set>
                                    <p:animEffect transition="in" filter="wipe(left)">
                                      <p:cBhvr>
                                        <p:cTn id="19" dur="500"/>
                                        <p:tgtEl>
                                          <p:spTgt spid="578726">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578726">
                                            <p:txEl>
                                              <p:pRg st="2" end="2"/>
                                            </p:txEl>
                                          </p:spTgt>
                                        </p:tgtEl>
                                        <p:attrNameLst>
                                          <p:attrName>style.visibility</p:attrName>
                                        </p:attrNameLst>
                                      </p:cBhvr>
                                      <p:to>
                                        <p:strVal val="visible"/>
                                      </p:to>
                                    </p:set>
                                    <p:animEffect transition="in" filter="wipe(left)">
                                      <p:cBhvr>
                                        <p:cTn id="23" dur="500"/>
                                        <p:tgtEl>
                                          <p:spTgt spid="578726">
                                            <p:txEl>
                                              <p:pRg st="2" end="2"/>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578726">
                                            <p:txEl>
                                              <p:pRg st="4" end="4"/>
                                            </p:txEl>
                                          </p:spTgt>
                                        </p:tgtEl>
                                        <p:attrNameLst>
                                          <p:attrName>style.visibility</p:attrName>
                                        </p:attrNameLst>
                                      </p:cBhvr>
                                      <p:to>
                                        <p:strVal val="visible"/>
                                      </p:to>
                                    </p:set>
                                    <p:animEffect transition="in" filter="wipe(left)">
                                      <p:cBhvr>
                                        <p:cTn id="27" dur="500"/>
                                        <p:tgtEl>
                                          <p:spTgt spid="5787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578726" grpId="0" build="p"/>
      <p:bldP spid="5787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INVESTMENT DECISIONS BY CONSUMERS</a:t>
            </a:r>
          </a:p>
        </p:txBody>
      </p:sp>
      <p:grpSp>
        <p:nvGrpSpPr>
          <p:cNvPr id="729091" name="Group 3"/>
          <p:cNvGrpSpPr>
            <a:grpSpLocks/>
          </p:cNvGrpSpPr>
          <p:nvPr/>
        </p:nvGrpSpPr>
        <p:grpSpPr bwMode="auto">
          <a:xfrm>
            <a:off x="457200" y="381000"/>
            <a:ext cx="8229600" cy="487363"/>
            <a:chOff x="288" y="240"/>
            <a:chExt cx="5184" cy="307"/>
          </a:xfrm>
        </p:grpSpPr>
        <p:sp>
          <p:nvSpPr>
            <p:cNvPr id="38924"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15.6</a:t>
              </a:r>
            </a:p>
          </p:txBody>
        </p:sp>
        <p:sp>
          <p:nvSpPr>
            <p:cNvPr id="38925"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2909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9095" name="Text Box 7"/>
          <p:cNvSpPr txBox="1">
            <a:spLocks noChangeArrowheads="1"/>
          </p:cNvSpPr>
          <p:nvPr/>
        </p:nvSpPr>
        <p:spPr bwMode="auto">
          <a:xfrm>
            <a:off x="914400" y="1190625"/>
            <a:ext cx="6477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The decision to buy a durable good involves comparing a flow of </a:t>
            </a:r>
            <a:r>
              <a:rPr lang="en-US" altLang="en-US" i="1">
                <a:latin typeface="Arial" panose="020B0604020202020204" pitchFamily="34" charset="0"/>
              </a:rPr>
              <a:t>future</a:t>
            </a:r>
            <a:r>
              <a:rPr lang="en-US" altLang="en-US">
                <a:latin typeface="Arial" panose="020B0604020202020204" pitchFamily="34" charset="0"/>
              </a:rPr>
              <a:t> benefits with the </a:t>
            </a:r>
            <a:r>
              <a:rPr lang="en-US" altLang="en-US" i="1">
                <a:latin typeface="Arial" panose="020B0604020202020204" pitchFamily="34" charset="0"/>
              </a:rPr>
              <a:t>current</a:t>
            </a:r>
            <a:r>
              <a:rPr lang="en-US" altLang="en-US">
                <a:latin typeface="Arial" panose="020B0604020202020204" pitchFamily="34" charset="0"/>
              </a:rPr>
              <a:t> purchase cost</a:t>
            </a:r>
          </a:p>
        </p:txBody>
      </p:sp>
      <p:sp>
        <p:nvSpPr>
          <p:cNvPr id="729099" name="Text Box 11"/>
          <p:cNvSpPr txBox="1">
            <a:spLocks noChangeArrowheads="1"/>
          </p:cNvSpPr>
          <p:nvPr/>
        </p:nvSpPr>
        <p:spPr bwMode="auto">
          <a:xfrm>
            <a:off x="914400" y="2028825"/>
            <a:ext cx="7239000" cy="182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Let’s assume a car buyer values the service at </a:t>
            </a:r>
            <a:r>
              <a:rPr lang="en-US" altLang="en-US" sz="1800" i="1">
                <a:solidFill>
                  <a:schemeClr val="tx1"/>
                </a:solidFill>
              </a:rPr>
              <a:t>S</a:t>
            </a:r>
            <a:r>
              <a:rPr lang="en-US" altLang="en-US" sz="1800">
                <a:solidFill>
                  <a:schemeClr val="tx1"/>
                </a:solidFill>
              </a:rPr>
              <a:t> dollars per year. Let’s also assume that the total operating expense (insurance, maintenance, and gasoline) is </a:t>
            </a:r>
            <a:r>
              <a:rPr lang="en-US" altLang="en-US" sz="1800" i="1">
                <a:solidFill>
                  <a:schemeClr val="tx1"/>
                </a:solidFill>
              </a:rPr>
              <a:t>E</a:t>
            </a:r>
            <a:r>
              <a:rPr lang="en-US" altLang="en-US" sz="1800">
                <a:solidFill>
                  <a:schemeClr val="tx1"/>
                </a:solidFill>
              </a:rPr>
              <a:t> dollars per year, that the car costs $20,000, and that after six years, its resale value will be $4000. The decision to buy the car can then be framed in terms of net present value:</a:t>
            </a:r>
          </a:p>
        </p:txBody>
      </p:sp>
      <p:sp>
        <p:nvSpPr>
          <p:cNvPr id="729100" name="Text Box 12"/>
          <p:cNvSpPr txBox="1">
            <a:spLocks noChangeArrowheads="1"/>
          </p:cNvSpPr>
          <p:nvPr/>
        </p:nvSpPr>
        <p:spPr bwMode="auto">
          <a:xfrm>
            <a:off x="990600" y="5105400"/>
            <a:ext cx="71628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What discount rate </a:t>
            </a:r>
            <a:r>
              <a:rPr lang="en-US" altLang="en-US" sz="1800" i="1">
                <a:solidFill>
                  <a:schemeClr val="tx1"/>
                </a:solidFill>
              </a:rPr>
              <a:t>R</a:t>
            </a:r>
            <a:r>
              <a:rPr lang="en-US" altLang="en-US" sz="1800">
                <a:solidFill>
                  <a:schemeClr val="tx1"/>
                </a:solidFill>
              </a:rPr>
              <a:t> should the consumer use? The consumer should apply the same principle that a firm does: The discount rate is the opportunity cost of money, the return that could be earned by investing the money in another asset.</a:t>
            </a:r>
          </a:p>
        </p:txBody>
      </p:sp>
      <p:pic>
        <p:nvPicPr>
          <p:cNvPr id="729103" name="Picture 15" descr="Eqn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3810000"/>
            <a:ext cx="3683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1" name="Rectangle 1"/>
          <p:cNvSpPr>
            <a:spLocks noChangeArrowheads="1"/>
          </p:cNvSpPr>
          <p:nvPr/>
        </p:nvSpPr>
        <p:spPr bwMode="auto">
          <a:xfrm>
            <a:off x="3276600" y="4572000"/>
            <a:ext cx="762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indent="290513">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buFontTx/>
              <a:buAutoNum type="arabicPeriod"/>
            </a:pPr>
            <a:endParaRPr lang="en-GB" altLang="en-US"/>
          </a:p>
        </p:txBody>
      </p:sp>
      <p:sp>
        <p:nvSpPr>
          <p:cNvPr id="38922" name="TextBox 2"/>
          <p:cNvSpPr txBox="1">
            <a:spLocks noChangeArrowheads="1"/>
          </p:cNvSpPr>
          <p:nvPr/>
        </p:nvSpPr>
        <p:spPr bwMode="auto">
          <a:xfrm>
            <a:off x="2895600" y="4495800"/>
            <a:ext cx="6858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GB" altLang="en-US"/>
              <a:t>……...</a:t>
            </a:r>
          </a:p>
        </p:txBody>
      </p:sp>
      <p:sp>
        <p:nvSpPr>
          <p:cNvPr id="38923" name="TextBox 4"/>
          <p:cNvSpPr txBox="1">
            <a:spLocks noChangeArrowheads="1"/>
          </p:cNvSpPr>
          <p:nvPr/>
        </p:nvSpPr>
        <p:spPr bwMode="auto">
          <a:xfrm>
            <a:off x="6350000" y="3925888"/>
            <a:ext cx="736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r>
              <a:rPr lang="en-GB" altLang="en-US"/>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29091"/>
                                        </p:tgtEl>
                                        <p:attrNameLst>
                                          <p:attrName>style.visibility</p:attrName>
                                        </p:attrNameLst>
                                      </p:cBhvr>
                                      <p:to>
                                        <p:strVal val="visible"/>
                                      </p:to>
                                    </p:set>
                                    <p:animEffect transition="in" filter="wipe(left)">
                                      <p:cBhvr>
                                        <p:cTn id="7" dur="500"/>
                                        <p:tgtEl>
                                          <p:spTgt spid="72909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29094"/>
                                        </p:tgtEl>
                                        <p:attrNameLst>
                                          <p:attrName>style.visibility</p:attrName>
                                        </p:attrNameLst>
                                      </p:cBhvr>
                                      <p:to>
                                        <p:strVal val="visible"/>
                                      </p:to>
                                    </p:set>
                                    <p:animEffect transition="in" filter="fade">
                                      <p:cBhvr>
                                        <p:cTn id="11" dur="500"/>
                                        <p:tgtEl>
                                          <p:spTgt spid="72909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29090"/>
                                        </p:tgtEl>
                                        <p:attrNameLst>
                                          <p:attrName>style.visibility</p:attrName>
                                        </p:attrNameLst>
                                      </p:cBhvr>
                                      <p:to>
                                        <p:strVal val="visible"/>
                                      </p:to>
                                    </p:set>
                                    <p:animEffect transition="in" filter="wipe(left)">
                                      <p:cBhvr>
                                        <p:cTn id="15" dur="1000"/>
                                        <p:tgtEl>
                                          <p:spTgt spid="729090"/>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29095"/>
                                        </p:tgtEl>
                                        <p:attrNameLst>
                                          <p:attrName>style.visibility</p:attrName>
                                        </p:attrNameLst>
                                      </p:cBhvr>
                                      <p:to>
                                        <p:strVal val="visible"/>
                                      </p:to>
                                    </p:set>
                                    <p:animEffect transition="in" filter="wipe(left)">
                                      <p:cBhvr>
                                        <p:cTn id="19" dur="500"/>
                                        <p:tgtEl>
                                          <p:spTgt spid="729095"/>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29099">
                                            <p:txEl>
                                              <p:pRg st="0" end="0"/>
                                            </p:txEl>
                                          </p:spTgt>
                                        </p:tgtEl>
                                        <p:attrNameLst>
                                          <p:attrName>style.visibility</p:attrName>
                                        </p:attrNameLst>
                                      </p:cBhvr>
                                      <p:to>
                                        <p:strVal val="visible"/>
                                      </p:to>
                                    </p:set>
                                    <p:animEffect transition="in" filter="wipe(left)">
                                      <p:cBhvr>
                                        <p:cTn id="23" dur="500"/>
                                        <p:tgtEl>
                                          <p:spTgt spid="729099">
                                            <p:txEl>
                                              <p:pRg st="0" end="0"/>
                                            </p:txEl>
                                          </p:spTgt>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729103"/>
                                        </p:tgtEl>
                                        <p:attrNameLst>
                                          <p:attrName>style.visibility</p:attrName>
                                        </p:attrNameLst>
                                      </p:cBhvr>
                                      <p:to>
                                        <p:strVal val="visible"/>
                                      </p:to>
                                    </p:set>
                                    <p:animEffect transition="in" filter="wipe(left)">
                                      <p:cBhvr>
                                        <p:cTn id="27" dur="500"/>
                                        <p:tgtEl>
                                          <p:spTgt spid="729103"/>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29100">
                                            <p:txEl>
                                              <p:pRg st="0" end="0"/>
                                            </p:txEl>
                                          </p:spTgt>
                                        </p:tgtEl>
                                        <p:attrNameLst>
                                          <p:attrName>style.visibility</p:attrName>
                                        </p:attrNameLst>
                                      </p:cBhvr>
                                      <p:to>
                                        <p:strVal val="visible"/>
                                      </p:to>
                                    </p:set>
                                    <p:animEffect transition="in" filter="wipe(left)">
                                      <p:cBhvr>
                                        <p:cTn id="31" dur="500"/>
                                        <p:tgtEl>
                                          <p:spTgt spid="729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9090" grpId="0"/>
      <p:bldP spid="729095" grpId="0"/>
      <p:bldP spid="729099" grpId="0" build="p"/>
      <p:bldP spid="729100"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371600" y="423863"/>
            <a:ext cx="7315200" cy="457200"/>
          </a:xfrm>
          <a:noFill/>
        </p:spPr>
        <p:txBody>
          <a:bodyPr/>
          <a:lstStyle/>
          <a:p>
            <a:pPr marL="419100" indent="-419100" eaLnBrk="1" hangingPunct="1"/>
            <a:r>
              <a:rPr lang="en-US" altLang="en-US" sz="2000" b="0" smtClean="0"/>
              <a:t>INVESTMENT DECISIONS BY CONSUMERS</a:t>
            </a:r>
          </a:p>
        </p:txBody>
      </p:sp>
      <p:grpSp>
        <p:nvGrpSpPr>
          <p:cNvPr id="39939" name="Group 3"/>
          <p:cNvGrpSpPr>
            <a:grpSpLocks/>
          </p:cNvGrpSpPr>
          <p:nvPr/>
        </p:nvGrpSpPr>
        <p:grpSpPr bwMode="auto">
          <a:xfrm>
            <a:off x="457200" y="381000"/>
            <a:ext cx="8229600" cy="487363"/>
            <a:chOff x="288" y="240"/>
            <a:chExt cx="5184" cy="307"/>
          </a:xfrm>
        </p:grpSpPr>
        <p:sp>
          <p:nvSpPr>
            <p:cNvPr id="39947"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15.6</a:t>
              </a:r>
            </a:p>
          </p:txBody>
        </p:sp>
        <p:sp>
          <p:nvSpPr>
            <p:cNvPr id="39948"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30118" name="Rectangle 6"/>
          <p:cNvSpPr>
            <a:spLocks noChangeArrowheads="1"/>
          </p:cNvSpPr>
          <p:nvPr/>
        </p:nvSpPr>
        <p:spPr bwMode="auto">
          <a:xfrm>
            <a:off x="685800" y="1600200"/>
            <a:ext cx="80772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pic>
        <p:nvPicPr>
          <p:cNvPr id="3994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0125" name="Picture 13" descr="example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635317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0126" name="Text Box 14"/>
          <p:cNvSpPr txBox="1">
            <a:spLocks noChangeArrowheads="1"/>
          </p:cNvSpPr>
          <p:nvPr/>
        </p:nvSpPr>
        <p:spPr bwMode="auto">
          <a:xfrm>
            <a:off x="914400" y="1905000"/>
            <a:ext cx="7239000"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Assuming an eight-year lifetime and no resale, the PDV of the cost of buying and operating air conditioner </a:t>
            </a:r>
            <a:r>
              <a:rPr lang="en-US" altLang="en-US" sz="1800" i="1">
                <a:solidFill>
                  <a:schemeClr val="tx1"/>
                </a:solidFill>
              </a:rPr>
              <a:t>i</a:t>
            </a:r>
            <a:r>
              <a:rPr lang="en-US" altLang="en-US" sz="1800">
                <a:solidFill>
                  <a:schemeClr val="tx1"/>
                </a:solidFill>
              </a:rPr>
              <a:t> is</a:t>
            </a: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endParaRPr lang="en-US" altLang="en-US" sz="1800">
              <a:solidFill>
                <a:schemeClr val="tx1"/>
              </a:solidFill>
            </a:endParaRPr>
          </a:p>
          <a:p>
            <a:pPr eaLnBrk="1" hangingPunct="1">
              <a:lnSpc>
                <a:spcPct val="105000"/>
              </a:lnSpc>
              <a:spcBef>
                <a:spcPct val="0"/>
              </a:spcBef>
            </a:pPr>
            <a:r>
              <a:rPr lang="en-US" altLang="en-US" sz="1800">
                <a:solidFill>
                  <a:schemeClr val="tx1"/>
                </a:solidFill>
              </a:rPr>
              <a:t>where </a:t>
            </a:r>
            <a:r>
              <a:rPr lang="en-US" altLang="en-US" sz="1800" i="1">
                <a:solidFill>
                  <a:schemeClr val="tx1"/>
                </a:solidFill>
              </a:rPr>
              <a:t>C</a:t>
            </a:r>
            <a:r>
              <a:rPr lang="en-US" altLang="en-US" sz="1800" i="1" baseline="-25000">
                <a:solidFill>
                  <a:schemeClr val="tx1"/>
                </a:solidFill>
              </a:rPr>
              <a:t>i</a:t>
            </a:r>
            <a:r>
              <a:rPr lang="en-US" altLang="en-US" sz="1800">
                <a:solidFill>
                  <a:schemeClr val="tx1"/>
                </a:solidFill>
              </a:rPr>
              <a:t> is the purchase price of air conditioner </a:t>
            </a:r>
            <a:r>
              <a:rPr lang="en-US" altLang="en-US" sz="1800" i="1">
                <a:solidFill>
                  <a:schemeClr val="tx1"/>
                </a:solidFill>
              </a:rPr>
              <a:t>i</a:t>
            </a:r>
            <a:r>
              <a:rPr lang="en-US" altLang="en-US" sz="1800">
                <a:solidFill>
                  <a:schemeClr val="tx1"/>
                </a:solidFill>
              </a:rPr>
              <a:t> and </a:t>
            </a:r>
            <a:r>
              <a:rPr lang="en-US" altLang="en-US" sz="1800" i="1">
                <a:solidFill>
                  <a:schemeClr val="tx1"/>
                </a:solidFill>
              </a:rPr>
              <a:t>OC</a:t>
            </a:r>
            <a:r>
              <a:rPr lang="en-US" altLang="en-US" sz="1800" i="1" baseline="-25000">
                <a:solidFill>
                  <a:schemeClr val="tx1"/>
                </a:solidFill>
              </a:rPr>
              <a:t>i</a:t>
            </a:r>
            <a:r>
              <a:rPr lang="en-US" altLang="en-US" sz="1800">
                <a:solidFill>
                  <a:schemeClr val="tx1"/>
                </a:solidFill>
              </a:rPr>
              <a:t> is its average annual operating cost.</a:t>
            </a:r>
          </a:p>
        </p:txBody>
      </p:sp>
      <p:pic>
        <p:nvPicPr>
          <p:cNvPr id="730128" name="Picture 16" descr="Eqn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3600" y="2667000"/>
            <a:ext cx="41402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0129" name="Text Box 17"/>
          <p:cNvSpPr txBox="1">
            <a:spLocks noChangeArrowheads="1"/>
          </p:cNvSpPr>
          <p:nvPr/>
        </p:nvSpPr>
        <p:spPr bwMode="auto">
          <a:xfrm>
            <a:off x="914400" y="4038600"/>
            <a:ext cx="7315200" cy="224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The preferred air conditioner depends on your discount rate.  A high discount rate would make the present value of the future operating costs smaller.  In this case, you would probably choose a less expensive but relatively inefficient unit.</a:t>
            </a:r>
          </a:p>
          <a:p>
            <a:pPr eaLnBrk="1" hangingPunct="1">
              <a:lnSpc>
                <a:spcPct val="105000"/>
              </a:lnSpc>
              <a:spcBef>
                <a:spcPct val="0"/>
              </a:spcBef>
            </a:pPr>
            <a:endParaRPr lang="en-US" altLang="en-US" sz="800">
              <a:solidFill>
                <a:schemeClr val="tx1"/>
              </a:solidFill>
            </a:endParaRPr>
          </a:p>
          <a:p>
            <a:pPr eaLnBrk="1" hangingPunct="1">
              <a:lnSpc>
                <a:spcPct val="105000"/>
              </a:lnSpc>
              <a:spcBef>
                <a:spcPct val="0"/>
              </a:spcBef>
            </a:pPr>
            <a:r>
              <a:rPr lang="en-US" altLang="en-US" sz="1800">
                <a:solidFill>
                  <a:schemeClr val="tx1"/>
                </a:solidFill>
              </a:rPr>
              <a:t>As with air conditioners, a consumer can compare two or more cars by calculating and comparing the PDV of the purchase price and expected average annual operating cost for each.</a:t>
            </a:r>
          </a:p>
        </p:txBody>
      </p:sp>
      <p:sp>
        <p:nvSpPr>
          <p:cNvPr id="39946" name="TextBox 1"/>
          <p:cNvSpPr txBox="1">
            <a:spLocks noChangeArrowheads="1"/>
          </p:cNvSpPr>
          <p:nvPr/>
        </p:nvSpPr>
        <p:spPr bwMode="auto">
          <a:xfrm>
            <a:off x="5245100" y="2819400"/>
            <a:ext cx="238125" cy="228600"/>
          </a:xfrm>
          <a:prstGeom prst="rect">
            <a:avLst/>
          </a:prstGeom>
          <a:solidFill>
            <a:srgbClr val="FFF7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endParaRPr lang="en-GB"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30125"/>
                                        </p:tgtEl>
                                        <p:attrNameLst>
                                          <p:attrName>style.visibility</p:attrName>
                                        </p:attrNameLst>
                                      </p:cBhvr>
                                      <p:to>
                                        <p:strVal val="visible"/>
                                      </p:to>
                                    </p:set>
                                    <p:animEffect transition="in" filter="wipe(left)">
                                      <p:cBhvr>
                                        <p:cTn id="7" dur="500"/>
                                        <p:tgtEl>
                                          <p:spTgt spid="73012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30118"/>
                                        </p:tgtEl>
                                        <p:attrNameLst>
                                          <p:attrName>style.visibility</p:attrName>
                                        </p:attrNameLst>
                                      </p:cBhvr>
                                      <p:to>
                                        <p:strVal val="visible"/>
                                      </p:to>
                                    </p:set>
                                    <p:animEffect transition="in" filter="fade">
                                      <p:cBhvr>
                                        <p:cTn id="11" dur="500"/>
                                        <p:tgtEl>
                                          <p:spTgt spid="73011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0126">
                                            <p:txEl>
                                              <p:pRg st="0" end="0"/>
                                            </p:txEl>
                                          </p:spTgt>
                                        </p:tgtEl>
                                        <p:attrNameLst>
                                          <p:attrName>style.visibility</p:attrName>
                                        </p:attrNameLst>
                                      </p:cBhvr>
                                      <p:to>
                                        <p:strVal val="visible"/>
                                      </p:to>
                                    </p:set>
                                    <p:animEffect transition="in" filter="wipe(left)">
                                      <p:cBhvr>
                                        <p:cTn id="15" dur="500"/>
                                        <p:tgtEl>
                                          <p:spTgt spid="730126">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30128"/>
                                        </p:tgtEl>
                                        <p:attrNameLst>
                                          <p:attrName>style.visibility</p:attrName>
                                        </p:attrNameLst>
                                      </p:cBhvr>
                                      <p:to>
                                        <p:strVal val="visible"/>
                                      </p:to>
                                    </p:set>
                                    <p:animEffect transition="in" filter="wipe(left)">
                                      <p:cBhvr>
                                        <p:cTn id="19" dur="500"/>
                                        <p:tgtEl>
                                          <p:spTgt spid="73012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30126">
                                            <p:txEl>
                                              <p:pRg st="4" end="4"/>
                                            </p:txEl>
                                          </p:spTgt>
                                        </p:tgtEl>
                                        <p:attrNameLst>
                                          <p:attrName>style.visibility</p:attrName>
                                        </p:attrNameLst>
                                      </p:cBhvr>
                                      <p:to>
                                        <p:strVal val="visible"/>
                                      </p:to>
                                    </p:set>
                                    <p:animEffect transition="in" filter="wipe(left)">
                                      <p:cBhvr>
                                        <p:cTn id="23" dur="500"/>
                                        <p:tgtEl>
                                          <p:spTgt spid="730126">
                                            <p:txEl>
                                              <p:pRg st="4" end="4"/>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30129">
                                            <p:txEl>
                                              <p:pRg st="0" end="0"/>
                                            </p:txEl>
                                          </p:spTgt>
                                        </p:tgtEl>
                                        <p:attrNameLst>
                                          <p:attrName>style.visibility</p:attrName>
                                        </p:attrNameLst>
                                      </p:cBhvr>
                                      <p:to>
                                        <p:strVal val="visible"/>
                                      </p:to>
                                    </p:set>
                                    <p:animEffect transition="in" filter="wipe(left)">
                                      <p:cBhvr>
                                        <p:cTn id="27" dur="500"/>
                                        <p:tgtEl>
                                          <p:spTgt spid="730129">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30129">
                                            <p:txEl>
                                              <p:pRg st="2" end="2"/>
                                            </p:txEl>
                                          </p:spTgt>
                                        </p:tgtEl>
                                        <p:attrNameLst>
                                          <p:attrName>style.visibility</p:attrName>
                                        </p:attrNameLst>
                                      </p:cBhvr>
                                      <p:to>
                                        <p:strVal val="visible"/>
                                      </p:to>
                                    </p:set>
                                    <p:animEffect transition="in" filter="wipe(left)">
                                      <p:cBhvr>
                                        <p:cTn id="31" dur="500"/>
                                        <p:tgtEl>
                                          <p:spTgt spid="7301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0118" grpId="0" animBg="1"/>
      <p:bldP spid="730126" grpId="0" build="p"/>
      <p:bldP spid="73012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8"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INVESTMENTS IN HUMAN CAPITAL</a:t>
            </a:r>
          </a:p>
        </p:txBody>
      </p:sp>
      <p:grpSp>
        <p:nvGrpSpPr>
          <p:cNvPr id="731139" name="Group 3"/>
          <p:cNvGrpSpPr>
            <a:grpSpLocks/>
          </p:cNvGrpSpPr>
          <p:nvPr/>
        </p:nvGrpSpPr>
        <p:grpSpPr bwMode="auto">
          <a:xfrm>
            <a:off x="457200" y="381000"/>
            <a:ext cx="8229600" cy="487363"/>
            <a:chOff x="288" y="240"/>
            <a:chExt cx="5184" cy="307"/>
          </a:xfrm>
        </p:grpSpPr>
        <p:sp>
          <p:nvSpPr>
            <p:cNvPr id="40969"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15.7</a:t>
              </a:r>
            </a:p>
          </p:txBody>
        </p:sp>
        <p:sp>
          <p:nvSpPr>
            <p:cNvPr id="40970"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31142"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1144" name="Text Box 8"/>
          <p:cNvSpPr txBox="1">
            <a:spLocks noChangeArrowheads="1"/>
          </p:cNvSpPr>
          <p:nvPr/>
        </p:nvSpPr>
        <p:spPr bwMode="auto">
          <a:xfrm>
            <a:off x="914400" y="2032000"/>
            <a:ext cx="7543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r>
              <a:rPr lang="en-US" altLang="en-US" sz="1800" b="1">
                <a:solidFill>
                  <a:srgbClr val="0066B3"/>
                </a:solidFill>
              </a:rPr>
              <a:t>The NPV of a College Education</a:t>
            </a:r>
            <a:r>
              <a:rPr lang="en-US" altLang="en-US" sz="1800">
                <a:solidFill>
                  <a:schemeClr val="tx1"/>
                </a:solidFill>
              </a:rPr>
              <a:t>  Let’s assume that the total economic cost of attending college to be $40,000 per year for each of four years. A college graduate will on average earn about $20,000 per year more than a high school graduate. For simplicity we will assume that this $20,000 salary differential persists for 20 years. In that case, the NPV (in $1000s) of investing in a college education is</a:t>
            </a:r>
          </a:p>
        </p:txBody>
      </p:sp>
      <p:sp>
        <p:nvSpPr>
          <p:cNvPr id="731145" name="Text Box 9"/>
          <p:cNvSpPr txBox="1">
            <a:spLocks noChangeArrowheads="1"/>
          </p:cNvSpPr>
          <p:nvPr/>
        </p:nvSpPr>
        <p:spPr bwMode="auto">
          <a:xfrm>
            <a:off x="914400" y="4522788"/>
            <a:ext cx="7391400" cy="195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A reasonable real discount rate would be about 5 percent. This rate would reflect the opportunity cost of money for many households. The NPV is then about $66,000.</a:t>
            </a:r>
          </a:p>
          <a:p>
            <a:pPr eaLnBrk="1" hangingPunct="1">
              <a:lnSpc>
                <a:spcPct val="105000"/>
              </a:lnSpc>
              <a:spcBef>
                <a:spcPct val="0"/>
              </a:spcBef>
            </a:pPr>
            <a:endParaRPr lang="en-US" altLang="en-US" sz="800">
              <a:solidFill>
                <a:schemeClr val="tx1"/>
              </a:solidFill>
            </a:endParaRPr>
          </a:p>
          <a:p>
            <a:pPr eaLnBrk="1" hangingPunct="1">
              <a:lnSpc>
                <a:spcPct val="105000"/>
              </a:lnSpc>
              <a:spcBef>
                <a:spcPct val="0"/>
              </a:spcBef>
            </a:pPr>
            <a:r>
              <a:rPr lang="en-US" altLang="en-US" sz="1800">
                <a:solidFill>
                  <a:schemeClr val="tx1"/>
                </a:solidFill>
              </a:rPr>
              <a:t>A college education is an investment with close to free entry. In markets with free entry, we should expect to see zero economic profits, which implies that investments will earn a competitive return.</a:t>
            </a:r>
          </a:p>
        </p:txBody>
      </p:sp>
      <p:sp>
        <p:nvSpPr>
          <p:cNvPr id="731147" name="Text Box 11"/>
          <p:cNvSpPr txBox="1">
            <a:spLocks noChangeArrowheads="1"/>
          </p:cNvSpPr>
          <p:nvPr/>
        </p:nvSpPr>
        <p:spPr bwMode="auto">
          <a:xfrm>
            <a:off x="914400" y="1066800"/>
            <a:ext cx="7543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human capital    </a:t>
            </a:r>
            <a:r>
              <a:rPr lang="en-US" altLang="en-US">
                <a:latin typeface="Arial" panose="020B0604020202020204" pitchFamily="34" charset="0"/>
              </a:rPr>
              <a:t>Knowledge, skills, and experience that</a:t>
            </a:r>
            <a:br>
              <a:rPr lang="en-US" altLang="en-US">
                <a:latin typeface="Arial" panose="020B0604020202020204" pitchFamily="34" charset="0"/>
              </a:rPr>
            </a:br>
            <a:r>
              <a:rPr lang="en-US" altLang="en-US">
                <a:latin typeface="Arial" panose="020B0604020202020204" pitchFamily="34" charset="0"/>
              </a:rPr>
              <a:t>make an individual more productive and thereby able to </a:t>
            </a:r>
            <a:br>
              <a:rPr lang="en-US" altLang="en-US">
                <a:latin typeface="Arial" panose="020B0604020202020204" pitchFamily="34" charset="0"/>
              </a:rPr>
            </a:br>
            <a:r>
              <a:rPr lang="en-US" altLang="en-US">
                <a:latin typeface="Arial" panose="020B0604020202020204" pitchFamily="34" charset="0"/>
              </a:rPr>
              <a:t>earn a higher income over a lifetime.</a:t>
            </a:r>
          </a:p>
        </p:txBody>
      </p:sp>
      <p:pic>
        <p:nvPicPr>
          <p:cNvPr id="731148" name="Picture 12" descr="Eqn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810000"/>
            <a:ext cx="554990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31139"/>
                                        </p:tgtEl>
                                        <p:attrNameLst>
                                          <p:attrName>style.visibility</p:attrName>
                                        </p:attrNameLst>
                                      </p:cBhvr>
                                      <p:to>
                                        <p:strVal val="visible"/>
                                      </p:to>
                                    </p:set>
                                    <p:animEffect transition="in" filter="wipe(left)">
                                      <p:cBhvr>
                                        <p:cTn id="7" dur="500"/>
                                        <p:tgtEl>
                                          <p:spTgt spid="731139"/>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31142"/>
                                        </p:tgtEl>
                                        <p:attrNameLst>
                                          <p:attrName>style.visibility</p:attrName>
                                        </p:attrNameLst>
                                      </p:cBhvr>
                                      <p:to>
                                        <p:strVal val="visible"/>
                                      </p:to>
                                    </p:set>
                                    <p:animEffect transition="in" filter="fade">
                                      <p:cBhvr>
                                        <p:cTn id="11" dur="500"/>
                                        <p:tgtEl>
                                          <p:spTgt spid="73114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1138"/>
                                        </p:tgtEl>
                                        <p:attrNameLst>
                                          <p:attrName>style.visibility</p:attrName>
                                        </p:attrNameLst>
                                      </p:cBhvr>
                                      <p:to>
                                        <p:strVal val="visible"/>
                                      </p:to>
                                    </p:set>
                                    <p:animEffect transition="in" filter="wipe(left)">
                                      <p:cBhvr>
                                        <p:cTn id="15" dur="1000"/>
                                        <p:tgtEl>
                                          <p:spTgt spid="73113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31147"/>
                                        </p:tgtEl>
                                        <p:attrNameLst>
                                          <p:attrName>style.visibility</p:attrName>
                                        </p:attrNameLst>
                                      </p:cBhvr>
                                      <p:to>
                                        <p:strVal val="visible"/>
                                      </p:to>
                                    </p:set>
                                    <p:animEffect transition="in" filter="wipe(left)">
                                      <p:cBhvr>
                                        <p:cTn id="19" dur="500"/>
                                        <p:tgtEl>
                                          <p:spTgt spid="731147"/>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31144">
                                            <p:txEl>
                                              <p:pRg st="0" end="0"/>
                                            </p:txEl>
                                          </p:spTgt>
                                        </p:tgtEl>
                                        <p:attrNameLst>
                                          <p:attrName>style.visibility</p:attrName>
                                        </p:attrNameLst>
                                      </p:cBhvr>
                                      <p:to>
                                        <p:strVal val="visible"/>
                                      </p:to>
                                    </p:set>
                                    <p:animEffect transition="in" filter="wipe(left)">
                                      <p:cBhvr>
                                        <p:cTn id="23" dur="500"/>
                                        <p:tgtEl>
                                          <p:spTgt spid="731144">
                                            <p:txEl>
                                              <p:pRg st="0" end="0"/>
                                            </p:txEl>
                                          </p:spTgt>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731148"/>
                                        </p:tgtEl>
                                        <p:attrNameLst>
                                          <p:attrName>style.visibility</p:attrName>
                                        </p:attrNameLst>
                                      </p:cBhvr>
                                      <p:to>
                                        <p:strVal val="visible"/>
                                      </p:to>
                                    </p:set>
                                    <p:animEffect transition="in" filter="wipe(left)">
                                      <p:cBhvr>
                                        <p:cTn id="27" dur="500"/>
                                        <p:tgtEl>
                                          <p:spTgt spid="731148"/>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31145">
                                            <p:txEl>
                                              <p:pRg st="0" end="0"/>
                                            </p:txEl>
                                          </p:spTgt>
                                        </p:tgtEl>
                                        <p:attrNameLst>
                                          <p:attrName>style.visibility</p:attrName>
                                        </p:attrNameLst>
                                      </p:cBhvr>
                                      <p:to>
                                        <p:strVal val="visible"/>
                                      </p:to>
                                    </p:set>
                                    <p:animEffect transition="in" filter="wipe(left)">
                                      <p:cBhvr>
                                        <p:cTn id="31" dur="500"/>
                                        <p:tgtEl>
                                          <p:spTgt spid="731145">
                                            <p:txEl>
                                              <p:pRg st="0" end="0"/>
                                            </p:txEl>
                                          </p:spTgt>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731145">
                                            <p:txEl>
                                              <p:pRg st="2" end="2"/>
                                            </p:txEl>
                                          </p:spTgt>
                                        </p:tgtEl>
                                        <p:attrNameLst>
                                          <p:attrName>style.visibility</p:attrName>
                                        </p:attrNameLst>
                                      </p:cBhvr>
                                      <p:to>
                                        <p:strVal val="visible"/>
                                      </p:to>
                                    </p:set>
                                    <p:animEffect transition="in" filter="wipe(left)">
                                      <p:cBhvr>
                                        <p:cTn id="35" dur="500"/>
                                        <p:tgtEl>
                                          <p:spTgt spid="73114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1138" grpId="0"/>
      <p:bldP spid="731144" grpId="0" build="p"/>
      <p:bldP spid="731145" grpId="0" build="p"/>
      <p:bldP spid="73114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1371600" y="457200"/>
            <a:ext cx="7315200" cy="609600"/>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grpSp>
        <p:nvGrpSpPr>
          <p:cNvPr id="732163" name="Group 3"/>
          <p:cNvGrpSpPr>
            <a:grpSpLocks/>
          </p:cNvGrpSpPr>
          <p:nvPr/>
        </p:nvGrpSpPr>
        <p:grpSpPr bwMode="auto">
          <a:xfrm>
            <a:off x="457200" y="381000"/>
            <a:ext cx="8229600" cy="487363"/>
            <a:chOff x="288" y="240"/>
            <a:chExt cx="5184" cy="307"/>
          </a:xfrm>
        </p:grpSpPr>
        <p:sp>
          <p:nvSpPr>
            <p:cNvPr id="41993"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1994"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3216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2169" name="Text Box 9"/>
          <p:cNvSpPr txBox="1">
            <a:spLocks noChangeArrowheads="1"/>
          </p:cNvSpPr>
          <p:nvPr/>
        </p:nvSpPr>
        <p:spPr bwMode="auto">
          <a:xfrm>
            <a:off x="914400" y="1219200"/>
            <a:ext cx="6781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Production decisions often have </a:t>
            </a:r>
            <a:r>
              <a:rPr lang="en-US" altLang="en-US" i="1">
                <a:latin typeface="Arial" panose="020B0604020202020204" pitchFamily="34" charset="0"/>
              </a:rPr>
              <a:t>intertemporal</a:t>
            </a:r>
            <a:r>
              <a:rPr lang="en-US" altLang="en-US">
                <a:latin typeface="Arial" panose="020B0604020202020204" pitchFamily="34" charset="0"/>
              </a:rPr>
              <a:t> aspects—production today affects sales or costs in the future.  Intertemporal production decisions involve comparisons between costs and benefits today with costs and benefits in the future.</a:t>
            </a:r>
          </a:p>
        </p:txBody>
      </p:sp>
      <p:sp>
        <p:nvSpPr>
          <p:cNvPr id="732171" name="Rectangle 11"/>
          <p:cNvSpPr>
            <a:spLocks noGrp="1" noChangeArrowheads="1"/>
          </p:cNvSpPr>
          <p:nvPr>
            <p:ph type="body" idx="1"/>
          </p:nvPr>
        </p:nvSpPr>
        <p:spPr>
          <a:xfrm>
            <a:off x="914400" y="2514600"/>
            <a:ext cx="7315200" cy="381000"/>
          </a:xfrm>
          <a:noFill/>
        </p:spPr>
        <p:txBody>
          <a:bodyPr/>
          <a:lstStyle/>
          <a:p>
            <a:pPr eaLnBrk="1" hangingPunct="1">
              <a:lnSpc>
                <a:spcPct val="80000"/>
              </a:lnSpc>
            </a:pPr>
            <a:r>
              <a:rPr lang="en-US" altLang="en-US" sz="1800" b="1" smtClean="0"/>
              <a:t>The Production Decision of an Individual Resource Producer</a:t>
            </a:r>
          </a:p>
        </p:txBody>
      </p:sp>
      <p:sp>
        <p:nvSpPr>
          <p:cNvPr id="732172" name="Text Box 12"/>
          <p:cNvSpPr txBox="1">
            <a:spLocks noChangeArrowheads="1"/>
          </p:cNvSpPr>
          <p:nvPr/>
        </p:nvSpPr>
        <p:spPr bwMode="auto">
          <a:xfrm>
            <a:off x="914400" y="2860675"/>
            <a:ext cx="7315200" cy="225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How fast must the price rise for you to keep the oil in the ground?</a:t>
            </a:r>
          </a:p>
          <a:p>
            <a:pPr eaLnBrk="1" hangingPunct="1">
              <a:buClr>
                <a:schemeClr val="bg2"/>
              </a:buClr>
            </a:pPr>
            <a:endParaRPr lang="en-US" altLang="en-US" sz="800">
              <a:latin typeface="Arial" panose="020B0604020202020204" pitchFamily="34" charset="0"/>
            </a:endParaRPr>
          </a:p>
          <a:p>
            <a:pPr eaLnBrk="1" hangingPunct="1">
              <a:buClr>
                <a:schemeClr val="bg2"/>
              </a:buClr>
            </a:pPr>
            <a:r>
              <a:rPr lang="en-US" altLang="en-US">
                <a:latin typeface="Arial" panose="020B0604020202020204" pitchFamily="34" charset="0"/>
              </a:rPr>
              <a:t>Your production decision rule is: </a:t>
            </a:r>
            <a:r>
              <a:rPr lang="en-US" altLang="en-US" i="1">
                <a:latin typeface="Arial" panose="020B0604020202020204" pitchFamily="34" charset="0"/>
              </a:rPr>
              <a:t>Keep all your oil if you expect its price less its extraction cost to rise faster than the rate of interest. Extract and sell all of it if you expect price less cost to rise at less than the rate of interest</a:t>
            </a:r>
            <a:r>
              <a:rPr lang="en-US" altLang="en-US">
                <a:latin typeface="Arial" panose="020B0604020202020204" pitchFamily="34" charset="0"/>
              </a:rPr>
              <a:t>.</a:t>
            </a:r>
          </a:p>
          <a:p>
            <a:pPr eaLnBrk="1" hangingPunct="1">
              <a:buClr>
                <a:schemeClr val="bg2"/>
              </a:buClr>
            </a:pPr>
            <a:endParaRPr lang="en-US" altLang="en-US" sz="800">
              <a:latin typeface="Arial" panose="020B0604020202020204" pitchFamily="34" charset="0"/>
            </a:endParaRPr>
          </a:p>
          <a:p>
            <a:pPr eaLnBrk="1" hangingPunct="1">
              <a:buClr>
                <a:schemeClr val="bg2"/>
              </a:buClr>
            </a:pPr>
            <a:r>
              <a:rPr lang="en-US" altLang="en-US">
                <a:latin typeface="Arial" panose="020B0604020202020204" pitchFamily="34" charset="0"/>
              </a:rPr>
              <a:t>Letting </a:t>
            </a:r>
            <a:r>
              <a:rPr lang="en-US" altLang="en-US" i="1">
                <a:latin typeface="Arial" panose="020B0604020202020204" pitchFamily="34" charset="0"/>
              </a:rPr>
              <a:t>P</a:t>
            </a:r>
            <a:r>
              <a:rPr lang="en-US" altLang="en-US" i="1" baseline="-25000">
                <a:latin typeface="Arial" panose="020B0604020202020204" pitchFamily="34" charset="0"/>
              </a:rPr>
              <a:t>t</a:t>
            </a:r>
            <a:r>
              <a:rPr lang="en-US" altLang="en-US">
                <a:latin typeface="Arial" panose="020B0604020202020204" pitchFamily="34" charset="0"/>
              </a:rPr>
              <a:t> be the price of oil this year, </a:t>
            </a:r>
            <a:r>
              <a:rPr lang="en-US" altLang="en-US" i="1">
                <a:latin typeface="Arial" panose="020B0604020202020204" pitchFamily="34" charset="0"/>
              </a:rPr>
              <a:t>P</a:t>
            </a:r>
            <a:r>
              <a:rPr lang="en-US" altLang="en-US" i="1" baseline="-25000">
                <a:latin typeface="Arial" panose="020B0604020202020204" pitchFamily="34" charset="0"/>
              </a:rPr>
              <a:t>t</a:t>
            </a:r>
            <a:r>
              <a:rPr lang="en-US" altLang="en-US" baseline="-25000">
                <a:latin typeface="Arial" panose="020B0604020202020204" pitchFamily="34" charset="0"/>
              </a:rPr>
              <a:t>+1</a:t>
            </a:r>
            <a:r>
              <a:rPr lang="en-US" altLang="en-US">
                <a:latin typeface="Arial" panose="020B0604020202020204" pitchFamily="34" charset="0"/>
              </a:rPr>
              <a:t> the price next year, and </a:t>
            </a:r>
            <a:r>
              <a:rPr lang="en-US" altLang="en-US" i="1">
                <a:latin typeface="Arial" panose="020B0604020202020204" pitchFamily="34" charset="0"/>
              </a:rPr>
              <a:t>c</a:t>
            </a:r>
            <a:r>
              <a:rPr lang="en-US" altLang="en-US">
                <a:latin typeface="Arial" panose="020B0604020202020204" pitchFamily="34" charset="0"/>
              </a:rPr>
              <a:t> the cost of extraction, we can write this production rule as follows:</a:t>
            </a:r>
          </a:p>
        </p:txBody>
      </p:sp>
      <p:pic>
        <p:nvPicPr>
          <p:cNvPr id="732173" name="Picture 13" descr="Eqn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9800" y="5207000"/>
            <a:ext cx="44069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32163"/>
                                        </p:tgtEl>
                                        <p:attrNameLst>
                                          <p:attrName>style.visibility</p:attrName>
                                        </p:attrNameLst>
                                      </p:cBhvr>
                                      <p:to>
                                        <p:strVal val="visible"/>
                                      </p:to>
                                    </p:set>
                                    <p:animEffect transition="in" filter="wipe(left)">
                                      <p:cBhvr>
                                        <p:cTn id="7" dur="500"/>
                                        <p:tgtEl>
                                          <p:spTgt spid="732163"/>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32166"/>
                                        </p:tgtEl>
                                        <p:attrNameLst>
                                          <p:attrName>style.visibility</p:attrName>
                                        </p:attrNameLst>
                                      </p:cBhvr>
                                      <p:to>
                                        <p:strVal val="visible"/>
                                      </p:to>
                                    </p:set>
                                    <p:animEffect transition="in" filter="fade">
                                      <p:cBhvr>
                                        <p:cTn id="11" dur="500"/>
                                        <p:tgtEl>
                                          <p:spTgt spid="73216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2162"/>
                                        </p:tgtEl>
                                        <p:attrNameLst>
                                          <p:attrName>style.visibility</p:attrName>
                                        </p:attrNameLst>
                                      </p:cBhvr>
                                      <p:to>
                                        <p:strVal val="visible"/>
                                      </p:to>
                                    </p:set>
                                    <p:animEffect transition="in" filter="wipe(left)">
                                      <p:cBhvr>
                                        <p:cTn id="15" dur="1000"/>
                                        <p:tgtEl>
                                          <p:spTgt spid="73216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32169"/>
                                        </p:tgtEl>
                                        <p:attrNameLst>
                                          <p:attrName>style.visibility</p:attrName>
                                        </p:attrNameLst>
                                      </p:cBhvr>
                                      <p:to>
                                        <p:strVal val="visible"/>
                                      </p:to>
                                    </p:set>
                                    <p:animEffect transition="in" filter="wipe(left)">
                                      <p:cBhvr>
                                        <p:cTn id="19" dur="500"/>
                                        <p:tgtEl>
                                          <p:spTgt spid="732169"/>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32171">
                                            <p:txEl>
                                              <p:pRg st="0" end="0"/>
                                            </p:txEl>
                                          </p:spTgt>
                                        </p:tgtEl>
                                        <p:attrNameLst>
                                          <p:attrName>style.visibility</p:attrName>
                                        </p:attrNameLst>
                                      </p:cBhvr>
                                      <p:to>
                                        <p:strVal val="visible"/>
                                      </p:to>
                                    </p:set>
                                    <p:animEffect transition="in" filter="wipe(left)">
                                      <p:cBhvr>
                                        <p:cTn id="23" dur="500"/>
                                        <p:tgtEl>
                                          <p:spTgt spid="732171">
                                            <p:txEl>
                                              <p:pRg st="0" end="0"/>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32172">
                                            <p:txEl>
                                              <p:pRg st="0" end="0"/>
                                            </p:txEl>
                                          </p:spTgt>
                                        </p:tgtEl>
                                        <p:attrNameLst>
                                          <p:attrName>style.visibility</p:attrName>
                                        </p:attrNameLst>
                                      </p:cBhvr>
                                      <p:to>
                                        <p:strVal val="visible"/>
                                      </p:to>
                                    </p:set>
                                    <p:animEffect transition="in" filter="wipe(left)">
                                      <p:cBhvr>
                                        <p:cTn id="27" dur="500"/>
                                        <p:tgtEl>
                                          <p:spTgt spid="732172">
                                            <p:txEl>
                                              <p:pRg st="0" end="0"/>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32172">
                                            <p:txEl>
                                              <p:pRg st="2" end="2"/>
                                            </p:txEl>
                                          </p:spTgt>
                                        </p:tgtEl>
                                        <p:attrNameLst>
                                          <p:attrName>style.visibility</p:attrName>
                                        </p:attrNameLst>
                                      </p:cBhvr>
                                      <p:to>
                                        <p:strVal val="visible"/>
                                      </p:to>
                                    </p:set>
                                    <p:animEffect transition="in" filter="wipe(left)">
                                      <p:cBhvr>
                                        <p:cTn id="31" dur="500"/>
                                        <p:tgtEl>
                                          <p:spTgt spid="732172">
                                            <p:txEl>
                                              <p:pRg st="2" end="2"/>
                                            </p:txEl>
                                          </p:spTgt>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732172">
                                            <p:txEl>
                                              <p:pRg st="4" end="4"/>
                                            </p:txEl>
                                          </p:spTgt>
                                        </p:tgtEl>
                                        <p:attrNameLst>
                                          <p:attrName>style.visibility</p:attrName>
                                        </p:attrNameLst>
                                      </p:cBhvr>
                                      <p:to>
                                        <p:strVal val="visible"/>
                                      </p:to>
                                    </p:set>
                                    <p:animEffect transition="in" filter="wipe(left)">
                                      <p:cBhvr>
                                        <p:cTn id="35" dur="500"/>
                                        <p:tgtEl>
                                          <p:spTgt spid="732172">
                                            <p:txEl>
                                              <p:pRg st="4" end="4"/>
                                            </p:txEl>
                                          </p:spTgt>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732173"/>
                                        </p:tgtEl>
                                        <p:attrNameLst>
                                          <p:attrName>style.visibility</p:attrName>
                                        </p:attrNameLst>
                                      </p:cBhvr>
                                      <p:to>
                                        <p:strVal val="visible"/>
                                      </p:to>
                                    </p:set>
                                    <p:animEffect transition="in" filter="wipe(left)">
                                      <p:cBhvr>
                                        <p:cTn id="39" dur="500"/>
                                        <p:tgtEl>
                                          <p:spTgt spid="732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2162" grpId="0"/>
      <p:bldP spid="732169" grpId="0"/>
      <p:bldP spid="732171" grpId="0" build="p"/>
      <p:bldP spid="73217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371600" y="533400"/>
            <a:ext cx="7315200" cy="457200"/>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pic>
        <p:nvPicPr>
          <p:cNvPr id="43011"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2" name="Rectangle 7"/>
          <p:cNvSpPr>
            <a:spLocks noGrp="1" noChangeArrowheads="1"/>
          </p:cNvSpPr>
          <p:nvPr>
            <p:ph type="body" idx="1"/>
          </p:nvPr>
        </p:nvSpPr>
        <p:spPr>
          <a:xfrm>
            <a:off x="609600" y="1212850"/>
            <a:ext cx="6629400" cy="358775"/>
          </a:xfrm>
          <a:noFill/>
        </p:spPr>
        <p:txBody>
          <a:bodyPr/>
          <a:lstStyle/>
          <a:p>
            <a:pPr marL="0" indent="0" eaLnBrk="1" hangingPunct="1">
              <a:lnSpc>
                <a:spcPct val="80000"/>
              </a:lnSpc>
            </a:pPr>
            <a:r>
              <a:rPr lang="en-US" altLang="en-US" sz="2000" smtClean="0"/>
              <a:t>The Behavior of Market Price</a:t>
            </a:r>
          </a:p>
        </p:txBody>
      </p:sp>
      <p:sp>
        <p:nvSpPr>
          <p:cNvPr id="734216" name="Rectangle 8"/>
          <p:cNvSpPr>
            <a:spLocks noChangeArrowheads="1"/>
          </p:cNvSpPr>
          <p:nvPr/>
        </p:nvSpPr>
        <p:spPr bwMode="auto">
          <a:xfrm>
            <a:off x="533400" y="2286000"/>
            <a:ext cx="2133600" cy="40386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Price less marginal cost must rise at exactly the rate of interest.</a:t>
            </a:r>
          </a:p>
          <a:p>
            <a:pPr eaLnBrk="1" hangingPunct="1">
              <a:spcAft>
                <a:spcPct val="20000"/>
              </a:spcAft>
            </a:pPr>
            <a:r>
              <a:rPr lang="en-US" altLang="en-US" sz="1400">
                <a:solidFill>
                  <a:schemeClr val="tx1"/>
                </a:solidFill>
              </a:rPr>
              <a:t>The marginal cost of extraction is </a:t>
            </a:r>
            <a:r>
              <a:rPr lang="en-US" altLang="en-US" sz="1400" i="1">
                <a:solidFill>
                  <a:schemeClr val="tx1"/>
                </a:solidFill>
              </a:rPr>
              <a:t>c</a:t>
            </a:r>
            <a:r>
              <a:rPr lang="en-US" altLang="en-US" sz="1400">
                <a:solidFill>
                  <a:schemeClr val="tx1"/>
                </a:solidFill>
              </a:rPr>
              <a:t>, and the price and total quantity produced are initially </a:t>
            </a:r>
            <a:r>
              <a:rPr lang="en-US" altLang="en-US" sz="1400" i="1">
                <a:solidFill>
                  <a:schemeClr val="tx1"/>
                </a:solidFill>
              </a:rPr>
              <a:t>P</a:t>
            </a:r>
            <a:r>
              <a:rPr lang="en-US" altLang="en-US" sz="1400" baseline="-25000">
                <a:solidFill>
                  <a:schemeClr val="tx1"/>
                </a:solidFill>
              </a:rPr>
              <a:t>0</a:t>
            </a:r>
            <a:r>
              <a:rPr lang="en-US" altLang="en-US" sz="1400">
                <a:solidFill>
                  <a:schemeClr val="tx1"/>
                </a:solidFill>
              </a:rPr>
              <a:t> and </a:t>
            </a:r>
            <a:r>
              <a:rPr lang="en-US" altLang="en-US" sz="1400" i="1">
                <a:solidFill>
                  <a:schemeClr val="tx1"/>
                </a:solidFill>
              </a:rPr>
              <a:t>Q</a:t>
            </a:r>
            <a:r>
              <a:rPr lang="en-US" altLang="en-US" sz="1400" baseline="-25000">
                <a:solidFill>
                  <a:schemeClr val="tx1"/>
                </a:solidFill>
              </a:rPr>
              <a:t>0</a:t>
            </a:r>
            <a:r>
              <a:rPr lang="en-US" altLang="en-US" sz="1400">
                <a:solidFill>
                  <a:schemeClr val="tx1"/>
                </a:solidFill>
              </a:rPr>
              <a:t>.</a:t>
            </a:r>
          </a:p>
        </p:txBody>
      </p:sp>
      <p:sp>
        <p:nvSpPr>
          <p:cNvPr id="734217" name="Rectangle 9"/>
          <p:cNvSpPr>
            <a:spLocks noChangeArrowheads="1"/>
          </p:cNvSpPr>
          <p:nvPr/>
        </p:nvSpPr>
        <p:spPr bwMode="auto">
          <a:xfrm>
            <a:off x="609600" y="1905000"/>
            <a:ext cx="2057400" cy="3810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of an Exhaustible</a:t>
            </a:r>
            <a:br>
              <a:rPr lang="en-US" altLang="en-US" sz="1200" b="1">
                <a:solidFill>
                  <a:schemeClr val="tx1"/>
                </a:solidFill>
              </a:rPr>
            </a:br>
            <a:r>
              <a:rPr lang="en-US" altLang="en-US" sz="1200" b="1">
                <a:solidFill>
                  <a:schemeClr val="tx1"/>
                </a:solidFill>
              </a:rPr>
              <a:t> Resource (Part I)</a:t>
            </a:r>
          </a:p>
        </p:txBody>
      </p:sp>
      <p:sp>
        <p:nvSpPr>
          <p:cNvPr id="734218" name="Rectangle 10"/>
          <p:cNvSpPr>
            <a:spLocks noChangeArrowheads="1"/>
          </p:cNvSpPr>
          <p:nvPr/>
        </p:nvSpPr>
        <p:spPr bwMode="auto">
          <a:xfrm>
            <a:off x="609600" y="16002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15.4</a:t>
            </a:r>
          </a:p>
        </p:txBody>
      </p:sp>
      <p:pic>
        <p:nvPicPr>
          <p:cNvPr id="734248" name="Picture 40"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4249" name="Picture 41"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4250" name="Picture 42"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4251" name="Picture 43"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4252" name="Picture 44" descr="fig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4253" name="Picture 45" descr="fig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22" name="Group 49"/>
          <p:cNvGrpSpPr>
            <a:grpSpLocks/>
          </p:cNvGrpSpPr>
          <p:nvPr/>
        </p:nvGrpSpPr>
        <p:grpSpPr bwMode="auto">
          <a:xfrm>
            <a:off x="457200" y="381000"/>
            <a:ext cx="8229600" cy="487363"/>
            <a:chOff x="288" y="240"/>
            <a:chExt cx="5184" cy="307"/>
          </a:xfrm>
        </p:grpSpPr>
        <p:sp>
          <p:nvSpPr>
            <p:cNvPr id="43023" name="Rectangle 50"/>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3024" name="Line 51"/>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4218"/>
                                        </p:tgtEl>
                                        <p:attrNameLst>
                                          <p:attrName>style.visibility</p:attrName>
                                        </p:attrNameLst>
                                      </p:cBhvr>
                                      <p:to>
                                        <p:strVal val="visible"/>
                                      </p:to>
                                    </p:set>
                                    <p:animEffect transition="in" filter="wipe(left)">
                                      <p:cBhvr>
                                        <p:cTn id="7" dur="500"/>
                                        <p:tgtEl>
                                          <p:spTgt spid="73421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4217"/>
                                        </p:tgtEl>
                                        <p:attrNameLst>
                                          <p:attrName>style.visibility</p:attrName>
                                        </p:attrNameLst>
                                      </p:cBhvr>
                                      <p:to>
                                        <p:strVal val="visible"/>
                                      </p:to>
                                    </p:set>
                                    <p:animEffect transition="in" filter="wipe(left)">
                                      <p:cBhvr>
                                        <p:cTn id="11" dur="500"/>
                                        <p:tgtEl>
                                          <p:spTgt spid="73421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4216">
                                            <p:txEl>
                                              <p:pRg st="0" end="0"/>
                                            </p:txEl>
                                          </p:spTgt>
                                        </p:tgtEl>
                                        <p:attrNameLst>
                                          <p:attrName>style.visibility</p:attrName>
                                        </p:attrNameLst>
                                      </p:cBhvr>
                                      <p:to>
                                        <p:strVal val="visible"/>
                                      </p:to>
                                    </p:set>
                                    <p:animEffect transition="in" filter="wipe(left)">
                                      <p:cBhvr>
                                        <p:cTn id="15" dur="500"/>
                                        <p:tgtEl>
                                          <p:spTgt spid="734216">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34248"/>
                                        </p:tgtEl>
                                        <p:attrNameLst>
                                          <p:attrName>style.visibility</p:attrName>
                                        </p:attrNameLst>
                                      </p:cBhvr>
                                      <p:to>
                                        <p:strVal val="visible"/>
                                      </p:to>
                                    </p:set>
                                    <p:animEffect transition="in" filter="wipe(left)">
                                      <p:cBhvr>
                                        <p:cTn id="19" dur="500"/>
                                        <p:tgtEl>
                                          <p:spTgt spid="73424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34216">
                                            <p:txEl>
                                              <p:pRg st="1" end="1"/>
                                            </p:txEl>
                                          </p:spTgt>
                                        </p:tgtEl>
                                        <p:attrNameLst>
                                          <p:attrName>style.visibility</p:attrName>
                                        </p:attrNameLst>
                                      </p:cBhvr>
                                      <p:to>
                                        <p:strVal val="visible"/>
                                      </p:to>
                                    </p:set>
                                    <p:animEffect transition="in" filter="wipe(left)">
                                      <p:cBhvr>
                                        <p:cTn id="24" dur="500"/>
                                        <p:tgtEl>
                                          <p:spTgt spid="734216">
                                            <p:txEl>
                                              <p:pRg st="1" end="1"/>
                                            </p:txEl>
                                          </p:spTgt>
                                        </p:tgtEl>
                                      </p:cBhvr>
                                    </p:animEffect>
                                  </p:childTnLst>
                                </p:cTn>
                              </p:par>
                            </p:childTnLst>
                          </p:cTn>
                        </p:par>
                        <p:par>
                          <p:cTn id="25" fill="hold" nodeType="afterGroup">
                            <p:stCondLst>
                              <p:cond delay="500"/>
                            </p:stCondLst>
                            <p:childTnLst>
                              <p:par>
                                <p:cTn id="26" presetID="22" presetClass="entr" presetSubtype="8" fill="hold" nodeType="afterEffect">
                                  <p:stCondLst>
                                    <p:cond delay="0"/>
                                  </p:stCondLst>
                                  <p:childTnLst>
                                    <p:set>
                                      <p:cBhvr>
                                        <p:cTn id="27" dur="1" fill="hold">
                                          <p:stCondLst>
                                            <p:cond delay="0"/>
                                          </p:stCondLst>
                                        </p:cTn>
                                        <p:tgtEl>
                                          <p:spTgt spid="734249"/>
                                        </p:tgtEl>
                                        <p:attrNameLst>
                                          <p:attrName>style.visibility</p:attrName>
                                        </p:attrNameLst>
                                      </p:cBhvr>
                                      <p:to>
                                        <p:strVal val="visible"/>
                                      </p:to>
                                    </p:set>
                                    <p:animEffect transition="in" filter="wipe(left)">
                                      <p:cBhvr>
                                        <p:cTn id="28" dur="2000"/>
                                        <p:tgtEl>
                                          <p:spTgt spid="734249"/>
                                        </p:tgtEl>
                                      </p:cBhvr>
                                    </p:animEffect>
                                  </p:childTnLst>
                                </p:cTn>
                              </p:par>
                            </p:childTnLst>
                          </p:cTn>
                        </p:par>
                        <p:par>
                          <p:cTn id="29" fill="hold" nodeType="afterGroup">
                            <p:stCondLst>
                              <p:cond delay="2500"/>
                            </p:stCondLst>
                            <p:childTnLst>
                              <p:par>
                                <p:cTn id="30" presetID="22" presetClass="entr" presetSubtype="8" fill="hold" nodeType="afterEffect">
                                  <p:stCondLst>
                                    <p:cond delay="0"/>
                                  </p:stCondLst>
                                  <p:childTnLst>
                                    <p:set>
                                      <p:cBhvr>
                                        <p:cTn id="31" dur="1" fill="hold">
                                          <p:stCondLst>
                                            <p:cond delay="0"/>
                                          </p:stCondLst>
                                        </p:cTn>
                                        <p:tgtEl>
                                          <p:spTgt spid="734250"/>
                                        </p:tgtEl>
                                        <p:attrNameLst>
                                          <p:attrName>style.visibility</p:attrName>
                                        </p:attrNameLst>
                                      </p:cBhvr>
                                      <p:to>
                                        <p:strVal val="visible"/>
                                      </p:to>
                                    </p:set>
                                    <p:animEffect transition="in" filter="wipe(left)">
                                      <p:cBhvr>
                                        <p:cTn id="32" dur="1000"/>
                                        <p:tgtEl>
                                          <p:spTgt spid="734250"/>
                                        </p:tgtEl>
                                      </p:cBhvr>
                                    </p:animEffect>
                                  </p:childTnLst>
                                </p:cTn>
                              </p:par>
                            </p:childTnLst>
                          </p:cTn>
                        </p:par>
                        <p:par>
                          <p:cTn id="33" fill="hold" nodeType="afterGroup">
                            <p:stCondLst>
                              <p:cond delay="3500"/>
                            </p:stCondLst>
                            <p:childTnLst>
                              <p:par>
                                <p:cTn id="34" presetID="22" presetClass="entr" presetSubtype="8" fill="hold" nodeType="afterEffect">
                                  <p:stCondLst>
                                    <p:cond delay="0"/>
                                  </p:stCondLst>
                                  <p:childTnLst>
                                    <p:set>
                                      <p:cBhvr>
                                        <p:cTn id="35" dur="1" fill="hold">
                                          <p:stCondLst>
                                            <p:cond delay="0"/>
                                          </p:stCondLst>
                                        </p:cTn>
                                        <p:tgtEl>
                                          <p:spTgt spid="734251"/>
                                        </p:tgtEl>
                                        <p:attrNameLst>
                                          <p:attrName>style.visibility</p:attrName>
                                        </p:attrNameLst>
                                      </p:cBhvr>
                                      <p:to>
                                        <p:strVal val="visible"/>
                                      </p:to>
                                    </p:set>
                                    <p:animEffect transition="in" filter="wipe(left)">
                                      <p:cBhvr>
                                        <p:cTn id="36" dur="1000"/>
                                        <p:tgtEl>
                                          <p:spTgt spid="734251"/>
                                        </p:tgtEl>
                                      </p:cBhvr>
                                    </p:animEffect>
                                  </p:childTnLst>
                                </p:cTn>
                              </p:par>
                            </p:childTnLst>
                          </p:cTn>
                        </p:par>
                        <p:par>
                          <p:cTn id="37" fill="hold" nodeType="afterGroup">
                            <p:stCondLst>
                              <p:cond delay="4500"/>
                            </p:stCondLst>
                            <p:childTnLst>
                              <p:par>
                                <p:cTn id="38" presetID="22" presetClass="entr" presetSubtype="8" fill="hold" nodeType="afterEffect">
                                  <p:stCondLst>
                                    <p:cond delay="0"/>
                                  </p:stCondLst>
                                  <p:childTnLst>
                                    <p:set>
                                      <p:cBhvr>
                                        <p:cTn id="39" dur="1" fill="hold">
                                          <p:stCondLst>
                                            <p:cond delay="0"/>
                                          </p:stCondLst>
                                        </p:cTn>
                                        <p:tgtEl>
                                          <p:spTgt spid="734252"/>
                                        </p:tgtEl>
                                        <p:attrNameLst>
                                          <p:attrName>style.visibility</p:attrName>
                                        </p:attrNameLst>
                                      </p:cBhvr>
                                      <p:to>
                                        <p:strVal val="visible"/>
                                      </p:to>
                                    </p:set>
                                    <p:animEffect transition="in" filter="wipe(left)">
                                      <p:cBhvr>
                                        <p:cTn id="40" dur="1000"/>
                                        <p:tgtEl>
                                          <p:spTgt spid="734252"/>
                                        </p:tgtEl>
                                      </p:cBhvr>
                                    </p:animEffect>
                                  </p:childTnLst>
                                </p:cTn>
                              </p:par>
                            </p:childTnLst>
                          </p:cTn>
                        </p:par>
                        <p:par>
                          <p:cTn id="41" fill="hold" nodeType="afterGroup">
                            <p:stCondLst>
                              <p:cond delay="5500"/>
                            </p:stCondLst>
                            <p:childTnLst>
                              <p:par>
                                <p:cTn id="42" presetID="22" presetClass="entr" presetSubtype="8" fill="hold" nodeType="afterEffect">
                                  <p:stCondLst>
                                    <p:cond delay="0"/>
                                  </p:stCondLst>
                                  <p:childTnLst>
                                    <p:set>
                                      <p:cBhvr>
                                        <p:cTn id="43" dur="1" fill="hold">
                                          <p:stCondLst>
                                            <p:cond delay="0"/>
                                          </p:stCondLst>
                                        </p:cTn>
                                        <p:tgtEl>
                                          <p:spTgt spid="734253"/>
                                        </p:tgtEl>
                                        <p:attrNameLst>
                                          <p:attrName>style.visibility</p:attrName>
                                        </p:attrNameLst>
                                      </p:cBhvr>
                                      <p:to>
                                        <p:strVal val="visible"/>
                                      </p:to>
                                    </p:set>
                                    <p:animEffect transition="in" filter="wipe(left)">
                                      <p:cBhvr>
                                        <p:cTn id="44" dur="1000"/>
                                        <p:tgtEl>
                                          <p:spTgt spid="734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4216" grpId="0" build="p"/>
      <p:bldP spid="734217" grpId="0" animBg="1"/>
      <p:bldP spid="7342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371600" y="533400"/>
            <a:ext cx="7315200" cy="457200"/>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pic>
        <p:nvPicPr>
          <p:cNvPr id="44035"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6" name="Rectangle 7"/>
          <p:cNvSpPr>
            <a:spLocks noGrp="1" noChangeArrowheads="1"/>
          </p:cNvSpPr>
          <p:nvPr>
            <p:ph type="body" idx="1"/>
          </p:nvPr>
        </p:nvSpPr>
        <p:spPr>
          <a:xfrm>
            <a:off x="609600" y="1212850"/>
            <a:ext cx="6629400" cy="358775"/>
          </a:xfrm>
          <a:noFill/>
        </p:spPr>
        <p:txBody>
          <a:bodyPr/>
          <a:lstStyle/>
          <a:p>
            <a:pPr eaLnBrk="1" hangingPunct="1">
              <a:lnSpc>
                <a:spcPct val="80000"/>
              </a:lnSpc>
            </a:pPr>
            <a:r>
              <a:rPr lang="en-US" altLang="en-US" sz="2000" smtClean="0"/>
              <a:t>The Behavior of Market Price</a:t>
            </a:r>
          </a:p>
        </p:txBody>
      </p:sp>
      <p:sp>
        <p:nvSpPr>
          <p:cNvPr id="735240" name="Rectangle 8"/>
          <p:cNvSpPr>
            <a:spLocks noChangeArrowheads="1"/>
          </p:cNvSpPr>
          <p:nvPr/>
        </p:nvSpPr>
        <p:spPr bwMode="auto">
          <a:xfrm>
            <a:off x="609600" y="2286000"/>
            <a:ext cx="2286000" cy="41910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Part (a) shows the net price, </a:t>
            </a:r>
            <a:r>
              <a:rPr lang="en-US" altLang="en-US" sz="1400" i="1">
                <a:solidFill>
                  <a:schemeClr val="tx1"/>
                </a:solidFill>
              </a:rPr>
              <a:t>P</a:t>
            </a:r>
            <a:r>
              <a:rPr lang="en-US" altLang="en-US" sz="1400">
                <a:solidFill>
                  <a:schemeClr val="tx1"/>
                </a:solidFill>
              </a:rPr>
              <a:t> − </a:t>
            </a:r>
            <a:r>
              <a:rPr lang="en-US" altLang="en-US" sz="1400" i="1">
                <a:solidFill>
                  <a:schemeClr val="tx1"/>
                </a:solidFill>
              </a:rPr>
              <a:t>c</a:t>
            </a:r>
            <a:r>
              <a:rPr lang="en-US" altLang="en-US" sz="1400">
                <a:solidFill>
                  <a:schemeClr val="tx1"/>
                </a:solidFill>
              </a:rPr>
              <a:t>, rising over time at the rate of interest. </a:t>
            </a:r>
          </a:p>
          <a:p>
            <a:pPr eaLnBrk="1" hangingPunct="1">
              <a:spcAft>
                <a:spcPct val="20000"/>
              </a:spcAft>
            </a:pPr>
            <a:r>
              <a:rPr lang="en-US" altLang="en-US" sz="1400">
                <a:solidFill>
                  <a:schemeClr val="tx1"/>
                </a:solidFill>
              </a:rPr>
              <a:t>In a competitive market, price less marginal production cost will rise at the rate of interest. </a:t>
            </a:r>
          </a:p>
          <a:p>
            <a:pPr eaLnBrk="1" hangingPunct="1">
              <a:spcAft>
                <a:spcPct val="20000"/>
              </a:spcAft>
            </a:pPr>
            <a:r>
              <a:rPr lang="en-US" altLang="en-US" sz="1400">
                <a:solidFill>
                  <a:schemeClr val="tx1"/>
                </a:solidFill>
              </a:rPr>
              <a:t>Part (b) shows the movement up the demand curve as price rises and the quantity demanded falls. This continues until time </a:t>
            </a:r>
            <a:r>
              <a:rPr lang="en-US" altLang="en-US" sz="1400" i="1">
                <a:solidFill>
                  <a:schemeClr val="tx1"/>
                </a:solidFill>
              </a:rPr>
              <a:t>T</a:t>
            </a:r>
            <a:r>
              <a:rPr lang="en-US" altLang="en-US" sz="1400">
                <a:solidFill>
                  <a:schemeClr val="tx1"/>
                </a:solidFill>
              </a:rPr>
              <a:t>, when all the oil has been used up and the price </a:t>
            </a:r>
            <a:r>
              <a:rPr lang="en-US" altLang="en-US" sz="1400" i="1">
                <a:solidFill>
                  <a:schemeClr val="tx1"/>
                </a:solidFill>
              </a:rPr>
              <a:t>P</a:t>
            </a:r>
            <a:r>
              <a:rPr lang="en-US" altLang="en-US" sz="1400" i="1" baseline="-25000">
                <a:solidFill>
                  <a:schemeClr val="tx1"/>
                </a:solidFill>
              </a:rPr>
              <a:t>T</a:t>
            </a:r>
            <a:r>
              <a:rPr lang="en-US" altLang="en-US" sz="1400">
                <a:solidFill>
                  <a:schemeClr val="tx1"/>
                </a:solidFill>
              </a:rPr>
              <a:t> is such that demand is just zero.</a:t>
            </a:r>
          </a:p>
        </p:txBody>
      </p:sp>
      <p:sp>
        <p:nvSpPr>
          <p:cNvPr id="44038" name="Rectangle 9"/>
          <p:cNvSpPr>
            <a:spLocks noChangeArrowheads="1"/>
          </p:cNvSpPr>
          <p:nvPr/>
        </p:nvSpPr>
        <p:spPr bwMode="auto">
          <a:xfrm>
            <a:off x="609600" y="1905000"/>
            <a:ext cx="2057400" cy="3810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of an Exhaustible</a:t>
            </a:r>
            <a:br>
              <a:rPr lang="en-US" altLang="en-US" sz="1200" b="1">
                <a:solidFill>
                  <a:schemeClr val="tx1"/>
                </a:solidFill>
              </a:rPr>
            </a:br>
            <a:r>
              <a:rPr lang="en-US" altLang="en-US" sz="1200" b="1">
                <a:solidFill>
                  <a:schemeClr val="tx1"/>
                </a:solidFill>
              </a:rPr>
              <a:t> Resource (Part II)</a:t>
            </a:r>
          </a:p>
        </p:txBody>
      </p:sp>
      <p:sp>
        <p:nvSpPr>
          <p:cNvPr id="44039" name="Rectangle 10"/>
          <p:cNvSpPr>
            <a:spLocks noChangeArrowheads="1"/>
          </p:cNvSpPr>
          <p:nvPr/>
        </p:nvSpPr>
        <p:spPr bwMode="auto">
          <a:xfrm>
            <a:off x="609600" y="16002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15.4</a:t>
            </a:r>
          </a:p>
        </p:txBody>
      </p:sp>
      <p:pic>
        <p:nvPicPr>
          <p:cNvPr id="44040" name="Picture 29"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1" name="Picture 30"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2" name="Picture 31"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3" name="Picture 32"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4" name="Picture 33" descr="fig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5" name="Picture 34" descr="fig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67" name="Picture 35" descr="fig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68" name="Picture 36" descr="fig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69" name="Picture 37" descr="fig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0" name="Picture 38" descr="fig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1" name="Picture 39" descr="fig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2" name="Picture 40" descr="fig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3" name="Picture 41" descr="fig1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4" name="Picture 42" descr="fig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5" name="Picture 43" descr="fig15"/>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6" name="Picture 44" descr="fig1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5277" name="Picture 45" descr="fig1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95600" y="1905000"/>
            <a:ext cx="61245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57" name="Group 46"/>
          <p:cNvGrpSpPr>
            <a:grpSpLocks/>
          </p:cNvGrpSpPr>
          <p:nvPr/>
        </p:nvGrpSpPr>
        <p:grpSpPr bwMode="auto">
          <a:xfrm>
            <a:off x="457200" y="381000"/>
            <a:ext cx="8229600" cy="487363"/>
            <a:chOff x="288" y="240"/>
            <a:chExt cx="5184" cy="307"/>
          </a:xfrm>
        </p:grpSpPr>
        <p:sp>
          <p:nvSpPr>
            <p:cNvPr id="44058" name="Rectangle 47"/>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4059" name="Line 48"/>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5240">
                                            <p:txEl>
                                              <p:pRg st="0" end="0"/>
                                            </p:txEl>
                                          </p:spTgt>
                                        </p:tgtEl>
                                        <p:attrNameLst>
                                          <p:attrName>style.visibility</p:attrName>
                                        </p:attrNameLst>
                                      </p:cBhvr>
                                      <p:to>
                                        <p:strVal val="visible"/>
                                      </p:to>
                                    </p:set>
                                    <p:animEffect transition="in" filter="wipe(left)">
                                      <p:cBhvr>
                                        <p:cTn id="7" dur="500"/>
                                        <p:tgtEl>
                                          <p:spTgt spid="735240">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5240">
                                            <p:txEl>
                                              <p:pRg st="1" end="1"/>
                                            </p:txEl>
                                          </p:spTgt>
                                        </p:tgtEl>
                                        <p:attrNameLst>
                                          <p:attrName>style.visibility</p:attrName>
                                        </p:attrNameLst>
                                      </p:cBhvr>
                                      <p:to>
                                        <p:strVal val="visible"/>
                                      </p:to>
                                    </p:set>
                                    <p:animEffect transition="in" filter="wipe(left)">
                                      <p:cBhvr>
                                        <p:cTn id="11" dur="500"/>
                                        <p:tgtEl>
                                          <p:spTgt spid="735240">
                                            <p:txEl>
                                              <p:pRg st="1" end="1"/>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35267"/>
                                        </p:tgtEl>
                                        <p:attrNameLst>
                                          <p:attrName>style.visibility</p:attrName>
                                        </p:attrNameLst>
                                      </p:cBhvr>
                                      <p:to>
                                        <p:strVal val="visible"/>
                                      </p:to>
                                    </p:set>
                                    <p:animEffect transition="in" filter="wipe(left)">
                                      <p:cBhvr>
                                        <p:cTn id="15" dur="2000"/>
                                        <p:tgtEl>
                                          <p:spTgt spid="735267"/>
                                        </p:tgtEl>
                                      </p:cBhvr>
                                    </p:animEffect>
                                  </p:childTnLst>
                                </p:cTn>
                              </p:par>
                              <p:par>
                                <p:cTn id="16" presetID="22" presetClass="entr" presetSubtype="4" fill="hold" nodeType="withEffect">
                                  <p:stCondLst>
                                    <p:cond delay="0"/>
                                  </p:stCondLst>
                                  <p:childTnLst>
                                    <p:set>
                                      <p:cBhvr>
                                        <p:cTn id="17" dur="1" fill="hold">
                                          <p:stCondLst>
                                            <p:cond delay="0"/>
                                          </p:stCondLst>
                                        </p:cTn>
                                        <p:tgtEl>
                                          <p:spTgt spid="735268"/>
                                        </p:tgtEl>
                                        <p:attrNameLst>
                                          <p:attrName>style.visibility</p:attrName>
                                        </p:attrNameLst>
                                      </p:cBhvr>
                                      <p:to>
                                        <p:strVal val="visible"/>
                                      </p:to>
                                    </p:set>
                                    <p:animEffect transition="in" filter="wipe(down)">
                                      <p:cBhvr>
                                        <p:cTn id="18" dur="1000"/>
                                        <p:tgtEl>
                                          <p:spTgt spid="735268"/>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35240">
                                            <p:txEl>
                                              <p:pRg st="2" end="2"/>
                                            </p:txEl>
                                          </p:spTgt>
                                        </p:tgtEl>
                                        <p:attrNameLst>
                                          <p:attrName>style.visibility</p:attrName>
                                        </p:attrNameLst>
                                      </p:cBhvr>
                                      <p:to>
                                        <p:strVal val="visible"/>
                                      </p:to>
                                    </p:set>
                                    <p:animEffect transition="in" filter="wipe(left)">
                                      <p:cBhvr>
                                        <p:cTn id="23" dur="500"/>
                                        <p:tgtEl>
                                          <p:spTgt spid="735240">
                                            <p:txEl>
                                              <p:pRg st="2" end="2"/>
                                            </p:txEl>
                                          </p:spTgt>
                                        </p:tgtEl>
                                      </p:cBhvr>
                                    </p:animEffect>
                                  </p:childTnLst>
                                </p:cTn>
                              </p:par>
                            </p:childTnLst>
                          </p:cTn>
                        </p:par>
                        <p:par>
                          <p:cTn id="24" fill="hold" nodeType="afterGroup">
                            <p:stCondLst>
                              <p:cond delay="500"/>
                            </p:stCondLst>
                            <p:childTnLst>
                              <p:par>
                                <p:cTn id="25" presetID="22" presetClass="entr" presetSubtype="8" fill="hold" nodeType="afterEffect">
                                  <p:stCondLst>
                                    <p:cond delay="0"/>
                                  </p:stCondLst>
                                  <p:childTnLst>
                                    <p:set>
                                      <p:cBhvr>
                                        <p:cTn id="26" dur="1" fill="hold">
                                          <p:stCondLst>
                                            <p:cond delay="0"/>
                                          </p:stCondLst>
                                        </p:cTn>
                                        <p:tgtEl>
                                          <p:spTgt spid="735269"/>
                                        </p:tgtEl>
                                        <p:attrNameLst>
                                          <p:attrName>style.visibility</p:attrName>
                                        </p:attrNameLst>
                                      </p:cBhvr>
                                      <p:to>
                                        <p:strVal val="visible"/>
                                      </p:to>
                                    </p:set>
                                    <p:animEffect transition="in" filter="wipe(left)">
                                      <p:cBhvr>
                                        <p:cTn id="27" dur="500"/>
                                        <p:tgtEl>
                                          <p:spTgt spid="735269"/>
                                        </p:tgtEl>
                                      </p:cBhvr>
                                    </p:animEffect>
                                  </p:childTnLst>
                                </p:cTn>
                              </p:par>
                            </p:childTnLst>
                          </p:cTn>
                        </p:par>
                        <p:par>
                          <p:cTn id="28" fill="hold" nodeType="afterGroup">
                            <p:stCondLst>
                              <p:cond delay="1000"/>
                            </p:stCondLst>
                            <p:childTnLst>
                              <p:par>
                                <p:cTn id="29" presetID="22" presetClass="entr" presetSubtype="8" fill="hold" nodeType="afterEffect">
                                  <p:stCondLst>
                                    <p:cond delay="0"/>
                                  </p:stCondLst>
                                  <p:childTnLst>
                                    <p:set>
                                      <p:cBhvr>
                                        <p:cTn id="30" dur="1" fill="hold">
                                          <p:stCondLst>
                                            <p:cond delay="0"/>
                                          </p:stCondLst>
                                        </p:cTn>
                                        <p:tgtEl>
                                          <p:spTgt spid="735270"/>
                                        </p:tgtEl>
                                        <p:attrNameLst>
                                          <p:attrName>style.visibility</p:attrName>
                                        </p:attrNameLst>
                                      </p:cBhvr>
                                      <p:to>
                                        <p:strVal val="visible"/>
                                      </p:to>
                                    </p:set>
                                    <p:animEffect transition="in" filter="wipe(left)">
                                      <p:cBhvr>
                                        <p:cTn id="31" dur="500"/>
                                        <p:tgtEl>
                                          <p:spTgt spid="735270"/>
                                        </p:tgtEl>
                                      </p:cBhvr>
                                    </p:animEffect>
                                  </p:childTnLst>
                                </p:cTn>
                              </p:par>
                            </p:childTnLst>
                          </p:cTn>
                        </p:par>
                        <p:par>
                          <p:cTn id="32" fill="hold" nodeType="afterGroup">
                            <p:stCondLst>
                              <p:cond delay="1500"/>
                            </p:stCondLst>
                            <p:childTnLst>
                              <p:par>
                                <p:cTn id="33" presetID="22" presetClass="entr" presetSubtype="8" fill="hold" nodeType="afterEffect">
                                  <p:stCondLst>
                                    <p:cond delay="0"/>
                                  </p:stCondLst>
                                  <p:childTnLst>
                                    <p:set>
                                      <p:cBhvr>
                                        <p:cTn id="34" dur="1" fill="hold">
                                          <p:stCondLst>
                                            <p:cond delay="0"/>
                                          </p:stCondLst>
                                        </p:cTn>
                                        <p:tgtEl>
                                          <p:spTgt spid="735271"/>
                                        </p:tgtEl>
                                        <p:attrNameLst>
                                          <p:attrName>style.visibility</p:attrName>
                                        </p:attrNameLst>
                                      </p:cBhvr>
                                      <p:to>
                                        <p:strVal val="visible"/>
                                      </p:to>
                                    </p:set>
                                    <p:animEffect transition="in" filter="wipe(left)">
                                      <p:cBhvr>
                                        <p:cTn id="35" dur="500"/>
                                        <p:tgtEl>
                                          <p:spTgt spid="735271"/>
                                        </p:tgtEl>
                                      </p:cBhvr>
                                    </p:animEffect>
                                  </p:childTnLst>
                                </p:cTn>
                              </p:par>
                            </p:childTnLst>
                          </p:cTn>
                        </p:par>
                        <p:par>
                          <p:cTn id="36" fill="hold" nodeType="afterGroup">
                            <p:stCondLst>
                              <p:cond delay="2000"/>
                            </p:stCondLst>
                            <p:childTnLst>
                              <p:par>
                                <p:cTn id="37" presetID="22" presetClass="entr" presetSubtype="8" fill="hold" nodeType="afterEffect">
                                  <p:stCondLst>
                                    <p:cond delay="0"/>
                                  </p:stCondLst>
                                  <p:childTnLst>
                                    <p:set>
                                      <p:cBhvr>
                                        <p:cTn id="38" dur="1" fill="hold">
                                          <p:stCondLst>
                                            <p:cond delay="0"/>
                                          </p:stCondLst>
                                        </p:cTn>
                                        <p:tgtEl>
                                          <p:spTgt spid="735272"/>
                                        </p:tgtEl>
                                        <p:attrNameLst>
                                          <p:attrName>style.visibility</p:attrName>
                                        </p:attrNameLst>
                                      </p:cBhvr>
                                      <p:to>
                                        <p:strVal val="visible"/>
                                      </p:to>
                                    </p:set>
                                    <p:animEffect transition="in" filter="wipe(left)">
                                      <p:cBhvr>
                                        <p:cTn id="39" dur="500"/>
                                        <p:tgtEl>
                                          <p:spTgt spid="735272"/>
                                        </p:tgtEl>
                                      </p:cBhvr>
                                    </p:animEffect>
                                  </p:childTnLst>
                                </p:cTn>
                              </p:par>
                            </p:childTnLst>
                          </p:cTn>
                        </p:par>
                        <p:par>
                          <p:cTn id="40" fill="hold" nodeType="afterGroup">
                            <p:stCondLst>
                              <p:cond delay="2500"/>
                            </p:stCondLst>
                            <p:childTnLst>
                              <p:par>
                                <p:cTn id="41" presetID="22" presetClass="entr" presetSubtype="8" fill="hold" nodeType="afterEffect">
                                  <p:stCondLst>
                                    <p:cond delay="0"/>
                                  </p:stCondLst>
                                  <p:childTnLst>
                                    <p:set>
                                      <p:cBhvr>
                                        <p:cTn id="42" dur="1" fill="hold">
                                          <p:stCondLst>
                                            <p:cond delay="0"/>
                                          </p:stCondLst>
                                        </p:cTn>
                                        <p:tgtEl>
                                          <p:spTgt spid="735273"/>
                                        </p:tgtEl>
                                        <p:attrNameLst>
                                          <p:attrName>style.visibility</p:attrName>
                                        </p:attrNameLst>
                                      </p:cBhvr>
                                      <p:to>
                                        <p:strVal val="visible"/>
                                      </p:to>
                                    </p:set>
                                    <p:animEffect transition="in" filter="wipe(left)">
                                      <p:cBhvr>
                                        <p:cTn id="43" dur="500"/>
                                        <p:tgtEl>
                                          <p:spTgt spid="735273"/>
                                        </p:tgtEl>
                                      </p:cBhvr>
                                    </p:animEffect>
                                  </p:childTnLst>
                                </p:cTn>
                              </p:par>
                            </p:childTnLst>
                          </p:cTn>
                        </p:par>
                        <p:par>
                          <p:cTn id="44" fill="hold" nodeType="afterGroup">
                            <p:stCondLst>
                              <p:cond delay="3000"/>
                            </p:stCondLst>
                            <p:childTnLst>
                              <p:par>
                                <p:cTn id="45" presetID="22" presetClass="entr" presetSubtype="8" fill="hold" nodeType="afterEffect">
                                  <p:stCondLst>
                                    <p:cond delay="0"/>
                                  </p:stCondLst>
                                  <p:childTnLst>
                                    <p:set>
                                      <p:cBhvr>
                                        <p:cTn id="46" dur="1" fill="hold">
                                          <p:stCondLst>
                                            <p:cond delay="0"/>
                                          </p:stCondLst>
                                        </p:cTn>
                                        <p:tgtEl>
                                          <p:spTgt spid="735274"/>
                                        </p:tgtEl>
                                        <p:attrNameLst>
                                          <p:attrName>style.visibility</p:attrName>
                                        </p:attrNameLst>
                                      </p:cBhvr>
                                      <p:to>
                                        <p:strVal val="visible"/>
                                      </p:to>
                                    </p:set>
                                    <p:animEffect transition="in" filter="wipe(left)">
                                      <p:cBhvr>
                                        <p:cTn id="47" dur="500"/>
                                        <p:tgtEl>
                                          <p:spTgt spid="735274"/>
                                        </p:tgtEl>
                                      </p:cBhvr>
                                    </p:animEffect>
                                  </p:childTnLst>
                                </p:cTn>
                              </p:par>
                            </p:childTnLst>
                          </p:cTn>
                        </p:par>
                        <p:par>
                          <p:cTn id="48" fill="hold" nodeType="afterGroup">
                            <p:stCondLst>
                              <p:cond delay="3500"/>
                            </p:stCondLst>
                            <p:childTnLst>
                              <p:par>
                                <p:cTn id="49" presetID="22" presetClass="entr" presetSubtype="8" fill="hold" nodeType="afterEffect">
                                  <p:stCondLst>
                                    <p:cond delay="0"/>
                                  </p:stCondLst>
                                  <p:childTnLst>
                                    <p:set>
                                      <p:cBhvr>
                                        <p:cTn id="50" dur="1" fill="hold">
                                          <p:stCondLst>
                                            <p:cond delay="0"/>
                                          </p:stCondLst>
                                        </p:cTn>
                                        <p:tgtEl>
                                          <p:spTgt spid="735275"/>
                                        </p:tgtEl>
                                        <p:attrNameLst>
                                          <p:attrName>style.visibility</p:attrName>
                                        </p:attrNameLst>
                                      </p:cBhvr>
                                      <p:to>
                                        <p:strVal val="visible"/>
                                      </p:to>
                                    </p:set>
                                    <p:animEffect transition="in" filter="wipe(left)">
                                      <p:cBhvr>
                                        <p:cTn id="51" dur="500"/>
                                        <p:tgtEl>
                                          <p:spTgt spid="735275"/>
                                        </p:tgtEl>
                                      </p:cBhvr>
                                    </p:animEffect>
                                  </p:childTnLst>
                                </p:cTn>
                              </p:par>
                            </p:childTnLst>
                          </p:cTn>
                        </p:par>
                        <p:par>
                          <p:cTn id="52" fill="hold" nodeType="afterGroup">
                            <p:stCondLst>
                              <p:cond delay="4000"/>
                            </p:stCondLst>
                            <p:childTnLst>
                              <p:par>
                                <p:cTn id="53" presetID="22" presetClass="entr" presetSubtype="8" fill="hold" nodeType="afterEffect">
                                  <p:stCondLst>
                                    <p:cond delay="0"/>
                                  </p:stCondLst>
                                  <p:childTnLst>
                                    <p:set>
                                      <p:cBhvr>
                                        <p:cTn id="54" dur="1" fill="hold">
                                          <p:stCondLst>
                                            <p:cond delay="0"/>
                                          </p:stCondLst>
                                        </p:cTn>
                                        <p:tgtEl>
                                          <p:spTgt spid="735276"/>
                                        </p:tgtEl>
                                        <p:attrNameLst>
                                          <p:attrName>style.visibility</p:attrName>
                                        </p:attrNameLst>
                                      </p:cBhvr>
                                      <p:to>
                                        <p:strVal val="visible"/>
                                      </p:to>
                                    </p:set>
                                    <p:animEffect transition="in" filter="wipe(left)">
                                      <p:cBhvr>
                                        <p:cTn id="55" dur="500"/>
                                        <p:tgtEl>
                                          <p:spTgt spid="735276"/>
                                        </p:tgtEl>
                                      </p:cBhvr>
                                    </p:animEffect>
                                  </p:childTnLst>
                                </p:cTn>
                              </p:par>
                            </p:childTnLst>
                          </p:cTn>
                        </p:par>
                        <p:par>
                          <p:cTn id="56" fill="hold" nodeType="afterGroup">
                            <p:stCondLst>
                              <p:cond delay="4500"/>
                            </p:stCondLst>
                            <p:childTnLst>
                              <p:par>
                                <p:cTn id="57" presetID="22" presetClass="entr" presetSubtype="8" fill="hold" nodeType="afterEffect">
                                  <p:stCondLst>
                                    <p:cond delay="0"/>
                                  </p:stCondLst>
                                  <p:childTnLst>
                                    <p:set>
                                      <p:cBhvr>
                                        <p:cTn id="58" dur="1" fill="hold">
                                          <p:stCondLst>
                                            <p:cond delay="0"/>
                                          </p:stCondLst>
                                        </p:cTn>
                                        <p:tgtEl>
                                          <p:spTgt spid="735277"/>
                                        </p:tgtEl>
                                        <p:attrNameLst>
                                          <p:attrName>style.visibility</p:attrName>
                                        </p:attrNameLst>
                                      </p:cBhvr>
                                      <p:to>
                                        <p:strVal val="visible"/>
                                      </p:to>
                                    </p:set>
                                    <p:animEffect transition="in" filter="wipe(left)">
                                      <p:cBhvr>
                                        <p:cTn id="59" dur="500"/>
                                        <p:tgtEl>
                                          <p:spTgt spid="735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240"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371600" y="533400"/>
            <a:ext cx="7315200" cy="457200"/>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pic>
        <p:nvPicPr>
          <p:cNvPr id="45059"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6263" name="Rectangle 7"/>
          <p:cNvSpPr>
            <a:spLocks noGrp="1" noChangeArrowheads="1"/>
          </p:cNvSpPr>
          <p:nvPr>
            <p:ph type="body" idx="1"/>
          </p:nvPr>
        </p:nvSpPr>
        <p:spPr>
          <a:xfrm>
            <a:off x="609600" y="1212850"/>
            <a:ext cx="6629400" cy="358775"/>
          </a:xfrm>
          <a:noFill/>
        </p:spPr>
        <p:txBody>
          <a:bodyPr/>
          <a:lstStyle/>
          <a:p>
            <a:pPr eaLnBrk="1" hangingPunct="1">
              <a:lnSpc>
                <a:spcPct val="80000"/>
              </a:lnSpc>
            </a:pPr>
            <a:r>
              <a:rPr lang="en-US" altLang="en-US" sz="2000" smtClean="0"/>
              <a:t>User Cost</a:t>
            </a:r>
          </a:p>
        </p:txBody>
      </p:sp>
      <p:sp>
        <p:nvSpPr>
          <p:cNvPr id="736284" name="Text Box 28"/>
          <p:cNvSpPr txBox="1">
            <a:spLocks noChangeArrowheads="1"/>
          </p:cNvSpPr>
          <p:nvPr/>
        </p:nvSpPr>
        <p:spPr bwMode="auto">
          <a:xfrm>
            <a:off x="1828800" y="1905000"/>
            <a:ext cx="5486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user cost of production    </a:t>
            </a:r>
            <a:r>
              <a:rPr lang="en-US" altLang="en-US">
                <a:latin typeface="Arial" panose="020B0604020202020204" pitchFamily="34" charset="0"/>
              </a:rPr>
              <a:t>Opportunity cost of producing and selling a unit today and so making it unavailable for production and sale in the future.</a:t>
            </a:r>
          </a:p>
        </p:txBody>
      </p:sp>
      <p:sp>
        <p:nvSpPr>
          <p:cNvPr id="736285" name="Text Box 29"/>
          <p:cNvSpPr txBox="1">
            <a:spLocks noChangeArrowheads="1"/>
          </p:cNvSpPr>
          <p:nvPr/>
        </p:nvSpPr>
        <p:spPr bwMode="auto">
          <a:xfrm>
            <a:off x="1828800" y="2971800"/>
            <a:ext cx="5486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In Figure 15.4, user cost is the difference between price and marginal production cost. It rises over time because as the resource remaining in the ground becomes scarcer, the opportunity cost of depleting another unit becomes higher.</a:t>
            </a:r>
          </a:p>
        </p:txBody>
      </p:sp>
      <p:grpSp>
        <p:nvGrpSpPr>
          <p:cNvPr id="45063" name="Group 30"/>
          <p:cNvGrpSpPr>
            <a:grpSpLocks/>
          </p:cNvGrpSpPr>
          <p:nvPr/>
        </p:nvGrpSpPr>
        <p:grpSpPr bwMode="auto">
          <a:xfrm>
            <a:off x="457200" y="381000"/>
            <a:ext cx="8229600" cy="487363"/>
            <a:chOff x="288" y="240"/>
            <a:chExt cx="5184" cy="307"/>
          </a:xfrm>
        </p:grpSpPr>
        <p:sp>
          <p:nvSpPr>
            <p:cNvPr id="45064" name="Rectangle 31"/>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5065" name="Line 32"/>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6263">
                                            <p:txEl>
                                              <p:pRg st="0" end="0"/>
                                            </p:txEl>
                                          </p:spTgt>
                                        </p:tgtEl>
                                        <p:attrNameLst>
                                          <p:attrName>style.visibility</p:attrName>
                                        </p:attrNameLst>
                                      </p:cBhvr>
                                      <p:to>
                                        <p:strVal val="visible"/>
                                      </p:to>
                                    </p:set>
                                    <p:animEffect transition="in" filter="wipe(left)">
                                      <p:cBhvr>
                                        <p:cTn id="7" dur="500"/>
                                        <p:tgtEl>
                                          <p:spTgt spid="73626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6284"/>
                                        </p:tgtEl>
                                        <p:attrNameLst>
                                          <p:attrName>style.visibility</p:attrName>
                                        </p:attrNameLst>
                                      </p:cBhvr>
                                      <p:to>
                                        <p:strVal val="visible"/>
                                      </p:to>
                                    </p:set>
                                    <p:animEffect transition="in" filter="wipe(left)">
                                      <p:cBhvr>
                                        <p:cTn id="11" dur="500"/>
                                        <p:tgtEl>
                                          <p:spTgt spid="73628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6285"/>
                                        </p:tgtEl>
                                        <p:attrNameLst>
                                          <p:attrName>style.visibility</p:attrName>
                                        </p:attrNameLst>
                                      </p:cBhvr>
                                      <p:to>
                                        <p:strVal val="visible"/>
                                      </p:to>
                                    </p:set>
                                    <p:animEffect transition="in" filter="wipe(left)">
                                      <p:cBhvr>
                                        <p:cTn id="15" dur="500"/>
                                        <p:tgtEl>
                                          <p:spTgt spid="7362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263" grpId="0" build="p"/>
      <p:bldP spid="736284" grpId="0"/>
      <p:bldP spid="73628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371600" y="533400"/>
            <a:ext cx="7315200" cy="457200"/>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pic>
        <p:nvPicPr>
          <p:cNvPr id="46083"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7287" name="Rectangle 7"/>
          <p:cNvSpPr>
            <a:spLocks noGrp="1" noChangeArrowheads="1"/>
          </p:cNvSpPr>
          <p:nvPr>
            <p:ph type="body" idx="1"/>
          </p:nvPr>
        </p:nvSpPr>
        <p:spPr>
          <a:xfrm>
            <a:off x="609600" y="1212850"/>
            <a:ext cx="6629400" cy="358775"/>
          </a:xfrm>
          <a:noFill/>
        </p:spPr>
        <p:txBody>
          <a:bodyPr/>
          <a:lstStyle/>
          <a:p>
            <a:pPr eaLnBrk="1" hangingPunct="1">
              <a:lnSpc>
                <a:spcPct val="80000"/>
              </a:lnSpc>
            </a:pPr>
            <a:r>
              <a:rPr lang="en-US" altLang="en-US" sz="2000" smtClean="0"/>
              <a:t>Resource Production by a Monopolist</a:t>
            </a:r>
          </a:p>
        </p:txBody>
      </p:sp>
      <p:sp>
        <p:nvSpPr>
          <p:cNvPr id="737289" name="Text Box 9"/>
          <p:cNvSpPr txBox="1">
            <a:spLocks noChangeArrowheads="1"/>
          </p:cNvSpPr>
          <p:nvPr/>
        </p:nvSpPr>
        <p:spPr bwMode="auto">
          <a:xfrm>
            <a:off x="914400" y="1905000"/>
            <a:ext cx="73152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lnSpc>
                <a:spcPct val="105000"/>
              </a:lnSpc>
              <a:buClr>
                <a:schemeClr val="bg2"/>
              </a:buClr>
            </a:pPr>
            <a:r>
              <a:rPr lang="en-US" altLang="en-US">
                <a:latin typeface="Arial" panose="020B0604020202020204" pitchFamily="34" charset="0"/>
              </a:rPr>
              <a:t>Since the monopolist controls total output, it will produce so that marginal revenue less marginal cost—i.e., the value of an incremental unit of resource—rises at exactly the rate of interest:</a:t>
            </a:r>
          </a:p>
        </p:txBody>
      </p:sp>
      <p:pic>
        <p:nvPicPr>
          <p:cNvPr id="737290" name="Picture 10" descr="Eqn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7200" y="3073400"/>
            <a:ext cx="25654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291" name="Text Box 11"/>
          <p:cNvSpPr txBox="1">
            <a:spLocks noChangeArrowheads="1"/>
          </p:cNvSpPr>
          <p:nvPr/>
        </p:nvSpPr>
        <p:spPr bwMode="auto">
          <a:xfrm>
            <a:off x="914400" y="3505200"/>
            <a:ext cx="7315200" cy="182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lnSpc>
                <a:spcPct val="105000"/>
              </a:lnSpc>
              <a:buClr>
                <a:schemeClr val="bg2"/>
              </a:buClr>
            </a:pPr>
            <a:r>
              <a:rPr lang="en-US" altLang="en-US">
                <a:latin typeface="Arial" panose="020B0604020202020204" pitchFamily="34" charset="0"/>
              </a:rPr>
              <a:t>If marginal revenue less marginal cost rises at the rate of interest, </a:t>
            </a:r>
            <a:r>
              <a:rPr lang="en-US" altLang="en-US" i="1">
                <a:latin typeface="Arial" panose="020B0604020202020204" pitchFamily="34" charset="0"/>
              </a:rPr>
              <a:t>price </a:t>
            </a:r>
            <a:r>
              <a:rPr lang="en-US" altLang="en-US">
                <a:latin typeface="Arial" panose="020B0604020202020204" pitchFamily="34" charset="0"/>
              </a:rPr>
              <a:t>less marginal cost will rise at less than the rate of interest.  We thus have the interesting result that a monopolist is </a:t>
            </a:r>
            <a:r>
              <a:rPr lang="en-US" altLang="en-US" i="1">
                <a:latin typeface="Arial" panose="020B0604020202020204" pitchFamily="34" charset="0"/>
              </a:rPr>
              <a:t>more</a:t>
            </a:r>
            <a:r>
              <a:rPr lang="en-US" altLang="en-US">
                <a:latin typeface="Arial" panose="020B0604020202020204" pitchFamily="34" charset="0"/>
              </a:rPr>
              <a:t> </a:t>
            </a:r>
            <a:r>
              <a:rPr lang="en-US" altLang="en-US" i="1">
                <a:latin typeface="Arial" panose="020B0604020202020204" pitchFamily="34" charset="0"/>
              </a:rPr>
              <a:t>conservationist</a:t>
            </a:r>
            <a:r>
              <a:rPr lang="en-US" altLang="en-US">
                <a:latin typeface="Arial" panose="020B0604020202020204" pitchFamily="34" charset="0"/>
              </a:rPr>
              <a:t> than a competitive industry.  In exercising monopoly power, the monopolist starts out charging a higher price and depletes the resource more slowly.</a:t>
            </a:r>
          </a:p>
        </p:txBody>
      </p:sp>
      <p:grpSp>
        <p:nvGrpSpPr>
          <p:cNvPr id="46088" name="Group 12"/>
          <p:cNvGrpSpPr>
            <a:grpSpLocks/>
          </p:cNvGrpSpPr>
          <p:nvPr/>
        </p:nvGrpSpPr>
        <p:grpSpPr bwMode="auto">
          <a:xfrm>
            <a:off x="457200" y="381000"/>
            <a:ext cx="8229600" cy="487363"/>
            <a:chOff x="288" y="240"/>
            <a:chExt cx="5184" cy="307"/>
          </a:xfrm>
        </p:grpSpPr>
        <p:sp>
          <p:nvSpPr>
            <p:cNvPr id="46089" name="Rectangle 13"/>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6090" name="Line 14"/>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7287">
                                            <p:txEl>
                                              <p:pRg st="0" end="0"/>
                                            </p:txEl>
                                          </p:spTgt>
                                        </p:tgtEl>
                                        <p:attrNameLst>
                                          <p:attrName>style.visibility</p:attrName>
                                        </p:attrNameLst>
                                      </p:cBhvr>
                                      <p:to>
                                        <p:strVal val="visible"/>
                                      </p:to>
                                    </p:set>
                                    <p:animEffect transition="in" filter="wipe(left)">
                                      <p:cBhvr>
                                        <p:cTn id="7" dur="500"/>
                                        <p:tgtEl>
                                          <p:spTgt spid="73728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37289"/>
                                        </p:tgtEl>
                                        <p:attrNameLst>
                                          <p:attrName>style.visibility</p:attrName>
                                        </p:attrNameLst>
                                      </p:cBhvr>
                                      <p:to>
                                        <p:strVal val="visible"/>
                                      </p:to>
                                    </p:set>
                                    <p:animEffect transition="in" filter="wipe(left)">
                                      <p:cBhvr>
                                        <p:cTn id="11" dur="500"/>
                                        <p:tgtEl>
                                          <p:spTgt spid="737289"/>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737290"/>
                                        </p:tgtEl>
                                        <p:attrNameLst>
                                          <p:attrName>style.visibility</p:attrName>
                                        </p:attrNameLst>
                                      </p:cBhvr>
                                      <p:to>
                                        <p:strVal val="visible"/>
                                      </p:to>
                                    </p:set>
                                    <p:animEffect transition="in" filter="wipe(left)">
                                      <p:cBhvr>
                                        <p:cTn id="15" dur="500"/>
                                        <p:tgtEl>
                                          <p:spTgt spid="73729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7291"/>
                                        </p:tgtEl>
                                        <p:attrNameLst>
                                          <p:attrName>style.visibility</p:attrName>
                                        </p:attrNameLst>
                                      </p:cBhvr>
                                      <p:to>
                                        <p:strVal val="visible"/>
                                      </p:to>
                                    </p:set>
                                    <p:animEffect transition="in" filter="wipe(left)">
                                      <p:cBhvr>
                                        <p:cTn id="19" dur="500"/>
                                        <p:tgtEl>
                                          <p:spTgt spid="737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7" grpId="0" build="p"/>
      <p:bldP spid="737289" grpId="0"/>
      <p:bldP spid="73729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10" name="Rectangle 6"/>
          <p:cNvSpPr>
            <a:spLocks noChangeArrowheads="1"/>
          </p:cNvSpPr>
          <p:nvPr/>
        </p:nvSpPr>
        <p:spPr bwMode="auto">
          <a:xfrm>
            <a:off x="685800" y="1828800"/>
            <a:ext cx="8077200" cy="47244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sp>
        <p:nvSpPr>
          <p:cNvPr id="47107" name="Rectangle 2"/>
          <p:cNvSpPr>
            <a:spLocks noGrp="1" noChangeArrowheads="1"/>
          </p:cNvSpPr>
          <p:nvPr>
            <p:ph type="title"/>
          </p:nvPr>
        </p:nvSpPr>
        <p:spPr>
          <a:xfrm>
            <a:off x="1371600" y="409575"/>
            <a:ext cx="7315200" cy="719138"/>
          </a:xfrm>
          <a:noFill/>
        </p:spPr>
        <p:txBody>
          <a:bodyPr/>
          <a:lstStyle/>
          <a:p>
            <a:pPr eaLnBrk="1" hangingPunct="1"/>
            <a:r>
              <a:rPr lang="fr-FR" altLang="en-US" sz="2000" b="0" smtClean="0"/>
              <a:t>INTERTEMPORAL PRODUCTION DECISIONS—</a:t>
            </a:r>
            <a:br>
              <a:rPr lang="fr-FR" altLang="en-US" sz="2000" b="0" smtClean="0"/>
            </a:br>
            <a:r>
              <a:rPr lang="fr-FR" altLang="en-US" sz="2000" b="0" smtClean="0"/>
              <a:t>DEPLETABLE RESOURCES</a:t>
            </a:r>
            <a:endParaRPr lang="en-US" altLang="en-US" sz="2000" b="0" smtClean="0"/>
          </a:p>
        </p:txBody>
      </p:sp>
      <p:pic>
        <p:nvPicPr>
          <p:cNvPr id="4710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8313" name="Text Box 9"/>
          <p:cNvSpPr txBox="1">
            <a:spLocks noChangeArrowheads="1"/>
          </p:cNvSpPr>
          <p:nvPr/>
        </p:nvSpPr>
        <p:spPr bwMode="auto">
          <a:xfrm>
            <a:off x="3048000" y="1898650"/>
            <a:ext cx="56388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pPr>
            <a:r>
              <a:rPr lang="en-US" altLang="en-US" sz="1800">
                <a:solidFill>
                  <a:schemeClr val="tx1"/>
                </a:solidFill>
              </a:rPr>
              <a:t>For resources that are more depleatable, the user cost of production can be a significant component of the market price.  If the market is competitive, user cost can be determined from the economic rent earned by the owners of resource bearing lands.</a:t>
            </a:r>
          </a:p>
        </p:txBody>
      </p:sp>
      <p:pic>
        <p:nvPicPr>
          <p:cNvPr id="738317" name="Picture 13" descr="example_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57288"/>
            <a:ext cx="645795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831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50" y="1606550"/>
            <a:ext cx="2051050" cy="151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8318" name="Picture 14" descr="table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2975" y="3552825"/>
            <a:ext cx="32480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8319" name="Text Box 15"/>
          <p:cNvSpPr txBox="1">
            <a:spLocks noChangeArrowheads="1"/>
          </p:cNvSpPr>
          <p:nvPr/>
        </p:nvSpPr>
        <p:spPr bwMode="auto">
          <a:xfrm>
            <a:off x="762000" y="3429000"/>
            <a:ext cx="3657600"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a:solidFill>
                  <a:schemeClr val="tx1"/>
                </a:solidFill>
              </a:rPr>
              <a:t>For crude oil and natural gas, the user cost is a substantial component of price.  For the other resources, it is small and in some cases almost negligible.</a:t>
            </a:r>
          </a:p>
          <a:p>
            <a:pPr eaLnBrk="1" hangingPunct="1">
              <a:spcBef>
                <a:spcPct val="0"/>
              </a:spcBef>
            </a:pPr>
            <a:endParaRPr lang="en-US" altLang="en-US" sz="800">
              <a:solidFill>
                <a:schemeClr val="tx1"/>
              </a:solidFill>
            </a:endParaRPr>
          </a:p>
          <a:p>
            <a:pPr eaLnBrk="1" hangingPunct="1">
              <a:spcBef>
                <a:spcPct val="0"/>
              </a:spcBef>
            </a:pPr>
            <a:r>
              <a:rPr lang="en-US" altLang="en-US" sz="1800">
                <a:solidFill>
                  <a:schemeClr val="tx1"/>
                </a:solidFill>
              </a:rPr>
              <a:t>Although most of these resources have experienced sharp price fluctuations, user cost had almost nothing to do with those fluctuations.</a:t>
            </a:r>
          </a:p>
        </p:txBody>
      </p:sp>
      <p:sp>
        <p:nvSpPr>
          <p:cNvPr id="738320" name="Text Box 16"/>
          <p:cNvSpPr txBox="1">
            <a:spLocks noChangeArrowheads="1"/>
          </p:cNvSpPr>
          <p:nvPr/>
        </p:nvSpPr>
        <p:spPr bwMode="auto">
          <a:xfrm>
            <a:off x="6156325" y="3062288"/>
            <a:ext cx="4397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indent="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1800">
                <a:solidFill>
                  <a:schemeClr val="tx1"/>
                </a:solidFill>
              </a:rPr>
              <a:t>-</a:t>
            </a:r>
          </a:p>
        </p:txBody>
      </p:sp>
      <p:grpSp>
        <p:nvGrpSpPr>
          <p:cNvPr id="47115" name="Group 17"/>
          <p:cNvGrpSpPr>
            <a:grpSpLocks/>
          </p:cNvGrpSpPr>
          <p:nvPr/>
        </p:nvGrpSpPr>
        <p:grpSpPr bwMode="auto">
          <a:xfrm>
            <a:off x="457200" y="381000"/>
            <a:ext cx="8229600" cy="487363"/>
            <a:chOff x="288" y="240"/>
            <a:chExt cx="5184" cy="307"/>
          </a:xfrm>
        </p:grpSpPr>
        <p:sp>
          <p:nvSpPr>
            <p:cNvPr id="47116" name="Rectangle 18"/>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*15.8</a:t>
              </a:r>
            </a:p>
          </p:txBody>
        </p:sp>
        <p:sp>
          <p:nvSpPr>
            <p:cNvPr id="47117" name="Line 19"/>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38317"/>
                                        </p:tgtEl>
                                        <p:attrNameLst>
                                          <p:attrName>style.visibility</p:attrName>
                                        </p:attrNameLst>
                                      </p:cBhvr>
                                      <p:to>
                                        <p:strVal val="visible"/>
                                      </p:to>
                                    </p:set>
                                    <p:animEffect transition="in" filter="wipe(left)">
                                      <p:cBhvr>
                                        <p:cTn id="7" dur="500"/>
                                        <p:tgtEl>
                                          <p:spTgt spid="73831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38310"/>
                                        </p:tgtEl>
                                        <p:attrNameLst>
                                          <p:attrName>style.visibility</p:attrName>
                                        </p:attrNameLst>
                                      </p:cBhvr>
                                      <p:to>
                                        <p:strVal val="visible"/>
                                      </p:to>
                                    </p:set>
                                    <p:animEffect transition="in" filter="fade">
                                      <p:cBhvr>
                                        <p:cTn id="11" dur="500"/>
                                        <p:tgtEl>
                                          <p:spTgt spid="738310"/>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738316"/>
                                        </p:tgtEl>
                                        <p:attrNameLst>
                                          <p:attrName>style.visibility</p:attrName>
                                        </p:attrNameLst>
                                      </p:cBhvr>
                                      <p:to>
                                        <p:strVal val="visible"/>
                                      </p:to>
                                    </p:set>
                                    <p:animEffect transition="in" filter="fade">
                                      <p:cBhvr>
                                        <p:cTn id="15" dur="500"/>
                                        <p:tgtEl>
                                          <p:spTgt spid="73831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8313">
                                            <p:txEl>
                                              <p:pRg st="0" end="0"/>
                                            </p:txEl>
                                          </p:spTgt>
                                        </p:tgtEl>
                                        <p:attrNameLst>
                                          <p:attrName>style.visibility</p:attrName>
                                        </p:attrNameLst>
                                      </p:cBhvr>
                                      <p:to>
                                        <p:strVal val="visible"/>
                                      </p:to>
                                    </p:set>
                                    <p:animEffect transition="in" filter="wipe(left)">
                                      <p:cBhvr>
                                        <p:cTn id="19" dur="500"/>
                                        <p:tgtEl>
                                          <p:spTgt spid="738313">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38320"/>
                                        </p:tgtEl>
                                        <p:attrNameLst>
                                          <p:attrName>style.visibility</p:attrName>
                                        </p:attrNameLst>
                                      </p:cBhvr>
                                      <p:to>
                                        <p:strVal val="visible"/>
                                      </p:to>
                                    </p:set>
                                    <p:animEffect transition="in" filter="wipe(left)">
                                      <p:cBhvr>
                                        <p:cTn id="23" dur="500"/>
                                        <p:tgtEl>
                                          <p:spTgt spid="73832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38319">
                                            <p:txEl>
                                              <p:pRg st="0" end="0"/>
                                            </p:txEl>
                                          </p:spTgt>
                                        </p:tgtEl>
                                        <p:attrNameLst>
                                          <p:attrName>style.visibility</p:attrName>
                                        </p:attrNameLst>
                                      </p:cBhvr>
                                      <p:to>
                                        <p:strVal val="visible"/>
                                      </p:to>
                                    </p:set>
                                    <p:animEffect transition="in" filter="wipe(left)">
                                      <p:cBhvr>
                                        <p:cTn id="28" dur="500"/>
                                        <p:tgtEl>
                                          <p:spTgt spid="738319">
                                            <p:txEl>
                                              <p:pRg st="0" end="0"/>
                                            </p:txEl>
                                          </p:spTgt>
                                        </p:tgtEl>
                                      </p:cBhvr>
                                    </p:animEffect>
                                  </p:childTnLst>
                                </p:cTn>
                              </p:par>
                            </p:childTnLst>
                          </p:cTn>
                        </p:par>
                        <p:par>
                          <p:cTn id="29" fill="hold" nodeType="afterGroup">
                            <p:stCondLst>
                              <p:cond delay="500"/>
                            </p:stCondLst>
                            <p:childTnLst>
                              <p:par>
                                <p:cTn id="30" presetID="3" presetClass="entr" presetSubtype="10" fill="hold" nodeType="afterEffect">
                                  <p:stCondLst>
                                    <p:cond delay="0"/>
                                  </p:stCondLst>
                                  <p:childTnLst>
                                    <p:set>
                                      <p:cBhvr>
                                        <p:cTn id="31" dur="1" fill="hold">
                                          <p:stCondLst>
                                            <p:cond delay="0"/>
                                          </p:stCondLst>
                                        </p:cTn>
                                        <p:tgtEl>
                                          <p:spTgt spid="738318"/>
                                        </p:tgtEl>
                                        <p:attrNameLst>
                                          <p:attrName>style.visibility</p:attrName>
                                        </p:attrNameLst>
                                      </p:cBhvr>
                                      <p:to>
                                        <p:strVal val="visible"/>
                                      </p:to>
                                    </p:set>
                                    <p:animEffect transition="in" filter="blinds(horizontal)">
                                      <p:cBhvr>
                                        <p:cTn id="32" dur="500"/>
                                        <p:tgtEl>
                                          <p:spTgt spid="738318"/>
                                        </p:tgtEl>
                                      </p:cBhvr>
                                    </p:animEffect>
                                  </p:childTnLst>
                                </p:cTn>
                              </p:par>
                            </p:childTnLst>
                          </p:cTn>
                        </p:par>
                        <p:par>
                          <p:cTn id="33" fill="hold" nodeType="afterGroup">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738319">
                                            <p:txEl>
                                              <p:pRg st="2" end="2"/>
                                            </p:txEl>
                                          </p:spTgt>
                                        </p:tgtEl>
                                        <p:attrNameLst>
                                          <p:attrName>style.visibility</p:attrName>
                                        </p:attrNameLst>
                                      </p:cBhvr>
                                      <p:to>
                                        <p:strVal val="visible"/>
                                      </p:to>
                                    </p:set>
                                    <p:animEffect transition="in" filter="wipe(left)">
                                      <p:cBhvr>
                                        <p:cTn id="36" dur="500"/>
                                        <p:tgtEl>
                                          <p:spTgt spid="7383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10" grpId="0" animBg="1"/>
      <p:bldP spid="738313" grpId="0" build="p"/>
      <p:bldP spid="738319" grpId="0" build="p"/>
      <p:bldP spid="7383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HOW ARE INTEREST RATES DETERMINED?</a:t>
            </a:r>
          </a:p>
        </p:txBody>
      </p:sp>
      <p:grpSp>
        <p:nvGrpSpPr>
          <p:cNvPr id="739331" name="Group 3"/>
          <p:cNvGrpSpPr>
            <a:grpSpLocks/>
          </p:cNvGrpSpPr>
          <p:nvPr/>
        </p:nvGrpSpPr>
        <p:grpSpPr bwMode="auto">
          <a:xfrm>
            <a:off x="457200" y="381000"/>
            <a:ext cx="8229600" cy="487363"/>
            <a:chOff x="288" y="240"/>
            <a:chExt cx="5184" cy="307"/>
          </a:xfrm>
        </p:grpSpPr>
        <p:sp>
          <p:nvSpPr>
            <p:cNvPr id="48143"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15.9</a:t>
              </a:r>
            </a:p>
          </p:txBody>
        </p:sp>
        <p:sp>
          <p:nvSpPr>
            <p:cNvPr id="48144"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3933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9335" name="Text Box 7"/>
          <p:cNvSpPr txBox="1">
            <a:spLocks noChangeArrowheads="1"/>
          </p:cNvSpPr>
          <p:nvPr/>
        </p:nvSpPr>
        <p:spPr bwMode="auto">
          <a:xfrm>
            <a:off x="685800" y="10668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a:latin typeface="Arial" panose="020B0604020202020204" pitchFamily="34" charset="0"/>
              </a:rPr>
              <a:t>An interest rate is the price that borrowers pay lenders to use their funds.</a:t>
            </a:r>
          </a:p>
        </p:txBody>
      </p:sp>
      <p:sp>
        <p:nvSpPr>
          <p:cNvPr id="739340" name="Rectangle 12"/>
          <p:cNvSpPr>
            <a:spLocks noChangeArrowheads="1"/>
          </p:cNvSpPr>
          <p:nvPr/>
        </p:nvSpPr>
        <p:spPr bwMode="auto">
          <a:xfrm>
            <a:off x="609600" y="2590800"/>
            <a:ext cx="2667000" cy="37338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Market interest rates are determined by the demand and supply of loanable funds.</a:t>
            </a:r>
          </a:p>
          <a:p>
            <a:pPr eaLnBrk="1" hangingPunct="1">
              <a:spcAft>
                <a:spcPct val="20000"/>
              </a:spcAft>
            </a:pPr>
            <a:r>
              <a:rPr lang="en-US" altLang="en-US" sz="1400">
                <a:solidFill>
                  <a:schemeClr val="tx1"/>
                </a:solidFill>
              </a:rPr>
              <a:t>Households supply funds in order to consume more in the future; the higher the interest rate, the more they supply.  </a:t>
            </a:r>
          </a:p>
          <a:p>
            <a:pPr eaLnBrk="1" hangingPunct="1">
              <a:spcAft>
                <a:spcPct val="20000"/>
              </a:spcAft>
            </a:pPr>
            <a:r>
              <a:rPr lang="en-US" altLang="en-US" sz="1400">
                <a:solidFill>
                  <a:schemeClr val="tx1"/>
                </a:solidFill>
              </a:rPr>
              <a:t>Households and firms both demand funds, but the higher the interest rate, the less they demand. </a:t>
            </a:r>
          </a:p>
          <a:p>
            <a:pPr eaLnBrk="1" hangingPunct="1">
              <a:spcAft>
                <a:spcPct val="20000"/>
              </a:spcAft>
            </a:pPr>
            <a:r>
              <a:rPr lang="en-US" altLang="en-US" sz="1400">
                <a:solidFill>
                  <a:schemeClr val="tx1"/>
                </a:solidFill>
              </a:rPr>
              <a:t>Shifts in demand or supply cause changes in interest rates.</a:t>
            </a:r>
          </a:p>
        </p:txBody>
      </p:sp>
      <p:sp>
        <p:nvSpPr>
          <p:cNvPr id="739341" name="Rectangle 13"/>
          <p:cNvSpPr>
            <a:spLocks noChangeArrowheads="1"/>
          </p:cNvSpPr>
          <p:nvPr/>
        </p:nvSpPr>
        <p:spPr bwMode="auto">
          <a:xfrm>
            <a:off x="685800" y="2209800"/>
            <a:ext cx="2514600" cy="381000"/>
          </a:xfrm>
          <a:prstGeom prst="rect">
            <a:avLst/>
          </a:prstGeom>
          <a:solidFill>
            <a:srgbClr val="B27CB6">
              <a:alpha val="50195"/>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Supply and Demand for Loanable Funds</a:t>
            </a:r>
          </a:p>
        </p:txBody>
      </p:sp>
      <p:sp>
        <p:nvSpPr>
          <p:cNvPr id="739342" name="Rectangle 14"/>
          <p:cNvSpPr>
            <a:spLocks noChangeArrowheads="1"/>
          </p:cNvSpPr>
          <p:nvPr/>
        </p:nvSpPr>
        <p:spPr bwMode="auto">
          <a:xfrm>
            <a:off x="685800" y="1905000"/>
            <a:ext cx="1981200" cy="304800"/>
          </a:xfrm>
          <a:prstGeom prst="rect">
            <a:avLst/>
          </a:prstGeom>
          <a:noFill/>
          <a:ln>
            <a:noFill/>
          </a:ln>
          <a:effectLst/>
          <a:extLst>
            <a:ext uri="{909E8E84-426E-40DD-AFC4-6F175D3DCCD1}">
              <a14:hiddenFill xmlns:a14="http://schemas.microsoft.com/office/drawing/2010/main">
                <a:solidFill>
                  <a:srgbClr val="C196C4"/>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15.5</a:t>
            </a:r>
          </a:p>
        </p:txBody>
      </p:sp>
      <p:pic>
        <p:nvPicPr>
          <p:cNvPr id="739344" name="Picture 16" descr="fig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9345" name="Picture 17" descr="fig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9346" name="Picture 18" descr="fig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9347" name="Picture 19" descr="fig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9348" name="Picture 20" descr="fig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9349" name="Picture 21" descr="fig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1905000"/>
            <a:ext cx="4219575"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39331"/>
                                        </p:tgtEl>
                                        <p:attrNameLst>
                                          <p:attrName>style.visibility</p:attrName>
                                        </p:attrNameLst>
                                      </p:cBhvr>
                                      <p:to>
                                        <p:strVal val="visible"/>
                                      </p:to>
                                    </p:set>
                                    <p:animEffect transition="in" filter="wipe(left)">
                                      <p:cBhvr>
                                        <p:cTn id="7" dur="500"/>
                                        <p:tgtEl>
                                          <p:spTgt spid="73933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39334"/>
                                        </p:tgtEl>
                                        <p:attrNameLst>
                                          <p:attrName>style.visibility</p:attrName>
                                        </p:attrNameLst>
                                      </p:cBhvr>
                                      <p:to>
                                        <p:strVal val="visible"/>
                                      </p:to>
                                    </p:set>
                                    <p:animEffect transition="in" filter="fade">
                                      <p:cBhvr>
                                        <p:cTn id="11" dur="500"/>
                                        <p:tgtEl>
                                          <p:spTgt spid="73933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39330"/>
                                        </p:tgtEl>
                                        <p:attrNameLst>
                                          <p:attrName>style.visibility</p:attrName>
                                        </p:attrNameLst>
                                      </p:cBhvr>
                                      <p:to>
                                        <p:strVal val="visible"/>
                                      </p:to>
                                    </p:set>
                                    <p:animEffect transition="in" filter="wipe(left)">
                                      <p:cBhvr>
                                        <p:cTn id="15" dur="1000"/>
                                        <p:tgtEl>
                                          <p:spTgt spid="739330"/>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39335"/>
                                        </p:tgtEl>
                                        <p:attrNameLst>
                                          <p:attrName>style.visibility</p:attrName>
                                        </p:attrNameLst>
                                      </p:cBhvr>
                                      <p:to>
                                        <p:strVal val="visible"/>
                                      </p:to>
                                    </p:set>
                                    <p:animEffect transition="in" filter="wipe(left)">
                                      <p:cBhvr>
                                        <p:cTn id="19" dur="500"/>
                                        <p:tgtEl>
                                          <p:spTgt spid="739335"/>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39342"/>
                                        </p:tgtEl>
                                        <p:attrNameLst>
                                          <p:attrName>style.visibility</p:attrName>
                                        </p:attrNameLst>
                                      </p:cBhvr>
                                      <p:to>
                                        <p:strVal val="visible"/>
                                      </p:to>
                                    </p:set>
                                    <p:animEffect transition="in" filter="wipe(left)">
                                      <p:cBhvr>
                                        <p:cTn id="23" dur="500"/>
                                        <p:tgtEl>
                                          <p:spTgt spid="739342"/>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39341"/>
                                        </p:tgtEl>
                                        <p:attrNameLst>
                                          <p:attrName>style.visibility</p:attrName>
                                        </p:attrNameLst>
                                      </p:cBhvr>
                                      <p:to>
                                        <p:strVal val="visible"/>
                                      </p:to>
                                    </p:set>
                                    <p:animEffect transition="in" filter="wipe(left)">
                                      <p:cBhvr>
                                        <p:cTn id="27" dur="500"/>
                                        <p:tgtEl>
                                          <p:spTgt spid="739341"/>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39340">
                                            <p:txEl>
                                              <p:pRg st="0" end="0"/>
                                            </p:txEl>
                                          </p:spTgt>
                                        </p:tgtEl>
                                        <p:attrNameLst>
                                          <p:attrName>style.visibility</p:attrName>
                                        </p:attrNameLst>
                                      </p:cBhvr>
                                      <p:to>
                                        <p:strVal val="visible"/>
                                      </p:to>
                                    </p:set>
                                    <p:animEffect transition="in" filter="wipe(left)">
                                      <p:cBhvr>
                                        <p:cTn id="31" dur="500"/>
                                        <p:tgtEl>
                                          <p:spTgt spid="739340">
                                            <p:txEl>
                                              <p:pRg st="0" end="0"/>
                                            </p:txEl>
                                          </p:spTgt>
                                        </p:tgtEl>
                                      </p:cBhvr>
                                    </p:animEffect>
                                  </p:childTnLst>
                                </p:cTn>
                              </p:par>
                            </p:childTnLst>
                          </p:cTn>
                        </p:par>
                        <p:par>
                          <p:cTn id="32" fill="hold" nodeType="afterGroup">
                            <p:stCondLst>
                              <p:cond delay="5500"/>
                            </p:stCondLst>
                            <p:childTnLst>
                              <p:par>
                                <p:cTn id="33" presetID="22" presetClass="entr" presetSubtype="8" fill="hold" nodeType="afterEffect">
                                  <p:stCondLst>
                                    <p:cond delay="0"/>
                                  </p:stCondLst>
                                  <p:childTnLst>
                                    <p:set>
                                      <p:cBhvr>
                                        <p:cTn id="34" dur="1" fill="hold">
                                          <p:stCondLst>
                                            <p:cond delay="0"/>
                                          </p:stCondLst>
                                        </p:cTn>
                                        <p:tgtEl>
                                          <p:spTgt spid="739344"/>
                                        </p:tgtEl>
                                        <p:attrNameLst>
                                          <p:attrName>style.visibility</p:attrName>
                                        </p:attrNameLst>
                                      </p:cBhvr>
                                      <p:to>
                                        <p:strVal val="visible"/>
                                      </p:to>
                                    </p:set>
                                    <p:animEffect transition="in" filter="wipe(left)">
                                      <p:cBhvr>
                                        <p:cTn id="35" dur="500"/>
                                        <p:tgtEl>
                                          <p:spTgt spid="73934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39340">
                                            <p:txEl>
                                              <p:pRg st="1" end="1"/>
                                            </p:txEl>
                                          </p:spTgt>
                                        </p:tgtEl>
                                        <p:attrNameLst>
                                          <p:attrName>style.visibility</p:attrName>
                                        </p:attrNameLst>
                                      </p:cBhvr>
                                      <p:to>
                                        <p:strVal val="visible"/>
                                      </p:to>
                                    </p:set>
                                    <p:animEffect transition="in" filter="wipe(left)">
                                      <p:cBhvr>
                                        <p:cTn id="40" dur="500"/>
                                        <p:tgtEl>
                                          <p:spTgt spid="739340">
                                            <p:txEl>
                                              <p:pRg st="1" end="1"/>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739345"/>
                                        </p:tgtEl>
                                        <p:attrNameLst>
                                          <p:attrName>style.visibility</p:attrName>
                                        </p:attrNameLst>
                                      </p:cBhvr>
                                      <p:to>
                                        <p:strVal val="visible"/>
                                      </p:to>
                                    </p:set>
                                    <p:animEffect transition="in" filter="wipe(left)">
                                      <p:cBhvr>
                                        <p:cTn id="44" dur="1000"/>
                                        <p:tgtEl>
                                          <p:spTgt spid="739345"/>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39340">
                                            <p:txEl>
                                              <p:pRg st="2" end="2"/>
                                            </p:txEl>
                                          </p:spTgt>
                                        </p:tgtEl>
                                        <p:attrNameLst>
                                          <p:attrName>style.visibility</p:attrName>
                                        </p:attrNameLst>
                                      </p:cBhvr>
                                      <p:to>
                                        <p:strVal val="visible"/>
                                      </p:to>
                                    </p:set>
                                    <p:animEffect transition="in" filter="wipe(left)">
                                      <p:cBhvr>
                                        <p:cTn id="49" dur="500"/>
                                        <p:tgtEl>
                                          <p:spTgt spid="739340">
                                            <p:txEl>
                                              <p:pRg st="2" end="2"/>
                                            </p:txEl>
                                          </p:spTgt>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739346"/>
                                        </p:tgtEl>
                                        <p:attrNameLst>
                                          <p:attrName>style.visibility</p:attrName>
                                        </p:attrNameLst>
                                      </p:cBhvr>
                                      <p:to>
                                        <p:strVal val="visible"/>
                                      </p:to>
                                    </p:set>
                                    <p:animEffect transition="in" filter="wipe(left)">
                                      <p:cBhvr>
                                        <p:cTn id="53" dur="1000"/>
                                        <p:tgtEl>
                                          <p:spTgt spid="739346"/>
                                        </p:tgtEl>
                                      </p:cBhvr>
                                    </p:animEffect>
                                  </p:childTnLst>
                                </p:cTn>
                              </p:par>
                            </p:childTnLst>
                          </p:cTn>
                        </p:par>
                        <p:par>
                          <p:cTn id="54" fill="hold" nodeType="afterGroup">
                            <p:stCondLst>
                              <p:cond delay="1500"/>
                            </p:stCondLst>
                            <p:childTnLst>
                              <p:par>
                                <p:cTn id="55" presetID="22" presetClass="entr" presetSubtype="8" fill="hold" nodeType="afterEffect">
                                  <p:stCondLst>
                                    <p:cond delay="0"/>
                                  </p:stCondLst>
                                  <p:childTnLst>
                                    <p:set>
                                      <p:cBhvr>
                                        <p:cTn id="56" dur="1" fill="hold">
                                          <p:stCondLst>
                                            <p:cond delay="0"/>
                                          </p:stCondLst>
                                        </p:cTn>
                                        <p:tgtEl>
                                          <p:spTgt spid="739347"/>
                                        </p:tgtEl>
                                        <p:attrNameLst>
                                          <p:attrName>style.visibility</p:attrName>
                                        </p:attrNameLst>
                                      </p:cBhvr>
                                      <p:to>
                                        <p:strVal val="visible"/>
                                      </p:to>
                                    </p:set>
                                    <p:animEffect transition="in" filter="wipe(left)">
                                      <p:cBhvr>
                                        <p:cTn id="57" dur="1000"/>
                                        <p:tgtEl>
                                          <p:spTgt spid="73934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739340">
                                            <p:txEl>
                                              <p:pRg st="3" end="3"/>
                                            </p:txEl>
                                          </p:spTgt>
                                        </p:tgtEl>
                                        <p:attrNameLst>
                                          <p:attrName>style.visibility</p:attrName>
                                        </p:attrNameLst>
                                      </p:cBhvr>
                                      <p:to>
                                        <p:strVal val="visible"/>
                                      </p:to>
                                    </p:set>
                                    <p:animEffect transition="in" filter="wipe(left)">
                                      <p:cBhvr>
                                        <p:cTn id="62" dur="500"/>
                                        <p:tgtEl>
                                          <p:spTgt spid="739340">
                                            <p:txEl>
                                              <p:pRg st="3" end="3"/>
                                            </p:txEl>
                                          </p:spTgt>
                                        </p:tgtEl>
                                      </p:cBhvr>
                                    </p:animEffect>
                                  </p:childTnLst>
                                </p:cTn>
                              </p:par>
                            </p:childTnLst>
                          </p:cTn>
                        </p:par>
                        <p:par>
                          <p:cTn id="63" fill="hold" nodeType="afterGroup">
                            <p:stCondLst>
                              <p:cond delay="500"/>
                            </p:stCondLst>
                            <p:childTnLst>
                              <p:par>
                                <p:cTn id="64" presetID="22" presetClass="entr" presetSubtype="8" fill="hold" nodeType="afterEffect">
                                  <p:stCondLst>
                                    <p:cond delay="0"/>
                                  </p:stCondLst>
                                  <p:childTnLst>
                                    <p:set>
                                      <p:cBhvr>
                                        <p:cTn id="65" dur="1" fill="hold">
                                          <p:stCondLst>
                                            <p:cond delay="0"/>
                                          </p:stCondLst>
                                        </p:cTn>
                                        <p:tgtEl>
                                          <p:spTgt spid="739348"/>
                                        </p:tgtEl>
                                        <p:attrNameLst>
                                          <p:attrName>style.visibility</p:attrName>
                                        </p:attrNameLst>
                                      </p:cBhvr>
                                      <p:to>
                                        <p:strVal val="visible"/>
                                      </p:to>
                                    </p:set>
                                    <p:animEffect transition="in" filter="wipe(left)">
                                      <p:cBhvr>
                                        <p:cTn id="66" dur="1000"/>
                                        <p:tgtEl>
                                          <p:spTgt spid="739348"/>
                                        </p:tgtEl>
                                      </p:cBhvr>
                                    </p:animEffect>
                                  </p:childTnLst>
                                </p:cTn>
                              </p:par>
                            </p:childTnLst>
                          </p:cTn>
                        </p:par>
                        <p:par>
                          <p:cTn id="67" fill="hold" nodeType="afterGroup">
                            <p:stCondLst>
                              <p:cond delay="1500"/>
                            </p:stCondLst>
                            <p:childTnLst>
                              <p:par>
                                <p:cTn id="68" presetID="22" presetClass="entr" presetSubtype="8" fill="hold" nodeType="afterEffect">
                                  <p:stCondLst>
                                    <p:cond delay="0"/>
                                  </p:stCondLst>
                                  <p:childTnLst>
                                    <p:set>
                                      <p:cBhvr>
                                        <p:cTn id="69" dur="1" fill="hold">
                                          <p:stCondLst>
                                            <p:cond delay="0"/>
                                          </p:stCondLst>
                                        </p:cTn>
                                        <p:tgtEl>
                                          <p:spTgt spid="739349"/>
                                        </p:tgtEl>
                                        <p:attrNameLst>
                                          <p:attrName>style.visibility</p:attrName>
                                        </p:attrNameLst>
                                      </p:cBhvr>
                                      <p:to>
                                        <p:strVal val="visible"/>
                                      </p:to>
                                    </p:set>
                                    <p:animEffect transition="in" filter="wipe(left)">
                                      <p:cBhvr>
                                        <p:cTn id="70" dur="1000"/>
                                        <p:tgtEl>
                                          <p:spTgt spid="739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330" grpId="0"/>
      <p:bldP spid="739335" grpId="0"/>
      <p:bldP spid="739340" grpId="0" build="p"/>
      <p:bldP spid="739341" grpId="0" animBg="1"/>
      <p:bldP spid="7393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STOCKS VERSUS FLOWS</a:t>
            </a:r>
          </a:p>
        </p:txBody>
      </p:sp>
      <p:grpSp>
        <p:nvGrpSpPr>
          <p:cNvPr id="668675" name="Group 3"/>
          <p:cNvGrpSpPr>
            <a:grpSpLocks/>
          </p:cNvGrpSpPr>
          <p:nvPr/>
        </p:nvGrpSpPr>
        <p:grpSpPr bwMode="auto">
          <a:xfrm>
            <a:off x="457200" y="381000"/>
            <a:ext cx="8229600" cy="487363"/>
            <a:chOff x="288" y="240"/>
            <a:chExt cx="5184" cy="307"/>
          </a:xfrm>
        </p:grpSpPr>
        <p:sp>
          <p:nvSpPr>
            <p:cNvPr id="18438"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15.1</a:t>
              </a:r>
            </a:p>
          </p:txBody>
        </p:sp>
        <p:sp>
          <p:nvSpPr>
            <p:cNvPr id="18439"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66867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68682" name="Rectangle 10"/>
          <p:cNvSpPr>
            <a:spLocks noChangeArrowheads="1"/>
          </p:cNvSpPr>
          <p:nvPr/>
        </p:nvSpPr>
        <p:spPr bwMode="auto">
          <a:xfrm>
            <a:off x="685800" y="1524000"/>
            <a:ext cx="8001000" cy="51054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a:solidFill>
                  <a:schemeClr val="tx1"/>
                </a:solidFill>
              </a:rPr>
              <a:t>Capital is measured as a </a:t>
            </a:r>
            <a:r>
              <a:rPr lang="en-US" altLang="en-US" sz="1800" i="1">
                <a:solidFill>
                  <a:schemeClr val="tx1"/>
                </a:solidFill>
              </a:rPr>
              <a:t>stock</a:t>
            </a:r>
            <a:r>
              <a:rPr lang="en-US" altLang="en-US" sz="1800">
                <a:solidFill>
                  <a:schemeClr val="tx1"/>
                </a:solidFill>
              </a:rPr>
              <a:t>.  If a firm owns an electric motor factory worth $10 million, we say that it has a </a:t>
            </a:r>
            <a:r>
              <a:rPr lang="en-US" altLang="en-US" sz="1800" i="1">
                <a:solidFill>
                  <a:schemeClr val="tx1"/>
                </a:solidFill>
              </a:rPr>
              <a:t>capital stock</a:t>
            </a:r>
            <a:r>
              <a:rPr lang="en-US" altLang="en-US" sz="1800">
                <a:solidFill>
                  <a:schemeClr val="tx1"/>
                </a:solidFill>
              </a:rPr>
              <a:t> worth $10 million.</a:t>
            </a:r>
          </a:p>
          <a:p>
            <a:pPr eaLnBrk="1" hangingPunct="1">
              <a:spcBef>
                <a:spcPct val="10000"/>
              </a:spcBef>
              <a:spcAft>
                <a:spcPct val="10000"/>
              </a:spcAft>
            </a:pPr>
            <a:endParaRPr lang="en-US" altLang="en-US" sz="900">
              <a:solidFill>
                <a:schemeClr val="tx1"/>
              </a:solidFill>
            </a:endParaRPr>
          </a:p>
          <a:p>
            <a:pPr eaLnBrk="1" hangingPunct="1">
              <a:spcBef>
                <a:spcPct val="10000"/>
              </a:spcBef>
              <a:spcAft>
                <a:spcPct val="10000"/>
              </a:spcAft>
            </a:pPr>
            <a:r>
              <a:rPr lang="en-US" altLang="en-US" sz="1800">
                <a:solidFill>
                  <a:schemeClr val="tx1"/>
                </a:solidFill>
              </a:rPr>
              <a:t>Suppose the firm sells 8000 motors per month for $52.50 each.  Average variable cost is $42.50 per unit. Average profit is </a:t>
            </a:r>
            <a:br>
              <a:rPr lang="en-US" altLang="en-US" sz="1800">
                <a:solidFill>
                  <a:schemeClr val="tx1"/>
                </a:solidFill>
              </a:rPr>
            </a:br>
            <a:r>
              <a:rPr lang="en-US" altLang="en-US" sz="1800">
                <a:solidFill>
                  <a:schemeClr val="tx1"/>
                </a:solidFill>
              </a:rPr>
              <a:t>$52.50 – $42.50 = $10 per unit and total profit is $8,000 per month.</a:t>
            </a:r>
          </a:p>
          <a:p>
            <a:pPr eaLnBrk="1" hangingPunct="1">
              <a:spcBef>
                <a:spcPct val="10000"/>
              </a:spcBef>
              <a:spcAft>
                <a:spcPct val="10000"/>
              </a:spcAft>
            </a:pPr>
            <a:endParaRPr lang="en-US" altLang="en-US" sz="900">
              <a:solidFill>
                <a:schemeClr val="tx1"/>
              </a:solidFill>
            </a:endParaRPr>
          </a:p>
          <a:p>
            <a:pPr eaLnBrk="1" hangingPunct="1">
              <a:spcBef>
                <a:spcPct val="10000"/>
              </a:spcBef>
              <a:spcAft>
                <a:spcPct val="10000"/>
              </a:spcAft>
            </a:pPr>
            <a:r>
              <a:rPr lang="en-US" altLang="en-US" sz="1800">
                <a:solidFill>
                  <a:schemeClr val="tx1"/>
                </a:solidFill>
              </a:rPr>
              <a:t>To make and sell these motors, a firm needs capital—namely, the factory that it built for $10 million.  </a:t>
            </a:r>
            <a:r>
              <a:rPr lang="en-US" altLang="en-US" sz="1800" i="1">
                <a:solidFill>
                  <a:schemeClr val="tx1"/>
                </a:solidFill>
              </a:rPr>
              <a:t>The firm’s $10 million capital stock allows it to earn a flow of profit of $80,000 per month</a:t>
            </a:r>
            <a:r>
              <a:rPr lang="en-US" altLang="en-US" sz="1800">
                <a:solidFill>
                  <a:schemeClr val="tx1"/>
                </a:solidFill>
              </a:rPr>
              <a:t>.  Was the $10 million investment in this factory a sound decision?</a:t>
            </a:r>
          </a:p>
          <a:p>
            <a:pPr eaLnBrk="1" hangingPunct="1">
              <a:spcBef>
                <a:spcPct val="10000"/>
              </a:spcBef>
              <a:spcAft>
                <a:spcPct val="10000"/>
              </a:spcAft>
            </a:pPr>
            <a:endParaRPr lang="en-US" altLang="en-US" sz="1000">
              <a:solidFill>
                <a:schemeClr val="tx1"/>
              </a:solidFill>
            </a:endParaRPr>
          </a:p>
          <a:p>
            <a:pPr eaLnBrk="1" hangingPunct="1">
              <a:spcBef>
                <a:spcPct val="10000"/>
              </a:spcBef>
              <a:spcAft>
                <a:spcPct val="10000"/>
              </a:spcAft>
            </a:pPr>
            <a:r>
              <a:rPr lang="en-US" altLang="en-US" sz="1800">
                <a:solidFill>
                  <a:schemeClr val="tx1"/>
                </a:solidFill>
              </a:rPr>
              <a:t>If the factory will last 20 years, then we must ask:  What is the value today of $80,000 per month for the next 20 years? If that value is greater than $10 million, the investment was a good one. </a:t>
            </a:r>
          </a:p>
          <a:p>
            <a:pPr eaLnBrk="1" hangingPunct="1">
              <a:spcBef>
                <a:spcPct val="10000"/>
              </a:spcBef>
              <a:spcAft>
                <a:spcPct val="10000"/>
              </a:spcAft>
            </a:pPr>
            <a:endParaRPr lang="en-US" altLang="en-US" sz="900">
              <a:solidFill>
                <a:schemeClr val="tx1"/>
              </a:solidFill>
            </a:endParaRPr>
          </a:p>
          <a:p>
            <a:pPr eaLnBrk="1" hangingPunct="1">
              <a:spcBef>
                <a:spcPct val="10000"/>
              </a:spcBef>
              <a:spcAft>
                <a:spcPct val="10000"/>
              </a:spcAft>
            </a:pPr>
            <a:r>
              <a:rPr lang="en-US" altLang="en-US" sz="1800">
                <a:solidFill>
                  <a:schemeClr val="tx1"/>
                </a:solidFill>
              </a:rPr>
              <a:t>Is $80,000 five years—or 20 years—from now worth $80,000 today?  Money received over time is less than money received today because the money can be invested to yield more money in the future.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8675"/>
                                        </p:tgtEl>
                                        <p:attrNameLst>
                                          <p:attrName>style.visibility</p:attrName>
                                        </p:attrNameLst>
                                      </p:cBhvr>
                                      <p:to>
                                        <p:strVal val="visible"/>
                                      </p:to>
                                    </p:set>
                                    <p:animEffect transition="in" filter="wipe(left)">
                                      <p:cBhvr>
                                        <p:cTn id="7" dur="500"/>
                                        <p:tgtEl>
                                          <p:spTgt spid="66867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68678"/>
                                        </p:tgtEl>
                                        <p:attrNameLst>
                                          <p:attrName>style.visibility</p:attrName>
                                        </p:attrNameLst>
                                      </p:cBhvr>
                                      <p:to>
                                        <p:strVal val="visible"/>
                                      </p:to>
                                    </p:set>
                                    <p:animEffect transition="in" filter="fade">
                                      <p:cBhvr>
                                        <p:cTn id="11" dur="500"/>
                                        <p:tgtEl>
                                          <p:spTgt spid="66867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8674"/>
                                        </p:tgtEl>
                                        <p:attrNameLst>
                                          <p:attrName>style.visibility</p:attrName>
                                        </p:attrNameLst>
                                      </p:cBhvr>
                                      <p:to>
                                        <p:strVal val="visible"/>
                                      </p:to>
                                    </p:set>
                                    <p:animEffect transition="in" filter="wipe(left)">
                                      <p:cBhvr>
                                        <p:cTn id="15" dur="1000"/>
                                        <p:tgtEl>
                                          <p:spTgt spid="66867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68682">
                                            <p:txEl>
                                              <p:pRg st="0" end="0"/>
                                            </p:txEl>
                                          </p:spTgt>
                                        </p:tgtEl>
                                        <p:attrNameLst>
                                          <p:attrName>style.visibility</p:attrName>
                                        </p:attrNameLst>
                                      </p:cBhvr>
                                      <p:to>
                                        <p:strVal val="visible"/>
                                      </p:to>
                                    </p:set>
                                    <p:animEffect transition="in" filter="wipe(left)">
                                      <p:cBhvr>
                                        <p:cTn id="19" dur="500"/>
                                        <p:tgtEl>
                                          <p:spTgt spid="668682">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68682">
                                            <p:txEl>
                                              <p:pRg st="2" end="2"/>
                                            </p:txEl>
                                          </p:spTgt>
                                        </p:tgtEl>
                                        <p:attrNameLst>
                                          <p:attrName>style.visibility</p:attrName>
                                        </p:attrNameLst>
                                      </p:cBhvr>
                                      <p:to>
                                        <p:strVal val="visible"/>
                                      </p:to>
                                    </p:set>
                                    <p:animEffect transition="in" filter="wipe(left)">
                                      <p:cBhvr>
                                        <p:cTn id="23" dur="500"/>
                                        <p:tgtEl>
                                          <p:spTgt spid="668682">
                                            <p:txEl>
                                              <p:pRg st="2" end="2"/>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68682">
                                            <p:txEl>
                                              <p:pRg st="4" end="4"/>
                                            </p:txEl>
                                          </p:spTgt>
                                        </p:tgtEl>
                                        <p:attrNameLst>
                                          <p:attrName>style.visibility</p:attrName>
                                        </p:attrNameLst>
                                      </p:cBhvr>
                                      <p:to>
                                        <p:strVal val="visible"/>
                                      </p:to>
                                    </p:set>
                                    <p:animEffect transition="in" filter="wipe(left)">
                                      <p:cBhvr>
                                        <p:cTn id="27" dur="500"/>
                                        <p:tgtEl>
                                          <p:spTgt spid="668682">
                                            <p:txEl>
                                              <p:pRg st="4" end="4"/>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668682">
                                            <p:txEl>
                                              <p:pRg st="6" end="6"/>
                                            </p:txEl>
                                          </p:spTgt>
                                        </p:tgtEl>
                                        <p:attrNameLst>
                                          <p:attrName>style.visibility</p:attrName>
                                        </p:attrNameLst>
                                      </p:cBhvr>
                                      <p:to>
                                        <p:strVal val="visible"/>
                                      </p:to>
                                    </p:set>
                                    <p:animEffect transition="in" filter="wipe(left)">
                                      <p:cBhvr>
                                        <p:cTn id="31" dur="500"/>
                                        <p:tgtEl>
                                          <p:spTgt spid="668682">
                                            <p:txEl>
                                              <p:pRg st="6" end="6"/>
                                            </p:txEl>
                                          </p:spTgt>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668682">
                                            <p:txEl>
                                              <p:pRg st="8" end="8"/>
                                            </p:txEl>
                                          </p:spTgt>
                                        </p:tgtEl>
                                        <p:attrNameLst>
                                          <p:attrName>style.visibility</p:attrName>
                                        </p:attrNameLst>
                                      </p:cBhvr>
                                      <p:to>
                                        <p:strVal val="visible"/>
                                      </p:to>
                                    </p:set>
                                    <p:animEffect transition="in" filter="wipe(left)">
                                      <p:cBhvr>
                                        <p:cTn id="35" dur="500"/>
                                        <p:tgtEl>
                                          <p:spTgt spid="66868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8674" grpId="0"/>
      <p:bldP spid="66868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371600" y="457200"/>
            <a:ext cx="7315200" cy="381000"/>
          </a:xfrm>
          <a:noFill/>
        </p:spPr>
        <p:txBody>
          <a:bodyPr/>
          <a:lstStyle/>
          <a:p>
            <a:pPr eaLnBrk="1" hangingPunct="1"/>
            <a:r>
              <a:rPr lang="en-US" altLang="en-US" sz="2000" b="0" smtClean="0"/>
              <a:t>HOW ARE INTEREST RATES DETERMINED?</a:t>
            </a:r>
          </a:p>
        </p:txBody>
      </p:sp>
      <p:grpSp>
        <p:nvGrpSpPr>
          <p:cNvPr id="49155" name="Group 3"/>
          <p:cNvGrpSpPr>
            <a:grpSpLocks/>
          </p:cNvGrpSpPr>
          <p:nvPr/>
        </p:nvGrpSpPr>
        <p:grpSpPr bwMode="auto">
          <a:xfrm>
            <a:off x="457200" y="381000"/>
            <a:ext cx="8229600" cy="487363"/>
            <a:chOff x="288" y="240"/>
            <a:chExt cx="5184" cy="307"/>
          </a:xfrm>
        </p:grpSpPr>
        <p:sp>
          <p:nvSpPr>
            <p:cNvPr id="49159"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15.9</a:t>
              </a:r>
            </a:p>
          </p:txBody>
        </p:sp>
        <p:sp>
          <p:nvSpPr>
            <p:cNvPr id="49160"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4915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40369" name="Rectangle 17"/>
          <p:cNvSpPr>
            <a:spLocks noGrp="1" noChangeArrowheads="1"/>
          </p:cNvSpPr>
          <p:nvPr>
            <p:ph type="body" idx="1"/>
          </p:nvPr>
        </p:nvSpPr>
        <p:spPr>
          <a:xfrm>
            <a:off x="609600" y="1212850"/>
            <a:ext cx="6629400" cy="358775"/>
          </a:xfrm>
          <a:noFill/>
        </p:spPr>
        <p:txBody>
          <a:bodyPr/>
          <a:lstStyle/>
          <a:p>
            <a:pPr eaLnBrk="1" hangingPunct="1">
              <a:lnSpc>
                <a:spcPct val="80000"/>
              </a:lnSpc>
            </a:pPr>
            <a:r>
              <a:rPr lang="en-US" altLang="en-US" sz="2000" smtClean="0"/>
              <a:t>A Variety of Interest Rates</a:t>
            </a:r>
          </a:p>
        </p:txBody>
      </p:sp>
      <p:sp>
        <p:nvSpPr>
          <p:cNvPr id="740370" name="Text Box 18"/>
          <p:cNvSpPr txBox="1">
            <a:spLocks noChangeArrowheads="1"/>
          </p:cNvSpPr>
          <p:nvPr/>
        </p:nvSpPr>
        <p:spPr bwMode="auto">
          <a:xfrm>
            <a:off x="1828800" y="1905000"/>
            <a:ext cx="5486400"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Treasury Bill Rate</a:t>
            </a:r>
          </a:p>
          <a:p>
            <a:pPr eaLnBrk="1" hangingPunct="1">
              <a:lnSpc>
                <a:spcPct val="150000"/>
              </a:lnSpc>
              <a:buClr>
                <a:schemeClr val="bg2"/>
              </a:buClr>
            </a:pPr>
            <a:r>
              <a:rPr lang="en-US" altLang="en-US" b="1">
                <a:solidFill>
                  <a:schemeClr val="bg2"/>
                </a:solidFill>
              </a:rPr>
              <a:t>●</a:t>
            </a:r>
            <a:r>
              <a:rPr lang="en-US" altLang="en-US" b="1">
                <a:solidFill>
                  <a:srgbClr val="382344"/>
                </a:solidFill>
                <a:latin typeface="Arial" panose="020B0604020202020204" pitchFamily="34" charset="0"/>
              </a:rPr>
              <a:t> Treasury Bond Rate</a:t>
            </a:r>
          </a:p>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Discount Rate</a:t>
            </a:r>
          </a:p>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Federal Funds Rate</a:t>
            </a:r>
          </a:p>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Commercial Paper Rate</a:t>
            </a:r>
          </a:p>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Prime Rate</a:t>
            </a:r>
          </a:p>
          <a:p>
            <a:pPr eaLnBrk="1" hangingPunct="1">
              <a:lnSpc>
                <a:spcPct val="150000"/>
              </a:lnSpc>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Corporate Bond Rate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40369">
                                            <p:txEl>
                                              <p:pRg st="0" end="0"/>
                                            </p:txEl>
                                          </p:spTgt>
                                        </p:tgtEl>
                                        <p:attrNameLst>
                                          <p:attrName>style.visibility</p:attrName>
                                        </p:attrNameLst>
                                      </p:cBhvr>
                                      <p:to>
                                        <p:strVal val="visible"/>
                                      </p:to>
                                    </p:set>
                                    <p:animEffect transition="in" filter="wipe(left)">
                                      <p:cBhvr>
                                        <p:cTn id="7" dur="500"/>
                                        <p:tgtEl>
                                          <p:spTgt spid="74036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40370">
                                            <p:txEl>
                                              <p:pRg st="0" end="0"/>
                                            </p:txEl>
                                          </p:spTgt>
                                        </p:tgtEl>
                                        <p:attrNameLst>
                                          <p:attrName>style.visibility</p:attrName>
                                        </p:attrNameLst>
                                      </p:cBhvr>
                                      <p:to>
                                        <p:strVal val="visible"/>
                                      </p:to>
                                    </p:set>
                                    <p:animEffect transition="in" filter="wipe(left)">
                                      <p:cBhvr>
                                        <p:cTn id="11" dur="500"/>
                                        <p:tgtEl>
                                          <p:spTgt spid="740370">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40370">
                                            <p:txEl>
                                              <p:pRg st="1" end="1"/>
                                            </p:txEl>
                                          </p:spTgt>
                                        </p:tgtEl>
                                        <p:attrNameLst>
                                          <p:attrName>style.visibility</p:attrName>
                                        </p:attrNameLst>
                                      </p:cBhvr>
                                      <p:to>
                                        <p:strVal val="visible"/>
                                      </p:to>
                                    </p:set>
                                    <p:animEffect transition="in" filter="wipe(left)">
                                      <p:cBhvr>
                                        <p:cTn id="15" dur="500"/>
                                        <p:tgtEl>
                                          <p:spTgt spid="740370">
                                            <p:txEl>
                                              <p:pRg st="1" end="1"/>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40370">
                                            <p:txEl>
                                              <p:pRg st="2" end="2"/>
                                            </p:txEl>
                                          </p:spTgt>
                                        </p:tgtEl>
                                        <p:attrNameLst>
                                          <p:attrName>style.visibility</p:attrName>
                                        </p:attrNameLst>
                                      </p:cBhvr>
                                      <p:to>
                                        <p:strVal val="visible"/>
                                      </p:to>
                                    </p:set>
                                    <p:animEffect transition="in" filter="wipe(left)">
                                      <p:cBhvr>
                                        <p:cTn id="19" dur="500"/>
                                        <p:tgtEl>
                                          <p:spTgt spid="740370">
                                            <p:txEl>
                                              <p:pRg st="2" end="2"/>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40370">
                                            <p:txEl>
                                              <p:pRg st="3" end="3"/>
                                            </p:txEl>
                                          </p:spTgt>
                                        </p:tgtEl>
                                        <p:attrNameLst>
                                          <p:attrName>style.visibility</p:attrName>
                                        </p:attrNameLst>
                                      </p:cBhvr>
                                      <p:to>
                                        <p:strVal val="visible"/>
                                      </p:to>
                                    </p:set>
                                    <p:animEffect transition="in" filter="wipe(left)">
                                      <p:cBhvr>
                                        <p:cTn id="23" dur="500"/>
                                        <p:tgtEl>
                                          <p:spTgt spid="740370">
                                            <p:txEl>
                                              <p:pRg st="3" end="3"/>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40370">
                                            <p:txEl>
                                              <p:pRg st="4" end="4"/>
                                            </p:txEl>
                                          </p:spTgt>
                                        </p:tgtEl>
                                        <p:attrNameLst>
                                          <p:attrName>style.visibility</p:attrName>
                                        </p:attrNameLst>
                                      </p:cBhvr>
                                      <p:to>
                                        <p:strVal val="visible"/>
                                      </p:to>
                                    </p:set>
                                    <p:animEffect transition="in" filter="wipe(left)">
                                      <p:cBhvr>
                                        <p:cTn id="27" dur="500"/>
                                        <p:tgtEl>
                                          <p:spTgt spid="740370">
                                            <p:txEl>
                                              <p:pRg st="4" end="4"/>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40370">
                                            <p:txEl>
                                              <p:pRg st="5" end="5"/>
                                            </p:txEl>
                                          </p:spTgt>
                                        </p:tgtEl>
                                        <p:attrNameLst>
                                          <p:attrName>style.visibility</p:attrName>
                                        </p:attrNameLst>
                                      </p:cBhvr>
                                      <p:to>
                                        <p:strVal val="visible"/>
                                      </p:to>
                                    </p:set>
                                    <p:animEffect transition="in" filter="wipe(left)">
                                      <p:cBhvr>
                                        <p:cTn id="31" dur="500"/>
                                        <p:tgtEl>
                                          <p:spTgt spid="740370">
                                            <p:txEl>
                                              <p:pRg st="5" end="5"/>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740370">
                                            <p:txEl>
                                              <p:pRg st="6" end="6"/>
                                            </p:txEl>
                                          </p:spTgt>
                                        </p:tgtEl>
                                        <p:attrNameLst>
                                          <p:attrName>style.visibility</p:attrName>
                                        </p:attrNameLst>
                                      </p:cBhvr>
                                      <p:to>
                                        <p:strVal val="visible"/>
                                      </p:to>
                                    </p:set>
                                    <p:animEffect transition="in" filter="wipe(left)">
                                      <p:cBhvr>
                                        <p:cTn id="35" dur="500"/>
                                        <p:tgtEl>
                                          <p:spTgt spid="74037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0369" grpId="0" build="p"/>
      <p:bldP spid="74037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7586"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PRESENT DISCOUNTED VALUE</a:t>
            </a:r>
          </a:p>
        </p:txBody>
      </p:sp>
      <p:grpSp>
        <p:nvGrpSpPr>
          <p:cNvPr id="707587" name="Group 3"/>
          <p:cNvGrpSpPr>
            <a:grpSpLocks/>
          </p:cNvGrpSpPr>
          <p:nvPr/>
        </p:nvGrpSpPr>
        <p:grpSpPr bwMode="auto">
          <a:xfrm>
            <a:off x="457200" y="381000"/>
            <a:ext cx="8229600" cy="487363"/>
            <a:chOff x="288" y="240"/>
            <a:chExt cx="5184" cy="307"/>
          </a:xfrm>
        </p:grpSpPr>
        <p:sp>
          <p:nvSpPr>
            <p:cNvPr id="19468"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15.2</a:t>
              </a:r>
            </a:p>
          </p:txBody>
        </p:sp>
        <p:sp>
          <p:nvSpPr>
            <p:cNvPr id="19469"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70759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7591" name="Rectangle 7"/>
          <p:cNvSpPr>
            <a:spLocks noChangeArrowheads="1"/>
          </p:cNvSpPr>
          <p:nvPr/>
        </p:nvSpPr>
        <p:spPr bwMode="auto">
          <a:xfrm>
            <a:off x="762000" y="2286000"/>
            <a:ext cx="3352800" cy="42672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600" dirty="0">
                <a:solidFill>
                  <a:schemeClr val="tx1"/>
                </a:solidFill>
              </a:rPr>
              <a:t>Suppose the annual interest rate is </a:t>
            </a:r>
            <a:r>
              <a:rPr lang="en-US" altLang="en-US" sz="1600" i="1" dirty="0">
                <a:solidFill>
                  <a:schemeClr val="tx1"/>
                </a:solidFill>
              </a:rPr>
              <a:t>R</a:t>
            </a:r>
            <a:r>
              <a:rPr lang="en-US" altLang="en-US" sz="1600" dirty="0">
                <a:solidFill>
                  <a:schemeClr val="tx1"/>
                </a:solidFill>
              </a:rPr>
              <a:t>.  Then $1 today can be invested to yield (1 + </a:t>
            </a:r>
            <a:r>
              <a:rPr lang="en-US" altLang="en-US" sz="1600" i="1" dirty="0">
                <a:solidFill>
                  <a:schemeClr val="tx1"/>
                </a:solidFill>
              </a:rPr>
              <a:t>R</a:t>
            </a:r>
            <a:r>
              <a:rPr lang="en-US" altLang="en-US" sz="1600" dirty="0">
                <a:solidFill>
                  <a:schemeClr val="tx1"/>
                </a:solidFill>
              </a:rPr>
              <a:t>) dollars a year from now. Therefore, 1 + </a:t>
            </a:r>
            <a:r>
              <a:rPr lang="en-US" altLang="en-US" sz="1600" i="1" dirty="0">
                <a:solidFill>
                  <a:schemeClr val="tx1"/>
                </a:solidFill>
              </a:rPr>
              <a:t>R </a:t>
            </a:r>
            <a:r>
              <a:rPr lang="en-US" altLang="en-US" sz="1600" dirty="0">
                <a:solidFill>
                  <a:schemeClr val="tx1"/>
                </a:solidFill>
              </a:rPr>
              <a:t>dollars is the </a:t>
            </a:r>
            <a:r>
              <a:rPr lang="en-US" altLang="en-US" sz="1600" i="1" dirty="0">
                <a:solidFill>
                  <a:schemeClr val="tx1"/>
                </a:solidFill>
              </a:rPr>
              <a:t>future value</a:t>
            </a:r>
            <a:r>
              <a:rPr lang="en-US" altLang="en-US" sz="1600" dirty="0">
                <a:solidFill>
                  <a:schemeClr val="tx1"/>
                </a:solidFill>
              </a:rPr>
              <a:t> of $1 today. </a:t>
            </a:r>
          </a:p>
          <a:p>
            <a:pPr eaLnBrk="1" hangingPunct="1">
              <a:spcBef>
                <a:spcPct val="10000"/>
              </a:spcBef>
              <a:spcAft>
                <a:spcPct val="10000"/>
              </a:spcAft>
            </a:pPr>
            <a:r>
              <a:rPr lang="en-US" altLang="en-US" sz="1600" dirty="0">
                <a:solidFill>
                  <a:schemeClr val="tx1"/>
                </a:solidFill>
              </a:rPr>
              <a:t>Now, what is the value </a:t>
            </a:r>
            <a:r>
              <a:rPr lang="en-US" altLang="en-US" sz="1600" i="1" dirty="0">
                <a:solidFill>
                  <a:schemeClr val="tx1"/>
                </a:solidFill>
              </a:rPr>
              <a:t>today</a:t>
            </a:r>
            <a:r>
              <a:rPr lang="en-US" altLang="en-US" sz="1600" dirty="0">
                <a:solidFill>
                  <a:schemeClr val="tx1"/>
                </a:solidFill>
              </a:rPr>
              <a:t>, i.e., the present discounted value (PDV), of $1 paid one year from now? </a:t>
            </a:r>
          </a:p>
          <a:p>
            <a:pPr eaLnBrk="1" hangingPunct="1">
              <a:spcBef>
                <a:spcPct val="10000"/>
              </a:spcBef>
              <a:spcAft>
                <a:spcPct val="10000"/>
              </a:spcAft>
            </a:pPr>
            <a:r>
              <a:rPr lang="en-US" altLang="en-US" sz="1600" dirty="0">
                <a:solidFill>
                  <a:schemeClr val="tx1"/>
                </a:solidFill>
              </a:rPr>
              <a:t>$1 a year from now is worth $1/(1 + </a:t>
            </a:r>
            <a:r>
              <a:rPr lang="en-US" altLang="en-US" sz="1600" i="1" dirty="0">
                <a:solidFill>
                  <a:schemeClr val="tx1"/>
                </a:solidFill>
              </a:rPr>
              <a:t>R</a:t>
            </a:r>
            <a:r>
              <a:rPr lang="en-US" altLang="en-US" sz="1600" dirty="0">
                <a:solidFill>
                  <a:schemeClr val="tx1"/>
                </a:solidFill>
              </a:rPr>
              <a:t>) today. This is the amount of money that will yield $1 after one year if invested at the rate </a:t>
            </a:r>
            <a:r>
              <a:rPr lang="en-US" altLang="en-US" sz="1600" i="1" dirty="0">
                <a:solidFill>
                  <a:schemeClr val="tx1"/>
                </a:solidFill>
              </a:rPr>
              <a:t>R</a:t>
            </a:r>
            <a:r>
              <a:rPr lang="en-US" altLang="en-US" sz="1600" dirty="0">
                <a:solidFill>
                  <a:schemeClr val="tx1"/>
                </a:solidFill>
              </a:rPr>
              <a:t>.</a:t>
            </a:r>
          </a:p>
          <a:p>
            <a:pPr eaLnBrk="1" hangingPunct="1">
              <a:spcBef>
                <a:spcPct val="10000"/>
              </a:spcBef>
              <a:spcAft>
                <a:spcPct val="10000"/>
              </a:spcAft>
            </a:pPr>
            <a:r>
              <a:rPr lang="en-US" altLang="en-US" sz="1600" dirty="0">
                <a:solidFill>
                  <a:schemeClr val="tx1"/>
                </a:solidFill>
              </a:rPr>
              <a:t>$1 paid </a:t>
            </a:r>
            <a:r>
              <a:rPr lang="en-US" altLang="en-US" sz="1600" i="1" dirty="0">
                <a:solidFill>
                  <a:schemeClr val="tx1"/>
                </a:solidFill>
              </a:rPr>
              <a:t>n</a:t>
            </a:r>
            <a:r>
              <a:rPr lang="en-US" altLang="en-US" sz="1600" dirty="0">
                <a:solidFill>
                  <a:schemeClr val="tx1"/>
                </a:solidFill>
              </a:rPr>
              <a:t> years from now is worth $1/(1 + </a:t>
            </a:r>
            <a:r>
              <a:rPr lang="en-US" altLang="en-US" sz="1600" i="1" dirty="0">
                <a:solidFill>
                  <a:schemeClr val="tx1"/>
                </a:solidFill>
              </a:rPr>
              <a:t>R</a:t>
            </a:r>
            <a:r>
              <a:rPr lang="en-US" altLang="en-US" sz="1600" dirty="0">
                <a:solidFill>
                  <a:schemeClr val="tx1"/>
                </a:solidFill>
              </a:rPr>
              <a:t>)</a:t>
            </a:r>
            <a:r>
              <a:rPr lang="en-US" altLang="en-US" sz="1600" i="1" baseline="30000" dirty="0">
                <a:solidFill>
                  <a:schemeClr val="tx1"/>
                </a:solidFill>
              </a:rPr>
              <a:t>n</a:t>
            </a:r>
            <a:r>
              <a:rPr lang="en-US" altLang="en-US" sz="1600" dirty="0">
                <a:solidFill>
                  <a:schemeClr val="tx1"/>
                </a:solidFill>
              </a:rPr>
              <a:t> today</a:t>
            </a:r>
          </a:p>
        </p:txBody>
      </p:sp>
      <p:sp>
        <p:nvSpPr>
          <p:cNvPr id="707592" name="Text Box 8"/>
          <p:cNvSpPr txBox="1">
            <a:spLocks noChangeArrowheads="1"/>
          </p:cNvSpPr>
          <p:nvPr/>
        </p:nvSpPr>
        <p:spPr bwMode="auto">
          <a:xfrm>
            <a:off x="838200" y="1066800"/>
            <a:ext cx="6629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interest rate    </a:t>
            </a:r>
            <a:r>
              <a:rPr lang="en-US" altLang="en-US">
                <a:latin typeface="Arial" panose="020B0604020202020204" pitchFamily="34" charset="0"/>
              </a:rPr>
              <a:t>Rate at which one can borrow or lend money.</a:t>
            </a:r>
          </a:p>
        </p:txBody>
      </p:sp>
      <p:sp>
        <p:nvSpPr>
          <p:cNvPr id="707593" name="Text Box 9"/>
          <p:cNvSpPr txBox="1">
            <a:spLocks noChangeArrowheads="1"/>
          </p:cNvSpPr>
          <p:nvPr/>
        </p:nvSpPr>
        <p:spPr bwMode="auto">
          <a:xfrm>
            <a:off x="838200" y="1524000"/>
            <a:ext cx="6324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a:solidFill>
                  <a:schemeClr val="tx1"/>
                </a:solidFill>
                <a:latin typeface="Palatino" pitchFamily="2" charset="0"/>
              </a:defRPr>
            </a:lvl1pPr>
            <a:lvl2pPr marL="965200" indent="-342900">
              <a:defRPr>
                <a:solidFill>
                  <a:schemeClr val="tx1"/>
                </a:solidFill>
                <a:latin typeface="Palatino" pitchFamily="2" charset="0"/>
              </a:defRPr>
            </a:lvl2pPr>
            <a:lvl3pPr marL="1422400" indent="-342900">
              <a:defRPr>
                <a:solidFill>
                  <a:schemeClr val="tx1"/>
                </a:solidFill>
                <a:latin typeface="Palatino" pitchFamily="2" charset="0"/>
              </a:defRPr>
            </a:lvl3pPr>
            <a:lvl4pPr marL="1879600" indent="-342900">
              <a:defRPr>
                <a:solidFill>
                  <a:schemeClr val="tx1"/>
                </a:solidFill>
                <a:latin typeface="Palatino" pitchFamily="2" charset="0"/>
              </a:defRPr>
            </a:lvl4pPr>
            <a:lvl5pPr marL="2336800" indent="-342900">
              <a:defRPr>
                <a:solidFill>
                  <a:schemeClr val="tx1"/>
                </a:solidFill>
                <a:latin typeface="Palatino" pitchFamily="2" charset="0"/>
              </a:defRPr>
            </a:lvl5pPr>
            <a:lvl6pPr marL="2794000" indent="-342900" eaLnBrk="0" fontAlgn="base" hangingPunct="0">
              <a:spcBef>
                <a:spcPct val="0"/>
              </a:spcBef>
              <a:spcAft>
                <a:spcPct val="0"/>
              </a:spcAft>
              <a:defRPr>
                <a:solidFill>
                  <a:schemeClr val="tx1"/>
                </a:solidFill>
                <a:latin typeface="Palatino" pitchFamily="2" charset="0"/>
              </a:defRPr>
            </a:lvl6pPr>
            <a:lvl7pPr marL="3251200" indent="-342900" eaLnBrk="0" fontAlgn="base" hangingPunct="0">
              <a:spcBef>
                <a:spcPct val="0"/>
              </a:spcBef>
              <a:spcAft>
                <a:spcPct val="0"/>
              </a:spcAft>
              <a:defRPr>
                <a:solidFill>
                  <a:schemeClr val="tx1"/>
                </a:solidFill>
                <a:latin typeface="Palatino" pitchFamily="2" charset="0"/>
              </a:defRPr>
            </a:lvl7pPr>
            <a:lvl8pPr marL="3708400" indent="-342900" eaLnBrk="0" fontAlgn="base" hangingPunct="0">
              <a:spcBef>
                <a:spcPct val="0"/>
              </a:spcBef>
              <a:spcAft>
                <a:spcPct val="0"/>
              </a:spcAft>
              <a:defRPr>
                <a:solidFill>
                  <a:schemeClr val="tx1"/>
                </a:solidFill>
                <a:latin typeface="Palatino" pitchFamily="2" charset="0"/>
              </a:defRPr>
            </a:lvl8pPr>
            <a:lvl9pPr marL="4165600" indent="-342900" eaLnBrk="0" fontAlgn="base" hangingPunct="0">
              <a:spcBef>
                <a:spcPct val="0"/>
              </a:spcBef>
              <a:spcAft>
                <a:spcPct val="0"/>
              </a:spcAft>
              <a:defRPr>
                <a:solidFill>
                  <a:schemeClr val="tx1"/>
                </a:solidFill>
                <a:latin typeface="Palatino" pitchFamily="2" charset="0"/>
              </a:defRPr>
            </a:lvl9pPr>
          </a:lstStyle>
          <a:p>
            <a:pPr eaLnBrk="1" hangingPunct="1">
              <a:buClr>
                <a:schemeClr val="bg2"/>
              </a:buClr>
            </a:pPr>
            <a:r>
              <a:rPr lang="en-US" altLang="en-US" b="1">
                <a:solidFill>
                  <a:schemeClr val="bg2"/>
                </a:solidFill>
              </a:rPr>
              <a:t>●</a:t>
            </a:r>
            <a:r>
              <a:rPr lang="en-US" altLang="en-US" b="1">
                <a:solidFill>
                  <a:srgbClr val="382344"/>
                </a:solidFill>
              </a:rPr>
              <a:t>  </a:t>
            </a:r>
            <a:r>
              <a:rPr lang="en-US" altLang="en-US" b="1">
                <a:solidFill>
                  <a:srgbClr val="382344"/>
                </a:solidFill>
                <a:latin typeface="Arial" panose="020B0604020202020204" pitchFamily="34" charset="0"/>
              </a:rPr>
              <a:t>present discounted value (PDV)    </a:t>
            </a:r>
            <a:r>
              <a:rPr lang="en-US" altLang="en-US">
                <a:latin typeface="Arial" panose="020B0604020202020204" pitchFamily="34" charset="0"/>
              </a:rPr>
              <a:t>The current value of an expected future cash flow.</a:t>
            </a:r>
          </a:p>
        </p:txBody>
      </p:sp>
      <p:sp>
        <p:nvSpPr>
          <p:cNvPr id="707596" name="Rectangle 12"/>
          <p:cNvSpPr>
            <a:spLocks noChangeArrowheads="1"/>
          </p:cNvSpPr>
          <p:nvPr/>
        </p:nvSpPr>
        <p:spPr bwMode="auto">
          <a:xfrm>
            <a:off x="4648200" y="2300288"/>
            <a:ext cx="3581400" cy="3810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600" dirty="0">
                <a:solidFill>
                  <a:schemeClr val="tx1"/>
                </a:solidFill>
              </a:rPr>
              <a:t>We can summarize this as follows:</a:t>
            </a:r>
          </a:p>
        </p:txBody>
      </p:sp>
      <p:pic>
        <p:nvPicPr>
          <p:cNvPr id="14" name="Picture 10" descr="Eqn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2743200"/>
            <a:ext cx="32004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07587"/>
                                        </p:tgtEl>
                                        <p:attrNameLst>
                                          <p:attrName>style.visibility</p:attrName>
                                        </p:attrNameLst>
                                      </p:cBhvr>
                                      <p:to>
                                        <p:strVal val="visible"/>
                                      </p:to>
                                    </p:set>
                                    <p:animEffect transition="in" filter="wipe(left)">
                                      <p:cBhvr>
                                        <p:cTn id="7" dur="500"/>
                                        <p:tgtEl>
                                          <p:spTgt spid="707587"/>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707590"/>
                                        </p:tgtEl>
                                        <p:attrNameLst>
                                          <p:attrName>style.visibility</p:attrName>
                                        </p:attrNameLst>
                                      </p:cBhvr>
                                      <p:to>
                                        <p:strVal val="visible"/>
                                      </p:to>
                                    </p:set>
                                    <p:animEffect transition="in" filter="fade">
                                      <p:cBhvr>
                                        <p:cTn id="11" dur="500"/>
                                        <p:tgtEl>
                                          <p:spTgt spid="70759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07586"/>
                                        </p:tgtEl>
                                        <p:attrNameLst>
                                          <p:attrName>style.visibility</p:attrName>
                                        </p:attrNameLst>
                                      </p:cBhvr>
                                      <p:to>
                                        <p:strVal val="visible"/>
                                      </p:to>
                                    </p:set>
                                    <p:animEffect transition="in" filter="wipe(left)">
                                      <p:cBhvr>
                                        <p:cTn id="15" dur="1000"/>
                                        <p:tgtEl>
                                          <p:spTgt spid="707586"/>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07592"/>
                                        </p:tgtEl>
                                        <p:attrNameLst>
                                          <p:attrName>style.visibility</p:attrName>
                                        </p:attrNameLst>
                                      </p:cBhvr>
                                      <p:to>
                                        <p:strVal val="visible"/>
                                      </p:to>
                                    </p:set>
                                    <p:animEffect transition="in" filter="wipe(left)">
                                      <p:cBhvr>
                                        <p:cTn id="19" dur="500"/>
                                        <p:tgtEl>
                                          <p:spTgt spid="707592"/>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707593"/>
                                        </p:tgtEl>
                                        <p:attrNameLst>
                                          <p:attrName>style.visibility</p:attrName>
                                        </p:attrNameLst>
                                      </p:cBhvr>
                                      <p:to>
                                        <p:strVal val="visible"/>
                                      </p:to>
                                    </p:set>
                                    <p:animEffect transition="in" filter="wipe(left)">
                                      <p:cBhvr>
                                        <p:cTn id="23" dur="500"/>
                                        <p:tgtEl>
                                          <p:spTgt spid="707593"/>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07591">
                                            <p:txEl>
                                              <p:pRg st="0" end="0"/>
                                            </p:txEl>
                                          </p:spTgt>
                                        </p:tgtEl>
                                        <p:attrNameLst>
                                          <p:attrName>style.visibility</p:attrName>
                                        </p:attrNameLst>
                                      </p:cBhvr>
                                      <p:to>
                                        <p:strVal val="visible"/>
                                      </p:to>
                                    </p:set>
                                    <p:animEffect transition="in" filter="wipe(left)">
                                      <p:cBhvr>
                                        <p:cTn id="27" dur="500"/>
                                        <p:tgtEl>
                                          <p:spTgt spid="707591">
                                            <p:txEl>
                                              <p:pRg st="0" end="0"/>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07591">
                                            <p:txEl>
                                              <p:pRg st="1" end="1"/>
                                            </p:txEl>
                                          </p:spTgt>
                                        </p:tgtEl>
                                        <p:attrNameLst>
                                          <p:attrName>style.visibility</p:attrName>
                                        </p:attrNameLst>
                                      </p:cBhvr>
                                      <p:to>
                                        <p:strVal val="visible"/>
                                      </p:to>
                                    </p:set>
                                    <p:animEffect transition="in" filter="wipe(left)">
                                      <p:cBhvr>
                                        <p:cTn id="31" dur="500"/>
                                        <p:tgtEl>
                                          <p:spTgt spid="707591">
                                            <p:txEl>
                                              <p:pRg st="1" end="1"/>
                                            </p:txEl>
                                          </p:spTgt>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707591">
                                            <p:txEl>
                                              <p:pRg st="2" end="2"/>
                                            </p:txEl>
                                          </p:spTgt>
                                        </p:tgtEl>
                                        <p:attrNameLst>
                                          <p:attrName>style.visibility</p:attrName>
                                        </p:attrNameLst>
                                      </p:cBhvr>
                                      <p:to>
                                        <p:strVal val="visible"/>
                                      </p:to>
                                    </p:set>
                                    <p:animEffect transition="in" filter="wipe(left)">
                                      <p:cBhvr>
                                        <p:cTn id="35" dur="500"/>
                                        <p:tgtEl>
                                          <p:spTgt spid="707591">
                                            <p:txEl>
                                              <p:pRg st="2" end="2"/>
                                            </p:txEl>
                                          </p:spTgt>
                                        </p:tgtEl>
                                      </p:cBhvr>
                                    </p:animEffect>
                                  </p:childTnLst>
                                </p:cTn>
                              </p:par>
                            </p:childTnLst>
                          </p:cTn>
                        </p:par>
                        <p:par>
                          <p:cTn id="36" fill="hold" nodeType="afterGroup">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707591">
                                            <p:txEl>
                                              <p:pRg st="3" end="3"/>
                                            </p:txEl>
                                          </p:spTgt>
                                        </p:tgtEl>
                                        <p:attrNameLst>
                                          <p:attrName>style.visibility</p:attrName>
                                        </p:attrNameLst>
                                      </p:cBhvr>
                                      <p:to>
                                        <p:strVal val="visible"/>
                                      </p:to>
                                    </p:set>
                                    <p:animEffect transition="in" filter="wipe(left)">
                                      <p:cBhvr>
                                        <p:cTn id="39" dur="500"/>
                                        <p:tgtEl>
                                          <p:spTgt spid="707591">
                                            <p:txEl>
                                              <p:pRg st="3" end="3"/>
                                            </p:txEl>
                                          </p:spTgt>
                                        </p:tgtEl>
                                      </p:cBhvr>
                                    </p:animEffect>
                                  </p:childTnLst>
                                </p:cTn>
                              </p:par>
                            </p:childTnLst>
                          </p:cTn>
                        </p:par>
                        <p:par>
                          <p:cTn id="40" fill="hold" nodeType="afterGroup">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707596">
                                            <p:txEl>
                                              <p:pRg st="0" end="0"/>
                                            </p:txEl>
                                          </p:spTgt>
                                        </p:tgtEl>
                                        <p:attrNameLst>
                                          <p:attrName>style.visibility</p:attrName>
                                        </p:attrNameLst>
                                      </p:cBhvr>
                                      <p:to>
                                        <p:strVal val="visible"/>
                                      </p:to>
                                    </p:set>
                                    <p:animEffect transition="in" filter="wipe(left)">
                                      <p:cBhvr>
                                        <p:cTn id="43" dur="500"/>
                                        <p:tgtEl>
                                          <p:spTgt spid="7075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7586" grpId="0"/>
      <p:bldP spid="707591" grpId="0" build="p"/>
      <p:bldP spid="707592" grpId="0"/>
      <p:bldP spid="707593" grpId="0"/>
      <p:bldP spid="7075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PRESENT DISCOUNTED VALUE</a:t>
            </a:r>
          </a:p>
        </p:txBody>
      </p:sp>
      <p:grpSp>
        <p:nvGrpSpPr>
          <p:cNvPr id="20483" name="Group 3"/>
          <p:cNvGrpSpPr>
            <a:grpSpLocks/>
          </p:cNvGrpSpPr>
          <p:nvPr/>
        </p:nvGrpSpPr>
        <p:grpSpPr bwMode="auto">
          <a:xfrm>
            <a:off x="457200" y="381000"/>
            <a:ext cx="8229600" cy="487363"/>
            <a:chOff x="288" y="240"/>
            <a:chExt cx="5184" cy="307"/>
          </a:xfrm>
        </p:grpSpPr>
        <p:sp>
          <p:nvSpPr>
            <p:cNvPr id="20487"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15.2</a:t>
              </a:r>
            </a:p>
          </p:txBody>
        </p:sp>
        <p:sp>
          <p:nvSpPr>
            <p:cNvPr id="20488"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048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8615" name="Rectangle 7"/>
          <p:cNvSpPr>
            <a:spLocks noChangeArrowheads="1"/>
          </p:cNvSpPr>
          <p:nvPr/>
        </p:nvSpPr>
        <p:spPr bwMode="auto">
          <a:xfrm>
            <a:off x="1371600" y="4724400"/>
            <a:ext cx="5562600" cy="18288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10000"/>
              </a:spcBef>
              <a:spcAft>
                <a:spcPct val="10000"/>
              </a:spcAft>
            </a:pPr>
            <a:r>
              <a:rPr lang="en-US" altLang="en-US" sz="1400">
                <a:solidFill>
                  <a:schemeClr val="tx1"/>
                </a:solidFill>
              </a:rPr>
              <a:t>Table 15.1 shows, for different interest rates, the present value of $1 paid after 1, 2, 5, 10, 20, and 30 years. Note that for interest rates above 6 or 7 percent, $1 paid 20 or 30 years from now is worth very little today. But this is not the case for low interest rates. For example, if </a:t>
            </a:r>
            <a:r>
              <a:rPr lang="en-US" altLang="en-US" sz="1400" i="1">
                <a:solidFill>
                  <a:schemeClr val="tx1"/>
                </a:solidFill>
              </a:rPr>
              <a:t>R</a:t>
            </a:r>
            <a:r>
              <a:rPr lang="en-US" altLang="en-US" sz="1400">
                <a:solidFill>
                  <a:schemeClr val="tx1"/>
                </a:solidFill>
              </a:rPr>
              <a:t> is 3 percent, the PDV of $1 paid 20 years from now is about 55 cents. In other words, if 55 cents were invested now at the rate of 3 percent, it would yield about $1 after 20 years.</a:t>
            </a:r>
          </a:p>
        </p:txBody>
      </p:sp>
      <p:pic>
        <p:nvPicPr>
          <p:cNvPr id="708624" name="Picture 16" descr="table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066800"/>
            <a:ext cx="5534025"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708624"/>
                                        </p:tgtEl>
                                        <p:attrNameLst>
                                          <p:attrName>style.visibility</p:attrName>
                                        </p:attrNameLst>
                                      </p:cBhvr>
                                      <p:to>
                                        <p:strVal val="visible"/>
                                      </p:to>
                                    </p:set>
                                    <p:animEffect transition="in" filter="blinds(horizontal)">
                                      <p:cBhvr>
                                        <p:cTn id="7" dur="500"/>
                                        <p:tgtEl>
                                          <p:spTgt spid="70862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08615">
                                            <p:txEl>
                                              <p:pRg st="0" end="0"/>
                                            </p:txEl>
                                          </p:spTgt>
                                        </p:tgtEl>
                                        <p:attrNameLst>
                                          <p:attrName>style.visibility</p:attrName>
                                        </p:attrNameLst>
                                      </p:cBhvr>
                                      <p:to>
                                        <p:strVal val="visible"/>
                                      </p:to>
                                    </p:set>
                                    <p:animEffect transition="in" filter="wipe(left)">
                                      <p:cBhvr>
                                        <p:cTn id="11" dur="500"/>
                                        <p:tgtEl>
                                          <p:spTgt spid="7086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71600" y="381000"/>
            <a:ext cx="7315200" cy="457200"/>
          </a:xfrm>
          <a:noFill/>
        </p:spPr>
        <p:txBody>
          <a:bodyPr/>
          <a:lstStyle/>
          <a:p>
            <a:pPr eaLnBrk="1" hangingPunct="1"/>
            <a:r>
              <a:rPr lang="en-US" altLang="en-US" sz="2000" b="0" smtClean="0"/>
              <a:t>PRESENT DISCOUNTED VALUE</a:t>
            </a:r>
          </a:p>
        </p:txBody>
      </p:sp>
      <p:grpSp>
        <p:nvGrpSpPr>
          <p:cNvPr id="21507" name="Group 3"/>
          <p:cNvGrpSpPr>
            <a:grpSpLocks/>
          </p:cNvGrpSpPr>
          <p:nvPr/>
        </p:nvGrpSpPr>
        <p:grpSpPr bwMode="auto">
          <a:xfrm>
            <a:off x="457200" y="381000"/>
            <a:ext cx="8229600" cy="487363"/>
            <a:chOff x="288" y="240"/>
            <a:chExt cx="5184" cy="307"/>
          </a:xfrm>
        </p:grpSpPr>
        <p:sp>
          <p:nvSpPr>
            <p:cNvPr id="21515"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15.2</a:t>
              </a:r>
            </a:p>
          </p:txBody>
        </p:sp>
        <p:sp>
          <p:nvSpPr>
            <p:cNvPr id="21516"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pic>
        <p:nvPicPr>
          <p:cNvPr id="21508"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9639" name="Rectangle 7"/>
          <p:cNvSpPr>
            <a:spLocks noChangeArrowheads="1"/>
          </p:cNvSpPr>
          <p:nvPr/>
        </p:nvSpPr>
        <p:spPr bwMode="auto">
          <a:xfrm>
            <a:off x="914400" y="2438400"/>
            <a:ext cx="7315200" cy="7620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a:solidFill>
                  <a:schemeClr val="tx1"/>
                </a:solidFill>
              </a:rPr>
              <a:t>Which payment stream in the table above would you prefer to receive?  The answer depends on the interest rate.</a:t>
            </a:r>
          </a:p>
        </p:txBody>
      </p:sp>
      <p:sp>
        <p:nvSpPr>
          <p:cNvPr id="709640" name="Rectangle 8"/>
          <p:cNvSpPr>
            <a:spLocks noGrp="1" noChangeArrowheads="1"/>
          </p:cNvSpPr>
          <p:nvPr>
            <p:ph type="body" idx="1"/>
          </p:nvPr>
        </p:nvSpPr>
        <p:spPr>
          <a:xfrm>
            <a:off x="457200" y="914400"/>
            <a:ext cx="6705600" cy="358775"/>
          </a:xfrm>
          <a:noFill/>
        </p:spPr>
        <p:txBody>
          <a:bodyPr/>
          <a:lstStyle/>
          <a:p>
            <a:pPr eaLnBrk="1" hangingPunct="1">
              <a:lnSpc>
                <a:spcPct val="80000"/>
              </a:lnSpc>
            </a:pPr>
            <a:r>
              <a:rPr lang="en-US" altLang="en-US" sz="2000" smtClean="0"/>
              <a:t>Valuing Payment Streams</a:t>
            </a:r>
          </a:p>
        </p:txBody>
      </p:sp>
      <p:pic>
        <p:nvPicPr>
          <p:cNvPr id="709642" name="Picture 10" descr="Eqn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2200" y="3048000"/>
            <a:ext cx="3556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9643" name="Picture 11" descr="table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295400"/>
            <a:ext cx="553402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9644" name="Picture 12" descr="table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267200"/>
            <a:ext cx="55340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9645" name="Rectangle 13"/>
          <p:cNvSpPr>
            <a:spLocks noChangeArrowheads="1"/>
          </p:cNvSpPr>
          <p:nvPr/>
        </p:nvSpPr>
        <p:spPr bwMode="auto">
          <a:xfrm>
            <a:off x="914400" y="5486400"/>
            <a:ext cx="7620000" cy="762000"/>
          </a:xfrm>
          <a:prstGeom prst="rect">
            <a:avLst/>
          </a:prstGeom>
          <a:noFill/>
          <a:ln>
            <a:noFill/>
          </a:ln>
          <a:effectLst/>
          <a:extLst>
            <a:ext uri="{909E8E84-426E-40DD-AFC4-6F175D3DCCD1}">
              <a14:hiddenFill xmlns:a14="http://schemas.microsoft.com/office/drawing/2010/main">
                <a:solidFill>
                  <a:srgbClr val="F7F4E8"/>
                </a:solidFill>
              </a14:hiddenFill>
            </a:ext>
            <a:ext uri="{91240B29-F687-4F45-9708-019B960494DF}">
              <a14:hiddenLine xmlns:a14="http://schemas.microsoft.com/office/drawing/2010/main" w="9525">
                <a:solidFill>
                  <a:srgbClr val="F1E3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defRPr sz="2400">
                <a:solidFill>
                  <a:srgbClr val="53BE95"/>
                </a:solidFill>
                <a:latin typeface="Arial" panose="020B0604020202020204" pitchFamily="34" charset="0"/>
              </a:defRPr>
            </a:lvl1pPr>
            <a:lvl2pPr marL="901700" indent="-381000">
              <a:spcBef>
                <a:spcPct val="20000"/>
              </a:spcBef>
              <a:defRPr sz="2000" b="1" i="1">
                <a:solidFill>
                  <a:srgbClr val="F7955A"/>
                </a:solidFill>
                <a:latin typeface="Arial" panose="020B0604020202020204" pitchFamily="34" charset="0"/>
              </a:defRPr>
            </a:lvl2pPr>
            <a:lvl3pPr marL="1473200" indent="-457200">
              <a:spcBef>
                <a:spcPct val="20000"/>
              </a:spcBef>
              <a:buChar char="•"/>
              <a:defRPr sz="2400">
                <a:solidFill>
                  <a:schemeClr val="tx1"/>
                </a:solidFill>
                <a:latin typeface="Arial" panose="020B0604020202020204" pitchFamily="34" charset="0"/>
              </a:defRPr>
            </a:lvl3pPr>
            <a:lvl4pPr marL="1968500" indent="-381000">
              <a:spcBef>
                <a:spcPct val="20000"/>
              </a:spcBef>
              <a:buChar char="–"/>
              <a:defRPr sz="2000">
                <a:solidFill>
                  <a:schemeClr val="tx1"/>
                </a:solidFill>
                <a:latin typeface="Arial" panose="020B0604020202020204" pitchFamily="34" charset="0"/>
              </a:defRPr>
            </a:lvl4pPr>
            <a:lvl5pPr marL="2463800" indent="-381000">
              <a:spcBef>
                <a:spcPct val="20000"/>
              </a:spcBef>
              <a:buChar char="»"/>
              <a:defRPr sz="2000">
                <a:solidFill>
                  <a:schemeClr val="tx1"/>
                </a:solidFill>
                <a:latin typeface="Arial" panose="020B0604020202020204" pitchFamily="34" charset="0"/>
              </a:defRPr>
            </a:lvl5pPr>
            <a:lvl6pPr marL="2921000" indent="-381000" eaLnBrk="0" fontAlgn="base" hangingPunct="0">
              <a:spcBef>
                <a:spcPct val="20000"/>
              </a:spcBef>
              <a:spcAft>
                <a:spcPct val="0"/>
              </a:spcAft>
              <a:buChar char="»"/>
              <a:defRPr sz="2000">
                <a:solidFill>
                  <a:schemeClr val="tx1"/>
                </a:solidFill>
                <a:latin typeface="Arial" panose="020B0604020202020204" pitchFamily="34" charset="0"/>
              </a:defRPr>
            </a:lvl6pPr>
            <a:lvl7pPr marL="3378200" indent="-381000" eaLnBrk="0" fontAlgn="base" hangingPunct="0">
              <a:spcBef>
                <a:spcPct val="20000"/>
              </a:spcBef>
              <a:spcAft>
                <a:spcPct val="0"/>
              </a:spcAft>
              <a:buChar char="»"/>
              <a:defRPr sz="2000">
                <a:solidFill>
                  <a:schemeClr val="tx1"/>
                </a:solidFill>
                <a:latin typeface="Arial" panose="020B0604020202020204" pitchFamily="34" charset="0"/>
              </a:defRPr>
            </a:lvl7pPr>
            <a:lvl8pPr marL="3835400" indent="-381000" eaLnBrk="0" fontAlgn="base" hangingPunct="0">
              <a:spcBef>
                <a:spcPct val="20000"/>
              </a:spcBef>
              <a:spcAft>
                <a:spcPct val="0"/>
              </a:spcAft>
              <a:buChar char="»"/>
              <a:defRPr sz="2000">
                <a:solidFill>
                  <a:schemeClr val="tx1"/>
                </a:solidFill>
                <a:latin typeface="Arial" panose="020B0604020202020204" pitchFamily="34" charset="0"/>
              </a:defRPr>
            </a:lvl8pPr>
            <a:lvl9pPr marL="4292600" indent="-3810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a:solidFill>
                  <a:schemeClr val="tx1"/>
                </a:solidFill>
              </a:rPr>
              <a:t>For interest rates of 10 percent or less, Stream </a:t>
            </a:r>
            <a:r>
              <a:rPr lang="en-US" altLang="en-US" sz="1800" i="1">
                <a:solidFill>
                  <a:schemeClr val="tx1"/>
                </a:solidFill>
              </a:rPr>
              <a:t>B</a:t>
            </a:r>
            <a:r>
              <a:rPr lang="en-US" altLang="en-US" sz="1800">
                <a:solidFill>
                  <a:schemeClr val="tx1"/>
                </a:solidFill>
              </a:rPr>
              <a:t> is worth more; for interest rates of 15 percent or more, Stream </a:t>
            </a:r>
            <a:r>
              <a:rPr lang="en-US" altLang="en-US" sz="1800" i="1">
                <a:solidFill>
                  <a:schemeClr val="tx1"/>
                </a:solidFill>
              </a:rPr>
              <a:t>A</a:t>
            </a:r>
            <a:r>
              <a:rPr lang="en-US" altLang="en-US" sz="1800">
                <a:solidFill>
                  <a:schemeClr val="tx1"/>
                </a:solidFill>
              </a:rPr>
              <a:t> is worth more. Why? Because even though less is paid out in Stream </a:t>
            </a:r>
            <a:r>
              <a:rPr lang="en-US" altLang="en-US" sz="1800" i="1">
                <a:solidFill>
                  <a:schemeClr val="tx1"/>
                </a:solidFill>
              </a:rPr>
              <a:t>A</a:t>
            </a:r>
            <a:r>
              <a:rPr lang="en-US" altLang="en-US" sz="1800">
                <a:solidFill>
                  <a:schemeClr val="tx1"/>
                </a:solidFill>
              </a:rPr>
              <a:t>, it is paid out sooner.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709640">
                                            <p:txEl>
                                              <p:pRg st="0" end="0"/>
                                            </p:txEl>
                                          </p:spTgt>
                                        </p:tgtEl>
                                        <p:attrNameLst>
                                          <p:attrName>style.visibility</p:attrName>
                                        </p:attrNameLst>
                                      </p:cBhvr>
                                      <p:to>
                                        <p:strVal val="visible"/>
                                      </p:to>
                                    </p:set>
                                    <p:animEffect transition="in" filter="wipe(left)">
                                      <p:cBhvr>
                                        <p:cTn id="7" dur="500"/>
                                        <p:tgtEl>
                                          <p:spTgt spid="709640">
                                            <p:txEl>
                                              <p:pRg st="0" end="0"/>
                                            </p:txEl>
                                          </p:spTgt>
                                        </p:tgtEl>
                                      </p:cBhvr>
                                    </p:animEffect>
                                  </p:childTnLst>
                                </p:cTn>
                              </p:par>
                            </p:childTnLst>
                          </p:cTn>
                        </p:par>
                        <p:par>
                          <p:cTn id="8" fill="hold" nodeType="afterGroup">
                            <p:stCondLst>
                              <p:cond delay="1000"/>
                            </p:stCondLst>
                            <p:childTnLst>
                              <p:par>
                                <p:cTn id="9" presetID="3" presetClass="entr" presetSubtype="10" fill="hold" nodeType="afterEffect">
                                  <p:stCondLst>
                                    <p:cond delay="0"/>
                                  </p:stCondLst>
                                  <p:childTnLst>
                                    <p:set>
                                      <p:cBhvr>
                                        <p:cTn id="10" dur="1" fill="hold">
                                          <p:stCondLst>
                                            <p:cond delay="0"/>
                                          </p:stCondLst>
                                        </p:cTn>
                                        <p:tgtEl>
                                          <p:spTgt spid="709643"/>
                                        </p:tgtEl>
                                        <p:attrNameLst>
                                          <p:attrName>style.visibility</p:attrName>
                                        </p:attrNameLst>
                                      </p:cBhvr>
                                      <p:to>
                                        <p:strVal val="visible"/>
                                      </p:to>
                                    </p:set>
                                    <p:animEffect transition="in" filter="blinds(horizontal)">
                                      <p:cBhvr>
                                        <p:cTn id="11" dur="500"/>
                                        <p:tgtEl>
                                          <p:spTgt spid="709643"/>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09639">
                                            <p:txEl>
                                              <p:pRg st="0" end="0"/>
                                            </p:txEl>
                                          </p:spTgt>
                                        </p:tgtEl>
                                        <p:attrNameLst>
                                          <p:attrName>style.visibility</p:attrName>
                                        </p:attrNameLst>
                                      </p:cBhvr>
                                      <p:to>
                                        <p:strVal val="visible"/>
                                      </p:to>
                                    </p:set>
                                    <p:animEffect transition="in" filter="wipe(left)">
                                      <p:cBhvr>
                                        <p:cTn id="15" dur="500"/>
                                        <p:tgtEl>
                                          <p:spTgt spid="709639">
                                            <p:txEl>
                                              <p:pRg st="0" end="0"/>
                                            </p:txEl>
                                          </p:spTgt>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709642"/>
                                        </p:tgtEl>
                                        <p:attrNameLst>
                                          <p:attrName>style.visibility</p:attrName>
                                        </p:attrNameLst>
                                      </p:cBhvr>
                                      <p:to>
                                        <p:strVal val="visible"/>
                                      </p:to>
                                    </p:set>
                                    <p:animEffect transition="in" filter="wipe(left)">
                                      <p:cBhvr>
                                        <p:cTn id="19" dur="500"/>
                                        <p:tgtEl>
                                          <p:spTgt spid="709642"/>
                                        </p:tgtEl>
                                      </p:cBhvr>
                                    </p:animEffect>
                                  </p:childTnLst>
                                </p:cTn>
                              </p:par>
                            </p:childTnLst>
                          </p:cTn>
                        </p:par>
                        <p:par>
                          <p:cTn id="20" fill="hold" nodeType="afterGroup">
                            <p:stCondLst>
                              <p:cond delay="2500"/>
                            </p:stCondLst>
                            <p:childTnLst>
                              <p:par>
                                <p:cTn id="21" presetID="3" presetClass="entr" presetSubtype="10" fill="hold" nodeType="afterEffect">
                                  <p:stCondLst>
                                    <p:cond delay="0"/>
                                  </p:stCondLst>
                                  <p:childTnLst>
                                    <p:set>
                                      <p:cBhvr>
                                        <p:cTn id="22" dur="1" fill="hold">
                                          <p:stCondLst>
                                            <p:cond delay="0"/>
                                          </p:stCondLst>
                                        </p:cTn>
                                        <p:tgtEl>
                                          <p:spTgt spid="709644"/>
                                        </p:tgtEl>
                                        <p:attrNameLst>
                                          <p:attrName>style.visibility</p:attrName>
                                        </p:attrNameLst>
                                      </p:cBhvr>
                                      <p:to>
                                        <p:strVal val="visible"/>
                                      </p:to>
                                    </p:set>
                                    <p:animEffect transition="in" filter="blinds(horizontal)">
                                      <p:cBhvr>
                                        <p:cTn id="23" dur="500"/>
                                        <p:tgtEl>
                                          <p:spTgt spid="709644"/>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709645">
                                            <p:txEl>
                                              <p:pRg st="0" end="0"/>
                                            </p:txEl>
                                          </p:spTgt>
                                        </p:tgtEl>
                                        <p:attrNameLst>
                                          <p:attrName>style.visibility</p:attrName>
                                        </p:attrNameLst>
                                      </p:cBhvr>
                                      <p:to>
                                        <p:strVal val="visible"/>
                                      </p:to>
                                    </p:set>
                                    <p:animEffect transition="in" filter="wipe(left)">
                                      <p:cBhvr>
                                        <p:cTn id="27" dur="500"/>
                                        <p:tgtEl>
                                          <p:spTgt spid="7096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9639" grpId="0" build="p"/>
      <p:bldP spid="709640" grpId="0" build="p"/>
      <p:bldP spid="70964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371600" y="423863"/>
            <a:ext cx="7315200" cy="457200"/>
          </a:xfrm>
          <a:noFill/>
        </p:spPr>
        <p:txBody>
          <a:bodyPr/>
          <a:lstStyle/>
          <a:p>
            <a:pPr marL="419100" indent="-419100" eaLnBrk="1" hangingPunct="1"/>
            <a:r>
              <a:rPr lang="en-US" altLang="en-US" sz="2000" b="0" smtClean="0"/>
              <a:t>PRESENT DISCOUNTED VALUE</a:t>
            </a:r>
          </a:p>
        </p:txBody>
      </p:sp>
      <p:grpSp>
        <p:nvGrpSpPr>
          <p:cNvPr id="22531" name="Group 3"/>
          <p:cNvGrpSpPr>
            <a:grpSpLocks/>
          </p:cNvGrpSpPr>
          <p:nvPr/>
        </p:nvGrpSpPr>
        <p:grpSpPr bwMode="auto">
          <a:xfrm>
            <a:off x="457200" y="381000"/>
            <a:ext cx="8229600" cy="487363"/>
            <a:chOff x="288" y="240"/>
            <a:chExt cx="5184" cy="307"/>
          </a:xfrm>
        </p:grpSpPr>
        <p:sp>
          <p:nvSpPr>
            <p:cNvPr id="22539" name="Rectangle 4"/>
            <p:cNvSpPr>
              <a:spLocks noChangeArrowheads="1"/>
            </p:cNvSpPr>
            <p:nvPr/>
          </p:nvSpPr>
          <p:spPr bwMode="auto">
            <a:xfrm>
              <a:off x="288" y="240"/>
              <a:ext cx="528" cy="307"/>
            </a:xfrm>
            <a:prstGeom prst="rect">
              <a:avLst/>
            </a:prstGeom>
            <a:solidFill>
              <a:srgbClr val="0066B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15.2</a:t>
              </a:r>
            </a:p>
          </p:txBody>
        </p:sp>
        <p:sp>
          <p:nvSpPr>
            <p:cNvPr id="22540" name="Line 5"/>
            <p:cNvSpPr>
              <a:spLocks noChangeShapeType="1"/>
            </p:cNvSpPr>
            <p:nvPr/>
          </p:nvSpPr>
          <p:spPr bwMode="auto">
            <a:xfrm>
              <a:off x="288" y="240"/>
              <a:ext cx="5184" cy="0"/>
            </a:xfrm>
            <a:prstGeom prst="line">
              <a:avLst/>
            </a:prstGeom>
            <a:noFill/>
            <a:ln w="9525">
              <a:solidFill>
                <a:srgbClr val="53BE9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710662" name="Rectangle 6"/>
          <p:cNvSpPr>
            <a:spLocks noChangeArrowheads="1"/>
          </p:cNvSpPr>
          <p:nvPr/>
        </p:nvSpPr>
        <p:spPr bwMode="auto">
          <a:xfrm>
            <a:off x="685800" y="1676400"/>
            <a:ext cx="8077200" cy="47244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GB" altLang="en-US" sz="1800">
              <a:solidFill>
                <a:schemeClr val="tx1"/>
              </a:solidFill>
              <a:latin typeface="Palatino" pitchFamily="2" charset="0"/>
            </a:endParaRPr>
          </a:p>
        </p:txBody>
      </p:sp>
      <p:pic>
        <p:nvPicPr>
          <p:cNvPr id="22533"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0664" name="Text Box 8"/>
          <p:cNvSpPr txBox="1">
            <a:spLocks noChangeArrowheads="1"/>
          </p:cNvSpPr>
          <p:nvPr/>
        </p:nvSpPr>
        <p:spPr bwMode="auto">
          <a:xfrm>
            <a:off x="990600" y="1676400"/>
            <a:ext cx="7772400" cy="108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800">
                <a:solidFill>
                  <a:schemeClr val="tx1"/>
                </a:solidFill>
              </a:rPr>
              <a:t>In this example, Harold Jennings died in an automobile accident on January 1, 1996, at the age of 53.  The PDV of his lost earnings, from 1996 until retirement at the end of 2003 is calculated as follows:</a:t>
            </a:r>
          </a:p>
        </p:txBody>
      </p:sp>
      <p:sp>
        <p:nvSpPr>
          <p:cNvPr id="710665" name="Text Box 9"/>
          <p:cNvSpPr txBox="1">
            <a:spLocks noChangeArrowheads="1"/>
          </p:cNvSpPr>
          <p:nvPr/>
        </p:nvSpPr>
        <p:spPr bwMode="auto">
          <a:xfrm>
            <a:off x="5486400" y="2884488"/>
            <a:ext cx="3276600" cy="3067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defRPr sz="2400">
                <a:solidFill>
                  <a:srgbClr val="53BE95"/>
                </a:solidFill>
                <a:latin typeface="Arial" panose="020B0604020202020204" pitchFamily="34" charset="0"/>
              </a:defRPr>
            </a:lvl1pPr>
            <a:lvl2pPr marL="347663" indent="-233363">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Bef>
                <a:spcPct val="0"/>
              </a:spcBef>
            </a:pPr>
            <a:r>
              <a:rPr lang="en-US" altLang="en-US" sz="1400">
                <a:solidFill>
                  <a:schemeClr val="tx1"/>
                </a:solidFill>
              </a:rPr>
              <a:t>where </a:t>
            </a:r>
            <a:r>
              <a:rPr lang="en-US" altLang="en-US" sz="1400" i="1">
                <a:solidFill>
                  <a:schemeClr val="tx1"/>
                </a:solidFill>
              </a:rPr>
              <a:t>W</a:t>
            </a:r>
            <a:r>
              <a:rPr lang="en-US" altLang="en-US" sz="1400" baseline="-25000">
                <a:solidFill>
                  <a:schemeClr val="tx1"/>
                </a:solidFill>
              </a:rPr>
              <a:t>0</a:t>
            </a:r>
            <a:r>
              <a:rPr lang="en-US" altLang="en-US" sz="1400">
                <a:solidFill>
                  <a:schemeClr val="tx1"/>
                </a:solidFill>
              </a:rPr>
              <a:t> is his salary in 1996, </a:t>
            </a:r>
            <a:r>
              <a:rPr lang="en-US" altLang="en-US" sz="1400" i="1">
                <a:solidFill>
                  <a:schemeClr val="tx1"/>
                </a:solidFill>
              </a:rPr>
              <a:t>g</a:t>
            </a:r>
            <a:r>
              <a:rPr lang="en-US" altLang="en-US" sz="1400">
                <a:solidFill>
                  <a:schemeClr val="tx1"/>
                </a:solidFill>
              </a:rPr>
              <a:t> is the annual percentage rate at which his salary is likely to have grown (so that </a:t>
            </a:r>
            <a:r>
              <a:rPr lang="en-US" altLang="en-US" sz="1400" i="1">
                <a:solidFill>
                  <a:schemeClr val="tx1"/>
                </a:solidFill>
              </a:rPr>
              <a:t>W</a:t>
            </a:r>
            <a:r>
              <a:rPr lang="en-US" altLang="en-US" sz="1400" baseline="-25000">
                <a:solidFill>
                  <a:schemeClr val="tx1"/>
                </a:solidFill>
              </a:rPr>
              <a:t>0</a:t>
            </a:r>
            <a:r>
              <a:rPr lang="en-US" altLang="en-US" sz="1400">
                <a:solidFill>
                  <a:schemeClr val="tx1"/>
                </a:solidFill>
              </a:rPr>
              <a:t>(1 + </a:t>
            </a:r>
            <a:r>
              <a:rPr lang="en-US" altLang="en-US" sz="1400" i="1">
                <a:solidFill>
                  <a:schemeClr val="tx1"/>
                </a:solidFill>
              </a:rPr>
              <a:t>g</a:t>
            </a:r>
            <a:r>
              <a:rPr lang="en-US" altLang="en-US" sz="1400">
                <a:solidFill>
                  <a:schemeClr val="tx1"/>
                </a:solidFill>
              </a:rPr>
              <a:t>) would be his salary in 1997, </a:t>
            </a:r>
            <a:r>
              <a:rPr lang="en-US" altLang="en-US" sz="1400" i="1">
                <a:solidFill>
                  <a:schemeClr val="tx1"/>
                </a:solidFill>
              </a:rPr>
              <a:t>W</a:t>
            </a:r>
            <a:r>
              <a:rPr lang="en-US" altLang="en-US" sz="1400" baseline="-25000">
                <a:solidFill>
                  <a:schemeClr val="tx1"/>
                </a:solidFill>
              </a:rPr>
              <a:t>0</a:t>
            </a:r>
            <a:r>
              <a:rPr lang="en-US" altLang="en-US" sz="1400">
                <a:solidFill>
                  <a:schemeClr val="tx1"/>
                </a:solidFill>
              </a:rPr>
              <a:t>(1 + </a:t>
            </a:r>
            <a:r>
              <a:rPr lang="en-US" altLang="en-US" sz="1400" i="1">
                <a:solidFill>
                  <a:schemeClr val="tx1"/>
                </a:solidFill>
              </a:rPr>
              <a:t>g</a:t>
            </a:r>
            <a:r>
              <a:rPr lang="en-US" altLang="en-US" sz="1400">
                <a:solidFill>
                  <a:schemeClr val="tx1"/>
                </a:solidFill>
              </a:rPr>
              <a:t>)</a:t>
            </a:r>
            <a:r>
              <a:rPr lang="en-US" altLang="en-US" sz="1400" baseline="30000">
                <a:solidFill>
                  <a:schemeClr val="tx1"/>
                </a:solidFill>
              </a:rPr>
              <a:t>2</a:t>
            </a:r>
            <a:r>
              <a:rPr lang="en-US" altLang="en-US" sz="1400">
                <a:solidFill>
                  <a:schemeClr val="tx1"/>
                </a:solidFill>
              </a:rPr>
              <a:t> his salary in 1998, etc.), and </a:t>
            </a:r>
            <a:r>
              <a:rPr lang="en-US" altLang="en-US" sz="1400" i="1">
                <a:solidFill>
                  <a:schemeClr val="tx1"/>
                </a:solidFill>
              </a:rPr>
              <a:t>m</a:t>
            </a:r>
            <a:r>
              <a:rPr lang="en-US" altLang="en-US" sz="1400" baseline="-25000">
                <a:solidFill>
                  <a:schemeClr val="tx1"/>
                </a:solidFill>
              </a:rPr>
              <a:t>1</a:t>
            </a:r>
            <a:r>
              <a:rPr lang="en-US" altLang="en-US" sz="1400">
                <a:solidFill>
                  <a:schemeClr val="tx1"/>
                </a:solidFill>
              </a:rPr>
              <a:t>, </a:t>
            </a:r>
            <a:r>
              <a:rPr lang="en-US" altLang="en-US" sz="1400" i="1">
                <a:solidFill>
                  <a:schemeClr val="tx1"/>
                </a:solidFill>
              </a:rPr>
              <a:t>m</a:t>
            </a:r>
            <a:r>
              <a:rPr lang="en-US" altLang="en-US" sz="1400" baseline="-25000">
                <a:solidFill>
                  <a:schemeClr val="tx1"/>
                </a:solidFill>
              </a:rPr>
              <a:t>2</a:t>
            </a:r>
            <a:r>
              <a:rPr lang="en-US" altLang="en-US" sz="1400">
                <a:solidFill>
                  <a:schemeClr val="tx1"/>
                </a:solidFill>
              </a:rPr>
              <a:t>, . . . , </a:t>
            </a:r>
            <a:r>
              <a:rPr lang="en-US" altLang="en-US" sz="1400" i="1">
                <a:solidFill>
                  <a:schemeClr val="tx1"/>
                </a:solidFill>
              </a:rPr>
              <a:t>m</a:t>
            </a:r>
            <a:r>
              <a:rPr lang="en-US" altLang="en-US" sz="1400" baseline="-25000">
                <a:solidFill>
                  <a:schemeClr val="tx1"/>
                </a:solidFill>
              </a:rPr>
              <a:t>7</a:t>
            </a:r>
            <a:r>
              <a:rPr lang="en-US" altLang="en-US" sz="1400">
                <a:solidFill>
                  <a:schemeClr val="tx1"/>
                </a:solidFill>
              </a:rPr>
              <a:t> are mortality rates, i.e., the probabilities that he would have died from some other cause by 1997, 1998, . . . , 2003.</a:t>
            </a:r>
          </a:p>
          <a:p>
            <a:pPr eaLnBrk="1" hangingPunct="1">
              <a:lnSpc>
                <a:spcPct val="120000"/>
              </a:lnSpc>
              <a:spcBef>
                <a:spcPct val="0"/>
              </a:spcBef>
            </a:pPr>
            <a:endParaRPr lang="en-US" altLang="en-US" sz="900">
              <a:solidFill>
                <a:schemeClr val="tx1"/>
              </a:solidFill>
            </a:endParaRPr>
          </a:p>
          <a:p>
            <a:pPr eaLnBrk="1" hangingPunct="1">
              <a:lnSpc>
                <a:spcPct val="120000"/>
              </a:lnSpc>
              <a:spcBef>
                <a:spcPct val="0"/>
              </a:spcBef>
            </a:pPr>
            <a:r>
              <a:rPr lang="en-US" altLang="en-US" sz="1400">
                <a:solidFill>
                  <a:schemeClr val="tx1"/>
                </a:solidFill>
              </a:rPr>
              <a:t>By summing the last column, we obtain a PDV of $650,254.</a:t>
            </a:r>
          </a:p>
        </p:txBody>
      </p:sp>
      <p:pic>
        <p:nvPicPr>
          <p:cNvPr id="710666" name="Picture 10" descr="Eqn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2914650"/>
            <a:ext cx="42164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0667" name="Picture 11" descr="example_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219200"/>
            <a:ext cx="617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0669" name="Picture 13" descr="table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4133850"/>
            <a:ext cx="4581525"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0667"/>
                                        </p:tgtEl>
                                        <p:attrNameLst>
                                          <p:attrName>style.visibility</p:attrName>
                                        </p:attrNameLst>
                                      </p:cBhvr>
                                      <p:to>
                                        <p:strVal val="visible"/>
                                      </p:to>
                                    </p:set>
                                    <p:animEffect transition="in" filter="wipe(left)">
                                      <p:cBhvr>
                                        <p:cTn id="7" dur="500"/>
                                        <p:tgtEl>
                                          <p:spTgt spid="71066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10662"/>
                                        </p:tgtEl>
                                        <p:attrNameLst>
                                          <p:attrName>style.visibility</p:attrName>
                                        </p:attrNameLst>
                                      </p:cBhvr>
                                      <p:to>
                                        <p:strVal val="visible"/>
                                      </p:to>
                                    </p:set>
                                    <p:animEffect transition="in" filter="fade">
                                      <p:cBhvr>
                                        <p:cTn id="11" dur="500"/>
                                        <p:tgtEl>
                                          <p:spTgt spid="71066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10664">
                                            <p:txEl>
                                              <p:pRg st="0" end="0"/>
                                            </p:txEl>
                                          </p:spTgt>
                                        </p:tgtEl>
                                        <p:attrNameLst>
                                          <p:attrName>style.visibility</p:attrName>
                                        </p:attrNameLst>
                                      </p:cBhvr>
                                      <p:to>
                                        <p:strVal val="visible"/>
                                      </p:to>
                                    </p:set>
                                    <p:animEffect transition="in" filter="wipe(left)">
                                      <p:cBhvr>
                                        <p:cTn id="15" dur="500"/>
                                        <p:tgtEl>
                                          <p:spTgt spid="710664">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10666"/>
                                        </p:tgtEl>
                                        <p:attrNameLst>
                                          <p:attrName>style.visibility</p:attrName>
                                        </p:attrNameLst>
                                      </p:cBhvr>
                                      <p:to>
                                        <p:strVal val="visible"/>
                                      </p:to>
                                    </p:set>
                                    <p:animEffect transition="in" filter="wipe(left)">
                                      <p:cBhvr>
                                        <p:cTn id="19" dur="500"/>
                                        <p:tgtEl>
                                          <p:spTgt spid="710666"/>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10665">
                                            <p:txEl>
                                              <p:pRg st="0" end="0"/>
                                            </p:txEl>
                                          </p:spTgt>
                                        </p:tgtEl>
                                        <p:attrNameLst>
                                          <p:attrName>style.visibility</p:attrName>
                                        </p:attrNameLst>
                                      </p:cBhvr>
                                      <p:to>
                                        <p:strVal val="visible"/>
                                      </p:to>
                                    </p:set>
                                    <p:animEffect transition="in" filter="wipe(left)">
                                      <p:cBhvr>
                                        <p:cTn id="23" dur="500"/>
                                        <p:tgtEl>
                                          <p:spTgt spid="710665">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10665">
                                            <p:txEl>
                                              <p:pRg st="2" end="2"/>
                                            </p:txEl>
                                          </p:spTgt>
                                        </p:tgtEl>
                                        <p:attrNameLst>
                                          <p:attrName>style.visibility</p:attrName>
                                        </p:attrNameLst>
                                      </p:cBhvr>
                                      <p:to>
                                        <p:strVal val="visible"/>
                                      </p:to>
                                    </p:set>
                                    <p:animEffect transition="in" filter="wipe(left)">
                                      <p:cBhvr>
                                        <p:cTn id="28" dur="500"/>
                                        <p:tgtEl>
                                          <p:spTgt spid="710665">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710669"/>
                                        </p:tgtEl>
                                        <p:attrNameLst>
                                          <p:attrName>style.visibility</p:attrName>
                                        </p:attrNameLst>
                                      </p:cBhvr>
                                      <p:to>
                                        <p:strVal val="visible"/>
                                      </p:to>
                                    </p:set>
                                    <p:animEffect transition="in" filter="blinds(horizontal)">
                                      <p:cBhvr>
                                        <p:cTn id="33" dur="500"/>
                                        <p:tgtEl>
                                          <p:spTgt spid="710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2" grpId="0" animBg="1"/>
      <p:bldP spid="710664" grpId="0" build="p"/>
      <p:bldP spid="710665"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0"/>
            <a:ext cx="9180512" cy="1412776"/>
          </a:xfrm>
          <a:solidFill>
            <a:schemeClr val="accent4">
              <a:lumMod val="50000"/>
            </a:schemeClr>
          </a:solidFill>
        </p:spPr>
        <p:txBody>
          <a:bodyPr anchor="ctr" anchorCtr="0">
            <a:normAutofit/>
          </a:bodyPr>
          <a:lstStyle/>
          <a:p>
            <a:pPr algn="ctr"/>
            <a:r>
              <a:rPr lang="de-AT" sz="4000" dirty="0">
                <a:solidFill>
                  <a:schemeClr val="bg1"/>
                </a:solidFill>
                <a:latin typeface="Calibri" panose="020F0502020204030204" pitchFamily="34" charset="0"/>
              </a:rPr>
              <a:t>The Discounted Utility (DU) Model</a:t>
            </a:r>
          </a:p>
        </p:txBody>
      </p:sp>
      <p:sp>
        <p:nvSpPr>
          <p:cNvPr id="3" name="Content Placeholder 2"/>
          <p:cNvSpPr>
            <a:spLocks noGrp="1"/>
          </p:cNvSpPr>
          <p:nvPr>
            <p:ph sz="quarter" idx="1"/>
          </p:nvPr>
        </p:nvSpPr>
        <p:spPr>
          <a:xfrm>
            <a:off x="467544" y="1643050"/>
            <a:ext cx="8316388" cy="4800600"/>
          </a:xfrm>
        </p:spPr>
        <p:txBody>
          <a:bodyPr>
            <a:normAutofit/>
          </a:bodyPr>
          <a:lstStyle/>
          <a:p>
            <a:pPr algn="just"/>
            <a:r>
              <a:rPr lang="de-AT" sz="2800" dirty="0" smtClean="0">
                <a:solidFill>
                  <a:schemeClr val="tx1"/>
                </a:solidFill>
                <a:latin typeface="Calibri" panose="020F0502020204030204" pitchFamily="34" charset="0"/>
              </a:rPr>
              <a:t>Paul </a:t>
            </a:r>
            <a:r>
              <a:rPr lang="de-AT" sz="2800" dirty="0">
                <a:solidFill>
                  <a:schemeClr val="tx1"/>
                </a:solidFill>
                <a:latin typeface="Calibri" panose="020F0502020204030204" pitchFamily="34" charset="0"/>
              </a:rPr>
              <a:t>Samuelson </a:t>
            </a:r>
            <a:r>
              <a:rPr lang="de-AT" sz="2800" dirty="0" smtClean="0">
                <a:solidFill>
                  <a:schemeClr val="tx1"/>
                </a:solidFill>
                <a:latin typeface="Calibri" panose="020F0502020204030204" pitchFamily="34" charset="0"/>
              </a:rPr>
              <a:t>(1937) </a:t>
            </a:r>
            <a:r>
              <a:rPr lang="en-US" sz="2800" dirty="0" smtClean="0">
                <a:solidFill>
                  <a:schemeClr val="tx1"/>
                </a:solidFill>
                <a:latin typeface="Calibri" panose="020F0502020204030204" pitchFamily="34" charset="0"/>
              </a:rPr>
              <a:t>"A </a:t>
            </a:r>
            <a:r>
              <a:rPr lang="en-US" sz="2800" dirty="0">
                <a:solidFill>
                  <a:schemeClr val="tx1"/>
                </a:solidFill>
                <a:latin typeface="Calibri" panose="020F0502020204030204" pitchFamily="34" charset="0"/>
              </a:rPr>
              <a:t>Note </a:t>
            </a:r>
            <a:r>
              <a:rPr lang="en-US" sz="2800" dirty="0" smtClean="0">
                <a:solidFill>
                  <a:schemeClr val="tx1"/>
                </a:solidFill>
                <a:latin typeface="Calibri" panose="020F0502020204030204" pitchFamily="34" charset="0"/>
              </a:rPr>
              <a:t>on Measurement </a:t>
            </a:r>
            <a:r>
              <a:rPr lang="en-US" sz="2800" dirty="0">
                <a:solidFill>
                  <a:schemeClr val="tx1"/>
                </a:solidFill>
                <a:latin typeface="Calibri" panose="020F0502020204030204" pitchFamily="34" charset="0"/>
              </a:rPr>
              <a:t>of Utility</a:t>
            </a:r>
            <a:r>
              <a:rPr lang="en-US" sz="2800" dirty="0" smtClean="0">
                <a:solidFill>
                  <a:schemeClr val="tx1"/>
                </a:solidFill>
                <a:latin typeface="Calibri" panose="020F0502020204030204" pitchFamily="34" charset="0"/>
              </a:rPr>
              <a:t>.“</a:t>
            </a:r>
          </a:p>
          <a:p>
            <a:pPr marL="914400" lvl="1" indent="-457200" algn="just">
              <a:buFont typeface="Arial" panose="020B0604020202020204" pitchFamily="34" charset="0"/>
              <a:buChar char="•"/>
            </a:pPr>
            <a:r>
              <a:rPr lang="de-AT" sz="2800" b="0" dirty="0">
                <a:solidFill>
                  <a:schemeClr val="tx1"/>
                </a:solidFill>
                <a:latin typeface="Calibri" panose="020F0502020204030204" pitchFamily="34" charset="0"/>
              </a:rPr>
              <a:t>generalized model of </a:t>
            </a:r>
            <a:r>
              <a:rPr lang="de-AT" sz="2800" b="0" dirty="0" smtClean="0">
                <a:solidFill>
                  <a:schemeClr val="tx1"/>
                </a:solidFill>
                <a:latin typeface="Calibri" panose="020F0502020204030204" pitchFamily="34" charset="0"/>
              </a:rPr>
              <a:t>intertemporal </a:t>
            </a:r>
            <a:r>
              <a:rPr lang="en-US" sz="2800" b="0" dirty="0" smtClean="0">
                <a:solidFill>
                  <a:schemeClr val="tx1"/>
                </a:solidFill>
                <a:latin typeface="Calibri" panose="020F0502020204030204" pitchFamily="34" charset="0"/>
              </a:rPr>
              <a:t>Choice applicable </a:t>
            </a:r>
            <a:r>
              <a:rPr lang="en-US" sz="2800" b="0" dirty="0">
                <a:solidFill>
                  <a:schemeClr val="tx1"/>
                </a:solidFill>
                <a:latin typeface="Calibri" panose="020F0502020204030204" pitchFamily="34" charset="0"/>
              </a:rPr>
              <a:t>to </a:t>
            </a:r>
            <a:r>
              <a:rPr lang="en-US" sz="2800" b="0" dirty="0" smtClean="0">
                <a:solidFill>
                  <a:schemeClr val="tx1"/>
                </a:solidFill>
                <a:latin typeface="Calibri" panose="020F0502020204030204" pitchFamily="34" charset="0"/>
              </a:rPr>
              <a:t>multiple </a:t>
            </a:r>
            <a:r>
              <a:rPr lang="de-AT" sz="2800" b="0" dirty="0" smtClean="0">
                <a:solidFill>
                  <a:schemeClr val="tx1"/>
                </a:solidFill>
                <a:latin typeface="Calibri" panose="020F0502020204030204" pitchFamily="34" charset="0"/>
              </a:rPr>
              <a:t>time periods</a:t>
            </a:r>
          </a:p>
          <a:p>
            <a:pPr marL="914400" lvl="1" indent="-457200" algn="just">
              <a:buFont typeface="Arial" panose="020B0604020202020204" pitchFamily="34" charset="0"/>
              <a:buChar char="•"/>
            </a:pPr>
            <a:r>
              <a:rPr lang="en-US" sz="2800" b="0" dirty="0" smtClean="0">
                <a:solidFill>
                  <a:schemeClr val="tx1"/>
                </a:solidFill>
                <a:latin typeface="Calibri" panose="020F0502020204030204" pitchFamily="34" charset="0"/>
              </a:rPr>
              <a:t>the </a:t>
            </a:r>
            <a:r>
              <a:rPr lang="en-US" sz="2800" b="0" dirty="0">
                <a:solidFill>
                  <a:schemeClr val="tx1"/>
                </a:solidFill>
                <a:latin typeface="Calibri" panose="020F0502020204030204" pitchFamily="34" charset="0"/>
              </a:rPr>
              <a:t>discount </a:t>
            </a:r>
            <a:r>
              <a:rPr lang="en-US" sz="2800" b="0" dirty="0" smtClean="0">
                <a:solidFill>
                  <a:schemeClr val="tx1"/>
                </a:solidFill>
                <a:latin typeface="Calibri" panose="020F0502020204030204" pitchFamily="34" charset="0"/>
              </a:rPr>
              <a:t>rate R</a:t>
            </a:r>
          </a:p>
          <a:p>
            <a:pPr marL="914400" lvl="1" indent="-457200" algn="just">
              <a:buFont typeface="Arial" panose="020B0604020202020204" pitchFamily="34" charset="0"/>
              <a:buChar char="•"/>
            </a:pPr>
            <a:r>
              <a:rPr lang="de-AT" sz="2800" b="0" dirty="0" smtClean="0">
                <a:solidFill>
                  <a:schemeClr val="tx1"/>
                </a:solidFill>
                <a:latin typeface="Calibri" panose="020F0502020204030204" pitchFamily="34" charset="0"/>
              </a:rPr>
              <a:t>intertemporal </a:t>
            </a:r>
            <a:r>
              <a:rPr lang="de-AT" sz="2800" b="0" dirty="0">
                <a:solidFill>
                  <a:schemeClr val="tx1"/>
                </a:solidFill>
                <a:latin typeface="Calibri" panose="020F0502020204030204" pitchFamily="34" charset="0"/>
              </a:rPr>
              <a:t>preferences </a:t>
            </a:r>
            <a:r>
              <a:rPr lang="de-AT" sz="2800" b="0" dirty="0" smtClean="0">
                <a:solidFill>
                  <a:schemeClr val="tx1"/>
                </a:solidFill>
                <a:latin typeface="Calibri" panose="020F0502020204030204" pitchFamily="34" charset="0"/>
              </a:rPr>
              <a:t>over consumption </a:t>
            </a:r>
            <a:r>
              <a:rPr lang="de-AT" sz="2800" b="0" dirty="0">
                <a:solidFill>
                  <a:schemeClr val="tx1"/>
                </a:solidFill>
                <a:latin typeface="Calibri" panose="020F0502020204030204" pitchFamily="34" charset="0"/>
              </a:rPr>
              <a:t>profiles (</a:t>
            </a:r>
            <a:r>
              <a:rPr lang="de-AT" sz="2800" b="0" dirty="0" smtClean="0">
                <a:solidFill>
                  <a:schemeClr val="tx1"/>
                </a:solidFill>
                <a:latin typeface="Calibri" panose="020F0502020204030204" pitchFamily="34" charset="0"/>
              </a:rPr>
              <a:t>c</a:t>
            </a:r>
            <a:r>
              <a:rPr lang="de-AT" sz="2800" b="0" baseline="-25000" dirty="0" smtClean="0">
                <a:solidFill>
                  <a:schemeClr val="tx1"/>
                </a:solidFill>
                <a:latin typeface="Calibri" panose="020F0502020204030204" pitchFamily="34" charset="0"/>
              </a:rPr>
              <a:t>t</a:t>
            </a:r>
            <a:r>
              <a:rPr lang="de-AT" sz="2800" b="0" dirty="0" smtClean="0">
                <a:solidFill>
                  <a:schemeClr val="tx1"/>
                </a:solidFill>
                <a:latin typeface="Calibri" panose="020F0502020204030204" pitchFamily="34" charset="0"/>
              </a:rPr>
              <a:t>,...,c</a:t>
            </a:r>
            <a:r>
              <a:rPr lang="de-AT" sz="2800" b="0" baseline="-25000" dirty="0" smtClean="0">
                <a:solidFill>
                  <a:schemeClr val="tx1"/>
                </a:solidFill>
                <a:latin typeface="Calibri" panose="020F0502020204030204" pitchFamily="34" charset="0"/>
              </a:rPr>
              <a:t>T</a:t>
            </a:r>
            <a:r>
              <a:rPr lang="de-AT" sz="2800" b="0" dirty="0" smtClean="0">
                <a:solidFill>
                  <a:schemeClr val="tx1"/>
                </a:solidFill>
                <a:latin typeface="Calibri" panose="020F0502020204030204" pitchFamily="34" charset="0"/>
              </a:rPr>
              <a:t>)</a:t>
            </a:r>
          </a:p>
          <a:p>
            <a:pPr marL="914400" lvl="1" indent="-457200" algn="just">
              <a:buFont typeface="Arial" panose="020B0604020202020204" pitchFamily="34" charset="0"/>
              <a:buChar char="•"/>
            </a:pPr>
            <a:r>
              <a:rPr lang="de-AT" sz="2800" b="0" dirty="0" smtClean="0">
                <a:solidFill>
                  <a:schemeClr val="tx1"/>
                </a:solidFill>
                <a:latin typeface="Calibri" panose="020F0502020204030204" pitchFamily="34" charset="0"/>
              </a:rPr>
              <a:t>preferences </a:t>
            </a:r>
            <a:r>
              <a:rPr lang="en-US" sz="2800" b="0" dirty="0" smtClean="0">
                <a:solidFill>
                  <a:schemeClr val="tx1"/>
                </a:solidFill>
                <a:latin typeface="Calibri" panose="020F0502020204030204" pitchFamily="34" charset="0"/>
              </a:rPr>
              <a:t>can </a:t>
            </a:r>
            <a:r>
              <a:rPr lang="en-US" sz="2800" b="0" dirty="0">
                <a:solidFill>
                  <a:schemeClr val="tx1"/>
                </a:solidFill>
                <a:latin typeface="Calibri" panose="020F0502020204030204" pitchFamily="34" charset="0"/>
              </a:rPr>
              <a:t>be represented by an </a:t>
            </a:r>
            <a:r>
              <a:rPr lang="en-US" sz="2800" b="0" dirty="0" err="1" smtClean="0">
                <a:solidFill>
                  <a:schemeClr val="tx1"/>
                </a:solidFill>
                <a:latin typeface="Calibri" panose="020F0502020204030204" pitchFamily="34" charset="0"/>
              </a:rPr>
              <a:t>intertemporal</a:t>
            </a:r>
            <a:r>
              <a:rPr lang="en-US" sz="2800" b="0" dirty="0" smtClean="0">
                <a:solidFill>
                  <a:schemeClr val="tx1"/>
                </a:solidFill>
                <a:latin typeface="Calibri" panose="020F0502020204030204" pitchFamily="34" charset="0"/>
              </a:rPr>
              <a:t> utility </a:t>
            </a:r>
            <a:r>
              <a:rPr lang="en-US" sz="2800" b="0" dirty="0">
                <a:solidFill>
                  <a:schemeClr val="tx1"/>
                </a:solidFill>
                <a:latin typeface="Calibri" panose="020F0502020204030204" pitchFamily="34" charset="0"/>
              </a:rPr>
              <a:t>function </a:t>
            </a:r>
            <a:r>
              <a:rPr lang="en-US" sz="2800" b="0" dirty="0" err="1" smtClean="0">
                <a:solidFill>
                  <a:schemeClr val="tx1"/>
                </a:solidFill>
                <a:latin typeface="Calibri" panose="020F0502020204030204" pitchFamily="34" charset="0"/>
              </a:rPr>
              <a:t>U</a:t>
            </a:r>
            <a:r>
              <a:rPr lang="en-US" sz="2800" b="0" baseline="-25000" dirty="0" err="1" smtClean="0">
                <a:solidFill>
                  <a:schemeClr val="tx1"/>
                </a:solidFill>
                <a:latin typeface="Calibri" panose="020F0502020204030204" pitchFamily="34" charset="0"/>
              </a:rPr>
              <a:t>t</a:t>
            </a:r>
            <a:r>
              <a:rPr lang="de-AT" sz="2800" b="0" dirty="0" smtClean="0">
                <a:solidFill>
                  <a:schemeClr val="tx1"/>
                </a:solidFill>
                <a:latin typeface="Calibri" panose="020F0502020204030204" pitchFamily="34" charset="0"/>
              </a:rPr>
              <a:t>(c</a:t>
            </a:r>
            <a:r>
              <a:rPr lang="de-AT" sz="2800" b="0" baseline="-25000" dirty="0" smtClean="0">
                <a:solidFill>
                  <a:schemeClr val="tx1"/>
                </a:solidFill>
                <a:latin typeface="Calibri" panose="020F0502020204030204" pitchFamily="34" charset="0"/>
              </a:rPr>
              <a:t>t</a:t>
            </a:r>
            <a:r>
              <a:rPr lang="de-AT" sz="2800" b="0" dirty="0" smtClean="0">
                <a:solidFill>
                  <a:schemeClr val="tx1"/>
                </a:solidFill>
                <a:latin typeface="Calibri" panose="020F0502020204030204" pitchFamily="34" charset="0"/>
              </a:rPr>
              <a:t>,...,c</a:t>
            </a:r>
            <a:r>
              <a:rPr lang="de-AT" sz="2800" b="0" baseline="-25000" dirty="0" smtClean="0">
                <a:solidFill>
                  <a:schemeClr val="tx1"/>
                </a:solidFill>
                <a:latin typeface="Calibri" panose="020F0502020204030204" pitchFamily="34" charset="0"/>
              </a:rPr>
              <a:t>T</a:t>
            </a:r>
            <a:r>
              <a:rPr lang="de-AT" sz="2800" b="0" dirty="0" smtClean="0">
                <a:solidFill>
                  <a:schemeClr val="tx1"/>
                </a:solidFill>
                <a:latin typeface="Calibri" panose="020F0502020204030204" pitchFamily="34" charset="0"/>
              </a:rPr>
              <a:t>)</a:t>
            </a:r>
          </a:p>
        </p:txBody>
      </p:sp>
    </p:spTree>
    <p:extLst>
      <p:ext uri="{BB962C8B-B14F-4D97-AF65-F5344CB8AC3E}">
        <p14:creationId xmlns:p14="http://schemas.microsoft.com/office/powerpoint/2010/main" val="107663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alt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alt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alt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alt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18409</TotalTime>
  <Words>3686</Words>
  <Application>Microsoft Office PowerPoint</Application>
  <PresentationFormat>On-screen Show (4:3)</PresentationFormat>
  <Paragraphs>287</Paragraphs>
  <Slides>40</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40</vt:i4>
      </vt:variant>
    </vt:vector>
  </HeadingPairs>
  <TitlesOfParts>
    <vt:vector size="49" baseType="lpstr">
      <vt:lpstr>Arial</vt:lpstr>
      <vt:lpstr>Avenir 65 Medium</vt:lpstr>
      <vt:lpstr>Calibri</vt:lpstr>
      <vt:lpstr>Cambria Math</vt:lpstr>
      <vt:lpstr>Palatino</vt:lpstr>
      <vt:lpstr>Palatino Linotype</vt:lpstr>
      <vt:lpstr>Times New Roman</vt:lpstr>
      <vt:lpstr>4_Custom Design</vt:lpstr>
      <vt:lpstr>Default Design</vt:lpstr>
      <vt:lpstr>PowerPoint Presentation</vt:lpstr>
      <vt:lpstr>PowerPoint Presentation</vt:lpstr>
      <vt:lpstr>INVESTMENT, TIME, AND CAPITAL MARKETS</vt:lpstr>
      <vt:lpstr>STOCKS VERSUS FLOWS</vt:lpstr>
      <vt:lpstr>PRESENT DISCOUNTED VALUE</vt:lpstr>
      <vt:lpstr>PRESENT DISCOUNTED VALUE</vt:lpstr>
      <vt:lpstr>PRESENT DISCOUNTED VALUE</vt:lpstr>
      <vt:lpstr>PRESENT DISCOUNTED VALUE</vt:lpstr>
      <vt:lpstr>The Discounted Utility (DU) Model</vt:lpstr>
      <vt:lpstr>PowerPoint Presentation</vt:lpstr>
      <vt:lpstr>Useful results</vt:lpstr>
      <vt:lpstr>Discounted utility model and PDV</vt:lpstr>
      <vt:lpstr>THE VALUE OF A BOND</vt:lpstr>
      <vt:lpstr>PowerPoint Presentation</vt:lpstr>
      <vt:lpstr>THE VALUE OF A BOND</vt:lpstr>
      <vt:lpstr>PowerPoint Presentation</vt:lpstr>
      <vt:lpstr>PowerPoint Presentation</vt:lpstr>
      <vt:lpstr>THE VALUE OF A BOND</vt:lpstr>
      <vt:lpstr>THE VALUE OF A BOND</vt:lpstr>
      <vt:lpstr>THE NET PRESENT VALUE CRITERION FOR CAPITAL INVESTMENT DECISIONS</vt:lpstr>
      <vt:lpstr>THE NET PRESENT VALUE CRITERION FOR CAPITAL INVESTMENT DECISIONS</vt:lpstr>
      <vt:lpstr>THE NET PRESENT VALUE CRITERION FOR CAPITAL INVESTMENT DECISIONS</vt:lpstr>
      <vt:lpstr>THE NET PRESENT VALUE CRITERION FOR CAPITAL INVESTMENT DECISIONS</vt:lpstr>
      <vt:lpstr>THE NET PRESENT VALUE CRITERION FOR CAPITAL INVESTMENT DECISIONS</vt:lpstr>
      <vt:lpstr>ADJUSTMENTS FOR RISK</vt:lpstr>
      <vt:lpstr>ADJUSTMENTS FOR RISK</vt:lpstr>
      <vt:lpstr>ADJUSTMENTS FOR RISK</vt:lpstr>
      <vt:lpstr>ADJUSTMENTS FOR RISK</vt:lpstr>
      <vt:lpstr>ADJUSTMENTS FOR RISK</vt:lpstr>
      <vt:lpstr>INVESTMENT DECISIONS BY CONSUMERS</vt:lpstr>
      <vt:lpstr>INVESTMENT DECISIONS BY CONSUMERS</vt:lpstr>
      <vt:lpstr>INVESTMENTS IN HUMAN CAPITAL</vt:lpstr>
      <vt:lpstr>INTERTEMPORAL PRODUCTION DECISIONS— DEPLETABLE RESOURCES</vt:lpstr>
      <vt:lpstr>INTERTEMPORAL PRODUCTION DECISIONS— DEPLETABLE RESOURCES</vt:lpstr>
      <vt:lpstr>INTERTEMPORAL PRODUCTION DECISIONS— DEPLETABLE RESOURCES</vt:lpstr>
      <vt:lpstr>INTERTEMPORAL PRODUCTION DECISIONS— DEPLETABLE RESOURCES</vt:lpstr>
      <vt:lpstr>INTERTEMPORAL PRODUCTION DECISIONS— DEPLETABLE RESOURCES</vt:lpstr>
      <vt:lpstr>INTERTEMPORAL PRODUCTION DECISIONS— DEPLETABLE RESOURCES</vt:lpstr>
      <vt:lpstr>HOW ARE INTEREST RATES DETERMINED?</vt:lpstr>
      <vt:lpstr>HOW ARE INTEREST RATES DETERMINED?</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dc:title>
  <dc:creator>Fernando &amp; Yvonn Quijano</dc:creator>
  <cp:lastModifiedBy>Feri, Francesco</cp:lastModifiedBy>
  <cp:revision>279</cp:revision>
  <dcterms:created xsi:type="dcterms:W3CDTF">2007-12-03T01:45:05Z</dcterms:created>
  <dcterms:modified xsi:type="dcterms:W3CDTF">2019-05-07T21:23:21Z</dcterms:modified>
</cp:coreProperties>
</file>