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0"/>
  </p:notesMasterIdLst>
  <p:handoutMasterIdLst>
    <p:handoutMasterId r:id="rId81"/>
  </p:handoutMasterIdLst>
  <p:sldIdLst>
    <p:sldId id="257" r:id="rId2"/>
    <p:sldId id="677" r:id="rId3"/>
    <p:sldId id="678" r:id="rId4"/>
    <p:sldId id="679" r:id="rId5"/>
    <p:sldId id="680" r:id="rId6"/>
    <p:sldId id="681" r:id="rId7"/>
    <p:sldId id="682" r:id="rId8"/>
    <p:sldId id="683" r:id="rId9"/>
    <p:sldId id="684" r:id="rId10"/>
    <p:sldId id="685" r:id="rId11"/>
    <p:sldId id="687" r:id="rId12"/>
    <p:sldId id="688" r:id="rId13"/>
    <p:sldId id="689" r:id="rId14"/>
    <p:sldId id="690" r:id="rId15"/>
    <p:sldId id="691" r:id="rId16"/>
    <p:sldId id="692" r:id="rId17"/>
    <p:sldId id="693" r:id="rId18"/>
    <p:sldId id="694" r:id="rId19"/>
    <p:sldId id="764" r:id="rId20"/>
    <p:sldId id="766" r:id="rId21"/>
    <p:sldId id="695" r:id="rId22"/>
    <p:sldId id="696" r:id="rId23"/>
    <p:sldId id="697" r:id="rId24"/>
    <p:sldId id="698" r:id="rId25"/>
    <p:sldId id="767" r:id="rId26"/>
    <p:sldId id="700" r:id="rId27"/>
    <p:sldId id="701" r:id="rId28"/>
    <p:sldId id="768" r:id="rId29"/>
    <p:sldId id="769" r:id="rId30"/>
    <p:sldId id="708" r:id="rId31"/>
    <p:sldId id="709" r:id="rId32"/>
    <p:sldId id="770" r:id="rId33"/>
    <p:sldId id="704" r:id="rId34"/>
    <p:sldId id="705" r:id="rId35"/>
    <p:sldId id="706" r:id="rId36"/>
    <p:sldId id="882" r:id="rId37"/>
    <p:sldId id="883" r:id="rId38"/>
    <p:sldId id="884" r:id="rId39"/>
    <p:sldId id="885" r:id="rId40"/>
    <p:sldId id="886" r:id="rId41"/>
    <p:sldId id="887" r:id="rId42"/>
    <p:sldId id="888" r:id="rId43"/>
    <p:sldId id="719" r:id="rId44"/>
    <p:sldId id="720" r:id="rId45"/>
    <p:sldId id="721" r:id="rId46"/>
    <p:sldId id="722" r:id="rId47"/>
    <p:sldId id="723" r:id="rId48"/>
    <p:sldId id="724" r:id="rId49"/>
    <p:sldId id="725" r:id="rId50"/>
    <p:sldId id="745" r:id="rId51"/>
    <p:sldId id="746" r:id="rId52"/>
    <p:sldId id="747" r:id="rId53"/>
    <p:sldId id="748" r:id="rId54"/>
    <p:sldId id="772" r:id="rId55"/>
    <p:sldId id="773" r:id="rId56"/>
    <p:sldId id="774" r:id="rId57"/>
    <p:sldId id="775" r:id="rId58"/>
    <p:sldId id="805" r:id="rId59"/>
    <p:sldId id="873" r:id="rId60"/>
    <p:sldId id="853" r:id="rId61"/>
    <p:sldId id="854" r:id="rId62"/>
    <p:sldId id="855" r:id="rId63"/>
    <p:sldId id="856" r:id="rId64"/>
    <p:sldId id="857" r:id="rId65"/>
    <p:sldId id="858" r:id="rId66"/>
    <p:sldId id="859" r:id="rId67"/>
    <p:sldId id="860" r:id="rId68"/>
    <p:sldId id="861" r:id="rId69"/>
    <p:sldId id="862" r:id="rId70"/>
    <p:sldId id="875" r:id="rId71"/>
    <p:sldId id="876" r:id="rId72"/>
    <p:sldId id="865" r:id="rId73"/>
    <p:sldId id="877" r:id="rId74"/>
    <p:sldId id="676" r:id="rId75"/>
    <p:sldId id="878" r:id="rId76"/>
    <p:sldId id="879" r:id="rId77"/>
    <p:sldId id="880" r:id="rId78"/>
    <p:sldId id="881" r:id="rId7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007572"/>
        </a:solidFill>
        <a:latin typeface="Arial" panose="020B0604020202020204" pitchFamily="34" charset="0"/>
        <a:ea typeface="+mn-ea"/>
        <a:cs typeface="+mn-cs"/>
      </a:defRPr>
    </a:lvl1pPr>
    <a:lvl2pPr marL="457200" algn="l" rtl="0" eaLnBrk="0" fontAlgn="base" hangingPunct="0">
      <a:spcBef>
        <a:spcPct val="0"/>
      </a:spcBef>
      <a:spcAft>
        <a:spcPct val="0"/>
      </a:spcAft>
      <a:defRPr sz="2400" kern="1200">
        <a:solidFill>
          <a:srgbClr val="007572"/>
        </a:solidFill>
        <a:latin typeface="Arial" panose="020B0604020202020204" pitchFamily="34" charset="0"/>
        <a:ea typeface="+mn-ea"/>
        <a:cs typeface="+mn-cs"/>
      </a:defRPr>
    </a:lvl2pPr>
    <a:lvl3pPr marL="914400" algn="l" rtl="0" eaLnBrk="0" fontAlgn="base" hangingPunct="0">
      <a:spcBef>
        <a:spcPct val="0"/>
      </a:spcBef>
      <a:spcAft>
        <a:spcPct val="0"/>
      </a:spcAft>
      <a:defRPr sz="2400" kern="1200">
        <a:solidFill>
          <a:srgbClr val="007572"/>
        </a:solidFill>
        <a:latin typeface="Arial" panose="020B0604020202020204" pitchFamily="34" charset="0"/>
        <a:ea typeface="+mn-ea"/>
        <a:cs typeface="+mn-cs"/>
      </a:defRPr>
    </a:lvl3pPr>
    <a:lvl4pPr marL="1371600" algn="l" rtl="0" eaLnBrk="0" fontAlgn="base" hangingPunct="0">
      <a:spcBef>
        <a:spcPct val="0"/>
      </a:spcBef>
      <a:spcAft>
        <a:spcPct val="0"/>
      </a:spcAft>
      <a:defRPr sz="2400" kern="1200">
        <a:solidFill>
          <a:srgbClr val="007572"/>
        </a:solidFill>
        <a:latin typeface="Arial" panose="020B0604020202020204" pitchFamily="34" charset="0"/>
        <a:ea typeface="+mn-ea"/>
        <a:cs typeface="+mn-cs"/>
      </a:defRPr>
    </a:lvl4pPr>
    <a:lvl5pPr marL="1828800" algn="l" rtl="0" eaLnBrk="0" fontAlgn="base" hangingPunct="0">
      <a:spcBef>
        <a:spcPct val="0"/>
      </a:spcBef>
      <a:spcAft>
        <a:spcPct val="0"/>
      </a:spcAft>
      <a:defRPr sz="2400" kern="1200">
        <a:solidFill>
          <a:srgbClr val="007572"/>
        </a:solidFill>
        <a:latin typeface="Arial" panose="020B0604020202020204" pitchFamily="34" charset="0"/>
        <a:ea typeface="+mn-ea"/>
        <a:cs typeface="+mn-cs"/>
      </a:defRPr>
    </a:lvl5pPr>
    <a:lvl6pPr marL="2286000" algn="l" defTabSz="914400" rtl="0" eaLnBrk="1" latinLnBrk="0" hangingPunct="1">
      <a:defRPr sz="2400" kern="1200">
        <a:solidFill>
          <a:srgbClr val="007572"/>
        </a:solidFill>
        <a:latin typeface="Arial" panose="020B0604020202020204" pitchFamily="34" charset="0"/>
        <a:ea typeface="+mn-ea"/>
        <a:cs typeface="+mn-cs"/>
      </a:defRPr>
    </a:lvl6pPr>
    <a:lvl7pPr marL="2743200" algn="l" defTabSz="914400" rtl="0" eaLnBrk="1" latinLnBrk="0" hangingPunct="1">
      <a:defRPr sz="2400" kern="1200">
        <a:solidFill>
          <a:srgbClr val="007572"/>
        </a:solidFill>
        <a:latin typeface="Arial" panose="020B0604020202020204" pitchFamily="34" charset="0"/>
        <a:ea typeface="+mn-ea"/>
        <a:cs typeface="+mn-cs"/>
      </a:defRPr>
    </a:lvl7pPr>
    <a:lvl8pPr marL="3200400" algn="l" defTabSz="914400" rtl="0" eaLnBrk="1" latinLnBrk="0" hangingPunct="1">
      <a:defRPr sz="2400" kern="1200">
        <a:solidFill>
          <a:srgbClr val="007572"/>
        </a:solidFill>
        <a:latin typeface="Arial" panose="020B0604020202020204" pitchFamily="34" charset="0"/>
        <a:ea typeface="+mn-ea"/>
        <a:cs typeface="+mn-cs"/>
      </a:defRPr>
    </a:lvl8pPr>
    <a:lvl9pPr marL="3657600" algn="l" defTabSz="914400" rtl="0" eaLnBrk="1" latinLnBrk="0" hangingPunct="1">
      <a:defRPr sz="2400" kern="1200">
        <a:solidFill>
          <a:srgbClr val="007572"/>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464D8"/>
    <a:srgbClr val="007572"/>
    <a:srgbClr val="B3FFD9"/>
    <a:srgbClr val="C55A45"/>
    <a:srgbClr val="DC00DC"/>
    <a:srgbClr val="3B4F89"/>
    <a:srgbClr val="470F3E"/>
    <a:srgbClr val="F3B8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81" autoAdjust="0"/>
    <p:restoredTop sz="94660"/>
  </p:normalViewPr>
  <p:slideViewPr>
    <p:cSldViewPr>
      <p:cViewPr varScale="1">
        <p:scale>
          <a:sx n="89" d="100"/>
          <a:sy n="89" d="100"/>
        </p:scale>
        <p:origin x="1488"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387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20.e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image" Target="../media/image2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757238" cy="274638"/>
          </a:xfrm>
          <a:prstGeom prst="rect">
            <a:avLst/>
          </a:prstGeom>
          <a:noFill/>
          <a:ln>
            <a:noFill/>
          </a:ln>
          <a:effectLst/>
          <a:extLst>
            <a:ext uri="{909E8E84-426E-40DD-AFC4-6F175D3DCCD1}">
              <a14:hiddenFill xmlns:a14="http://schemas.microsoft.com/office/drawing/2010/main">
                <a:solidFill>
                  <a:srgbClr val="B3FFD9">
                    <a:alpha val="50000"/>
                  </a:srgbClr>
                </a:solidFill>
              </a14:hiddenFill>
            </a:ext>
            <a:ext uri="{91240B29-F687-4F45-9708-019B960494DF}">
              <a14:hiddenLine xmlns:a14="http://schemas.microsoft.com/office/drawing/2010/main" w="15875">
                <a:solidFill>
                  <a:srgbClr val="00757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lvl1pPr algn="l">
              <a:defRPr sz="1200" smtClean="0"/>
            </a:lvl1pPr>
          </a:lstStyle>
          <a:p>
            <a:pPr>
              <a:defRPr/>
            </a:pPr>
            <a:endParaRPr lang="en-US" altLang="en-US"/>
          </a:p>
        </p:txBody>
      </p:sp>
      <p:sp>
        <p:nvSpPr>
          <p:cNvPr id="37891" name="Rectangle 3"/>
          <p:cNvSpPr>
            <a:spLocks noGrp="1" noChangeArrowheads="1"/>
          </p:cNvSpPr>
          <p:nvPr>
            <p:ph type="dt" sz="quarter" idx="1"/>
          </p:nvPr>
        </p:nvSpPr>
        <p:spPr bwMode="auto">
          <a:xfrm>
            <a:off x="5946775" y="0"/>
            <a:ext cx="911225" cy="274638"/>
          </a:xfrm>
          <a:prstGeom prst="rect">
            <a:avLst/>
          </a:prstGeom>
          <a:noFill/>
          <a:ln>
            <a:noFill/>
          </a:ln>
          <a:effectLst/>
          <a:extLst>
            <a:ext uri="{909E8E84-426E-40DD-AFC4-6F175D3DCCD1}">
              <a14:hiddenFill xmlns:a14="http://schemas.microsoft.com/office/drawing/2010/main">
                <a:solidFill>
                  <a:srgbClr val="B3FFD9">
                    <a:alpha val="50000"/>
                  </a:srgbClr>
                </a:solidFill>
              </a14:hiddenFill>
            </a:ext>
            <a:ext uri="{91240B29-F687-4F45-9708-019B960494DF}">
              <a14:hiddenLine xmlns:a14="http://schemas.microsoft.com/office/drawing/2010/main" w="15875">
                <a:solidFill>
                  <a:srgbClr val="00757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lvl1pPr algn="r">
              <a:defRPr sz="1200" smtClean="0"/>
            </a:lvl1pPr>
          </a:lstStyle>
          <a:p>
            <a:pPr>
              <a:defRPr/>
            </a:pPr>
            <a:endParaRPr lang="en-US" altLang="en-US"/>
          </a:p>
        </p:txBody>
      </p:sp>
      <p:sp>
        <p:nvSpPr>
          <p:cNvPr id="37892" name="Rectangle 4"/>
          <p:cNvSpPr>
            <a:spLocks noGrp="1" noChangeArrowheads="1"/>
          </p:cNvSpPr>
          <p:nvPr>
            <p:ph type="ftr" sz="quarter" idx="2"/>
          </p:nvPr>
        </p:nvSpPr>
        <p:spPr bwMode="auto">
          <a:xfrm>
            <a:off x="0" y="8869363"/>
            <a:ext cx="674688" cy="274637"/>
          </a:xfrm>
          <a:prstGeom prst="rect">
            <a:avLst/>
          </a:prstGeom>
          <a:noFill/>
          <a:ln>
            <a:noFill/>
          </a:ln>
          <a:effectLst/>
          <a:extLst>
            <a:ext uri="{909E8E84-426E-40DD-AFC4-6F175D3DCCD1}">
              <a14:hiddenFill xmlns:a14="http://schemas.microsoft.com/office/drawing/2010/main">
                <a:solidFill>
                  <a:srgbClr val="B3FFD9">
                    <a:alpha val="50000"/>
                  </a:srgbClr>
                </a:solidFill>
              </a14:hiddenFill>
            </a:ext>
            <a:ext uri="{91240B29-F687-4F45-9708-019B960494DF}">
              <a14:hiddenLine xmlns:a14="http://schemas.microsoft.com/office/drawing/2010/main" w="15875">
                <a:solidFill>
                  <a:srgbClr val="00757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spAutoFit/>
          </a:bodyPr>
          <a:lstStyle>
            <a:lvl1pPr algn="l">
              <a:defRPr sz="1200" smtClean="0"/>
            </a:lvl1pPr>
          </a:lstStyle>
          <a:p>
            <a:pPr>
              <a:defRPr/>
            </a:pPr>
            <a:endParaRPr lang="en-US" altLang="en-US"/>
          </a:p>
        </p:txBody>
      </p:sp>
      <p:sp>
        <p:nvSpPr>
          <p:cNvPr id="37893" name="Rectangle 5"/>
          <p:cNvSpPr>
            <a:spLocks noGrp="1" noChangeArrowheads="1"/>
          </p:cNvSpPr>
          <p:nvPr>
            <p:ph type="sldNum" sz="quarter" idx="3"/>
          </p:nvPr>
        </p:nvSpPr>
        <p:spPr bwMode="auto">
          <a:xfrm>
            <a:off x="6488113" y="8869363"/>
            <a:ext cx="369887" cy="274637"/>
          </a:xfrm>
          <a:prstGeom prst="rect">
            <a:avLst/>
          </a:prstGeom>
          <a:noFill/>
          <a:ln>
            <a:noFill/>
          </a:ln>
          <a:effectLst/>
          <a:extLst>
            <a:ext uri="{909E8E84-426E-40DD-AFC4-6F175D3DCCD1}">
              <a14:hiddenFill xmlns:a14="http://schemas.microsoft.com/office/drawing/2010/main">
                <a:solidFill>
                  <a:srgbClr val="B3FFD9">
                    <a:alpha val="50000"/>
                  </a:srgbClr>
                </a:solidFill>
              </a14:hiddenFill>
            </a:ext>
            <a:ext uri="{91240B29-F687-4F45-9708-019B960494DF}">
              <a14:hiddenLine xmlns:a14="http://schemas.microsoft.com/office/drawing/2010/main" w="15875">
                <a:solidFill>
                  <a:srgbClr val="00757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spAutoFit/>
          </a:bodyPr>
          <a:lstStyle>
            <a:lvl1pPr algn="r">
              <a:defRPr sz="1200" smtClean="0"/>
            </a:lvl1pPr>
          </a:lstStyle>
          <a:p>
            <a:pPr>
              <a:defRPr/>
            </a:pPr>
            <a:fld id="{3B36B6AE-1425-4B95-9D9E-0FC7E821345C}" type="slidenum">
              <a:rPr lang="en-US" altLang="en-US"/>
              <a:pPr>
                <a:defRPr/>
              </a:pPr>
              <a:t>‹#›</a:t>
            </a:fld>
            <a:endParaRPr lang="en-US" altLang="en-US"/>
          </a:p>
        </p:txBody>
      </p:sp>
    </p:spTree>
    <p:extLst>
      <p:ext uri="{BB962C8B-B14F-4D97-AF65-F5344CB8AC3E}">
        <p14:creationId xmlns:p14="http://schemas.microsoft.com/office/powerpoint/2010/main" val="10043756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757238" cy="274638"/>
          </a:xfrm>
          <a:prstGeom prst="rect">
            <a:avLst/>
          </a:prstGeom>
          <a:noFill/>
          <a:ln>
            <a:noFill/>
          </a:ln>
          <a:effectLst/>
          <a:extLst>
            <a:ext uri="{909E8E84-426E-40DD-AFC4-6F175D3DCCD1}">
              <a14:hiddenFill xmlns:a14="http://schemas.microsoft.com/office/drawing/2010/main">
                <a:solidFill>
                  <a:srgbClr val="B3FFD9">
                    <a:alpha val="50000"/>
                  </a:srgbClr>
                </a:solidFill>
              </a14:hiddenFill>
            </a:ext>
            <a:ext uri="{91240B29-F687-4F45-9708-019B960494DF}">
              <a14:hiddenLine xmlns:a14="http://schemas.microsoft.com/office/drawing/2010/main" w="15875">
                <a:solidFill>
                  <a:srgbClr val="00757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lvl1pPr algn="l">
              <a:defRPr sz="1200" smtClean="0"/>
            </a:lvl1pPr>
          </a:lstStyle>
          <a:p>
            <a:pPr>
              <a:defRPr/>
            </a:pPr>
            <a:endParaRPr lang="en-US" altLang="en-US"/>
          </a:p>
        </p:txBody>
      </p:sp>
      <p:sp>
        <p:nvSpPr>
          <p:cNvPr id="39939" name="Rectangle 3"/>
          <p:cNvSpPr>
            <a:spLocks noGrp="1" noChangeArrowheads="1"/>
          </p:cNvSpPr>
          <p:nvPr>
            <p:ph type="dt" idx="1"/>
          </p:nvPr>
        </p:nvSpPr>
        <p:spPr bwMode="auto">
          <a:xfrm>
            <a:off x="5946775" y="0"/>
            <a:ext cx="911225" cy="274638"/>
          </a:xfrm>
          <a:prstGeom prst="rect">
            <a:avLst/>
          </a:prstGeom>
          <a:noFill/>
          <a:ln>
            <a:noFill/>
          </a:ln>
          <a:effectLst/>
          <a:extLst>
            <a:ext uri="{909E8E84-426E-40DD-AFC4-6F175D3DCCD1}">
              <a14:hiddenFill xmlns:a14="http://schemas.microsoft.com/office/drawing/2010/main">
                <a:solidFill>
                  <a:srgbClr val="B3FFD9">
                    <a:alpha val="50000"/>
                  </a:srgbClr>
                </a:solidFill>
              </a14:hiddenFill>
            </a:ext>
            <a:ext uri="{91240B29-F687-4F45-9708-019B960494DF}">
              <a14:hiddenLine xmlns:a14="http://schemas.microsoft.com/office/drawing/2010/main" w="15875">
                <a:solidFill>
                  <a:srgbClr val="00757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lvl1pPr algn="r">
              <a:defRPr sz="1200" smtClean="0"/>
            </a:lvl1pPr>
          </a:lstStyle>
          <a:p>
            <a:pPr>
              <a:defRPr/>
            </a:pPr>
            <a:endParaRPr lang="en-US" altLang="en-US"/>
          </a:p>
        </p:txBody>
      </p:sp>
      <p:sp>
        <p:nvSpPr>
          <p:cNvPr id="205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9941" name="Rectangle 5"/>
          <p:cNvSpPr>
            <a:spLocks noGrp="1" noChangeArrowheads="1"/>
          </p:cNvSpPr>
          <p:nvPr>
            <p:ph type="body" sz="quarter" idx="3"/>
          </p:nvPr>
        </p:nvSpPr>
        <p:spPr bwMode="auto">
          <a:xfrm>
            <a:off x="914400" y="4343400"/>
            <a:ext cx="2646363" cy="1227138"/>
          </a:xfrm>
          <a:prstGeom prst="rect">
            <a:avLst/>
          </a:prstGeom>
          <a:noFill/>
          <a:ln>
            <a:noFill/>
          </a:ln>
          <a:effectLst/>
          <a:extLst>
            <a:ext uri="{909E8E84-426E-40DD-AFC4-6F175D3DCCD1}">
              <a14:hiddenFill xmlns:a14="http://schemas.microsoft.com/office/drawing/2010/main">
                <a:solidFill>
                  <a:srgbClr val="B3FFD9">
                    <a:alpha val="50000"/>
                  </a:srgbClr>
                </a:solidFill>
              </a14:hiddenFill>
            </a:ext>
            <a:ext uri="{91240B29-F687-4F45-9708-019B960494DF}">
              <a14:hiddenLine xmlns:a14="http://schemas.microsoft.com/office/drawing/2010/main" w="15875">
                <a:solidFill>
                  <a:srgbClr val="00757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39942" name="Rectangle 6"/>
          <p:cNvSpPr>
            <a:spLocks noGrp="1" noChangeArrowheads="1"/>
          </p:cNvSpPr>
          <p:nvPr>
            <p:ph type="ftr" sz="quarter" idx="4"/>
          </p:nvPr>
        </p:nvSpPr>
        <p:spPr bwMode="auto">
          <a:xfrm>
            <a:off x="0" y="8869363"/>
            <a:ext cx="674688" cy="274637"/>
          </a:xfrm>
          <a:prstGeom prst="rect">
            <a:avLst/>
          </a:prstGeom>
          <a:noFill/>
          <a:ln>
            <a:noFill/>
          </a:ln>
          <a:effectLst/>
          <a:extLst>
            <a:ext uri="{909E8E84-426E-40DD-AFC4-6F175D3DCCD1}">
              <a14:hiddenFill xmlns:a14="http://schemas.microsoft.com/office/drawing/2010/main">
                <a:solidFill>
                  <a:srgbClr val="B3FFD9">
                    <a:alpha val="50000"/>
                  </a:srgbClr>
                </a:solidFill>
              </a14:hiddenFill>
            </a:ext>
            <a:ext uri="{91240B29-F687-4F45-9708-019B960494DF}">
              <a14:hiddenLine xmlns:a14="http://schemas.microsoft.com/office/drawing/2010/main" w="15875">
                <a:solidFill>
                  <a:srgbClr val="00757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spAutoFit/>
          </a:bodyPr>
          <a:lstStyle>
            <a:lvl1pPr algn="l">
              <a:defRPr sz="1200" smtClean="0"/>
            </a:lvl1pPr>
          </a:lstStyle>
          <a:p>
            <a:pPr>
              <a:defRPr/>
            </a:pPr>
            <a:endParaRPr lang="en-US" altLang="en-US"/>
          </a:p>
        </p:txBody>
      </p:sp>
      <p:sp>
        <p:nvSpPr>
          <p:cNvPr id="39943" name="Rectangle 7"/>
          <p:cNvSpPr>
            <a:spLocks noGrp="1" noChangeArrowheads="1"/>
          </p:cNvSpPr>
          <p:nvPr>
            <p:ph type="sldNum" sz="quarter" idx="5"/>
          </p:nvPr>
        </p:nvSpPr>
        <p:spPr bwMode="auto">
          <a:xfrm>
            <a:off x="6488113" y="8869363"/>
            <a:ext cx="369887" cy="274637"/>
          </a:xfrm>
          <a:prstGeom prst="rect">
            <a:avLst/>
          </a:prstGeom>
          <a:noFill/>
          <a:ln>
            <a:noFill/>
          </a:ln>
          <a:effectLst/>
          <a:extLst>
            <a:ext uri="{909E8E84-426E-40DD-AFC4-6F175D3DCCD1}">
              <a14:hiddenFill xmlns:a14="http://schemas.microsoft.com/office/drawing/2010/main">
                <a:solidFill>
                  <a:srgbClr val="B3FFD9">
                    <a:alpha val="50000"/>
                  </a:srgbClr>
                </a:solidFill>
              </a14:hiddenFill>
            </a:ext>
            <a:ext uri="{91240B29-F687-4F45-9708-019B960494DF}">
              <a14:hiddenLine xmlns:a14="http://schemas.microsoft.com/office/drawing/2010/main" w="15875">
                <a:solidFill>
                  <a:srgbClr val="00757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spAutoFit/>
          </a:bodyPr>
          <a:lstStyle>
            <a:lvl1pPr algn="r">
              <a:defRPr sz="1200" smtClean="0"/>
            </a:lvl1pPr>
          </a:lstStyle>
          <a:p>
            <a:pPr>
              <a:defRPr/>
            </a:pPr>
            <a:fld id="{E5248D01-1BA4-48DC-9203-57CB57F767C7}" type="slidenum">
              <a:rPr lang="en-US" altLang="en-US"/>
              <a:pPr>
                <a:defRPr/>
              </a:pPr>
              <a:t>‹#›</a:t>
            </a:fld>
            <a:endParaRPr lang="en-US" altLang="en-US"/>
          </a:p>
        </p:txBody>
      </p:sp>
    </p:spTree>
    <p:extLst>
      <p:ext uri="{BB962C8B-B14F-4D97-AF65-F5344CB8AC3E}">
        <p14:creationId xmlns:p14="http://schemas.microsoft.com/office/powerpoint/2010/main" val="6688656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F042905-7FB9-44F6-96B3-7AA3A806D48A}" type="slidenum">
              <a:rPr lang="en-US" altLang="en-US"/>
              <a:pPr>
                <a:defRPr/>
              </a:pPr>
              <a:t>‹#›</a:t>
            </a:fld>
            <a:endParaRPr lang="en-US" altLang="en-US"/>
          </a:p>
        </p:txBody>
      </p:sp>
    </p:spTree>
    <p:extLst>
      <p:ext uri="{BB962C8B-B14F-4D97-AF65-F5344CB8AC3E}">
        <p14:creationId xmlns:p14="http://schemas.microsoft.com/office/powerpoint/2010/main" val="1177100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D0E99F3-5F5B-4BD2-BFA6-86539B0C28F5}" type="slidenum">
              <a:rPr lang="en-US" altLang="en-US"/>
              <a:pPr>
                <a:defRPr/>
              </a:pPr>
              <a:t>‹#›</a:t>
            </a:fld>
            <a:endParaRPr lang="en-US" altLang="en-US"/>
          </a:p>
        </p:txBody>
      </p:sp>
    </p:spTree>
    <p:extLst>
      <p:ext uri="{BB962C8B-B14F-4D97-AF65-F5344CB8AC3E}">
        <p14:creationId xmlns:p14="http://schemas.microsoft.com/office/powerpoint/2010/main" val="3128712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838200"/>
            <a:ext cx="1943100" cy="5257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838200"/>
            <a:ext cx="56769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C1A18B4-8D75-49C9-A598-DC424DD9FD3F}" type="slidenum">
              <a:rPr lang="en-US" altLang="en-US"/>
              <a:pPr>
                <a:defRPr/>
              </a:pPr>
              <a:t>‹#›</a:t>
            </a:fld>
            <a:endParaRPr lang="en-US" altLang="en-US"/>
          </a:p>
        </p:txBody>
      </p:sp>
    </p:spTree>
    <p:extLst>
      <p:ext uri="{BB962C8B-B14F-4D97-AF65-F5344CB8AC3E}">
        <p14:creationId xmlns:p14="http://schemas.microsoft.com/office/powerpoint/2010/main" val="1964836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7D9CF09-F6E0-4B03-B582-604684D7E8E2}" type="slidenum">
              <a:rPr lang="en-US" altLang="en-US"/>
              <a:pPr>
                <a:defRPr/>
              </a:pPr>
              <a:t>‹#›</a:t>
            </a:fld>
            <a:endParaRPr lang="en-US" altLang="en-US"/>
          </a:p>
        </p:txBody>
      </p:sp>
    </p:spTree>
    <p:extLst>
      <p:ext uri="{BB962C8B-B14F-4D97-AF65-F5344CB8AC3E}">
        <p14:creationId xmlns:p14="http://schemas.microsoft.com/office/powerpoint/2010/main" val="2703334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BC7583C-363C-4883-8D0F-ACAA9678619D}" type="slidenum">
              <a:rPr lang="en-US" altLang="en-US"/>
              <a:pPr>
                <a:defRPr/>
              </a:pPr>
              <a:t>‹#›</a:t>
            </a:fld>
            <a:endParaRPr lang="en-US" altLang="en-US"/>
          </a:p>
        </p:txBody>
      </p:sp>
    </p:spTree>
    <p:extLst>
      <p:ext uri="{BB962C8B-B14F-4D97-AF65-F5344CB8AC3E}">
        <p14:creationId xmlns:p14="http://schemas.microsoft.com/office/powerpoint/2010/main" val="3757696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22098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2098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87BCA18-01AC-463D-9E89-B16C8A9CFCB3}" type="slidenum">
              <a:rPr lang="en-US" altLang="en-US"/>
              <a:pPr>
                <a:defRPr/>
              </a:pPr>
              <a:t>‹#›</a:t>
            </a:fld>
            <a:endParaRPr lang="en-US" altLang="en-US"/>
          </a:p>
        </p:txBody>
      </p:sp>
    </p:spTree>
    <p:extLst>
      <p:ext uri="{BB962C8B-B14F-4D97-AF65-F5344CB8AC3E}">
        <p14:creationId xmlns:p14="http://schemas.microsoft.com/office/powerpoint/2010/main" val="3641947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5B2E0D29-2539-409E-A59C-0000BA8586B3}" type="slidenum">
              <a:rPr lang="en-US" altLang="en-US"/>
              <a:pPr>
                <a:defRPr/>
              </a:pPr>
              <a:t>‹#›</a:t>
            </a:fld>
            <a:endParaRPr lang="en-US" altLang="en-US"/>
          </a:p>
        </p:txBody>
      </p:sp>
    </p:spTree>
    <p:extLst>
      <p:ext uri="{BB962C8B-B14F-4D97-AF65-F5344CB8AC3E}">
        <p14:creationId xmlns:p14="http://schemas.microsoft.com/office/powerpoint/2010/main" val="88654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71916025-6473-44D0-AFFF-0242070A8207}" type="slidenum">
              <a:rPr lang="en-US" altLang="en-US"/>
              <a:pPr>
                <a:defRPr/>
              </a:pPr>
              <a:t>‹#›</a:t>
            </a:fld>
            <a:endParaRPr lang="en-US" altLang="en-US"/>
          </a:p>
        </p:txBody>
      </p:sp>
    </p:spTree>
    <p:extLst>
      <p:ext uri="{BB962C8B-B14F-4D97-AF65-F5344CB8AC3E}">
        <p14:creationId xmlns:p14="http://schemas.microsoft.com/office/powerpoint/2010/main" val="3505556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2D6B7A1C-8C97-4E64-9FD2-27BFC3FB8A8E}" type="slidenum">
              <a:rPr lang="en-US" altLang="en-US"/>
              <a:pPr>
                <a:defRPr/>
              </a:pPr>
              <a:t>‹#›</a:t>
            </a:fld>
            <a:endParaRPr lang="en-US" altLang="en-US"/>
          </a:p>
        </p:txBody>
      </p:sp>
    </p:spTree>
    <p:extLst>
      <p:ext uri="{BB962C8B-B14F-4D97-AF65-F5344CB8AC3E}">
        <p14:creationId xmlns:p14="http://schemas.microsoft.com/office/powerpoint/2010/main" val="2491629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BFDAA59-7DD4-4BAC-80C0-B8602A51B6BC}" type="slidenum">
              <a:rPr lang="en-US" altLang="en-US"/>
              <a:pPr>
                <a:defRPr/>
              </a:pPr>
              <a:t>‹#›</a:t>
            </a:fld>
            <a:endParaRPr lang="en-US" altLang="en-US"/>
          </a:p>
        </p:txBody>
      </p:sp>
    </p:spTree>
    <p:extLst>
      <p:ext uri="{BB962C8B-B14F-4D97-AF65-F5344CB8AC3E}">
        <p14:creationId xmlns:p14="http://schemas.microsoft.com/office/powerpoint/2010/main" val="3935669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0B954F1-8112-405D-8A4B-14619D4A8615}" type="slidenum">
              <a:rPr lang="en-US" altLang="en-US"/>
              <a:pPr>
                <a:defRPr/>
              </a:pPr>
              <a:t>‹#›</a:t>
            </a:fld>
            <a:endParaRPr lang="en-US" altLang="en-US"/>
          </a:p>
        </p:txBody>
      </p:sp>
    </p:spTree>
    <p:extLst>
      <p:ext uri="{BB962C8B-B14F-4D97-AF65-F5344CB8AC3E}">
        <p14:creationId xmlns:p14="http://schemas.microsoft.com/office/powerpoint/2010/main" val="2005146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8382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2209800"/>
            <a:ext cx="7772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smtClean="0">
                <a:solidFill>
                  <a:schemeClr val="tx1"/>
                </a:solidFill>
                <a:latin typeface="Times New Roman" panose="02020603050405020304" pitchFamily="18" charset="0"/>
              </a:defRPr>
            </a:lvl1pPr>
          </a:lstStyle>
          <a:p>
            <a:pPr>
              <a:defRPr/>
            </a:pPr>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solidFill>
                  <a:schemeClr val="tx1"/>
                </a:solidFill>
                <a:latin typeface="Times New Roman" panose="02020603050405020304" pitchFamily="18" charset="0"/>
              </a:defRPr>
            </a:lvl1pPr>
          </a:lstStyle>
          <a:p>
            <a:pPr>
              <a:defRPr/>
            </a:pPr>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Times New Roman" panose="02020603050405020304" pitchFamily="18" charset="0"/>
              </a:defRPr>
            </a:lvl1pPr>
          </a:lstStyle>
          <a:p>
            <a:pPr>
              <a:defRPr/>
            </a:pPr>
            <a:fld id="{17790D27-B16A-48D3-9206-46B6FB6299E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wipe(left)">
                                      <p:cBhvr>
                                        <p:cTn id="7" dur="500"/>
                                        <p:tgtEl>
                                          <p:spTgt spid="10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wipe(left)">
                                      <p:cBhvr>
                                        <p:cTn id="12" dur="500"/>
                                        <p:tgtEl>
                                          <p:spTgt spid="102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wipe(left)">
                                      <p:cBhvr>
                                        <p:cTn id="17" dur="500"/>
                                        <p:tgtEl>
                                          <p:spTgt spid="102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wipe(left)">
                                      <p:cBhvr>
                                        <p:cTn id="22" dur="500"/>
                                        <p:tgtEl>
                                          <p:spTgt spid="102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wipe(left)">
                                      <p:cBhvr>
                                        <p:cTn id="27" dur="5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bldLvl="5">
        <p:tmplLst>
          <p:tmpl lvl="1">
            <p:tnLst>
              <p:par>
                <p:cTn presetID="22"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wipe(left)">
                      <p:cBhvr>
                        <p:cTn dur="500"/>
                        <p:tgtEl>
                          <p:spTgt spid="1027"/>
                        </p:tgtEl>
                      </p:cBhvr>
                    </p:animEffect>
                  </p:childTnLst>
                </p:cTn>
              </p:par>
            </p:tnLst>
          </p:tmpl>
          <p:tmpl lvl="2">
            <p:tnLst>
              <p:par>
                <p:cTn presetID="22"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wipe(left)">
                      <p:cBhvr>
                        <p:cTn dur="500"/>
                        <p:tgtEl>
                          <p:spTgt spid="1027"/>
                        </p:tgtEl>
                      </p:cBhvr>
                    </p:animEffect>
                  </p:childTnLst>
                </p:cTn>
              </p:par>
            </p:tnLst>
          </p:tmpl>
          <p:tmpl lvl="3">
            <p:tnLst>
              <p:par>
                <p:cTn presetID="22"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wipe(left)">
                      <p:cBhvr>
                        <p:cTn dur="500"/>
                        <p:tgtEl>
                          <p:spTgt spid="1027"/>
                        </p:tgtEl>
                      </p:cBhvr>
                    </p:animEffect>
                  </p:childTnLst>
                </p:cTn>
              </p:par>
            </p:tnLst>
          </p:tmpl>
          <p:tmpl lvl="4">
            <p:tnLst>
              <p:par>
                <p:cTn presetID="22"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wipe(left)">
                      <p:cBhvr>
                        <p:cTn dur="500"/>
                        <p:tgtEl>
                          <p:spTgt spid="1027"/>
                        </p:tgtEl>
                      </p:cBhvr>
                    </p:animEffect>
                  </p:childTnLst>
                </p:cTn>
              </p:par>
            </p:tnLst>
          </p:tmpl>
          <p:tmpl lvl="5">
            <p:tnLst>
              <p:par>
                <p:cTn presetID="22"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wipe(left)">
                      <p:cBhvr>
                        <p:cTn dur="500"/>
                        <p:tgtEl>
                          <p:spTgt spid="1027"/>
                        </p:tgtEl>
                      </p:cBhvr>
                    </p:animEffect>
                  </p:childTnLst>
                </p:cTn>
              </p:par>
            </p:tnLst>
          </p:tmpl>
        </p:tmplLst>
      </p:bldP>
    </p:bldLst>
  </p:timing>
  <p:hf hdr="0" ftr="0" dt="0"/>
  <p:txStyles>
    <p:titleStyle>
      <a:lvl1pPr algn="ctr" rtl="0" eaLnBrk="0" fontAlgn="base" hangingPunct="0">
        <a:spcBef>
          <a:spcPct val="0"/>
        </a:spcBef>
        <a:spcAft>
          <a:spcPct val="0"/>
        </a:spcAft>
        <a:defRPr sz="4400" b="1" kern="1200">
          <a:solidFill>
            <a:srgbClr val="F3B823"/>
          </a:solidFill>
          <a:latin typeface="+mj-lt"/>
          <a:ea typeface="+mj-ea"/>
          <a:cs typeface="+mj-cs"/>
        </a:defRPr>
      </a:lvl1pPr>
      <a:lvl2pPr algn="ctr" rtl="0" eaLnBrk="0" fontAlgn="base" hangingPunct="0">
        <a:spcBef>
          <a:spcPct val="0"/>
        </a:spcBef>
        <a:spcAft>
          <a:spcPct val="0"/>
        </a:spcAft>
        <a:defRPr sz="4400" b="1">
          <a:solidFill>
            <a:srgbClr val="F3B823"/>
          </a:solidFill>
          <a:latin typeface="Arial" panose="020B0604020202020204" pitchFamily="34" charset="0"/>
        </a:defRPr>
      </a:lvl2pPr>
      <a:lvl3pPr algn="ctr" rtl="0" eaLnBrk="0" fontAlgn="base" hangingPunct="0">
        <a:spcBef>
          <a:spcPct val="0"/>
        </a:spcBef>
        <a:spcAft>
          <a:spcPct val="0"/>
        </a:spcAft>
        <a:defRPr sz="4400" b="1">
          <a:solidFill>
            <a:srgbClr val="F3B823"/>
          </a:solidFill>
          <a:latin typeface="Arial" panose="020B0604020202020204" pitchFamily="34" charset="0"/>
        </a:defRPr>
      </a:lvl3pPr>
      <a:lvl4pPr algn="ctr" rtl="0" eaLnBrk="0" fontAlgn="base" hangingPunct="0">
        <a:spcBef>
          <a:spcPct val="0"/>
        </a:spcBef>
        <a:spcAft>
          <a:spcPct val="0"/>
        </a:spcAft>
        <a:defRPr sz="4400" b="1">
          <a:solidFill>
            <a:srgbClr val="F3B823"/>
          </a:solidFill>
          <a:latin typeface="Arial" panose="020B0604020202020204" pitchFamily="34" charset="0"/>
        </a:defRPr>
      </a:lvl4pPr>
      <a:lvl5pPr algn="ctr" rtl="0" eaLnBrk="0" fontAlgn="base" hangingPunct="0">
        <a:spcBef>
          <a:spcPct val="0"/>
        </a:spcBef>
        <a:spcAft>
          <a:spcPct val="0"/>
        </a:spcAft>
        <a:defRPr sz="4400" b="1">
          <a:solidFill>
            <a:srgbClr val="F3B823"/>
          </a:solidFill>
          <a:latin typeface="Arial" panose="020B0604020202020204" pitchFamily="34" charset="0"/>
        </a:defRPr>
      </a:lvl5pPr>
      <a:lvl6pPr marL="457200" algn="ctr" rtl="0" eaLnBrk="0" fontAlgn="base" hangingPunct="0">
        <a:spcBef>
          <a:spcPct val="0"/>
        </a:spcBef>
        <a:spcAft>
          <a:spcPct val="0"/>
        </a:spcAft>
        <a:defRPr sz="4400" b="1">
          <a:solidFill>
            <a:srgbClr val="F3B823"/>
          </a:solidFill>
          <a:latin typeface="Arial" panose="020B0604020202020204" pitchFamily="34" charset="0"/>
        </a:defRPr>
      </a:lvl6pPr>
      <a:lvl7pPr marL="914400" algn="ctr" rtl="0" eaLnBrk="0" fontAlgn="base" hangingPunct="0">
        <a:spcBef>
          <a:spcPct val="0"/>
        </a:spcBef>
        <a:spcAft>
          <a:spcPct val="0"/>
        </a:spcAft>
        <a:defRPr sz="4400" b="1">
          <a:solidFill>
            <a:srgbClr val="F3B823"/>
          </a:solidFill>
          <a:latin typeface="Arial" panose="020B0604020202020204" pitchFamily="34" charset="0"/>
        </a:defRPr>
      </a:lvl7pPr>
      <a:lvl8pPr marL="1371600" algn="ctr" rtl="0" eaLnBrk="0" fontAlgn="base" hangingPunct="0">
        <a:spcBef>
          <a:spcPct val="0"/>
        </a:spcBef>
        <a:spcAft>
          <a:spcPct val="0"/>
        </a:spcAft>
        <a:defRPr sz="4400" b="1">
          <a:solidFill>
            <a:srgbClr val="F3B823"/>
          </a:solidFill>
          <a:latin typeface="Arial" panose="020B0604020202020204" pitchFamily="34" charset="0"/>
        </a:defRPr>
      </a:lvl8pPr>
      <a:lvl9pPr marL="1828800" algn="ctr" rtl="0" eaLnBrk="0" fontAlgn="base" hangingPunct="0">
        <a:spcBef>
          <a:spcPct val="0"/>
        </a:spcBef>
        <a:spcAft>
          <a:spcPct val="0"/>
        </a:spcAft>
        <a:defRPr sz="4400" b="1">
          <a:solidFill>
            <a:srgbClr val="F3B823"/>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rgbClr val="470F3E"/>
          </a:solidFill>
          <a:latin typeface="+mn-lt"/>
          <a:ea typeface="+mn-ea"/>
          <a:cs typeface="+mn-cs"/>
        </a:defRPr>
      </a:lvl1pPr>
      <a:lvl2pPr marL="742950" indent="-285750" algn="l" rtl="0" eaLnBrk="0" fontAlgn="base" hangingPunct="0">
        <a:spcBef>
          <a:spcPct val="20000"/>
        </a:spcBef>
        <a:spcAft>
          <a:spcPct val="0"/>
        </a:spcAft>
        <a:buChar char="–"/>
        <a:defRPr sz="2800" kern="1200">
          <a:solidFill>
            <a:srgbClr val="470F3E"/>
          </a:solidFill>
          <a:latin typeface="+mn-lt"/>
          <a:ea typeface="+mn-ea"/>
          <a:cs typeface="+mn-cs"/>
        </a:defRPr>
      </a:lvl2pPr>
      <a:lvl3pPr marL="1143000" indent="-228600" algn="l" rtl="0" eaLnBrk="0" fontAlgn="base" hangingPunct="0">
        <a:spcBef>
          <a:spcPct val="20000"/>
        </a:spcBef>
        <a:spcAft>
          <a:spcPct val="0"/>
        </a:spcAft>
        <a:buChar char="•"/>
        <a:defRPr sz="2400" kern="1200">
          <a:solidFill>
            <a:srgbClr val="470F3E"/>
          </a:solidFill>
          <a:latin typeface="+mn-lt"/>
          <a:ea typeface="+mn-ea"/>
          <a:cs typeface="+mn-cs"/>
        </a:defRPr>
      </a:lvl3pPr>
      <a:lvl4pPr marL="1600200" indent="-228600" algn="l" rtl="0" eaLnBrk="0" fontAlgn="base" hangingPunct="0">
        <a:spcBef>
          <a:spcPct val="20000"/>
        </a:spcBef>
        <a:spcAft>
          <a:spcPct val="0"/>
        </a:spcAft>
        <a:buChar char="–"/>
        <a:defRPr sz="2000" kern="1200">
          <a:solidFill>
            <a:srgbClr val="470F3E"/>
          </a:solidFill>
          <a:latin typeface="+mn-lt"/>
          <a:ea typeface="+mn-ea"/>
          <a:cs typeface="+mn-cs"/>
        </a:defRPr>
      </a:lvl4pPr>
      <a:lvl5pPr marL="2057400" indent="-228600" algn="l" rtl="0" eaLnBrk="0" fontAlgn="base" hangingPunct="0">
        <a:spcBef>
          <a:spcPct val="20000"/>
        </a:spcBef>
        <a:spcAft>
          <a:spcPct val="0"/>
        </a:spcAft>
        <a:buChar char="»"/>
        <a:defRPr sz="2000" kern="1200">
          <a:solidFill>
            <a:srgbClr val="470F3E"/>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2.bin"/><Relationship Id="rId4" Type="http://schemas.openxmlformats.org/officeDocument/2006/relationships/image" Target="../media/image2.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emf"/><Relationship Id="rId5" Type="http://schemas.openxmlformats.org/officeDocument/2006/relationships/oleObject" Target="../embeddings/oleObject6.bin"/><Relationship Id="rId4" Type="http://schemas.openxmlformats.org/officeDocument/2006/relationships/image" Target="../media/image6.e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8.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6.vml"/><Relationship Id="rId4" Type="http://schemas.openxmlformats.org/officeDocument/2006/relationships/image" Target="../media/image9.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7.vml"/><Relationship Id="rId4" Type="http://schemas.openxmlformats.org/officeDocument/2006/relationships/image" Target="../media/image10.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12.emf"/><Relationship Id="rId5" Type="http://schemas.openxmlformats.org/officeDocument/2006/relationships/oleObject" Target="../embeddings/oleObject11.bin"/><Relationship Id="rId4" Type="http://schemas.openxmlformats.org/officeDocument/2006/relationships/image" Target="../media/image1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14.emf"/><Relationship Id="rId5" Type="http://schemas.openxmlformats.org/officeDocument/2006/relationships/oleObject" Target="../embeddings/oleObject13.bin"/><Relationship Id="rId4" Type="http://schemas.openxmlformats.org/officeDocument/2006/relationships/image" Target="../media/image13.e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5.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6.xml"/><Relationship Id="rId1" Type="http://schemas.openxmlformats.org/officeDocument/2006/relationships/vmlDrawing" Target="../drawings/vmlDrawing11.vml"/><Relationship Id="rId4" Type="http://schemas.openxmlformats.org/officeDocument/2006/relationships/image" Target="../media/image16.e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6.xml"/><Relationship Id="rId1" Type="http://schemas.openxmlformats.org/officeDocument/2006/relationships/vmlDrawing" Target="../drawings/vmlDrawing12.vml"/><Relationship Id="rId4" Type="http://schemas.openxmlformats.org/officeDocument/2006/relationships/image" Target="../media/image17.e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6.xml"/><Relationship Id="rId1" Type="http://schemas.openxmlformats.org/officeDocument/2006/relationships/vmlDrawing" Target="../drawings/vmlDrawing13.vml"/><Relationship Id="rId4" Type="http://schemas.openxmlformats.org/officeDocument/2006/relationships/image" Target="../media/image18.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19.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21.emf"/><Relationship Id="rId5" Type="http://schemas.openxmlformats.org/officeDocument/2006/relationships/oleObject" Target="../embeddings/oleObject20.bin"/><Relationship Id="rId4" Type="http://schemas.openxmlformats.org/officeDocument/2006/relationships/image" Target="../media/image20.emf"/></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23.emf"/><Relationship Id="rId5" Type="http://schemas.openxmlformats.org/officeDocument/2006/relationships/oleObject" Target="../embeddings/oleObject22.bin"/><Relationship Id="rId4" Type="http://schemas.openxmlformats.org/officeDocument/2006/relationships/image" Target="../media/image22.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25.emf"/><Relationship Id="rId5" Type="http://schemas.openxmlformats.org/officeDocument/2006/relationships/oleObject" Target="../embeddings/oleObject24.bin"/><Relationship Id="rId4" Type="http://schemas.openxmlformats.org/officeDocument/2006/relationships/image" Target="../media/image24.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609AFF72-14F2-4325-8EA8-DA185498C9DA}" type="slidenum">
              <a:rPr lang="en-US" altLang="en-US" sz="1400">
                <a:solidFill>
                  <a:schemeClr val="tx1"/>
                </a:solidFill>
                <a:latin typeface="Times New Roman" panose="02020603050405020304" pitchFamily="18" charset="0"/>
              </a:rPr>
              <a:pPr algn="r"/>
              <a:t>1</a:t>
            </a:fld>
            <a:endParaRPr lang="en-US" altLang="en-US" sz="1400">
              <a:solidFill>
                <a:schemeClr val="tx1"/>
              </a:solidFill>
              <a:latin typeface="Times New Roman" panose="02020603050405020304" pitchFamily="18" charset="0"/>
            </a:endParaRPr>
          </a:p>
        </p:txBody>
      </p:sp>
      <p:sp>
        <p:nvSpPr>
          <p:cNvPr id="4101" name="Rectangle 5"/>
          <p:cNvSpPr>
            <a:spLocks noGrp="1" noChangeArrowheads="1"/>
          </p:cNvSpPr>
          <p:nvPr>
            <p:ph type="subTitle" idx="1"/>
          </p:nvPr>
        </p:nvSpPr>
        <p:spPr>
          <a:xfrm>
            <a:off x="1371600" y="3200400"/>
            <a:ext cx="6400800" cy="1752600"/>
          </a:xfrm>
        </p:spPr>
        <p:txBody>
          <a:bodyPr/>
          <a:lstStyle/>
          <a:p>
            <a:r>
              <a:rPr lang="en-US" altLang="en-US" sz="3200" smtClean="0"/>
              <a:t>GENERAL EQUILIBRIUM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wipe(left)">
                                      <p:cBhvr>
                                        <p:cTn id="7"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4CDCB4AD-B53B-483A-B9AA-F9B7A208476D}" type="slidenum">
              <a:rPr lang="en-US" altLang="en-US" sz="1400">
                <a:solidFill>
                  <a:schemeClr val="tx1"/>
                </a:solidFill>
                <a:latin typeface="Times New Roman" panose="02020603050405020304" pitchFamily="18" charset="0"/>
              </a:rPr>
              <a:pPr algn="r"/>
              <a:t>10</a:t>
            </a:fld>
            <a:endParaRPr lang="en-US" altLang="en-US" sz="1400">
              <a:solidFill>
                <a:schemeClr val="tx1"/>
              </a:solidFill>
              <a:latin typeface="Times New Roman" panose="02020603050405020304" pitchFamily="18" charset="0"/>
            </a:endParaRPr>
          </a:p>
        </p:txBody>
      </p:sp>
      <p:sp>
        <p:nvSpPr>
          <p:cNvPr id="13315" name="Rectangle 2"/>
          <p:cNvSpPr>
            <a:spLocks noGrp="1" noChangeArrowheads="1"/>
          </p:cNvSpPr>
          <p:nvPr>
            <p:ph type="title"/>
          </p:nvPr>
        </p:nvSpPr>
        <p:spPr>
          <a:xfrm>
            <a:off x="685800" y="838200"/>
            <a:ext cx="7772400" cy="762000"/>
          </a:xfrm>
        </p:spPr>
        <p:txBody>
          <a:bodyPr/>
          <a:lstStyle/>
          <a:p>
            <a:r>
              <a:rPr lang="en-US" altLang="en-US" smtClean="0"/>
              <a:t>Edgeworth Box Diagram</a:t>
            </a:r>
          </a:p>
        </p:txBody>
      </p:sp>
      <p:sp>
        <p:nvSpPr>
          <p:cNvPr id="13316" name="Rectangle 3"/>
          <p:cNvSpPr>
            <a:spLocks noChangeArrowheads="1"/>
          </p:cNvSpPr>
          <p:nvPr/>
        </p:nvSpPr>
        <p:spPr bwMode="auto">
          <a:xfrm>
            <a:off x="1905000" y="2514600"/>
            <a:ext cx="5410200" cy="35052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3317" name="Text Box 4"/>
          <p:cNvSpPr txBox="1">
            <a:spLocks noChangeArrowheads="1"/>
          </p:cNvSpPr>
          <p:nvPr/>
        </p:nvSpPr>
        <p:spPr bwMode="auto">
          <a:xfrm>
            <a:off x="1524000" y="60198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3B4F89"/>
                </a:solidFill>
              </a:rPr>
              <a:t>O</a:t>
            </a:r>
            <a:r>
              <a:rPr lang="en-US" altLang="en-US" sz="1800" b="1" i="1" baseline="-25000">
                <a:solidFill>
                  <a:srgbClr val="3B4F89"/>
                </a:solidFill>
              </a:rPr>
              <a:t>x</a:t>
            </a:r>
            <a:endParaRPr lang="en-US" altLang="en-US" sz="1800" b="1" i="1">
              <a:solidFill>
                <a:srgbClr val="3B4F89"/>
              </a:solidFill>
            </a:endParaRPr>
          </a:p>
        </p:txBody>
      </p:sp>
      <p:sp>
        <p:nvSpPr>
          <p:cNvPr id="13318" name="Text Box 5"/>
          <p:cNvSpPr txBox="1">
            <a:spLocks noChangeArrowheads="1"/>
          </p:cNvSpPr>
          <p:nvPr/>
        </p:nvSpPr>
        <p:spPr bwMode="auto">
          <a:xfrm>
            <a:off x="7315200" y="21336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y</a:t>
            </a:r>
            <a:endParaRPr lang="en-US" altLang="en-US" sz="1800" b="1" i="1">
              <a:solidFill>
                <a:srgbClr val="470F3E"/>
              </a:solidFill>
            </a:endParaRPr>
          </a:p>
        </p:txBody>
      </p:sp>
      <p:grpSp>
        <p:nvGrpSpPr>
          <p:cNvPr id="13319" name="Group 6"/>
          <p:cNvGrpSpPr>
            <a:grpSpLocks/>
          </p:cNvGrpSpPr>
          <p:nvPr/>
        </p:nvGrpSpPr>
        <p:grpSpPr bwMode="auto">
          <a:xfrm>
            <a:off x="1905000" y="6096000"/>
            <a:ext cx="5410200" cy="488950"/>
            <a:chOff x="1200" y="3840"/>
            <a:chExt cx="3408" cy="308"/>
          </a:xfrm>
        </p:grpSpPr>
        <p:sp>
          <p:nvSpPr>
            <p:cNvPr id="13334" name="Text Box 7"/>
            <p:cNvSpPr txBox="1">
              <a:spLocks noChangeArrowheads="1"/>
            </p:cNvSpPr>
            <p:nvPr/>
          </p:nvSpPr>
          <p:spPr bwMode="auto">
            <a:xfrm>
              <a:off x="2496" y="3936"/>
              <a:ext cx="81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600" b="1">
                  <a:solidFill>
                    <a:schemeClr val="tx1"/>
                  </a:solidFill>
                </a:rPr>
                <a:t>Total Labor</a:t>
              </a:r>
            </a:p>
          </p:txBody>
        </p:sp>
        <p:sp>
          <p:nvSpPr>
            <p:cNvPr id="13335" name="AutoShape 8"/>
            <p:cNvSpPr>
              <a:spLocks/>
            </p:cNvSpPr>
            <p:nvPr/>
          </p:nvSpPr>
          <p:spPr bwMode="auto">
            <a:xfrm rot="-5400000">
              <a:off x="2856" y="2184"/>
              <a:ext cx="96" cy="3408"/>
            </a:xfrm>
            <a:prstGeom prst="leftBrace">
              <a:avLst>
                <a:gd name="adj1" fmla="val 295833"/>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grpSp>
      <p:grpSp>
        <p:nvGrpSpPr>
          <p:cNvPr id="13320" name="Group 9"/>
          <p:cNvGrpSpPr>
            <a:grpSpLocks/>
          </p:cNvGrpSpPr>
          <p:nvPr/>
        </p:nvGrpSpPr>
        <p:grpSpPr bwMode="auto">
          <a:xfrm>
            <a:off x="1295400" y="2514600"/>
            <a:ext cx="533400" cy="3505200"/>
            <a:chOff x="816" y="1584"/>
            <a:chExt cx="336" cy="2208"/>
          </a:xfrm>
        </p:grpSpPr>
        <p:sp>
          <p:nvSpPr>
            <p:cNvPr id="13332" name="AutoShape 10"/>
            <p:cNvSpPr>
              <a:spLocks/>
            </p:cNvSpPr>
            <p:nvPr/>
          </p:nvSpPr>
          <p:spPr bwMode="auto">
            <a:xfrm>
              <a:off x="1040" y="1584"/>
              <a:ext cx="112" cy="2208"/>
            </a:xfrm>
            <a:prstGeom prst="leftBrace">
              <a:avLst>
                <a:gd name="adj1" fmla="val 164286"/>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3333" name="Text Box 11"/>
            <p:cNvSpPr txBox="1">
              <a:spLocks noChangeArrowheads="1"/>
            </p:cNvSpPr>
            <p:nvPr/>
          </p:nvSpPr>
          <p:spPr bwMode="auto">
            <a:xfrm rot="-5400000">
              <a:off x="479" y="2593"/>
              <a:ext cx="88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600" b="1">
                  <a:solidFill>
                    <a:schemeClr val="tx1"/>
                  </a:solidFill>
                </a:rPr>
                <a:t>Total Capital</a:t>
              </a:r>
            </a:p>
          </p:txBody>
        </p:sp>
      </p:grpSp>
      <p:sp>
        <p:nvSpPr>
          <p:cNvPr id="13321" name="Freeform 37"/>
          <p:cNvSpPr>
            <a:spLocks/>
          </p:cNvSpPr>
          <p:nvPr/>
        </p:nvSpPr>
        <p:spPr bwMode="auto">
          <a:xfrm>
            <a:off x="4267200" y="3657600"/>
            <a:ext cx="1600200" cy="1600200"/>
          </a:xfrm>
          <a:custGeom>
            <a:avLst/>
            <a:gdLst>
              <a:gd name="T0" fmla="*/ 0 w 672"/>
              <a:gd name="T1" fmla="*/ 0 h 816"/>
              <a:gd name="T2" fmla="*/ 571500 w 672"/>
              <a:gd name="T3" fmla="*/ 1035424 h 816"/>
              <a:gd name="T4" fmla="*/ 1600200 w 672"/>
              <a:gd name="T5" fmla="*/ 1600200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3322" name="Freeform 38"/>
          <p:cNvSpPr>
            <a:spLocks/>
          </p:cNvSpPr>
          <p:nvPr/>
        </p:nvSpPr>
        <p:spPr bwMode="auto">
          <a:xfrm>
            <a:off x="4953000" y="3429000"/>
            <a:ext cx="1295400" cy="1524000"/>
          </a:xfrm>
          <a:custGeom>
            <a:avLst/>
            <a:gdLst>
              <a:gd name="T0" fmla="*/ 0 w 672"/>
              <a:gd name="T1" fmla="*/ 0 h 816"/>
              <a:gd name="T2" fmla="*/ 462643 w 672"/>
              <a:gd name="T3" fmla="*/ 986118 h 816"/>
              <a:gd name="T4" fmla="*/ 1295400 w 672"/>
              <a:gd name="T5" fmla="*/ 1524000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3323" name="Text Box 48"/>
          <p:cNvSpPr txBox="1">
            <a:spLocks noChangeArrowheads="1"/>
          </p:cNvSpPr>
          <p:nvPr/>
        </p:nvSpPr>
        <p:spPr bwMode="auto">
          <a:xfrm>
            <a:off x="6259513" y="4800600"/>
            <a:ext cx="374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2</a:t>
            </a:r>
            <a:endParaRPr lang="en-US" altLang="en-US" i="1">
              <a:solidFill>
                <a:srgbClr val="3B4F89"/>
              </a:solidFill>
            </a:endParaRPr>
          </a:p>
        </p:txBody>
      </p:sp>
      <p:sp>
        <p:nvSpPr>
          <p:cNvPr id="13324" name="Text Box 49"/>
          <p:cNvSpPr txBox="1">
            <a:spLocks noChangeArrowheads="1"/>
          </p:cNvSpPr>
          <p:nvPr/>
        </p:nvSpPr>
        <p:spPr bwMode="auto">
          <a:xfrm>
            <a:off x="5802313" y="5105400"/>
            <a:ext cx="374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1</a:t>
            </a:r>
            <a:endParaRPr lang="en-US" altLang="en-US" i="1">
              <a:solidFill>
                <a:srgbClr val="3B4F89"/>
              </a:solidFill>
            </a:endParaRPr>
          </a:p>
        </p:txBody>
      </p:sp>
      <p:sp>
        <p:nvSpPr>
          <p:cNvPr id="13325" name="Freeform 42"/>
          <p:cNvSpPr>
            <a:spLocks/>
          </p:cNvSpPr>
          <p:nvPr/>
        </p:nvSpPr>
        <p:spPr bwMode="auto">
          <a:xfrm rot="10563869">
            <a:off x="4649788" y="3586163"/>
            <a:ext cx="989012" cy="1819275"/>
          </a:xfrm>
          <a:custGeom>
            <a:avLst/>
            <a:gdLst>
              <a:gd name="T0" fmla="*/ 0 w 672"/>
              <a:gd name="T1" fmla="*/ 0 h 816"/>
              <a:gd name="T2" fmla="*/ 353219 w 672"/>
              <a:gd name="T3" fmla="*/ 1177178 h 816"/>
              <a:gd name="T4" fmla="*/ 989012 w 672"/>
              <a:gd name="T5" fmla="*/ 1819275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3326" name="Freeform 43"/>
          <p:cNvSpPr>
            <a:spLocks/>
          </p:cNvSpPr>
          <p:nvPr/>
        </p:nvSpPr>
        <p:spPr bwMode="auto">
          <a:xfrm rot="10563869">
            <a:off x="3962400" y="4119563"/>
            <a:ext cx="1139825" cy="1292225"/>
          </a:xfrm>
          <a:custGeom>
            <a:avLst/>
            <a:gdLst>
              <a:gd name="T0" fmla="*/ 0 w 672"/>
              <a:gd name="T1" fmla="*/ 0 h 816"/>
              <a:gd name="T2" fmla="*/ 407080 w 672"/>
              <a:gd name="T3" fmla="*/ 836146 h 816"/>
              <a:gd name="T4" fmla="*/ 1139825 w 672"/>
              <a:gd name="T5" fmla="*/ 1292225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3327" name="Text Box 50"/>
          <p:cNvSpPr txBox="1">
            <a:spLocks noChangeArrowheads="1"/>
          </p:cNvSpPr>
          <p:nvPr/>
        </p:nvSpPr>
        <p:spPr bwMode="auto">
          <a:xfrm>
            <a:off x="4354513" y="3200400"/>
            <a:ext cx="374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1</a:t>
            </a:r>
            <a:endParaRPr lang="en-US" altLang="en-US" i="1">
              <a:solidFill>
                <a:srgbClr val="470F3E"/>
              </a:solidFill>
            </a:endParaRPr>
          </a:p>
        </p:txBody>
      </p:sp>
      <p:sp>
        <p:nvSpPr>
          <p:cNvPr id="13328" name="Text Box 51"/>
          <p:cNvSpPr txBox="1">
            <a:spLocks noChangeArrowheads="1"/>
          </p:cNvSpPr>
          <p:nvPr/>
        </p:nvSpPr>
        <p:spPr bwMode="auto">
          <a:xfrm>
            <a:off x="3592513" y="3962400"/>
            <a:ext cx="374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2</a:t>
            </a:r>
            <a:endParaRPr lang="en-US" altLang="en-US" i="1">
              <a:solidFill>
                <a:srgbClr val="470F3E"/>
              </a:solidFill>
            </a:endParaRPr>
          </a:p>
        </p:txBody>
      </p:sp>
      <p:sp>
        <p:nvSpPr>
          <p:cNvPr id="13329" name="Text Box 57"/>
          <p:cNvSpPr txBox="1">
            <a:spLocks noChangeArrowheads="1"/>
          </p:cNvSpPr>
          <p:nvPr/>
        </p:nvSpPr>
        <p:spPr bwMode="auto">
          <a:xfrm>
            <a:off x="5334000" y="5105400"/>
            <a:ext cx="330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chemeClr val="tx1"/>
                </a:solidFill>
              </a:rPr>
              <a:t>A</a:t>
            </a:r>
          </a:p>
        </p:txBody>
      </p:sp>
      <p:sp>
        <p:nvSpPr>
          <p:cNvPr id="13330" name="Text Box 60"/>
          <p:cNvSpPr txBox="1">
            <a:spLocks noChangeArrowheads="1"/>
          </p:cNvSpPr>
          <p:nvPr/>
        </p:nvSpPr>
        <p:spPr bwMode="auto">
          <a:xfrm>
            <a:off x="5486400" y="4953000"/>
            <a:ext cx="304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800" b="1">
                <a:solidFill>
                  <a:schemeClr val="tx1"/>
                </a:solidFill>
                <a:sym typeface="Symbol" panose="05050102010706020507" pitchFamily="18" charset="2"/>
              </a:rPr>
              <a:t></a:t>
            </a:r>
          </a:p>
        </p:txBody>
      </p:sp>
      <p:sp>
        <p:nvSpPr>
          <p:cNvPr id="874558" name="Text Box 62"/>
          <p:cNvSpPr txBox="1">
            <a:spLocks noChangeArrowheads="1"/>
          </p:cNvSpPr>
          <p:nvPr/>
        </p:nvSpPr>
        <p:spPr bwMode="auto">
          <a:xfrm>
            <a:off x="685800" y="1600200"/>
            <a:ext cx="77263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2000">
                <a:solidFill>
                  <a:srgbClr val="470F3E"/>
                </a:solidFill>
              </a:rPr>
              <a:t>Point </a:t>
            </a:r>
            <a:r>
              <a:rPr lang="en-US" altLang="en-US" sz="2000" i="1">
                <a:solidFill>
                  <a:srgbClr val="470F3E"/>
                </a:solidFill>
              </a:rPr>
              <a:t>A</a:t>
            </a:r>
            <a:r>
              <a:rPr lang="en-US" altLang="en-US" sz="2000">
                <a:solidFill>
                  <a:srgbClr val="470F3E"/>
                </a:solidFill>
              </a:rPr>
              <a:t> is inefficient because, by moving along </a:t>
            </a:r>
            <a:r>
              <a:rPr lang="en-US" altLang="en-US" sz="2000" i="1">
                <a:solidFill>
                  <a:srgbClr val="470F3E"/>
                </a:solidFill>
              </a:rPr>
              <a:t>y</a:t>
            </a:r>
            <a:r>
              <a:rPr lang="en-US" altLang="en-US" sz="2000" baseline="-25000">
                <a:solidFill>
                  <a:srgbClr val="470F3E"/>
                </a:solidFill>
              </a:rPr>
              <a:t>1</a:t>
            </a:r>
            <a:r>
              <a:rPr lang="en-US" altLang="en-US" sz="2000">
                <a:solidFill>
                  <a:srgbClr val="470F3E"/>
                </a:solidFill>
              </a:rPr>
              <a:t>, we can increase</a:t>
            </a:r>
          </a:p>
          <a:p>
            <a:pPr algn="l"/>
            <a:r>
              <a:rPr lang="en-US" altLang="en-US" sz="2000" i="1">
                <a:solidFill>
                  <a:srgbClr val="470F3E"/>
                </a:solidFill>
              </a:rPr>
              <a:t>x</a:t>
            </a:r>
            <a:r>
              <a:rPr lang="en-US" altLang="en-US" sz="2000">
                <a:solidFill>
                  <a:srgbClr val="470F3E"/>
                </a:solidFill>
              </a:rPr>
              <a:t> from </a:t>
            </a:r>
            <a:r>
              <a:rPr lang="en-US" altLang="en-US" sz="2000" i="1">
                <a:solidFill>
                  <a:srgbClr val="470F3E"/>
                </a:solidFill>
              </a:rPr>
              <a:t>x</a:t>
            </a:r>
            <a:r>
              <a:rPr lang="en-US" altLang="en-US" sz="2000" baseline="-25000">
                <a:solidFill>
                  <a:srgbClr val="470F3E"/>
                </a:solidFill>
              </a:rPr>
              <a:t>1</a:t>
            </a:r>
            <a:r>
              <a:rPr lang="en-US" altLang="en-US" sz="2000">
                <a:solidFill>
                  <a:srgbClr val="470F3E"/>
                </a:solidFill>
              </a:rPr>
              <a:t> to </a:t>
            </a:r>
            <a:r>
              <a:rPr lang="en-US" altLang="en-US" sz="2000" i="1">
                <a:solidFill>
                  <a:srgbClr val="470F3E"/>
                </a:solidFill>
              </a:rPr>
              <a:t>x</a:t>
            </a:r>
            <a:r>
              <a:rPr lang="en-US" altLang="en-US" sz="2000" baseline="-25000">
                <a:solidFill>
                  <a:srgbClr val="470F3E"/>
                </a:solidFill>
              </a:rPr>
              <a:t>2</a:t>
            </a:r>
            <a:r>
              <a:rPr lang="en-US" altLang="en-US" sz="2000">
                <a:solidFill>
                  <a:srgbClr val="470F3E"/>
                </a:solidFill>
              </a:rPr>
              <a:t> while holding </a:t>
            </a:r>
            <a:r>
              <a:rPr lang="en-US" altLang="en-US" sz="2000" i="1">
                <a:solidFill>
                  <a:srgbClr val="470F3E"/>
                </a:solidFill>
              </a:rPr>
              <a:t>y</a:t>
            </a:r>
            <a:r>
              <a:rPr lang="en-US" altLang="en-US" sz="2000">
                <a:solidFill>
                  <a:srgbClr val="470F3E"/>
                </a:solidFill>
              </a:rPr>
              <a:t> constant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74558"/>
                                        </p:tgtEl>
                                        <p:attrNameLst>
                                          <p:attrName>style.visibility</p:attrName>
                                        </p:attrNameLst>
                                      </p:cBhvr>
                                      <p:to>
                                        <p:strVal val="visible"/>
                                      </p:to>
                                    </p:set>
                                    <p:animEffect transition="in" filter="wipe(left)">
                                      <p:cBhvr>
                                        <p:cTn id="7" dur="500"/>
                                        <p:tgtEl>
                                          <p:spTgt spid="874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45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FBC15B9A-4CDC-4D41-A6F1-9CA270CA2AC6}" type="slidenum">
              <a:rPr lang="en-US" altLang="en-US" sz="1400">
                <a:solidFill>
                  <a:schemeClr val="tx1"/>
                </a:solidFill>
                <a:latin typeface="Times New Roman" panose="02020603050405020304" pitchFamily="18" charset="0"/>
              </a:rPr>
              <a:pPr algn="r"/>
              <a:t>11</a:t>
            </a:fld>
            <a:endParaRPr lang="en-US" altLang="en-US" sz="1400">
              <a:solidFill>
                <a:schemeClr val="tx1"/>
              </a:solidFill>
              <a:latin typeface="Times New Roman" panose="02020603050405020304" pitchFamily="18" charset="0"/>
            </a:endParaRPr>
          </a:p>
        </p:txBody>
      </p:sp>
      <p:sp>
        <p:nvSpPr>
          <p:cNvPr id="14339" name="Rectangle 2"/>
          <p:cNvSpPr>
            <a:spLocks noGrp="1" noChangeArrowheads="1"/>
          </p:cNvSpPr>
          <p:nvPr>
            <p:ph type="title"/>
          </p:nvPr>
        </p:nvSpPr>
        <p:spPr>
          <a:xfrm>
            <a:off x="685800" y="838200"/>
            <a:ext cx="7772400" cy="762000"/>
          </a:xfrm>
        </p:spPr>
        <p:txBody>
          <a:bodyPr/>
          <a:lstStyle/>
          <a:p>
            <a:r>
              <a:rPr lang="en-US" altLang="en-US" smtClean="0"/>
              <a:t>Edgeworth Box Diagram</a:t>
            </a:r>
          </a:p>
        </p:txBody>
      </p:sp>
      <p:sp>
        <p:nvSpPr>
          <p:cNvPr id="14340" name="Rectangle 3"/>
          <p:cNvSpPr>
            <a:spLocks noChangeArrowheads="1"/>
          </p:cNvSpPr>
          <p:nvPr/>
        </p:nvSpPr>
        <p:spPr bwMode="auto">
          <a:xfrm>
            <a:off x="1905000" y="2514600"/>
            <a:ext cx="5410200" cy="35052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4341" name="Text Box 4"/>
          <p:cNvSpPr txBox="1">
            <a:spLocks noChangeArrowheads="1"/>
          </p:cNvSpPr>
          <p:nvPr/>
        </p:nvSpPr>
        <p:spPr bwMode="auto">
          <a:xfrm>
            <a:off x="1524000" y="60198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3B4F89"/>
                </a:solidFill>
              </a:rPr>
              <a:t>O</a:t>
            </a:r>
            <a:r>
              <a:rPr lang="en-US" altLang="en-US" sz="1800" b="1" i="1" baseline="-25000">
                <a:solidFill>
                  <a:srgbClr val="3B4F89"/>
                </a:solidFill>
              </a:rPr>
              <a:t>x</a:t>
            </a:r>
            <a:endParaRPr lang="en-US" altLang="en-US" sz="1800" b="1" i="1">
              <a:solidFill>
                <a:srgbClr val="3B4F89"/>
              </a:solidFill>
            </a:endParaRPr>
          </a:p>
        </p:txBody>
      </p:sp>
      <p:sp>
        <p:nvSpPr>
          <p:cNvPr id="14342" name="Text Box 5"/>
          <p:cNvSpPr txBox="1">
            <a:spLocks noChangeArrowheads="1"/>
          </p:cNvSpPr>
          <p:nvPr/>
        </p:nvSpPr>
        <p:spPr bwMode="auto">
          <a:xfrm>
            <a:off x="7315200" y="21336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y</a:t>
            </a:r>
            <a:endParaRPr lang="en-US" altLang="en-US" sz="1800" b="1" i="1">
              <a:solidFill>
                <a:srgbClr val="470F3E"/>
              </a:solidFill>
            </a:endParaRPr>
          </a:p>
        </p:txBody>
      </p:sp>
      <p:grpSp>
        <p:nvGrpSpPr>
          <p:cNvPr id="14343" name="Group 6"/>
          <p:cNvGrpSpPr>
            <a:grpSpLocks/>
          </p:cNvGrpSpPr>
          <p:nvPr/>
        </p:nvGrpSpPr>
        <p:grpSpPr bwMode="auto">
          <a:xfrm>
            <a:off x="1905000" y="6096000"/>
            <a:ext cx="5410200" cy="488950"/>
            <a:chOff x="1200" y="3840"/>
            <a:chExt cx="3408" cy="308"/>
          </a:xfrm>
        </p:grpSpPr>
        <p:sp>
          <p:nvSpPr>
            <p:cNvPr id="14358" name="Text Box 7"/>
            <p:cNvSpPr txBox="1">
              <a:spLocks noChangeArrowheads="1"/>
            </p:cNvSpPr>
            <p:nvPr/>
          </p:nvSpPr>
          <p:spPr bwMode="auto">
            <a:xfrm>
              <a:off x="2496" y="3936"/>
              <a:ext cx="81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600" b="1">
                  <a:solidFill>
                    <a:schemeClr val="tx1"/>
                  </a:solidFill>
                </a:rPr>
                <a:t>Total Labor</a:t>
              </a:r>
            </a:p>
          </p:txBody>
        </p:sp>
        <p:sp>
          <p:nvSpPr>
            <p:cNvPr id="14359" name="AutoShape 8"/>
            <p:cNvSpPr>
              <a:spLocks/>
            </p:cNvSpPr>
            <p:nvPr/>
          </p:nvSpPr>
          <p:spPr bwMode="auto">
            <a:xfrm rot="-5400000">
              <a:off x="2856" y="2184"/>
              <a:ext cx="96" cy="3408"/>
            </a:xfrm>
            <a:prstGeom prst="leftBrace">
              <a:avLst>
                <a:gd name="adj1" fmla="val 295833"/>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grpSp>
      <p:grpSp>
        <p:nvGrpSpPr>
          <p:cNvPr id="14344" name="Group 9"/>
          <p:cNvGrpSpPr>
            <a:grpSpLocks/>
          </p:cNvGrpSpPr>
          <p:nvPr/>
        </p:nvGrpSpPr>
        <p:grpSpPr bwMode="auto">
          <a:xfrm>
            <a:off x="1295400" y="2514600"/>
            <a:ext cx="533400" cy="3505200"/>
            <a:chOff x="816" y="1584"/>
            <a:chExt cx="336" cy="2208"/>
          </a:xfrm>
        </p:grpSpPr>
        <p:sp>
          <p:nvSpPr>
            <p:cNvPr id="14356" name="AutoShape 10"/>
            <p:cNvSpPr>
              <a:spLocks/>
            </p:cNvSpPr>
            <p:nvPr/>
          </p:nvSpPr>
          <p:spPr bwMode="auto">
            <a:xfrm>
              <a:off x="1040" y="1584"/>
              <a:ext cx="112" cy="2208"/>
            </a:xfrm>
            <a:prstGeom prst="leftBrace">
              <a:avLst>
                <a:gd name="adj1" fmla="val 164286"/>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4357" name="Text Box 11"/>
            <p:cNvSpPr txBox="1">
              <a:spLocks noChangeArrowheads="1"/>
            </p:cNvSpPr>
            <p:nvPr/>
          </p:nvSpPr>
          <p:spPr bwMode="auto">
            <a:xfrm rot="-5400000">
              <a:off x="479" y="2593"/>
              <a:ext cx="88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600" b="1">
                  <a:solidFill>
                    <a:schemeClr val="tx1"/>
                  </a:solidFill>
                </a:rPr>
                <a:t>Total Capital</a:t>
              </a:r>
            </a:p>
          </p:txBody>
        </p:sp>
      </p:grpSp>
      <p:sp>
        <p:nvSpPr>
          <p:cNvPr id="14345" name="Freeform 12"/>
          <p:cNvSpPr>
            <a:spLocks/>
          </p:cNvSpPr>
          <p:nvPr/>
        </p:nvSpPr>
        <p:spPr bwMode="auto">
          <a:xfrm>
            <a:off x="4267200" y="3657600"/>
            <a:ext cx="1600200" cy="1600200"/>
          </a:xfrm>
          <a:custGeom>
            <a:avLst/>
            <a:gdLst>
              <a:gd name="T0" fmla="*/ 0 w 672"/>
              <a:gd name="T1" fmla="*/ 0 h 816"/>
              <a:gd name="T2" fmla="*/ 571500 w 672"/>
              <a:gd name="T3" fmla="*/ 1035424 h 816"/>
              <a:gd name="T4" fmla="*/ 1600200 w 672"/>
              <a:gd name="T5" fmla="*/ 1600200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4346" name="Freeform 13"/>
          <p:cNvSpPr>
            <a:spLocks/>
          </p:cNvSpPr>
          <p:nvPr/>
        </p:nvSpPr>
        <p:spPr bwMode="auto">
          <a:xfrm>
            <a:off x="4953000" y="3429000"/>
            <a:ext cx="1295400" cy="1524000"/>
          </a:xfrm>
          <a:custGeom>
            <a:avLst/>
            <a:gdLst>
              <a:gd name="T0" fmla="*/ 0 w 672"/>
              <a:gd name="T1" fmla="*/ 0 h 816"/>
              <a:gd name="T2" fmla="*/ 462643 w 672"/>
              <a:gd name="T3" fmla="*/ 986118 h 816"/>
              <a:gd name="T4" fmla="*/ 1295400 w 672"/>
              <a:gd name="T5" fmla="*/ 1524000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4347" name="Text Box 14"/>
          <p:cNvSpPr txBox="1">
            <a:spLocks noChangeArrowheads="1"/>
          </p:cNvSpPr>
          <p:nvPr/>
        </p:nvSpPr>
        <p:spPr bwMode="auto">
          <a:xfrm>
            <a:off x="6259513" y="4800600"/>
            <a:ext cx="374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2</a:t>
            </a:r>
            <a:endParaRPr lang="en-US" altLang="en-US" i="1">
              <a:solidFill>
                <a:srgbClr val="3B4F89"/>
              </a:solidFill>
            </a:endParaRPr>
          </a:p>
        </p:txBody>
      </p:sp>
      <p:sp>
        <p:nvSpPr>
          <p:cNvPr id="14348" name="Text Box 15"/>
          <p:cNvSpPr txBox="1">
            <a:spLocks noChangeArrowheads="1"/>
          </p:cNvSpPr>
          <p:nvPr/>
        </p:nvSpPr>
        <p:spPr bwMode="auto">
          <a:xfrm>
            <a:off x="5802313" y="5105400"/>
            <a:ext cx="374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1</a:t>
            </a:r>
            <a:endParaRPr lang="en-US" altLang="en-US" i="1">
              <a:solidFill>
                <a:srgbClr val="3B4F89"/>
              </a:solidFill>
            </a:endParaRPr>
          </a:p>
        </p:txBody>
      </p:sp>
      <p:sp>
        <p:nvSpPr>
          <p:cNvPr id="14349" name="Freeform 16"/>
          <p:cNvSpPr>
            <a:spLocks/>
          </p:cNvSpPr>
          <p:nvPr/>
        </p:nvSpPr>
        <p:spPr bwMode="auto">
          <a:xfrm rot="10563869">
            <a:off x="4649788" y="3586163"/>
            <a:ext cx="989012" cy="1819275"/>
          </a:xfrm>
          <a:custGeom>
            <a:avLst/>
            <a:gdLst>
              <a:gd name="T0" fmla="*/ 0 w 672"/>
              <a:gd name="T1" fmla="*/ 0 h 816"/>
              <a:gd name="T2" fmla="*/ 353219 w 672"/>
              <a:gd name="T3" fmla="*/ 1177178 h 816"/>
              <a:gd name="T4" fmla="*/ 989012 w 672"/>
              <a:gd name="T5" fmla="*/ 1819275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4350" name="Freeform 17"/>
          <p:cNvSpPr>
            <a:spLocks/>
          </p:cNvSpPr>
          <p:nvPr/>
        </p:nvSpPr>
        <p:spPr bwMode="auto">
          <a:xfrm rot="10563869">
            <a:off x="3962400" y="4119563"/>
            <a:ext cx="1139825" cy="1292225"/>
          </a:xfrm>
          <a:custGeom>
            <a:avLst/>
            <a:gdLst>
              <a:gd name="T0" fmla="*/ 0 w 672"/>
              <a:gd name="T1" fmla="*/ 0 h 816"/>
              <a:gd name="T2" fmla="*/ 407080 w 672"/>
              <a:gd name="T3" fmla="*/ 836146 h 816"/>
              <a:gd name="T4" fmla="*/ 1139825 w 672"/>
              <a:gd name="T5" fmla="*/ 1292225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4351" name="Text Box 18"/>
          <p:cNvSpPr txBox="1">
            <a:spLocks noChangeArrowheads="1"/>
          </p:cNvSpPr>
          <p:nvPr/>
        </p:nvSpPr>
        <p:spPr bwMode="auto">
          <a:xfrm>
            <a:off x="4354513" y="3200400"/>
            <a:ext cx="374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1</a:t>
            </a:r>
            <a:endParaRPr lang="en-US" altLang="en-US" i="1">
              <a:solidFill>
                <a:srgbClr val="470F3E"/>
              </a:solidFill>
            </a:endParaRPr>
          </a:p>
        </p:txBody>
      </p:sp>
      <p:sp>
        <p:nvSpPr>
          <p:cNvPr id="14352" name="Text Box 19"/>
          <p:cNvSpPr txBox="1">
            <a:spLocks noChangeArrowheads="1"/>
          </p:cNvSpPr>
          <p:nvPr/>
        </p:nvSpPr>
        <p:spPr bwMode="auto">
          <a:xfrm>
            <a:off x="3592513" y="3962400"/>
            <a:ext cx="3746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2</a:t>
            </a:r>
            <a:endParaRPr lang="en-US" altLang="en-US" i="1">
              <a:solidFill>
                <a:srgbClr val="470F3E"/>
              </a:solidFill>
            </a:endParaRPr>
          </a:p>
        </p:txBody>
      </p:sp>
      <p:sp>
        <p:nvSpPr>
          <p:cNvPr id="14353" name="Text Box 20"/>
          <p:cNvSpPr txBox="1">
            <a:spLocks noChangeArrowheads="1"/>
          </p:cNvSpPr>
          <p:nvPr/>
        </p:nvSpPr>
        <p:spPr bwMode="auto">
          <a:xfrm>
            <a:off x="5334000" y="5105400"/>
            <a:ext cx="330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chemeClr val="tx1"/>
                </a:solidFill>
              </a:rPr>
              <a:t>A</a:t>
            </a:r>
          </a:p>
        </p:txBody>
      </p:sp>
      <p:sp>
        <p:nvSpPr>
          <p:cNvPr id="14354" name="Text Box 21"/>
          <p:cNvSpPr txBox="1">
            <a:spLocks noChangeArrowheads="1"/>
          </p:cNvSpPr>
          <p:nvPr/>
        </p:nvSpPr>
        <p:spPr bwMode="auto">
          <a:xfrm>
            <a:off x="5486400" y="4953000"/>
            <a:ext cx="304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800" b="1">
                <a:solidFill>
                  <a:schemeClr val="tx1"/>
                </a:solidFill>
                <a:sym typeface="Symbol" panose="05050102010706020507" pitchFamily="18" charset="2"/>
              </a:rPr>
              <a:t></a:t>
            </a:r>
          </a:p>
        </p:txBody>
      </p:sp>
      <p:sp>
        <p:nvSpPr>
          <p:cNvPr id="876566" name="Text Box 22"/>
          <p:cNvSpPr txBox="1">
            <a:spLocks noChangeArrowheads="1"/>
          </p:cNvSpPr>
          <p:nvPr/>
        </p:nvSpPr>
        <p:spPr bwMode="auto">
          <a:xfrm>
            <a:off x="685800" y="1600200"/>
            <a:ext cx="73802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2000">
                <a:solidFill>
                  <a:srgbClr val="470F3E"/>
                </a:solidFill>
              </a:rPr>
              <a:t>We could also increase </a:t>
            </a:r>
            <a:r>
              <a:rPr lang="en-US" altLang="en-US" sz="2000" i="1">
                <a:solidFill>
                  <a:srgbClr val="470F3E"/>
                </a:solidFill>
              </a:rPr>
              <a:t>y</a:t>
            </a:r>
            <a:r>
              <a:rPr lang="en-US" altLang="en-US" sz="2000">
                <a:solidFill>
                  <a:srgbClr val="470F3E"/>
                </a:solidFill>
              </a:rPr>
              <a:t> from </a:t>
            </a:r>
            <a:r>
              <a:rPr lang="en-US" altLang="en-US" sz="2000" i="1">
                <a:solidFill>
                  <a:srgbClr val="470F3E"/>
                </a:solidFill>
              </a:rPr>
              <a:t>y</a:t>
            </a:r>
            <a:r>
              <a:rPr lang="en-US" altLang="en-US" sz="2000" baseline="-25000">
                <a:solidFill>
                  <a:srgbClr val="470F3E"/>
                </a:solidFill>
              </a:rPr>
              <a:t>1</a:t>
            </a:r>
            <a:r>
              <a:rPr lang="en-US" altLang="en-US" sz="2000">
                <a:solidFill>
                  <a:srgbClr val="470F3E"/>
                </a:solidFill>
              </a:rPr>
              <a:t> to </a:t>
            </a:r>
            <a:r>
              <a:rPr lang="en-US" altLang="en-US" sz="2000" i="1">
                <a:solidFill>
                  <a:srgbClr val="470F3E"/>
                </a:solidFill>
              </a:rPr>
              <a:t>y</a:t>
            </a:r>
            <a:r>
              <a:rPr lang="en-US" altLang="en-US" sz="2000" baseline="-25000">
                <a:solidFill>
                  <a:srgbClr val="470F3E"/>
                </a:solidFill>
              </a:rPr>
              <a:t>2</a:t>
            </a:r>
            <a:r>
              <a:rPr lang="en-US" altLang="en-US" sz="2000">
                <a:solidFill>
                  <a:srgbClr val="470F3E"/>
                </a:solidFill>
              </a:rPr>
              <a:t> while holding </a:t>
            </a:r>
            <a:r>
              <a:rPr lang="en-US" altLang="en-US" sz="2000" i="1">
                <a:solidFill>
                  <a:srgbClr val="470F3E"/>
                </a:solidFill>
              </a:rPr>
              <a:t>x</a:t>
            </a:r>
            <a:r>
              <a:rPr lang="en-US" altLang="en-US" sz="2000">
                <a:solidFill>
                  <a:srgbClr val="470F3E"/>
                </a:solidFill>
              </a:rPr>
              <a:t> constant</a:t>
            </a:r>
          </a:p>
          <a:p>
            <a:pPr algn="l"/>
            <a:r>
              <a:rPr lang="en-US" altLang="en-US" sz="2000">
                <a:solidFill>
                  <a:srgbClr val="470F3E"/>
                </a:solidFill>
              </a:rPr>
              <a:t>by moving along </a:t>
            </a:r>
            <a:r>
              <a:rPr lang="en-US" altLang="en-US" sz="2000" i="1">
                <a:solidFill>
                  <a:srgbClr val="470F3E"/>
                </a:solidFill>
              </a:rPr>
              <a:t>x</a:t>
            </a:r>
            <a:r>
              <a:rPr lang="en-US" altLang="en-US" sz="2000" baseline="-25000">
                <a:solidFill>
                  <a:srgbClr val="470F3E"/>
                </a:solidFill>
              </a:rPr>
              <a:t>1</a:t>
            </a:r>
            <a:endParaRPr lang="en-US" altLang="en-US" sz="2000">
              <a:solidFill>
                <a:srgbClr val="470F3E"/>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76566"/>
                                        </p:tgtEl>
                                        <p:attrNameLst>
                                          <p:attrName>style.visibility</p:attrName>
                                        </p:attrNameLst>
                                      </p:cBhvr>
                                      <p:to>
                                        <p:strVal val="visible"/>
                                      </p:to>
                                    </p:set>
                                    <p:animEffect transition="in" filter="wipe(left)">
                                      <p:cBhvr>
                                        <p:cTn id="7" dur="500"/>
                                        <p:tgtEl>
                                          <p:spTgt spid="8765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65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5BA86AE1-7BEE-4B55-A739-F3C6845998D9}" type="slidenum">
              <a:rPr lang="en-US" altLang="en-US" sz="1400">
                <a:solidFill>
                  <a:schemeClr val="tx1"/>
                </a:solidFill>
                <a:latin typeface="Times New Roman" panose="02020603050405020304" pitchFamily="18" charset="0"/>
              </a:rPr>
              <a:pPr algn="r"/>
              <a:t>12</a:t>
            </a:fld>
            <a:endParaRPr lang="en-US" altLang="en-US" sz="1400">
              <a:solidFill>
                <a:schemeClr val="tx1"/>
              </a:solidFill>
              <a:latin typeface="Times New Roman" panose="02020603050405020304" pitchFamily="18" charset="0"/>
            </a:endParaRPr>
          </a:p>
        </p:txBody>
      </p:sp>
      <p:sp>
        <p:nvSpPr>
          <p:cNvPr id="15363" name="Rectangle 2"/>
          <p:cNvSpPr>
            <a:spLocks noGrp="1" noChangeArrowheads="1"/>
          </p:cNvSpPr>
          <p:nvPr>
            <p:ph type="title"/>
          </p:nvPr>
        </p:nvSpPr>
        <p:spPr>
          <a:xfrm>
            <a:off x="685800" y="838200"/>
            <a:ext cx="7772400" cy="762000"/>
          </a:xfrm>
        </p:spPr>
        <p:txBody>
          <a:bodyPr/>
          <a:lstStyle/>
          <a:p>
            <a:r>
              <a:rPr lang="en-US" altLang="en-US" smtClean="0"/>
              <a:t>Edgeworth Box Diagram</a:t>
            </a:r>
          </a:p>
        </p:txBody>
      </p:sp>
      <p:sp>
        <p:nvSpPr>
          <p:cNvPr id="15364" name="Rectangle 3"/>
          <p:cNvSpPr>
            <a:spLocks noChangeArrowheads="1"/>
          </p:cNvSpPr>
          <p:nvPr/>
        </p:nvSpPr>
        <p:spPr bwMode="auto">
          <a:xfrm>
            <a:off x="1905000" y="2514600"/>
            <a:ext cx="5410200" cy="35052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5365" name="Text Box 4"/>
          <p:cNvSpPr txBox="1">
            <a:spLocks noChangeArrowheads="1"/>
          </p:cNvSpPr>
          <p:nvPr/>
        </p:nvSpPr>
        <p:spPr bwMode="auto">
          <a:xfrm>
            <a:off x="1524000" y="60198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3B4F89"/>
                </a:solidFill>
              </a:rPr>
              <a:t>O</a:t>
            </a:r>
            <a:r>
              <a:rPr lang="en-US" altLang="en-US" sz="1800" b="1" i="1" baseline="-25000">
                <a:solidFill>
                  <a:srgbClr val="3B4F89"/>
                </a:solidFill>
              </a:rPr>
              <a:t>x</a:t>
            </a:r>
            <a:endParaRPr lang="en-US" altLang="en-US" sz="1800" b="1" i="1">
              <a:solidFill>
                <a:srgbClr val="3B4F89"/>
              </a:solidFill>
            </a:endParaRPr>
          </a:p>
        </p:txBody>
      </p:sp>
      <p:sp>
        <p:nvSpPr>
          <p:cNvPr id="15366" name="Text Box 5"/>
          <p:cNvSpPr txBox="1">
            <a:spLocks noChangeArrowheads="1"/>
          </p:cNvSpPr>
          <p:nvPr/>
        </p:nvSpPr>
        <p:spPr bwMode="auto">
          <a:xfrm>
            <a:off x="7315200" y="21336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y</a:t>
            </a:r>
            <a:endParaRPr lang="en-US" altLang="en-US" sz="1800" b="1" i="1">
              <a:solidFill>
                <a:srgbClr val="470F3E"/>
              </a:solidFill>
            </a:endParaRPr>
          </a:p>
        </p:txBody>
      </p:sp>
      <p:grpSp>
        <p:nvGrpSpPr>
          <p:cNvPr id="15367" name="Group 6"/>
          <p:cNvGrpSpPr>
            <a:grpSpLocks/>
          </p:cNvGrpSpPr>
          <p:nvPr/>
        </p:nvGrpSpPr>
        <p:grpSpPr bwMode="auto">
          <a:xfrm>
            <a:off x="1905000" y="6096000"/>
            <a:ext cx="5410200" cy="488950"/>
            <a:chOff x="1200" y="3840"/>
            <a:chExt cx="3408" cy="308"/>
          </a:xfrm>
        </p:grpSpPr>
        <p:sp>
          <p:nvSpPr>
            <p:cNvPr id="15396" name="Text Box 7"/>
            <p:cNvSpPr txBox="1">
              <a:spLocks noChangeArrowheads="1"/>
            </p:cNvSpPr>
            <p:nvPr/>
          </p:nvSpPr>
          <p:spPr bwMode="auto">
            <a:xfrm>
              <a:off x="2496" y="3936"/>
              <a:ext cx="81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600" b="1">
                  <a:solidFill>
                    <a:schemeClr val="tx1"/>
                  </a:solidFill>
                </a:rPr>
                <a:t>Total Labor</a:t>
              </a:r>
            </a:p>
          </p:txBody>
        </p:sp>
        <p:sp>
          <p:nvSpPr>
            <p:cNvPr id="15397" name="AutoShape 8"/>
            <p:cNvSpPr>
              <a:spLocks/>
            </p:cNvSpPr>
            <p:nvPr/>
          </p:nvSpPr>
          <p:spPr bwMode="auto">
            <a:xfrm rot="-5400000">
              <a:off x="2856" y="2184"/>
              <a:ext cx="96" cy="3408"/>
            </a:xfrm>
            <a:prstGeom prst="leftBrace">
              <a:avLst>
                <a:gd name="adj1" fmla="val 295833"/>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grpSp>
      <p:grpSp>
        <p:nvGrpSpPr>
          <p:cNvPr id="15368" name="Group 9"/>
          <p:cNvGrpSpPr>
            <a:grpSpLocks/>
          </p:cNvGrpSpPr>
          <p:nvPr/>
        </p:nvGrpSpPr>
        <p:grpSpPr bwMode="auto">
          <a:xfrm>
            <a:off x="1295400" y="2514600"/>
            <a:ext cx="533400" cy="3505200"/>
            <a:chOff x="816" y="1584"/>
            <a:chExt cx="336" cy="2208"/>
          </a:xfrm>
        </p:grpSpPr>
        <p:sp>
          <p:nvSpPr>
            <p:cNvPr id="15394" name="AutoShape 10"/>
            <p:cNvSpPr>
              <a:spLocks/>
            </p:cNvSpPr>
            <p:nvPr/>
          </p:nvSpPr>
          <p:spPr bwMode="auto">
            <a:xfrm>
              <a:off x="1040" y="1584"/>
              <a:ext cx="112" cy="2208"/>
            </a:xfrm>
            <a:prstGeom prst="leftBrace">
              <a:avLst>
                <a:gd name="adj1" fmla="val 164286"/>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5395" name="Text Box 11"/>
            <p:cNvSpPr txBox="1">
              <a:spLocks noChangeArrowheads="1"/>
            </p:cNvSpPr>
            <p:nvPr/>
          </p:nvSpPr>
          <p:spPr bwMode="auto">
            <a:xfrm rot="-5400000">
              <a:off x="479" y="2593"/>
              <a:ext cx="88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600" b="1">
                  <a:solidFill>
                    <a:schemeClr val="tx1"/>
                  </a:solidFill>
                </a:rPr>
                <a:t>Total Capital</a:t>
              </a:r>
            </a:p>
          </p:txBody>
        </p:sp>
      </p:grpSp>
      <p:sp>
        <p:nvSpPr>
          <p:cNvPr id="877590" name="Text Box 22"/>
          <p:cNvSpPr txBox="1">
            <a:spLocks noChangeArrowheads="1"/>
          </p:cNvSpPr>
          <p:nvPr/>
        </p:nvSpPr>
        <p:spPr bwMode="auto">
          <a:xfrm>
            <a:off x="1143000" y="1600200"/>
            <a:ext cx="6724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2000">
                <a:solidFill>
                  <a:srgbClr val="470F3E"/>
                </a:solidFill>
              </a:rPr>
              <a:t>At each efficient point, the </a:t>
            </a:r>
            <a:r>
              <a:rPr lang="en-US" altLang="en-US" sz="2000" i="1">
                <a:solidFill>
                  <a:srgbClr val="470F3E"/>
                </a:solidFill>
              </a:rPr>
              <a:t>RTS</a:t>
            </a:r>
            <a:r>
              <a:rPr lang="en-US" altLang="en-US" sz="2000">
                <a:solidFill>
                  <a:srgbClr val="470F3E"/>
                </a:solidFill>
              </a:rPr>
              <a:t> (of </a:t>
            </a:r>
            <a:r>
              <a:rPr lang="en-US" altLang="en-US" sz="2000" i="1">
                <a:solidFill>
                  <a:srgbClr val="470F3E"/>
                </a:solidFill>
              </a:rPr>
              <a:t>k</a:t>
            </a:r>
            <a:r>
              <a:rPr lang="en-US" altLang="en-US" sz="2000">
                <a:solidFill>
                  <a:srgbClr val="470F3E"/>
                </a:solidFill>
              </a:rPr>
              <a:t> for </a:t>
            </a:r>
            <a:r>
              <a:rPr lang="en-US" altLang="en-US" sz="2000" i="1">
                <a:solidFill>
                  <a:srgbClr val="470F3E"/>
                </a:solidFill>
                <a:latin typeface="Times New Roman" panose="02020603050405020304" pitchFamily="18" charset="0"/>
              </a:rPr>
              <a:t>l</a:t>
            </a:r>
            <a:r>
              <a:rPr lang="en-US" altLang="en-US" sz="2000">
                <a:solidFill>
                  <a:srgbClr val="470F3E"/>
                </a:solidFill>
              </a:rPr>
              <a:t>) is equal in both</a:t>
            </a:r>
          </a:p>
          <a:p>
            <a:pPr algn="l"/>
            <a:r>
              <a:rPr lang="en-US" altLang="en-US" sz="2000" i="1">
                <a:solidFill>
                  <a:srgbClr val="470F3E"/>
                </a:solidFill>
              </a:rPr>
              <a:t>x</a:t>
            </a:r>
            <a:r>
              <a:rPr lang="en-US" altLang="en-US" sz="2000">
                <a:solidFill>
                  <a:srgbClr val="470F3E"/>
                </a:solidFill>
              </a:rPr>
              <a:t> and </a:t>
            </a:r>
            <a:r>
              <a:rPr lang="en-US" altLang="en-US" sz="2000" i="1">
                <a:solidFill>
                  <a:srgbClr val="470F3E"/>
                </a:solidFill>
              </a:rPr>
              <a:t>y</a:t>
            </a:r>
            <a:r>
              <a:rPr lang="en-US" altLang="en-US" sz="2000">
                <a:solidFill>
                  <a:srgbClr val="470F3E"/>
                </a:solidFill>
              </a:rPr>
              <a:t> production</a:t>
            </a:r>
          </a:p>
        </p:txBody>
      </p:sp>
      <p:grpSp>
        <p:nvGrpSpPr>
          <p:cNvPr id="15370" name="Group 39"/>
          <p:cNvGrpSpPr>
            <a:grpSpLocks/>
          </p:cNvGrpSpPr>
          <p:nvPr/>
        </p:nvGrpSpPr>
        <p:grpSpPr bwMode="auto">
          <a:xfrm>
            <a:off x="3048000" y="2667000"/>
            <a:ext cx="4271963" cy="3308350"/>
            <a:chOff x="1920" y="1680"/>
            <a:chExt cx="2691" cy="2084"/>
          </a:xfrm>
        </p:grpSpPr>
        <p:sp>
          <p:nvSpPr>
            <p:cNvPr id="15386" name="Freeform 12"/>
            <p:cNvSpPr>
              <a:spLocks/>
            </p:cNvSpPr>
            <p:nvPr/>
          </p:nvSpPr>
          <p:spPr bwMode="auto">
            <a:xfrm>
              <a:off x="3072" y="1968"/>
              <a:ext cx="1056" cy="1152"/>
            </a:xfrm>
            <a:custGeom>
              <a:avLst/>
              <a:gdLst>
                <a:gd name="T0" fmla="*/ 0 w 672"/>
                <a:gd name="T1" fmla="*/ 0 h 816"/>
                <a:gd name="T2" fmla="*/ 377 w 672"/>
                <a:gd name="T3" fmla="*/ 745 h 816"/>
                <a:gd name="T4" fmla="*/ 1056 w 672"/>
                <a:gd name="T5" fmla="*/ 1152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5387" name="Text Box 14"/>
            <p:cNvSpPr txBox="1">
              <a:spLocks noChangeArrowheads="1"/>
            </p:cNvSpPr>
            <p:nvPr/>
          </p:nvSpPr>
          <p:spPr bwMode="auto">
            <a:xfrm>
              <a:off x="3319" y="3408"/>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2</a:t>
              </a:r>
              <a:endParaRPr lang="en-US" altLang="en-US" i="1">
                <a:solidFill>
                  <a:srgbClr val="3B4F89"/>
                </a:solidFill>
              </a:endParaRPr>
            </a:p>
          </p:txBody>
        </p:sp>
        <p:sp>
          <p:nvSpPr>
            <p:cNvPr id="15388" name="Text Box 15"/>
            <p:cNvSpPr txBox="1">
              <a:spLocks noChangeArrowheads="1"/>
            </p:cNvSpPr>
            <p:nvPr/>
          </p:nvSpPr>
          <p:spPr bwMode="auto">
            <a:xfrm>
              <a:off x="2599" y="3552"/>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1</a:t>
              </a:r>
              <a:endParaRPr lang="en-US" altLang="en-US" i="1">
                <a:solidFill>
                  <a:srgbClr val="3B4F89"/>
                </a:solidFill>
              </a:endParaRPr>
            </a:p>
          </p:txBody>
        </p:sp>
        <p:sp>
          <p:nvSpPr>
            <p:cNvPr id="15389" name="Freeform 23"/>
            <p:cNvSpPr>
              <a:spLocks/>
            </p:cNvSpPr>
            <p:nvPr/>
          </p:nvSpPr>
          <p:spPr bwMode="auto">
            <a:xfrm>
              <a:off x="1920" y="2880"/>
              <a:ext cx="672" cy="816"/>
            </a:xfrm>
            <a:custGeom>
              <a:avLst/>
              <a:gdLst>
                <a:gd name="T0" fmla="*/ 0 w 672"/>
                <a:gd name="T1" fmla="*/ 0 h 816"/>
                <a:gd name="T2" fmla="*/ 240 w 672"/>
                <a:gd name="T3" fmla="*/ 528 h 816"/>
                <a:gd name="T4" fmla="*/ 672 w 672"/>
                <a:gd name="T5" fmla="*/ 816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5390" name="Freeform 24"/>
            <p:cNvSpPr>
              <a:spLocks/>
            </p:cNvSpPr>
            <p:nvPr/>
          </p:nvSpPr>
          <p:spPr bwMode="auto">
            <a:xfrm>
              <a:off x="2496" y="2352"/>
              <a:ext cx="864" cy="1152"/>
            </a:xfrm>
            <a:custGeom>
              <a:avLst/>
              <a:gdLst>
                <a:gd name="T0" fmla="*/ 0 w 672"/>
                <a:gd name="T1" fmla="*/ 0 h 816"/>
                <a:gd name="T2" fmla="*/ 309 w 672"/>
                <a:gd name="T3" fmla="*/ 745 h 816"/>
                <a:gd name="T4" fmla="*/ 864 w 672"/>
                <a:gd name="T5" fmla="*/ 1152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5391" name="Freeform 27"/>
            <p:cNvSpPr>
              <a:spLocks/>
            </p:cNvSpPr>
            <p:nvPr/>
          </p:nvSpPr>
          <p:spPr bwMode="auto">
            <a:xfrm>
              <a:off x="3552" y="1680"/>
              <a:ext cx="912" cy="1104"/>
            </a:xfrm>
            <a:custGeom>
              <a:avLst/>
              <a:gdLst>
                <a:gd name="T0" fmla="*/ 0 w 672"/>
                <a:gd name="T1" fmla="*/ 0 h 816"/>
                <a:gd name="T2" fmla="*/ 326 w 672"/>
                <a:gd name="T3" fmla="*/ 714 h 816"/>
                <a:gd name="T4" fmla="*/ 912 w 672"/>
                <a:gd name="T5" fmla="*/ 1104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5392" name="Text Box 30"/>
            <p:cNvSpPr txBox="1">
              <a:spLocks noChangeArrowheads="1"/>
            </p:cNvSpPr>
            <p:nvPr/>
          </p:nvSpPr>
          <p:spPr bwMode="auto">
            <a:xfrm>
              <a:off x="4375" y="2544"/>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4</a:t>
              </a:r>
              <a:endParaRPr lang="en-US" altLang="en-US" i="1">
                <a:solidFill>
                  <a:srgbClr val="3B4F89"/>
                </a:solidFill>
              </a:endParaRPr>
            </a:p>
          </p:txBody>
        </p:sp>
        <p:sp>
          <p:nvSpPr>
            <p:cNvPr id="15393" name="Text Box 31"/>
            <p:cNvSpPr txBox="1">
              <a:spLocks noChangeArrowheads="1"/>
            </p:cNvSpPr>
            <p:nvPr/>
          </p:nvSpPr>
          <p:spPr bwMode="auto">
            <a:xfrm>
              <a:off x="4087" y="3072"/>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3</a:t>
              </a:r>
              <a:endParaRPr lang="en-US" altLang="en-US" i="1">
                <a:solidFill>
                  <a:srgbClr val="3B4F89"/>
                </a:solidFill>
              </a:endParaRPr>
            </a:p>
          </p:txBody>
        </p:sp>
      </p:grpSp>
      <p:grpSp>
        <p:nvGrpSpPr>
          <p:cNvPr id="15371" name="Group 40"/>
          <p:cNvGrpSpPr>
            <a:grpSpLocks/>
          </p:cNvGrpSpPr>
          <p:nvPr/>
        </p:nvGrpSpPr>
        <p:grpSpPr bwMode="auto">
          <a:xfrm>
            <a:off x="2525713" y="2971800"/>
            <a:ext cx="4027487" cy="2967038"/>
            <a:chOff x="1591" y="1872"/>
            <a:chExt cx="2537" cy="1869"/>
          </a:xfrm>
        </p:grpSpPr>
        <p:sp>
          <p:nvSpPr>
            <p:cNvPr id="15378" name="Freeform 17"/>
            <p:cNvSpPr>
              <a:spLocks/>
            </p:cNvSpPr>
            <p:nvPr/>
          </p:nvSpPr>
          <p:spPr bwMode="auto">
            <a:xfrm rot="10563869">
              <a:off x="2976" y="2400"/>
              <a:ext cx="768" cy="960"/>
            </a:xfrm>
            <a:custGeom>
              <a:avLst/>
              <a:gdLst>
                <a:gd name="T0" fmla="*/ 0 w 672"/>
                <a:gd name="T1" fmla="*/ 0 h 816"/>
                <a:gd name="T2" fmla="*/ 274 w 672"/>
                <a:gd name="T3" fmla="*/ 621 h 816"/>
                <a:gd name="T4" fmla="*/ 768 w 672"/>
                <a:gd name="T5" fmla="*/ 960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5379" name="Text Box 18"/>
            <p:cNvSpPr txBox="1">
              <a:spLocks noChangeArrowheads="1"/>
            </p:cNvSpPr>
            <p:nvPr/>
          </p:nvSpPr>
          <p:spPr bwMode="auto">
            <a:xfrm>
              <a:off x="3175" y="1872"/>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1</a:t>
              </a:r>
              <a:endParaRPr lang="en-US" altLang="en-US" i="1">
                <a:solidFill>
                  <a:srgbClr val="470F3E"/>
                </a:solidFill>
              </a:endParaRPr>
            </a:p>
          </p:txBody>
        </p:sp>
        <p:sp>
          <p:nvSpPr>
            <p:cNvPr id="15380" name="Text Box 19"/>
            <p:cNvSpPr txBox="1">
              <a:spLocks noChangeArrowheads="1"/>
            </p:cNvSpPr>
            <p:nvPr/>
          </p:nvSpPr>
          <p:spPr bwMode="auto">
            <a:xfrm>
              <a:off x="2695" y="2256"/>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2</a:t>
              </a:r>
              <a:endParaRPr lang="en-US" altLang="en-US" i="1">
                <a:solidFill>
                  <a:srgbClr val="470F3E"/>
                </a:solidFill>
              </a:endParaRPr>
            </a:p>
          </p:txBody>
        </p:sp>
        <p:sp>
          <p:nvSpPr>
            <p:cNvPr id="15381" name="Freeform 25"/>
            <p:cNvSpPr>
              <a:spLocks/>
            </p:cNvSpPr>
            <p:nvPr/>
          </p:nvSpPr>
          <p:spPr bwMode="auto">
            <a:xfrm rot="10563869">
              <a:off x="2304" y="2784"/>
              <a:ext cx="768" cy="912"/>
            </a:xfrm>
            <a:custGeom>
              <a:avLst/>
              <a:gdLst>
                <a:gd name="T0" fmla="*/ 0 w 672"/>
                <a:gd name="T1" fmla="*/ 0 h 816"/>
                <a:gd name="T2" fmla="*/ 274 w 672"/>
                <a:gd name="T3" fmla="*/ 590 h 816"/>
                <a:gd name="T4" fmla="*/ 768 w 672"/>
                <a:gd name="T5" fmla="*/ 912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5382" name="Freeform 26"/>
            <p:cNvSpPr>
              <a:spLocks/>
            </p:cNvSpPr>
            <p:nvPr/>
          </p:nvSpPr>
          <p:spPr bwMode="auto">
            <a:xfrm rot="10563869">
              <a:off x="1824" y="3216"/>
              <a:ext cx="480" cy="525"/>
            </a:xfrm>
            <a:custGeom>
              <a:avLst/>
              <a:gdLst>
                <a:gd name="T0" fmla="*/ 0 w 672"/>
                <a:gd name="T1" fmla="*/ 0 h 816"/>
                <a:gd name="T2" fmla="*/ 171 w 672"/>
                <a:gd name="T3" fmla="*/ 340 h 816"/>
                <a:gd name="T4" fmla="*/ 480 w 672"/>
                <a:gd name="T5" fmla="*/ 525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5383" name="Freeform 28"/>
            <p:cNvSpPr>
              <a:spLocks/>
            </p:cNvSpPr>
            <p:nvPr/>
          </p:nvSpPr>
          <p:spPr bwMode="auto">
            <a:xfrm rot="10563869">
              <a:off x="3408" y="2016"/>
              <a:ext cx="720" cy="1104"/>
            </a:xfrm>
            <a:custGeom>
              <a:avLst/>
              <a:gdLst>
                <a:gd name="T0" fmla="*/ 0 w 672"/>
                <a:gd name="T1" fmla="*/ 0 h 816"/>
                <a:gd name="T2" fmla="*/ 257 w 672"/>
                <a:gd name="T3" fmla="*/ 714 h 816"/>
                <a:gd name="T4" fmla="*/ 720 w 672"/>
                <a:gd name="T5" fmla="*/ 1104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5384" name="Text Box 32"/>
            <p:cNvSpPr txBox="1">
              <a:spLocks noChangeArrowheads="1"/>
            </p:cNvSpPr>
            <p:nvPr/>
          </p:nvSpPr>
          <p:spPr bwMode="auto">
            <a:xfrm>
              <a:off x="2071" y="2688"/>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3</a:t>
              </a:r>
              <a:endParaRPr lang="en-US" altLang="en-US" i="1">
                <a:solidFill>
                  <a:srgbClr val="470F3E"/>
                </a:solidFill>
              </a:endParaRPr>
            </a:p>
          </p:txBody>
        </p:sp>
        <p:sp>
          <p:nvSpPr>
            <p:cNvPr id="15385" name="Text Box 33"/>
            <p:cNvSpPr txBox="1">
              <a:spLocks noChangeArrowheads="1"/>
            </p:cNvSpPr>
            <p:nvPr/>
          </p:nvSpPr>
          <p:spPr bwMode="auto">
            <a:xfrm>
              <a:off x="1591" y="3120"/>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4</a:t>
              </a:r>
              <a:endParaRPr lang="en-US" altLang="en-US" i="1">
                <a:solidFill>
                  <a:srgbClr val="470F3E"/>
                </a:solidFill>
              </a:endParaRPr>
            </a:p>
          </p:txBody>
        </p:sp>
      </p:grpSp>
      <p:grpSp>
        <p:nvGrpSpPr>
          <p:cNvPr id="877606" name="Group 38"/>
          <p:cNvGrpSpPr>
            <a:grpSpLocks/>
          </p:cNvGrpSpPr>
          <p:nvPr/>
        </p:nvGrpSpPr>
        <p:grpSpPr bwMode="auto">
          <a:xfrm>
            <a:off x="1905000" y="2514600"/>
            <a:ext cx="5410200" cy="3505200"/>
            <a:chOff x="1200" y="1584"/>
            <a:chExt cx="3408" cy="2208"/>
          </a:xfrm>
        </p:grpSpPr>
        <p:sp>
          <p:nvSpPr>
            <p:cNvPr id="15373" name="Freeform 29"/>
            <p:cNvSpPr>
              <a:spLocks/>
            </p:cNvSpPr>
            <p:nvPr/>
          </p:nvSpPr>
          <p:spPr bwMode="auto">
            <a:xfrm>
              <a:off x="1200" y="1584"/>
              <a:ext cx="3408" cy="2208"/>
            </a:xfrm>
            <a:custGeom>
              <a:avLst/>
              <a:gdLst>
                <a:gd name="T0" fmla="*/ 0 w 3408"/>
                <a:gd name="T1" fmla="*/ 2208 h 2208"/>
                <a:gd name="T2" fmla="*/ 1920 w 3408"/>
                <a:gd name="T3" fmla="*/ 1392 h 2208"/>
                <a:gd name="T4" fmla="*/ 3408 w 3408"/>
                <a:gd name="T5" fmla="*/ 0 h 2208"/>
                <a:gd name="T6" fmla="*/ 0 60000 65536"/>
                <a:gd name="T7" fmla="*/ 0 60000 65536"/>
                <a:gd name="T8" fmla="*/ 0 60000 65536"/>
              </a:gdLst>
              <a:ahLst/>
              <a:cxnLst>
                <a:cxn ang="T6">
                  <a:pos x="T0" y="T1"/>
                </a:cxn>
                <a:cxn ang="T7">
                  <a:pos x="T2" y="T3"/>
                </a:cxn>
                <a:cxn ang="T8">
                  <a:pos x="T4" y="T5"/>
                </a:cxn>
              </a:cxnLst>
              <a:rect l="0" t="0" r="r" b="b"/>
              <a:pathLst>
                <a:path w="3408" h="2208">
                  <a:moveTo>
                    <a:pt x="0" y="2208"/>
                  </a:moveTo>
                  <a:cubicBezTo>
                    <a:pt x="676" y="1984"/>
                    <a:pt x="1352" y="1760"/>
                    <a:pt x="1920" y="1392"/>
                  </a:cubicBezTo>
                  <a:cubicBezTo>
                    <a:pt x="2488" y="1024"/>
                    <a:pt x="2948" y="512"/>
                    <a:pt x="3408" y="0"/>
                  </a:cubicBezTo>
                </a:path>
              </a:pathLst>
            </a:custGeom>
            <a:noFill/>
            <a:ln w="28575" cap="flat" cmpd="sng">
              <a:solidFill>
                <a:srgbClr val="DC00D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15374" name="Text Box 34"/>
            <p:cNvSpPr txBox="1">
              <a:spLocks noChangeArrowheads="1"/>
            </p:cNvSpPr>
            <p:nvPr/>
          </p:nvSpPr>
          <p:spPr bwMode="auto">
            <a:xfrm>
              <a:off x="3747" y="2112"/>
              <a:ext cx="22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4</a:t>
              </a:r>
              <a:endParaRPr lang="en-US" altLang="en-US" sz="1400" i="1">
                <a:solidFill>
                  <a:srgbClr val="DC00DC"/>
                </a:solidFill>
              </a:endParaRPr>
            </a:p>
          </p:txBody>
        </p:sp>
        <p:sp>
          <p:nvSpPr>
            <p:cNvPr id="15375" name="Text Box 35"/>
            <p:cNvSpPr txBox="1">
              <a:spLocks noChangeArrowheads="1"/>
            </p:cNvSpPr>
            <p:nvPr/>
          </p:nvSpPr>
          <p:spPr bwMode="auto">
            <a:xfrm>
              <a:off x="3372" y="2465"/>
              <a:ext cx="22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3</a:t>
              </a:r>
              <a:endParaRPr lang="en-US" altLang="en-US" sz="1400" i="1">
                <a:solidFill>
                  <a:srgbClr val="DC00DC"/>
                </a:solidFill>
              </a:endParaRPr>
            </a:p>
          </p:txBody>
        </p:sp>
        <p:sp>
          <p:nvSpPr>
            <p:cNvPr id="15376" name="Text Box 36"/>
            <p:cNvSpPr txBox="1">
              <a:spLocks noChangeArrowheads="1"/>
            </p:cNvSpPr>
            <p:nvPr/>
          </p:nvSpPr>
          <p:spPr bwMode="auto">
            <a:xfrm>
              <a:off x="2748" y="2897"/>
              <a:ext cx="22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2</a:t>
              </a:r>
              <a:endParaRPr lang="en-US" altLang="en-US" sz="1400" i="1">
                <a:solidFill>
                  <a:srgbClr val="DC00DC"/>
                </a:solidFill>
              </a:endParaRPr>
            </a:p>
          </p:txBody>
        </p:sp>
        <p:sp>
          <p:nvSpPr>
            <p:cNvPr id="15377" name="Text Box 37"/>
            <p:cNvSpPr txBox="1">
              <a:spLocks noChangeArrowheads="1"/>
            </p:cNvSpPr>
            <p:nvPr/>
          </p:nvSpPr>
          <p:spPr bwMode="auto">
            <a:xfrm>
              <a:off x="2124" y="3185"/>
              <a:ext cx="22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1</a:t>
              </a:r>
              <a:endParaRPr lang="en-US" altLang="en-US" sz="1400" i="1">
                <a:solidFill>
                  <a:srgbClr val="DC00DC"/>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77590"/>
                                        </p:tgtEl>
                                        <p:attrNameLst>
                                          <p:attrName>style.visibility</p:attrName>
                                        </p:attrNameLst>
                                      </p:cBhvr>
                                      <p:to>
                                        <p:strVal val="visible"/>
                                      </p:to>
                                    </p:set>
                                    <p:animEffect transition="in" filter="wipe(left)">
                                      <p:cBhvr>
                                        <p:cTn id="7" dur="500"/>
                                        <p:tgtEl>
                                          <p:spTgt spid="8775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3" fill="hold" nodeType="clickEffect">
                                  <p:stCondLst>
                                    <p:cond delay="0"/>
                                  </p:stCondLst>
                                  <p:childTnLst>
                                    <p:set>
                                      <p:cBhvr>
                                        <p:cTn id="11" dur="1" fill="hold">
                                          <p:stCondLst>
                                            <p:cond delay="0"/>
                                          </p:stCondLst>
                                        </p:cTn>
                                        <p:tgtEl>
                                          <p:spTgt spid="877606"/>
                                        </p:tgtEl>
                                        <p:attrNameLst>
                                          <p:attrName>style.visibility</p:attrName>
                                        </p:attrNameLst>
                                      </p:cBhvr>
                                      <p:to>
                                        <p:strVal val="visible"/>
                                      </p:to>
                                    </p:set>
                                    <p:animEffect transition="in" filter="strips(upRight)">
                                      <p:cBhvr>
                                        <p:cTn id="12" dur="500"/>
                                        <p:tgtEl>
                                          <p:spTgt spid="8776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759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C8486D33-0B2B-4760-9672-4AE2FD167E80}" type="slidenum">
              <a:rPr lang="en-US" altLang="en-US" sz="1400">
                <a:solidFill>
                  <a:schemeClr val="tx1"/>
                </a:solidFill>
                <a:latin typeface="Times New Roman" panose="02020603050405020304" pitchFamily="18" charset="0"/>
              </a:rPr>
              <a:pPr algn="r"/>
              <a:t>13</a:t>
            </a:fld>
            <a:endParaRPr lang="en-US" altLang="en-US" sz="1400">
              <a:solidFill>
                <a:schemeClr val="tx1"/>
              </a:solidFill>
              <a:latin typeface="Times New Roman" panose="02020603050405020304" pitchFamily="18" charset="0"/>
            </a:endParaRPr>
          </a:p>
        </p:txBody>
      </p:sp>
      <p:sp>
        <p:nvSpPr>
          <p:cNvPr id="16387" name="Rectangle 2"/>
          <p:cNvSpPr>
            <a:spLocks noGrp="1" noChangeArrowheads="1"/>
          </p:cNvSpPr>
          <p:nvPr>
            <p:ph type="title"/>
          </p:nvPr>
        </p:nvSpPr>
        <p:spPr>
          <a:xfrm>
            <a:off x="381000" y="838200"/>
            <a:ext cx="8458200" cy="914400"/>
          </a:xfrm>
        </p:spPr>
        <p:txBody>
          <a:bodyPr/>
          <a:lstStyle/>
          <a:p>
            <a:r>
              <a:rPr lang="en-US" altLang="en-US" smtClean="0"/>
              <a:t>Production Possibility Frontier</a:t>
            </a:r>
          </a:p>
        </p:txBody>
      </p:sp>
      <p:sp>
        <p:nvSpPr>
          <p:cNvPr id="16388" name="Rectangle 3"/>
          <p:cNvSpPr>
            <a:spLocks noGrp="1" noChangeArrowheads="1"/>
          </p:cNvSpPr>
          <p:nvPr>
            <p:ph type="body" idx="1"/>
          </p:nvPr>
        </p:nvSpPr>
        <p:spPr>
          <a:xfrm>
            <a:off x="685800" y="1905000"/>
            <a:ext cx="7772400" cy="4191000"/>
          </a:xfrm>
        </p:spPr>
        <p:txBody>
          <a:bodyPr/>
          <a:lstStyle/>
          <a:p>
            <a:r>
              <a:rPr lang="en-US" altLang="en-US" smtClean="0"/>
              <a:t>The locus of efficient points shows the maximum output of </a:t>
            </a:r>
            <a:r>
              <a:rPr lang="en-US" altLang="en-US" i="1" smtClean="0"/>
              <a:t>y</a:t>
            </a:r>
            <a:r>
              <a:rPr lang="en-US" altLang="en-US" smtClean="0"/>
              <a:t> that can be produced for any level of </a:t>
            </a:r>
            <a:r>
              <a:rPr lang="en-US" altLang="en-US" i="1" smtClean="0"/>
              <a:t>x</a:t>
            </a:r>
          </a:p>
          <a:p>
            <a:pPr lvl="1"/>
            <a:r>
              <a:rPr lang="en-US" altLang="en-US" smtClean="0"/>
              <a:t>we can use this information to construct a production possibility frontier</a:t>
            </a:r>
          </a:p>
          <a:p>
            <a:pPr lvl="2"/>
            <a:r>
              <a:rPr lang="en-US" altLang="en-US" smtClean="0"/>
              <a:t>shows the alternative outputs of </a:t>
            </a:r>
            <a:r>
              <a:rPr lang="en-US" altLang="en-US" i="1" smtClean="0"/>
              <a:t>x</a:t>
            </a:r>
            <a:r>
              <a:rPr lang="en-US" altLang="en-US" smtClean="0"/>
              <a:t> and </a:t>
            </a:r>
            <a:r>
              <a:rPr lang="en-US" altLang="en-US" i="1" smtClean="0"/>
              <a:t>y</a:t>
            </a:r>
            <a:r>
              <a:rPr lang="en-US" altLang="en-US" smtClean="0"/>
              <a:t> that can be produced with the fixed capital and labor inputs that are employed efficiently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7522B939-EC08-47C7-89DA-5C2409FD6BE5}" type="slidenum">
              <a:rPr lang="en-US" altLang="en-US" sz="1400">
                <a:solidFill>
                  <a:schemeClr val="tx1"/>
                </a:solidFill>
                <a:latin typeface="Times New Roman" panose="02020603050405020304" pitchFamily="18" charset="0"/>
              </a:rPr>
              <a:pPr algn="r"/>
              <a:t>14</a:t>
            </a:fld>
            <a:endParaRPr lang="en-US" altLang="en-US" sz="1400">
              <a:solidFill>
                <a:schemeClr val="tx1"/>
              </a:solidFill>
              <a:latin typeface="Times New Roman" panose="02020603050405020304" pitchFamily="18" charset="0"/>
            </a:endParaRPr>
          </a:p>
        </p:txBody>
      </p:sp>
      <p:sp>
        <p:nvSpPr>
          <p:cNvPr id="17411" name="Rectangle 4"/>
          <p:cNvSpPr>
            <a:spLocks noGrp="1" noChangeArrowheads="1"/>
          </p:cNvSpPr>
          <p:nvPr>
            <p:ph type="title"/>
          </p:nvPr>
        </p:nvSpPr>
        <p:spPr>
          <a:xfrm>
            <a:off x="381000" y="838200"/>
            <a:ext cx="8534400" cy="914400"/>
          </a:xfrm>
        </p:spPr>
        <p:txBody>
          <a:bodyPr/>
          <a:lstStyle/>
          <a:p>
            <a:r>
              <a:rPr lang="en-US" altLang="en-US" smtClean="0"/>
              <a:t>Production Possibility Frontier</a:t>
            </a:r>
          </a:p>
        </p:txBody>
      </p:sp>
      <p:sp>
        <p:nvSpPr>
          <p:cNvPr id="17412" name="Line 5"/>
          <p:cNvSpPr>
            <a:spLocks noChangeShapeType="1"/>
          </p:cNvSpPr>
          <p:nvPr/>
        </p:nvSpPr>
        <p:spPr bwMode="auto">
          <a:xfrm>
            <a:off x="1524000" y="2286000"/>
            <a:ext cx="0" cy="3505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17413" name="Line 6"/>
          <p:cNvSpPr>
            <a:spLocks noChangeShapeType="1"/>
          </p:cNvSpPr>
          <p:nvPr/>
        </p:nvSpPr>
        <p:spPr bwMode="auto">
          <a:xfrm>
            <a:off x="1524000" y="5791200"/>
            <a:ext cx="4495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17414" name="Text Box 7"/>
          <p:cNvSpPr txBox="1">
            <a:spLocks noChangeArrowheads="1"/>
          </p:cNvSpPr>
          <p:nvPr/>
        </p:nvSpPr>
        <p:spPr bwMode="auto">
          <a:xfrm>
            <a:off x="6019800" y="5635625"/>
            <a:ext cx="146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a:t>
            </a:r>
            <a:r>
              <a:rPr lang="en-US" altLang="en-US" sz="1800" i="1">
                <a:solidFill>
                  <a:schemeClr val="tx1"/>
                </a:solidFill>
              </a:rPr>
              <a:t>x</a:t>
            </a:r>
          </a:p>
        </p:txBody>
      </p:sp>
      <p:sp>
        <p:nvSpPr>
          <p:cNvPr id="17415" name="Text Box 8"/>
          <p:cNvSpPr txBox="1">
            <a:spLocks noChangeArrowheads="1"/>
          </p:cNvSpPr>
          <p:nvPr/>
        </p:nvSpPr>
        <p:spPr bwMode="auto">
          <a:xfrm>
            <a:off x="381000" y="1905000"/>
            <a:ext cx="146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a:t>
            </a:r>
            <a:r>
              <a:rPr lang="en-US" altLang="en-US" sz="1800" i="1">
                <a:solidFill>
                  <a:schemeClr val="tx1"/>
                </a:solidFill>
              </a:rPr>
              <a:t>y</a:t>
            </a:r>
          </a:p>
        </p:txBody>
      </p:sp>
      <p:sp>
        <p:nvSpPr>
          <p:cNvPr id="17416" name="Line 14"/>
          <p:cNvSpPr>
            <a:spLocks noChangeShapeType="1"/>
          </p:cNvSpPr>
          <p:nvPr/>
        </p:nvSpPr>
        <p:spPr bwMode="auto">
          <a:xfrm>
            <a:off x="2057400" y="3048000"/>
            <a:ext cx="0" cy="27432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7417" name="Line 15"/>
          <p:cNvSpPr>
            <a:spLocks noChangeShapeType="1"/>
          </p:cNvSpPr>
          <p:nvPr/>
        </p:nvSpPr>
        <p:spPr bwMode="auto">
          <a:xfrm flipH="1">
            <a:off x="1524000" y="3048000"/>
            <a:ext cx="5334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7418" name="Line 16"/>
          <p:cNvSpPr>
            <a:spLocks noChangeShapeType="1"/>
          </p:cNvSpPr>
          <p:nvPr/>
        </p:nvSpPr>
        <p:spPr bwMode="auto">
          <a:xfrm>
            <a:off x="2743200" y="3276600"/>
            <a:ext cx="0" cy="25146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7419" name="Line 17"/>
          <p:cNvSpPr>
            <a:spLocks noChangeShapeType="1"/>
          </p:cNvSpPr>
          <p:nvPr/>
        </p:nvSpPr>
        <p:spPr bwMode="auto">
          <a:xfrm flipH="1">
            <a:off x="1524000" y="3276600"/>
            <a:ext cx="12192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7420" name="Line 18"/>
          <p:cNvSpPr>
            <a:spLocks noChangeShapeType="1"/>
          </p:cNvSpPr>
          <p:nvPr/>
        </p:nvSpPr>
        <p:spPr bwMode="auto">
          <a:xfrm>
            <a:off x="3505200" y="3810000"/>
            <a:ext cx="0" cy="19812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7421" name="Line 19"/>
          <p:cNvSpPr>
            <a:spLocks noChangeShapeType="1"/>
          </p:cNvSpPr>
          <p:nvPr/>
        </p:nvSpPr>
        <p:spPr bwMode="auto">
          <a:xfrm flipH="1">
            <a:off x="1524000" y="3810000"/>
            <a:ext cx="19812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7422" name="Line 21"/>
          <p:cNvSpPr>
            <a:spLocks noChangeShapeType="1"/>
          </p:cNvSpPr>
          <p:nvPr/>
        </p:nvSpPr>
        <p:spPr bwMode="auto">
          <a:xfrm>
            <a:off x="1524000" y="4876800"/>
            <a:ext cx="26670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7423" name="Line 22"/>
          <p:cNvSpPr>
            <a:spLocks noChangeShapeType="1"/>
          </p:cNvSpPr>
          <p:nvPr/>
        </p:nvSpPr>
        <p:spPr bwMode="auto">
          <a:xfrm>
            <a:off x="4191000" y="4876800"/>
            <a:ext cx="0" cy="9144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7424" name="Text Box 23"/>
          <p:cNvSpPr txBox="1">
            <a:spLocks noChangeArrowheads="1"/>
          </p:cNvSpPr>
          <p:nvPr/>
        </p:nvSpPr>
        <p:spPr bwMode="auto">
          <a:xfrm>
            <a:off x="4119563" y="4648200"/>
            <a:ext cx="355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4</a:t>
            </a:r>
            <a:endParaRPr lang="en-US" altLang="en-US" sz="1400" i="1">
              <a:solidFill>
                <a:srgbClr val="DC00DC"/>
              </a:solidFill>
            </a:endParaRPr>
          </a:p>
        </p:txBody>
      </p:sp>
      <p:sp>
        <p:nvSpPr>
          <p:cNvPr id="17425" name="Text Box 24"/>
          <p:cNvSpPr txBox="1">
            <a:spLocks noChangeArrowheads="1"/>
          </p:cNvSpPr>
          <p:nvPr/>
        </p:nvSpPr>
        <p:spPr bwMode="auto">
          <a:xfrm>
            <a:off x="3433763" y="3581400"/>
            <a:ext cx="355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3</a:t>
            </a:r>
            <a:endParaRPr lang="en-US" altLang="en-US" sz="1400" i="1">
              <a:solidFill>
                <a:srgbClr val="DC00DC"/>
              </a:solidFill>
            </a:endParaRPr>
          </a:p>
        </p:txBody>
      </p:sp>
      <p:sp>
        <p:nvSpPr>
          <p:cNvPr id="17426" name="Text Box 26"/>
          <p:cNvSpPr txBox="1">
            <a:spLocks noChangeArrowheads="1"/>
          </p:cNvSpPr>
          <p:nvPr/>
        </p:nvSpPr>
        <p:spPr bwMode="auto">
          <a:xfrm>
            <a:off x="2671763" y="2971800"/>
            <a:ext cx="355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2</a:t>
            </a:r>
            <a:endParaRPr lang="en-US" altLang="en-US" sz="1400" i="1">
              <a:solidFill>
                <a:srgbClr val="DC00DC"/>
              </a:solidFill>
            </a:endParaRPr>
          </a:p>
        </p:txBody>
      </p:sp>
      <p:sp>
        <p:nvSpPr>
          <p:cNvPr id="17427" name="Text Box 27"/>
          <p:cNvSpPr txBox="1">
            <a:spLocks noChangeArrowheads="1"/>
          </p:cNvSpPr>
          <p:nvPr/>
        </p:nvSpPr>
        <p:spPr bwMode="auto">
          <a:xfrm>
            <a:off x="1985963" y="2743200"/>
            <a:ext cx="355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1</a:t>
            </a:r>
            <a:endParaRPr lang="en-US" altLang="en-US" sz="1400" i="1">
              <a:solidFill>
                <a:srgbClr val="DC00DC"/>
              </a:solidFill>
            </a:endParaRPr>
          </a:p>
        </p:txBody>
      </p:sp>
      <p:sp>
        <p:nvSpPr>
          <p:cNvPr id="17428" name="Text Box 28"/>
          <p:cNvSpPr txBox="1">
            <a:spLocks noChangeArrowheads="1"/>
          </p:cNvSpPr>
          <p:nvPr/>
        </p:nvSpPr>
        <p:spPr bwMode="auto">
          <a:xfrm>
            <a:off x="1166813" y="47513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endParaRPr lang="en-US" altLang="en-US" sz="1400" i="1">
              <a:solidFill>
                <a:schemeClr val="tx1"/>
              </a:solidFill>
            </a:endParaRPr>
          </a:p>
        </p:txBody>
      </p:sp>
      <p:sp>
        <p:nvSpPr>
          <p:cNvPr id="17429" name="Text Box 29"/>
          <p:cNvSpPr txBox="1">
            <a:spLocks noChangeArrowheads="1"/>
          </p:cNvSpPr>
          <p:nvPr/>
        </p:nvSpPr>
        <p:spPr bwMode="auto">
          <a:xfrm>
            <a:off x="1166813" y="36845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2</a:t>
            </a:r>
            <a:endParaRPr lang="en-US" altLang="en-US" sz="1400" i="1">
              <a:solidFill>
                <a:schemeClr val="tx1"/>
              </a:solidFill>
            </a:endParaRPr>
          </a:p>
        </p:txBody>
      </p:sp>
      <p:sp>
        <p:nvSpPr>
          <p:cNvPr id="17430" name="Text Box 30"/>
          <p:cNvSpPr txBox="1">
            <a:spLocks noChangeArrowheads="1"/>
          </p:cNvSpPr>
          <p:nvPr/>
        </p:nvSpPr>
        <p:spPr bwMode="auto">
          <a:xfrm>
            <a:off x="1166813" y="31511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3</a:t>
            </a:r>
            <a:endParaRPr lang="en-US" altLang="en-US" sz="1400" i="1"/>
          </a:p>
        </p:txBody>
      </p:sp>
      <p:sp>
        <p:nvSpPr>
          <p:cNvPr id="17431" name="Text Box 31"/>
          <p:cNvSpPr txBox="1">
            <a:spLocks noChangeArrowheads="1"/>
          </p:cNvSpPr>
          <p:nvPr/>
        </p:nvSpPr>
        <p:spPr bwMode="auto">
          <a:xfrm>
            <a:off x="1166813" y="29225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4</a:t>
            </a:r>
            <a:endParaRPr lang="en-US" altLang="en-US" sz="1400" i="1"/>
          </a:p>
        </p:txBody>
      </p:sp>
      <p:sp>
        <p:nvSpPr>
          <p:cNvPr id="17432" name="Text Box 32"/>
          <p:cNvSpPr txBox="1">
            <a:spLocks noChangeArrowheads="1"/>
          </p:cNvSpPr>
          <p:nvPr/>
        </p:nvSpPr>
        <p:spPr bwMode="auto">
          <a:xfrm>
            <a:off x="1852613" y="58181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endParaRPr lang="en-US" altLang="en-US" sz="1400" i="1"/>
          </a:p>
        </p:txBody>
      </p:sp>
      <p:sp>
        <p:nvSpPr>
          <p:cNvPr id="17433" name="Text Box 33"/>
          <p:cNvSpPr txBox="1">
            <a:spLocks noChangeArrowheads="1"/>
          </p:cNvSpPr>
          <p:nvPr/>
        </p:nvSpPr>
        <p:spPr bwMode="auto">
          <a:xfrm>
            <a:off x="2614613" y="58181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2</a:t>
            </a:r>
            <a:endParaRPr lang="en-US" altLang="en-US" sz="1400" i="1"/>
          </a:p>
        </p:txBody>
      </p:sp>
      <p:sp>
        <p:nvSpPr>
          <p:cNvPr id="17434" name="Text Box 34"/>
          <p:cNvSpPr txBox="1">
            <a:spLocks noChangeArrowheads="1"/>
          </p:cNvSpPr>
          <p:nvPr/>
        </p:nvSpPr>
        <p:spPr bwMode="auto">
          <a:xfrm>
            <a:off x="3300413" y="58181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3</a:t>
            </a:r>
            <a:endParaRPr lang="en-US" altLang="en-US" sz="1400" i="1"/>
          </a:p>
        </p:txBody>
      </p:sp>
      <p:sp>
        <p:nvSpPr>
          <p:cNvPr id="17435" name="Text Box 35"/>
          <p:cNvSpPr txBox="1">
            <a:spLocks noChangeArrowheads="1"/>
          </p:cNvSpPr>
          <p:nvPr/>
        </p:nvSpPr>
        <p:spPr bwMode="auto">
          <a:xfrm>
            <a:off x="3986213" y="58181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4</a:t>
            </a:r>
            <a:endParaRPr lang="en-US" altLang="en-US" sz="1400" i="1"/>
          </a:p>
        </p:txBody>
      </p:sp>
      <p:sp>
        <p:nvSpPr>
          <p:cNvPr id="17436" name="Text Box 36"/>
          <p:cNvSpPr txBox="1">
            <a:spLocks noChangeArrowheads="1"/>
          </p:cNvSpPr>
          <p:nvPr/>
        </p:nvSpPr>
        <p:spPr bwMode="auto">
          <a:xfrm>
            <a:off x="1092200" y="2693988"/>
            <a:ext cx="3857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3B4F89"/>
                </a:solidFill>
              </a:rPr>
              <a:t>O</a:t>
            </a:r>
            <a:r>
              <a:rPr lang="en-US" altLang="en-US" sz="1400" b="1" i="1" baseline="-25000">
                <a:solidFill>
                  <a:srgbClr val="3B4F89"/>
                </a:solidFill>
              </a:rPr>
              <a:t>x</a:t>
            </a:r>
            <a:endParaRPr lang="en-US" altLang="en-US" sz="1400" i="1">
              <a:solidFill>
                <a:srgbClr val="3B4F89"/>
              </a:solidFill>
            </a:endParaRPr>
          </a:p>
        </p:txBody>
      </p:sp>
      <p:sp>
        <p:nvSpPr>
          <p:cNvPr id="17437" name="Text Box 37"/>
          <p:cNvSpPr txBox="1">
            <a:spLocks noChangeArrowheads="1"/>
          </p:cNvSpPr>
          <p:nvPr/>
        </p:nvSpPr>
        <p:spPr bwMode="auto">
          <a:xfrm>
            <a:off x="4273550" y="5818188"/>
            <a:ext cx="3857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470F3E"/>
                </a:solidFill>
              </a:rPr>
              <a:t>O</a:t>
            </a:r>
            <a:r>
              <a:rPr lang="en-US" altLang="en-US" sz="1400" b="1" i="1" baseline="-25000">
                <a:solidFill>
                  <a:srgbClr val="470F3E"/>
                </a:solidFill>
              </a:rPr>
              <a:t>y</a:t>
            </a:r>
            <a:endParaRPr lang="en-US" altLang="en-US" sz="1400" i="1">
              <a:solidFill>
                <a:srgbClr val="470F3E"/>
              </a:solidFill>
            </a:endParaRPr>
          </a:p>
        </p:txBody>
      </p:sp>
      <p:sp>
        <p:nvSpPr>
          <p:cNvPr id="879654" name="Text Box 38"/>
          <p:cNvSpPr txBox="1">
            <a:spLocks noChangeArrowheads="1"/>
          </p:cNvSpPr>
          <p:nvPr/>
        </p:nvSpPr>
        <p:spPr bwMode="auto">
          <a:xfrm>
            <a:off x="3505200" y="1752600"/>
            <a:ext cx="48641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Each efficient point of production</a:t>
            </a:r>
          </a:p>
          <a:p>
            <a:pPr algn="l"/>
            <a:r>
              <a:rPr lang="en-US" altLang="en-US">
                <a:solidFill>
                  <a:srgbClr val="470F3E"/>
                </a:solidFill>
              </a:rPr>
              <a:t>becomes a point on the production</a:t>
            </a:r>
          </a:p>
          <a:p>
            <a:pPr algn="l"/>
            <a:r>
              <a:rPr lang="en-US" altLang="en-US">
                <a:solidFill>
                  <a:srgbClr val="470F3E"/>
                </a:solidFill>
              </a:rPr>
              <a:t>possibility frontier</a:t>
            </a:r>
          </a:p>
        </p:txBody>
      </p:sp>
      <p:sp>
        <p:nvSpPr>
          <p:cNvPr id="879655" name="Text Box 39"/>
          <p:cNvSpPr txBox="1">
            <a:spLocks noChangeArrowheads="1"/>
          </p:cNvSpPr>
          <p:nvPr/>
        </p:nvSpPr>
        <p:spPr bwMode="auto">
          <a:xfrm>
            <a:off x="4724400" y="3200400"/>
            <a:ext cx="3995738"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The negative of the slope of</a:t>
            </a:r>
          </a:p>
          <a:p>
            <a:pPr algn="l"/>
            <a:r>
              <a:rPr lang="en-US" altLang="en-US">
                <a:solidFill>
                  <a:srgbClr val="470F3E"/>
                </a:solidFill>
              </a:rPr>
              <a:t>the production possibility</a:t>
            </a:r>
          </a:p>
          <a:p>
            <a:pPr algn="l"/>
            <a:r>
              <a:rPr lang="en-US" altLang="en-US">
                <a:solidFill>
                  <a:srgbClr val="470F3E"/>
                </a:solidFill>
              </a:rPr>
              <a:t>frontier is the rate of product</a:t>
            </a:r>
          </a:p>
          <a:p>
            <a:pPr algn="l"/>
            <a:r>
              <a:rPr lang="en-US" altLang="en-US">
                <a:solidFill>
                  <a:srgbClr val="470F3E"/>
                </a:solidFill>
              </a:rPr>
              <a:t>transformation (</a:t>
            </a:r>
            <a:r>
              <a:rPr lang="en-US" altLang="en-US" i="1">
                <a:solidFill>
                  <a:srgbClr val="470F3E"/>
                </a:solidFill>
              </a:rPr>
              <a:t>RPT</a:t>
            </a:r>
            <a:r>
              <a:rPr lang="en-US" altLang="en-US">
                <a:solidFill>
                  <a:srgbClr val="470F3E"/>
                </a:solidFill>
              </a:rPr>
              <a:t>)</a:t>
            </a:r>
          </a:p>
        </p:txBody>
      </p:sp>
      <p:sp>
        <p:nvSpPr>
          <p:cNvPr id="17440" name="Arc 40"/>
          <p:cNvSpPr>
            <a:spLocks/>
          </p:cNvSpPr>
          <p:nvPr/>
        </p:nvSpPr>
        <p:spPr bwMode="auto">
          <a:xfrm>
            <a:off x="1524000" y="2971800"/>
            <a:ext cx="2819400" cy="2819400"/>
          </a:xfrm>
          <a:custGeom>
            <a:avLst/>
            <a:gdLst>
              <a:gd name="T0" fmla="*/ 0 w 21600"/>
              <a:gd name="T1" fmla="*/ 0 h 21600"/>
              <a:gd name="T2" fmla="*/ 2819400 w 21600"/>
              <a:gd name="T3" fmla="*/ 2819400 h 21600"/>
              <a:gd name="T4" fmla="*/ 0 w 21600"/>
              <a:gd name="T5" fmla="*/ 28194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79654"/>
                                        </p:tgtEl>
                                        <p:attrNameLst>
                                          <p:attrName>style.visibility</p:attrName>
                                        </p:attrNameLst>
                                      </p:cBhvr>
                                      <p:to>
                                        <p:strVal val="visible"/>
                                      </p:to>
                                    </p:set>
                                    <p:animEffect transition="in" filter="wipe(left)">
                                      <p:cBhvr>
                                        <p:cTn id="7" dur="500"/>
                                        <p:tgtEl>
                                          <p:spTgt spid="8796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79655"/>
                                        </p:tgtEl>
                                        <p:attrNameLst>
                                          <p:attrName>style.visibility</p:attrName>
                                        </p:attrNameLst>
                                      </p:cBhvr>
                                      <p:to>
                                        <p:strVal val="visible"/>
                                      </p:to>
                                    </p:set>
                                    <p:animEffect transition="in" filter="wipe(left)">
                                      <p:cBhvr>
                                        <p:cTn id="12" dur="500"/>
                                        <p:tgtEl>
                                          <p:spTgt spid="8796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9654" grpId="0"/>
      <p:bldP spid="87965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D793E76C-7ABA-4420-8AB2-AA03035A8A6D}" type="slidenum">
              <a:rPr lang="en-US" altLang="en-US" sz="1400">
                <a:solidFill>
                  <a:schemeClr val="tx1"/>
                </a:solidFill>
                <a:latin typeface="Times New Roman" panose="02020603050405020304" pitchFamily="18" charset="0"/>
              </a:rPr>
              <a:pPr algn="r"/>
              <a:t>15</a:t>
            </a:fld>
            <a:endParaRPr lang="en-US" altLang="en-US" sz="1400">
              <a:solidFill>
                <a:schemeClr val="tx1"/>
              </a:solidFill>
              <a:latin typeface="Times New Roman" panose="02020603050405020304" pitchFamily="18" charset="0"/>
            </a:endParaRPr>
          </a:p>
        </p:txBody>
      </p:sp>
      <p:sp>
        <p:nvSpPr>
          <p:cNvPr id="18435" name="Rectangle 2"/>
          <p:cNvSpPr>
            <a:spLocks noGrp="1" noChangeArrowheads="1"/>
          </p:cNvSpPr>
          <p:nvPr>
            <p:ph type="title"/>
          </p:nvPr>
        </p:nvSpPr>
        <p:spPr>
          <a:xfrm>
            <a:off x="228600" y="838200"/>
            <a:ext cx="8839200" cy="914400"/>
          </a:xfrm>
        </p:spPr>
        <p:txBody>
          <a:bodyPr/>
          <a:lstStyle/>
          <a:p>
            <a:r>
              <a:rPr lang="en-US" altLang="en-US" smtClean="0"/>
              <a:t>Rate of Product Transformation</a:t>
            </a:r>
          </a:p>
        </p:txBody>
      </p:sp>
      <p:sp>
        <p:nvSpPr>
          <p:cNvPr id="18436" name="Rectangle 3"/>
          <p:cNvSpPr>
            <a:spLocks noGrp="1" noChangeArrowheads="1"/>
          </p:cNvSpPr>
          <p:nvPr>
            <p:ph type="body" idx="1"/>
          </p:nvPr>
        </p:nvSpPr>
        <p:spPr>
          <a:xfrm>
            <a:off x="685800" y="1905000"/>
            <a:ext cx="8001000" cy="2209800"/>
          </a:xfrm>
        </p:spPr>
        <p:txBody>
          <a:bodyPr/>
          <a:lstStyle/>
          <a:p>
            <a:r>
              <a:rPr lang="en-US" altLang="en-US" smtClean="0"/>
              <a:t>The </a:t>
            </a:r>
            <a:r>
              <a:rPr lang="en-US" altLang="en-US" u="sng" smtClean="0"/>
              <a:t>rate of product transformation</a:t>
            </a:r>
            <a:r>
              <a:rPr lang="en-US" altLang="en-US" smtClean="0"/>
              <a:t> (</a:t>
            </a:r>
            <a:r>
              <a:rPr lang="en-US" altLang="en-US" i="1" smtClean="0"/>
              <a:t>RPT</a:t>
            </a:r>
            <a:r>
              <a:rPr lang="en-US" altLang="en-US" smtClean="0"/>
              <a:t>) between two outputs is the negative of the slope of the production possibility frontier</a:t>
            </a:r>
          </a:p>
        </p:txBody>
      </p:sp>
      <p:graphicFrame>
        <p:nvGraphicFramePr>
          <p:cNvPr id="881668" name="Object 4"/>
          <p:cNvGraphicFramePr>
            <a:graphicFrameLocks noChangeAspect="1"/>
          </p:cNvGraphicFramePr>
          <p:nvPr/>
        </p:nvGraphicFramePr>
        <p:xfrm>
          <a:off x="1600200" y="4114800"/>
          <a:ext cx="5954713" cy="962025"/>
        </p:xfrm>
        <a:graphic>
          <a:graphicData uri="http://schemas.openxmlformats.org/presentationml/2006/ole">
            <mc:AlternateContent xmlns:mc="http://schemas.openxmlformats.org/markup-compatibility/2006">
              <mc:Choice xmlns:v="urn:schemas-microsoft-com:vml" Requires="v">
                <p:oleObj spid="_x0000_s18439" name="Equation" r:id="rId3" imgW="2659405" imgH="426816" progId="Equation.3">
                  <p:embed/>
                </p:oleObj>
              </mc:Choice>
              <mc:Fallback>
                <p:oleObj name="Equation" r:id="rId3" imgW="2659405" imgH="426816"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4114800"/>
                        <a:ext cx="5954713" cy="96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81669" name="Object 5"/>
          <p:cNvGraphicFramePr>
            <a:graphicFrameLocks noChangeAspect="1"/>
          </p:cNvGraphicFramePr>
          <p:nvPr/>
        </p:nvGraphicFramePr>
        <p:xfrm>
          <a:off x="1600200" y="5410200"/>
          <a:ext cx="5638800" cy="904875"/>
        </p:xfrm>
        <a:graphic>
          <a:graphicData uri="http://schemas.openxmlformats.org/presentationml/2006/ole">
            <mc:AlternateContent xmlns:mc="http://schemas.openxmlformats.org/markup-compatibility/2006">
              <mc:Choice xmlns:v="urn:schemas-microsoft-com:vml" Requires="v">
                <p:oleObj spid="_x0000_s18440" name="Equation" r:id="rId5" imgW="2446108" imgH="388584" progId="Equation.3">
                  <p:embed/>
                </p:oleObj>
              </mc:Choice>
              <mc:Fallback>
                <p:oleObj name="Equation" r:id="rId5" imgW="2446108" imgH="388584"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5410200"/>
                        <a:ext cx="5638800" cy="90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81668"/>
                                        </p:tgtEl>
                                        <p:attrNameLst>
                                          <p:attrName>style.visibility</p:attrName>
                                        </p:attrNameLst>
                                      </p:cBhvr>
                                      <p:to>
                                        <p:strVal val="visible"/>
                                      </p:to>
                                    </p:set>
                                    <p:animEffect transition="in" filter="wipe(left)">
                                      <p:cBhvr>
                                        <p:cTn id="7" dur="500"/>
                                        <p:tgtEl>
                                          <p:spTgt spid="8816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881669"/>
                                        </p:tgtEl>
                                        <p:attrNameLst>
                                          <p:attrName>style.visibility</p:attrName>
                                        </p:attrNameLst>
                                      </p:cBhvr>
                                      <p:to>
                                        <p:strVal val="visible"/>
                                      </p:to>
                                    </p:set>
                                    <p:animEffect transition="in" filter="wipe(left)">
                                      <p:cBhvr>
                                        <p:cTn id="12" dur="500"/>
                                        <p:tgtEl>
                                          <p:spTgt spid="8816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ADF7BF04-41C3-4776-B7DA-EC7F7FB10BE6}" type="slidenum">
              <a:rPr lang="en-US" altLang="en-US" sz="1400">
                <a:solidFill>
                  <a:schemeClr val="tx1"/>
                </a:solidFill>
                <a:latin typeface="Times New Roman" panose="02020603050405020304" pitchFamily="18" charset="0"/>
              </a:rPr>
              <a:pPr algn="r"/>
              <a:t>16</a:t>
            </a:fld>
            <a:endParaRPr lang="en-US" altLang="en-US" sz="1400">
              <a:solidFill>
                <a:schemeClr val="tx1"/>
              </a:solidFill>
              <a:latin typeface="Times New Roman" panose="02020603050405020304" pitchFamily="18" charset="0"/>
            </a:endParaRPr>
          </a:p>
        </p:txBody>
      </p:sp>
      <p:sp>
        <p:nvSpPr>
          <p:cNvPr id="19459" name="Rectangle 2"/>
          <p:cNvSpPr>
            <a:spLocks noGrp="1" noChangeArrowheads="1"/>
          </p:cNvSpPr>
          <p:nvPr>
            <p:ph type="title"/>
          </p:nvPr>
        </p:nvSpPr>
        <p:spPr>
          <a:xfrm>
            <a:off x="228600" y="838200"/>
            <a:ext cx="8839200" cy="914400"/>
          </a:xfrm>
        </p:spPr>
        <p:txBody>
          <a:bodyPr/>
          <a:lstStyle/>
          <a:p>
            <a:r>
              <a:rPr lang="en-US" altLang="en-US" smtClean="0"/>
              <a:t>Rate of Product Transformation</a:t>
            </a:r>
          </a:p>
        </p:txBody>
      </p:sp>
      <p:sp>
        <p:nvSpPr>
          <p:cNvPr id="19460" name="Rectangle 3"/>
          <p:cNvSpPr>
            <a:spLocks noGrp="1" noChangeArrowheads="1"/>
          </p:cNvSpPr>
          <p:nvPr>
            <p:ph type="body" idx="1"/>
          </p:nvPr>
        </p:nvSpPr>
        <p:spPr>
          <a:xfrm>
            <a:off x="685800" y="1981200"/>
            <a:ext cx="8001000" cy="2133600"/>
          </a:xfrm>
        </p:spPr>
        <p:txBody>
          <a:bodyPr/>
          <a:lstStyle/>
          <a:p>
            <a:r>
              <a:rPr lang="en-US" altLang="en-US" smtClean="0"/>
              <a:t>The rate of product transformation shows how </a:t>
            </a:r>
            <a:r>
              <a:rPr lang="en-US" altLang="en-US" i="1" smtClean="0"/>
              <a:t>x</a:t>
            </a:r>
            <a:r>
              <a:rPr lang="en-US" altLang="en-US" smtClean="0"/>
              <a:t> can be technically traded for </a:t>
            </a:r>
            <a:r>
              <a:rPr lang="en-US" altLang="en-US" i="1" smtClean="0"/>
              <a:t>y</a:t>
            </a:r>
            <a:r>
              <a:rPr lang="en-US" altLang="en-US" smtClean="0"/>
              <a:t> while continuing to keep the available productive inputs efficiently employed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9E389A03-527D-4C18-BEF1-1009042DE80B}" type="slidenum">
              <a:rPr lang="en-US" altLang="en-US" sz="1400">
                <a:solidFill>
                  <a:schemeClr val="tx1"/>
                </a:solidFill>
                <a:latin typeface="Times New Roman" panose="02020603050405020304" pitchFamily="18" charset="0"/>
              </a:rPr>
              <a:pPr algn="r"/>
              <a:t>17</a:t>
            </a:fld>
            <a:endParaRPr lang="en-US" altLang="en-US" sz="1400">
              <a:solidFill>
                <a:schemeClr val="tx1"/>
              </a:solidFill>
              <a:latin typeface="Times New Roman" panose="02020603050405020304" pitchFamily="18" charset="0"/>
            </a:endParaRPr>
          </a:p>
        </p:txBody>
      </p:sp>
      <p:sp>
        <p:nvSpPr>
          <p:cNvPr id="20483" name="Rectangle 2"/>
          <p:cNvSpPr>
            <a:spLocks noGrp="1" noChangeArrowheads="1"/>
          </p:cNvSpPr>
          <p:nvPr>
            <p:ph type="title"/>
          </p:nvPr>
        </p:nvSpPr>
        <p:spPr>
          <a:xfrm>
            <a:off x="685800" y="838200"/>
            <a:ext cx="7772400" cy="1143000"/>
          </a:xfrm>
        </p:spPr>
        <p:txBody>
          <a:bodyPr/>
          <a:lstStyle/>
          <a:p>
            <a:pPr>
              <a:lnSpc>
                <a:spcPct val="90000"/>
              </a:lnSpc>
            </a:pPr>
            <a:r>
              <a:rPr lang="en-US" altLang="en-US" smtClean="0"/>
              <a:t>Shape of the Production Possibility Frontier</a:t>
            </a:r>
          </a:p>
        </p:txBody>
      </p:sp>
      <p:sp>
        <p:nvSpPr>
          <p:cNvPr id="20484" name="Rectangle 3"/>
          <p:cNvSpPr>
            <a:spLocks noGrp="1" noChangeArrowheads="1"/>
          </p:cNvSpPr>
          <p:nvPr>
            <p:ph type="body" idx="1"/>
          </p:nvPr>
        </p:nvSpPr>
        <p:spPr>
          <a:xfrm>
            <a:off x="685800" y="2281238"/>
            <a:ext cx="7772400" cy="3814762"/>
          </a:xfrm>
        </p:spPr>
        <p:txBody>
          <a:bodyPr/>
          <a:lstStyle/>
          <a:p>
            <a:r>
              <a:rPr lang="en-US" altLang="en-US" smtClean="0"/>
              <a:t>The production possibility frontier shown earlier exhibited an increasing </a:t>
            </a:r>
            <a:r>
              <a:rPr lang="en-US" altLang="en-US" i="1" smtClean="0"/>
              <a:t>RPT (in absolute value)</a:t>
            </a:r>
            <a:endParaRPr lang="en-US" altLang="en-US" smtClean="0"/>
          </a:p>
          <a:p>
            <a:pPr lvl="1"/>
            <a:r>
              <a:rPr lang="en-US" altLang="en-US" smtClean="0"/>
              <a:t>this concave shape will characterize most production situations</a:t>
            </a:r>
          </a:p>
          <a:p>
            <a:r>
              <a:rPr lang="en-US" altLang="en-US" i="1" smtClean="0"/>
              <a:t>RPT</a:t>
            </a:r>
            <a:r>
              <a:rPr lang="en-US" altLang="en-US" smtClean="0"/>
              <a:t> is equal to the ratio of </a:t>
            </a:r>
            <a:r>
              <a:rPr lang="en-US" altLang="en-US" i="1" smtClean="0"/>
              <a:t>MC</a:t>
            </a:r>
            <a:r>
              <a:rPr lang="en-US" altLang="en-US" i="1" baseline="-25000" smtClean="0"/>
              <a:t>x</a:t>
            </a:r>
            <a:r>
              <a:rPr lang="en-US" altLang="en-US" smtClean="0"/>
              <a:t> to </a:t>
            </a:r>
            <a:r>
              <a:rPr lang="en-US" altLang="en-US" i="1" smtClean="0"/>
              <a:t>MC</a:t>
            </a:r>
            <a:r>
              <a:rPr lang="en-US" altLang="en-US" i="1" baseline="-25000" smtClean="0"/>
              <a:t>y</a:t>
            </a:r>
            <a:endParaRPr lang="en-US" altLang="en-US" i="1"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75E3B73A-BE68-4CA7-B994-AABA47F8897C}" type="slidenum">
              <a:rPr lang="en-US" altLang="en-US" sz="1400">
                <a:solidFill>
                  <a:schemeClr val="tx1"/>
                </a:solidFill>
                <a:latin typeface="Times New Roman" panose="02020603050405020304" pitchFamily="18" charset="0"/>
              </a:rPr>
              <a:pPr algn="r"/>
              <a:t>18</a:t>
            </a:fld>
            <a:endParaRPr lang="en-US" altLang="en-US" sz="1400">
              <a:solidFill>
                <a:schemeClr val="tx1"/>
              </a:solidFill>
              <a:latin typeface="Times New Roman" panose="02020603050405020304" pitchFamily="18" charset="0"/>
            </a:endParaRPr>
          </a:p>
        </p:txBody>
      </p:sp>
      <p:sp>
        <p:nvSpPr>
          <p:cNvPr id="21507" name="Rectangle 2"/>
          <p:cNvSpPr>
            <a:spLocks noGrp="1" noChangeArrowheads="1"/>
          </p:cNvSpPr>
          <p:nvPr>
            <p:ph type="title"/>
          </p:nvPr>
        </p:nvSpPr>
        <p:spPr>
          <a:xfrm>
            <a:off x="685800" y="838200"/>
            <a:ext cx="7772400" cy="1143000"/>
          </a:xfrm>
        </p:spPr>
        <p:txBody>
          <a:bodyPr/>
          <a:lstStyle/>
          <a:p>
            <a:pPr>
              <a:lnSpc>
                <a:spcPct val="90000"/>
              </a:lnSpc>
            </a:pPr>
            <a:r>
              <a:rPr lang="en-US" altLang="en-US" smtClean="0"/>
              <a:t>Shape of the Production Possibility Frontier</a:t>
            </a:r>
          </a:p>
        </p:txBody>
      </p:sp>
      <p:sp>
        <p:nvSpPr>
          <p:cNvPr id="21508" name="Rectangle 3"/>
          <p:cNvSpPr>
            <a:spLocks noGrp="1" noChangeArrowheads="1"/>
          </p:cNvSpPr>
          <p:nvPr>
            <p:ph type="body" idx="1"/>
          </p:nvPr>
        </p:nvSpPr>
        <p:spPr>
          <a:xfrm>
            <a:off x="685800" y="2209800"/>
            <a:ext cx="7772400" cy="3124200"/>
          </a:xfrm>
        </p:spPr>
        <p:txBody>
          <a:bodyPr/>
          <a:lstStyle/>
          <a:p>
            <a:r>
              <a:rPr lang="en-US" altLang="en-US" smtClean="0"/>
              <a:t>Suppose that the costs of any output combination are </a:t>
            </a:r>
            <a:r>
              <a:rPr lang="en-US" altLang="en-US" i="1" smtClean="0"/>
              <a:t>C</a:t>
            </a:r>
            <a:r>
              <a:rPr lang="en-US" altLang="en-US" smtClean="0"/>
              <a:t>(</a:t>
            </a:r>
            <a:r>
              <a:rPr lang="en-US" altLang="en-US" i="1" smtClean="0"/>
              <a:t>x</a:t>
            </a:r>
            <a:r>
              <a:rPr lang="en-US" altLang="en-US" smtClean="0"/>
              <a:t>,</a:t>
            </a:r>
            <a:r>
              <a:rPr lang="en-US" altLang="en-US" i="1" smtClean="0"/>
              <a:t>y</a:t>
            </a:r>
            <a:r>
              <a:rPr lang="en-US" altLang="en-US" smtClean="0"/>
              <a:t>)</a:t>
            </a:r>
          </a:p>
          <a:p>
            <a:pPr lvl="1"/>
            <a:r>
              <a:rPr lang="en-US" altLang="en-US" smtClean="0"/>
              <a:t>along the production possibility frontier, </a:t>
            </a:r>
            <a:r>
              <a:rPr lang="en-US" altLang="en-US" i="1" smtClean="0"/>
              <a:t>C</a:t>
            </a:r>
            <a:r>
              <a:rPr lang="en-US" altLang="en-US" smtClean="0"/>
              <a:t>(</a:t>
            </a:r>
            <a:r>
              <a:rPr lang="en-US" altLang="en-US" i="1" smtClean="0"/>
              <a:t>x</a:t>
            </a:r>
            <a:r>
              <a:rPr lang="en-US" altLang="en-US" smtClean="0"/>
              <a:t>,</a:t>
            </a:r>
            <a:r>
              <a:rPr lang="en-US" altLang="en-US" i="1" smtClean="0"/>
              <a:t>y</a:t>
            </a:r>
            <a:r>
              <a:rPr lang="en-US" altLang="en-US" smtClean="0"/>
              <a:t>) is constant</a:t>
            </a:r>
          </a:p>
          <a:p>
            <a:r>
              <a:rPr lang="en-US" altLang="en-US" smtClean="0"/>
              <a:t>We can write the total differential of the cost function as</a:t>
            </a:r>
          </a:p>
        </p:txBody>
      </p:sp>
      <p:graphicFrame>
        <p:nvGraphicFramePr>
          <p:cNvPr id="884740" name="Object 4"/>
          <p:cNvGraphicFramePr>
            <a:graphicFrameLocks noChangeAspect="1"/>
          </p:cNvGraphicFramePr>
          <p:nvPr/>
        </p:nvGraphicFramePr>
        <p:xfrm>
          <a:off x="2667000" y="5410200"/>
          <a:ext cx="3733800" cy="898525"/>
        </p:xfrm>
        <a:graphic>
          <a:graphicData uri="http://schemas.openxmlformats.org/presentationml/2006/ole">
            <mc:AlternateContent xmlns:mc="http://schemas.openxmlformats.org/markup-compatibility/2006">
              <mc:Choice xmlns:v="urn:schemas-microsoft-com:vml" Requires="v">
                <p:oleObj spid="_x0000_s21510" name="Equation" r:id="rId3" imgW="1729715" imgH="411480" progId="Equation.3">
                  <p:embed/>
                </p:oleObj>
              </mc:Choice>
              <mc:Fallback>
                <p:oleObj name="Equation" r:id="rId3" imgW="1729715" imgH="4114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5410200"/>
                        <a:ext cx="3733800" cy="898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84740"/>
                                        </p:tgtEl>
                                        <p:attrNameLst>
                                          <p:attrName>style.visibility</p:attrName>
                                        </p:attrNameLst>
                                      </p:cBhvr>
                                      <p:to>
                                        <p:strVal val="visible"/>
                                      </p:to>
                                    </p:set>
                                    <p:animEffect transition="in" filter="wipe(left)">
                                      <p:cBhvr>
                                        <p:cTn id="7" dur="500"/>
                                        <p:tgtEl>
                                          <p:spTgt spid="8847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3E4AD8F0-49BC-4E49-92E1-640D67AC6D3C}" type="slidenum">
              <a:rPr lang="en-US" altLang="en-US" sz="1400">
                <a:solidFill>
                  <a:schemeClr val="tx1"/>
                </a:solidFill>
                <a:latin typeface="Times New Roman" panose="02020603050405020304" pitchFamily="18" charset="0"/>
              </a:rPr>
              <a:pPr algn="r"/>
              <a:t>19</a:t>
            </a:fld>
            <a:endParaRPr lang="en-US" altLang="en-US" sz="1400">
              <a:solidFill>
                <a:schemeClr val="tx1"/>
              </a:solidFill>
              <a:latin typeface="Times New Roman" panose="02020603050405020304" pitchFamily="18" charset="0"/>
            </a:endParaRPr>
          </a:p>
        </p:txBody>
      </p:sp>
      <p:sp>
        <p:nvSpPr>
          <p:cNvPr id="22531" name="Rectangle 2"/>
          <p:cNvSpPr>
            <a:spLocks noGrp="1" noChangeArrowheads="1"/>
          </p:cNvSpPr>
          <p:nvPr>
            <p:ph type="title"/>
          </p:nvPr>
        </p:nvSpPr>
        <p:spPr>
          <a:xfrm>
            <a:off x="685800" y="838200"/>
            <a:ext cx="7772400" cy="1143000"/>
          </a:xfrm>
        </p:spPr>
        <p:txBody>
          <a:bodyPr/>
          <a:lstStyle/>
          <a:p>
            <a:pPr>
              <a:lnSpc>
                <a:spcPct val="90000"/>
              </a:lnSpc>
            </a:pPr>
            <a:r>
              <a:rPr lang="en-US" altLang="en-US" smtClean="0"/>
              <a:t>Shape of the Production Possibility Frontier</a:t>
            </a:r>
          </a:p>
        </p:txBody>
      </p:sp>
      <p:sp>
        <p:nvSpPr>
          <p:cNvPr id="22532" name="Rectangle 3"/>
          <p:cNvSpPr>
            <a:spLocks noGrp="1" noChangeArrowheads="1"/>
          </p:cNvSpPr>
          <p:nvPr>
            <p:ph type="body" idx="1"/>
          </p:nvPr>
        </p:nvSpPr>
        <p:spPr>
          <a:xfrm>
            <a:off x="685800" y="2209800"/>
            <a:ext cx="7772400" cy="609600"/>
          </a:xfrm>
        </p:spPr>
        <p:txBody>
          <a:bodyPr/>
          <a:lstStyle/>
          <a:p>
            <a:r>
              <a:rPr lang="en-US" altLang="en-US" smtClean="0"/>
              <a:t>Rewriting, we get</a:t>
            </a:r>
          </a:p>
        </p:txBody>
      </p:sp>
      <p:graphicFrame>
        <p:nvGraphicFramePr>
          <p:cNvPr id="959492" name="Object 4"/>
          <p:cNvGraphicFramePr>
            <a:graphicFrameLocks noChangeAspect="1"/>
          </p:cNvGraphicFramePr>
          <p:nvPr/>
        </p:nvGraphicFramePr>
        <p:xfrm>
          <a:off x="1482725" y="2944813"/>
          <a:ext cx="6103938" cy="954087"/>
        </p:xfrm>
        <a:graphic>
          <a:graphicData uri="http://schemas.openxmlformats.org/presentationml/2006/ole">
            <mc:AlternateContent xmlns:mc="http://schemas.openxmlformats.org/markup-compatibility/2006">
              <mc:Choice xmlns:v="urn:schemas-microsoft-com:vml" Requires="v">
                <p:oleObj spid="_x0000_s22535" name="Equation" r:id="rId3" imgW="2834667" imgH="434376" progId="Equation.3">
                  <p:embed/>
                </p:oleObj>
              </mc:Choice>
              <mc:Fallback>
                <p:oleObj name="Equation" r:id="rId3" imgW="2834667" imgH="434376"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2725" y="2944813"/>
                        <a:ext cx="6103938" cy="954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59493" name="Rectangle 5"/>
          <p:cNvSpPr>
            <a:spLocks noChangeArrowheads="1"/>
          </p:cNvSpPr>
          <p:nvPr/>
        </p:nvSpPr>
        <p:spPr bwMode="auto">
          <a:xfrm>
            <a:off x="762000" y="4191000"/>
            <a:ext cx="7772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rgbClr val="470F3E"/>
                </a:solidFill>
                <a:latin typeface="Arial" panose="020B0604020202020204" pitchFamily="34" charset="0"/>
              </a:defRPr>
            </a:lvl1pPr>
            <a:lvl2pPr marL="742950" indent="-285750">
              <a:spcBef>
                <a:spcPct val="20000"/>
              </a:spcBef>
              <a:buChar char="–"/>
              <a:defRPr sz="2800">
                <a:solidFill>
                  <a:srgbClr val="470F3E"/>
                </a:solidFill>
                <a:latin typeface="Arial" panose="020B0604020202020204" pitchFamily="34" charset="0"/>
              </a:defRPr>
            </a:lvl2pPr>
            <a:lvl3pPr marL="1143000" indent="-228600">
              <a:spcBef>
                <a:spcPct val="20000"/>
              </a:spcBef>
              <a:buChar char="•"/>
              <a:defRPr sz="2400">
                <a:solidFill>
                  <a:srgbClr val="470F3E"/>
                </a:solidFill>
                <a:latin typeface="Arial" panose="020B0604020202020204" pitchFamily="34" charset="0"/>
              </a:defRPr>
            </a:lvl3pPr>
            <a:lvl4pPr marL="1600200" indent="-228600">
              <a:spcBef>
                <a:spcPct val="20000"/>
              </a:spcBef>
              <a:buChar char="–"/>
              <a:defRPr sz="2000">
                <a:solidFill>
                  <a:srgbClr val="470F3E"/>
                </a:solidFill>
                <a:latin typeface="Arial" panose="020B0604020202020204" pitchFamily="34" charset="0"/>
              </a:defRPr>
            </a:lvl4pPr>
            <a:lvl5pPr marL="2057400" indent="-228600">
              <a:spcBef>
                <a:spcPct val="20000"/>
              </a:spcBef>
              <a:buChar char="»"/>
              <a:defRPr sz="2000">
                <a:solidFill>
                  <a:srgbClr val="470F3E"/>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470F3E"/>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470F3E"/>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470F3E"/>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470F3E"/>
                </a:solidFill>
                <a:latin typeface="Arial" panose="020B0604020202020204" pitchFamily="34" charset="0"/>
              </a:defRPr>
            </a:lvl9pPr>
          </a:lstStyle>
          <a:p>
            <a:r>
              <a:rPr lang="en-US" altLang="en-US"/>
              <a:t>The </a:t>
            </a:r>
            <a:r>
              <a:rPr lang="en-US" altLang="en-US" i="1"/>
              <a:t>RPT</a:t>
            </a:r>
            <a:r>
              <a:rPr lang="en-US" altLang="en-US"/>
              <a:t> is a measure of the relative marginal costs of the two goods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59492"/>
                                        </p:tgtEl>
                                        <p:attrNameLst>
                                          <p:attrName>style.visibility</p:attrName>
                                        </p:attrNameLst>
                                      </p:cBhvr>
                                      <p:to>
                                        <p:strVal val="visible"/>
                                      </p:to>
                                    </p:set>
                                    <p:animEffect transition="in" filter="wipe(left)">
                                      <p:cBhvr>
                                        <p:cTn id="7" dur="500"/>
                                        <p:tgtEl>
                                          <p:spTgt spid="9594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59493"/>
                                        </p:tgtEl>
                                        <p:attrNameLst>
                                          <p:attrName>style.visibility</p:attrName>
                                        </p:attrNameLst>
                                      </p:cBhvr>
                                      <p:to>
                                        <p:strVal val="visible"/>
                                      </p:to>
                                    </p:set>
                                    <p:animEffect transition="in" filter="wipe(left)">
                                      <p:cBhvr>
                                        <p:cTn id="12" dur="500"/>
                                        <p:tgtEl>
                                          <p:spTgt spid="9594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949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5C2B9D2F-4941-4333-82E2-5AA2558EDA74}" type="slidenum">
              <a:rPr lang="en-US" altLang="en-US" sz="1400">
                <a:solidFill>
                  <a:schemeClr val="tx1"/>
                </a:solidFill>
                <a:latin typeface="Times New Roman" panose="02020603050405020304" pitchFamily="18" charset="0"/>
              </a:rPr>
              <a:pPr algn="r"/>
              <a:t>2</a:t>
            </a:fld>
            <a:endParaRPr lang="en-US" altLang="en-US" sz="1400">
              <a:solidFill>
                <a:schemeClr val="tx1"/>
              </a:solidFill>
              <a:latin typeface="Times New Roman" panose="02020603050405020304" pitchFamily="18" charset="0"/>
            </a:endParaRPr>
          </a:p>
        </p:txBody>
      </p:sp>
      <p:sp>
        <p:nvSpPr>
          <p:cNvPr id="5123" name="Rectangle 2"/>
          <p:cNvSpPr>
            <a:spLocks noGrp="1" noChangeArrowheads="1"/>
          </p:cNvSpPr>
          <p:nvPr>
            <p:ph type="title"/>
          </p:nvPr>
        </p:nvSpPr>
        <p:spPr/>
        <p:txBody>
          <a:bodyPr/>
          <a:lstStyle/>
          <a:p>
            <a:pPr>
              <a:lnSpc>
                <a:spcPct val="80000"/>
              </a:lnSpc>
            </a:pPr>
            <a:r>
              <a:rPr lang="en-US" altLang="en-US" smtClean="0"/>
              <a:t>Perfectly Competitive</a:t>
            </a:r>
            <a:br>
              <a:rPr lang="en-US" altLang="en-US" smtClean="0"/>
            </a:br>
            <a:r>
              <a:rPr lang="en-US" altLang="en-US" smtClean="0"/>
              <a:t>Price System</a:t>
            </a:r>
          </a:p>
        </p:txBody>
      </p:sp>
      <p:sp>
        <p:nvSpPr>
          <p:cNvPr id="5124" name="Rectangle 3"/>
          <p:cNvSpPr>
            <a:spLocks noGrp="1" noChangeArrowheads="1"/>
          </p:cNvSpPr>
          <p:nvPr>
            <p:ph type="body" idx="1"/>
          </p:nvPr>
        </p:nvSpPr>
        <p:spPr>
          <a:xfrm>
            <a:off x="609600" y="1828800"/>
            <a:ext cx="8077200" cy="4876800"/>
          </a:xfrm>
        </p:spPr>
        <p:txBody>
          <a:bodyPr/>
          <a:lstStyle/>
          <a:p>
            <a:r>
              <a:rPr lang="en-US" altLang="en-US" smtClean="0"/>
              <a:t>We will assume that all markets are perfectly competitive</a:t>
            </a:r>
          </a:p>
          <a:p>
            <a:pPr lvl="1"/>
            <a:r>
              <a:rPr lang="en-US" altLang="en-US" smtClean="0"/>
              <a:t>there is some large number of homogeneous goods in the economy</a:t>
            </a:r>
          </a:p>
          <a:p>
            <a:pPr lvl="2">
              <a:lnSpc>
                <a:spcPct val="90000"/>
              </a:lnSpc>
            </a:pPr>
            <a:r>
              <a:rPr lang="en-US" altLang="en-US" smtClean="0"/>
              <a:t>both consumption goods and factors of production</a:t>
            </a:r>
          </a:p>
          <a:p>
            <a:pPr lvl="1"/>
            <a:r>
              <a:rPr lang="en-US" altLang="en-US" smtClean="0"/>
              <a:t>each good has an equilibrium price</a:t>
            </a:r>
          </a:p>
          <a:p>
            <a:pPr lvl="1"/>
            <a:r>
              <a:rPr lang="en-US" altLang="en-US" smtClean="0"/>
              <a:t>there are no transaction or transportation costs</a:t>
            </a:r>
          </a:p>
          <a:p>
            <a:pPr lvl="1"/>
            <a:r>
              <a:rPr lang="en-US" altLang="en-US" smtClean="0"/>
              <a:t>individuals and firms have perfect information</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E0C2A8B9-239F-4032-89DF-A89ADAF95BE4}" type="slidenum">
              <a:rPr lang="en-US" altLang="en-US" sz="1400">
                <a:solidFill>
                  <a:schemeClr val="tx1"/>
                </a:solidFill>
                <a:latin typeface="Times New Roman" panose="02020603050405020304" pitchFamily="18" charset="0"/>
              </a:rPr>
              <a:pPr algn="r"/>
              <a:t>20</a:t>
            </a:fld>
            <a:endParaRPr lang="en-US" altLang="en-US" sz="1400">
              <a:solidFill>
                <a:schemeClr val="tx1"/>
              </a:solidFill>
              <a:latin typeface="Times New Roman" panose="02020603050405020304" pitchFamily="18" charset="0"/>
            </a:endParaRPr>
          </a:p>
        </p:txBody>
      </p:sp>
      <p:sp>
        <p:nvSpPr>
          <p:cNvPr id="23555" name="Rectangle 2"/>
          <p:cNvSpPr>
            <a:spLocks noGrp="1" noChangeArrowheads="1"/>
          </p:cNvSpPr>
          <p:nvPr>
            <p:ph type="title"/>
          </p:nvPr>
        </p:nvSpPr>
        <p:spPr>
          <a:xfrm>
            <a:off x="685800" y="838200"/>
            <a:ext cx="7772400" cy="1219200"/>
          </a:xfrm>
        </p:spPr>
        <p:txBody>
          <a:bodyPr/>
          <a:lstStyle/>
          <a:p>
            <a:pPr>
              <a:lnSpc>
                <a:spcPct val="90000"/>
              </a:lnSpc>
            </a:pPr>
            <a:r>
              <a:rPr lang="en-US" altLang="en-US" smtClean="0"/>
              <a:t>Shape of the Production Possibility Frontier</a:t>
            </a:r>
          </a:p>
        </p:txBody>
      </p:sp>
      <p:sp>
        <p:nvSpPr>
          <p:cNvPr id="23556" name="Rectangle 3"/>
          <p:cNvSpPr>
            <a:spLocks noGrp="1" noChangeArrowheads="1"/>
          </p:cNvSpPr>
          <p:nvPr>
            <p:ph type="body" idx="1"/>
          </p:nvPr>
        </p:nvSpPr>
        <p:spPr>
          <a:xfrm>
            <a:off x="685800" y="2209800"/>
            <a:ext cx="7772400" cy="4267200"/>
          </a:xfrm>
        </p:spPr>
        <p:txBody>
          <a:bodyPr/>
          <a:lstStyle/>
          <a:p>
            <a:r>
              <a:rPr lang="en-US" altLang="en-US" smtClean="0"/>
              <a:t>As production of </a:t>
            </a:r>
            <a:r>
              <a:rPr lang="en-US" altLang="en-US" i="1" smtClean="0"/>
              <a:t>x</a:t>
            </a:r>
            <a:r>
              <a:rPr lang="en-US" altLang="en-US" smtClean="0"/>
              <a:t> rises and production of </a:t>
            </a:r>
            <a:r>
              <a:rPr lang="en-US" altLang="en-US" i="1" smtClean="0"/>
              <a:t>y</a:t>
            </a:r>
            <a:r>
              <a:rPr lang="en-US" altLang="en-US" smtClean="0"/>
              <a:t> falls, the ratio of </a:t>
            </a:r>
            <a:r>
              <a:rPr lang="en-US" altLang="en-US" i="1" smtClean="0"/>
              <a:t>MC</a:t>
            </a:r>
            <a:r>
              <a:rPr lang="en-US" altLang="en-US" i="1" baseline="-25000" smtClean="0"/>
              <a:t>x</a:t>
            </a:r>
            <a:r>
              <a:rPr lang="en-US" altLang="en-US" smtClean="0"/>
              <a:t> to </a:t>
            </a:r>
            <a:r>
              <a:rPr lang="en-US" altLang="en-US" i="1" smtClean="0"/>
              <a:t>MC</a:t>
            </a:r>
            <a:r>
              <a:rPr lang="en-US" altLang="en-US" i="1" baseline="-25000" smtClean="0"/>
              <a:t>y</a:t>
            </a:r>
            <a:r>
              <a:rPr lang="en-US" altLang="en-US" smtClean="0"/>
              <a:t> rises</a:t>
            </a:r>
          </a:p>
          <a:p>
            <a:pPr lvl="1"/>
            <a:r>
              <a:rPr lang="en-US" altLang="en-US" smtClean="0"/>
              <a:t>this occurs if both goods are produced under diminishing returns</a:t>
            </a:r>
          </a:p>
          <a:p>
            <a:pPr lvl="2"/>
            <a:r>
              <a:rPr lang="en-US" altLang="en-US" smtClean="0"/>
              <a:t>increasing the production of </a:t>
            </a:r>
            <a:r>
              <a:rPr lang="en-US" altLang="en-US" i="1" smtClean="0"/>
              <a:t>x</a:t>
            </a:r>
            <a:r>
              <a:rPr lang="en-US" altLang="en-US" smtClean="0"/>
              <a:t> raises </a:t>
            </a:r>
            <a:r>
              <a:rPr lang="en-US" altLang="en-US" i="1" smtClean="0"/>
              <a:t>MC</a:t>
            </a:r>
            <a:r>
              <a:rPr lang="en-US" altLang="en-US" i="1" baseline="-25000" smtClean="0"/>
              <a:t>x</a:t>
            </a:r>
            <a:r>
              <a:rPr lang="en-US" altLang="en-US" smtClean="0"/>
              <a:t>, while reducing the production of </a:t>
            </a:r>
            <a:r>
              <a:rPr lang="en-US" altLang="en-US" i="1" smtClean="0"/>
              <a:t>y</a:t>
            </a:r>
            <a:r>
              <a:rPr lang="en-US" altLang="en-US" smtClean="0"/>
              <a:t> lowers </a:t>
            </a:r>
            <a:r>
              <a:rPr lang="en-US" altLang="en-US" i="1" smtClean="0"/>
              <a:t>MC</a:t>
            </a:r>
            <a:r>
              <a:rPr lang="en-US" altLang="en-US" i="1" baseline="-25000" smtClean="0"/>
              <a:t>y</a:t>
            </a:r>
            <a:endParaRPr lang="en-US" altLang="en-US" smtClean="0"/>
          </a:p>
          <a:p>
            <a:pPr lvl="1"/>
            <a:r>
              <a:rPr lang="en-US" altLang="en-US" smtClean="0"/>
              <a:t>this could also occur if some inputs were more suited for </a:t>
            </a:r>
            <a:r>
              <a:rPr lang="en-US" altLang="en-US" i="1" smtClean="0"/>
              <a:t>x</a:t>
            </a:r>
            <a:r>
              <a:rPr lang="en-US" altLang="en-US" smtClean="0"/>
              <a:t> production than for </a:t>
            </a:r>
            <a:r>
              <a:rPr lang="en-US" altLang="en-US" i="1" smtClean="0"/>
              <a:t>y</a:t>
            </a:r>
            <a:r>
              <a:rPr lang="en-US" altLang="en-US" smtClean="0"/>
              <a:t> production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5557A632-95E3-46DE-9CB6-AA027DDD02BC}" type="slidenum">
              <a:rPr lang="en-US" altLang="en-US" sz="1400">
                <a:solidFill>
                  <a:schemeClr val="tx1"/>
                </a:solidFill>
                <a:latin typeface="Times New Roman" panose="02020603050405020304" pitchFamily="18" charset="0"/>
              </a:rPr>
              <a:pPr algn="r"/>
              <a:t>21</a:t>
            </a:fld>
            <a:endParaRPr lang="en-US" altLang="en-US" sz="1400">
              <a:solidFill>
                <a:schemeClr val="tx1"/>
              </a:solidFill>
              <a:latin typeface="Times New Roman" panose="02020603050405020304" pitchFamily="18" charset="0"/>
            </a:endParaRPr>
          </a:p>
        </p:txBody>
      </p:sp>
      <p:sp>
        <p:nvSpPr>
          <p:cNvPr id="24579" name="Rectangle 2"/>
          <p:cNvSpPr>
            <a:spLocks noGrp="1" noChangeArrowheads="1"/>
          </p:cNvSpPr>
          <p:nvPr>
            <p:ph type="title"/>
          </p:nvPr>
        </p:nvSpPr>
        <p:spPr>
          <a:xfrm>
            <a:off x="685800" y="838200"/>
            <a:ext cx="7772400" cy="1219200"/>
          </a:xfrm>
        </p:spPr>
        <p:txBody>
          <a:bodyPr/>
          <a:lstStyle/>
          <a:p>
            <a:pPr>
              <a:lnSpc>
                <a:spcPct val="90000"/>
              </a:lnSpc>
            </a:pPr>
            <a:r>
              <a:rPr lang="en-US" altLang="en-US" smtClean="0"/>
              <a:t>Shape of the Production Possibility Frontier</a:t>
            </a:r>
          </a:p>
        </p:txBody>
      </p:sp>
      <p:sp>
        <p:nvSpPr>
          <p:cNvPr id="24580" name="Rectangle 3"/>
          <p:cNvSpPr>
            <a:spLocks noGrp="1" noChangeArrowheads="1"/>
          </p:cNvSpPr>
          <p:nvPr>
            <p:ph type="body" idx="1"/>
          </p:nvPr>
        </p:nvSpPr>
        <p:spPr>
          <a:xfrm>
            <a:off x="685800" y="2133600"/>
            <a:ext cx="7772400" cy="4191000"/>
          </a:xfrm>
        </p:spPr>
        <p:txBody>
          <a:bodyPr/>
          <a:lstStyle/>
          <a:p>
            <a:r>
              <a:rPr lang="en-US" altLang="en-US" smtClean="0"/>
              <a:t>But we have assumed that inputs are homogeneous</a:t>
            </a:r>
          </a:p>
          <a:p>
            <a:r>
              <a:rPr lang="en-US" altLang="en-US" smtClean="0"/>
              <a:t>We need an explanation that allows homogeneous inputs and constant returns to scale</a:t>
            </a:r>
          </a:p>
          <a:p>
            <a:r>
              <a:rPr lang="en-US" altLang="en-US" smtClean="0"/>
              <a:t>The production possibility frontier will be concave if goods </a:t>
            </a:r>
            <a:r>
              <a:rPr lang="en-US" altLang="en-US" i="1" smtClean="0"/>
              <a:t>x</a:t>
            </a:r>
            <a:r>
              <a:rPr lang="en-US" altLang="en-US" smtClean="0"/>
              <a:t> and </a:t>
            </a:r>
            <a:r>
              <a:rPr lang="en-US" altLang="en-US" i="1" smtClean="0"/>
              <a:t>y</a:t>
            </a:r>
            <a:r>
              <a:rPr lang="en-US" altLang="en-US" smtClean="0"/>
              <a:t> use inputs in different proportions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418A3F9B-59D2-41F0-ACD7-DEA6A86D03C8}" type="slidenum">
              <a:rPr lang="en-US" altLang="en-US" sz="1400">
                <a:solidFill>
                  <a:schemeClr val="tx1"/>
                </a:solidFill>
                <a:latin typeface="Times New Roman" panose="02020603050405020304" pitchFamily="18" charset="0"/>
              </a:rPr>
              <a:pPr algn="r"/>
              <a:t>22</a:t>
            </a:fld>
            <a:endParaRPr lang="en-US" altLang="en-US" sz="1400">
              <a:solidFill>
                <a:schemeClr val="tx1"/>
              </a:solidFill>
              <a:latin typeface="Times New Roman" panose="02020603050405020304" pitchFamily="18" charset="0"/>
            </a:endParaRPr>
          </a:p>
        </p:txBody>
      </p:sp>
      <p:sp>
        <p:nvSpPr>
          <p:cNvPr id="25603" name="Rectangle 2"/>
          <p:cNvSpPr>
            <a:spLocks noGrp="1" noChangeArrowheads="1"/>
          </p:cNvSpPr>
          <p:nvPr>
            <p:ph type="title"/>
          </p:nvPr>
        </p:nvSpPr>
        <p:spPr>
          <a:xfrm>
            <a:off x="685800" y="838200"/>
            <a:ext cx="7772400" cy="914400"/>
          </a:xfrm>
        </p:spPr>
        <p:txBody>
          <a:bodyPr/>
          <a:lstStyle/>
          <a:p>
            <a:r>
              <a:rPr lang="en-US" altLang="en-US" smtClean="0"/>
              <a:t>Opportunity Cost</a:t>
            </a:r>
          </a:p>
        </p:txBody>
      </p:sp>
      <p:sp>
        <p:nvSpPr>
          <p:cNvPr id="25604" name="Rectangle 3"/>
          <p:cNvSpPr>
            <a:spLocks noGrp="1" noChangeArrowheads="1"/>
          </p:cNvSpPr>
          <p:nvPr>
            <p:ph type="body" idx="1"/>
          </p:nvPr>
        </p:nvSpPr>
        <p:spPr>
          <a:xfrm>
            <a:off x="685800" y="1828800"/>
            <a:ext cx="7924800" cy="4648200"/>
          </a:xfrm>
        </p:spPr>
        <p:txBody>
          <a:bodyPr/>
          <a:lstStyle/>
          <a:p>
            <a:r>
              <a:rPr lang="en-US" altLang="en-US" smtClean="0"/>
              <a:t>The production possibility frontier demonstrates that there are many possible efficient combinations of two goods</a:t>
            </a:r>
          </a:p>
          <a:p>
            <a:r>
              <a:rPr lang="en-US" altLang="en-US" smtClean="0"/>
              <a:t>Producing more of one good necessitates lowering the production of the other good</a:t>
            </a:r>
          </a:p>
          <a:p>
            <a:pPr lvl="1"/>
            <a:r>
              <a:rPr lang="en-US" altLang="en-US" smtClean="0"/>
              <a:t>this is what economists mean by </a:t>
            </a:r>
            <a:r>
              <a:rPr lang="en-US" altLang="en-US" u="sng" smtClean="0"/>
              <a:t>opportunity cost</a:t>
            </a:r>
            <a:endParaRPr lang="en-US"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3595A441-8F82-4FE9-AE75-8E7357CD916A}" type="slidenum">
              <a:rPr lang="en-US" altLang="en-US" sz="1400">
                <a:solidFill>
                  <a:schemeClr val="tx1"/>
                </a:solidFill>
                <a:latin typeface="Times New Roman" panose="02020603050405020304" pitchFamily="18" charset="0"/>
              </a:rPr>
              <a:pPr algn="r"/>
              <a:t>23</a:t>
            </a:fld>
            <a:endParaRPr lang="en-US" altLang="en-US" sz="1400">
              <a:solidFill>
                <a:schemeClr val="tx1"/>
              </a:solidFill>
              <a:latin typeface="Times New Roman" panose="02020603050405020304" pitchFamily="18" charset="0"/>
            </a:endParaRPr>
          </a:p>
        </p:txBody>
      </p:sp>
      <p:sp>
        <p:nvSpPr>
          <p:cNvPr id="26627" name="Rectangle 2"/>
          <p:cNvSpPr>
            <a:spLocks noGrp="1" noChangeArrowheads="1"/>
          </p:cNvSpPr>
          <p:nvPr>
            <p:ph type="title"/>
          </p:nvPr>
        </p:nvSpPr>
        <p:spPr>
          <a:xfrm>
            <a:off x="685800" y="838200"/>
            <a:ext cx="7772400" cy="914400"/>
          </a:xfrm>
        </p:spPr>
        <p:txBody>
          <a:bodyPr/>
          <a:lstStyle/>
          <a:p>
            <a:r>
              <a:rPr lang="en-US" altLang="en-US" smtClean="0"/>
              <a:t>Opportunity Cost</a:t>
            </a:r>
          </a:p>
        </p:txBody>
      </p:sp>
      <p:sp>
        <p:nvSpPr>
          <p:cNvPr id="26628" name="Rectangle 3"/>
          <p:cNvSpPr>
            <a:spLocks noGrp="1" noChangeArrowheads="1"/>
          </p:cNvSpPr>
          <p:nvPr>
            <p:ph type="body" idx="1"/>
          </p:nvPr>
        </p:nvSpPr>
        <p:spPr>
          <a:xfrm>
            <a:off x="685800" y="1905000"/>
            <a:ext cx="7924800" cy="4419600"/>
          </a:xfrm>
        </p:spPr>
        <p:txBody>
          <a:bodyPr/>
          <a:lstStyle/>
          <a:p>
            <a:r>
              <a:rPr lang="en-US" altLang="en-US" smtClean="0"/>
              <a:t>The opportunity cost of one more unit of </a:t>
            </a:r>
            <a:r>
              <a:rPr lang="en-US" altLang="en-US" i="1" smtClean="0"/>
              <a:t>x</a:t>
            </a:r>
            <a:r>
              <a:rPr lang="en-US" altLang="en-US" smtClean="0"/>
              <a:t> is the reduction in </a:t>
            </a:r>
            <a:r>
              <a:rPr lang="en-US" altLang="en-US" i="1" smtClean="0"/>
              <a:t>y</a:t>
            </a:r>
            <a:r>
              <a:rPr lang="en-US" altLang="en-US" smtClean="0"/>
              <a:t> that this entails</a:t>
            </a:r>
          </a:p>
          <a:p>
            <a:r>
              <a:rPr lang="en-US" altLang="en-US" smtClean="0"/>
              <a:t>Thus, the opportunity cost is best measured as the </a:t>
            </a:r>
            <a:r>
              <a:rPr lang="en-US" altLang="en-US" i="1" smtClean="0"/>
              <a:t>RPT</a:t>
            </a:r>
            <a:r>
              <a:rPr lang="en-US" altLang="en-US" smtClean="0"/>
              <a:t> (of </a:t>
            </a:r>
            <a:r>
              <a:rPr lang="en-US" altLang="en-US" i="1" smtClean="0"/>
              <a:t>x</a:t>
            </a:r>
            <a:r>
              <a:rPr lang="en-US" altLang="en-US" smtClean="0"/>
              <a:t> for </a:t>
            </a:r>
            <a:r>
              <a:rPr lang="en-US" altLang="en-US" i="1" smtClean="0"/>
              <a:t>y</a:t>
            </a:r>
            <a:r>
              <a:rPr lang="en-US" altLang="en-US" smtClean="0"/>
              <a:t>) at the prevailing point on the production possibility frontier</a:t>
            </a:r>
          </a:p>
          <a:p>
            <a:pPr lvl="1"/>
            <a:r>
              <a:rPr lang="en-US" altLang="en-US" smtClean="0"/>
              <a:t>this opportunity cost rises as more </a:t>
            </a:r>
            <a:r>
              <a:rPr lang="en-US" altLang="en-US" i="1" smtClean="0"/>
              <a:t>x</a:t>
            </a:r>
            <a:r>
              <a:rPr lang="en-US" altLang="en-US" smtClean="0"/>
              <a:t> is produced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D1497598-B9F2-49E7-A491-E7456B7BE10E}" type="slidenum">
              <a:rPr lang="en-US" altLang="en-US" sz="1400">
                <a:solidFill>
                  <a:schemeClr val="tx1"/>
                </a:solidFill>
                <a:latin typeface="Times New Roman" panose="02020603050405020304" pitchFamily="18" charset="0"/>
              </a:rPr>
              <a:pPr algn="r"/>
              <a:t>24</a:t>
            </a:fld>
            <a:endParaRPr lang="en-US" altLang="en-US" sz="1400">
              <a:solidFill>
                <a:schemeClr val="tx1"/>
              </a:solidFill>
              <a:latin typeface="Times New Roman" panose="02020603050405020304" pitchFamily="18" charset="0"/>
            </a:endParaRPr>
          </a:p>
        </p:txBody>
      </p:sp>
      <p:sp>
        <p:nvSpPr>
          <p:cNvPr id="27651" name="Rectangle 2"/>
          <p:cNvSpPr>
            <a:spLocks noGrp="1" noChangeArrowheads="1"/>
          </p:cNvSpPr>
          <p:nvPr>
            <p:ph type="title"/>
          </p:nvPr>
        </p:nvSpPr>
        <p:spPr/>
        <p:txBody>
          <a:bodyPr/>
          <a:lstStyle/>
          <a:p>
            <a:pPr>
              <a:lnSpc>
                <a:spcPct val="90000"/>
              </a:lnSpc>
            </a:pPr>
            <a:r>
              <a:rPr lang="en-US" altLang="en-US" smtClean="0"/>
              <a:t>Concavity of the Production Possibility Frontier</a:t>
            </a:r>
          </a:p>
        </p:txBody>
      </p:sp>
      <p:sp>
        <p:nvSpPr>
          <p:cNvPr id="27652" name="Rectangle 3"/>
          <p:cNvSpPr>
            <a:spLocks noGrp="1" noChangeArrowheads="1"/>
          </p:cNvSpPr>
          <p:nvPr>
            <p:ph type="body" idx="1"/>
          </p:nvPr>
        </p:nvSpPr>
        <p:spPr>
          <a:xfrm>
            <a:off x="609600" y="2057400"/>
            <a:ext cx="8001000" cy="1600200"/>
          </a:xfrm>
        </p:spPr>
        <p:txBody>
          <a:bodyPr/>
          <a:lstStyle/>
          <a:p>
            <a:r>
              <a:rPr lang="en-US" altLang="en-US" smtClean="0"/>
              <a:t>Suppose that the production of </a:t>
            </a:r>
            <a:r>
              <a:rPr lang="en-US" altLang="en-US" i="1" smtClean="0"/>
              <a:t>x</a:t>
            </a:r>
            <a:r>
              <a:rPr lang="en-US" altLang="en-US" smtClean="0"/>
              <a:t> and </a:t>
            </a:r>
            <a:r>
              <a:rPr lang="en-US" altLang="en-US" i="1" smtClean="0"/>
              <a:t>y</a:t>
            </a:r>
            <a:r>
              <a:rPr lang="en-US" altLang="en-US" smtClean="0"/>
              <a:t> depends only on labor and the production functions are</a:t>
            </a:r>
          </a:p>
        </p:txBody>
      </p:sp>
      <p:graphicFrame>
        <p:nvGraphicFramePr>
          <p:cNvPr id="888836" name="Object 4"/>
          <p:cNvGraphicFramePr>
            <a:graphicFrameLocks noChangeAspect="1"/>
          </p:cNvGraphicFramePr>
          <p:nvPr/>
        </p:nvGraphicFramePr>
        <p:xfrm>
          <a:off x="1143000" y="3733800"/>
          <a:ext cx="2085975" cy="520700"/>
        </p:xfrm>
        <a:graphic>
          <a:graphicData uri="http://schemas.openxmlformats.org/presentationml/2006/ole">
            <mc:AlternateContent xmlns:mc="http://schemas.openxmlformats.org/markup-compatibility/2006">
              <mc:Choice xmlns:v="urn:schemas-microsoft-com:vml" Requires="v">
                <p:oleObj spid="_x0000_s27656" name="Equation" r:id="rId3" imgW="906782" imgH="220968" progId="Equation.3">
                  <p:embed/>
                </p:oleObj>
              </mc:Choice>
              <mc:Fallback>
                <p:oleObj name="Equation" r:id="rId3" imgW="906782" imgH="220968"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3733800"/>
                        <a:ext cx="2085975"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88837" name="Object 5"/>
          <p:cNvGraphicFramePr>
            <a:graphicFrameLocks noChangeAspect="1"/>
          </p:cNvGraphicFramePr>
          <p:nvPr/>
        </p:nvGraphicFramePr>
        <p:xfrm>
          <a:off x="5334000" y="3733800"/>
          <a:ext cx="2114550" cy="581025"/>
        </p:xfrm>
        <a:graphic>
          <a:graphicData uri="http://schemas.openxmlformats.org/presentationml/2006/ole">
            <mc:AlternateContent xmlns:mc="http://schemas.openxmlformats.org/markup-compatibility/2006">
              <mc:Choice xmlns:v="urn:schemas-microsoft-com:vml" Requires="v">
                <p:oleObj spid="_x0000_s27657" name="Equation" r:id="rId5" imgW="922126" imgH="243864" progId="Equation.3">
                  <p:embed/>
                </p:oleObj>
              </mc:Choice>
              <mc:Fallback>
                <p:oleObj name="Equation" r:id="rId5" imgW="922126" imgH="243864"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0" y="3733800"/>
                        <a:ext cx="2114550"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88838" name="Rectangle 6"/>
          <p:cNvSpPr>
            <a:spLocks noChangeArrowheads="1"/>
          </p:cNvSpPr>
          <p:nvPr/>
        </p:nvSpPr>
        <p:spPr bwMode="auto">
          <a:xfrm>
            <a:off x="685800" y="4419600"/>
            <a:ext cx="77724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rgbClr val="470F3E"/>
                </a:solidFill>
                <a:latin typeface="Arial" panose="020B0604020202020204" pitchFamily="34" charset="0"/>
              </a:defRPr>
            </a:lvl1pPr>
            <a:lvl2pPr marL="742950" indent="-285750">
              <a:spcBef>
                <a:spcPct val="20000"/>
              </a:spcBef>
              <a:buChar char="–"/>
              <a:defRPr sz="2800">
                <a:solidFill>
                  <a:srgbClr val="470F3E"/>
                </a:solidFill>
                <a:latin typeface="Arial" panose="020B0604020202020204" pitchFamily="34" charset="0"/>
              </a:defRPr>
            </a:lvl2pPr>
            <a:lvl3pPr marL="1143000" indent="-228600">
              <a:spcBef>
                <a:spcPct val="20000"/>
              </a:spcBef>
              <a:buChar char="•"/>
              <a:defRPr sz="2400">
                <a:solidFill>
                  <a:srgbClr val="470F3E"/>
                </a:solidFill>
                <a:latin typeface="Arial" panose="020B0604020202020204" pitchFamily="34" charset="0"/>
              </a:defRPr>
            </a:lvl3pPr>
            <a:lvl4pPr marL="1600200" indent="-228600">
              <a:spcBef>
                <a:spcPct val="20000"/>
              </a:spcBef>
              <a:buChar char="–"/>
              <a:defRPr sz="2000">
                <a:solidFill>
                  <a:srgbClr val="470F3E"/>
                </a:solidFill>
                <a:latin typeface="Arial" panose="020B0604020202020204" pitchFamily="34" charset="0"/>
              </a:defRPr>
            </a:lvl4pPr>
            <a:lvl5pPr marL="2057400" indent="-228600">
              <a:spcBef>
                <a:spcPct val="20000"/>
              </a:spcBef>
              <a:buChar char="»"/>
              <a:defRPr sz="2000">
                <a:solidFill>
                  <a:srgbClr val="470F3E"/>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470F3E"/>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470F3E"/>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470F3E"/>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470F3E"/>
                </a:solidFill>
                <a:latin typeface="Arial" panose="020B0604020202020204" pitchFamily="34" charset="0"/>
              </a:defRPr>
            </a:lvl9pPr>
          </a:lstStyle>
          <a:p>
            <a:pPr>
              <a:lnSpc>
                <a:spcPct val="80000"/>
              </a:lnSpc>
            </a:pPr>
            <a:r>
              <a:rPr lang="en-US" altLang="en-US"/>
              <a:t>If labor supply is fixed at 100, then</a:t>
            </a:r>
          </a:p>
          <a:p>
            <a:pPr algn="ctr">
              <a:buFontTx/>
              <a:buNone/>
            </a:pPr>
            <a:r>
              <a:rPr lang="en-US" altLang="en-US" sz="2800" i="1">
                <a:solidFill>
                  <a:srgbClr val="3B4F89"/>
                </a:solidFill>
                <a:latin typeface="Times New Roman" panose="02020603050405020304" pitchFamily="18" charset="0"/>
              </a:rPr>
              <a:t>l</a:t>
            </a:r>
            <a:r>
              <a:rPr lang="en-US" altLang="en-US" sz="2800" i="1" baseline="-25000">
                <a:solidFill>
                  <a:srgbClr val="3B4F89"/>
                </a:solidFill>
              </a:rPr>
              <a:t>x</a:t>
            </a:r>
            <a:r>
              <a:rPr lang="en-US" altLang="en-US" sz="2800">
                <a:solidFill>
                  <a:srgbClr val="3B4F89"/>
                </a:solidFill>
              </a:rPr>
              <a:t> + </a:t>
            </a:r>
            <a:r>
              <a:rPr lang="en-US" altLang="en-US" sz="2800" i="1">
                <a:solidFill>
                  <a:srgbClr val="3B4F89"/>
                </a:solidFill>
                <a:latin typeface="Times New Roman" panose="02020603050405020304" pitchFamily="18" charset="0"/>
              </a:rPr>
              <a:t>l</a:t>
            </a:r>
            <a:r>
              <a:rPr lang="en-US" altLang="en-US" sz="2800" i="1" baseline="-25000">
                <a:solidFill>
                  <a:srgbClr val="3B4F89"/>
                </a:solidFill>
              </a:rPr>
              <a:t>y</a:t>
            </a:r>
            <a:r>
              <a:rPr lang="en-US" altLang="en-US" sz="2800">
                <a:solidFill>
                  <a:srgbClr val="3B4F89"/>
                </a:solidFill>
              </a:rPr>
              <a:t> = 100</a:t>
            </a:r>
          </a:p>
          <a:p>
            <a:pPr>
              <a:lnSpc>
                <a:spcPct val="80000"/>
              </a:lnSpc>
            </a:pPr>
            <a:r>
              <a:rPr lang="en-US" altLang="en-US"/>
              <a:t>The production possibility frontier is</a:t>
            </a:r>
          </a:p>
          <a:p>
            <a:pPr algn="ctr">
              <a:buFontTx/>
              <a:buNone/>
            </a:pPr>
            <a:r>
              <a:rPr lang="en-US" altLang="en-US" sz="2800" i="1">
                <a:solidFill>
                  <a:srgbClr val="3B4F89"/>
                </a:solidFill>
              </a:rPr>
              <a:t>x</a:t>
            </a:r>
            <a:r>
              <a:rPr lang="en-US" altLang="en-US" sz="2800" baseline="30000">
                <a:solidFill>
                  <a:srgbClr val="3B4F89"/>
                </a:solidFill>
              </a:rPr>
              <a:t>2</a:t>
            </a:r>
            <a:r>
              <a:rPr lang="en-US" altLang="en-US" sz="2800">
                <a:solidFill>
                  <a:srgbClr val="3B4F89"/>
                </a:solidFill>
              </a:rPr>
              <a:t> + </a:t>
            </a:r>
            <a:r>
              <a:rPr lang="en-US" altLang="en-US" sz="2800" i="1">
                <a:solidFill>
                  <a:srgbClr val="3B4F89"/>
                </a:solidFill>
              </a:rPr>
              <a:t>y</a:t>
            </a:r>
            <a:r>
              <a:rPr lang="en-US" altLang="en-US" sz="2800" baseline="30000">
                <a:solidFill>
                  <a:srgbClr val="3B4F89"/>
                </a:solidFill>
              </a:rPr>
              <a:t>2</a:t>
            </a:r>
            <a:r>
              <a:rPr lang="en-US" altLang="en-US" sz="2800">
                <a:solidFill>
                  <a:srgbClr val="3B4F89"/>
                </a:solidFill>
              </a:rPr>
              <a:t> = 100	for </a:t>
            </a:r>
            <a:r>
              <a:rPr lang="en-US" altLang="en-US" sz="2800" i="1">
                <a:solidFill>
                  <a:srgbClr val="3B4F89"/>
                </a:solidFill>
              </a:rPr>
              <a:t>x</a:t>
            </a:r>
            <a:r>
              <a:rPr lang="en-US" altLang="en-US" sz="2800">
                <a:solidFill>
                  <a:srgbClr val="3B4F89"/>
                </a:solidFill>
              </a:rPr>
              <a:t>,</a:t>
            </a:r>
            <a:r>
              <a:rPr lang="en-US" altLang="en-US" sz="2800" i="1">
                <a:solidFill>
                  <a:srgbClr val="3B4F89"/>
                </a:solidFill>
              </a:rPr>
              <a:t>y</a:t>
            </a:r>
            <a:r>
              <a:rPr lang="en-US" altLang="en-US" sz="2800">
                <a:solidFill>
                  <a:srgbClr val="3B4F89"/>
                </a:solidFill>
              </a:rPr>
              <a:t> </a:t>
            </a:r>
            <a:r>
              <a:rPr lang="en-US" altLang="en-US" sz="2800">
                <a:solidFill>
                  <a:srgbClr val="3B4F89"/>
                </a:solidFill>
                <a:sym typeface="Symbol" panose="05050102010706020507" pitchFamily="18" charset="2"/>
              </a:rPr>
              <a:t> 0</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88836"/>
                                        </p:tgtEl>
                                        <p:attrNameLst>
                                          <p:attrName>style.visibility</p:attrName>
                                        </p:attrNameLst>
                                      </p:cBhvr>
                                      <p:to>
                                        <p:strVal val="visible"/>
                                      </p:to>
                                    </p:set>
                                    <p:animEffect transition="in" filter="wipe(left)">
                                      <p:cBhvr>
                                        <p:cTn id="7" dur="500"/>
                                        <p:tgtEl>
                                          <p:spTgt spid="8888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888837"/>
                                        </p:tgtEl>
                                        <p:attrNameLst>
                                          <p:attrName>style.visibility</p:attrName>
                                        </p:attrNameLst>
                                      </p:cBhvr>
                                      <p:to>
                                        <p:strVal val="visible"/>
                                      </p:to>
                                    </p:set>
                                    <p:animEffect transition="in" filter="wipe(left)">
                                      <p:cBhvr>
                                        <p:cTn id="12" dur="500"/>
                                        <p:tgtEl>
                                          <p:spTgt spid="88883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88838">
                                            <p:txEl>
                                              <p:pRg st="0" end="0"/>
                                            </p:txEl>
                                          </p:spTgt>
                                        </p:tgtEl>
                                        <p:attrNameLst>
                                          <p:attrName>style.visibility</p:attrName>
                                        </p:attrNameLst>
                                      </p:cBhvr>
                                      <p:to>
                                        <p:strVal val="visible"/>
                                      </p:to>
                                    </p:set>
                                    <p:animEffect transition="in" filter="wipe(left)">
                                      <p:cBhvr>
                                        <p:cTn id="17" dur="500"/>
                                        <p:tgtEl>
                                          <p:spTgt spid="888838">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88838">
                                            <p:txEl>
                                              <p:pRg st="1" end="1"/>
                                            </p:txEl>
                                          </p:spTgt>
                                        </p:tgtEl>
                                        <p:attrNameLst>
                                          <p:attrName>style.visibility</p:attrName>
                                        </p:attrNameLst>
                                      </p:cBhvr>
                                      <p:to>
                                        <p:strVal val="visible"/>
                                      </p:to>
                                    </p:set>
                                    <p:animEffect transition="in" filter="wipe(left)">
                                      <p:cBhvr>
                                        <p:cTn id="22" dur="500"/>
                                        <p:tgtEl>
                                          <p:spTgt spid="888838">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88838">
                                            <p:txEl>
                                              <p:pRg st="2" end="2"/>
                                            </p:txEl>
                                          </p:spTgt>
                                        </p:tgtEl>
                                        <p:attrNameLst>
                                          <p:attrName>style.visibility</p:attrName>
                                        </p:attrNameLst>
                                      </p:cBhvr>
                                      <p:to>
                                        <p:strVal val="visible"/>
                                      </p:to>
                                    </p:set>
                                    <p:animEffect transition="in" filter="wipe(left)">
                                      <p:cBhvr>
                                        <p:cTn id="27" dur="500"/>
                                        <p:tgtEl>
                                          <p:spTgt spid="888838">
                                            <p:txEl>
                                              <p:pRg st="2" end="2"/>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88838">
                                            <p:txEl>
                                              <p:pRg st="3" end="3"/>
                                            </p:txEl>
                                          </p:spTgt>
                                        </p:tgtEl>
                                        <p:attrNameLst>
                                          <p:attrName>style.visibility</p:attrName>
                                        </p:attrNameLst>
                                      </p:cBhvr>
                                      <p:to>
                                        <p:strVal val="visible"/>
                                      </p:to>
                                    </p:set>
                                    <p:animEffect transition="in" filter="wipe(left)">
                                      <p:cBhvr>
                                        <p:cTn id="32" dur="500"/>
                                        <p:tgtEl>
                                          <p:spTgt spid="88883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8"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AB6AF3C9-EFEC-45B9-8DC6-211A7E5A3F69}" type="slidenum">
              <a:rPr lang="en-US" altLang="en-US" sz="1400">
                <a:solidFill>
                  <a:schemeClr val="tx1"/>
                </a:solidFill>
                <a:latin typeface="Times New Roman" panose="02020603050405020304" pitchFamily="18" charset="0"/>
              </a:rPr>
              <a:pPr algn="r"/>
              <a:t>25</a:t>
            </a:fld>
            <a:endParaRPr lang="en-US" altLang="en-US" sz="1400">
              <a:solidFill>
                <a:schemeClr val="tx1"/>
              </a:solidFill>
              <a:latin typeface="Times New Roman" panose="02020603050405020304" pitchFamily="18" charset="0"/>
            </a:endParaRPr>
          </a:p>
        </p:txBody>
      </p:sp>
      <p:sp>
        <p:nvSpPr>
          <p:cNvPr id="28675" name="Rectangle 2"/>
          <p:cNvSpPr>
            <a:spLocks noGrp="1" noChangeArrowheads="1"/>
          </p:cNvSpPr>
          <p:nvPr>
            <p:ph type="title"/>
          </p:nvPr>
        </p:nvSpPr>
        <p:spPr/>
        <p:txBody>
          <a:bodyPr/>
          <a:lstStyle/>
          <a:p>
            <a:pPr>
              <a:lnSpc>
                <a:spcPct val="90000"/>
              </a:lnSpc>
            </a:pPr>
            <a:r>
              <a:rPr lang="en-US" altLang="en-US" smtClean="0"/>
              <a:t>Concavity of the Production Possibility Frontier</a:t>
            </a:r>
          </a:p>
        </p:txBody>
      </p:sp>
      <p:sp>
        <p:nvSpPr>
          <p:cNvPr id="28676" name="Rectangle 3"/>
          <p:cNvSpPr>
            <a:spLocks noGrp="1" noChangeArrowheads="1"/>
          </p:cNvSpPr>
          <p:nvPr>
            <p:ph type="body" idx="1"/>
          </p:nvPr>
        </p:nvSpPr>
        <p:spPr>
          <a:xfrm>
            <a:off x="609600" y="2057400"/>
            <a:ext cx="8001000" cy="1066800"/>
          </a:xfrm>
        </p:spPr>
        <p:txBody>
          <a:bodyPr/>
          <a:lstStyle/>
          <a:p>
            <a:r>
              <a:rPr lang="en-US" altLang="en-US" smtClean="0"/>
              <a:t>The </a:t>
            </a:r>
            <a:r>
              <a:rPr lang="en-US" altLang="en-US" i="1" smtClean="0"/>
              <a:t>RPT</a:t>
            </a:r>
            <a:r>
              <a:rPr lang="en-US" altLang="en-US" smtClean="0"/>
              <a:t> can be calculated by taking the total differential:</a:t>
            </a:r>
          </a:p>
        </p:txBody>
      </p:sp>
      <p:graphicFrame>
        <p:nvGraphicFramePr>
          <p:cNvPr id="1052676" name="Object 4"/>
          <p:cNvGraphicFramePr>
            <a:graphicFrameLocks noChangeAspect="1"/>
          </p:cNvGraphicFramePr>
          <p:nvPr/>
        </p:nvGraphicFramePr>
        <p:xfrm>
          <a:off x="685800" y="3124200"/>
          <a:ext cx="7272338" cy="954088"/>
        </p:xfrm>
        <a:graphic>
          <a:graphicData uri="http://schemas.openxmlformats.org/presentationml/2006/ole">
            <mc:AlternateContent xmlns:mc="http://schemas.openxmlformats.org/markup-compatibility/2006">
              <mc:Choice xmlns:v="urn:schemas-microsoft-com:vml" Requires="v">
                <p:oleObj spid="_x0000_s28679" name="Equation" r:id="rId3" imgW="3177628" imgH="411480" progId="Equation.3">
                  <p:embed/>
                </p:oleObj>
              </mc:Choice>
              <mc:Fallback>
                <p:oleObj name="Equation" r:id="rId3" imgW="3177628" imgH="4114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124200"/>
                        <a:ext cx="7272338" cy="954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52678" name="Rectangle 6"/>
          <p:cNvSpPr>
            <a:spLocks noChangeArrowheads="1"/>
          </p:cNvSpPr>
          <p:nvPr/>
        </p:nvSpPr>
        <p:spPr bwMode="auto">
          <a:xfrm>
            <a:off x="685800" y="4191000"/>
            <a:ext cx="77724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rgbClr val="470F3E"/>
                </a:solidFill>
                <a:latin typeface="Arial" panose="020B0604020202020204" pitchFamily="34" charset="0"/>
              </a:defRPr>
            </a:lvl1pPr>
            <a:lvl2pPr marL="742950" indent="-285750">
              <a:spcBef>
                <a:spcPct val="20000"/>
              </a:spcBef>
              <a:buChar char="–"/>
              <a:defRPr sz="2800">
                <a:solidFill>
                  <a:srgbClr val="470F3E"/>
                </a:solidFill>
                <a:latin typeface="Arial" panose="020B0604020202020204" pitchFamily="34" charset="0"/>
              </a:defRPr>
            </a:lvl2pPr>
            <a:lvl3pPr marL="1143000" indent="-228600">
              <a:spcBef>
                <a:spcPct val="20000"/>
              </a:spcBef>
              <a:buChar char="•"/>
              <a:defRPr sz="2400">
                <a:solidFill>
                  <a:srgbClr val="470F3E"/>
                </a:solidFill>
                <a:latin typeface="Arial" panose="020B0604020202020204" pitchFamily="34" charset="0"/>
              </a:defRPr>
            </a:lvl3pPr>
            <a:lvl4pPr marL="1600200" indent="-228600">
              <a:spcBef>
                <a:spcPct val="20000"/>
              </a:spcBef>
              <a:buChar char="–"/>
              <a:defRPr sz="2000">
                <a:solidFill>
                  <a:srgbClr val="470F3E"/>
                </a:solidFill>
                <a:latin typeface="Arial" panose="020B0604020202020204" pitchFamily="34" charset="0"/>
              </a:defRPr>
            </a:lvl4pPr>
            <a:lvl5pPr marL="2057400" indent="-228600">
              <a:spcBef>
                <a:spcPct val="20000"/>
              </a:spcBef>
              <a:buChar char="»"/>
              <a:defRPr sz="2000">
                <a:solidFill>
                  <a:srgbClr val="470F3E"/>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470F3E"/>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470F3E"/>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470F3E"/>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470F3E"/>
                </a:solidFill>
                <a:latin typeface="Arial" panose="020B0604020202020204" pitchFamily="34" charset="0"/>
              </a:defRPr>
            </a:lvl9pPr>
          </a:lstStyle>
          <a:p>
            <a:pPr>
              <a:lnSpc>
                <a:spcPct val="90000"/>
              </a:lnSpc>
            </a:pPr>
            <a:r>
              <a:rPr lang="en-US" altLang="en-US"/>
              <a:t>The slope of the production possibility frontier decreases as </a:t>
            </a:r>
            <a:r>
              <a:rPr lang="en-US" altLang="en-US" i="1"/>
              <a:t>x</a:t>
            </a:r>
            <a:r>
              <a:rPr lang="en-US" altLang="en-US"/>
              <a:t> output increases</a:t>
            </a:r>
          </a:p>
          <a:p>
            <a:pPr lvl="1">
              <a:lnSpc>
                <a:spcPct val="90000"/>
              </a:lnSpc>
            </a:pPr>
            <a:r>
              <a:rPr lang="en-US" altLang="en-US">
                <a:sym typeface="Symbol" panose="05050102010706020507" pitchFamily="18" charset="2"/>
              </a:rPr>
              <a:t>the frontier is concave</a:t>
            </a:r>
          </a:p>
          <a:p>
            <a:pPr lvl="1">
              <a:lnSpc>
                <a:spcPct val="90000"/>
              </a:lnSpc>
            </a:pPr>
            <a:r>
              <a:rPr lang="en-US" altLang="en-US">
                <a:sym typeface="Symbol" panose="05050102010706020507" pitchFamily="18" charset="2"/>
              </a:rPr>
              <a:t>Note: </a:t>
            </a:r>
            <a:r>
              <a:rPr lang="en-US" altLang="en-US"/>
              <a:t>RPT increases as </a:t>
            </a:r>
            <a:r>
              <a:rPr lang="en-US" altLang="en-US" i="1"/>
              <a:t>x</a:t>
            </a:r>
            <a:r>
              <a:rPr lang="en-US" altLang="en-US"/>
              <a:t> output increases</a:t>
            </a:r>
            <a:endParaRPr lang="en-US" altLang="en-US">
              <a:sym typeface="Symbol" panose="05050102010706020507"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052676"/>
                                        </p:tgtEl>
                                        <p:attrNameLst>
                                          <p:attrName>style.visibility</p:attrName>
                                        </p:attrNameLst>
                                      </p:cBhvr>
                                      <p:to>
                                        <p:strVal val="visible"/>
                                      </p:to>
                                    </p:set>
                                    <p:animEffect transition="in" filter="wipe(left)">
                                      <p:cBhvr>
                                        <p:cTn id="7" dur="500"/>
                                        <p:tgtEl>
                                          <p:spTgt spid="10526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52678"/>
                                        </p:tgtEl>
                                        <p:attrNameLst>
                                          <p:attrName>style.visibility</p:attrName>
                                        </p:attrNameLst>
                                      </p:cBhvr>
                                      <p:to>
                                        <p:strVal val="visible"/>
                                      </p:to>
                                    </p:set>
                                    <p:animEffect transition="in" filter="wipe(left)">
                                      <p:cBhvr>
                                        <p:cTn id="12" dur="500"/>
                                        <p:tgtEl>
                                          <p:spTgt spid="1052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267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015451E0-38F3-4EE7-9635-8D2D4590B99D}" type="slidenum">
              <a:rPr lang="en-US" altLang="en-US" sz="1400">
                <a:solidFill>
                  <a:schemeClr val="tx1"/>
                </a:solidFill>
                <a:latin typeface="Times New Roman" panose="02020603050405020304" pitchFamily="18" charset="0"/>
              </a:rPr>
              <a:pPr algn="r"/>
              <a:t>26</a:t>
            </a:fld>
            <a:endParaRPr lang="en-US" altLang="en-US" sz="1400">
              <a:solidFill>
                <a:schemeClr val="tx1"/>
              </a:solidFill>
              <a:latin typeface="Times New Roman" panose="02020603050405020304" pitchFamily="18" charset="0"/>
            </a:endParaRPr>
          </a:p>
        </p:txBody>
      </p:sp>
      <p:sp>
        <p:nvSpPr>
          <p:cNvPr id="29699" name="Rectangle 2"/>
          <p:cNvSpPr>
            <a:spLocks noGrp="1" noChangeArrowheads="1"/>
          </p:cNvSpPr>
          <p:nvPr>
            <p:ph type="title"/>
          </p:nvPr>
        </p:nvSpPr>
        <p:spPr>
          <a:xfrm>
            <a:off x="304800" y="838200"/>
            <a:ext cx="8610600" cy="1143000"/>
          </a:xfrm>
        </p:spPr>
        <p:txBody>
          <a:bodyPr/>
          <a:lstStyle/>
          <a:p>
            <a:pPr>
              <a:lnSpc>
                <a:spcPct val="90000"/>
              </a:lnSpc>
            </a:pPr>
            <a:r>
              <a:rPr lang="en-US" altLang="en-US" smtClean="0"/>
              <a:t>Determination of</a:t>
            </a:r>
            <a:br>
              <a:rPr lang="en-US" altLang="en-US" smtClean="0"/>
            </a:br>
            <a:r>
              <a:rPr lang="en-US" altLang="en-US" smtClean="0"/>
              <a:t>Equilibrium Prices</a:t>
            </a:r>
          </a:p>
        </p:txBody>
      </p:sp>
      <p:sp>
        <p:nvSpPr>
          <p:cNvPr id="29700" name="Rectangle 3"/>
          <p:cNvSpPr>
            <a:spLocks noGrp="1" noChangeArrowheads="1"/>
          </p:cNvSpPr>
          <p:nvPr>
            <p:ph type="body" idx="1"/>
          </p:nvPr>
        </p:nvSpPr>
        <p:spPr>
          <a:xfrm>
            <a:off x="685800" y="2281238"/>
            <a:ext cx="7772400" cy="3814762"/>
          </a:xfrm>
        </p:spPr>
        <p:txBody>
          <a:bodyPr/>
          <a:lstStyle/>
          <a:p>
            <a:r>
              <a:rPr lang="en-US" altLang="en-US" smtClean="0"/>
              <a:t>We can use the production possibility frontier along with a set of indifference curves to show how equilibrium prices are determined</a:t>
            </a:r>
          </a:p>
          <a:p>
            <a:pPr lvl="1"/>
            <a:r>
              <a:rPr lang="en-US" altLang="en-US" smtClean="0"/>
              <a:t>the indifference curves represent individuals’ preferences for the two goods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ABE560F9-961A-48F1-A8FB-0EC700952397}" type="slidenum">
              <a:rPr lang="en-US" altLang="en-US" sz="1400">
                <a:solidFill>
                  <a:schemeClr val="tx1"/>
                </a:solidFill>
                <a:latin typeface="Times New Roman" panose="02020603050405020304" pitchFamily="18" charset="0"/>
              </a:rPr>
              <a:pPr algn="r"/>
              <a:t>27</a:t>
            </a:fld>
            <a:endParaRPr lang="en-US" altLang="en-US" sz="1400">
              <a:solidFill>
                <a:schemeClr val="tx1"/>
              </a:solidFill>
              <a:latin typeface="Times New Roman" panose="02020603050405020304" pitchFamily="18" charset="0"/>
            </a:endParaRPr>
          </a:p>
        </p:txBody>
      </p:sp>
      <p:sp>
        <p:nvSpPr>
          <p:cNvPr id="30723" name="Rectangle 2"/>
          <p:cNvSpPr>
            <a:spLocks noGrp="1" noChangeArrowheads="1"/>
          </p:cNvSpPr>
          <p:nvPr>
            <p:ph type="title"/>
          </p:nvPr>
        </p:nvSpPr>
        <p:spPr>
          <a:xfrm>
            <a:off x="381000" y="838200"/>
            <a:ext cx="8534400" cy="1066800"/>
          </a:xfrm>
        </p:spPr>
        <p:txBody>
          <a:bodyPr/>
          <a:lstStyle/>
          <a:p>
            <a:pPr>
              <a:lnSpc>
                <a:spcPct val="90000"/>
              </a:lnSpc>
            </a:pPr>
            <a:r>
              <a:rPr lang="en-US" altLang="en-US" smtClean="0"/>
              <a:t>Determination of</a:t>
            </a:r>
            <a:br>
              <a:rPr lang="en-US" altLang="en-US" smtClean="0"/>
            </a:br>
            <a:r>
              <a:rPr lang="en-US" altLang="en-US" smtClean="0"/>
              <a:t>Equilibrium Prices</a:t>
            </a:r>
          </a:p>
        </p:txBody>
      </p:sp>
      <p:sp>
        <p:nvSpPr>
          <p:cNvPr id="30724" name="Line 3"/>
          <p:cNvSpPr>
            <a:spLocks noChangeShapeType="1"/>
          </p:cNvSpPr>
          <p:nvPr/>
        </p:nvSpPr>
        <p:spPr bwMode="auto">
          <a:xfrm>
            <a:off x="1524000" y="2743200"/>
            <a:ext cx="0" cy="3505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725" name="Line 4"/>
          <p:cNvSpPr>
            <a:spLocks noChangeShapeType="1"/>
          </p:cNvSpPr>
          <p:nvPr/>
        </p:nvSpPr>
        <p:spPr bwMode="auto">
          <a:xfrm>
            <a:off x="1524000" y="6248400"/>
            <a:ext cx="4495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726" name="Text Box 5"/>
          <p:cNvSpPr txBox="1">
            <a:spLocks noChangeArrowheads="1"/>
          </p:cNvSpPr>
          <p:nvPr/>
        </p:nvSpPr>
        <p:spPr bwMode="auto">
          <a:xfrm>
            <a:off x="6019800" y="6092825"/>
            <a:ext cx="146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a:t>
            </a:r>
            <a:r>
              <a:rPr lang="en-US" altLang="en-US" sz="1800" i="1">
                <a:solidFill>
                  <a:schemeClr val="tx1"/>
                </a:solidFill>
              </a:rPr>
              <a:t>x</a:t>
            </a:r>
          </a:p>
        </p:txBody>
      </p:sp>
      <p:sp>
        <p:nvSpPr>
          <p:cNvPr id="30727" name="Text Box 6"/>
          <p:cNvSpPr txBox="1">
            <a:spLocks noChangeArrowheads="1"/>
          </p:cNvSpPr>
          <p:nvPr/>
        </p:nvSpPr>
        <p:spPr bwMode="auto">
          <a:xfrm>
            <a:off x="381000" y="2362200"/>
            <a:ext cx="160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a:t>
            </a:r>
            <a:r>
              <a:rPr lang="en-US" altLang="en-US" sz="1800" i="1">
                <a:solidFill>
                  <a:schemeClr val="tx1"/>
                </a:solidFill>
              </a:rPr>
              <a:t>y</a:t>
            </a:r>
          </a:p>
        </p:txBody>
      </p:sp>
      <p:sp>
        <p:nvSpPr>
          <p:cNvPr id="30728" name="Freeform 32"/>
          <p:cNvSpPr>
            <a:spLocks/>
          </p:cNvSpPr>
          <p:nvPr/>
        </p:nvSpPr>
        <p:spPr bwMode="auto">
          <a:xfrm>
            <a:off x="2438400" y="2514600"/>
            <a:ext cx="3048000" cy="2743200"/>
          </a:xfrm>
          <a:custGeom>
            <a:avLst/>
            <a:gdLst>
              <a:gd name="T0" fmla="*/ 0 w 1968"/>
              <a:gd name="T1" fmla="*/ 0 h 1824"/>
              <a:gd name="T2" fmla="*/ 1115122 w 1968"/>
              <a:gd name="T3" fmla="*/ 1732547 h 1824"/>
              <a:gd name="T4" fmla="*/ 3048000 w 1968"/>
              <a:gd name="T5" fmla="*/ 27432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729" name="Freeform 33"/>
          <p:cNvSpPr>
            <a:spLocks/>
          </p:cNvSpPr>
          <p:nvPr/>
        </p:nvSpPr>
        <p:spPr bwMode="auto">
          <a:xfrm>
            <a:off x="2743200" y="2514600"/>
            <a:ext cx="3048000" cy="2514600"/>
          </a:xfrm>
          <a:custGeom>
            <a:avLst/>
            <a:gdLst>
              <a:gd name="T0" fmla="*/ 0 w 1968"/>
              <a:gd name="T1" fmla="*/ 0 h 1824"/>
              <a:gd name="T2" fmla="*/ 1115122 w 1968"/>
              <a:gd name="T3" fmla="*/ 1588168 h 1824"/>
              <a:gd name="T4" fmla="*/ 3048000 w 1968"/>
              <a:gd name="T5" fmla="*/ 25146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730" name="Freeform 34"/>
          <p:cNvSpPr>
            <a:spLocks/>
          </p:cNvSpPr>
          <p:nvPr/>
        </p:nvSpPr>
        <p:spPr bwMode="auto">
          <a:xfrm>
            <a:off x="1981200" y="2895600"/>
            <a:ext cx="3124200" cy="2895600"/>
          </a:xfrm>
          <a:custGeom>
            <a:avLst/>
            <a:gdLst>
              <a:gd name="T0" fmla="*/ 0 w 1968"/>
              <a:gd name="T1" fmla="*/ 0 h 1824"/>
              <a:gd name="T2" fmla="*/ 1143000 w 1968"/>
              <a:gd name="T3" fmla="*/ 1828800 h 1824"/>
              <a:gd name="T4" fmla="*/ 3124200 w 1968"/>
              <a:gd name="T5" fmla="*/ 28956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731" name="Arc 38"/>
          <p:cNvSpPr>
            <a:spLocks/>
          </p:cNvSpPr>
          <p:nvPr/>
        </p:nvSpPr>
        <p:spPr bwMode="auto">
          <a:xfrm>
            <a:off x="1524000" y="3429000"/>
            <a:ext cx="2819400" cy="2819400"/>
          </a:xfrm>
          <a:custGeom>
            <a:avLst/>
            <a:gdLst>
              <a:gd name="T0" fmla="*/ 0 w 21600"/>
              <a:gd name="T1" fmla="*/ 0 h 21600"/>
              <a:gd name="T2" fmla="*/ 2819400 w 21600"/>
              <a:gd name="T3" fmla="*/ 2819400 h 21600"/>
              <a:gd name="T4" fmla="*/ 0 w 21600"/>
              <a:gd name="T5" fmla="*/ 28194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0732" name="Text Box 39"/>
          <p:cNvSpPr txBox="1">
            <a:spLocks noChangeArrowheads="1"/>
          </p:cNvSpPr>
          <p:nvPr/>
        </p:nvSpPr>
        <p:spPr bwMode="auto">
          <a:xfrm>
            <a:off x="5059363" y="5665788"/>
            <a:ext cx="3762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1</a:t>
            </a:r>
            <a:endParaRPr lang="en-US" altLang="en-US" sz="1400">
              <a:solidFill>
                <a:srgbClr val="470F3E"/>
              </a:solidFill>
            </a:endParaRPr>
          </a:p>
        </p:txBody>
      </p:sp>
      <p:sp>
        <p:nvSpPr>
          <p:cNvPr id="30733" name="Text Box 40"/>
          <p:cNvSpPr txBox="1">
            <a:spLocks noChangeArrowheads="1"/>
          </p:cNvSpPr>
          <p:nvPr/>
        </p:nvSpPr>
        <p:spPr bwMode="auto">
          <a:xfrm>
            <a:off x="5426075" y="51323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2</a:t>
            </a:r>
            <a:endParaRPr lang="en-US" altLang="en-US" sz="1400">
              <a:solidFill>
                <a:srgbClr val="470F3E"/>
              </a:solidFill>
            </a:endParaRPr>
          </a:p>
        </p:txBody>
      </p:sp>
      <p:sp>
        <p:nvSpPr>
          <p:cNvPr id="30734" name="Text Box 41"/>
          <p:cNvSpPr txBox="1">
            <a:spLocks noChangeArrowheads="1"/>
          </p:cNvSpPr>
          <p:nvPr/>
        </p:nvSpPr>
        <p:spPr bwMode="auto">
          <a:xfrm>
            <a:off x="5730875" y="48275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3</a:t>
            </a:r>
            <a:endParaRPr lang="en-US" altLang="en-US" sz="1400">
              <a:solidFill>
                <a:srgbClr val="470F3E"/>
              </a:solidFill>
            </a:endParaRPr>
          </a:p>
        </p:txBody>
      </p:sp>
      <p:sp>
        <p:nvSpPr>
          <p:cNvPr id="30735" name="Text Box 50"/>
          <p:cNvSpPr txBox="1">
            <a:spLocks noChangeArrowheads="1"/>
          </p:cNvSpPr>
          <p:nvPr/>
        </p:nvSpPr>
        <p:spPr bwMode="auto">
          <a:xfrm>
            <a:off x="4343400" y="2667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endParaRPr lang="en-US" altLang="en-US" b="1" i="1"/>
          </a:p>
        </p:txBody>
      </p:sp>
      <p:grpSp>
        <p:nvGrpSpPr>
          <p:cNvPr id="891963" name="Group 59"/>
          <p:cNvGrpSpPr>
            <a:grpSpLocks/>
          </p:cNvGrpSpPr>
          <p:nvPr/>
        </p:nvGrpSpPr>
        <p:grpSpPr bwMode="auto">
          <a:xfrm>
            <a:off x="1166813" y="3124200"/>
            <a:ext cx="6524625" cy="3455988"/>
            <a:chOff x="735" y="1968"/>
            <a:chExt cx="4110" cy="2177"/>
          </a:xfrm>
        </p:grpSpPr>
        <p:sp>
          <p:nvSpPr>
            <p:cNvPr id="30750" name="Text Box 20"/>
            <p:cNvSpPr txBox="1">
              <a:spLocks noChangeArrowheads="1"/>
            </p:cNvSpPr>
            <p:nvPr/>
          </p:nvSpPr>
          <p:spPr bwMode="auto">
            <a:xfrm>
              <a:off x="735" y="2225"/>
              <a:ext cx="21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endParaRPr lang="en-US" altLang="en-US" sz="1400" b="1" i="1">
                <a:solidFill>
                  <a:schemeClr val="tx1"/>
                </a:solidFill>
              </a:endParaRPr>
            </a:p>
          </p:txBody>
        </p:sp>
        <p:sp>
          <p:nvSpPr>
            <p:cNvPr id="30751" name="Text Box 24"/>
            <p:cNvSpPr txBox="1">
              <a:spLocks noChangeArrowheads="1"/>
            </p:cNvSpPr>
            <p:nvPr/>
          </p:nvSpPr>
          <p:spPr bwMode="auto">
            <a:xfrm>
              <a:off x="1551" y="3953"/>
              <a:ext cx="21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endParaRPr lang="en-US" altLang="en-US" sz="1400" b="1" i="1"/>
            </a:p>
          </p:txBody>
        </p:sp>
        <p:sp>
          <p:nvSpPr>
            <p:cNvPr id="30752" name="Line 47"/>
            <p:cNvSpPr>
              <a:spLocks noChangeShapeType="1"/>
            </p:cNvSpPr>
            <p:nvPr/>
          </p:nvSpPr>
          <p:spPr bwMode="auto">
            <a:xfrm>
              <a:off x="1680" y="2304"/>
              <a:ext cx="0" cy="1632"/>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753" name="Line 48"/>
            <p:cNvSpPr>
              <a:spLocks noChangeShapeType="1"/>
            </p:cNvSpPr>
            <p:nvPr/>
          </p:nvSpPr>
          <p:spPr bwMode="auto">
            <a:xfrm flipH="1">
              <a:off x="960" y="2304"/>
              <a:ext cx="72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754" name="Text Box 51"/>
            <p:cNvSpPr txBox="1">
              <a:spLocks noChangeArrowheads="1"/>
            </p:cNvSpPr>
            <p:nvPr/>
          </p:nvSpPr>
          <p:spPr bwMode="auto">
            <a:xfrm>
              <a:off x="3072" y="1968"/>
              <a:ext cx="177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Output will be </a:t>
              </a:r>
              <a:r>
                <a:rPr lang="en-US" altLang="en-US" i="1">
                  <a:solidFill>
                    <a:srgbClr val="470F3E"/>
                  </a:solidFill>
                </a:rPr>
                <a:t>x</a:t>
              </a:r>
              <a:r>
                <a:rPr lang="en-US" altLang="en-US" baseline="-25000">
                  <a:solidFill>
                    <a:srgbClr val="470F3E"/>
                  </a:solidFill>
                </a:rPr>
                <a:t>1</a:t>
              </a:r>
              <a:r>
                <a:rPr lang="en-US" altLang="en-US">
                  <a:solidFill>
                    <a:srgbClr val="470F3E"/>
                  </a:solidFill>
                </a:rPr>
                <a:t>, </a:t>
              </a:r>
              <a:r>
                <a:rPr lang="en-US" altLang="en-US" i="1">
                  <a:solidFill>
                    <a:srgbClr val="470F3E"/>
                  </a:solidFill>
                </a:rPr>
                <a:t>y</a:t>
              </a:r>
              <a:r>
                <a:rPr lang="en-US" altLang="en-US" baseline="-25000">
                  <a:solidFill>
                    <a:srgbClr val="470F3E"/>
                  </a:solidFill>
                </a:rPr>
                <a:t>1</a:t>
              </a:r>
              <a:endParaRPr lang="en-US" altLang="en-US">
                <a:solidFill>
                  <a:srgbClr val="470F3E"/>
                </a:solidFill>
              </a:endParaRPr>
            </a:p>
          </p:txBody>
        </p:sp>
      </p:grpSp>
      <p:grpSp>
        <p:nvGrpSpPr>
          <p:cNvPr id="891962" name="Group 58"/>
          <p:cNvGrpSpPr>
            <a:grpSpLocks/>
          </p:cNvGrpSpPr>
          <p:nvPr/>
        </p:nvGrpSpPr>
        <p:grpSpPr bwMode="auto">
          <a:xfrm>
            <a:off x="1455738" y="2133600"/>
            <a:ext cx="7231062" cy="3954463"/>
            <a:chOff x="917" y="1344"/>
            <a:chExt cx="4555" cy="2491"/>
          </a:xfrm>
        </p:grpSpPr>
        <p:sp>
          <p:nvSpPr>
            <p:cNvPr id="30744" name="Text Box 31"/>
            <p:cNvSpPr txBox="1">
              <a:spLocks noChangeArrowheads="1"/>
            </p:cNvSpPr>
            <p:nvPr/>
          </p:nvSpPr>
          <p:spPr bwMode="auto">
            <a:xfrm>
              <a:off x="2256" y="1344"/>
              <a:ext cx="321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If the prices of </a:t>
              </a:r>
              <a:r>
                <a:rPr lang="en-US" altLang="en-US" i="1">
                  <a:solidFill>
                    <a:srgbClr val="470F3E"/>
                  </a:solidFill>
                </a:rPr>
                <a:t>x</a:t>
              </a:r>
              <a:r>
                <a:rPr lang="en-US" altLang="en-US">
                  <a:solidFill>
                    <a:srgbClr val="470F3E"/>
                  </a:solidFill>
                </a:rPr>
                <a:t> and </a:t>
              </a:r>
              <a:r>
                <a:rPr lang="en-US" altLang="en-US" i="1">
                  <a:solidFill>
                    <a:srgbClr val="470F3E"/>
                  </a:solidFill>
                </a:rPr>
                <a:t>y</a:t>
              </a:r>
              <a:r>
                <a:rPr lang="en-US" altLang="en-US">
                  <a:solidFill>
                    <a:srgbClr val="470F3E"/>
                  </a:solidFill>
                </a:rPr>
                <a:t> are </a:t>
              </a:r>
              <a:r>
                <a:rPr lang="en-US" altLang="en-US" i="1">
                  <a:solidFill>
                    <a:srgbClr val="470F3E"/>
                  </a:solidFill>
                </a:rPr>
                <a:t>p</a:t>
              </a:r>
              <a:r>
                <a:rPr lang="en-US" altLang="en-US" i="1" baseline="-25000">
                  <a:solidFill>
                    <a:srgbClr val="470F3E"/>
                  </a:solidFill>
                </a:rPr>
                <a:t>x</a:t>
              </a:r>
              <a:r>
                <a:rPr lang="en-US" altLang="en-US">
                  <a:solidFill>
                    <a:srgbClr val="470F3E"/>
                  </a:solidFill>
                </a:rPr>
                <a:t> and </a:t>
              </a:r>
              <a:r>
                <a:rPr lang="en-US" altLang="en-US" i="1">
                  <a:solidFill>
                    <a:srgbClr val="470F3E"/>
                  </a:solidFill>
                </a:rPr>
                <a:t>p</a:t>
              </a:r>
              <a:r>
                <a:rPr lang="en-US" altLang="en-US" i="1" baseline="-25000">
                  <a:solidFill>
                    <a:srgbClr val="470F3E"/>
                  </a:solidFill>
                </a:rPr>
                <a:t>y</a:t>
              </a:r>
              <a:r>
                <a:rPr lang="en-US" altLang="en-US">
                  <a:solidFill>
                    <a:srgbClr val="470F3E"/>
                  </a:solidFill>
                </a:rPr>
                <a:t>, society’s budget constraint is </a:t>
              </a:r>
              <a:r>
                <a:rPr lang="en-US" altLang="en-US" i="1">
                  <a:solidFill>
                    <a:srgbClr val="470F3E"/>
                  </a:solidFill>
                </a:rPr>
                <a:t>C</a:t>
              </a:r>
              <a:endParaRPr lang="en-US" altLang="en-US">
                <a:solidFill>
                  <a:srgbClr val="470F3E"/>
                </a:solidFill>
              </a:endParaRPr>
            </a:p>
          </p:txBody>
        </p:sp>
        <p:sp>
          <p:nvSpPr>
            <p:cNvPr id="30745" name="Line 35"/>
            <p:cNvSpPr>
              <a:spLocks noChangeShapeType="1"/>
            </p:cNvSpPr>
            <p:nvPr/>
          </p:nvSpPr>
          <p:spPr bwMode="auto">
            <a:xfrm>
              <a:off x="1056" y="2016"/>
              <a:ext cx="2784" cy="1296"/>
            </a:xfrm>
            <a:prstGeom prst="line">
              <a:avLst/>
            </a:prstGeom>
            <a:noFill/>
            <a:ln w="28575">
              <a:solidFill>
                <a:srgbClr val="DC00D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graphicFrame>
          <p:nvGraphicFramePr>
            <p:cNvPr id="30746" name="Object 43"/>
            <p:cNvGraphicFramePr>
              <a:graphicFrameLocks noChangeAspect="1"/>
            </p:cNvGraphicFramePr>
            <p:nvPr/>
          </p:nvGraphicFramePr>
          <p:xfrm>
            <a:off x="3897" y="3499"/>
            <a:ext cx="653" cy="336"/>
          </p:xfrm>
          <a:graphic>
            <a:graphicData uri="http://schemas.openxmlformats.org/presentationml/2006/ole">
              <mc:AlternateContent xmlns:mc="http://schemas.openxmlformats.org/markup-compatibility/2006">
                <mc:Choice xmlns:v="urn:schemas-microsoft-com:vml" Requires="v">
                  <p:oleObj spid="_x0000_s30755" name="Equation" r:id="rId3" imgW="853404" imgH="434376" progId="Equation.3">
                    <p:embed/>
                  </p:oleObj>
                </mc:Choice>
                <mc:Fallback>
                  <p:oleObj name="Equation" r:id="rId3" imgW="853404" imgH="434376" progId="Equation.3">
                    <p:embed/>
                    <p:pic>
                      <p:nvPicPr>
                        <p:cNvPr id="0" name="Object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7" y="3499"/>
                          <a:ext cx="653" cy="3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47" name="Text Box 45"/>
            <p:cNvSpPr txBox="1">
              <a:spLocks noChangeArrowheads="1"/>
            </p:cNvSpPr>
            <p:nvPr/>
          </p:nvSpPr>
          <p:spPr bwMode="auto">
            <a:xfrm>
              <a:off x="3821" y="3233"/>
              <a:ext cx="19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DC00DC"/>
                  </a:solidFill>
                </a:rPr>
                <a:t>C</a:t>
              </a:r>
              <a:endParaRPr lang="en-US" altLang="en-US" sz="1400">
                <a:solidFill>
                  <a:srgbClr val="DC00DC"/>
                </a:solidFill>
              </a:endParaRPr>
            </a:p>
          </p:txBody>
        </p:sp>
        <p:sp>
          <p:nvSpPr>
            <p:cNvPr id="30748" name="Text Box 46"/>
            <p:cNvSpPr txBox="1">
              <a:spLocks noChangeArrowheads="1"/>
            </p:cNvSpPr>
            <p:nvPr/>
          </p:nvSpPr>
          <p:spPr bwMode="auto">
            <a:xfrm>
              <a:off x="917" y="1889"/>
              <a:ext cx="19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DC00DC"/>
                  </a:solidFill>
                </a:rPr>
                <a:t>C</a:t>
              </a:r>
              <a:endParaRPr lang="en-US" altLang="en-US" sz="1400">
                <a:solidFill>
                  <a:srgbClr val="DC00DC"/>
                </a:solidFill>
              </a:endParaRPr>
            </a:p>
          </p:txBody>
        </p:sp>
        <p:sp>
          <p:nvSpPr>
            <p:cNvPr id="30749" name="Line 52"/>
            <p:cNvSpPr>
              <a:spLocks noChangeShapeType="1"/>
            </p:cNvSpPr>
            <p:nvPr/>
          </p:nvSpPr>
          <p:spPr bwMode="auto">
            <a:xfrm flipH="1" flipV="1">
              <a:off x="3840" y="3360"/>
              <a:ext cx="48" cy="240"/>
            </a:xfrm>
            <a:prstGeom prst="line">
              <a:avLst/>
            </a:prstGeom>
            <a:noFill/>
            <a:ln w="12700">
              <a:solidFill>
                <a:srgbClr val="DC00D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grpSp>
        <p:nvGrpSpPr>
          <p:cNvPr id="891964" name="Group 60"/>
          <p:cNvGrpSpPr>
            <a:grpSpLocks/>
          </p:cNvGrpSpPr>
          <p:nvPr/>
        </p:nvGrpSpPr>
        <p:grpSpPr bwMode="auto">
          <a:xfrm>
            <a:off x="1143000" y="3886200"/>
            <a:ext cx="7900988" cy="2693988"/>
            <a:chOff x="720" y="2448"/>
            <a:chExt cx="4977" cy="1697"/>
          </a:xfrm>
        </p:grpSpPr>
        <p:sp>
          <p:nvSpPr>
            <p:cNvPr id="30739" name="Text Box 53"/>
            <p:cNvSpPr txBox="1">
              <a:spLocks noChangeArrowheads="1"/>
            </p:cNvSpPr>
            <p:nvPr/>
          </p:nvSpPr>
          <p:spPr bwMode="auto">
            <a:xfrm>
              <a:off x="3024" y="2448"/>
              <a:ext cx="267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Individuals will demand </a:t>
              </a:r>
              <a:r>
                <a:rPr lang="en-US" altLang="en-US" i="1">
                  <a:solidFill>
                    <a:srgbClr val="470F3E"/>
                  </a:solidFill>
                </a:rPr>
                <a:t>x</a:t>
              </a:r>
              <a:r>
                <a:rPr lang="en-US" altLang="en-US" baseline="-25000">
                  <a:solidFill>
                    <a:srgbClr val="470F3E"/>
                  </a:solidFill>
                </a:rPr>
                <a:t>1</a:t>
              </a:r>
              <a:r>
                <a:rPr lang="en-US" altLang="en-US">
                  <a:solidFill>
                    <a:srgbClr val="470F3E"/>
                  </a:solidFill>
                </a:rPr>
                <a:t>’, </a:t>
              </a:r>
              <a:r>
                <a:rPr lang="en-US" altLang="en-US" i="1">
                  <a:solidFill>
                    <a:srgbClr val="470F3E"/>
                  </a:solidFill>
                </a:rPr>
                <a:t>y</a:t>
              </a:r>
              <a:r>
                <a:rPr lang="en-US" altLang="en-US" baseline="-25000">
                  <a:solidFill>
                    <a:srgbClr val="470F3E"/>
                  </a:solidFill>
                </a:rPr>
                <a:t>1</a:t>
              </a:r>
              <a:r>
                <a:rPr lang="en-US" altLang="en-US">
                  <a:solidFill>
                    <a:srgbClr val="470F3E"/>
                  </a:solidFill>
                </a:rPr>
                <a:t>’</a:t>
              </a:r>
            </a:p>
          </p:txBody>
        </p:sp>
        <p:sp>
          <p:nvSpPr>
            <p:cNvPr id="30740" name="Line 54"/>
            <p:cNvSpPr>
              <a:spLocks noChangeShapeType="1"/>
            </p:cNvSpPr>
            <p:nvPr/>
          </p:nvSpPr>
          <p:spPr bwMode="auto">
            <a:xfrm>
              <a:off x="2880" y="2880"/>
              <a:ext cx="0" cy="1056"/>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741" name="Line 55"/>
            <p:cNvSpPr>
              <a:spLocks noChangeShapeType="1"/>
            </p:cNvSpPr>
            <p:nvPr/>
          </p:nvSpPr>
          <p:spPr bwMode="auto">
            <a:xfrm flipH="1">
              <a:off x="960" y="2880"/>
              <a:ext cx="192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0742" name="Text Box 56"/>
            <p:cNvSpPr txBox="1">
              <a:spLocks noChangeArrowheads="1"/>
            </p:cNvSpPr>
            <p:nvPr/>
          </p:nvSpPr>
          <p:spPr bwMode="auto">
            <a:xfrm>
              <a:off x="2736" y="3953"/>
              <a:ext cx="24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r>
                <a:rPr lang="en-US" altLang="en-US" sz="1400" b="1">
                  <a:solidFill>
                    <a:schemeClr val="tx1"/>
                  </a:solidFill>
                </a:rPr>
                <a:t>’</a:t>
              </a:r>
              <a:endParaRPr lang="en-US" altLang="en-US" sz="1400" b="1" i="1"/>
            </a:p>
          </p:txBody>
        </p:sp>
        <p:sp>
          <p:nvSpPr>
            <p:cNvPr id="30743" name="Text Box 57"/>
            <p:cNvSpPr txBox="1">
              <a:spLocks noChangeArrowheads="1"/>
            </p:cNvSpPr>
            <p:nvPr/>
          </p:nvSpPr>
          <p:spPr bwMode="auto">
            <a:xfrm>
              <a:off x="720" y="2801"/>
              <a:ext cx="24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r>
                <a:rPr lang="en-US" altLang="en-US" sz="1400" b="1">
                  <a:solidFill>
                    <a:schemeClr val="tx1"/>
                  </a:solidFill>
                </a:rPr>
                <a:t>’</a:t>
              </a:r>
              <a:endParaRPr lang="en-US" altLang="en-US" sz="1400" b="1" i="1">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nodeType="clickEffect">
                                  <p:stCondLst>
                                    <p:cond delay="0"/>
                                  </p:stCondLst>
                                  <p:childTnLst>
                                    <p:set>
                                      <p:cBhvr>
                                        <p:cTn id="6" dur="1" fill="hold">
                                          <p:stCondLst>
                                            <p:cond delay="0"/>
                                          </p:stCondLst>
                                        </p:cTn>
                                        <p:tgtEl>
                                          <p:spTgt spid="891962"/>
                                        </p:tgtEl>
                                        <p:attrNameLst>
                                          <p:attrName>style.visibility</p:attrName>
                                        </p:attrNameLst>
                                      </p:cBhvr>
                                      <p:to>
                                        <p:strVal val="visible"/>
                                      </p:to>
                                    </p:set>
                                    <p:animEffect transition="in" filter="strips(downRight)">
                                      <p:cBhvr>
                                        <p:cTn id="7" dur="500"/>
                                        <p:tgtEl>
                                          <p:spTgt spid="8919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nodeType="clickEffect">
                                  <p:stCondLst>
                                    <p:cond delay="0"/>
                                  </p:stCondLst>
                                  <p:childTnLst>
                                    <p:set>
                                      <p:cBhvr>
                                        <p:cTn id="11" dur="1" fill="hold">
                                          <p:stCondLst>
                                            <p:cond delay="0"/>
                                          </p:stCondLst>
                                        </p:cTn>
                                        <p:tgtEl>
                                          <p:spTgt spid="891963"/>
                                        </p:tgtEl>
                                        <p:attrNameLst>
                                          <p:attrName>style.visibility</p:attrName>
                                        </p:attrNameLst>
                                      </p:cBhvr>
                                      <p:to>
                                        <p:strVal val="visible"/>
                                      </p:to>
                                    </p:set>
                                    <p:animEffect transition="in" filter="strips(downRight)">
                                      <p:cBhvr>
                                        <p:cTn id="12" dur="500"/>
                                        <p:tgtEl>
                                          <p:spTgt spid="89196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6" fill="hold" nodeType="clickEffect">
                                  <p:stCondLst>
                                    <p:cond delay="0"/>
                                  </p:stCondLst>
                                  <p:childTnLst>
                                    <p:set>
                                      <p:cBhvr>
                                        <p:cTn id="16" dur="1" fill="hold">
                                          <p:stCondLst>
                                            <p:cond delay="0"/>
                                          </p:stCondLst>
                                        </p:cTn>
                                        <p:tgtEl>
                                          <p:spTgt spid="891964"/>
                                        </p:tgtEl>
                                        <p:attrNameLst>
                                          <p:attrName>style.visibility</p:attrName>
                                        </p:attrNameLst>
                                      </p:cBhvr>
                                      <p:to>
                                        <p:strVal val="visible"/>
                                      </p:to>
                                    </p:set>
                                    <p:animEffect transition="in" filter="strips(downRight)">
                                      <p:cBhvr>
                                        <p:cTn id="17" dur="500"/>
                                        <p:tgtEl>
                                          <p:spTgt spid="8919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E0FCCAEF-07DB-43B3-A833-89B12B4D5AC4}" type="slidenum">
              <a:rPr lang="en-US" altLang="en-US" sz="1400">
                <a:solidFill>
                  <a:schemeClr val="tx1"/>
                </a:solidFill>
                <a:latin typeface="Times New Roman" panose="02020603050405020304" pitchFamily="18" charset="0"/>
              </a:rPr>
              <a:pPr algn="r"/>
              <a:t>28</a:t>
            </a:fld>
            <a:endParaRPr lang="en-US" altLang="en-US" sz="1400">
              <a:solidFill>
                <a:schemeClr val="tx1"/>
              </a:solidFill>
              <a:latin typeface="Times New Roman" panose="02020603050405020304" pitchFamily="18" charset="0"/>
            </a:endParaRPr>
          </a:p>
        </p:txBody>
      </p:sp>
      <p:sp>
        <p:nvSpPr>
          <p:cNvPr id="31747" name="Rectangle 2"/>
          <p:cNvSpPr>
            <a:spLocks noGrp="1" noChangeArrowheads="1"/>
          </p:cNvSpPr>
          <p:nvPr>
            <p:ph type="title"/>
          </p:nvPr>
        </p:nvSpPr>
        <p:spPr>
          <a:xfrm>
            <a:off x="381000" y="838200"/>
            <a:ext cx="8534400" cy="1066800"/>
          </a:xfrm>
        </p:spPr>
        <p:txBody>
          <a:bodyPr/>
          <a:lstStyle/>
          <a:p>
            <a:pPr>
              <a:lnSpc>
                <a:spcPct val="90000"/>
              </a:lnSpc>
            </a:pPr>
            <a:r>
              <a:rPr lang="en-US" altLang="en-US" smtClean="0"/>
              <a:t>Determination of</a:t>
            </a:r>
            <a:br>
              <a:rPr lang="en-US" altLang="en-US" smtClean="0"/>
            </a:br>
            <a:r>
              <a:rPr lang="en-US" altLang="en-US" smtClean="0"/>
              <a:t>Equilibrium Prices</a:t>
            </a:r>
          </a:p>
        </p:txBody>
      </p:sp>
      <p:sp>
        <p:nvSpPr>
          <p:cNvPr id="31748" name="Line 3"/>
          <p:cNvSpPr>
            <a:spLocks noChangeShapeType="1"/>
          </p:cNvSpPr>
          <p:nvPr/>
        </p:nvSpPr>
        <p:spPr bwMode="auto">
          <a:xfrm>
            <a:off x="1524000" y="2743200"/>
            <a:ext cx="0" cy="3505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749" name="Line 4"/>
          <p:cNvSpPr>
            <a:spLocks noChangeShapeType="1"/>
          </p:cNvSpPr>
          <p:nvPr/>
        </p:nvSpPr>
        <p:spPr bwMode="auto">
          <a:xfrm>
            <a:off x="1524000" y="6248400"/>
            <a:ext cx="4495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750" name="Text Box 5"/>
          <p:cNvSpPr txBox="1">
            <a:spLocks noChangeArrowheads="1"/>
          </p:cNvSpPr>
          <p:nvPr/>
        </p:nvSpPr>
        <p:spPr bwMode="auto">
          <a:xfrm>
            <a:off x="6019800" y="6092825"/>
            <a:ext cx="146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a:t>
            </a:r>
            <a:r>
              <a:rPr lang="en-US" altLang="en-US" sz="1800" i="1">
                <a:solidFill>
                  <a:schemeClr val="tx1"/>
                </a:solidFill>
              </a:rPr>
              <a:t>x</a:t>
            </a:r>
          </a:p>
        </p:txBody>
      </p:sp>
      <p:sp>
        <p:nvSpPr>
          <p:cNvPr id="31751" name="Text Box 6"/>
          <p:cNvSpPr txBox="1">
            <a:spLocks noChangeArrowheads="1"/>
          </p:cNvSpPr>
          <p:nvPr/>
        </p:nvSpPr>
        <p:spPr bwMode="auto">
          <a:xfrm>
            <a:off x="381000" y="2362200"/>
            <a:ext cx="160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a:t>
            </a:r>
            <a:r>
              <a:rPr lang="en-US" altLang="en-US" sz="1800" i="1">
                <a:solidFill>
                  <a:schemeClr val="tx1"/>
                </a:solidFill>
              </a:rPr>
              <a:t>y</a:t>
            </a:r>
          </a:p>
        </p:txBody>
      </p:sp>
      <p:sp>
        <p:nvSpPr>
          <p:cNvPr id="31752" name="Text Box 7"/>
          <p:cNvSpPr txBox="1">
            <a:spLocks noChangeArrowheads="1"/>
          </p:cNvSpPr>
          <p:nvPr/>
        </p:nvSpPr>
        <p:spPr bwMode="auto">
          <a:xfrm>
            <a:off x="1166813" y="35321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endParaRPr lang="en-US" altLang="en-US" sz="1400" b="1" i="1">
              <a:solidFill>
                <a:schemeClr val="tx1"/>
              </a:solidFill>
            </a:endParaRPr>
          </a:p>
        </p:txBody>
      </p:sp>
      <p:sp>
        <p:nvSpPr>
          <p:cNvPr id="31753" name="Text Box 8"/>
          <p:cNvSpPr txBox="1">
            <a:spLocks noChangeArrowheads="1"/>
          </p:cNvSpPr>
          <p:nvPr/>
        </p:nvSpPr>
        <p:spPr bwMode="auto">
          <a:xfrm>
            <a:off x="2438400" y="6248400"/>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endParaRPr lang="en-US" altLang="en-US" sz="1400" b="1" i="1"/>
          </a:p>
        </p:txBody>
      </p:sp>
      <p:sp>
        <p:nvSpPr>
          <p:cNvPr id="31754" name="Freeform 10"/>
          <p:cNvSpPr>
            <a:spLocks/>
          </p:cNvSpPr>
          <p:nvPr/>
        </p:nvSpPr>
        <p:spPr bwMode="auto">
          <a:xfrm>
            <a:off x="2438400" y="2514600"/>
            <a:ext cx="3048000" cy="2743200"/>
          </a:xfrm>
          <a:custGeom>
            <a:avLst/>
            <a:gdLst>
              <a:gd name="T0" fmla="*/ 0 w 1968"/>
              <a:gd name="T1" fmla="*/ 0 h 1824"/>
              <a:gd name="T2" fmla="*/ 1115122 w 1968"/>
              <a:gd name="T3" fmla="*/ 1732547 h 1824"/>
              <a:gd name="T4" fmla="*/ 3048000 w 1968"/>
              <a:gd name="T5" fmla="*/ 27432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1755" name="Freeform 11"/>
          <p:cNvSpPr>
            <a:spLocks/>
          </p:cNvSpPr>
          <p:nvPr/>
        </p:nvSpPr>
        <p:spPr bwMode="auto">
          <a:xfrm>
            <a:off x="2743200" y="2514600"/>
            <a:ext cx="3048000" cy="2514600"/>
          </a:xfrm>
          <a:custGeom>
            <a:avLst/>
            <a:gdLst>
              <a:gd name="T0" fmla="*/ 0 w 1968"/>
              <a:gd name="T1" fmla="*/ 0 h 1824"/>
              <a:gd name="T2" fmla="*/ 1115122 w 1968"/>
              <a:gd name="T3" fmla="*/ 1588168 h 1824"/>
              <a:gd name="T4" fmla="*/ 3048000 w 1968"/>
              <a:gd name="T5" fmla="*/ 25146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1756" name="Freeform 12"/>
          <p:cNvSpPr>
            <a:spLocks/>
          </p:cNvSpPr>
          <p:nvPr/>
        </p:nvSpPr>
        <p:spPr bwMode="auto">
          <a:xfrm>
            <a:off x="1981200" y="2895600"/>
            <a:ext cx="3124200" cy="2895600"/>
          </a:xfrm>
          <a:custGeom>
            <a:avLst/>
            <a:gdLst>
              <a:gd name="T0" fmla="*/ 0 w 1968"/>
              <a:gd name="T1" fmla="*/ 0 h 1824"/>
              <a:gd name="T2" fmla="*/ 1143000 w 1968"/>
              <a:gd name="T3" fmla="*/ 1828800 h 1824"/>
              <a:gd name="T4" fmla="*/ 3124200 w 1968"/>
              <a:gd name="T5" fmla="*/ 28956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1757" name="Line 13"/>
          <p:cNvSpPr>
            <a:spLocks noChangeShapeType="1"/>
          </p:cNvSpPr>
          <p:nvPr/>
        </p:nvSpPr>
        <p:spPr bwMode="auto">
          <a:xfrm>
            <a:off x="1676400" y="3200400"/>
            <a:ext cx="4419600" cy="2057400"/>
          </a:xfrm>
          <a:prstGeom prst="line">
            <a:avLst/>
          </a:prstGeom>
          <a:noFill/>
          <a:ln w="28575">
            <a:solidFill>
              <a:srgbClr val="DC00D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1758" name="Arc 14"/>
          <p:cNvSpPr>
            <a:spLocks/>
          </p:cNvSpPr>
          <p:nvPr/>
        </p:nvSpPr>
        <p:spPr bwMode="auto">
          <a:xfrm>
            <a:off x="1524000" y="3429000"/>
            <a:ext cx="2819400" cy="2819400"/>
          </a:xfrm>
          <a:custGeom>
            <a:avLst/>
            <a:gdLst>
              <a:gd name="T0" fmla="*/ 0 w 21600"/>
              <a:gd name="T1" fmla="*/ 0 h 21600"/>
              <a:gd name="T2" fmla="*/ 2819400 w 21600"/>
              <a:gd name="T3" fmla="*/ 2819400 h 21600"/>
              <a:gd name="T4" fmla="*/ 0 w 21600"/>
              <a:gd name="T5" fmla="*/ 28194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1759" name="Text Box 15"/>
          <p:cNvSpPr txBox="1">
            <a:spLocks noChangeArrowheads="1"/>
          </p:cNvSpPr>
          <p:nvPr/>
        </p:nvSpPr>
        <p:spPr bwMode="auto">
          <a:xfrm>
            <a:off x="5059363" y="5665788"/>
            <a:ext cx="3762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1</a:t>
            </a:r>
            <a:endParaRPr lang="en-US" altLang="en-US" sz="1400">
              <a:solidFill>
                <a:srgbClr val="470F3E"/>
              </a:solidFill>
            </a:endParaRPr>
          </a:p>
        </p:txBody>
      </p:sp>
      <p:sp>
        <p:nvSpPr>
          <p:cNvPr id="31760" name="Text Box 16"/>
          <p:cNvSpPr txBox="1">
            <a:spLocks noChangeArrowheads="1"/>
          </p:cNvSpPr>
          <p:nvPr/>
        </p:nvSpPr>
        <p:spPr bwMode="auto">
          <a:xfrm>
            <a:off x="5426075" y="51323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2</a:t>
            </a:r>
            <a:endParaRPr lang="en-US" altLang="en-US" sz="1400">
              <a:solidFill>
                <a:srgbClr val="470F3E"/>
              </a:solidFill>
            </a:endParaRPr>
          </a:p>
        </p:txBody>
      </p:sp>
      <p:sp>
        <p:nvSpPr>
          <p:cNvPr id="31761" name="Text Box 17"/>
          <p:cNvSpPr txBox="1">
            <a:spLocks noChangeArrowheads="1"/>
          </p:cNvSpPr>
          <p:nvPr/>
        </p:nvSpPr>
        <p:spPr bwMode="auto">
          <a:xfrm>
            <a:off x="5730875" y="48275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3</a:t>
            </a:r>
            <a:endParaRPr lang="en-US" altLang="en-US" sz="1400">
              <a:solidFill>
                <a:srgbClr val="470F3E"/>
              </a:solidFill>
            </a:endParaRPr>
          </a:p>
        </p:txBody>
      </p:sp>
      <p:graphicFrame>
        <p:nvGraphicFramePr>
          <p:cNvPr id="31762" name="Object 18"/>
          <p:cNvGraphicFramePr>
            <a:graphicFrameLocks noChangeAspect="1"/>
          </p:cNvGraphicFramePr>
          <p:nvPr/>
        </p:nvGraphicFramePr>
        <p:xfrm>
          <a:off x="6186488" y="5554663"/>
          <a:ext cx="1036637" cy="533400"/>
        </p:xfrm>
        <a:graphic>
          <a:graphicData uri="http://schemas.openxmlformats.org/presentationml/2006/ole">
            <mc:AlternateContent xmlns:mc="http://schemas.openxmlformats.org/markup-compatibility/2006">
              <mc:Choice xmlns:v="urn:schemas-microsoft-com:vml" Requires="v">
                <p:oleObj spid="_x0000_s31780" name="Equation" r:id="rId3" imgW="853404" imgH="434376" progId="Equation.3">
                  <p:embed/>
                </p:oleObj>
              </mc:Choice>
              <mc:Fallback>
                <p:oleObj name="Equation" r:id="rId3" imgW="853404" imgH="434376" progId="Equation.3">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6488" y="5554663"/>
                        <a:ext cx="1036637"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1763" name="Text Box 19"/>
          <p:cNvSpPr txBox="1">
            <a:spLocks noChangeArrowheads="1"/>
          </p:cNvSpPr>
          <p:nvPr/>
        </p:nvSpPr>
        <p:spPr bwMode="auto">
          <a:xfrm>
            <a:off x="6065838" y="5132388"/>
            <a:ext cx="3127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DC00DC"/>
                </a:solidFill>
              </a:rPr>
              <a:t>C</a:t>
            </a:r>
            <a:endParaRPr lang="en-US" altLang="en-US" sz="1400">
              <a:solidFill>
                <a:srgbClr val="DC00DC"/>
              </a:solidFill>
            </a:endParaRPr>
          </a:p>
        </p:txBody>
      </p:sp>
      <p:sp>
        <p:nvSpPr>
          <p:cNvPr id="31764" name="Text Box 20"/>
          <p:cNvSpPr txBox="1">
            <a:spLocks noChangeArrowheads="1"/>
          </p:cNvSpPr>
          <p:nvPr/>
        </p:nvSpPr>
        <p:spPr bwMode="auto">
          <a:xfrm>
            <a:off x="1455738" y="2998788"/>
            <a:ext cx="3127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DC00DC"/>
                </a:solidFill>
              </a:rPr>
              <a:t>C</a:t>
            </a:r>
            <a:endParaRPr lang="en-US" altLang="en-US" sz="1400">
              <a:solidFill>
                <a:srgbClr val="DC00DC"/>
              </a:solidFill>
            </a:endParaRPr>
          </a:p>
        </p:txBody>
      </p:sp>
      <p:sp>
        <p:nvSpPr>
          <p:cNvPr id="31765" name="Line 21"/>
          <p:cNvSpPr>
            <a:spLocks noChangeShapeType="1"/>
          </p:cNvSpPr>
          <p:nvPr/>
        </p:nvSpPr>
        <p:spPr bwMode="auto">
          <a:xfrm>
            <a:off x="2667000" y="3657600"/>
            <a:ext cx="0" cy="25908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766" name="Line 22"/>
          <p:cNvSpPr>
            <a:spLocks noChangeShapeType="1"/>
          </p:cNvSpPr>
          <p:nvPr/>
        </p:nvSpPr>
        <p:spPr bwMode="auto">
          <a:xfrm flipH="1">
            <a:off x="1524000" y="3657600"/>
            <a:ext cx="11430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767" name="Text Box 23"/>
          <p:cNvSpPr txBox="1">
            <a:spLocks noChangeArrowheads="1"/>
          </p:cNvSpPr>
          <p:nvPr/>
        </p:nvSpPr>
        <p:spPr bwMode="auto">
          <a:xfrm>
            <a:off x="4343400" y="2667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endParaRPr lang="en-US" altLang="en-US" b="1" i="1"/>
          </a:p>
        </p:txBody>
      </p:sp>
      <p:sp>
        <p:nvSpPr>
          <p:cNvPr id="1053720" name="Text Box 24"/>
          <p:cNvSpPr txBox="1">
            <a:spLocks noChangeArrowheads="1"/>
          </p:cNvSpPr>
          <p:nvPr/>
        </p:nvSpPr>
        <p:spPr bwMode="auto">
          <a:xfrm>
            <a:off x="4876800" y="3124200"/>
            <a:ext cx="3962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The price of </a:t>
            </a:r>
            <a:r>
              <a:rPr lang="en-US" altLang="en-US" i="1">
                <a:solidFill>
                  <a:srgbClr val="470F3E"/>
                </a:solidFill>
              </a:rPr>
              <a:t>x</a:t>
            </a:r>
            <a:r>
              <a:rPr lang="en-US" altLang="en-US">
                <a:solidFill>
                  <a:srgbClr val="470F3E"/>
                </a:solidFill>
              </a:rPr>
              <a:t> will rise and the price of </a:t>
            </a:r>
            <a:r>
              <a:rPr lang="en-US" altLang="en-US" i="1">
                <a:solidFill>
                  <a:srgbClr val="470F3E"/>
                </a:solidFill>
              </a:rPr>
              <a:t>y</a:t>
            </a:r>
            <a:r>
              <a:rPr lang="en-US" altLang="en-US">
                <a:solidFill>
                  <a:srgbClr val="470F3E"/>
                </a:solidFill>
              </a:rPr>
              <a:t> will fall</a:t>
            </a:r>
          </a:p>
        </p:txBody>
      </p:sp>
      <p:sp>
        <p:nvSpPr>
          <p:cNvPr id="31769" name="Line 25"/>
          <p:cNvSpPr>
            <a:spLocks noChangeShapeType="1"/>
          </p:cNvSpPr>
          <p:nvPr/>
        </p:nvSpPr>
        <p:spPr bwMode="auto">
          <a:xfrm flipH="1" flipV="1">
            <a:off x="6096000" y="5334000"/>
            <a:ext cx="76200" cy="381000"/>
          </a:xfrm>
          <a:prstGeom prst="line">
            <a:avLst/>
          </a:prstGeom>
          <a:noFill/>
          <a:ln w="12700">
            <a:solidFill>
              <a:srgbClr val="DC00D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770" name="Line 27"/>
          <p:cNvSpPr>
            <a:spLocks noChangeShapeType="1"/>
          </p:cNvSpPr>
          <p:nvPr/>
        </p:nvSpPr>
        <p:spPr bwMode="auto">
          <a:xfrm>
            <a:off x="4572000" y="4572000"/>
            <a:ext cx="0" cy="16764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771" name="Line 28"/>
          <p:cNvSpPr>
            <a:spLocks noChangeShapeType="1"/>
          </p:cNvSpPr>
          <p:nvPr/>
        </p:nvSpPr>
        <p:spPr bwMode="auto">
          <a:xfrm flipH="1">
            <a:off x="1524000" y="4572000"/>
            <a:ext cx="30480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1772" name="Text Box 29"/>
          <p:cNvSpPr txBox="1">
            <a:spLocks noChangeArrowheads="1"/>
          </p:cNvSpPr>
          <p:nvPr/>
        </p:nvSpPr>
        <p:spPr bwMode="auto">
          <a:xfrm>
            <a:off x="4343400" y="6248400"/>
            <a:ext cx="395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r>
              <a:rPr lang="en-US" altLang="en-US" sz="1400" b="1">
                <a:solidFill>
                  <a:schemeClr val="tx1"/>
                </a:solidFill>
              </a:rPr>
              <a:t>’</a:t>
            </a:r>
            <a:endParaRPr lang="en-US" altLang="en-US" sz="1400" b="1" i="1"/>
          </a:p>
        </p:txBody>
      </p:sp>
      <p:sp>
        <p:nvSpPr>
          <p:cNvPr id="31773" name="Text Box 30"/>
          <p:cNvSpPr txBox="1">
            <a:spLocks noChangeArrowheads="1"/>
          </p:cNvSpPr>
          <p:nvPr/>
        </p:nvSpPr>
        <p:spPr bwMode="auto">
          <a:xfrm>
            <a:off x="1143000" y="4446588"/>
            <a:ext cx="395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r>
              <a:rPr lang="en-US" altLang="en-US" sz="1400" b="1">
                <a:solidFill>
                  <a:schemeClr val="tx1"/>
                </a:solidFill>
              </a:rPr>
              <a:t>’</a:t>
            </a:r>
            <a:endParaRPr lang="en-US" altLang="en-US" sz="1400" b="1" i="1">
              <a:solidFill>
                <a:schemeClr val="tx1"/>
              </a:solidFill>
            </a:endParaRPr>
          </a:p>
        </p:txBody>
      </p:sp>
      <p:grpSp>
        <p:nvGrpSpPr>
          <p:cNvPr id="1053736" name="Group 40"/>
          <p:cNvGrpSpPr>
            <a:grpSpLocks/>
          </p:cNvGrpSpPr>
          <p:nvPr/>
        </p:nvGrpSpPr>
        <p:grpSpPr bwMode="auto">
          <a:xfrm>
            <a:off x="0" y="2133600"/>
            <a:ext cx="8686800" cy="4724400"/>
            <a:chOff x="0" y="1344"/>
            <a:chExt cx="5472" cy="2976"/>
          </a:xfrm>
        </p:grpSpPr>
        <p:sp>
          <p:nvSpPr>
            <p:cNvPr id="31775" name="Text Box 9"/>
            <p:cNvSpPr txBox="1">
              <a:spLocks noChangeArrowheads="1"/>
            </p:cNvSpPr>
            <p:nvPr/>
          </p:nvSpPr>
          <p:spPr bwMode="auto">
            <a:xfrm>
              <a:off x="2256" y="1344"/>
              <a:ext cx="321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There is excess demand for </a:t>
              </a:r>
              <a:r>
                <a:rPr lang="en-US" altLang="en-US" i="1">
                  <a:solidFill>
                    <a:srgbClr val="470F3E"/>
                  </a:solidFill>
                </a:rPr>
                <a:t>x</a:t>
              </a:r>
              <a:r>
                <a:rPr lang="en-US" altLang="en-US">
                  <a:solidFill>
                    <a:srgbClr val="470F3E"/>
                  </a:solidFill>
                </a:rPr>
                <a:t> and excess supply of </a:t>
              </a:r>
              <a:r>
                <a:rPr lang="en-US" altLang="en-US" i="1">
                  <a:solidFill>
                    <a:srgbClr val="470F3E"/>
                  </a:solidFill>
                </a:rPr>
                <a:t>y</a:t>
              </a:r>
              <a:r>
                <a:rPr lang="en-US" altLang="en-US">
                  <a:solidFill>
                    <a:srgbClr val="470F3E"/>
                  </a:solidFill>
                </a:rPr>
                <a:t> </a:t>
              </a:r>
            </a:p>
          </p:txBody>
        </p:sp>
        <p:sp>
          <p:nvSpPr>
            <p:cNvPr id="31776" name="AutoShape 35"/>
            <p:cNvSpPr>
              <a:spLocks/>
            </p:cNvSpPr>
            <p:nvPr/>
          </p:nvSpPr>
          <p:spPr bwMode="auto">
            <a:xfrm>
              <a:off x="624" y="2304"/>
              <a:ext cx="96" cy="576"/>
            </a:xfrm>
            <a:prstGeom prst="leftBrace">
              <a:avLst>
                <a:gd name="adj1" fmla="val 50000"/>
                <a:gd name="adj2" fmla="val 50000"/>
              </a:avLst>
            </a:prstGeom>
            <a:noFill/>
            <a:ln w="19050">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31777" name="Text Box 36"/>
            <p:cNvSpPr txBox="1">
              <a:spLocks noChangeArrowheads="1"/>
            </p:cNvSpPr>
            <p:nvPr/>
          </p:nvSpPr>
          <p:spPr bwMode="auto">
            <a:xfrm>
              <a:off x="0" y="2448"/>
              <a:ext cx="624"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3B4F8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r>
                <a:rPr lang="en-US" altLang="en-US" sz="1400" b="1">
                  <a:solidFill>
                    <a:srgbClr val="3B4F89"/>
                  </a:solidFill>
                </a:rPr>
                <a:t>excess</a:t>
              </a:r>
            </a:p>
            <a:p>
              <a:pPr algn="r"/>
              <a:r>
                <a:rPr lang="en-US" altLang="en-US" sz="1400" b="1">
                  <a:solidFill>
                    <a:srgbClr val="3B4F89"/>
                  </a:solidFill>
                </a:rPr>
                <a:t>supply</a:t>
              </a:r>
              <a:endParaRPr lang="en-US" altLang="en-US" sz="1400" b="1" i="1">
                <a:solidFill>
                  <a:srgbClr val="3B4F89"/>
                </a:solidFill>
              </a:endParaRPr>
            </a:p>
          </p:txBody>
        </p:sp>
        <p:sp>
          <p:nvSpPr>
            <p:cNvPr id="31778" name="AutoShape 37"/>
            <p:cNvSpPr>
              <a:spLocks/>
            </p:cNvSpPr>
            <p:nvPr/>
          </p:nvSpPr>
          <p:spPr bwMode="auto">
            <a:xfrm rot="-5400000">
              <a:off x="2208" y="3504"/>
              <a:ext cx="96" cy="1248"/>
            </a:xfrm>
            <a:prstGeom prst="leftBrace">
              <a:avLst>
                <a:gd name="adj1" fmla="val 108333"/>
                <a:gd name="adj2" fmla="val 50000"/>
              </a:avLst>
            </a:prstGeom>
            <a:noFill/>
            <a:ln w="19050">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31779" name="Text Box 38"/>
            <p:cNvSpPr txBox="1">
              <a:spLocks noChangeArrowheads="1"/>
            </p:cNvSpPr>
            <p:nvPr/>
          </p:nvSpPr>
          <p:spPr bwMode="auto">
            <a:xfrm>
              <a:off x="1680" y="4128"/>
              <a:ext cx="120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a:solidFill>
                    <a:srgbClr val="3B4F89"/>
                  </a:solidFill>
                </a:rPr>
                <a:t>excess demand</a:t>
              </a:r>
              <a:endParaRPr lang="en-US" altLang="en-US" sz="1400" b="1" i="1">
                <a:solidFill>
                  <a:srgbClr val="3B4F89"/>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053736"/>
                                        </p:tgtEl>
                                        <p:attrNameLst>
                                          <p:attrName>style.visibility</p:attrName>
                                        </p:attrNameLst>
                                      </p:cBhvr>
                                      <p:to>
                                        <p:strVal val="visible"/>
                                      </p:to>
                                    </p:set>
                                    <p:animEffect transition="in" filter="wipe(left)">
                                      <p:cBhvr>
                                        <p:cTn id="7" dur="500"/>
                                        <p:tgtEl>
                                          <p:spTgt spid="10537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53720"/>
                                        </p:tgtEl>
                                        <p:attrNameLst>
                                          <p:attrName>style.visibility</p:attrName>
                                        </p:attrNameLst>
                                      </p:cBhvr>
                                      <p:to>
                                        <p:strVal val="visible"/>
                                      </p:to>
                                    </p:set>
                                    <p:animEffect transition="in" filter="wipe(left)">
                                      <p:cBhvr>
                                        <p:cTn id="12" dur="500"/>
                                        <p:tgtEl>
                                          <p:spTgt spid="10537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372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561EBCCF-C003-4BEF-AD5E-6E63B15B0182}" type="slidenum">
              <a:rPr lang="en-US" altLang="en-US" sz="1400">
                <a:solidFill>
                  <a:schemeClr val="tx1"/>
                </a:solidFill>
                <a:latin typeface="Times New Roman" panose="02020603050405020304" pitchFamily="18" charset="0"/>
              </a:rPr>
              <a:pPr algn="r"/>
              <a:t>29</a:t>
            </a:fld>
            <a:endParaRPr lang="en-US" altLang="en-US" sz="1400">
              <a:solidFill>
                <a:schemeClr val="tx1"/>
              </a:solidFill>
              <a:latin typeface="Times New Roman" panose="02020603050405020304" pitchFamily="18" charset="0"/>
            </a:endParaRPr>
          </a:p>
        </p:txBody>
      </p:sp>
      <p:sp>
        <p:nvSpPr>
          <p:cNvPr id="32771" name="Rectangle 2"/>
          <p:cNvSpPr>
            <a:spLocks noGrp="1" noChangeArrowheads="1"/>
          </p:cNvSpPr>
          <p:nvPr>
            <p:ph type="title"/>
          </p:nvPr>
        </p:nvSpPr>
        <p:spPr>
          <a:xfrm>
            <a:off x="381000" y="838200"/>
            <a:ext cx="8534400" cy="1066800"/>
          </a:xfrm>
        </p:spPr>
        <p:txBody>
          <a:bodyPr/>
          <a:lstStyle/>
          <a:p>
            <a:pPr>
              <a:lnSpc>
                <a:spcPct val="90000"/>
              </a:lnSpc>
            </a:pPr>
            <a:r>
              <a:rPr lang="en-US" altLang="en-US" smtClean="0"/>
              <a:t>Determination of</a:t>
            </a:r>
            <a:br>
              <a:rPr lang="en-US" altLang="en-US" smtClean="0"/>
            </a:br>
            <a:r>
              <a:rPr lang="en-US" altLang="en-US" smtClean="0"/>
              <a:t>Equilibrium Prices</a:t>
            </a:r>
          </a:p>
        </p:txBody>
      </p:sp>
      <p:sp>
        <p:nvSpPr>
          <p:cNvPr id="32772" name="Line 3"/>
          <p:cNvSpPr>
            <a:spLocks noChangeShapeType="1"/>
          </p:cNvSpPr>
          <p:nvPr/>
        </p:nvSpPr>
        <p:spPr bwMode="auto">
          <a:xfrm>
            <a:off x="1524000" y="2743200"/>
            <a:ext cx="0" cy="3505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2773" name="Line 4"/>
          <p:cNvSpPr>
            <a:spLocks noChangeShapeType="1"/>
          </p:cNvSpPr>
          <p:nvPr/>
        </p:nvSpPr>
        <p:spPr bwMode="auto">
          <a:xfrm>
            <a:off x="1524000" y="6248400"/>
            <a:ext cx="4495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2774" name="Text Box 5"/>
          <p:cNvSpPr txBox="1">
            <a:spLocks noChangeArrowheads="1"/>
          </p:cNvSpPr>
          <p:nvPr/>
        </p:nvSpPr>
        <p:spPr bwMode="auto">
          <a:xfrm>
            <a:off x="6019800" y="6092825"/>
            <a:ext cx="146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a:t>
            </a:r>
            <a:r>
              <a:rPr lang="en-US" altLang="en-US" sz="1800" i="1">
                <a:solidFill>
                  <a:schemeClr val="tx1"/>
                </a:solidFill>
              </a:rPr>
              <a:t>x</a:t>
            </a:r>
          </a:p>
        </p:txBody>
      </p:sp>
      <p:sp>
        <p:nvSpPr>
          <p:cNvPr id="32775" name="Text Box 6"/>
          <p:cNvSpPr txBox="1">
            <a:spLocks noChangeArrowheads="1"/>
          </p:cNvSpPr>
          <p:nvPr/>
        </p:nvSpPr>
        <p:spPr bwMode="auto">
          <a:xfrm>
            <a:off x="381000" y="2362200"/>
            <a:ext cx="160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a:t>
            </a:r>
            <a:r>
              <a:rPr lang="en-US" altLang="en-US" sz="1800" i="1">
                <a:solidFill>
                  <a:schemeClr val="tx1"/>
                </a:solidFill>
              </a:rPr>
              <a:t>y</a:t>
            </a:r>
          </a:p>
        </p:txBody>
      </p:sp>
      <p:sp>
        <p:nvSpPr>
          <p:cNvPr id="32776" name="Text Box 7"/>
          <p:cNvSpPr txBox="1">
            <a:spLocks noChangeArrowheads="1"/>
          </p:cNvSpPr>
          <p:nvPr/>
        </p:nvSpPr>
        <p:spPr bwMode="auto">
          <a:xfrm>
            <a:off x="1166813" y="35321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endParaRPr lang="en-US" altLang="en-US" sz="1400" b="1" i="1">
              <a:solidFill>
                <a:schemeClr val="tx1"/>
              </a:solidFill>
            </a:endParaRPr>
          </a:p>
        </p:txBody>
      </p:sp>
      <p:sp>
        <p:nvSpPr>
          <p:cNvPr id="32777" name="Text Box 8"/>
          <p:cNvSpPr txBox="1">
            <a:spLocks noChangeArrowheads="1"/>
          </p:cNvSpPr>
          <p:nvPr/>
        </p:nvSpPr>
        <p:spPr bwMode="auto">
          <a:xfrm>
            <a:off x="2438400" y="6248400"/>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endParaRPr lang="en-US" altLang="en-US" sz="1400" b="1" i="1"/>
          </a:p>
        </p:txBody>
      </p:sp>
      <p:sp>
        <p:nvSpPr>
          <p:cNvPr id="32778" name="Freeform 10"/>
          <p:cNvSpPr>
            <a:spLocks/>
          </p:cNvSpPr>
          <p:nvPr/>
        </p:nvSpPr>
        <p:spPr bwMode="auto">
          <a:xfrm>
            <a:off x="2438400" y="2514600"/>
            <a:ext cx="3048000" cy="2743200"/>
          </a:xfrm>
          <a:custGeom>
            <a:avLst/>
            <a:gdLst>
              <a:gd name="T0" fmla="*/ 0 w 1968"/>
              <a:gd name="T1" fmla="*/ 0 h 1824"/>
              <a:gd name="T2" fmla="*/ 1115122 w 1968"/>
              <a:gd name="T3" fmla="*/ 1732547 h 1824"/>
              <a:gd name="T4" fmla="*/ 3048000 w 1968"/>
              <a:gd name="T5" fmla="*/ 27432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2779" name="Freeform 11"/>
          <p:cNvSpPr>
            <a:spLocks/>
          </p:cNvSpPr>
          <p:nvPr/>
        </p:nvSpPr>
        <p:spPr bwMode="auto">
          <a:xfrm>
            <a:off x="2743200" y="2514600"/>
            <a:ext cx="3048000" cy="2514600"/>
          </a:xfrm>
          <a:custGeom>
            <a:avLst/>
            <a:gdLst>
              <a:gd name="T0" fmla="*/ 0 w 1968"/>
              <a:gd name="T1" fmla="*/ 0 h 1824"/>
              <a:gd name="T2" fmla="*/ 1115122 w 1968"/>
              <a:gd name="T3" fmla="*/ 1588168 h 1824"/>
              <a:gd name="T4" fmla="*/ 3048000 w 1968"/>
              <a:gd name="T5" fmla="*/ 25146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2780" name="Freeform 12"/>
          <p:cNvSpPr>
            <a:spLocks/>
          </p:cNvSpPr>
          <p:nvPr/>
        </p:nvSpPr>
        <p:spPr bwMode="auto">
          <a:xfrm>
            <a:off x="1981200" y="2895600"/>
            <a:ext cx="3124200" cy="2895600"/>
          </a:xfrm>
          <a:custGeom>
            <a:avLst/>
            <a:gdLst>
              <a:gd name="T0" fmla="*/ 0 w 1968"/>
              <a:gd name="T1" fmla="*/ 0 h 1824"/>
              <a:gd name="T2" fmla="*/ 1143000 w 1968"/>
              <a:gd name="T3" fmla="*/ 1828800 h 1824"/>
              <a:gd name="T4" fmla="*/ 3124200 w 1968"/>
              <a:gd name="T5" fmla="*/ 28956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2781" name="Line 13"/>
          <p:cNvSpPr>
            <a:spLocks noChangeShapeType="1"/>
          </p:cNvSpPr>
          <p:nvPr/>
        </p:nvSpPr>
        <p:spPr bwMode="auto">
          <a:xfrm>
            <a:off x="1676400" y="3200400"/>
            <a:ext cx="4419600" cy="2057400"/>
          </a:xfrm>
          <a:prstGeom prst="line">
            <a:avLst/>
          </a:prstGeom>
          <a:noFill/>
          <a:ln w="28575">
            <a:solidFill>
              <a:srgbClr val="DC00D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2782" name="Arc 14"/>
          <p:cNvSpPr>
            <a:spLocks/>
          </p:cNvSpPr>
          <p:nvPr/>
        </p:nvSpPr>
        <p:spPr bwMode="auto">
          <a:xfrm>
            <a:off x="1524000" y="3429000"/>
            <a:ext cx="2819400" cy="2819400"/>
          </a:xfrm>
          <a:custGeom>
            <a:avLst/>
            <a:gdLst>
              <a:gd name="T0" fmla="*/ 0 w 21600"/>
              <a:gd name="T1" fmla="*/ 0 h 21600"/>
              <a:gd name="T2" fmla="*/ 2819400 w 21600"/>
              <a:gd name="T3" fmla="*/ 2819400 h 21600"/>
              <a:gd name="T4" fmla="*/ 0 w 21600"/>
              <a:gd name="T5" fmla="*/ 28194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2783" name="Text Box 15"/>
          <p:cNvSpPr txBox="1">
            <a:spLocks noChangeArrowheads="1"/>
          </p:cNvSpPr>
          <p:nvPr/>
        </p:nvSpPr>
        <p:spPr bwMode="auto">
          <a:xfrm>
            <a:off x="5059363" y="5665788"/>
            <a:ext cx="3762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1</a:t>
            </a:r>
            <a:endParaRPr lang="en-US" altLang="en-US" sz="1400">
              <a:solidFill>
                <a:srgbClr val="470F3E"/>
              </a:solidFill>
            </a:endParaRPr>
          </a:p>
        </p:txBody>
      </p:sp>
      <p:sp>
        <p:nvSpPr>
          <p:cNvPr id="32784" name="Text Box 16"/>
          <p:cNvSpPr txBox="1">
            <a:spLocks noChangeArrowheads="1"/>
          </p:cNvSpPr>
          <p:nvPr/>
        </p:nvSpPr>
        <p:spPr bwMode="auto">
          <a:xfrm>
            <a:off x="5426075" y="51323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2</a:t>
            </a:r>
            <a:endParaRPr lang="en-US" altLang="en-US" sz="1400">
              <a:solidFill>
                <a:srgbClr val="470F3E"/>
              </a:solidFill>
            </a:endParaRPr>
          </a:p>
        </p:txBody>
      </p:sp>
      <p:sp>
        <p:nvSpPr>
          <p:cNvPr id="32785" name="Text Box 17"/>
          <p:cNvSpPr txBox="1">
            <a:spLocks noChangeArrowheads="1"/>
          </p:cNvSpPr>
          <p:nvPr/>
        </p:nvSpPr>
        <p:spPr bwMode="auto">
          <a:xfrm>
            <a:off x="5730875" y="48275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3</a:t>
            </a:r>
            <a:endParaRPr lang="en-US" altLang="en-US" sz="1400">
              <a:solidFill>
                <a:srgbClr val="470F3E"/>
              </a:solidFill>
            </a:endParaRPr>
          </a:p>
        </p:txBody>
      </p:sp>
      <p:graphicFrame>
        <p:nvGraphicFramePr>
          <p:cNvPr id="32786" name="Object 18"/>
          <p:cNvGraphicFramePr>
            <a:graphicFrameLocks noChangeAspect="1"/>
          </p:cNvGraphicFramePr>
          <p:nvPr/>
        </p:nvGraphicFramePr>
        <p:xfrm>
          <a:off x="6186488" y="5554663"/>
          <a:ext cx="1036637" cy="533400"/>
        </p:xfrm>
        <a:graphic>
          <a:graphicData uri="http://schemas.openxmlformats.org/presentationml/2006/ole">
            <mc:AlternateContent xmlns:mc="http://schemas.openxmlformats.org/markup-compatibility/2006">
              <mc:Choice xmlns:v="urn:schemas-microsoft-com:vml" Requires="v">
                <p:oleObj spid="_x0000_s32810" name="Equation" r:id="rId3" imgW="853404" imgH="434376" progId="Equation.3">
                  <p:embed/>
                </p:oleObj>
              </mc:Choice>
              <mc:Fallback>
                <p:oleObj name="Equation" r:id="rId3" imgW="853404" imgH="434376" progId="Equation.3">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6488" y="5554663"/>
                        <a:ext cx="1036637"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87" name="Text Box 19"/>
          <p:cNvSpPr txBox="1">
            <a:spLocks noChangeArrowheads="1"/>
          </p:cNvSpPr>
          <p:nvPr/>
        </p:nvSpPr>
        <p:spPr bwMode="auto">
          <a:xfrm>
            <a:off x="6065838" y="5132388"/>
            <a:ext cx="3127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DC00DC"/>
                </a:solidFill>
              </a:rPr>
              <a:t>C</a:t>
            </a:r>
            <a:endParaRPr lang="en-US" altLang="en-US" sz="1400">
              <a:solidFill>
                <a:srgbClr val="DC00DC"/>
              </a:solidFill>
            </a:endParaRPr>
          </a:p>
        </p:txBody>
      </p:sp>
      <p:sp>
        <p:nvSpPr>
          <p:cNvPr id="32788" name="Text Box 20"/>
          <p:cNvSpPr txBox="1">
            <a:spLocks noChangeArrowheads="1"/>
          </p:cNvSpPr>
          <p:nvPr/>
        </p:nvSpPr>
        <p:spPr bwMode="auto">
          <a:xfrm>
            <a:off x="1455738" y="2998788"/>
            <a:ext cx="3127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DC00DC"/>
                </a:solidFill>
              </a:rPr>
              <a:t>C</a:t>
            </a:r>
            <a:endParaRPr lang="en-US" altLang="en-US" sz="1400">
              <a:solidFill>
                <a:srgbClr val="DC00DC"/>
              </a:solidFill>
            </a:endParaRPr>
          </a:p>
        </p:txBody>
      </p:sp>
      <p:sp>
        <p:nvSpPr>
          <p:cNvPr id="32789" name="Line 21"/>
          <p:cNvSpPr>
            <a:spLocks noChangeShapeType="1"/>
          </p:cNvSpPr>
          <p:nvPr/>
        </p:nvSpPr>
        <p:spPr bwMode="auto">
          <a:xfrm>
            <a:off x="2667000" y="3657600"/>
            <a:ext cx="0" cy="25908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2790" name="Line 22"/>
          <p:cNvSpPr>
            <a:spLocks noChangeShapeType="1"/>
          </p:cNvSpPr>
          <p:nvPr/>
        </p:nvSpPr>
        <p:spPr bwMode="auto">
          <a:xfrm flipH="1">
            <a:off x="1524000" y="3657600"/>
            <a:ext cx="11430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2791" name="Text Box 23"/>
          <p:cNvSpPr txBox="1">
            <a:spLocks noChangeArrowheads="1"/>
          </p:cNvSpPr>
          <p:nvPr/>
        </p:nvSpPr>
        <p:spPr bwMode="auto">
          <a:xfrm>
            <a:off x="4343400" y="2667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endParaRPr lang="en-US" altLang="en-US" b="1" i="1"/>
          </a:p>
        </p:txBody>
      </p:sp>
      <p:sp>
        <p:nvSpPr>
          <p:cNvPr id="32792" name="Line 25"/>
          <p:cNvSpPr>
            <a:spLocks noChangeShapeType="1"/>
          </p:cNvSpPr>
          <p:nvPr/>
        </p:nvSpPr>
        <p:spPr bwMode="auto">
          <a:xfrm flipH="1" flipV="1">
            <a:off x="6096000" y="5334000"/>
            <a:ext cx="76200" cy="381000"/>
          </a:xfrm>
          <a:prstGeom prst="line">
            <a:avLst/>
          </a:prstGeom>
          <a:noFill/>
          <a:ln w="12700">
            <a:solidFill>
              <a:srgbClr val="DC00D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2793" name="Line 26"/>
          <p:cNvSpPr>
            <a:spLocks noChangeShapeType="1"/>
          </p:cNvSpPr>
          <p:nvPr/>
        </p:nvSpPr>
        <p:spPr bwMode="auto">
          <a:xfrm>
            <a:off x="4572000" y="4572000"/>
            <a:ext cx="0" cy="16764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2794" name="Line 27"/>
          <p:cNvSpPr>
            <a:spLocks noChangeShapeType="1"/>
          </p:cNvSpPr>
          <p:nvPr/>
        </p:nvSpPr>
        <p:spPr bwMode="auto">
          <a:xfrm flipH="1">
            <a:off x="1524000" y="4572000"/>
            <a:ext cx="30480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2795" name="Text Box 28"/>
          <p:cNvSpPr txBox="1">
            <a:spLocks noChangeArrowheads="1"/>
          </p:cNvSpPr>
          <p:nvPr/>
        </p:nvSpPr>
        <p:spPr bwMode="auto">
          <a:xfrm>
            <a:off x="4343400" y="6248400"/>
            <a:ext cx="395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r>
              <a:rPr lang="en-US" altLang="en-US" sz="1400" b="1">
                <a:solidFill>
                  <a:schemeClr val="tx1"/>
                </a:solidFill>
              </a:rPr>
              <a:t>’</a:t>
            </a:r>
            <a:endParaRPr lang="en-US" altLang="en-US" sz="1400" b="1" i="1"/>
          </a:p>
        </p:txBody>
      </p:sp>
      <p:sp>
        <p:nvSpPr>
          <p:cNvPr id="32796" name="Text Box 29"/>
          <p:cNvSpPr txBox="1">
            <a:spLocks noChangeArrowheads="1"/>
          </p:cNvSpPr>
          <p:nvPr/>
        </p:nvSpPr>
        <p:spPr bwMode="auto">
          <a:xfrm>
            <a:off x="1143000" y="4446588"/>
            <a:ext cx="395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r>
              <a:rPr lang="en-US" altLang="en-US" sz="1400" b="1">
                <a:solidFill>
                  <a:schemeClr val="tx1"/>
                </a:solidFill>
              </a:rPr>
              <a:t>’</a:t>
            </a:r>
            <a:endParaRPr lang="en-US" altLang="en-US" sz="1400" b="1" i="1">
              <a:solidFill>
                <a:schemeClr val="tx1"/>
              </a:solidFill>
            </a:endParaRPr>
          </a:p>
        </p:txBody>
      </p:sp>
      <p:grpSp>
        <p:nvGrpSpPr>
          <p:cNvPr id="1054765" name="Group 45"/>
          <p:cNvGrpSpPr>
            <a:grpSpLocks/>
          </p:cNvGrpSpPr>
          <p:nvPr/>
        </p:nvGrpSpPr>
        <p:grpSpPr bwMode="auto">
          <a:xfrm>
            <a:off x="1108075" y="3276600"/>
            <a:ext cx="7731125" cy="3276600"/>
            <a:chOff x="698" y="2064"/>
            <a:chExt cx="4870" cy="2064"/>
          </a:xfrm>
        </p:grpSpPr>
        <p:sp>
          <p:nvSpPr>
            <p:cNvPr id="32805" name="Text Box 24"/>
            <p:cNvSpPr txBox="1">
              <a:spLocks noChangeArrowheads="1"/>
            </p:cNvSpPr>
            <p:nvPr/>
          </p:nvSpPr>
          <p:spPr bwMode="auto">
            <a:xfrm>
              <a:off x="3072" y="2064"/>
              <a:ext cx="249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The equilibrium output will</a:t>
              </a:r>
            </a:p>
            <a:p>
              <a:pPr algn="l"/>
              <a:r>
                <a:rPr lang="en-US" altLang="en-US">
                  <a:solidFill>
                    <a:srgbClr val="470F3E"/>
                  </a:solidFill>
                </a:rPr>
                <a:t>be </a:t>
              </a:r>
              <a:r>
                <a:rPr lang="en-US" altLang="en-US" i="1">
                  <a:solidFill>
                    <a:srgbClr val="470F3E"/>
                  </a:solidFill>
                </a:rPr>
                <a:t>x</a:t>
              </a:r>
              <a:r>
                <a:rPr lang="en-US" altLang="en-US" baseline="-25000">
                  <a:solidFill>
                    <a:srgbClr val="470F3E"/>
                  </a:solidFill>
                </a:rPr>
                <a:t>1</a:t>
              </a:r>
              <a:r>
                <a:rPr lang="en-US" altLang="en-US">
                  <a:solidFill>
                    <a:srgbClr val="470F3E"/>
                  </a:solidFill>
                </a:rPr>
                <a:t>* and </a:t>
              </a:r>
              <a:r>
                <a:rPr lang="en-US" altLang="en-US" i="1">
                  <a:solidFill>
                    <a:srgbClr val="470F3E"/>
                  </a:solidFill>
                </a:rPr>
                <a:t>y</a:t>
              </a:r>
              <a:r>
                <a:rPr lang="en-US" altLang="en-US" baseline="-25000">
                  <a:solidFill>
                    <a:srgbClr val="470F3E"/>
                  </a:solidFill>
                </a:rPr>
                <a:t>1</a:t>
              </a:r>
              <a:r>
                <a:rPr lang="en-US" altLang="en-US">
                  <a:solidFill>
                    <a:srgbClr val="470F3E"/>
                  </a:solidFill>
                </a:rPr>
                <a:t>*</a:t>
              </a:r>
            </a:p>
          </p:txBody>
        </p:sp>
        <p:sp>
          <p:nvSpPr>
            <p:cNvPr id="32806" name="Line 30"/>
            <p:cNvSpPr>
              <a:spLocks noChangeShapeType="1"/>
            </p:cNvSpPr>
            <p:nvPr/>
          </p:nvSpPr>
          <p:spPr bwMode="auto">
            <a:xfrm>
              <a:off x="2160" y="2640"/>
              <a:ext cx="0" cy="1296"/>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2807" name="Line 31"/>
            <p:cNvSpPr>
              <a:spLocks noChangeShapeType="1"/>
            </p:cNvSpPr>
            <p:nvPr/>
          </p:nvSpPr>
          <p:spPr bwMode="auto">
            <a:xfrm flipH="1">
              <a:off x="960" y="2640"/>
              <a:ext cx="12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2808" name="Text Box 32"/>
            <p:cNvSpPr txBox="1">
              <a:spLocks noChangeArrowheads="1"/>
            </p:cNvSpPr>
            <p:nvPr/>
          </p:nvSpPr>
          <p:spPr bwMode="auto">
            <a:xfrm>
              <a:off x="698" y="2544"/>
              <a:ext cx="26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r>
                <a:rPr lang="en-US" altLang="en-US" sz="1400" b="1">
                  <a:solidFill>
                    <a:schemeClr val="tx1"/>
                  </a:solidFill>
                </a:rPr>
                <a:t>*</a:t>
              </a:r>
              <a:endParaRPr lang="en-US" altLang="en-US" sz="1400" b="1" i="1">
                <a:solidFill>
                  <a:schemeClr val="tx1"/>
                </a:solidFill>
              </a:endParaRPr>
            </a:p>
          </p:txBody>
        </p:sp>
        <p:sp>
          <p:nvSpPr>
            <p:cNvPr id="32809" name="Text Box 33"/>
            <p:cNvSpPr txBox="1">
              <a:spLocks noChangeArrowheads="1"/>
            </p:cNvSpPr>
            <p:nvPr/>
          </p:nvSpPr>
          <p:spPr bwMode="auto">
            <a:xfrm>
              <a:off x="2016" y="3936"/>
              <a:ext cx="28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r>
                <a:rPr lang="en-US" altLang="en-US" sz="1400" b="1">
                  <a:solidFill>
                    <a:schemeClr val="tx1"/>
                  </a:solidFill>
                </a:rPr>
                <a:t>*</a:t>
              </a:r>
              <a:endParaRPr lang="en-US" altLang="en-US" sz="1400" b="1" i="1"/>
            </a:p>
          </p:txBody>
        </p:sp>
      </p:grpSp>
      <p:grpSp>
        <p:nvGrpSpPr>
          <p:cNvPr id="1054764" name="Group 44"/>
          <p:cNvGrpSpPr>
            <a:grpSpLocks/>
          </p:cNvGrpSpPr>
          <p:nvPr/>
        </p:nvGrpSpPr>
        <p:grpSpPr bwMode="auto">
          <a:xfrm>
            <a:off x="1828800" y="2286000"/>
            <a:ext cx="5791200" cy="4572000"/>
            <a:chOff x="1152" y="1440"/>
            <a:chExt cx="3648" cy="2880"/>
          </a:xfrm>
        </p:grpSpPr>
        <p:sp>
          <p:nvSpPr>
            <p:cNvPr id="32799" name="Text Box 9"/>
            <p:cNvSpPr txBox="1">
              <a:spLocks noChangeArrowheads="1"/>
            </p:cNvSpPr>
            <p:nvPr/>
          </p:nvSpPr>
          <p:spPr bwMode="auto">
            <a:xfrm>
              <a:off x="2352" y="1440"/>
              <a:ext cx="244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The equilibrium prices will be </a:t>
              </a:r>
              <a:r>
                <a:rPr lang="en-US" altLang="en-US" i="1">
                  <a:solidFill>
                    <a:srgbClr val="470F3E"/>
                  </a:solidFill>
                </a:rPr>
                <a:t>p</a:t>
              </a:r>
              <a:r>
                <a:rPr lang="en-US" altLang="en-US" i="1" baseline="-25000">
                  <a:solidFill>
                    <a:srgbClr val="470F3E"/>
                  </a:solidFill>
                </a:rPr>
                <a:t>x</a:t>
              </a:r>
              <a:r>
                <a:rPr lang="en-US" altLang="en-US">
                  <a:solidFill>
                    <a:srgbClr val="470F3E"/>
                  </a:solidFill>
                </a:rPr>
                <a:t>* and </a:t>
              </a:r>
              <a:r>
                <a:rPr lang="en-US" altLang="en-US" i="1">
                  <a:solidFill>
                    <a:srgbClr val="470F3E"/>
                  </a:solidFill>
                </a:rPr>
                <a:t>p</a:t>
              </a:r>
              <a:r>
                <a:rPr lang="en-US" altLang="en-US" i="1" baseline="-25000">
                  <a:solidFill>
                    <a:srgbClr val="470F3E"/>
                  </a:solidFill>
                </a:rPr>
                <a:t>y</a:t>
              </a:r>
              <a:r>
                <a:rPr lang="en-US" altLang="en-US">
                  <a:solidFill>
                    <a:srgbClr val="470F3E"/>
                  </a:solidFill>
                </a:rPr>
                <a:t>*</a:t>
              </a:r>
            </a:p>
          </p:txBody>
        </p:sp>
        <p:sp>
          <p:nvSpPr>
            <p:cNvPr id="32800" name="Line 39"/>
            <p:cNvSpPr>
              <a:spLocks noChangeShapeType="1"/>
            </p:cNvSpPr>
            <p:nvPr/>
          </p:nvSpPr>
          <p:spPr bwMode="auto">
            <a:xfrm>
              <a:off x="1248" y="1680"/>
              <a:ext cx="2059" cy="2112"/>
            </a:xfrm>
            <a:prstGeom prst="line">
              <a:avLst/>
            </a:prstGeom>
            <a:noFill/>
            <a:ln w="28575">
              <a:solidFill>
                <a:srgbClr val="C55A4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2801" name="Text Box 40"/>
            <p:cNvSpPr txBox="1">
              <a:spLocks noChangeArrowheads="1"/>
            </p:cNvSpPr>
            <p:nvPr/>
          </p:nvSpPr>
          <p:spPr bwMode="auto">
            <a:xfrm>
              <a:off x="3264" y="3744"/>
              <a:ext cx="25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C55A45"/>
                  </a:solidFill>
                </a:rPr>
                <a:t>C</a:t>
              </a:r>
              <a:r>
                <a:rPr lang="en-US" altLang="en-US" sz="1600" b="1">
                  <a:solidFill>
                    <a:srgbClr val="C55A45"/>
                  </a:solidFill>
                </a:rPr>
                <a:t>*</a:t>
              </a:r>
              <a:endParaRPr lang="en-US" altLang="en-US">
                <a:solidFill>
                  <a:srgbClr val="C55A45"/>
                </a:solidFill>
              </a:endParaRPr>
            </a:p>
          </p:txBody>
        </p:sp>
        <p:sp>
          <p:nvSpPr>
            <p:cNvPr id="32802" name="Text Box 41"/>
            <p:cNvSpPr txBox="1">
              <a:spLocks noChangeArrowheads="1"/>
            </p:cNvSpPr>
            <p:nvPr/>
          </p:nvSpPr>
          <p:spPr bwMode="auto">
            <a:xfrm>
              <a:off x="1152" y="1488"/>
              <a:ext cx="25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C55A45"/>
                  </a:solidFill>
                </a:rPr>
                <a:t>C</a:t>
              </a:r>
              <a:r>
                <a:rPr lang="en-US" altLang="en-US" sz="1600" b="1">
                  <a:solidFill>
                    <a:srgbClr val="C55A45"/>
                  </a:solidFill>
                </a:rPr>
                <a:t>*</a:t>
              </a:r>
              <a:endParaRPr lang="en-US" altLang="en-US">
                <a:solidFill>
                  <a:srgbClr val="C55A45"/>
                </a:solidFill>
              </a:endParaRPr>
            </a:p>
          </p:txBody>
        </p:sp>
        <p:graphicFrame>
          <p:nvGraphicFramePr>
            <p:cNvPr id="32803" name="Object 42"/>
            <p:cNvGraphicFramePr>
              <a:graphicFrameLocks noChangeAspect="1"/>
            </p:cNvGraphicFramePr>
            <p:nvPr/>
          </p:nvGraphicFramePr>
          <p:xfrm>
            <a:off x="2928" y="3946"/>
            <a:ext cx="663" cy="374"/>
          </p:xfrm>
          <a:graphic>
            <a:graphicData uri="http://schemas.openxmlformats.org/presentationml/2006/ole">
              <mc:AlternateContent xmlns:mc="http://schemas.openxmlformats.org/markup-compatibility/2006">
                <mc:Choice xmlns:v="urn:schemas-microsoft-com:vml" Requires="v">
                  <p:oleObj spid="_x0000_s32811" name="Equation" r:id="rId5" imgW="868748" imgH="487728" progId="Equation.3">
                    <p:embed/>
                  </p:oleObj>
                </mc:Choice>
                <mc:Fallback>
                  <p:oleObj name="Equation" r:id="rId5" imgW="868748" imgH="487728" progId="Equation.3">
                    <p:embed/>
                    <p:pic>
                      <p:nvPicPr>
                        <p:cNvPr id="0" name="Object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28" y="3946"/>
                          <a:ext cx="663" cy="3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3B82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804" name="Line 43"/>
            <p:cNvSpPr>
              <a:spLocks noChangeShapeType="1"/>
            </p:cNvSpPr>
            <p:nvPr/>
          </p:nvSpPr>
          <p:spPr bwMode="auto">
            <a:xfrm flipV="1">
              <a:off x="3072" y="3678"/>
              <a:ext cx="48" cy="336"/>
            </a:xfrm>
            <a:prstGeom prst="line">
              <a:avLst/>
            </a:prstGeom>
            <a:noFill/>
            <a:ln w="12700">
              <a:solidFill>
                <a:srgbClr val="C55A4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nodeType="clickEffect">
                                  <p:stCondLst>
                                    <p:cond delay="0"/>
                                  </p:stCondLst>
                                  <p:childTnLst>
                                    <p:set>
                                      <p:cBhvr>
                                        <p:cTn id="6" dur="1" fill="hold">
                                          <p:stCondLst>
                                            <p:cond delay="0"/>
                                          </p:stCondLst>
                                        </p:cTn>
                                        <p:tgtEl>
                                          <p:spTgt spid="1054764"/>
                                        </p:tgtEl>
                                        <p:attrNameLst>
                                          <p:attrName>style.visibility</p:attrName>
                                        </p:attrNameLst>
                                      </p:cBhvr>
                                      <p:to>
                                        <p:strVal val="visible"/>
                                      </p:to>
                                    </p:set>
                                    <p:animEffect transition="in" filter="strips(downRight)">
                                      <p:cBhvr>
                                        <p:cTn id="7" dur="500"/>
                                        <p:tgtEl>
                                          <p:spTgt spid="105476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nodeType="clickEffect">
                                  <p:stCondLst>
                                    <p:cond delay="0"/>
                                  </p:stCondLst>
                                  <p:childTnLst>
                                    <p:set>
                                      <p:cBhvr>
                                        <p:cTn id="11" dur="1" fill="hold">
                                          <p:stCondLst>
                                            <p:cond delay="0"/>
                                          </p:stCondLst>
                                        </p:cTn>
                                        <p:tgtEl>
                                          <p:spTgt spid="1054765"/>
                                        </p:tgtEl>
                                        <p:attrNameLst>
                                          <p:attrName>style.visibility</p:attrName>
                                        </p:attrNameLst>
                                      </p:cBhvr>
                                      <p:to>
                                        <p:strVal val="visible"/>
                                      </p:to>
                                    </p:set>
                                    <p:animEffect transition="in" filter="strips(downRight)">
                                      <p:cBhvr>
                                        <p:cTn id="12" dur="500"/>
                                        <p:tgtEl>
                                          <p:spTgt spid="10547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A6BA4D84-83F3-48AC-BF7C-B093E29C7992}" type="slidenum">
              <a:rPr lang="en-US" altLang="en-US" sz="1400">
                <a:solidFill>
                  <a:schemeClr val="tx1"/>
                </a:solidFill>
                <a:latin typeface="Times New Roman" panose="02020603050405020304" pitchFamily="18" charset="0"/>
              </a:rPr>
              <a:pPr algn="r"/>
              <a:t>3</a:t>
            </a:fld>
            <a:endParaRPr lang="en-US" altLang="en-US" sz="1400">
              <a:solidFill>
                <a:schemeClr val="tx1"/>
              </a:solidFill>
              <a:latin typeface="Times New Roman" panose="02020603050405020304" pitchFamily="18" charset="0"/>
            </a:endParaRPr>
          </a:p>
        </p:txBody>
      </p:sp>
      <p:sp>
        <p:nvSpPr>
          <p:cNvPr id="6147" name="Rectangle 2"/>
          <p:cNvSpPr>
            <a:spLocks noGrp="1" noChangeArrowheads="1"/>
          </p:cNvSpPr>
          <p:nvPr>
            <p:ph type="title"/>
          </p:nvPr>
        </p:nvSpPr>
        <p:spPr>
          <a:xfrm>
            <a:off x="685800" y="838200"/>
            <a:ext cx="7772400" cy="914400"/>
          </a:xfrm>
        </p:spPr>
        <p:txBody>
          <a:bodyPr/>
          <a:lstStyle/>
          <a:p>
            <a:r>
              <a:rPr lang="en-US" altLang="en-US" smtClean="0"/>
              <a:t>Law of One Price</a:t>
            </a:r>
          </a:p>
        </p:txBody>
      </p:sp>
      <p:sp>
        <p:nvSpPr>
          <p:cNvPr id="6148" name="Rectangle 3"/>
          <p:cNvSpPr>
            <a:spLocks noGrp="1" noChangeArrowheads="1"/>
          </p:cNvSpPr>
          <p:nvPr>
            <p:ph type="body" idx="1"/>
          </p:nvPr>
        </p:nvSpPr>
        <p:spPr>
          <a:xfrm>
            <a:off x="685800" y="1676400"/>
            <a:ext cx="7772400" cy="4648200"/>
          </a:xfrm>
        </p:spPr>
        <p:txBody>
          <a:bodyPr/>
          <a:lstStyle/>
          <a:p>
            <a:r>
              <a:rPr lang="en-US" altLang="en-US" smtClean="0"/>
              <a:t>A homogeneous good trades at the same price no matter who buys it or who sells it</a:t>
            </a:r>
          </a:p>
          <a:p>
            <a:pPr lvl="1"/>
            <a:r>
              <a:rPr lang="en-US" altLang="en-US" smtClean="0"/>
              <a:t>if one good traded at two different prices, demanders would rush to buy the good where it was cheaper and firms would try to sell their output where the price was higher</a:t>
            </a:r>
          </a:p>
          <a:p>
            <a:pPr lvl="2"/>
            <a:r>
              <a:rPr lang="en-US" altLang="en-US" smtClean="0"/>
              <a:t>these actions would tend to equalize the price of the good</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EE11B288-E00B-43D7-9F6D-1EC58DCF3751}" type="slidenum">
              <a:rPr lang="en-US" altLang="en-US" sz="1400">
                <a:solidFill>
                  <a:schemeClr val="tx1"/>
                </a:solidFill>
                <a:latin typeface="Times New Roman" panose="02020603050405020304" pitchFamily="18" charset="0"/>
              </a:rPr>
              <a:pPr algn="r"/>
              <a:t>30</a:t>
            </a:fld>
            <a:endParaRPr lang="en-US" altLang="en-US" sz="1400">
              <a:solidFill>
                <a:schemeClr val="tx1"/>
              </a:solidFill>
              <a:latin typeface="Times New Roman" panose="02020603050405020304" pitchFamily="18" charset="0"/>
            </a:endParaRPr>
          </a:p>
        </p:txBody>
      </p:sp>
      <p:sp>
        <p:nvSpPr>
          <p:cNvPr id="33795" name="Rectangle 2"/>
          <p:cNvSpPr>
            <a:spLocks noGrp="1" noChangeArrowheads="1"/>
          </p:cNvSpPr>
          <p:nvPr>
            <p:ph type="title"/>
          </p:nvPr>
        </p:nvSpPr>
        <p:spPr>
          <a:xfrm>
            <a:off x="381000" y="762000"/>
            <a:ext cx="8382000" cy="990600"/>
          </a:xfrm>
        </p:spPr>
        <p:txBody>
          <a:bodyPr/>
          <a:lstStyle/>
          <a:p>
            <a:r>
              <a:rPr lang="en-US" altLang="en-US" smtClean="0"/>
              <a:t>Comparative Statics Analysis</a:t>
            </a:r>
          </a:p>
        </p:txBody>
      </p:sp>
      <p:sp>
        <p:nvSpPr>
          <p:cNvPr id="33796" name="Rectangle 3"/>
          <p:cNvSpPr>
            <a:spLocks noGrp="1" noChangeArrowheads="1"/>
          </p:cNvSpPr>
          <p:nvPr>
            <p:ph type="body" idx="1"/>
          </p:nvPr>
        </p:nvSpPr>
        <p:spPr>
          <a:xfrm>
            <a:off x="685800" y="1905000"/>
            <a:ext cx="7772400" cy="4191000"/>
          </a:xfrm>
        </p:spPr>
        <p:txBody>
          <a:bodyPr/>
          <a:lstStyle/>
          <a:p>
            <a:r>
              <a:rPr lang="en-US" altLang="en-US" smtClean="0"/>
              <a:t>The equilibrium price ratio will tend to persist until either preferences or production technologies change</a:t>
            </a:r>
          </a:p>
          <a:p>
            <a:r>
              <a:rPr lang="en-US" altLang="en-US" smtClean="0"/>
              <a:t>If preferences were to shift toward good </a:t>
            </a:r>
            <a:r>
              <a:rPr lang="en-US" altLang="en-US" i="1" smtClean="0"/>
              <a:t>x</a:t>
            </a:r>
            <a:r>
              <a:rPr lang="en-US" altLang="en-US" smtClean="0"/>
              <a:t>, </a:t>
            </a:r>
            <a:r>
              <a:rPr lang="en-US" altLang="en-US" i="1" smtClean="0"/>
              <a:t>p</a:t>
            </a:r>
            <a:r>
              <a:rPr lang="en-US" altLang="en-US" i="1" baseline="-25000" smtClean="0"/>
              <a:t>x</a:t>
            </a:r>
            <a:r>
              <a:rPr lang="en-US" altLang="en-US" baseline="-25000" smtClean="0"/>
              <a:t> </a:t>
            </a:r>
            <a:r>
              <a:rPr lang="en-US" altLang="en-US" smtClean="0"/>
              <a:t>/</a:t>
            </a:r>
            <a:r>
              <a:rPr lang="en-US" altLang="en-US" i="1" smtClean="0"/>
              <a:t>p</a:t>
            </a:r>
            <a:r>
              <a:rPr lang="en-US" altLang="en-US" i="1" baseline="-25000" smtClean="0"/>
              <a:t>y</a:t>
            </a:r>
            <a:r>
              <a:rPr lang="en-US" altLang="en-US" smtClean="0"/>
              <a:t> would rise and more </a:t>
            </a:r>
            <a:r>
              <a:rPr lang="en-US" altLang="en-US" i="1" smtClean="0"/>
              <a:t>x</a:t>
            </a:r>
            <a:r>
              <a:rPr lang="en-US" altLang="en-US" smtClean="0"/>
              <a:t> and less </a:t>
            </a:r>
            <a:r>
              <a:rPr lang="en-US" altLang="en-US" i="1" smtClean="0"/>
              <a:t>y</a:t>
            </a:r>
            <a:r>
              <a:rPr lang="en-US" altLang="en-US" smtClean="0"/>
              <a:t> would be produced</a:t>
            </a:r>
          </a:p>
          <a:p>
            <a:pPr lvl="1"/>
            <a:r>
              <a:rPr lang="en-US" altLang="en-US" smtClean="0"/>
              <a:t>we would move in a clockwise direction along the production possibility frontier</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4E11B88B-33D2-4FAA-9937-109B4EF4C465}" type="slidenum">
              <a:rPr lang="en-US" altLang="en-US" sz="1400">
                <a:solidFill>
                  <a:schemeClr val="tx1"/>
                </a:solidFill>
                <a:latin typeface="Times New Roman" panose="02020603050405020304" pitchFamily="18" charset="0"/>
              </a:rPr>
              <a:pPr algn="r"/>
              <a:t>31</a:t>
            </a:fld>
            <a:endParaRPr lang="en-US" altLang="en-US" sz="1400">
              <a:solidFill>
                <a:schemeClr val="tx1"/>
              </a:solidFill>
              <a:latin typeface="Times New Roman" panose="02020603050405020304" pitchFamily="18" charset="0"/>
            </a:endParaRPr>
          </a:p>
        </p:txBody>
      </p:sp>
      <p:sp>
        <p:nvSpPr>
          <p:cNvPr id="34819" name="Rectangle 2"/>
          <p:cNvSpPr>
            <a:spLocks noGrp="1" noChangeArrowheads="1"/>
          </p:cNvSpPr>
          <p:nvPr>
            <p:ph type="title"/>
          </p:nvPr>
        </p:nvSpPr>
        <p:spPr>
          <a:xfrm>
            <a:off x="381000" y="838200"/>
            <a:ext cx="8382000" cy="914400"/>
          </a:xfrm>
        </p:spPr>
        <p:txBody>
          <a:bodyPr/>
          <a:lstStyle/>
          <a:p>
            <a:r>
              <a:rPr lang="en-US" altLang="en-US" smtClean="0"/>
              <a:t>Comparative Statics Analysis</a:t>
            </a:r>
          </a:p>
        </p:txBody>
      </p:sp>
      <p:sp>
        <p:nvSpPr>
          <p:cNvPr id="34820" name="Rectangle 3"/>
          <p:cNvSpPr>
            <a:spLocks noGrp="1" noChangeArrowheads="1"/>
          </p:cNvSpPr>
          <p:nvPr>
            <p:ph type="body" idx="1"/>
          </p:nvPr>
        </p:nvSpPr>
        <p:spPr>
          <a:xfrm>
            <a:off x="685800" y="1905000"/>
            <a:ext cx="7772400" cy="4191000"/>
          </a:xfrm>
        </p:spPr>
        <p:txBody>
          <a:bodyPr/>
          <a:lstStyle/>
          <a:p>
            <a:r>
              <a:rPr lang="en-US" altLang="en-US" smtClean="0"/>
              <a:t>Technical progress in the production of good </a:t>
            </a:r>
            <a:r>
              <a:rPr lang="en-US" altLang="en-US" i="1" smtClean="0"/>
              <a:t>x</a:t>
            </a:r>
            <a:r>
              <a:rPr lang="en-US" altLang="en-US" smtClean="0"/>
              <a:t> will shift the production possibility curve outward</a:t>
            </a:r>
          </a:p>
          <a:p>
            <a:pPr lvl="1"/>
            <a:r>
              <a:rPr lang="en-US" altLang="en-US" smtClean="0"/>
              <a:t>this will lower the relative price of </a:t>
            </a:r>
            <a:r>
              <a:rPr lang="en-US" altLang="en-US" i="1" smtClean="0"/>
              <a:t>x</a:t>
            </a:r>
            <a:endParaRPr lang="en-US" altLang="en-US" smtClean="0"/>
          </a:p>
          <a:p>
            <a:pPr lvl="1"/>
            <a:r>
              <a:rPr lang="en-US" altLang="en-US" smtClean="0"/>
              <a:t>more </a:t>
            </a:r>
            <a:r>
              <a:rPr lang="en-US" altLang="en-US" i="1" smtClean="0"/>
              <a:t>x</a:t>
            </a:r>
            <a:r>
              <a:rPr lang="en-US" altLang="en-US" smtClean="0"/>
              <a:t> will be consumed</a:t>
            </a:r>
          </a:p>
          <a:p>
            <a:pPr lvl="2"/>
            <a:r>
              <a:rPr lang="en-US" altLang="en-US" smtClean="0"/>
              <a:t>if </a:t>
            </a:r>
            <a:r>
              <a:rPr lang="en-US" altLang="en-US" i="1" smtClean="0"/>
              <a:t>x</a:t>
            </a:r>
            <a:r>
              <a:rPr lang="en-US" altLang="en-US" smtClean="0"/>
              <a:t> is a normal good</a:t>
            </a:r>
          </a:p>
          <a:p>
            <a:pPr lvl="1"/>
            <a:r>
              <a:rPr lang="en-US" altLang="en-US" smtClean="0"/>
              <a:t>the effect on </a:t>
            </a:r>
            <a:r>
              <a:rPr lang="en-US" altLang="en-US" i="1" smtClean="0"/>
              <a:t>y</a:t>
            </a:r>
            <a:r>
              <a:rPr lang="en-US" altLang="en-US" smtClean="0"/>
              <a:t> is ambiguous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B8C3E4B3-8A1D-40A2-BBC7-8FFD600F955C}" type="slidenum">
              <a:rPr lang="en-US" altLang="en-US" sz="1400">
                <a:solidFill>
                  <a:schemeClr val="tx1"/>
                </a:solidFill>
                <a:latin typeface="Times New Roman" panose="02020603050405020304" pitchFamily="18" charset="0"/>
              </a:rPr>
              <a:pPr algn="r"/>
              <a:t>32</a:t>
            </a:fld>
            <a:endParaRPr lang="en-US" altLang="en-US" sz="1400">
              <a:solidFill>
                <a:schemeClr val="tx1"/>
              </a:solidFill>
              <a:latin typeface="Times New Roman" panose="02020603050405020304" pitchFamily="18" charset="0"/>
            </a:endParaRPr>
          </a:p>
        </p:txBody>
      </p:sp>
      <p:sp>
        <p:nvSpPr>
          <p:cNvPr id="35843" name="Rectangle 2"/>
          <p:cNvSpPr>
            <a:spLocks noGrp="1" noChangeArrowheads="1"/>
          </p:cNvSpPr>
          <p:nvPr>
            <p:ph type="title"/>
          </p:nvPr>
        </p:nvSpPr>
        <p:spPr>
          <a:xfrm>
            <a:off x="381000" y="838200"/>
            <a:ext cx="8534400" cy="1066800"/>
          </a:xfrm>
        </p:spPr>
        <p:txBody>
          <a:bodyPr/>
          <a:lstStyle/>
          <a:p>
            <a:pPr>
              <a:lnSpc>
                <a:spcPct val="90000"/>
              </a:lnSpc>
            </a:pPr>
            <a:r>
              <a:rPr lang="en-US" altLang="en-US" smtClean="0"/>
              <a:t>Technical Progress in the Production of x</a:t>
            </a:r>
          </a:p>
        </p:txBody>
      </p:sp>
      <p:sp>
        <p:nvSpPr>
          <p:cNvPr id="35844" name="Line 3"/>
          <p:cNvSpPr>
            <a:spLocks noChangeShapeType="1"/>
          </p:cNvSpPr>
          <p:nvPr/>
        </p:nvSpPr>
        <p:spPr bwMode="auto">
          <a:xfrm>
            <a:off x="1524000" y="2743200"/>
            <a:ext cx="0" cy="3505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5845" name="Line 4"/>
          <p:cNvSpPr>
            <a:spLocks noChangeShapeType="1"/>
          </p:cNvSpPr>
          <p:nvPr/>
        </p:nvSpPr>
        <p:spPr bwMode="auto">
          <a:xfrm>
            <a:off x="1524000" y="6248400"/>
            <a:ext cx="4495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5846" name="Text Box 5"/>
          <p:cNvSpPr txBox="1">
            <a:spLocks noChangeArrowheads="1"/>
          </p:cNvSpPr>
          <p:nvPr/>
        </p:nvSpPr>
        <p:spPr bwMode="auto">
          <a:xfrm>
            <a:off x="6019800" y="6092825"/>
            <a:ext cx="14668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a:t>
            </a:r>
            <a:r>
              <a:rPr lang="en-US" altLang="en-US" sz="1800" i="1">
                <a:solidFill>
                  <a:schemeClr val="tx1"/>
                </a:solidFill>
              </a:rPr>
              <a:t>x</a:t>
            </a:r>
          </a:p>
        </p:txBody>
      </p:sp>
      <p:sp>
        <p:nvSpPr>
          <p:cNvPr id="35847" name="Text Box 6"/>
          <p:cNvSpPr txBox="1">
            <a:spLocks noChangeArrowheads="1"/>
          </p:cNvSpPr>
          <p:nvPr/>
        </p:nvSpPr>
        <p:spPr bwMode="auto">
          <a:xfrm>
            <a:off x="381000" y="2362200"/>
            <a:ext cx="1606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a:t>
            </a:r>
            <a:r>
              <a:rPr lang="en-US" altLang="en-US" sz="1800" i="1">
                <a:solidFill>
                  <a:schemeClr val="tx1"/>
                </a:solidFill>
              </a:rPr>
              <a:t>y</a:t>
            </a:r>
          </a:p>
        </p:txBody>
      </p:sp>
      <p:sp>
        <p:nvSpPr>
          <p:cNvPr id="35848" name="Freeform 10"/>
          <p:cNvSpPr>
            <a:spLocks/>
          </p:cNvSpPr>
          <p:nvPr/>
        </p:nvSpPr>
        <p:spPr bwMode="auto">
          <a:xfrm>
            <a:off x="2438400" y="2514600"/>
            <a:ext cx="3048000" cy="2743200"/>
          </a:xfrm>
          <a:custGeom>
            <a:avLst/>
            <a:gdLst>
              <a:gd name="T0" fmla="*/ 0 w 1968"/>
              <a:gd name="T1" fmla="*/ 0 h 1824"/>
              <a:gd name="T2" fmla="*/ 1115122 w 1968"/>
              <a:gd name="T3" fmla="*/ 1732547 h 1824"/>
              <a:gd name="T4" fmla="*/ 3048000 w 1968"/>
              <a:gd name="T5" fmla="*/ 27432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5849" name="Freeform 11"/>
          <p:cNvSpPr>
            <a:spLocks/>
          </p:cNvSpPr>
          <p:nvPr/>
        </p:nvSpPr>
        <p:spPr bwMode="auto">
          <a:xfrm>
            <a:off x="2743200" y="2514600"/>
            <a:ext cx="3124200" cy="2514600"/>
          </a:xfrm>
          <a:custGeom>
            <a:avLst/>
            <a:gdLst>
              <a:gd name="T0" fmla="*/ 0 w 1968"/>
              <a:gd name="T1" fmla="*/ 0 h 1824"/>
              <a:gd name="T2" fmla="*/ 1143000 w 1968"/>
              <a:gd name="T3" fmla="*/ 1588168 h 1824"/>
              <a:gd name="T4" fmla="*/ 3124200 w 1968"/>
              <a:gd name="T5" fmla="*/ 25146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5850" name="Freeform 12"/>
          <p:cNvSpPr>
            <a:spLocks/>
          </p:cNvSpPr>
          <p:nvPr/>
        </p:nvSpPr>
        <p:spPr bwMode="auto">
          <a:xfrm>
            <a:off x="1981200" y="2895600"/>
            <a:ext cx="3124200" cy="2895600"/>
          </a:xfrm>
          <a:custGeom>
            <a:avLst/>
            <a:gdLst>
              <a:gd name="T0" fmla="*/ 0 w 1968"/>
              <a:gd name="T1" fmla="*/ 0 h 1824"/>
              <a:gd name="T2" fmla="*/ 1143000 w 1968"/>
              <a:gd name="T3" fmla="*/ 1828800 h 1824"/>
              <a:gd name="T4" fmla="*/ 3124200 w 1968"/>
              <a:gd name="T5" fmla="*/ 28956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5851" name="Arc 14"/>
          <p:cNvSpPr>
            <a:spLocks/>
          </p:cNvSpPr>
          <p:nvPr/>
        </p:nvSpPr>
        <p:spPr bwMode="auto">
          <a:xfrm>
            <a:off x="1524000" y="3429000"/>
            <a:ext cx="2819400" cy="2819400"/>
          </a:xfrm>
          <a:custGeom>
            <a:avLst/>
            <a:gdLst>
              <a:gd name="T0" fmla="*/ 0 w 21600"/>
              <a:gd name="T1" fmla="*/ 0 h 21600"/>
              <a:gd name="T2" fmla="*/ 2819400 w 21600"/>
              <a:gd name="T3" fmla="*/ 2819400 h 21600"/>
              <a:gd name="T4" fmla="*/ 0 w 21600"/>
              <a:gd name="T5" fmla="*/ 28194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5852" name="Text Box 15"/>
          <p:cNvSpPr txBox="1">
            <a:spLocks noChangeArrowheads="1"/>
          </p:cNvSpPr>
          <p:nvPr/>
        </p:nvSpPr>
        <p:spPr bwMode="auto">
          <a:xfrm>
            <a:off x="5059363" y="5665788"/>
            <a:ext cx="3762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1</a:t>
            </a:r>
            <a:endParaRPr lang="en-US" altLang="en-US" sz="1400">
              <a:solidFill>
                <a:srgbClr val="470F3E"/>
              </a:solidFill>
            </a:endParaRPr>
          </a:p>
        </p:txBody>
      </p:sp>
      <p:sp>
        <p:nvSpPr>
          <p:cNvPr id="35853" name="Text Box 16"/>
          <p:cNvSpPr txBox="1">
            <a:spLocks noChangeArrowheads="1"/>
          </p:cNvSpPr>
          <p:nvPr/>
        </p:nvSpPr>
        <p:spPr bwMode="auto">
          <a:xfrm>
            <a:off x="5426075" y="51323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2</a:t>
            </a:r>
            <a:endParaRPr lang="en-US" altLang="en-US" sz="1400">
              <a:solidFill>
                <a:srgbClr val="470F3E"/>
              </a:solidFill>
            </a:endParaRPr>
          </a:p>
        </p:txBody>
      </p:sp>
      <p:sp>
        <p:nvSpPr>
          <p:cNvPr id="35854" name="Text Box 17"/>
          <p:cNvSpPr txBox="1">
            <a:spLocks noChangeArrowheads="1"/>
          </p:cNvSpPr>
          <p:nvPr/>
        </p:nvSpPr>
        <p:spPr bwMode="auto">
          <a:xfrm>
            <a:off x="5730875" y="48275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3</a:t>
            </a:r>
            <a:endParaRPr lang="en-US" altLang="en-US" sz="1400">
              <a:solidFill>
                <a:srgbClr val="470F3E"/>
              </a:solidFill>
            </a:endParaRPr>
          </a:p>
        </p:txBody>
      </p:sp>
      <p:sp>
        <p:nvSpPr>
          <p:cNvPr id="35855" name="Text Box 23"/>
          <p:cNvSpPr txBox="1">
            <a:spLocks noChangeArrowheads="1"/>
          </p:cNvSpPr>
          <p:nvPr/>
        </p:nvSpPr>
        <p:spPr bwMode="auto">
          <a:xfrm>
            <a:off x="4343400" y="2667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endParaRPr lang="en-US" altLang="en-US" b="1" i="1"/>
          </a:p>
        </p:txBody>
      </p:sp>
      <p:sp>
        <p:nvSpPr>
          <p:cNvPr id="35856" name="Line 30"/>
          <p:cNvSpPr>
            <a:spLocks noChangeShapeType="1"/>
          </p:cNvSpPr>
          <p:nvPr/>
        </p:nvSpPr>
        <p:spPr bwMode="auto">
          <a:xfrm>
            <a:off x="3429000" y="4191000"/>
            <a:ext cx="0" cy="20574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5857" name="Text Box 33"/>
          <p:cNvSpPr txBox="1">
            <a:spLocks noChangeArrowheads="1"/>
          </p:cNvSpPr>
          <p:nvPr/>
        </p:nvSpPr>
        <p:spPr bwMode="auto">
          <a:xfrm>
            <a:off x="3200400" y="6248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r>
              <a:rPr lang="en-US" altLang="en-US" sz="1400" b="1">
                <a:solidFill>
                  <a:schemeClr val="tx1"/>
                </a:solidFill>
              </a:rPr>
              <a:t>*</a:t>
            </a:r>
            <a:endParaRPr lang="en-US" altLang="en-US" sz="1400" b="1" i="1"/>
          </a:p>
        </p:txBody>
      </p:sp>
      <p:grpSp>
        <p:nvGrpSpPr>
          <p:cNvPr id="1055790" name="Group 46"/>
          <p:cNvGrpSpPr>
            <a:grpSpLocks/>
          </p:cNvGrpSpPr>
          <p:nvPr/>
        </p:nvGrpSpPr>
        <p:grpSpPr bwMode="auto">
          <a:xfrm>
            <a:off x="2438400" y="2895600"/>
            <a:ext cx="6324600" cy="2743200"/>
            <a:chOff x="1536" y="1824"/>
            <a:chExt cx="3984" cy="1728"/>
          </a:xfrm>
        </p:grpSpPr>
        <p:sp>
          <p:nvSpPr>
            <p:cNvPr id="35868" name="Text Box 24"/>
            <p:cNvSpPr txBox="1">
              <a:spLocks noChangeArrowheads="1"/>
            </p:cNvSpPr>
            <p:nvPr/>
          </p:nvSpPr>
          <p:spPr bwMode="auto">
            <a:xfrm>
              <a:off x="2736" y="2208"/>
              <a:ext cx="278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The relative price of </a:t>
              </a:r>
              <a:r>
                <a:rPr lang="en-US" altLang="en-US" i="1">
                  <a:solidFill>
                    <a:srgbClr val="470F3E"/>
                  </a:solidFill>
                </a:rPr>
                <a:t>x</a:t>
              </a:r>
              <a:r>
                <a:rPr lang="en-US" altLang="en-US">
                  <a:solidFill>
                    <a:srgbClr val="470F3E"/>
                  </a:solidFill>
                </a:rPr>
                <a:t> will fall</a:t>
              </a:r>
            </a:p>
          </p:txBody>
        </p:sp>
        <p:sp>
          <p:nvSpPr>
            <p:cNvPr id="35869" name="Line 34"/>
            <p:cNvSpPr>
              <a:spLocks noChangeShapeType="1"/>
            </p:cNvSpPr>
            <p:nvPr/>
          </p:nvSpPr>
          <p:spPr bwMode="auto">
            <a:xfrm>
              <a:off x="1536" y="1824"/>
              <a:ext cx="2016" cy="1728"/>
            </a:xfrm>
            <a:prstGeom prst="line">
              <a:avLst/>
            </a:prstGeom>
            <a:noFill/>
            <a:ln w="28575">
              <a:solidFill>
                <a:srgbClr val="DC00D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grpSp>
      <p:sp>
        <p:nvSpPr>
          <p:cNvPr id="35859" name="Line 40"/>
          <p:cNvSpPr>
            <a:spLocks noChangeShapeType="1"/>
          </p:cNvSpPr>
          <p:nvPr/>
        </p:nvSpPr>
        <p:spPr bwMode="auto">
          <a:xfrm>
            <a:off x="2133600" y="2819400"/>
            <a:ext cx="3268663" cy="3352800"/>
          </a:xfrm>
          <a:prstGeom prst="line">
            <a:avLst/>
          </a:prstGeom>
          <a:noFill/>
          <a:ln w="28575">
            <a:solidFill>
              <a:srgbClr val="C55A4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grpSp>
        <p:nvGrpSpPr>
          <p:cNvPr id="1055791" name="Group 47"/>
          <p:cNvGrpSpPr>
            <a:grpSpLocks/>
          </p:cNvGrpSpPr>
          <p:nvPr/>
        </p:nvGrpSpPr>
        <p:grpSpPr bwMode="auto">
          <a:xfrm>
            <a:off x="3657600" y="4191000"/>
            <a:ext cx="5486400" cy="2362200"/>
            <a:chOff x="2304" y="2640"/>
            <a:chExt cx="3456" cy="1488"/>
          </a:xfrm>
        </p:grpSpPr>
        <p:sp>
          <p:nvSpPr>
            <p:cNvPr id="35865" name="Text Box 41"/>
            <p:cNvSpPr txBox="1">
              <a:spLocks noChangeArrowheads="1"/>
            </p:cNvSpPr>
            <p:nvPr/>
          </p:nvSpPr>
          <p:spPr bwMode="auto">
            <a:xfrm>
              <a:off x="3504" y="2640"/>
              <a:ext cx="225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More </a:t>
              </a:r>
              <a:r>
                <a:rPr lang="en-US" altLang="en-US" i="1">
                  <a:solidFill>
                    <a:srgbClr val="470F3E"/>
                  </a:solidFill>
                </a:rPr>
                <a:t>x</a:t>
              </a:r>
              <a:r>
                <a:rPr lang="en-US" altLang="en-US">
                  <a:solidFill>
                    <a:srgbClr val="470F3E"/>
                  </a:solidFill>
                </a:rPr>
                <a:t> will be consumed</a:t>
              </a:r>
            </a:p>
          </p:txBody>
        </p:sp>
        <p:sp>
          <p:nvSpPr>
            <p:cNvPr id="35866" name="Line 42"/>
            <p:cNvSpPr>
              <a:spLocks noChangeShapeType="1"/>
            </p:cNvSpPr>
            <p:nvPr/>
          </p:nvSpPr>
          <p:spPr bwMode="auto">
            <a:xfrm>
              <a:off x="2448" y="2640"/>
              <a:ext cx="0" cy="1296"/>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35867" name="Text Box 43"/>
            <p:cNvSpPr txBox="1">
              <a:spLocks noChangeArrowheads="1"/>
            </p:cNvSpPr>
            <p:nvPr/>
          </p:nvSpPr>
          <p:spPr bwMode="auto">
            <a:xfrm>
              <a:off x="2304" y="3936"/>
              <a:ext cx="28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2</a:t>
              </a:r>
              <a:r>
                <a:rPr lang="en-US" altLang="en-US" sz="1400" b="1">
                  <a:solidFill>
                    <a:schemeClr val="tx1"/>
                  </a:solidFill>
                </a:rPr>
                <a:t>*</a:t>
              </a:r>
              <a:endParaRPr lang="en-US" altLang="en-US" sz="1400" b="1" i="1"/>
            </a:p>
          </p:txBody>
        </p:sp>
      </p:grpSp>
      <p:grpSp>
        <p:nvGrpSpPr>
          <p:cNvPr id="1055789" name="Group 45"/>
          <p:cNvGrpSpPr>
            <a:grpSpLocks/>
          </p:cNvGrpSpPr>
          <p:nvPr/>
        </p:nvGrpSpPr>
        <p:grpSpPr bwMode="auto">
          <a:xfrm>
            <a:off x="1524000" y="2133600"/>
            <a:ext cx="7391400" cy="4116388"/>
            <a:chOff x="960" y="1344"/>
            <a:chExt cx="4656" cy="2593"/>
          </a:xfrm>
        </p:grpSpPr>
        <p:sp>
          <p:nvSpPr>
            <p:cNvPr id="35862" name="Text Box 9"/>
            <p:cNvSpPr txBox="1">
              <a:spLocks noChangeArrowheads="1"/>
            </p:cNvSpPr>
            <p:nvPr/>
          </p:nvSpPr>
          <p:spPr bwMode="auto">
            <a:xfrm>
              <a:off x="2256" y="1344"/>
              <a:ext cx="3360" cy="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Technical progress in the production of </a:t>
              </a:r>
              <a:r>
                <a:rPr lang="en-US" altLang="en-US" i="1">
                  <a:solidFill>
                    <a:srgbClr val="470F3E"/>
                  </a:solidFill>
                </a:rPr>
                <a:t>x</a:t>
              </a:r>
              <a:r>
                <a:rPr lang="en-US" altLang="en-US">
                  <a:solidFill>
                    <a:srgbClr val="470F3E"/>
                  </a:solidFill>
                </a:rPr>
                <a:t> will shift the production possibility curve out</a:t>
              </a:r>
            </a:p>
          </p:txBody>
        </p:sp>
        <p:sp>
          <p:nvSpPr>
            <p:cNvPr id="35863" name="Arc 39"/>
            <p:cNvSpPr>
              <a:spLocks/>
            </p:cNvSpPr>
            <p:nvPr/>
          </p:nvSpPr>
          <p:spPr bwMode="auto">
            <a:xfrm>
              <a:off x="960" y="2161"/>
              <a:ext cx="2208" cy="1776"/>
            </a:xfrm>
            <a:custGeom>
              <a:avLst/>
              <a:gdLst>
                <a:gd name="T0" fmla="*/ 0 w 21599"/>
                <a:gd name="T1" fmla="*/ 0 h 21600"/>
                <a:gd name="T2" fmla="*/ 2208 w 21599"/>
                <a:gd name="T3" fmla="*/ 1761 h 21600"/>
                <a:gd name="T4" fmla="*/ 0 w 21599"/>
                <a:gd name="T5" fmla="*/ 1776 h 21600"/>
                <a:gd name="T6" fmla="*/ 0 60000 65536"/>
                <a:gd name="T7" fmla="*/ 0 60000 65536"/>
                <a:gd name="T8" fmla="*/ 0 60000 65536"/>
              </a:gdLst>
              <a:ahLst/>
              <a:cxnLst>
                <a:cxn ang="T6">
                  <a:pos x="T0" y="T1"/>
                </a:cxn>
                <a:cxn ang="T7">
                  <a:pos x="T2" y="T3"/>
                </a:cxn>
                <a:cxn ang="T8">
                  <a:pos x="T4" y="T5"/>
                </a:cxn>
              </a:cxnLst>
              <a:rect l="0" t="0" r="r" b="b"/>
              <a:pathLst>
                <a:path w="21599" h="21600" fill="none" extrusionOk="0">
                  <a:moveTo>
                    <a:pt x="-1" y="0"/>
                  </a:moveTo>
                  <a:cubicBezTo>
                    <a:pt x="11860" y="0"/>
                    <a:pt x="21502" y="9563"/>
                    <a:pt x="21599" y="21422"/>
                  </a:cubicBezTo>
                </a:path>
                <a:path w="21599" h="21600" stroke="0" extrusionOk="0">
                  <a:moveTo>
                    <a:pt x="-1" y="0"/>
                  </a:moveTo>
                  <a:cubicBezTo>
                    <a:pt x="11860" y="0"/>
                    <a:pt x="21502" y="9563"/>
                    <a:pt x="21599" y="21422"/>
                  </a:cubicBezTo>
                  <a:lnTo>
                    <a:pt x="0" y="21600"/>
                  </a:lnTo>
                  <a:lnTo>
                    <a:pt x="-1" y="0"/>
                  </a:lnTo>
                  <a:close/>
                </a:path>
              </a:pathLst>
            </a:custGeom>
            <a:noFill/>
            <a:ln w="28575">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35864" name="AutoShape 44"/>
            <p:cNvSpPr>
              <a:spLocks noChangeArrowheads="1"/>
            </p:cNvSpPr>
            <p:nvPr/>
          </p:nvSpPr>
          <p:spPr bwMode="auto">
            <a:xfrm>
              <a:off x="2784" y="3648"/>
              <a:ext cx="288" cy="192"/>
            </a:xfrm>
            <a:prstGeom prst="rightArrow">
              <a:avLst>
                <a:gd name="adj1" fmla="val 50000"/>
                <a:gd name="adj2" fmla="val 37500"/>
              </a:avLst>
            </a:prstGeom>
            <a:solidFill>
              <a:srgbClr val="470F3E"/>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055789"/>
                                        </p:tgtEl>
                                        <p:attrNameLst>
                                          <p:attrName>style.visibility</p:attrName>
                                        </p:attrNameLst>
                                      </p:cBhvr>
                                      <p:to>
                                        <p:strVal val="visible"/>
                                      </p:to>
                                    </p:set>
                                    <p:animEffect transition="in" filter="wipe(left)">
                                      <p:cBhvr>
                                        <p:cTn id="7" dur="500"/>
                                        <p:tgtEl>
                                          <p:spTgt spid="10557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nodeType="clickEffect">
                                  <p:stCondLst>
                                    <p:cond delay="0"/>
                                  </p:stCondLst>
                                  <p:childTnLst>
                                    <p:set>
                                      <p:cBhvr>
                                        <p:cTn id="11" dur="1" fill="hold">
                                          <p:stCondLst>
                                            <p:cond delay="0"/>
                                          </p:stCondLst>
                                        </p:cTn>
                                        <p:tgtEl>
                                          <p:spTgt spid="1055790"/>
                                        </p:tgtEl>
                                        <p:attrNameLst>
                                          <p:attrName>style.visibility</p:attrName>
                                        </p:attrNameLst>
                                      </p:cBhvr>
                                      <p:to>
                                        <p:strVal val="visible"/>
                                      </p:to>
                                    </p:set>
                                    <p:animEffect transition="in" filter="strips(downRight)">
                                      <p:cBhvr>
                                        <p:cTn id="12" dur="500"/>
                                        <p:tgtEl>
                                          <p:spTgt spid="105579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1055791"/>
                                        </p:tgtEl>
                                        <p:attrNameLst>
                                          <p:attrName>style.visibility</p:attrName>
                                        </p:attrNameLst>
                                      </p:cBhvr>
                                      <p:to>
                                        <p:strVal val="visible"/>
                                      </p:to>
                                    </p:set>
                                    <p:animEffect transition="in" filter="wipe(up)">
                                      <p:cBhvr>
                                        <p:cTn id="17" dur="500"/>
                                        <p:tgtEl>
                                          <p:spTgt spid="10557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2A5ACB00-F553-42E1-AB66-16A34D2A6EFB}" type="slidenum">
              <a:rPr lang="en-US" altLang="en-US" sz="1400">
                <a:solidFill>
                  <a:schemeClr val="tx1"/>
                </a:solidFill>
                <a:latin typeface="Times New Roman" panose="02020603050405020304" pitchFamily="18" charset="0"/>
              </a:rPr>
              <a:pPr algn="r"/>
              <a:t>33</a:t>
            </a:fld>
            <a:endParaRPr lang="en-US" altLang="en-US" sz="1400">
              <a:solidFill>
                <a:schemeClr val="tx1"/>
              </a:solidFill>
              <a:latin typeface="Times New Roman" panose="02020603050405020304" pitchFamily="18" charset="0"/>
            </a:endParaRPr>
          </a:p>
        </p:txBody>
      </p:sp>
      <p:sp>
        <p:nvSpPr>
          <p:cNvPr id="36867" name="Rectangle 2"/>
          <p:cNvSpPr>
            <a:spLocks noGrp="1" noChangeArrowheads="1"/>
          </p:cNvSpPr>
          <p:nvPr>
            <p:ph type="title"/>
          </p:nvPr>
        </p:nvSpPr>
        <p:spPr/>
        <p:txBody>
          <a:bodyPr/>
          <a:lstStyle/>
          <a:p>
            <a:r>
              <a:rPr lang="en-US" altLang="en-US" smtClean="0"/>
              <a:t>General Equilibrium Pricing</a:t>
            </a:r>
          </a:p>
        </p:txBody>
      </p:sp>
      <p:sp>
        <p:nvSpPr>
          <p:cNvPr id="36868" name="Rectangle 3"/>
          <p:cNvSpPr>
            <a:spLocks noGrp="1" noChangeArrowheads="1"/>
          </p:cNvSpPr>
          <p:nvPr>
            <p:ph type="body" idx="1"/>
          </p:nvPr>
        </p:nvSpPr>
        <p:spPr>
          <a:xfrm>
            <a:off x="685800" y="1905000"/>
            <a:ext cx="7772400" cy="3810000"/>
          </a:xfrm>
        </p:spPr>
        <p:txBody>
          <a:bodyPr/>
          <a:lstStyle/>
          <a:p>
            <a:r>
              <a:rPr lang="en-US" altLang="en-US" smtClean="0"/>
              <a:t>Suppose that the production possibility frontier can be represented by</a:t>
            </a:r>
          </a:p>
          <a:p>
            <a:pPr algn="ctr">
              <a:lnSpc>
                <a:spcPct val="110000"/>
              </a:lnSpc>
              <a:buFontTx/>
              <a:buNone/>
            </a:pPr>
            <a:r>
              <a:rPr lang="en-US" altLang="en-US" sz="2800" i="1" smtClean="0">
                <a:solidFill>
                  <a:srgbClr val="3B4F89"/>
                </a:solidFill>
              </a:rPr>
              <a:t>x</a:t>
            </a:r>
            <a:r>
              <a:rPr lang="en-US" altLang="en-US" sz="2800" i="1" baseline="30000" smtClean="0">
                <a:solidFill>
                  <a:srgbClr val="3B4F89"/>
                </a:solidFill>
              </a:rPr>
              <a:t> </a:t>
            </a:r>
            <a:r>
              <a:rPr lang="en-US" altLang="en-US" sz="2800" baseline="30000" smtClean="0">
                <a:solidFill>
                  <a:srgbClr val="3B4F89"/>
                </a:solidFill>
              </a:rPr>
              <a:t>2</a:t>
            </a:r>
            <a:r>
              <a:rPr lang="en-US" altLang="en-US" sz="2800" smtClean="0">
                <a:solidFill>
                  <a:srgbClr val="3B4F89"/>
                </a:solidFill>
              </a:rPr>
              <a:t> + </a:t>
            </a:r>
            <a:r>
              <a:rPr lang="en-US" altLang="en-US" sz="2800" i="1" smtClean="0">
                <a:solidFill>
                  <a:srgbClr val="3B4F89"/>
                </a:solidFill>
              </a:rPr>
              <a:t>y</a:t>
            </a:r>
            <a:r>
              <a:rPr lang="en-US" altLang="en-US" sz="2800" i="1" baseline="30000" smtClean="0">
                <a:solidFill>
                  <a:srgbClr val="3B4F89"/>
                </a:solidFill>
              </a:rPr>
              <a:t> </a:t>
            </a:r>
            <a:r>
              <a:rPr lang="en-US" altLang="en-US" sz="2800" baseline="30000" smtClean="0">
                <a:solidFill>
                  <a:srgbClr val="3B4F89"/>
                </a:solidFill>
              </a:rPr>
              <a:t>2</a:t>
            </a:r>
            <a:r>
              <a:rPr lang="en-US" altLang="en-US" sz="2800" smtClean="0">
                <a:solidFill>
                  <a:srgbClr val="3B4F89"/>
                </a:solidFill>
              </a:rPr>
              <a:t> = 100</a:t>
            </a:r>
          </a:p>
          <a:p>
            <a:r>
              <a:rPr lang="en-US" altLang="en-US" smtClean="0"/>
              <a:t>Suppose also that the community’s preferences can be represented by</a:t>
            </a:r>
          </a:p>
          <a:p>
            <a:pPr algn="ctr">
              <a:lnSpc>
                <a:spcPct val="130000"/>
              </a:lnSpc>
              <a:buFontTx/>
              <a:buNone/>
            </a:pPr>
            <a:r>
              <a:rPr lang="en-US" altLang="en-US" sz="2800" i="1" smtClean="0">
                <a:solidFill>
                  <a:srgbClr val="3B4F89"/>
                </a:solidFill>
              </a:rPr>
              <a:t>U</a:t>
            </a:r>
            <a:r>
              <a:rPr lang="en-US" altLang="en-US" sz="2800" smtClean="0">
                <a:solidFill>
                  <a:srgbClr val="3B4F89"/>
                </a:solidFill>
              </a:rPr>
              <a:t>(</a:t>
            </a:r>
            <a:r>
              <a:rPr lang="en-US" altLang="en-US" sz="2800" i="1" smtClean="0">
                <a:solidFill>
                  <a:srgbClr val="3B4F89"/>
                </a:solidFill>
              </a:rPr>
              <a:t>x</a:t>
            </a:r>
            <a:r>
              <a:rPr lang="en-US" altLang="en-US" sz="2800" smtClean="0">
                <a:solidFill>
                  <a:srgbClr val="3B4F89"/>
                </a:solidFill>
              </a:rPr>
              <a:t>,</a:t>
            </a:r>
            <a:r>
              <a:rPr lang="en-US" altLang="en-US" sz="2800" i="1" smtClean="0">
                <a:solidFill>
                  <a:srgbClr val="3B4F89"/>
                </a:solidFill>
              </a:rPr>
              <a:t>y</a:t>
            </a:r>
            <a:r>
              <a:rPr lang="en-US" altLang="en-US" sz="2800" smtClean="0">
                <a:solidFill>
                  <a:srgbClr val="3B4F89"/>
                </a:solidFill>
              </a:rPr>
              <a:t>) = </a:t>
            </a:r>
            <a:r>
              <a:rPr lang="en-US" altLang="en-US" sz="2800" i="1" smtClean="0">
                <a:solidFill>
                  <a:srgbClr val="3B4F89"/>
                </a:solidFill>
              </a:rPr>
              <a:t>x</a:t>
            </a:r>
            <a:r>
              <a:rPr lang="en-US" altLang="en-US" sz="2800" baseline="30000" smtClean="0">
                <a:solidFill>
                  <a:srgbClr val="3B4F89"/>
                </a:solidFill>
              </a:rPr>
              <a:t>0.5</a:t>
            </a:r>
            <a:r>
              <a:rPr lang="en-US" altLang="en-US" sz="2800" i="1" smtClean="0">
                <a:solidFill>
                  <a:srgbClr val="3B4F89"/>
                </a:solidFill>
              </a:rPr>
              <a:t>y</a:t>
            </a:r>
            <a:r>
              <a:rPr lang="en-US" altLang="en-US" sz="2800" baseline="30000" smtClean="0">
                <a:solidFill>
                  <a:srgbClr val="3B4F89"/>
                </a:solidFill>
              </a:rPr>
              <a:t>0.5</a:t>
            </a:r>
            <a:endParaRPr lang="en-US" altLang="en-US" sz="2800" i="1" smtClean="0">
              <a:solidFill>
                <a:srgbClr val="3B4F89"/>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54F0F076-4D01-4925-9C63-DED7364D1D75}" type="slidenum">
              <a:rPr lang="en-US" altLang="en-US" sz="1400">
                <a:solidFill>
                  <a:schemeClr val="tx1"/>
                </a:solidFill>
                <a:latin typeface="Times New Roman" panose="02020603050405020304" pitchFamily="18" charset="0"/>
              </a:rPr>
              <a:pPr algn="r"/>
              <a:t>34</a:t>
            </a:fld>
            <a:endParaRPr lang="en-US" altLang="en-US" sz="1400">
              <a:solidFill>
                <a:schemeClr val="tx1"/>
              </a:solidFill>
              <a:latin typeface="Times New Roman" panose="02020603050405020304" pitchFamily="18" charset="0"/>
            </a:endParaRPr>
          </a:p>
        </p:txBody>
      </p:sp>
      <p:sp>
        <p:nvSpPr>
          <p:cNvPr id="37891" name="Rectangle 2"/>
          <p:cNvSpPr>
            <a:spLocks noGrp="1" noChangeArrowheads="1"/>
          </p:cNvSpPr>
          <p:nvPr>
            <p:ph type="title"/>
          </p:nvPr>
        </p:nvSpPr>
        <p:spPr/>
        <p:txBody>
          <a:bodyPr/>
          <a:lstStyle/>
          <a:p>
            <a:r>
              <a:rPr lang="en-US" altLang="en-US" smtClean="0"/>
              <a:t>General Equilibrium Pricing</a:t>
            </a:r>
          </a:p>
        </p:txBody>
      </p:sp>
      <p:sp>
        <p:nvSpPr>
          <p:cNvPr id="37892" name="Rectangle 3"/>
          <p:cNvSpPr>
            <a:spLocks noGrp="1" noChangeArrowheads="1"/>
          </p:cNvSpPr>
          <p:nvPr>
            <p:ph type="body" idx="1"/>
          </p:nvPr>
        </p:nvSpPr>
        <p:spPr>
          <a:xfrm>
            <a:off x="685800" y="1828800"/>
            <a:ext cx="7772400" cy="1219200"/>
          </a:xfrm>
        </p:spPr>
        <p:txBody>
          <a:bodyPr/>
          <a:lstStyle/>
          <a:p>
            <a:r>
              <a:rPr lang="en-US" altLang="en-US" smtClean="0"/>
              <a:t>Profit-maximizing firms will equate </a:t>
            </a:r>
            <a:r>
              <a:rPr lang="en-US" altLang="en-US" i="1" smtClean="0"/>
              <a:t>RPT</a:t>
            </a:r>
            <a:r>
              <a:rPr lang="en-US" altLang="en-US" smtClean="0"/>
              <a:t> and the ratio of </a:t>
            </a:r>
            <a:r>
              <a:rPr lang="en-US" altLang="en-US" i="1" smtClean="0"/>
              <a:t>p</a:t>
            </a:r>
            <a:r>
              <a:rPr lang="en-US" altLang="en-US" i="1" baseline="-25000" smtClean="0"/>
              <a:t>x</a:t>
            </a:r>
            <a:r>
              <a:rPr lang="en-US" altLang="en-US" baseline="-25000" smtClean="0"/>
              <a:t> </a:t>
            </a:r>
            <a:r>
              <a:rPr lang="en-US" altLang="en-US" smtClean="0"/>
              <a:t>/</a:t>
            </a:r>
            <a:r>
              <a:rPr lang="en-US" altLang="en-US" i="1" smtClean="0"/>
              <a:t>p</a:t>
            </a:r>
            <a:r>
              <a:rPr lang="en-US" altLang="en-US" i="1" baseline="-25000" smtClean="0"/>
              <a:t>y</a:t>
            </a:r>
            <a:endParaRPr lang="en-US" altLang="en-US" smtClean="0"/>
          </a:p>
        </p:txBody>
      </p:sp>
      <p:graphicFrame>
        <p:nvGraphicFramePr>
          <p:cNvPr id="896004" name="Object 4"/>
          <p:cNvGraphicFramePr>
            <a:graphicFrameLocks noChangeAspect="1"/>
          </p:cNvGraphicFramePr>
          <p:nvPr/>
        </p:nvGraphicFramePr>
        <p:xfrm>
          <a:off x="3352800" y="3048000"/>
          <a:ext cx="2203450" cy="973138"/>
        </p:xfrm>
        <a:graphic>
          <a:graphicData uri="http://schemas.openxmlformats.org/presentationml/2006/ole">
            <mc:AlternateContent xmlns:mc="http://schemas.openxmlformats.org/markup-compatibility/2006">
              <mc:Choice xmlns:v="urn:schemas-microsoft-com:vml" Requires="v">
                <p:oleObj spid="_x0000_s37896" name="Equation" r:id="rId3" imgW="998195" imgH="434376" progId="Equation.3">
                  <p:embed/>
                </p:oleObj>
              </mc:Choice>
              <mc:Fallback>
                <p:oleObj name="Equation" r:id="rId3" imgW="998195" imgH="434376"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3048000"/>
                        <a:ext cx="2203450" cy="973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96005" name="Rectangle 5"/>
          <p:cNvSpPr>
            <a:spLocks noChangeArrowheads="1"/>
          </p:cNvSpPr>
          <p:nvPr/>
        </p:nvSpPr>
        <p:spPr bwMode="auto">
          <a:xfrm>
            <a:off x="838200" y="4191000"/>
            <a:ext cx="7772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rgbClr val="470F3E"/>
                </a:solidFill>
                <a:latin typeface="Arial" panose="020B0604020202020204" pitchFamily="34" charset="0"/>
              </a:defRPr>
            </a:lvl1pPr>
            <a:lvl2pPr marL="742950" indent="-285750">
              <a:spcBef>
                <a:spcPct val="20000"/>
              </a:spcBef>
              <a:buChar char="–"/>
              <a:defRPr sz="2800">
                <a:solidFill>
                  <a:srgbClr val="470F3E"/>
                </a:solidFill>
                <a:latin typeface="Arial" panose="020B0604020202020204" pitchFamily="34" charset="0"/>
              </a:defRPr>
            </a:lvl2pPr>
            <a:lvl3pPr marL="1143000" indent="-228600">
              <a:spcBef>
                <a:spcPct val="20000"/>
              </a:spcBef>
              <a:buChar char="•"/>
              <a:defRPr sz="2400">
                <a:solidFill>
                  <a:srgbClr val="470F3E"/>
                </a:solidFill>
                <a:latin typeface="Arial" panose="020B0604020202020204" pitchFamily="34" charset="0"/>
              </a:defRPr>
            </a:lvl3pPr>
            <a:lvl4pPr marL="1600200" indent="-228600">
              <a:spcBef>
                <a:spcPct val="20000"/>
              </a:spcBef>
              <a:buChar char="–"/>
              <a:defRPr sz="2000">
                <a:solidFill>
                  <a:srgbClr val="470F3E"/>
                </a:solidFill>
                <a:latin typeface="Arial" panose="020B0604020202020204" pitchFamily="34" charset="0"/>
              </a:defRPr>
            </a:lvl4pPr>
            <a:lvl5pPr marL="2057400" indent="-228600">
              <a:spcBef>
                <a:spcPct val="20000"/>
              </a:spcBef>
              <a:buChar char="»"/>
              <a:defRPr sz="2000">
                <a:solidFill>
                  <a:srgbClr val="470F3E"/>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470F3E"/>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470F3E"/>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470F3E"/>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470F3E"/>
                </a:solidFill>
                <a:latin typeface="Arial" panose="020B0604020202020204" pitchFamily="34" charset="0"/>
              </a:defRPr>
            </a:lvl9pPr>
          </a:lstStyle>
          <a:p>
            <a:r>
              <a:rPr lang="en-US" altLang="en-US"/>
              <a:t>Utility maximization requires that</a:t>
            </a:r>
          </a:p>
        </p:txBody>
      </p:sp>
      <p:graphicFrame>
        <p:nvGraphicFramePr>
          <p:cNvPr id="896006" name="Object 6"/>
          <p:cNvGraphicFramePr>
            <a:graphicFrameLocks noChangeAspect="1"/>
          </p:cNvGraphicFramePr>
          <p:nvPr/>
        </p:nvGraphicFramePr>
        <p:xfrm>
          <a:off x="3429000" y="4953000"/>
          <a:ext cx="2228850" cy="973138"/>
        </p:xfrm>
        <a:graphic>
          <a:graphicData uri="http://schemas.openxmlformats.org/presentationml/2006/ole">
            <mc:AlternateContent xmlns:mc="http://schemas.openxmlformats.org/markup-compatibility/2006">
              <mc:Choice xmlns:v="urn:schemas-microsoft-com:vml" Requires="v">
                <p:oleObj spid="_x0000_s37897" name="Equation" r:id="rId5" imgW="1005759" imgH="434376" progId="Equation.3">
                  <p:embed/>
                </p:oleObj>
              </mc:Choice>
              <mc:Fallback>
                <p:oleObj name="Equation" r:id="rId5" imgW="1005759" imgH="434376"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4953000"/>
                        <a:ext cx="2228850" cy="973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96004"/>
                                        </p:tgtEl>
                                        <p:attrNameLst>
                                          <p:attrName>style.visibility</p:attrName>
                                        </p:attrNameLst>
                                      </p:cBhvr>
                                      <p:to>
                                        <p:strVal val="visible"/>
                                      </p:to>
                                    </p:set>
                                    <p:animEffect transition="in" filter="wipe(left)">
                                      <p:cBhvr>
                                        <p:cTn id="7" dur="500"/>
                                        <p:tgtEl>
                                          <p:spTgt spid="8960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96005"/>
                                        </p:tgtEl>
                                        <p:attrNameLst>
                                          <p:attrName>style.visibility</p:attrName>
                                        </p:attrNameLst>
                                      </p:cBhvr>
                                      <p:to>
                                        <p:strVal val="visible"/>
                                      </p:to>
                                    </p:set>
                                    <p:animEffect transition="in" filter="wipe(left)">
                                      <p:cBhvr>
                                        <p:cTn id="12" dur="500"/>
                                        <p:tgtEl>
                                          <p:spTgt spid="89600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896006"/>
                                        </p:tgtEl>
                                        <p:attrNameLst>
                                          <p:attrName>style.visibility</p:attrName>
                                        </p:attrNameLst>
                                      </p:cBhvr>
                                      <p:to>
                                        <p:strVal val="visible"/>
                                      </p:to>
                                    </p:set>
                                    <p:animEffect transition="in" filter="wipe(left)">
                                      <p:cBhvr>
                                        <p:cTn id="17" dur="500"/>
                                        <p:tgtEl>
                                          <p:spTgt spid="8960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600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866692A0-A504-4720-A746-1426600BE508}" type="slidenum">
              <a:rPr lang="en-US" altLang="en-US" sz="1400">
                <a:solidFill>
                  <a:schemeClr val="tx1"/>
                </a:solidFill>
                <a:latin typeface="Times New Roman" panose="02020603050405020304" pitchFamily="18" charset="0"/>
              </a:rPr>
              <a:pPr algn="r"/>
              <a:t>35</a:t>
            </a:fld>
            <a:endParaRPr lang="en-US" altLang="en-US" sz="1400">
              <a:solidFill>
                <a:schemeClr val="tx1"/>
              </a:solidFill>
              <a:latin typeface="Times New Roman" panose="02020603050405020304" pitchFamily="18" charset="0"/>
            </a:endParaRPr>
          </a:p>
        </p:txBody>
      </p:sp>
      <p:sp>
        <p:nvSpPr>
          <p:cNvPr id="38915" name="Rectangle 2"/>
          <p:cNvSpPr>
            <a:spLocks noGrp="1" noChangeArrowheads="1"/>
          </p:cNvSpPr>
          <p:nvPr>
            <p:ph type="title"/>
          </p:nvPr>
        </p:nvSpPr>
        <p:spPr/>
        <p:txBody>
          <a:bodyPr/>
          <a:lstStyle/>
          <a:p>
            <a:r>
              <a:rPr lang="en-US" altLang="en-US" smtClean="0"/>
              <a:t>General Equilibrium Pricing</a:t>
            </a:r>
          </a:p>
        </p:txBody>
      </p:sp>
      <p:sp>
        <p:nvSpPr>
          <p:cNvPr id="38916" name="Rectangle 3"/>
          <p:cNvSpPr>
            <a:spLocks noGrp="1" noChangeArrowheads="1"/>
          </p:cNvSpPr>
          <p:nvPr>
            <p:ph type="body" idx="1"/>
          </p:nvPr>
        </p:nvSpPr>
        <p:spPr>
          <a:xfrm>
            <a:off x="685800" y="1828800"/>
            <a:ext cx="7772400" cy="1143000"/>
          </a:xfrm>
        </p:spPr>
        <p:txBody>
          <a:bodyPr/>
          <a:lstStyle/>
          <a:p>
            <a:r>
              <a:rPr lang="en-US" altLang="en-US" smtClean="0"/>
              <a:t>Equilibrium requires that firms and individuals face the same price ratio</a:t>
            </a:r>
          </a:p>
        </p:txBody>
      </p:sp>
      <p:graphicFrame>
        <p:nvGraphicFramePr>
          <p:cNvPr id="897028" name="Object 4"/>
          <p:cNvGraphicFramePr>
            <a:graphicFrameLocks noChangeAspect="1"/>
          </p:cNvGraphicFramePr>
          <p:nvPr/>
        </p:nvGraphicFramePr>
        <p:xfrm>
          <a:off x="2528888" y="3111500"/>
          <a:ext cx="3932237" cy="973138"/>
        </p:xfrm>
        <a:graphic>
          <a:graphicData uri="http://schemas.openxmlformats.org/presentationml/2006/ole">
            <mc:AlternateContent xmlns:mc="http://schemas.openxmlformats.org/markup-compatibility/2006">
              <mc:Choice xmlns:v="urn:schemas-microsoft-com:vml" Requires="v">
                <p:oleObj spid="_x0000_s38919" name="Equation" r:id="rId3" imgW="1783094" imgH="434376" progId="Equation.3">
                  <p:embed/>
                </p:oleObj>
              </mc:Choice>
              <mc:Fallback>
                <p:oleObj name="Equation" r:id="rId3" imgW="1783094" imgH="434376"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8888" y="3111500"/>
                        <a:ext cx="3932237" cy="973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97029" name="Rectangle 5"/>
          <p:cNvSpPr>
            <a:spLocks noChangeArrowheads="1"/>
          </p:cNvSpPr>
          <p:nvPr/>
        </p:nvSpPr>
        <p:spPr bwMode="auto">
          <a:xfrm>
            <a:off x="838200" y="4191000"/>
            <a:ext cx="77724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rgbClr val="470F3E"/>
                </a:solidFill>
                <a:latin typeface="Arial" panose="020B0604020202020204" pitchFamily="34" charset="0"/>
              </a:defRPr>
            </a:lvl1pPr>
            <a:lvl2pPr marL="742950" indent="-285750">
              <a:spcBef>
                <a:spcPct val="20000"/>
              </a:spcBef>
              <a:buChar char="–"/>
              <a:defRPr sz="2800">
                <a:solidFill>
                  <a:srgbClr val="470F3E"/>
                </a:solidFill>
                <a:latin typeface="Arial" panose="020B0604020202020204" pitchFamily="34" charset="0"/>
              </a:defRPr>
            </a:lvl2pPr>
            <a:lvl3pPr marL="1143000" indent="-228600">
              <a:spcBef>
                <a:spcPct val="20000"/>
              </a:spcBef>
              <a:buChar char="•"/>
              <a:defRPr sz="2400">
                <a:solidFill>
                  <a:srgbClr val="470F3E"/>
                </a:solidFill>
                <a:latin typeface="Arial" panose="020B0604020202020204" pitchFamily="34" charset="0"/>
              </a:defRPr>
            </a:lvl3pPr>
            <a:lvl4pPr marL="1600200" indent="-228600">
              <a:spcBef>
                <a:spcPct val="20000"/>
              </a:spcBef>
              <a:buChar char="–"/>
              <a:defRPr sz="2000">
                <a:solidFill>
                  <a:srgbClr val="470F3E"/>
                </a:solidFill>
                <a:latin typeface="Arial" panose="020B0604020202020204" pitchFamily="34" charset="0"/>
              </a:defRPr>
            </a:lvl4pPr>
            <a:lvl5pPr marL="2057400" indent="-228600">
              <a:spcBef>
                <a:spcPct val="20000"/>
              </a:spcBef>
              <a:buChar char="»"/>
              <a:defRPr sz="2000">
                <a:solidFill>
                  <a:srgbClr val="470F3E"/>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470F3E"/>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470F3E"/>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470F3E"/>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470F3E"/>
                </a:solidFill>
                <a:latin typeface="Arial" panose="020B0604020202020204" pitchFamily="34" charset="0"/>
              </a:defRPr>
            </a:lvl9pPr>
          </a:lstStyle>
          <a:p>
            <a:pPr>
              <a:buFontTx/>
              <a:buNone/>
            </a:pPr>
            <a:r>
              <a:rPr lang="en-US" altLang="en-US"/>
              <a:t>   or</a:t>
            </a:r>
          </a:p>
          <a:p>
            <a:pPr algn="ctr">
              <a:buFontTx/>
              <a:buNone/>
            </a:pPr>
            <a:r>
              <a:rPr lang="en-US" altLang="en-US" sz="2800" i="1">
                <a:solidFill>
                  <a:srgbClr val="3B4F89"/>
                </a:solidFill>
              </a:rPr>
              <a:t>x</a:t>
            </a:r>
            <a:r>
              <a:rPr lang="en-US" altLang="en-US" sz="2800">
                <a:solidFill>
                  <a:srgbClr val="3B4F89"/>
                </a:solidFill>
              </a:rPr>
              <a:t>* = </a:t>
            </a:r>
            <a:r>
              <a:rPr lang="en-US" altLang="en-US" sz="2800" i="1">
                <a:solidFill>
                  <a:srgbClr val="3B4F89"/>
                </a:solidFill>
              </a:rPr>
              <a:t>y</a:t>
            </a:r>
            <a:r>
              <a:rPr lang="en-US" altLang="en-US" sz="2800">
                <a:solidFill>
                  <a:srgbClr val="3B4F89"/>
                </a:solidFill>
              </a:rPr>
              <a:t>*</a:t>
            </a:r>
            <a:endParaRPr lang="en-US" altLang="en-US" sz="2800" i="1">
              <a:solidFill>
                <a:srgbClr val="3B4F8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897028"/>
                                        </p:tgtEl>
                                        <p:attrNameLst>
                                          <p:attrName>style.visibility</p:attrName>
                                        </p:attrNameLst>
                                      </p:cBhvr>
                                      <p:to>
                                        <p:strVal val="visible"/>
                                      </p:to>
                                    </p:set>
                                    <p:animEffect transition="in" filter="wipe(left)">
                                      <p:cBhvr>
                                        <p:cTn id="7" dur="500"/>
                                        <p:tgtEl>
                                          <p:spTgt spid="8970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97029"/>
                                        </p:tgtEl>
                                        <p:attrNameLst>
                                          <p:attrName>style.visibility</p:attrName>
                                        </p:attrNameLst>
                                      </p:cBhvr>
                                      <p:to>
                                        <p:strVal val="visible"/>
                                      </p:to>
                                    </p:set>
                                    <p:animEffect transition="in" filter="wipe(left)">
                                      <p:cBhvr>
                                        <p:cTn id="12" dur="500"/>
                                        <p:tgtEl>
                                          <p:spTgt spid="897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702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9127AEB8-9316-4483-A6A6-4BE524CE70AD}" type="slidenum">
              <a:rPr lang="en-US" altLang="en-US" sz="1400">
                <a:solidFill>
                  <a:schemeClr val="tx1"/>
                </a:solidFill>
                <a:latin typeface="Times New Roman" panose="02020603050405020304" pitchFamily="18" charset="0"/>
              </a:rPr>
              <a:pPr algn="r"/>
              <a:t>36</a:t>
            </a:fld>
            <a:endParaRPr lang="en-US" altLang="en-US" sz="1400">
              <a:solidFill>
                <a:schemeClr val="tx1"/>
              </a:solidFill>
              <a:latin typeface="Times New Roman" panose="02020603050405020304" pitchFamily="18" charset="0"/>
            </a:endParaRPr>
          </a:p>
        </p:txBody>
      </p:sp>
      <p:sp>
        <p:nvSpPr>
          <p:cNvPr id="39939" name="Rectangle 2"/>
          <p:cNvSpPr>
            <a:spLocks noGrp="1" noChangeArrowheads="1"/>
          </p:cNvSpPr>
          <p:nvPr>
            <p:ph type="title"/>
          </p:nvPr>
        </p:nvSpPr>
        <p:spPr/>
        <p:txBody>
          <a:bodyPr/>
          <a:lstStyle/>
          <a:p>
            <a:r>
              <a:rPr lang="en-US" altLang="en-US" smtClean="0"/>
              <a:t>The Gains from Free Trade: The Corn Laws Debate</a:t>
            </a:r>
          </a:p>
        </p:txBody>
      </p:sp>
      <p:sp>
        <p:nvSpPr>
          <p:cNvPr id="39940" name="Rectangle 3"/>
          <p:cNvSpPr>
            <a:spLocks noGrp="1" noChangeArrowheads="1"/>
          </p:cNvSpPr>
          <p:nvPr>
            <p:ph type="body" idx="1"/>
          </p:nvPr>
        </p:nvSpPr>
        <p:spPr/>
        <p:txBody>
          <a:bodyPr/>
          <a:lstStyle/>
          <a:p>
            <a:r>
              <a:rPr lang="en-US" altLang="en-US" smtClean="0"/>
              <a:t>High tariffs on grain imports were imposed by the British government after the Napoleonic wars</a:t>
            </a:r>
          </a:p>
          <a:p>
            <a:r>
              <a:rPr lang="en-US" altLang="en-US" smtClean="0"/>
              <a:t>Economists debated the effects of these “corn laws” between 1829 and 1845</a:t>
            </a:r>
          </a:p>
          <a:p>
            <a:pPr lvl="1"/>
            <a:r>
              <a:rPr lang="en-US" altLang="en-US" smtClean="0"/>
              <a:t>what effect would the elimination of these tariffs have on factor prices?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9B7F1765-35B6-4C20-B7EE-9485EC855C5C}" type="slidenum">
              <a:rPr lang="en-US" altLang="en-US" sz="1400">
                <a:solidFill>
                  <a:schemeClr val="tx1"/>
                </a:solidFill>
                <a:latin typeface="Times New Roman" panose="02020603050405020304" pitchFamily="18" charset="0"/>
              </a:rPr>
              <a:pPr algn="r"/>
              <a:t>37</a:t>
            </a:fld>
            <a:endParaRPr lang="en-US" altLang="en-US" sz="1400">
              <a:solidFill>
                <a:schemeClr val="tx1"/>
              </a:solidFill>
              <a:latin typeface="Times New Roman" panose="02020603050405020304" pitchFamily="18" charset="0"/>
            </a:endParaRPr>
          </a:p>
        </p:txBody>
      </p:sp>
      <p:sp>
        <p:nvSpPr>
          <p:cNvPr id="40963" name="Line 3"/>
          <p:cNvSpPr>
            <a:spLocks noChangeShapeType="1"/>
          </p:cNvSpPr>
          <p:nvPr/>
        </p:nvSpPr>
        <p:spPr bwMode="auto">
          <a:xfrm>
            <a:off x="1524000" y="2286000"/>
            <a:ext cx="0" cy="3505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0964" name="Line 4"/>
          <p:cNvSpPr>
            <a:spLocks noChangeShapeType="1"/>
          </p:cNvSpPr>
          <p:nvPr/>
        </p:nvSpPr>
        <p:spPr bwMode="auto">
          <a:xfrm>
            <a:off x="1524000" y="5791200"/>
            <a:ext cx="4495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0965" name="Text Box 5"/>
          <p:cNvSpPr txBox="1">
            <a:spLocks noChangeArrowheads="1"/>
          </p:cNvSpPr>
          <p:nvPr/>
        </p:nvSpPr>
        <p:spPr bwMode="auto">
          <a:xfrm>
            <a:off x="6019800" y="5635625"/>
            <a:ext cx="2241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Grain (</a:t>
            </a:r>
            <a:r>
              <a:rPr lang="en-US" altLang="en-US" sz="1800" i="1">
                <a:solidFill>
                  <a:schemeClr val="tx1"/>
                </a:solidFill>
              </a:rPr>
              <a:t>x</a:t>
            </a:r>
            <a:r>
              <a:rPr lang="en-US" altLang="en-US" sz="1800">
                <a:solidFill>
                  <a:schemeClr val="tx1"/>
                </a:solidFill>
              </a:rPr>
              <a:t>)</a:t>
            </a:r>
          </a:p>
        </p:txBody>
      </p:sp>
      <p:sp>
        <p:nvSpPr>
          <p:cNvPr id="40966" name="Text Box 6"/>
          <p:cNvSpPr txBox="1">
            <a:spLocks noChangeArrowheads="1"/>
          </p:cNvSpPr>
          <p:nvPr/>
        </p:nvSpPr>
        <p:spPr bwMode="auto">
          <a:xfrm>
            <a:off x="152400" y="1524000"/>
            <a:ext cx="1752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manufactured goods (</a:t>
            </a:r>
            <a:r>
              <a:rPr lang="en-US" altLang="en-US" sz="1800" i="1">
                <a:solidFill>
                  <a:schemeClr val="tx1"/>
                </a:solidFill>
              </a:rPr>
              <a:t>y</a:t>
            </a:r>
            <a:r>
              <a:rPr lang="en-US" altLang="en-US" sz="1800">
                <a:solidFill>
                  <a:schemeClr val="tx1"/>
                </a:solidFill>
              </a:rPr>
              <a:t>)</a:t>
            </a:r>
            <a:endParaRPr lang="en-US" altLang="en-US" sz="1800" i="1">
              <a:solidFill>
                <a:schemeClr val="tx1"/>
              </a:solidFill>
            </a:endParaRPr>
          </a:p>
        </p:txBody>
      </p:sp>
      <p:sp>
        <p:nvSpPr>
          <p:cNvPr id="40967" name="Freeform 10"/>
          <p:cNvSpPr>
            <a:spLocks/>
          </p:cNvSpPr>
          <p:nvPr/>
        </p:nvSpPr>
        <p:spPr bwMode="auto">
          <a:xfrm>
            <a:off x="2438400" y="2057400"/>
            <a:ext cx="3048000" cy="2743200"/>
          </a:xfrm>
          <a:custGeom>
            <a:avLst/>
            <a:gdLst>
              <a:gd name="T0" fmla="*/ 0 w 1968"/>
              <a:gd name="T1" fmla="*/ 0 h 1824"/>
              <a:gd name="T2" fmla="*/ 1115122 w 1968"/>
              <a:gd name="T3" fmla="*/ 1732547 h 1824"/>
              <a:gd name="T4" fmla="*/ 3048000 w 1968"/>
              <a:gd name="T5" fmla="*/ 27432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0968" name="Freeform 11"/>
          <p:cNvSpPr>
            <a:spLocks/>
          </p:cNvSpPr>
          <p:nvPr/>
        </p:nvSpPr>
        <p:spPr bwMode="auto">
          <a:xfrm>
            <a:off x="2743200" y="2057400"/>
            <a:ext cx="3048000" cy="2514600"/>
          </a:xfrm>
          <a:custGeom>
            <a:avLst/>
            <a:gdLst>
              <a:gd name="T0" fmla="*/ 0 w 1968"/>
              <a:gd name="T1" fmla="*/ 0 h 1824"/>
              <a:gd name="T2" fmla="*/ 1115122 w 1968"/>
              <a:gd name="T3" fmla="*/ 1588168 h 1824"/>
              <a:gd name="T4" fmla="*/ 3048000 w 1968"/>
              <a:gd name="T5" fmla="*/ 25146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0969" name="Arc 13"/>
          <p:cNvSpPr>
            <a:spLocks/>
          </p:cNvSpPr>
          <p:nvPr/>
        </p:nvSpPr>
        <p:spPr bwMode="auto">
          <a:xfrm>
            <a:off x="1524000" y="2971800"/>
            <a:ext cx="2819400" cy="2819400"/>
          </a:xfrm>
          <a:custGeom>
            <a:avLst/>
            <a:gdLst>
              <a:gd name="T0" fmla="*/ 0 w 21600"/>
              <a:gd name="T1" fmla="*/ 0 h 21600"/>
              <a:gd name="T2" fmla="*/ 2819400 w 21600"/>
              <a:gd name="T3" fmla="*/ 2819400 h 21600"/>
              <a:gd name="T4" fmla="*/ 0 w 21600"/>
              <a:gd name="T5" fmla="*/ 28194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0970" name="Text Box 15"/>
          <p:cNvSpPr txBox="1">
            <a:spLocks noChangeArrowheads="1"/>
          </p:cNvSpPr>
          <p:nvPr/>
        </p:nvSpPr>
        <p:spPr bwMode="auto">
          <a:xfrm>
            <a:off x="5426075" y="46751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1</a:t>
            </a:r>
            <a:endParaRPr lang="en-US" altLang="en-US" sz="1400">
              <a:solidFill>
                <a:srgbClr val="470F3E"/>
              </a:solidFill>
            </a:endParaRPr>
          </a:p>
        </p:txBody>
      </p:sp>
      <p:sp>
        <p:nvSpPr>
          <p:cNvPr id="40971" name="Text Box 16"/>
          <p:cNvSpPr txBox="1">
            <a:spLocks noChangeArrowheads="1"/>
          </p:cNvSpPr>
          <p:nvPr/>
        </p:nvSpPr>
        <p:spPr bwMode="auto">
          <a:xfrm>
            <a:off x="5730875" y="43703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2</a:t>
            </a:r>
            <a:endParaRPr lang="en-US" altLang="en-US" sz="1400">
              <a:solidFill>
                <a:srgbClr val="470F3E"/>
              </a:solidFill>
            </a:endParaRPr>
          </a:p>
        </p:txBody>
      </p:sp>
      <p:sp>
        <p:nvSpPr>
          <p:cNvPr id="40972" name="Text Box 17"/>
          <p:cNvSpPr txBox="1">
            <a:spLocks noChangeArrowheads="1"/>
          </p:cNvSpPr>
          <p:nvPr/>
        </p:nvSpPr>
        <p:spPr bwMode="auto">
          <a:xfrm>
            <a:off x="4343400" y="2667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endParaRPr lang="en-US" altLang="en-US" b="1" i="1"/>
          </a:p>
        </p:txBody>
      </p:sp>
      <p:grpSp>
        <p:nvGrpSpPr>
          <p:cNvPr id="902178" name="Group 34"/>
          <p:cNvGrpSpPr>
            <a:grpSpLocks/>
          </p:cNvGrpSpPr>
          <p:nvPr/>
        </p:nvGrpSpPr>
        <p:grpSpPr bwMode="auto">
          <a:xfrm>
            <a:off x="1143000" y="1752600"/>
            <a:ext cx="7696200" cy="4370388"/>
            <a:chOff x="720" y="1104"/>
            <a:chExt cx="4848" cy="2753"/>
          </a:xfrm>
        </p:grpSpPr>
        <p:sp>
          <p:nvSpPr>
            <p:cNvPr id="40980" name="Text Box 8"/>
            <p:cNvSpPr txBox="1">
              <a:spLocks noChangeArrowheads="1"/>
            </p:cNvSpPr>
            <p:nvPr/>
          </p:nvSpPr>
          <p:spPr bwMode="auto">
            <a:xfrm>
              <a:off x="2031" y="3665"/>
              <a:ext cx="21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0</a:t>
              </a:r>
              <a:endParaRPr lang="en-US" altLang="en-US" sz="1400" i="1"/>
            </a:p>
          </p:txBody>
        </p:sp>
        <p:sp>
          <p:nvSpPr>
            <p:cNvPr id="40981" name="Text Box 9"/>
            <p:cNvSpPr txBox="1">
              <a:spLocks noChangeArrowheads="1"/>
            </p:cNvSpPr>
            <p:nvPr/>
          </p:nvSpPr>
          <p:spPr bwMode="auto">
            <a:xfrm>
              <a:off x="2256" y="1104"/>
              <a:ext cx="3312"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If the corn laws completely prevented trade, output would be </a:t>
              </a:r>
              <a:r>
                <a:rPr lang="en-US" altLang="en-US" i="1">
                  <a:solidFill>
                    <a:srgbClr val="470F3E"/>
                  </a:solidFill>
                </a:rPr>
                <a:t>x</a:t>
              </a:r>
              <a:r>
                <a:rPr lang="en-US" altLang="en-US" baseline="-25000">
                  <a:solidFill>
                    <a:srgbClr val="470F3E"/>
                  </a:solidFill>
                </a:rPr>
                <a:t>0</a:t>
              </a:r>
              <a:r>
                <a:rPr lang="en-US" altLang="en-US">
                  <a:solidFill>
                    <a:srgbClr val="470F3E"/>
                  </a:solidFill>
                </a:rPr>
                <a:t> and </a:t>
              </a:r>
              <a:r>
                <a:rPr lang="en-US" altLang="en-US" i="1">
                  <a:solidFill>
                    <a:srgbClr val="470F3E"/>
                  </a:solidFill>
                </a:rPr>
                <a:t>y</a:t>
              </a:r>
              <a:r>
                <a:rPr lang="en-US" altLang="en-US" baseline="-25000">
                  <a:solidFill>
                    <a:srgbClr val="470F3E"/>
                  </a:solidFill>
                </a:rPr>
                <a:t>0</a:t>
              </a:r>
              <a:endParaRPr lang="en-US" altLang="en-US">
                <a:solidFill>
                  <a:srgbClr val="470F3E"/>
                </a:solidFill>
              </a:endParaRPr>
            </a:p>
          </p:txBody>
        </p:sp>
        <p:sp>
          <p:nvSpPr>
            <p:cNvPr id="40982" name="Text Box 20"/>
            <p:cNvSpPr txBox="1">
              <a:spLocks noChangeArrowheads="1"/>
            </p:cNvSpPr>
            <p:nvPr/>
          </p:nvSpPr>
          <p:spPr bwMode="auto">
            <a:xfrm>
              <a:off x="720" y="2256"/>
              <a:ext cx="21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0</a:t>
              </a:r>
              <a:endParaRPr lang="en-US" altLang="en-US" sz="1400" i="1">
                <a:solidFill>
                  <a:schemeClr val="tx1"/>
                </a:solidFill>
              </a:endParaRPr>
            </a:p>
          </p:txBody>
        </p:sp>
        <p:sp>
          <p:nvSpPr>
            <p:cNvPr id="40983" name="Line 23"/>
            <p:cNvSpPr>
              <a:spLocks noChangeShapeType="1"/>
            </p:cNvSpPr>
            <p:nvPr/>
          </p:nvSpPr>
          <p:spPr bwMode="auto">
            <a:xfrm>
              <a:off x="2160" y="2352"/>
              <a:ext cx="0" cy="1296"/>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0984" name="Line 24"/>
            <p:cNvSpPr>
              <a:spLocks noChangeShapeType="1"/>
            </p:cNvSpPr>
            <p:nvPr/>
          </p:nvSpPr>
          <p:spPr bwMode="auto">
            <a:xfrm flipH="1">
              <a:off x="960" y="2352"/>
              <a:ext cx="12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grpSp>
        <p:nvGrpSpPr>
          <p:cNvPr id="902179" name="Group 35"/>
          <p:cNvGrpSpPr>
            <a:grpSpLocks/>
          </p:cNvGrpSpPr>
          <p:nvPr/>
        </p:nvGrpSpPr>
        <p:grpSpPr bwMode="auto">
          <a:xfrm>
            <a:off x="2057400" y="2514600"/>
            <a:ext cx="6542088" cy="3206750"/>
            <a:chOff x="1296" y="1584"/>
            <a:chExt cx="4121" cy="2020"/>
          </a:xfrm>
        </p:grpSpPr>
        <p:sp>
          <p:nvSpPr>
            <p:cNvPr id="40976" name="Text Box 18"/>
            <p:cNvSpPr txBox="1">
              <a:spLocks noChangeArrowheads="1"/>
            </p:cNvSpPr>
            <p:nvPr/>
          </p:nvSpPr>
          <p:spPr bwMode="auto">
            <a:xfrm>
              <a:off x="2832" y="1728"/>
              <a:ext cx="2585"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The equilibrium prices will be</a:t>
              </a:r>
            </a:p>
            <a:p>
              <a:pPr algn="l"/>
              <a:r>
                <a:rPr lang="en-US" altLang="en-US" i="1">
                  <a:solidFill>
                    <a:srgbClr val="470F3E"/>
                  </a:solidFill>
                </a:rPr>
                <a:t>p</a:t>
              </a:r>
              <a:r>
                <a:rPr lang="en-US" altLang="en-US" i="1" baseline="-25000">
                  <a:solidFill>
                    <a:srgbClr val="470F3E"/>
                  </a:solidFill>
                </a:rPr>
                <a:t>x</a:t>
              </a:r>
              <a:r>
                <a:rPr lang="en-US" altLang="en-US">
                  <a:solidFill>
                    <a:srgbClr val="470F3E"/>
                  </a:solidFill>
                </a:rPr>
                <a:t>* and </a:t>
              </a:r>
              <a:r>
                <a:rPr lang="en-US" altLang="en-US" i="1">
                  <a:solidFill>
                    <a:srgbClr val="470F3E"/>
                  </a:solidFill>
                </a:rPr>
                <a:t>p</a:t>
              </a:r>
              <a:r>
                <a:rPr lang="en-US" altLang="en-US" i="1" baseline="-25000">
                  <a:solidFill>
                    <a:srgbClr val="470F3E"/>
                  </a:solidFill>
                </a:rPr>
                <a:t>y</a:t>
              </a:r>
              <a:r>
                <a:rPr lang="en-US" altLang="en-US">
                  <a:solidFill>
                    <a:srgbClr val="470F3E"/>
                  </a:solidFill>
                </a:rPr>
                <a:t>*</a:t>
              </a:r>
            </a:p>
          </p:txBody>
        </p:sp>
        <p:sp>
          <p:nvSpPr>
            <p:cNvPr id="40977" name="Line 30"/>
            <p:cNvSpPr>
              <a:spLocks noChangeShapeType="1"/>
            </p:cNvSpPr>
            <p:nvPr/>
          </p:nvSpPr>
          <p:spPr bwMode="auto">
            <a:xfrm>
              <a:off x="1296" y="1584"/>
              <a:ext cx="1824" cy="1584"/>
            </a:xfrm>
            <a:prstGeom prst="line">
              <a:avLst/>
            </a:prstGeom>
            <a:noFill/>
            <a:ln w="28575">
              <a:solidFill>
                <a:srgbClr val="DC00D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aphicFrame>
          <p:nvGraphicFramePr>
            <p:cNvPr id="40978" name="Object 32"/>
            <p:cNvGraphicFramePr>
              <a:graphicFrameLocks noChangeAspect="1"/>
            </p:cNvGraphicFramePr>
            <p:nvPr/>
          </p:nvGraphicFramePr>
          <p:xfrm>
            <a:off x="3173" y="3230"/>
            <a:ext cx="662" cy="374"/>
          </p:xfrm>
          <a:graphic>
            <a:graphicData uri="http://schemas.openxmlformats.org/presentationml/2006/ole">
              <mc:AlternateContent xmlns:mc="http://schemas.openxmlformats.org/markup-compatibility/2006">
                <mc:Choice xmlns:v="urn:schemas-microsoft-com:vml" Requires="v">
                  <p:oleObj spid="_x0000_s40985" name="Equation" r:id="rId3" imgW="868748" imgH="487728" progId="Equation.3">
                    <p:embed/>
                  </p:oleObj>
                </mc:Choice>
                <mc:Fallback>
                  <p:oleObj name="Equation" r:id="rId3" imgW="868748" imgH="487728" progId="Equation.3">
                    <p:embed/>
                    <p:pic>
                      <p:nvPicPr>
                        <p:cNvPr id="0" name="Object 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3230"/>
                          <a:ext cx="662" cy="3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0979" name="Line 33"/>
            <p:cNvSpPr>
              <a:spLocks noChangeShapeType="1"/>
            </p:cNvSpPr>
            <p:nvPr/>
          </p:nvSpPr>
          <p:spPr bwMode="auto">
            <a:xfrm flipH="1" flipV="1">
              <a:off x="3120" y="3216"/>
              <a:ext cx="48" cy="144"/>
            </a:xfrm>
            <a:prstGeom prst="line">
              <a:avLst/>
            </a:prstGeom>
            <a:noFill/>
            <a:ln w="12700">
              <a:solidFill>
                <a:srgbClr val="DC00D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sp>
        <p:nvSpPr>
          <p:cNvPr id="40975" name="Rectangle 2"/>
          <p:cNvSpPr>
            <a:spLocks noGrp="1" noChangeArrowheads="1"/>
          </p:cNvSpPr>
          <p:nvPr>
            <p:ph type="title"/>
          </p:nvPr>
        </p:nvSpPr>
        <p:spPr>
          <a:xfrm>
            <a:off x="-44450" y="-15875"/>
            <a:ext cx="9144000" cy="715963"/>
          </a:xfrm>
        </p:spPr>
        <p:txBody>
          <a:bodyPr/>
          <a:lstStyle/>
          <a:p>
            <a:r>
              <a:rPr lang="en-US" altLang="en-US" sz="2800" smtClean="0"/>
              <a:t>The Gains from Free Trade: The Corn Laws Debate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nodeType="clickEffect">
                                  <p:stCondLst>
                                    <p:cond delay="0"/>
                                  </p:stCondLst>
                                  <p:childTnLst>
                                    <p:set>
                                      <p:cBhvr>
                                        <p:cTn id="6" dur="1" fill="hold">
                                          <p:stCondLst>
                                            <p:cond delay="0"/>
                                          </p:stCondLst>
                                        </p:cTn>
                                        <p:tgtEl>
                                          <p:spTgt spid="902178"/>
                                        </p:tgtEl>
                                        <p:attrNameLst>
                                          <p:attrName>style.visibility</p:attrName>
                                        </p:attrNameLst>
                                      </p:cBhvr>
                                      <p:to>
                                        <p:strVal val="visible"/>
                                      </p:to>
                                    </p:set>
                                    <p:animEffect transition="in" filter="strips(downRight)">
                                      <p:cBhvr>
                                        <p:cTn id="7" dur="500"/>
                                        <p:tgtEl>
                                          <p:spTgt spid="9021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nodeType="clickEffect">
                                  <p:stCondLst>
                                    <p:cond delay="0"/>
                                  </p:stCondLst>
                                  <p:childTnLst>
                                    <p:set>
                                      <p:cBhvr>
                                        <p:cTn id="11" dur="1" fill="hold">
                                          <p:stCondLst>
                                            <p:cond delay="0"/>
                                          </p:stCondLst>
                                        </p:cTn>
                                        <p:tgtEl>
                                          <p:spTgt spid="902179"/>
                                        </p:tgtEl>
                                        <p:attrNameLst>
                                          <p:attrName>style.visibility</p:attrName>
                                        </p:attrNameLst>
                                      </p:cBhvr>
                                      <p:to>
                                        <p:strVal val="visible"/>
                                      </p:to>
                                    </p:set>
                                    <p:animEffect transition="in" filter="strips(downRight)">
                                      <p:cBhvr>
                                        <p:cTn id="12" dur="500"/>
                                        <p:tgtEl>
                                          <p:spTgt spid="902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AA0AEA0B-C2B2-471A-B58D-AD8FCDEEAA54}" type="slidenum">
              <a:rPr lang="en-US" altLang="en-US" sz="1400">
                <a:solidFill>
                  <a:schemeClr val="tx1"/>
                </a:solidFill>
                <a:latin typeface="Times New Roman" panose="02020603050405020304" pitchFamily="18" charset="0"/>
              </a:rPr>
              <a:pPr algn="r"/>
              <a:t>38</a:t>
            </a:fld>
            <a:endParaRPr lang="en-US" altLang="en-US" sz="1400">
              <a:solidFill>
                <a:schemeClr val="tx1"/>
              </a:solidFill>
              <a:latin typeface="Times New Roman" panose="02020603050405020304" pitchFamily="18" charset="0"/>
            </a:endParaRPr>
          </a:p>
        </p:txBody>
      </p:sp>
      <p:sp>
        <p:nvSpPr>
          <p:cNvPr id="41987" name="Line 3"/>
          <p:cNvSpPr>
            <a:spLocks noChangeShapeType="1"/>
          </p:cNvSpPr>
          <p:nvPr/>
        </p:nvSpPr>
        <p:spPr bwMode="auto">
          <a:xfrm>
            <a:off x="1524000" y="2286000"/>
            <a:ext cx="0" cy="3505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1988" name="Line 4"/>
          <p:cNvSpPr>
            <a:spLocks noChangeShapeType="1"/>
          </p:cNvSpPr>
          <p:nvPr/>
        </p:nvSpPr>
        <p:spPr bwMode="auto">
          <a:xfrm>
            <a:off x="1524000" y="5791200"/>
            <a:ext cx="4495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1989" name="Text Box 5"/>
          <p:cNvSpPr txBox="1">
            <a:spLocks noChangeArrowheads="1"/>
          </p:cNvSpPr>
          <p:nvPr/>
        </p:nvSpPr>
        <p:spPr bwMode="auto">
          <a:xfrm>
            <a:off x="6019800" y="5635625"/>
            <a:ext cx="2241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Grain (</a:t>
            </a:r>
            <a:r>
              <a:rPr lang="en-US" altLang="en-US" sz="1800" i="1">
                <a:solidFill>
                  <a:schemeClr val="tx1"/>
                </a:solidFill>
              </a:rPr>
              <a:t>x</a:t>
            </a:r>
            <a:r>
              <a:rPr lang="en-US" altLang="en-US" sz="1800">
                <a:solidFill>
                  <a:schemeClr val="tx1"/>
                </a:solidFill>
              </a:rPr>
              <a:t>)</a:t>
            </a:r>
          </a:p>
        </p:txBody>
      </p:sp>
      <p:sp>
        <p:nvSpPr>
          <p:cNvPr id="41990" name="Text Box 6"/>
          <p:cNvSpPr txBox="1">
            <a:spLocks noChangeArrowheads="1"/>
          </p:cNvSpPr>
          <p:nvPr/>
        </p:nvSpPr>
        <p:spPr bwMode="auto">
          <a:xfrm>
            <a:off x="152400" y="1524000"/>
            <a:ext cx="1752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manufactured goods (</a:t>
            </a:r>
            <a:r>
              <a:rPr lang="en-US" altLang="en-US" sz="1800" i="1">
                <a:solidFill>
                  <a:schemeClr val="tx1"/>
                </a:solidFill>
              </a:rPr>
              <a:t>y</a:t>
            </a:r>
            <a:r>
              <a:rPr lang="en-US" altLang="en-US" sz="1800">
                <a:solidFill>
                  <a:schemeClr val="tx1"/>
                </a:solidFill>
              </a:rPr>
              <a:t>)</a:t>
            </a:r>
            <a:endParaRPr lang="en-US" altLang="en-US" sz="1800" i="1">
              <a:solidFill>
                <a:schemeClr val="tx1"/>
              </a:solidFill>
            </a:endParaRPr>
          </a:p>
        </p:txBody>
      </p:sp>
      <p:sp>
        <p:nvSpPr>
          <p:cNvPr id="41991" name="Text Box 8"/>
          <p:cNvSpPr txBox="1">
            <a:spLocks noChangeArrowheads="1"/>
          </p:cNvSpPr>
          <p:nvPr/>
        </p:nvSpPr>
        <p:spPr bwMode="auto">
          <a:xfrm>
            <a:off x="3224213" y="58181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0</a:t>
            </a:r>
            <a:endParaRPr lang="en-US" altLang="en-US" sz="1400" i="1"/>
          </a:p>
        </p:txBody>
      </p:sp>
      <p:sp>
        <p:nvSpPr>
          <p:cNvPr id="41992" name="Freeform 10"/>
          <p:cNvSpPr>
            <a:spLocks/>
          </p:cNvSpPr>
          <p:nvPr/>
        </p:nvSpPr>
        <p:spPr bwMode="auto">
          <a:xfrm>
            <a:off x="2438400" y="2057400"/>
            <a:ext cx="3048000" cy="2743200"/>
          </a:xfrm>
          <a:custGeom>
            <a:avLst/>
            <a:gdLst>
              <a:gd name="T0" fmla="*/ 0 w 1968"/>
              <a:gd name="T1" fmla="*/ 0 h 1824"/>
              <a:gd name="T2" fmla="*/ 1115122 w 1968"/>
              <a:gd name="T3" fmla="*/ 1732547 h 1824"/>
              <a:gd name="T4" fmla="*/ 3048000 w 1968"/>
              <a:gd name="T5" fmla="*/ 27432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1993" name="Freeform 11"/>
          <p:cNvSpPr>
            <a:spLocks/>
          </p:cNvSpPr>
          <p:nvPr/>
        </p:nvSpPr>
        <p:spPr bwMode="auto">
          <a:xfrm>
            <a:off x="2743200" y="2057400"/>
            <a:ext cx="3048000" cy="2514600"/>
          </a:xfrm>
          <a:custGeom>
            <a:avLst/>
            <a:gdLst>
              <a:gd name="T0" fmla="*/ 0 w 1968"/>
              <a:gd name="T1" fmla="*/ 0 h 1824"/>
              <a:gd name="T2" fmla="*/ 1115122 w 1968"/>
              <a:gd name="T3" fmla="*/ 1588168 h 1824"/>
              <a:gd name="T4" fmla="*/ 3048000 w 1968"/>
              <a:gd name="T5" fmla="*/ 25146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1994" name="Arc 12"/>
          <p:cNvSpPr>
            <a:spLocks/>
          </p:cNvSpPr>
          <p:nvPr/>
        </p:nvSpPr>
        <p:spPr bwMode="auto">
          <a:xfrm>
            <a:off x="1524000" y="2971800"/>
            <a:ext cx="2819400" cy="2819400"/>
          </a:xfrm>
          <a:custGeom>
            <a:avLst/>
            <a:gdLst>
              <a:gd name="T0" fmla="*/ 0 w 21600"/>
              <a:gd name="T1" fmla="*/ 0 h 21600"/>
              <a:gd name="T2" fmla="*/ 2819400 w 21600"/>
              <a:gd name="T3" fmla="*/ 2819400 h 21600"/>
              <a:gd name="T4" fmla="*/ 0 w 21600"/>
              <a:gd name="T5" fmla="*/ 28194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1995" name="Text Box 13"/>
          <p:cNvSpPr txBox="1">
            <a:spLocks noChangeArrowheads="1"/>
          </p:cNvSpPr>
          <p:nvPr/>
        </p:nvSpPr>
        <p:spPr bwMode="auto">
          <a:xfrm>
            <a:off x="5426075" y="46751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1</a:t>
            </a:r>
            <a:endParaRPr lang="en-US" altLang="en-US" sz="1400">
              <a:solidFill>
                <a:srgbClr val="470F3E"/>
              </a:solidFill>
            </a:endParaRPr>
          </a:p>
        </p:txBody>
      </p:sp>
      <p:sp>
        <p:nvSpPr>
          <p:cNvPr id="41996" name="Text Box 14"/>
          <p:cNvSpPr txBox="1">
            <a:spLocks noChangeArrowheads="1"/>
          </p:cNvSpPr>
          <p:nvPr/>
        </p:nvSpPr>
        <p:spPr bwMode="auto">
          <a:xfrm>
            <a:off x="5730875" y="43703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2</a:t>
            </a:r>
            <a:endParaRPr lang="en-US" altLang="en-US" sz="1400">
              <a:solidFill>
                <a:srgbClr val="470F3E"/>
              </a:solidFill>
            </a:endParaRPr>
          </a:p>
        </p:txBody>
      </p:sp>
      <p:sp>
        <p:nvSpPr>
          <p:cNvPr id="41997" name="Text Box 15"/>
          <p:cNvSpPr txBox="1">
            <a:spLocks noChangeArrowheads="1"/>
          </p:cNvSpPr>
          <p:nvPr/>
        </p:nvSpPr>
        <p:spPr bwMode="auto">
          <a:xfrm>
            <a:off x="4343400" y="2667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endParaRPr lang="en-US" altLang="en-US" b="1" i="1"/>
          </a:p>
        </p:txBody>
      </p:sp>
      <p:sp>
        <p:nvSpPr>
          <p:cNvPr id="41998" name="Text Box 18"/>
          <p:cNvSpPr txBox="1">
            <a:spLocks noChangeArrowheads="1"/>
          </p:cNvSpPr>
          <p:nvPr/>
        </p:nvSpPr>
        <p:spPr bwMode="auto">
          <a:xfrm>
            <a:off x="1166813" y="36083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0</a:t>
            </a:r>
            <a:endParaRPr lang="en-US" altLang="en-US" sz="1400" i="1">
              <a:solidFill>
                <a:schemeClr val="tx1"/>
              </a:solidFill>
            </a:endParaRPr>
          </a:p>
        </p:txBody>
      </p:sp>
      <p:sp>
        <p:nvSpPr>
          <p:cNvPr id="41999" name="Line 20"/>
          <p:cNvSpPr>
            <a:spLocks noChangeShapeType="1"/>
          </p:cNvSpPr>
          <p:nvPr/>
        </p:nvSpPr>
        <p:spPr bwMode="auto">
          <a:xfrm>
            <a:off x="3429000" y="3733800"/>
            <a:ext cx="0" cy="20574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2000" name="Line 21"/>
          <p:cNvSpPr>
            <a:spLocks noChangeShapeType="1"/>
          </p:cNvSpPr>
          <p:nvPr/>
        </p:nvSpPr>
        <p:spPr bwMode="auto">
          <a:xfrm flipH="1">
            <a:off x="1524000" y="3733800"/>
            <a:ext cx="19050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nvGrpSpPr>
          <p:cNvPr id="904225" name="Group 33"/>
          <p:cNvGrpSpPr>
            <a:grpSpLocks/>
          </p:cNvGrpSpPr>
          <p:nvPr/>
        </p:nvGrpSpPr>
        <p:grpSpPr bwMode="auto">
          <a:xfrm>
            <a:off x="1905000" y="1676400"/>
            <a:ext cx="6858000" cy="3878263"/>
            <a:chOff x="1200" y="1056"/>
            <a:chExt cx="4320" cy="2443"/>
          </a:xfrm>
        </p:grpSpPr>
        <p:sp>
          <p:nvSpPr>
            <p:cNvPr id="42016" name="Text Box 9"/>
            <p:cNvSpPr txBox="1">
              <a:spLocks noChangeArrowheads="1"/>
            </p:cNvSpPr>
            <p:nvPr/>
          </p:nvSpPr>
          <p:spPr bwMode="auto">
            <a:xfrm>
              <a:off x="2208" y="1056"/>
              <a:ext cx="3312"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Removal of the corn laws will change the prices to </a:t>
              </a:r>
              <a:r>
                <a:rPr lang="en-US" altLang="en-US" i="1">
                  <a:solidFill>
                    <a:srgbClr val="470F3E"/>
                  </a:solidFill>
                </a:rPr>
                <a:t>p</a:t>
              </a:r>
              <a:r>
                <a:rPr lang="en-US" altLang="en-US" i="1" baseline="-25000">
                  <a:solidFill>
                    <a:srgbClr val="470F3E"/>
                  </a:solidFill>
                </a:rPr>
                <a:t>x</a:t>
              </a:r>
              <a:r>
                <a:rPr lang="en-US" altLang="en-US">
                  <a:solidFill>
                    <a:srgbClr val="470F3E"/>
                  </a:solidFill>
                </a:rPr>
                <a:t>’ and </a:t>
              </a:r>
              <a:r>
                <a:rPr lang="en-US" altLang="en-US" i="1">
                  <a:solidFill>
                    <a:srgbClr val="470F3E"/>
                  </a:solidFill>
                </a:rPr>
                <a:t>p</a:t>
              </a:r>
              <a:r>
                <a:rPr lang="en-US" altLang="en-US" i="1" baseline="-25000">
                  <a:solidFill>
                    <a:srgbClr val="470F3E"/>
                  </a:solidFill>
                </a:rPr>
                <a:t>y</a:t>
              </a:r>
              <a:r>
                <a:rPr lang="en-US" altLang="en-US">
                  <a:solidFill>
                    <a:srgbClr val="470F3E"/>
                  </a:solidFill>
                </a:rPr>
                <a:t>’</a:t>
              </a:r>
            </a:p>
          </p:txBody>
        </p:sp>
        <p:sp>
          <p:nvSpPr>
            <p:cNvPr id="42017" name="Line 24"/>
            <p:cNvSpPr>
              <a:spLocks noChangeShapeType="1"/>
            </p:cNvSpPr>
            <p:nvPr/>
          </p:nvSpPr>
          <p:spPr bwMode="auto">
            <a:xfrm>
              <a:off x="1200" y="1776"/>
              <a:ext cx="2592" cy="1248"/>
            </a:xfrm>
            <a:prstGeom prst="line">
              <a:avLst/>
            </a:prstGeom>
            <a:noFill/>
            <a:ln w="28575">
              <a:solidFill>
                <a:srgbClr val="C55A4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graphicFrame>
          <p:nvGraphicFramePr>
            <p:cNvPr id="42018" name="Object 25"/>
            <p:cNvGraphicFramePr>
              <a:graphicFrameLocks noChangeAspect="1"/>
            </p:cNvGraphicFramePr>
            <p:nvPr/>
          </p:nvGraphicFramePr>
          <p:xfrm>
            <a:off x="3897" y="3163"/>
            <a:ext cx="672" cy="336"/>
          </p:xfrm>
          <a:graphic>
            <a:graphicData uri="http://schemas.openxmlformats.org/presentationml/2006/ole">
              <mc:AlternateContent xmlns:mc="http://schemas.openxmlformats.org/markup-compatibility/2006">
                <mc:Choice xmlns:v="urn:schemas-microsoft-com:vml" Requires="v">
                  <p:oleObj spid="_x0000_s42020" name="Equation" r:id="rId3" imgW="883875" imgH="434376" progId="Equation.3">
                    <p:embed/>
                  </p:oleObj>
                </mc:Choice>
                <mc:Fallback>
                  <p:oleObj name="Equation" r:id="rId3" imgW="883875" imgH="434376" progId="Equation.3">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7" y="3163"/>
                          <a:ext cx="672" cy="3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2019" name="Line 26"/>
            <p:cNvSpPr>
              <a:spLocks noChangeShapeType="1"/>
            </p:cNvSpPr>
            <p:nvPr/>
          </p:nvSpPr>
          <p:spPr bwMode="auto">
            <a:xfrm flipH="1" flipV="1">
              <a:off x="3792" y="3072"/>
              <a:ext cx="144" cy="144"/>
            </a:xfrm>
            <a:prstGeom prst="line">
              <a:avLst/>
            </a:prstGeom>
            <a:noFill/>
            <a:ln w="12700">
              <a:solidFill>
                <a:srgbClr val="C55A4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grpSp>
        <p:nvGrpSpPr>
          <p:cNvPr id="904226" name="Group 34"/>
          <p:cNvGrpSpPr>
            <a:grpSpLocks/>
          </p:cNvGrpSpPr>
          <p:nvPr/>
        </p:nvGrpSpPr>
        <p:grpSpPr bwMode="auto">
          <a:xfrm>
            <a:off x="1143000" y="2590800"/>
            <a:ext cx="6508750" cy="3532188"/>
            <a:chOff x="720" y="1632"/>
            <a:chExt cx="4100" cy="2225"/>
          </a:xfrm>
        </p:grpSpPr>
        <p:sp>
          <p:nvSpPr>
            <p:cNvPr id="42011" name="Text Box 16"/>
            <p:cNvSpPr txBox="1">
              <a:spLocks noChangeArrowheads="1"/>
            </p:cNvSpPr>
            <p:nvPr/>
          </p:nvSpPr>
          <p:spPr bwMode="auto">
            <a:xfrm>
              <a:off x="2640" y="1632"/>
              <a:ext cx="218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Output will be </a:t>
              </a:r>
              <a:r>
                <a:rPr lang="en-US" altLang="en-US" i="1">
                  <a:solidFill>
                    <a:srgbClr val="470F3E"/>
                  </a:solidFill>
                </a:rPr>
                <a:t>x</a:t>
              </a:r>
              <a:r>
                <a:rPr lang="en-US" altLang="en-US" baseline="-25000">
                  <a:solidFill>
                    <a:srgbClr val="470F3E"/>
                  </a:solidFill>
                </a:rPr>
                <a:t>1</a:t>
              </a:r>
              <a:r>
                <a:rPr lang="en-US" altLang="en-US">
                  <a:solidFill>
                    <a:srgbClr val="470F3E"/>
                  </a:solidFill>
                </a:rPr>
                <a:t>’ and </a:t>
              </a:r>
              <a:r>
                <a:rPr lang="en-US" altLang="en-US" i="1">
                  <a:solidFill>
                    <a:srgbClr val="470F3E"/>
                  </a:solidFill>
                </a:rPr>
                <a:t>y</a:t>
              </a:r>
              <a:r>
                <a:rPr lang="en-US" altLang="en-US" baseline="-25000">
                  <a:solidFill>
                    <a:srgbClr val="470F3E"/>
                  </a:solidFill>
                </a:rPr>
                <a:t>1</a:t>
              </a:r>
              <a:r>
                <a:rPr lang="en-US" altLang="en-US">
                  <a:solidFill>
                    <a:srgbClr val="470F3E"/>
                  </a:solidFill>
                </a:rPr>
                <a:t>’</a:t>
              </a:r>
            </a:p>
          </p:txBody>
        </p:sp>
        <p:sp>
          <p:nvSpPr>
            <p:cNvPr id="42012" name="Line 27"/>
            <p:cNvSpPr>
              <a:spLocks noChangeShapeType="1"/>
            </p:cNvSpPr>
            <p:nvPr/>
          </p:nvSpPr>
          <p:spPr bwMode="auto">
            <a:xfrm>
              <a:off x="1680" y="2016"/>
              <a:ext cx="0" cy="1632"/>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2013" name="Line 28"/>
            <p:cNvSpPr>
              <a:spLocks noChangeShapeType="1"/>
            </p:cNvSpPr>
            <p:nvPr/>
          </p:nvSpPr>
          <p:spPr bwMode="auto">
            <a:xfrm flipH="1">
              <a:off x="960" y="2016"/>
              <a:ext cx="72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2014" name="Text Box 29"/>
            <p:cNvSpPr txBox="1">
              <a:spLocks noChangeArrowheads="1"/>
            </p:cNvSpPr>
            <p:nvPr/>
          </p:nvSpPr>
          <p:spPr bwMode="auto">
            <a:xfrm>
              <a:off x="1536" y="3665"/>
              <a:ext cx="24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r>
                <a:rPr lang="en-US" altLang="en-US" sz="1400" b="1">
                  <a:solidFill>
                    <a:schemeClr val="tx1"/>
                  </a:solidFill>
                </a:rPr>
                <a:t>’</a:t>
              </a:r>
              <a:endParaRPr lang="en-US" altLang="en-US" sz="1400" i="1"/>
            </a:p>
          </p:txBody>
        </p:sp>
        <p:sp>
          <p:nvSpPr>
            <p:cNvPr id="42015" name="Text Box 30"/>
            <p:cNvSpPr txBox="1">
              <a:spLocks noChangeArrowheads="1"/>
            </p:cNvSpPr>
            <p:nvPr/>
          </p:nvSpPr>
          <p:spPr bwMode="auto">
            <a:xfrm>
              <a:off x="720" y="1937"/>
              <a:ext cx="24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r>
                <a:rPr lang="en-US" altLang="en-US" sz="1400" b="1">
                  <a:solidFill>
                    <a:schemeClr val="tx1"/>
                  </a:solidFill>
                </a:rPr>
                <a:t>’</a:t>
              </a:r>
              <a:endParaRPr lang="en-US" altLang="en-US" sz="1400" i="1">
                <a:solidFill>
                  <a:schemeClr val="tx1"/>
                </a:solidFill>
              </a:endParaRPr>
            </a:p>
          </p:txBody>
        </p:sp>
      </p:grpSp>
      <p:grpSp>
        <p:nvGrpSpPr>
          <p:cNvPr id="904227" name="Group 35"/>
          <p:cNvGrpSpPr>
            <a:grpSpLocks/>
          </p:cNvGrpSpPr>
          <p:nvPr/>
        </p:nvGrpSpPr>
        <p:grpSpPr bwMode="auto">
          <a:xfrm>
            <a:off x="1166813" y="3200400"/>
            <a:ext cx="7793037" cy="2922588"/>
            <a:chOff x="735" y="2016"/>
            <a:chExt cx="4909" cy="1841"/>
          </a:xfrm>
        </p:grpSpPr>
        <p:sp>
          <p:nvSpPr>
            <p:cNvPr id="42006" name="Text Box 7"/>
            <p:cNvSpPr txBox="1">
              <a:spLocks noChangeArrowheads="1"/>
            </p:cNvSpPr>
            <p:nvPr/>
          </p:nvSpPr>
          <p:spPr bwMode="auto">
            <a:xfrm>
              <a:off x="735" y="2513"/>
              <a:ext cx="21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endParaRPr lang="en-US" altLang="en-US" sz="1400" i="1">
                <a:solidFill>
                  <a:schemeClr val="tx1"/>
                </a:solidFill>
              </a:endParaRPr>
            </a:p>
          </p:txBody>
        </p:sp>
        <p:sp>
          <p:nvSpPr>
            <p:cNvPr id="42007" name="Text Box 17"/>
            <p:cNvSpPr txBox="1">
              <a:spLocks noChangeArrowheads="1"/>
            </p:cNvSpPr>
            <p:nvPr/>
          </p:nvSpPr>
          <p:spPr bwMode="auto">
            <a:xfrm>
              <a:off x="2751" y="3665"/>
              <a:ext cx="21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endParaRPr lang="en-US" altLang="en-US" sz="1400" i="1"/>
            </a:p>
          </p:txBody>
        </p:sp>
        <p:sp>
          <p:nvSpPr>
            <p:cNvPr id="42008" name="Line 19"/>
            <p:cNvSpPr>
              <a:spLocks noChangeShapeType="1"/>
            </p:cNvSpPr>
            <p:nvPr/>
          </p:nvSpPr>
          <p:spPr bwMode="auto">
            <a:xfrm>
              <a:off x="2880" y="2592"/>
              <a:ext cx="0" cy="1056"/>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2009" name="Line 22"/>
            <p:cNvSpPr>
              <a:spLocks noChangeShapeType="1"/>
            </p:cNvSpPr>
            <p:nvPr/>
          </p:nvSpPr>
          <p:spPr bwMode="auto">
            <a:xfrm flipH="1">
              <a:off x="960" y="2592"/>
              <a:ext cx="192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2010" name="Text Box 31"/>
            <p:cNvSpPr txBox="1">
              <a:spLocks noChangeArrowheads="1"/>
            </p:cNvSpPr>
            <p:nvPr/>
          </p:nvSpPr>
          <p:spPr bwMode="auto">
            <a:xfrm>
              <a:off x="2736" y="2016"/>
              <a:ext cx="290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Individuals will demand </a:t>
              </a:r>
              <a:r>
                <a:rPr lang="en-US" altLang="en-US" i="1">
                  <a:solidFill>
                    <a:srgbClr val="470F3E"/>
                  </a:solidFill>
                </a:rPr>
                <a:t>x</a:t>
              </a:r>
              <a:r>
                <a:rPr lang="en-US" altLang="en-US" baseline="-25000">
                  <a:solidFill>
                    <a:srgbClr val="470F3E"/>
                  </a:solidFill>
                </a:rPr>
                <a:t>1</a:t>
              </a:r>
              <a:r>
                <a:rPr lang="en-US" altLang="en-US">
                  <a:solidFill>
                    <a:srgbClr val="470F3E"/>
                  </a:solidFill>
                </a:rPr>
                <a:t> and </a:t>
              </a:r>
              <a:r>
                <a:rPr lang="en-US" altLang="en-US" i="1">
                  <a:solidFill>
                    <a:srgbClr val="470F3E"/>
                  </a:solidFill>
                </a:rPr>
                <a:t>y</a:t>
              </a:r>
              <a:r>
                <a:rPr lang="en-US" altLang="en-US" baseline="-25000">
                  <a:solidFill>
                    <a:srgbClr val="470F3E"/>
                  </a:solidFill>
                </a:rPr>
                <a:t>1</a:t>
              </a:r>
              <a:endParaRPr lang="en-US" altLang="en-US">
                <a:solidFill>
                  <a:srgbClr val="470F3E"/>
                </a:solidFill>
              </a:endParaRPr>
            </a:p>
          </p:txBody>
        </p:sp>
      </p:grpSp>
      <p:sp>
        <p:nvSpPr>
          <p:cNvPr id="42004" name="Title 1"/>
          <p:cNvSpPr>
            <a:spLocks noGrp="1"/>
          </p:cNvSpPr>
          <p:nvPr>
            <p:ph type="title"/>
          </p:nvPr>
        </p:nvSpPr>
        <p:spPr/>
        <p:txBody>
          <a:bodyPr/>
          <a:lstStyle/>
          <a:p>
            <a:endParaRPr lang="en-GB" altLang="en-US" smtClean="0"/>
          </a:p>
        </p:txBody>
      </p:sp>
      <p:sp>
        <p:nvSpPr>
          <p:cNvPr id="42005" name="Rectangle 2"/>
          <p:cNvSpPr txBox="1">
            <a:spLocks noChangeArrowheads="1"/>
          </p:cNvSpPr>
          <p:nvPr/>
        </p:nvSpPr>
        <p:spPr bwMode="auto">
          <a:xfrm>
            <a:off x="-44450" y="-15875"/>
            <a:ext cx="91440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rgbClr val="470F3E"/>
                </a:solidFill>
                <a:latin typeface="Arial" panose="020B0604020202020204" pitchFamily="34" charset="0"/>
              </a:defRPr>
            </a:lvl1pPr>
            <a:lvl2pPr marL="742950" indent="-285750">
              <a:spcBef>
                <a:spcPct val="20000"/>
              </a:spcBef>
              <a:buChar char="–"/>
              <a:defRPr sz="2800">
                <a:solidFill>
                  <a:srgbClr val="470F3E"/>
                </a:solidFill>
                <a:latin typeface="Arial" panose="020B0604020202020204" pitchFamily="34" charset="0"/>
              </a:defRPr>
            </a:lvl2pPr>
            <a:lvl3pPr marL="1143000" indent="-228600">
              <a:spcBef>
                <a:spcPct val="20000"/>
              </a:spcBef>
              <a:buChar char="•"/>
              <a:defRPr sz="2400">
                <a:solidFill>
                  <a:srgbClr val="470F3E"/>
                </a:solidFill>
                <a:latin typeface="Arial" panose="020B0604020202020204" pitchFamily="34" charset="0"/>
              </a:defRPr>
            </a:lvl3pPr>
            <a:lvl4pPr marL="1600200" indent="-228600">
              <a:spcBef>
                <a:spcPct val="20000"/>
              </a:spcBef>
              <a:buChar char="–"/>
              <a:defRPr sz="2000">
                <a:solidFill>
                  <a:srgbClr val="470F3E"/>
                </a:solidFill>
                <a:latin typeface="Arial" panose="020B0604020202020204" pitchFamily="34" charset="0"/>
              </a:defRPr>
            </a:lvl4pPr>
            <a:lvl5pPr marL="2057400" indent="-228600">
              <a:spcBef>
                <a:spcPct val="20000"/>
              </a:spcBef>
              <a:buChar char="»"/>
              <a:defRPr sz="2000">
                <a:solidFill>
                  <a:srgbClr val="470F3E"/>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470F3E"/>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470F3E"/>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470F3E"/>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470F3E"/>
                </a:solidFill>
                <a:latin typeface="Arial" panose="020B0604020202020204" pitchFamily="34" charset="0"/>
              </a:defRPr>
            </a:lvl9pPr>
          </a:lstStyle>
          <a:p>
            <a:pPr algn="ctr">
              <a:spcBef>
                <a:spcPct val="0"/>
              </a:spcBef>
              <a:buFontTx/>
              <a:buNone/>
            </a:pPr>
            <a:r>
              <a:rPr lang="en-US" altLang="en-US" sz="2800" b="1">
                <a:solidFill>
                  <a:srgbClr val="F3B823"/>
                </a:solidFill>
              </a:rPr>
              <a:t>The Gains from Free Trade: The Corn Laws Debate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nodeType="clickEffect">
                                  <p:stCondLst>
                                    <p:cond delay="0"/>
                                  </p:stCondLst>
                                  <p:childTnLst>
                                    <p:set>
                                      <p:cBhvr>
                                        <p:cTn id="6" dur="1" fill="hold">
                                          <p:stCondLst>
                                            <p:cond delay="0"/>
                                          </p:stCondLst>
                                        </p:cTn>
                                        <p:tgtEl>
                                          <p:spTgt spid="904225"/>
                                        </p:tgtEl>
                                        <p:attrNameLst>
                                          <p:attrName>style.visibility</p:attrName>
                                        </p:attrNameLst>
                                      </p:cBhvr>
                                      <p:to>
                                        <p:strVal val="visible"/>
                                      </p:to>
                                    </p:set>
                                    <p:animEffect transition="in" filter="strips(downRight)">
                                      <p:cBhvr>
                                        <p:cTn id="7" dur="500"/>
                                        <p:tgtEl>
                                          <p:spTgt spid="9042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nodeType="clickEffect">
                                  <p:stCondLst>
                                    <p:cond delay="0"/>
                                  </p:stCondLst>
                                  <p:childTnLst>
                                    <p:set>
                                      <p:cBhvr>
                                        <p:cTn id="11" dur="1" fill="hold">
                                          <p:stCondLst>
                                            <p:cond delay="0"/>
                                          </p:stCondLst>
                                        </p:cTn>
                                        <p:tgtEl>
                                          <p:spTgt spid="904226"/>
                                        </p:tgtEl>
                                        <p:attrNameLst>
                                          <p:attrName>style.visibility</p:attrName>
                                        </p:attrNameLst>
                                      </p:cBhvr>
                                      <p:to>
                                        <p:strVal val="visible"/>
                                      </p:to>
                                    </p:set>
                                    <p:animEffect transition="in" filter="strips(downRight)">
                                      <p:cBhvr>
                                        <p:cTn id="12" dur="500"/>
                                        <p:tgtEl>
                                          <p:spTgt spid="90422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6" fill="hold" nodeType="clickEffect">
                                  <p:stCondLst>
                                    <p:cond delay="0"/>
                                  </p:stCondLst>
                                  <p:childTnLst>
                                    <p:set>
                                      <p:cBhvr>
                                        <p:cTn id="16" dur="1" fill="hold">
                                          <p:stCondLst>
                                            <p:cond delay="0"/>
                                          </p:stCondLst>
                                        </p:cTn>
                                        <p:tgtEl>
                                          <p:spTgt spid="904227"/>
                                        </p:tgtEl>
                                        <p:attrNameLst>
                                          <p:attrName>style.visibility</p:attrName>
                                        </p:attrNameLst>
                                      </p:cBhvr>
                                      <p:to>
                                        <p:strVal val="visible"/>
                                      </p:to>
                                    </p:set>
                                    <p:animEffect transition="in" filter="strips(downRight)">
                                      <p:cBhvr>
                                        <p:cTn id="17" dur="500"/>
                                        <p:tgtEl>
                                          <p:spTgt spid="904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E124D3C2-4070-4EB4-B10F-155B41A15EA9}" type="slidenum">
              <a:rPr lang="en-US" altLang="en-US" sz="1400">
                <a:solidFill>
                  <a:schemeClr val="tx1"/>
                </a:solidFill>
                <a:latin typeface="Times New Roman" panose="02020603050405020304" pitchFamily="18" charset="0"/>
              </a:rPr>
              <a:pPr algn="r"/>
              <a:t>39</a:t>
            </a:fld>
            <a:endParaRPr lang="en-US" altLang="en-US" sz="1400">
              <a:solidFill>
                <a:schemeClr val="tx1"/>
              </a:solidFill>
              <a:latin typeface="Times New Roman" panose="02020603050405020304" pitchFamily="18" charset="0"/>
            </a:endParaRPr>
          </a:p>
        </p:txBody>
      </p:sp>
      <p:sp>
        <p:nvSpPr>
          <p:cNvPr id="43011" name="Line 3"/>
          <p:cNvSpPr>
            <a:spLocks noChangeShapeType="1"/>
          </p:cNvSpPr>
          <p:nvPr/>
        </p:nvSpPr>
        <p:spPr bwMode="auto">
          <a:xfrm>
            <a:off x="1524000" y="2286000"/>
            <a:ext cx="0" cy="35052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3012" name="Line 4"/>
          <p:cNvSpPr>
            <a:spLocks noChangeShapeType="1"/>
          </p:cNvSpPr>
          <p:nvPr/>
        </p:nvSpPr>
        <p:spPr bwMode="auto">
          <a:xfrm>
            <a:off x="1524000" y="5791200"/>
            <a:ext cx="44958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3013" name="Text Box 5"/>
          <p:cNvSpPr txBox="1">
            <a:spLocks noChangeArrowheads="1"/>
          </p:cNvSpPr>
          <p:nvPr/>
        </p:nvSpPr>
        <p:spPr bwMode="auto">
          <a:xfrm>
            <a:off x="6019800" y="5635625"/>
            <a:ext cx="2241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Grain (</a:t>
            </a:r>
            <a:r>
              <a:rPr lang="en-US" altLang="en-US" sz="1800" i="1">
                <a:solidFill>
                  <a:schemeClr val="tx1"/>
                </a:solidFill>
              </a:rPr>
              <a:t>x</a:t>
            </a:r>
            <a:r>
              <a:rPr lang="en-US" altLang="en-US" sz="1800">
                <a:solidFill>
                  <a:schemeClr val="tx1"/>
                </a:solidFill>
              </a:rPr>
              <a:t>)</a:t>
            </a:r>
          </a:p>
        </p:txBody>
      </p:sp>
      <p:sp>
        <p:nvSpPr>
          <p:cNvPr id="43014" name="Text Box 6"/>
          <p:cNvSpPr txBox="1">
            <a:spLocks noChangeArrowheads="1"/>
          </p:cNvSpPr>
          <p:nvPr/>
        </p:nvSpPr>
        <p:spPr bwMode="auto">
          <a:xfrm>
            <a:off x="152400" y="1524000"/>
            <a:ext cx="1752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a:solidFill>
                  <a:schemeClr val="tx1"/>
                </a:solidFill>
              </a:rPr>
              <a:t>Quantity of manufactured goods (</a:t>
            </a:r>
            <a:r>
              <a:rPr lang="en-US" altLang="en-US" sz="1800" i="1">
                <a:solidFill>
                  <a:schemeClr val="tx1"/>
                </a:solidFill>
              </a:rPr>
              <a:t>y</a:t>
            </a:r>
            <a:r>
              <a:rPr lang="en-US" altLang="en-US" sz="1800">
                <a:solidFill>
                  <a:schemeClr val="tx1"/>
                </a:solidFill>
              </a:rPr>
              <a:t>)</a:t>
            </a:r>
            <a:endParaRPr lang="en-US" altLang="en-US" sz="1800" i="1">
              <a:solidFill>
                <a:schemeClr val="tx1"/>
              </a:solidFill>
            </a:endParaRPr>
          </a:p>
        </p:txBody>
      </p:sp>
      <p:sp>
        <p:nvSpPr>
          <p:cNvPr id="43015" name="Text Box 7"/>
          <p:cNvSpPr txBox="1">
            <a:spLocks noChangeArrowheads="1"/>
          </p:cNvSpPr>
          <p:nvPr/>
        </p:nvSpPr>
        <p:spPr bwMode="auto">
          <a:xfrm>
            <a:off x="1168400" y="39893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endParaRPr lang="en-US" altLang="en-US" sz="1400" i="1">
              <a:solidFill>
                <a:schemeClr val="tx1"/>
              </a:solidFill>
            </a:endParaRPr>
          </a:p>
        </p:txBody>
      </p:sp>
      <p:sp>
        <p:nvSpPr>
          <p:cNvPr id="43016" name="Text Box 8"/>
          <p:cNvSpPr txBox="1">
            <a:spLocks noChangeArrowheads="1"/>
          </p:cNvSpPr>
          <p:nvPr/>
        </p:nvSpPr>
        <p:spPr bwMode="auto">
          <a:xfrm>
            <a:off x="3225800" y="58181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0</a:t>
            </a:r>
            <a:endParaRPr lang="en-US" altLang="en-US" sz="1400" i="1"/>
          </a:p>
        </p:txBody>
      </p:sp>
      <p:sp>
        <p:nvSpPr>
          <p:cNvPr id="43017" name="Freeform 10"/>
          <p:cNvSpPr>
            <a:spLocks/>
          </p:cNvSpPr>
          <p:nvPr/>
        </p:nvSpPr>
        <p:spPr bwMode="auto">
          <a:xfrm>
            <a:off x="2438400" y="2057400"/>
            <a:ext cx="3048000" cy="2743200"/>
          </a:xfrm>
          <a:custGeom>
            <a:avLst/>
            <a:gdLst>
              <a:gd name="T0" fmla="*/ 0 w 1968"/>
              <a:gd name="T1" fmla="*/ 0 h 1824"/>
              <a:gd name="T2" fmla="*/ 1115122 w 1968"/>
              <a:gd name="T3" fmla="*/ 1732547 h 1824"/>
              <a:gd name="T4" fmla="*/ 3048000 w 1968"/>
              <a:gd name="T5" fmla="*/ 27432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3018" name="Freeform 11"/>
          <p:cNvSpPr>
            <a:spLocks/>
          </p:cNvSpPr>
          <p:nvPr/>
        </p:nvSpPr>
        <p:spPr bwMode="auto">
          <a:xfrm>
            <a:off x="2743200" y="2057400"/>
            <a:ext cx="3048000" cy="2514600"/>
          </a:xfrm>
          <a:custGeom>
            <a:avLst/>
            <a:gdLst>
              <a:gd name="T0" fmla="*/ 0 w 1968"/>
              <a:gd name="T1" fmla="*/ 0 h 1824"/>
              <a:gd name="T2" fmla="*/ 1115122 w 1968"/>
              <a:gd name="T3" fmla="*/ 1588168 h 1824"/>
              <a:gd name="T4" fmla="*/ 3048000 w 1968"/>
              <a:gd name="T5" fmla="*/ 2514600 h 1824"/>
              <a:gd name="T6" fmla="*/ 0 60000 65536"/>
              <a:gd name="T7" fmla="*/ 0 60000 65536"/>
              <a:gd name="T8" fmla="*/ 0 60000 65536"/>
            </a:gdLst>
            <a:ahLst/>
            <a:cxnLst>
              <a:cxn ang="T6">
                <a:pos x="T0" y="T1"/>
              </a:cxn>
              <a:cxn ang="T7">
                <a:pos x="T2" y="T3"/>
              </a:cxn>
              <a:cxn ang="T8">
                <a:pos x="T4" y="T5"/>
              </a:cxn>
            </a:cxnLst>
            <a:rect l="0" t="0" r="r" b="b"/>
            <a:pathLst>
              <a:path w="1968" h="1824">
                <a:moveTo>
                  <a:pt x="0" y="0"/>
                </a:moveTo>
                <a:cubicBezTo>
                  <a:pt x="196" y="424"/>
                  <a:pt x="392" y="848"/>
                  <a:pt x="720" y="1152"/>
                </a:cubicBezTo>
                <a:cubicBezTo>
                  <a:pt x="1048" y="1456"/>
                  <a:pt x="1508" y="1640"/>
                  <a:pt x="1968" y="1824"/>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3019" name="Arc 12"/>
          <p:cNvSpPr>
            <a:spLocks/>
          </p:cNvSpPr>
          <p:nvPr/>
        </p:nvSpPr>
        <p:spPr bwMode="auto">
          <a:xfrm>
            <a:off x="1524000" y="2971800"/>
            <a:ext cx="2819400" cy="2819400"/>
          </a:xfrm>
          <a:custGeom>
            <a:avLst/>
            <a:gdLst>
              <a:gd name="T0" fmla="*/ 0 w 21600"/>
              <a:gd name="T1" fmla="*/ 0 h 21600"/>
              <a:gd name="T2" fmla="*/ 2819400 w 21600"/>
              <a:gd name="T3" fmla="*/ 2819400 h 21600"/>
              <a:gd name="T4" fmla="*/ 0 w 21600"/>
              <a:gd name="T5" fmla="*/ 28194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28575">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3020" name="Text Box 13"/>
          <p:cNvSpPr txBox="1">
            <a:spLocks noChangeArrowheads="1"/>
          </p:cNvSpPr>
          <p:nvPr/>
        </p:nvSpPr>
        <p:spPr bwMode="auto">
          <a:xfrm>
            <a:off x="5426075" y="46751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1</a:t>
            </a:r>
            <a:endParaRPr lang="en-US" altLang="en-US" sz="1400">
              <a:solidFill>
                <a:srgbClr val="470F3E"/>
              </a:solidFill>
            </a:endParaRPr>
          </a:p>
        </p:txBody>
      </p:sp>
      <p:sp>
        <p:nvSpPr>
          <p:cNvPr id="43021" name="Text Box 14"/>
          <p:cNvSpPr txBox="1">
            <a:spLocks noChangeArrowheads="1"/>
          </p:cNvSpPr>
          <p:nvPr/>
        </p:nvSpPr>
        <p:spPr bwMode="auto">
          <a:xfrm>
            <a:off x="5730875" y="4370388"/>
            <a:ext cx="3762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i="1">
                <a:solidFill>
                  <a:srgbClr val="470F3E"/>
                </a:solidFill>
              </a:rPr>
              <a:t>U</a:t>
            </a:r>
            <a:r>
              <a:rPr lang="en-US" altLang="en-US" sz="1400" baseline="-25000">
                <a:solidFill>
                  <a:srgbClr val="470F3E"/>
                </a:solidFill>
              </a:rPr>
              <a:t>2</a:t>
            </a:r>
            <a:endParaRPr lang="en-US" altLang="en-US" sz="1400">
              <a:solidFill>
                <a:srgbClr val="470F3E"/>
              </a:solidFill>
            </a:endParaRPr>
          </a:p>
        </p:txBody>
      </p:sp>
      <p:sp>
        <p:nvSpPr>
          <p:cNvPr id="43022" name="Text Box 15"/>
          <p:cNvSpPr txBox="1">
            <a:spLocks noChangeArrowheads="1"/>
          </p:cNvSpPr>
          <p:nvPr/>
        </p:nvSpPr>
        <p:spPr bwMode="auto">
          <a:xfrm>
            <a:off x="4343400" y="2667000"/>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endParaRPr lang="en-US" altLang="en-US" b="1" i="1"/>
          </a:p>
        </p:txBody>
      </p:sp>
      <p:sp>
        <p:nvSpPr>
          <p:cNvPr id="43023" name="Text Box 17"/>
          <p:cNvSpPr txBox="1">
            <a:spLocks noChangeArrowheads="1"/>
          </p:cNvSpPr>
          <p:nvPr/>
        </p:nvSpPr>
        <p:spPr bwMode="auto">
          <a:xfrm>
            <a:off x="4368800" y="58181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endParaRPr lang="en-US" altLang="en-US" sz="1400" i="1"/>
          </a:p>
        </p:txBody>
      </p:sp>
      <p:sp>
        <p:nvSpPr>
          <p:cNvPr id="43024" name="Text Box 18"/>
          <p:cNvSpPr txBox="1">
            <a:spLocks noChangeArrowheads="1"/>
          </p:cNvSpPr>
          <p:nvPr/>
        </p:nvSpPr>
        <p:spPr bwMode="auto">
          <a:xfrm>
            <a:off x="1168400" y="3608388"/>
            <a:ext cx="3460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0</a:t>
            </a:r>
            <a:endParaRPr lang="en-US" altLang="en-US" sz="1400" i="1">
              <a:solidFill>
                <a:schemeClr val="tx1"/>
              </a:solidFill>
            </a:endParaRPr>
          </a:p>
        </p:txBody>
      </p:sp>
      <p:sp>
        <p:nvSpPr>
          <p:cNvPr id="43025" name="Line 19"/>
          <p:cNvSpPr>
            <a:spLocks noChangeShapeType="1"/>
          </p:cNvSpPr>
          <p:nvPr/>
        </p:nvSpPr>
        <p:spPr bwMode="auto">
          <a:xfrm>
            <a:off x="4572000" y="4114800"/>
            <a:ext cx="0" cy="16764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3026" name="Line 20"/>
          <p:cNvSpPr>
            <a:spLocks noChangeShapeType="1"/>
          </p:cNvSpPr>
          <p:nvPr/>
        </p:nvSpPr>
        <p:spPr bwMode="auto">
          <a:xfrm>
            <a:off x="3429000" y="3733800"/>
            <a:ext cx="0" cy="20574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3027" name="Line 21"/>
          <p:cNvSpPr>
            <a:spLocks noChangeShapeType="1"/>
          </p:cNvSpPr>
          <p:nvPr/>
        </p:nvSpPr>
        <p:spPr bwMode="auto">
          <a:xfrm flipH="1">
            <a:off x="1524000" y="3733800"/>
            <a:ext cx="19050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3028" name="Line 22"/>
          <p:cNvSpPr>
            <a:spLocks noChangeShapeType="1"/>
          </p:cNvSpPr>
          <p:nvPr/>
        </p:nvSpPr>
        <p:spPr bwMode="auto">
          <a:xfrm flipH="1">
            <a:off x="1524000" y="4114800"/>
            <a:ext cx="30480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3029" name="Line 23"/>
          <p:cNvSpPr>
            <a:spLocks noChangeShapeType="1"/>
          </p:cNvSpPr>
          <p:nvPr/>
        </p:nvSpPr>
        <p:spPr bwMode="auto">
          <a:xfrm>
            <a:off x="1905000" y="2819400"/>
            <a:ext cx="4114800" cy="1981200"/>
          </a:xfrm>
          <a:prstGeom prst="line">
            <a:avLst/>
          </a:prstGeom>
          <a:noFill/>
          <a:ln w="28575">
            <a:solidFill>
              <a:srgbClr val="C55A45"/>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graphicFrame>
        <p:nvGraphicFramePr>
          <p:cNvPr id="43030" name="Object 24"/>
          <p:cNvGraphicFramePr>
            <a:graphicFrameLocks noChangeAspect="1"/>
          </p:cNvGraphicFramePr>
          <p:nvPr/>
        </p:nvGraphicFramePr>
        <p:xfrm>
          <a:off x="6186488" y="5021263"/>
          <a:ext cx="1066800" cy="533400"/>
        </p:xfrm>
        <a:graphic>
          <a:graphicData uri="http://schemas.openxmlformats.org/presentationml/2006/ole">
            <mc:AlternateContent xmlns:mc="http://schemas.openxmlformats.org/markup-compatibility/2006">
              <mc:Choice xmlns:v="urn:schemas-microsoft-com:vml" Requires="v">
                <p:oleObj spid="_x0000_s43046" name="Equation" r:id="rId3" imgW="883875" imgH="434376" progId="Equation.3">
                  <p:embed/>
                </p:oleObj>
              </mc:Choice>
              <mc:Fallback>
                <p:oleObj name="Equation" r:id="rId3" imgW="883875" imgH="434376" progId="Equation.3">
                  <p:embed/>
                  <p:pic>
                    <p:nvPicPr>
                      <p:cNvPr id="0" name="Object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6488" y="5021263"/>
                        <a:ext cx="1066800"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3031" name="Line 25"/>
          <p:cNvSpPr>
            <a:spLocks noChangeShapeType="1"/>
          </p:cNvSpPr>
          <p:nvPr/>
        </p:nvSpPr>
        <p:spPr bwMode="auto">
          <a:xfrm flipH="1" flipV="1">
            <a:off x="6019800" y="4876800"/>
            <a:ext cx="228600" cy="228600"/>
          </a:xfrm>
          <a:prstGeom prst="line">
            <a:avLst/>
          </a:prstGeom>
          <a:noFill/>
          <a:ln w="12700">
            <a:solidFill>
              <a:srgbClr val="C55A4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3032" name="Line 26"/>
          <p:cNvSpPr>
            <a:spLocks noChangeShapeType="1"/>
          </p:cNvSpPr>
          <p:nvPr/>
        </p:nvSpPr>
        <p:spPr bwMode="auto">
          <a:xfrm>
            <a:off x="2667000" y="3200400"/>
            <a:ext cx="0" cy="259080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3033" name="Line 27"/>
          <p:cNvSpPr>
            <a:spLocks noChangeShapeType="1"/>
          </p:cNvSpPr>
          <p:nvPr/>
        </p:nvSpPr>
        <p:spPr bwMode="auto">
          <a:xfrm flipH="1">
            <a:off x="1524000" y="3200400"/>
            <a:ext cx="1143000"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3034" name="Text Box 28"/>
          <p:cNvSpPr txBox="1">
            <a:spLocks noChangeArrowheads="1"/>
          </p:cNvSpPr>
          <p:nvPr/>
        </p:nvSpPr>
        <p:spPr bwMode="auto">
          <a:xfrm>
            <a:off x="2438400" y="5818188"/>
            <a:ext cx="395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x</a:t>
            </a:r>
            <a:r>
              <a:rPr lang="en-US" altLang="en-US" sz="1400" b="1" baseline="-25000">
                <a:solidFill>
                  <a:schemeClr val="tx1"/>
                </a:solidFill>
              </a:rPr>
              <a:t>1</a:t>
            </a:r>
            <a:r>
              <a:rPr lang="en-US" altLang="en-US" sz="1400" b="1">
                <a:solidFill>
                  <a:schemeClr val="tx1"/>
                </a:solidFill>
              </a:rPr>
              <a:t>’</a:t>
            </a:r>
            <a:endParaRPr lang="en-US" altLang="en-US" sz="1400" i="1"/>
          </a:p>
        </p:txBody>
      </p:sp>
      <p:sp>
        <p:nvSpPr>
          <p:cNvPr id="43035" name="Text Box 29"/>
          <p:cNvSpPr txBox="1">
            <a:spLocks noChangeArrowheads="1"/>
          </p:cNvSpPr>
          <p:nvPr/>
        </p:nvSpPr>
        <p:spPr bwMode="auto">
          <a:xfrm>
            <a:off x="1143000" y="3074988"/>
            <a:ext cx="3952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chemeClr val="tx1"/>
                </a:solidFill>
              </a:rPr>
              <a:t>y</a:t>
            </a:r>
            <a:r>
              <a:rPr lang="en-US" altLang="en-US" sz="1400" b="1" baseline="-25000">
                <a:solidFill>
                  <a:schemeClr val="tx1"/>
                </a:solidFill>
              </a:rPr>
              <a:t>1</a:t>
            </a:r>
            <a:r>
              <a:rPr lang="en-US" altLang="en-US" sz="1400" b="1">
                <a:solidFill>
                  <a:schemeClr val="tx1"/>
                </a:solidFill>
              </a:rPr>
              <a:t>’</a:t>
            </a:r>
            <a:endParaRPr lang="en-US" altLang="en-US" sz="1400" i="1">
              <a:solidFill>
                <a:schemeClr val="tx1"/>
              </a:solidFill>
            </a:endParaRPr>
          </a:p>
        </p:txBody>
      </p:sp>
      <p:grpSp>
        <p:nvGrpSpPr>
          <p:cNvPr id="905252" name="Group 36"/>
          <p:cNvGrpSpPr>
            <a:grpSpLocks/>
          </p:cNvGrpSpPr>
          <p:nvPr/>
        </p:nvGrpSpPr>
        <p:grpSpPr bwMode="auto">
          <a:xfrm>
            <a:off x="2667000" y="1676400"/>
            <a:ext cx="6096000" cy="4984750"/>
            <a:chOff x="1680" y="1056"/>
            <a:chExt cx="3840" cy="3140"/>
          </a:xfrm>
        </p:grpSpPr>
        <p:sp>
          <p:nvSpPr>
            <p:cNvPr id="43043" name="Text Box 9"/>
            <p:cNvSpPr txBox="1">
              <a:spLocks noChangeArrowheads="1"/>
            </p:cNvSpPr>
            <p:nvPr/>
          </p:nvSpPr>
          <p:spPr bwMode="auto">
            <a:xfrm>
              <a:off x="2208" y="1056"/>
              <a:ext cx="331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Grain imports will be </a:t>
              </a:r>
              <a:r>
                <a:rPr lang="en-US" altLang="en-US" i="1">
                  <a:solidFill>
                    <a:srgbClr val="470F3E"/>
                  </a:solidFill>
                </a:rPr>
                <a:t>x</a:t>
              </a:r>
              <a:r>
                <a:rPr lang="en-US" altLang="en-US" baseline="-25000">
                  <a:solidFill>
                    <a:srgbClr val="470F3E"/>
                  </a:solidFill>
                </a:rPr>
                <a:t>1</a:t>
              </a:r>
              <a:r>
                <a:rPr lang="en-US" altLang="en-US">
                  <a:solidFill>
                    <a:srgbClr val="470F3E"/>
                  </a:solidFill>
                </a:rPr>
                <a:t> – </a:t>
              </a:r>
              <a:r>
                <a:rPr lang="en-US" altLang="en-US" i="1">
                  <a:solidFill>
                    <a:srgbClr val="470F3E"/>
                  </a:solidFill>
                </a:rPr>
                <a:t>x</a:t>
              </a:r>
              <a:r>
                <a:rPr lang="en-US" altLang="en-US" baseline="-25000">
                  <a:solidFill>
                    <a:srgbClr val="470F3E"/>
                  </a:solidFill>
                </a:rPr>
                <a:t>1</a:t>
              </a:r>
              <a:r>
                <a:rPr lang="en-US" altLang="en-US">
                  <a:solidFill>
                    <a:srgbClr val="470F3E"/>
                  </a:solidFill>
                </a:rPr>
                <a:t>’</a:t>
              </a:r>
            </a:p>
          </p:txBody>
        </p:sp>
        <p:sp>
          <p:nvSpPr>
            <p:cNvPr id="43044" name="AutoShape 31"/>
            <p:cNvSpPr>
              <a:spLocks/>
            </p:cNvSpPr>
            <p:nvPr/>
          </p:nvSpPr>
          <p:spPr bwMode="auto">
            <a:xfrm rot="-5400000">
              <a:off x="2232" y="3336"/>
              <a:ext cx="96" cy="1200"/>
            </a:xfrm>
            <a:prstGeom prst="leftBrace">
              <a:avLst>
                <a:gd name="adj1" fmla="val 104167"/>
                <a:gd name="adj2" fmla="val 50000"/>
              </a:avLst>
            </a:prstGeom>
            <a:noFill/>
            <a:ln w="19050">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43045" name="Text Box 32"/>
            <p:cNvSpPr txBox="1">
              <a:spLocks noChangeArrowheads="1"/>
            </p:cNvSpPr>
            <p:nvPr/>
          </p:nvSpPr>
          <p:spPr bwMode="auto">
            <a:xfrm>
              <a:off x="1680" y="3984"/>
              <a:ext cx="12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rgbClr val="3B4F89"/>
                  </a:solidFill>
                </a:rPr>
                <a:t>imports of grain</a:t>
              </a:r>
            </a:p>
          </p:txBody>
        </p:sp>
      </p:grpSp>
      <p:grpSp>
        <p:nvGrpSpPr>
          <p:cNvPr id="905253" name="Group 37"/>
          <p:cNvGrpSpPr>
            <a:grpSpLocks/>
          </p:cNvGrpSpPr>
          <p:nvPr/>
        </p:nvGrpSpPr>
        <p:grpSpPr bwMode="auto">
          <a:xfrm>
            <a:off x="152400" y="2362200"/>
            <a:ext cx="8782050" cy="1752600"/>
            <a:chOff x="96" y="1488"/>
            <a:chExt cx="5532" cy="1104"/>
          </a:xfrm>
        </p:grpSpPr>
        <p:sp>
          <p:nvSpPr>
            <p:cNvPr id="43040" name="Text Box 16"/>
            <p:cNvSpPr txBox="1">
              <a:spLocks noChangeArrowheads="1"/>
            </p:cNvSpPr>
            <p:nvPr/>
          </p:nvSpPr>
          <p:spPr bwMode="auto">
            <a:xfrm>
              <a:off x="2640" y="1488"/>
              <a:ext cx="2988" cy="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These imports will be financed by</a:t>
              </a:r>
            </a:p>
            <a:p>
              <a:pPr algn="l"/>
              <a:r>
                <a:rPr lang="en-US" altLang="en-US">
                  <a:solidFill>
                    <a:srgbClr val="470F3E"/>
                  </a:solidFill>
                </a:rPr>
                <a:t>the export of manufactured goods</a:t>
              </a:r>
            </a:p>
            <a:p>
              <a:pPr algn="l"/>
              <a:r>
                <a:rPr lang="en-US" altLang="en-US">
                  <a:solidFill>
                    <a:srgbClr val="470F3E"/>
                  </a:solidFill>
                </a:rPr>
                <a:t>equal to </a:t>
              </a:r>
              <a:r>
                <a:rPr lang="en-US" altLang="en-US" i="1">
                  <a:solidFill>
                    <a:srgbClr val="470F3E"/>
                  </a:solidFill>
                </a:rPr>
                <a:t>y</a:t>
              </a:r>
              <a:r>
                <a:rPr lang="en-US" altLang="en-US" baseline="-25000">
                  <a:solidFill>
                    <a:srgbClr val="470F3E"/>
                  </a:solidFill>
                </a:rPr>
                <a:t>1</a:t>
              </a:r>
              <a:r>
                <a:rPr lang="en-US" altLang="en-US">
                  <a:solidFill>
                    <a:srgbClr val="470F3E"/>
                  </a:solidFill>
                </a:rPr>
                <a:t>’ – </a:t>
              </a:r>
              <a:r>
                <a:rPr lang="en-US" altLang="en-US" i="1">
                  <a:solidFill>
                    <a:srgbClr val="470F3E"/>
                  </a:solidFill>
                </a:rPr>
                <a:t>y</a:t>
              </a:r>
              <a:r>
                <a:rPr lang="en-US" altLang="en-US" baseline="-25000">
                  <a:solidFill>
                    <a:srgbClr val="470F3E"/>
                  </a:solidFill>
                </a:rPr>
                <a:t>1</a:t>
              </a:r>
              <a:endParaRPr lang="en-US" altLang="en-US">
                <a:solidFill>
                  <a:srgbClr val="470F3E"/>
                </a:solidFill>
              </a:endParaRPr>
            </a:p>
          </p:txBody>
        </p:sp>
        <p:sp>
          <p:nvSpPr>
            <p:cNvPr id="43041" name="AutoShape 33"/>
            <p:cNvSpPr>
              <a:spLocks/>
            </p:cNvSpPr>
            <p:nvPr/>
          </p:nvSpPr>
          <p:spPr bwMode="auto">
            <a:xfrm>
              <a:off x="672" y="2016"/>
              <a:ext cx="96" cy="576"/>
            </a:xfrm>
            <a:prstGeom prst="leftBrace">
              <a:avLst>
                <a:gd name="adj1" fmla="val 50000"/>
                <a:gd name="adj2" fmla="val 50000"/>
              </a:avLst>
            </a:prstGeom>
            <a:noFill/>
            <a:ln w="19050">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43042" name="Text Box 35"/>
            <p:cNvSpPr txBox="1">
              <a:spLocks noChangeArrowheads="1"/>
            </p:cNvSpPr>
            <p:nvPr/>
          </p:nvSpPr>
          <p:spPr bwMode="auto">
            <a:xfrm>
              <a:off x="96" y="2016"/>
              <a:ext cx="672"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rgbClr val="3B4F89"/>
                  </a:solidFill>
                </a:rPr>
                <a:t>exports</a:t>
              </a:r>
            </a:p>
            <a:p>
              <a:r>
                <a:rPr lang="en-US" altLang="en-US" sz="1600" b="1">
                  <a:solidFill>
                    <a:srgbClr val="3B4F89"/>
                  </a:solidFill>
                </a:rPr>
                <a:t>of</a:t>
              </a:r>
            </a:p>
            <a:p>
              <a:r>
                <a:rPr lang="en-US" altLang="en-US" sz="1600" b="1">
                  <a:solidFill>
                    <a:srgbClr val="3B4F89"/>
                  </a:solidFill>
                </a:rPr>
                <a:t>goods</a:t>
              </a:r>
            </a:p>
          </p:txBody>
        </p:sp>
      </p:grpSp>
      <p:sp>
        <p:nvSpPr>
          <p:cNvPr id="43038" name="Title 1"/>
          <p:cNvSpPr>
            <a:spLocks noGrp="1"/>
          </p:cNvSpPr>
          <p:nvPr>
            <p:ph type="title"/>
          </p:nvPr>
        </p:nvSpPr>
        <p:spPr/>
        <p:txBody>
          <a:bodyPr/>
          <a:lstStyle/>
          <a:p>
            <a:endParaRPr lang="en-GB" altLang="en-US" smtClean="0"/>
          </a:p>
        </p:txBody>
      </p:sp>
      <p:sp>
        <p:nvSpPr>
          <p:cNvPr id="43039" name="Rectangle 2"/>
          <p:cNvSpPr txBox="1">
            <a:spLocks noChangeArrowheads="1"/>
          </p:cNvSpPr>
          <p:nvPr/>
        </p:nvSpPr>
        <p:spPr bwMode="auto">
          <a:xfrm>
            <a:off x="-44450" y="-15875"/>
            <a:ext cx="91440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rgbClr val="470F3E"/>
                </a:solidFill>
                <a:latin typeface="Arial" panose="020B0604020202020204" pitchFamily="34" charset="0"/>
              </a:defRPr>
            </a:lvl1pPr>
            <a:lvl2pPr marL="742950" indent="-285750">
              <a:spcBef>
                <a:spcPct val="20000"/>
              </a:spcBef>
              <a:buChar char="–"/>
              <a:defRPr sz="2800">
                <a:solidFill>
                  <a:srgbClr val="470F3E"/>
                </a:solidFill>
                <a:latin typeface="Arial" panose="020B0604020202020204" pitchFamily="34" charset="0"/>
              </a:defRPr>
            </a:lvl2pPr>
            <a:lvl3pPr marL="1143000" indent="-228600">
              <a:spcBef>
                <a:spcPct val="20000"/>
              </a:spcBef>
              <a:buChar char="•"/>
              <a:defRPr sz="2400">
                <a:solidFill>
                  <a:srgbClr val="470F3E"/>
                </a:solidFill>
                <a:latin typeface="Arial" panose="020B0604020202020204" pitchFamily="34" charset="0"/>
              </a:defRPr>
            </a:lvl3pPr>
            <a:lvl4pPr marL="1600200" indent="-228600">
              <a:spcBef>
                <a:spcPct val="20000"/>
              </a:spcBef>
              <a:buChar char="–"/>
              <a:defRPr sz="2000">
                <a:solidFill>
                  <a:srgbClr val="470F3E"/>
                </a:solidFill>
                <a:latin typeface="Arial" panose="020B0604020202020204" pitchFamily="34" charset="0"/>
              </a:defRPr>
            </a:lvl4pPr>
            <a:lvl5pPr marL="2057400" indent="-228600">
              <a:spcBef>
                <a:spcPct val="20000"/>
              </a:spcBef>
              <a:buChar char="»"/>
              <a:defRPr sz="2000">
                <a:solidFill>
                  <a:srgbClr val="470F3E"/>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470F3E"/>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470F3E"/>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470F3E"/>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470F3E"/>
                </a:solidFill>
                <a:latin typeface="Arial" panose="020B0604020202020204" pitchFamily="34" charset="0"/>
              </a:defRPr>
            </a:lvl9pPr>
          </a:lstStyle>
          <a:p>
            <a:pPr algn="ctr">
              <a:spcBef>
                <a:spcPct val="0"/>
              </a:spcBef>
              <a:buFontTx/>
              <a:buNone/>
            </a:pPr>
            <a:r>
              <a:rPr lang="en-US" altLang="en-US" sz="2800" b="1">
                <a:solidFill>
                  <a:srgbClr val="F3B823"/>
                </a:solidFill>
              </a:rPr>
              <a:t>The Gains from Free Trade: The Corn Laws Debate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05252"/>
                                        </p:tgtEl>
                                        <p:attrNameLst>
                                          <p:attrName>style.visibility</p:attrName>
                                        </p:attrNameLst>
                                      </p:cBhvr>
                                      <p:to>
                                        <p:strVal val="visible"/>
                                      </p:to>
                                    </p:set>
                                    <p:animEffect transition="in" filter="wipe(left)">
                                      <p:cBhvr>
                                        <p:cTn id="7" dur="500"/>
                                        <p:tgtEl>
                                          <p:spTgt spid="90525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nodeType="clickEffect">
                                  <p:stCondLst>
                                    <p:cond delay="0"/>
                                  </p:stCondLst>
                                  <p:childTnLst>
                                    <p:set>
                                      <p:cBhvr>
                                        <p:cTn id="11" dur="1" fill="hold">
                                          <p:stCondLst>
                                            <p:cond delay="0"/>
                                          </p:stCondLst>
                                        </p:cTn>
                                        <p:tgtEl>
                                          <p:spTgt spid="905253"/>
                                        </p:tgtEl>
                                        <p:attrNameLst>
                                          <p:attrName>style.visibility</p:attrName>
                                        </p:attrNameLst>
                                      </p:cBhvr>
                                      <p:to>
                                        <p:strVal val="visible"/>
                                      </p:to>
                                    </p:set>
                                    <p:animEffect transition="in" filter="strips(downRight)">
                                      <p:cBhvr>
                                        <p:cTn id="12" dur="500"/>
                                        <p:tgtEl>
                                          <p:spTgt spid="905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6A563790-AC54-4228-BC8F-313A4F40886C}" type="slidenum">
              <a:rPr lang="en-US" altLang="en-US" sz="1400">
                <a:solidFill>
                  <a:schemeClr val="tx1"/>
                </a:solidFill>
                <a:latin typeface="Times New Roman" panose="02020603050405020304" pitchFamily="18" charset="0"/>
              </a:rPr>
              <a:pPr algn="r"/>
              <a:t>4</a:t>
            </a:fld>
            <a:endParaRPr lang="en-US" altLang="en-US" sz="1400">
              <a:solidFill>
                <a:schemeClr val="tx1"/>
              </a:solidFill>
              <a:latin typeface="Times New Roman" panose="02020603050405020304" pitchFamily="18" charset="0"/>
            </a:endParaRPr>
          </a:p>
        </p:txBody>
      </p:sp>
      <p:sp>
        <p:nvSpPr>
          <p:cNvPr id="7171" name="Rectangle 2"/>
          <p:cNvSpPr>
            <a:spLocks noGrp="1" noChangeArrowheads="1"/>
          </p:cNvSpPr>
          <p:nvPr>
            <p:ph type="title"/>
          </p:nvPr>
        </p:nvSpPr>
        <p:spPr/>
        <p:txBody>
          <a:bodyPr/>
          <a:lstStyle/>
          <a:p>
            <a:pPr>
              <a:lnSpc>
                <a:spcPct val="80000"/>
              </a:lnSpc>
            </a:pPr>
            <a:r>
              <a:rPr lang="en-US" altLang="en-US" smtClean="0"/>
              <a:t>Assumptions of Perfect Competition</a:t>
            </a:r>
          </a:p>
        </p:txBody>
      </p:sp>
      <p:sp>
        <p:nvSpPr>
          <p:cNvPr id="7172" name="Rectangle 3"/>
          <p:cNvSpPr>
            <a:spLocks noGrp="1" noChangeArrowheads="1"/>
          </p:cNvSpPr>
          <p:nvPr>
            <p:ph type="body" idx="1"/>
          </p:nvPr>
        </p:nvSpPr>
        <p:spPr>
          <a:xfrm>
            <a:off x="685800" y="1905000"/>
            <a:ext cx="8001000" cy="4648200"/>
          </a:xfrm>
        </p:spPr>
        <p:txBody>
          <a:bodyPr/>
          <a:lstStyle/>
          <a:p>
            <a:r>
              <a:rPr lang="en-US" altLang="en-US" smtClean="0"/>
              <a:t>There are a large number of people buying any one good</a:t>
            </a:r>
          </a:p>
          <a:p>
            <a:pPr lvl="1"/>
            <a:r>
              <a:rPr lang="en-US" altLang="en-US" smtClean="0"/>
              <a:t>each person takes all prices as given and seeks to maximize utility given his budget constraint</a:t>
            </a:r>
          </a:p>
          <a:p>
            <a:r>
              <a:rPr lang="en-US" altLang="en-US" smtClean="0"/>
              <a:t>There are a large number of firms producing each good</a:t>
            </a:r>
          </a:p>
          <a:p>
            <a:pPr lvl="1"/>
            <a:r>
              <a:rPr lang="en-US" altLang="en-US" smtClean="0"/>
              <a:t>each firm takes all prices as given  and attempts to maximize profits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52F019CE-D60F-495D-A576-81669D95A77A}" type="slidenum">
              <a:rPr lang="en-US" altLang="en-US" sz="1400">
                <a:solidFill>
                  <a:schemeClr val="tx1"/>
                </a:solidFill>
                <a:latin typeface="Times New Roman" panose="02020603050405020304" pitchFamily="18" charset="0"/>
              </a:rPr>
              <a:pPr algn="r"/>
              <a:t>40</a:t>
            </a:fld>
            <a:endParaRPr lang="en-US" altLang="en-US" sz="1400">
              <a:solidFill>
                <a:schemeClr val="tx1"/>
              </a:solidFill>
              <a:latin typeface="Times New Roman" panose="02020603050405020304" pitchFamily="18" charset="0"/>
            </a:endParaRPr>
          </a:p>
        </p:txBody>
      </p:sp>
      <p:sp>
        <p:nvSpPr>
          <p:cNvPr id="44035" name="Rectangle 3"/>
          <p:cNvSpPr>
            <a:spLocks noGrp="1" noChangeArrowheads="1"/>
          </p:cNvSpPr>
          <p:nvPr>
            <p:ph type="body" idx="1"/>
          </p:nvPr>
        </p:nvSpPr>
        <p:spPr>
          <a:xfrm>
            <a:off x="685800" y="1828800"/>
            <a:ext cx="7772400" cy="4267200"/>
          </a:xfrm>
        </p:spPr>
        <p:txBody>
          <a:bodyPr/>
          <a:lstStyle/>
          <a:p>
            <a:r>
              <a:rPr lang="en-US" altLang="en-US" smtClean="0"/>
              <a:t>We can use an Edgeworth box diagram to see the effects of tariff reduction on the use of labor and capital</a:t>
            </a:r>
          </a:p>
          <a:p>
            <a:r>
              <a:rPr lang="en-US" altLang="en-US" smtClean="0"/>
              <a:t>If the corn laws were repealed, there would be an increase in the production of manufactured goods and a decline in the production of grain</a:t>
            </a:r>
          </a:p>
        </p:txBody>
      </p:sp>
      <p:sp>
        <p:nvSpPr>
          <p:cNvPr id="44036" name="Title 1"/>
          <p:cNvSpPr>
            <a:spLocks noGrp="1"/>
          </p:cNvSpPr>
          <p:nvPr>
            <p:ph type="title"/>
          </p:nvPr>
        </p:nvSpPr>
        <p:spPr/>
        <p:txBody>
          <a:bodyPr/>
          <a:lstStyle/>
          <a:p>
            <a:endParaRPr lang="en-GB" altLang="en-US" smtClean="0"/>
          </a:p>
        </p:txBody>
      </p:sp>
      <p:sp>
        <p:nvSpPr>
          <p:cNvPr id="44037" name="Rectangle 2"/>
          <p:cNvSpPr txBox="1">
            <a:spLocks noChangeArrowheads="1"/>
          </p:cNvSpPr>
          <p:nvPr/>
        </p:nvSpPr>
        <p:spPr bwMode="auto">
          <a:xfrm>
            <a:off x="-44450" y="-15875"/>
            <a:ext cx="91440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rgbClr val="470F3E"/>
                </a:solidFill>
                <a:latin typeface="Arial" panose="020B0604020202020204" pitchFamily="34" charset="0"/>
              </a:defRPr>
            </a:lvl1pPr>
            <a:lvl2pPr marL="742950" indent="-285750">
              <a:spcBef>
                <a:spcPct val="20000"/>
              </a:spcBef>
              <a:buChar char="–"/>
              <a:defRPr sz="2800">
                <a:solidFill>
                  <a:srgbClr val="470F3E"/>
                </a:solidFill>
                <a:latin typeface="Arial" panose="020B0604020202020204" pitchFamily="34" charset="0"/>
              </a:defRPr>
            </a:lvl2pPr>
            <a:lvl3pPr marL="1143000" indent="-228600">
              <a:spcBef>
                <a:spcPct val="20000"/>
              </a:spcBef>
              <a:buChar char="•"/>
              <a:defRPr sz="2400">
                <a:solidFill>
                  <a:srgbClr val="470F3E"/>
                </a:solidFill>
                <a:latin typeface="Arial" panose="020B0604020202020204" pitchFamily="34" charset="0"/>
              </a:defRPr>
            </a:lvl3pPr>
            <a:lvl4pPr marL="1600200" indent="-228600">
              <a:spcBef>
                <a:spcPct val="20000"/>
              </a:spcBef>
              <a:buChar char="–"/>
              <a:defRPr sz="2000">
                <a:solidFill>
                  <a:srgbClr val="470F3E"/>
                </a:solidFill>
                <a:latin typeface="Arial" panose="020B0604020202020204" pitchFamily="34" charset="0"/>
              </a:defRPr>
            </a:lvl4pPr>
            <a:lvl5pPr marL="2057400" indent="-228600">
              <a:spcBef>
                <a:spcPct val="20000"/>
              </a:spcBef>
              <a:buChar char="»"/>
              <a:defRPr sz="2000">
                <a:solidFill>
                  <a:srgbClr val="470F3E"/>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470F3E"/>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470F3E"/>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470F3E"/>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470F3E"/>
                </a:solidFill>
                <a:latin typeface="Arial" panose="020B0604020202020204" pitchFamily="34" charset="0"/>
              </a:defRPr>
            </a:lvl9pPr>
          </a:lstStyle>
          <a:p>
            <a:pPr algn="ctr">
              <a:spcBef>
                <a:spcPct val="0"/>
              </a:spcBef>
              <a:buFontTx/>
              <a:buNone/>
            </a:pPr>
            <a:r>
              <a:rPr lang="en-US" altLang="en-US" sz="2800" b="1">
                <a:solidFill>
                  <a:srgbClr val="F3B823"/>
                </a:solidFill>
              </a:rPr>
              <a:t>The Gains from Free Trade: The Corn Laws Debate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3FFCE156-FD83-4EF9-B83D-BFF789CBE93E}" type="slidenum">
              <a:rPr lang="en-US" altLang="en-US" sz="1400">
                <a:solidFill>
                  <a:schemeClr val="tx1"/>
                </a:solidFill>
                <a:latin typeface="Times New Roman" panose="02020603050405020304" pitchFamily="18" charset="0"/>
              </a:rPr>
              <a:pPr algn="r"/>
              <a:t>41</a:t>
            </a:fld>
            <a:endParaRPr lang="en-US" altLang="en-US" sz="1400">
              <a:solidFill>
                <a:schemeClr val="tx1"/>
              </a:solidFill>
              <a:latin typeface="Times New Roman" panose="02020603050405020304" pitchFamily="18" charset="0"/>
            </a:endParaRPr>
          </a:p>
        </p:txBody>
      </p:sp>
      <p:sp>
        <p:nvSpPr>
          <p:cNvPr id="45059" name="Rectangle 3"/>
          <p:cNvSpPr>
            <a:spLocks noChangeArrowheads="1"/>
          </p:cNvSpPr>
          <p:nvPr/>
        </p:nvSpPr>
        <p:spPr bwMode="auto">
          <a:xfrm>
            <a:off x="1905000" y="2514600"/>
            <a:ext cx="5410200" cy="35052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45060" name="Text Box 4"/>
          <p:cNvSpPr txBox="1">
            <a:spLocks noChangeArrowheads="1"/>
          </p:cNvSpPr>
          <p:nvPr/>
        </p:nvSpPr>
        <p:spPr bwMode="auto">
          <a:xfrm>
            <a:off x="1524000" y="60198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3B4F89"/>
                </a:solidFill>
              </a:rPr>
              <a:t>O</a:t>
            </a:r>
            <a:r>
              <a:rPr lang="en-US" altLang="en-US" sz="1800" b="1" i="1" baseline="-25000">
                <a:solidFill>
                  <a:srgbClr val="3B4F89"/>
                </a:solidFill>
              </a:rPr>
              <a:t>x</a:t>
            </a:r>
            <a:endParaRPr lang="en-US" altLang="en-US" sz="1800" b="1" i="1">
              <a:solidFill>
                <a:srgbClr val="3B4F89"/>
              </a:solidFill>
            </a:endParaRPr>
          </a:p>
        </p:txBody>
      </p:sp>
      <p:sp>
        <p:nvSpPr>
          <p:cNvPr id="45061" name="Text Box 5"/>
          <p:cNvSpPr txBox="1">
            <a:spLocks noChangeArrowheads="1"/>
          </p:cNvSpPr>
          <p:nvPr/>
        </p:nvSpPr>
        <p:spPr bwMode="auto">
          <a:xfrm>
            <a:off x="7315200" y="21336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y</a:t>
            </a:r>
            <a:endParaRPr lang="en-US" altLang="en-US" sz="1800" b="1" i="1">
              <a:solidFill>
                <a:srgbClr val="470F3E"/>
              </a:solidFill>
            </a:endParaRPr>
          </a:p>
        </p:txBody>
      </p:sp>
      <p:grpSp>
        <p:nvGrpSpPr>
          <p:cNvPr id="45062" name="Group 6"/>
          <p:cNvGrpSpPr>
            <a:grpSpLocks/>
          </p:cNvGrpSpPr>
          <p:nvPr/>
        </p:nvGrpSpPr>
        <p:grpSpPr bwMode="auto">
          <a:xfrm>
            <a:off x="1905000" y="6096000"/>
            <a:ext cx="5410200" cy="488950"/>
            <a:chOff x="1200" y="3840"/>
            <a:chExt cx="3408" cy="308"/>
          </a:xfrm>
        </p:grpSpPr>
        <p:sp>
          <p:nvSpPr>
            <p:cNvPr id="45093" name="Text Box 7"/>
            <p:cNvSpPr txBox="1">
              <a:spLocks noChangeArrowheads="1"/>
            </p:cNvSpPr>
            <p:nvPr/>
          </p:nvSpPr>
          <p:spPr bwMode="auto">
            <a:xfrm>
              <a:off x="2496" y="3936"/>
              <a:ext cx="81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600" b="1">
                  <a:solidFill>
                    <a:schemeClr val="tx1"/>
                  </a:solidFill>
                </a:rPr>
                <a:t>Total Labor</a:t>
              </a:r>
            </a:p>
          </p:txBody>
        </p:sp>
        <p:sp>
          <p:nvSpPr>
            <p:cNvPr id="45094" name="AutoShape 8"/>
            <p:cNvSpPr>
              <a:spLocks/>
            </p:cNvSpPr>
            <p:nvPr/>
          </p:nvSpPr>
          <p:spPr bwMode="auto">
            <a:xfrm rot="-5400000">
              <a:off x="2856" y="2184"/>
              <a:ext cx="96" cy="3408"/>
            </a:xfrm>
            <a:prstGeom prst="leftBrace">
              <a:avLst>
                <a:gd name="adj1" fmla="val 295833"/>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grpSp>
      <p:grpSp>
        <p:nvGrpSpPr>
          <p:cNvPr id="45063" name="Group 9"/>
          <p:cNvGrpSpPr>
            <a:grpSpLocks/>
          </p:cNvGrpSpPr>
          <p:nvPr/>
        </p:nvGrpSpPr>
        <p:grpSpPr bwMode="auto">
          <a:xfrm>
            <a:off x="1295400" y="2514600"/>
            <a:ext cx="533400" cy="3505200"/>
            <a:chOff x="816" y="1584"/>
            <a:chExt cx="336" cy="2208"/>
          </a:xfrm>
        </p:grpSpPr>
        <p:sp>
          <p:nvSpPr>
            <p:cNvPr id="45091" name="AutoShape 10"/>
            <p:cNvSpPr>
              <a:spLocks/>
            </p:cNvSpPr>
            <p:nvPr/>
          </p:nvSpPr>
          <p:spPr bwMode="auto">
            <a:xfrm>
              <a:off x="1040" y="1584"/>
              <a:ext cx="112" cy="2208"/>
            </a:xfrm>
            <a:prstGeom prst="leftBrace">
              <a:avLst>
                <a:gd name="adj1" fmla="val 164286"/>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45092" name="Text Box 11"/>
            <p:cNvSpPr txBox="1">
              <a:spLocks noChangeArrowheads="1"/>
            </p:cNvSpPr>
            <p:nvPr/>
          </p:nvSpPr>
          <p:spPr bwMode="auto">
            <a:xfrm rot="-5400000">
              <a:off x="479" y="2593"/>
              <a:ext cx="88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600" b="1">
                  <a:solidFill>
                    <a:schemeClr val="tx1"/>
                  </a:solidFill>
                </a:rPr>
                <a:t>Total Capital</a:t>
              </a:r>
            </a:p>
          </p:txBody>
        </p:sp>
      </p:grpSp>
      <p:sp>
        <p:nvSpPr>
          <p:cNvPr id="907276" name="Text Box 12"/>
          <p:cNvSpPr txBox="1">
            <a:spLocks noChangeArrowheads="1"/>
          </p:cNvSpPr>
          <p:nvPr/>
        </p:nvSpPr>
        <p:spPr bwMode="auto">
          <a:xfrm>
            <a:off x="1143000" y="1600200"/>
            <a:ext cx="7366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2000">
                <a:solidFill>
                  <a:srgbClr val="470F3E"/>
                </a:solidFill>
              </a:rPr>
              <a:t>A repeal of the corn laws would result in a movement from </a:t>
            </a:r>
            <a:r>
              <a:rPr lang="en-US" altLang="en-US" sz="2000" i="1">
                <a:solidFill>
                  <a:srgbClr val="470F3E"/>
                </a:solidFill>
              </a:rPr>
              <a:t>p</a:t>
            </a:r>
            <a:r>
              <a:rPr lang="en-US" altLang="en-US" sz="2000" baseline="-25000">
                <a:solidFill>
                  <a:srgbClr val="470F3E"/>
                </a:solidFill>
              </a:rPr>
              <a:t>3</a:t>
            </a:r>
            <a:r>
              <a:rPr lang="en-US" altLang="en-US" sz="2000">
                <a:solidFill>
                  <a:srgbClr val="470F3E"/>
                </a:solidFill>
              </a:rPr>
              <a:t> to </a:t>
            </a:r>
          </a:p>
          <a:p>
            <a:pPr algn="l"/>
            <a:r>
              <a:rPr lang="en-US" altLang="en-US" sz="2000" i="1">
                <a:solidFill>
                  <a:srgbClr val="470F3E"/>
                </a:solidFill>
              </a:rPr>
              <a:t>p</a:t>
            </a:r>
            <a:r>
              <a:rPr lang="en-US" altLang="en-US" sz="2000" baseline="-25000">
                <a:solidFill>
                  <a:srgbClr val="470F3E"/>
                </a:solidFill>
              </a:rPr>
              <a:t>1</a:t>
            </a:r>
            <a:r>
              <a:rPr lang="en-US" altLang="en-US" sz="2000">
                <a:solidFill>
                  <a:srgbClr val="470F3E"/>
                </a:solidFill>
              </a:rPr>
              <a:t> where more </a:t>
            </a:r>
            <a:r>
              <a:rPr lang="en-US" altLang="en-US" sz="2000" i="1">
                <a:solidFill>
                  <a:srgbClr val="470F3E"/>
                </a:solidFill>
              </a:rPr>
              <a:t>y</a:t>
            </a:r>
            <a:r>
              <a:rPr lang="en-US" altLang="en-US" sz="2000">
                <a:solidFill>
                  <a:srgbClr val="470F3E"/>
                </a:solidFill>
              </a:rPr>
              <a:t> and less </a:t>
            </a:r>
            <a:r>
              <a:rPr lang="en-US" altLang="en-US" sz="2000" i="1">
                <a:solidFill>
                  <a:srgbClr val="470F3E"/>
                </a:solidFill>
              </a:rPr>
              <a:t>x</a:t>
            </a:r>
            <a:r>
              <a:rPr lang="en-US" altLang="en-US" sz="2000">
                <a:solidFill>
                  <a:srgbClr val="470F3E"/>
                </a:solidFill>
              </a:rPr>
              <a:t> is produced</a:t>
            </a:r>
            <a:endParaRPr lang="en-US" altLang="en-US" sz="2000" i="1">
              <a:solidFill>
                <a:srgbClr val="470F3E"/>
              </a:solidFill>
            </a:endParaRPr>
          </a:p>
        </p:txBody>
      </p:sp>
      <p:grpSp>
        <p:nvGrpSpPr>
          <p:cNvPr id="45065" name="Group 13"/>
          <p:cNvGrpSpPr>
            <a:grpSpLocks/>
          </p:cNvGrpSpPr>
          <p:nvPr/>
        </p:nvGrpSpPr>
        <p:grpSpPr bwMode="auto">
          <a:xfrm>
            <a:off x="3048000" y="2667000"/>
            <a:ext cx="4271963" cy="3308350"/>
            <a:chOff x="1920" y="1680"/>
            <a:chExt cx="2691" cy="2084"/>
          </a:xfrm>
        </p:grpSpPr>
        <p:sp>
          <p:nvSpPr>
            <p:cNvPr id="45083" name="Freeform 14"/>
            <p:cNvSpPr>
              <a:spLocks/>
            </p:cNvSpPr>
            <p:nvPr/>
          </p:nvSpPr>
          <p:spPr bwMode="auto">
            <a:xfrm>
              <a:off x="3072" y="1968"/>
              <a:ext cx="1056" cy="1152"/>
            </a:xfrm>
            <a:custGeom>
              <a:avLst/>
              <a:gdLst>
                <a:gd name="T0" fmla="*/ 0 w 672"/>
                <a:gd name="T1" fmla="*/ 0 h 816"/>
                <a:gd name="T2" fmla="*/ 377 w 672"/>
                <a:gd name="T3" fmla="*/ 745 h 816"/>
                <a:gd name="T4" fmla="*/ 1056 w 672"/>
                <a:gd name="T5" fmla="*/ 1152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5084" name="Text Box 15"/>
            <p:cNvSpPr txBox="1">
              <a:spLocks noChangeArrowheads="1"/>
            </p:cNvSpPr>
            <p:nvPr/>
          </p:nvSpPr>
          <p:spPr bwMode="auto">
            <a:xfrm>
              <a:off x="3319" y="3408"/>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2</a:t>
              </a:r>
              <a:endParaRPr lang="en-US" altLang="en-US" i="1">
                <a:solidFill>
                  <a:srgbClr val="3B4F89"/>
                </a:solidFill>
              </a:endParaRPr>
            </a:p>
          </p:txBody>
        </p:sp>
        <p:sp>
          <p:nvSpPr>
            <p:cNvPr id="45085" name="Text Box 16"/>
            <p:cNvSpPr txBox="1">
              <a:spLocks noChangeArrowheads="1"/>
            </p:cNvSpPr>
            <p:nvPr/>
          </p:nvSpPr>
          <p:spPr bwMode="auto">
            <a:xfrm>
              <a:off x="2599" y="3552"/>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1</a:t>
              </a:r>
              <a:endParaRPr lang="en-US" altLang="en-US" i="1">
                <a:solidFill>
                  <a:srgbClr val="3B4F89"/>
                </a:solidFill>
              </a:endParaRPr>
            </a:p>
          </p:txBody>
        </p:sp>
        <p:sp>
          <p:nvSpPr>
            <p:cNvPr id="45086" name="Freeform 17"/>
            <p:cNvSpPr>
              <a:spLocks/>
            </p:cNvSpPr>
            <p:nvPr/>
          </p:nvSpPr>
          <p:spPr bwMode="auto">
            <a:xfrm>
              <a:off x="1920" y="2880"/>
              <a:ext cx="672" cy="816"/>
            </a:xfrm>
            <a:custGeom>
              <a:avLst/>
              <a:gdLst>
                <a:gd name="T0" fmla="*/ 0 w 672"/>
                <a:gd name="T1" fmla="*/ 0 h 816"/>
                <a:gd name="T2" fmla="*/ 240 w 672"/>
                <a:gd name="T3" fmla="*/ 528 h 816"/>
                <a:gd name="T4" fmla="*/ 672 w 672"/>
                <a:gd name="T5" fmla="*/ 816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5087" name="Freeform 18"/>
            <p:cNvSpPr>
              <a:spLocks/>
            </p:cNvSpPr>
            <p:nvPr/>
          </p:nvSpPr>
          <p:spPr bwMode="auto">
            <a:xfrm>
              <a:off x="2496" y="2352"/>
              <a:ext cx="864" cy="1152"/>
            </a:xfrm>
            <a:custGeom>
              <a:avLst/>
              <a:gdLst>
                <a:gd name="T0" fmla="*/ 0 w 672"/>
                <a:gd name="T1" fmla="*/ 0 h 816"/>
                <a:gd name="T2" fmla="*/ 309 w 672"/>
                <a:gd name="T3" fmla="*/ 745 h 816"/>
                <a:gd name="T4" fmla="*/ 864 w 672"/>
                <a:gd name="T5" fmla="*/ 1152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5088" name="Freeform 19"/>
            <p:cNvSpPr>
              <a:spLocks/>
            </p:cNvSpPr>
            <p:nvPr/>
          </p:nvSpPr>
          <p:spPr bwMode="auto">
            <a:xfrm>
              <a:off x="3552" y="1680"/>
              <a:ext cx="912" cy="1104"/>
            </a:xfrm>
            <a:custGeom>
              <a:avLst/>
              <a:gdLst>
                <a:gd name="T0" fmla="*/ 0 w 672"/>
                <a:gd name="T1" fmla="*/ 0 h 816"/>
                <a:gd name="T2" fmla="*/ 326 w 672"/>
                <a:gd name="T3" fmla="*/ 714 h 816"/>
                <a:gd name="T4" fmla="*/ 912 w 672"/>
                <a:gd name="T5" fmla="*/ 1104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5089" name="Text Box 20"/>
            <p:cNvSpPr txBox="1">
              <a:spLocks noChangeArrowheads="1"/>
            </p:cNvSpPr>
            <p:nvPr/>
          </p:nvSpPr>
          <p:spPr bwMode="auto">
            <a:xfrm>
              <a:off x="4375" y="2544"/>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4</a:t>
              </a:r>
              <a:endParaRPr lang="en-US" altLang="en-US" i="1">
                <a:solidFill>
                  <a:srgbClr val="3B4F89"/>
                </a:solidFill>
              </a:endParaRPr>
            </a:p>
          </p:txBody>
        </p:sp>
        <p:sp>
          <p:nvSpPr>
            <p:cNvPr id="45090" name="Text Box 21"/>
            <p:cNvSpPr txBox="1">
              <a:spLocks noChangeArrowheads="1"/>
            </p:cNvSpPr>
            <p:nvPr/>
          </p:nvSpPr>
          <p:spPr bwMode="auto">
            <a:xfrm>
              <a:off x="4087" y="3072"/>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3B4F89"/>
                  </a:solidFill>
                </a:rPr>
                <a:t>x</a:t>
              </a:r>
              <a:r>
                <a:rPr lang="en-US" altLang="en-US" sz="1600" b="1" baseline="-25000">
                  <a:solidFill>
                    <a:srgbClr val="3B4F89"/>
                  </a:solidFill>
                </a:rPr>
                <a:t>3</a:t>
              </a:r>
              <a:endParaRPr lang="en-US" altLang="en-US" i="1">
                <a:solidFill>
                  <a:srgbClr val="3B4F89"/>
                </a:solidFill>
              </a:endParaRPr>
            </a:p>
          </p:txBody>
        </p:sp>
      </p:grpSp>
      <p:grpSp>
        <p:nvGrpSpPr>
          <p:cNvPr id="45066" name="Group 22"/>
          <p:cNvGrpSpPr>
            <a:grpSpLocks/>
          </p:cNvGrpSpPr>
          <p:nvPr/>
        </p:nvGrpSpPr>
        <p:grpSpPr bwMode="auto">
          <a:xfrm>
            <a:off x="2525713" y="2971800"/>
            <a:ext cx="4027487" cy="2967038"/>
            <a:chOff x="1591" y="1872"/>
            <a:chExt cx="2537" cy="1869"/>
          </a:xfrm>
        </p:grpSpPr>
        <p:sp>
          <p:nvSpPr>
            <p:cNvPr id="45075" name="Freeform 23"/>
            <p:cNvSpPr>
              <a:spLocks/>
            </p:cNvSpPr>
            <p:nvPr/>
          </p:nvSpPr>
          <p:spPr bwMode="auto">
            <a:xfrm rot="10563869">
              <a:off x="2976" y="2400"/>
              <a:ext cx="768" cy="960"/>
            </a:xfrm>
            <a:custGeom>
              <a:avLst/>
              <a:gdLst>
                <a:gd name="T0" fmla="*/ 0 w 672"/>
                <a:gd name="T1" fmla="*/ 0 h 816"/>
                <a:gd name="T2" fmla="*/ 274 w 672"/>
                <a:gd name="T3" fmla="*/ 621 h 816"/>
                <a:gd name="T4" fmla="*/ 768 w 672"/>
                <a:gd name="T5" fmla="*/ 960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5076" name="Text Box 24"/>
            <p:cNvSpPr txBox="1">
              <a:spLocks noChangeArrowheads="1"/>
            </p:cNvSpPr>
            <p:nvPr/>
          </p:nvSpPr>
          <p:spPr bwMode="auto">
            <a:xfrm>
              <a:off x="3175" y="1872"/>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1</a:t>
              </a:r>
              <a:endParaRPr lang="en-US" altLang="en-US" i="1">
                <a:solidFill>
                  <a:srgbClr val="470F3E"/>
                </a:solidFill>
              </a:endParaRPr>
            </a:p>
          </p:txBody>
        </p:sp>
        <p:sp>
          <p:nvSpPr>
            <p:cNvPr id="45077" name="Text Box 25"/>
            <p:cNvSpPr txBox="1">
              <a:spLocks noChangeArrowheads="1"/>
            </p:cNvSpPr>
            <p:nvPr/>
          </p:nvSpPr>
          <p:spPr bwMode="auto">
            <a:xfrm>
              <a:off x="2695" y="2256"/>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2</a:t>
              </a:r>
              <a:endParaRPr lang="en-US" altLang="en-US" i="1">
                <a:solidFill>
                  <a:srgbClr val="470F3E"/>
                </a:solidFill>
              </a:endParaRPr>
            </a:p>
          </p:txBody>
        </p:sp>
        <p:sp>
          <p:nvSpPr>
            <p:cNvPr id="45078" name="Freeform 26"/>
            <p:cNvSpPr>
              <a:spLocks/>
            </p:cNvSpPr>
            <p:nvPr/>
          </p:nvSpPr>
          <p:spPr bwMode="auto">
            <a:xfrm rot="10563869">
              <a:off x="2304" y="2784"/>
              <a:ext cx="768" cy="912"/>
            </a:xfrm>
            <a:custGeom>
              <a:avLst/>
              <a:gdLst>
                <a:gd name="T0" fmla="*/ 0 w 672"/>
                <a:gd name="T1" fmla="*/ 0 h 816"/>
                <a:gd name="T2" fmla="*/ 274 w 672"/>
                <a:gd name="T3" fmla="*/ 590 h 816"/>
                <a:gd name="T4" fmla="*/ 768 w 672"/>
                <a:gd name="T5" fmla="*/ 912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5079" name="Freeform 27"/>
            <p:cNvSpPr>
              <a:spLocks/>
            </p:cNvSpPr>
            <p:nvPr/>
          </p:nvSpPr>
          <p:spPr bwMode="auto">
            <a:xfrm rot="10563869">
              <a:off x="1824" y="3216"/>
              <a:ext cx="480" cy="525"/>
            </a:xfrm>
            <a:custGeom>
              <a:avLst/>
              <a:gdLst>
                <a:gd name="T0" fmla="*/ 0 w 672"/>
                <a:gd name="T1" fmla="*/ 0 h 816"/>
                <a:gd name="T2" fmla="*/ 171 w 672"/>
                <a:gd name="T3" fmla="*/ 340 h 816"/>
                <a:gd name="T4" fmla="*/ 480 w 672"/>
                <a:gd name="T5" fmla="*/ 525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5080" name="Freeform 28"/>
            <p:cNvSpPr>
              <a:spLocks/>
            </p:cNvSpPr>
            <p:nvPr/>
          </p:nvSpPr>
          <p:spPr bwMode="auto">
            <a:xfrm rot="10563869">
              <a:off x="3408" y="2016"/>
              <a:ext cx="720" cy="1104"/>
            </a:xfrm>
            <a:custGeom>
              <a:avLst/>
              <a:gdLst>
                <a:gd name="T0" fmla="*/ 0 w 672"/>
                <a:gd name="T1" fmla="*/ 0 h 816"/>
                <a:gd name="T2" fmla="*/ 257 w 672"/>
                <a:gd name="T3" fmla="*/ 714 h 816"/>
                <a:gd name="T4" fmla="*/ 720 w 672"/>
                <a:gd name="T5" fmla="*/ 1104 h 816"/>
                <a:gd name="T6" fmla="*/ 0 60000 65536"/>
                <a:gd name="T7" fmla="*/ 0 60000 65536"/>
                <a:gd name="T8" fmla="*/ 0 60000 65536"/>
              </a:gdLst>
              <a:ahLst/>
              <a:cxnLst>
                <a:cxn ang="T6">
                  <a:pos x="T0" y="T1"/>
                </a:cxn>
                <a:cxn ang="T7">
                  <a:pos x="T2" y="T3"/>
                </a:cxn>
                <a:cxn ang="T8">
                  <a:pos x="T4" y="T5"/>
                </a:cxn>
              </a:cxnLst>
              <a:rect l="0" t="0" r="r" b="b"/>
              <a:pathLst>
                <a:path w="672" h="816">
                  <a:moveTo>
                    <a:pt x="0" y="0"/>
                  </a:moveTo>
                  <a:cubicBezTo>
                    <a:pt x="64" y="196"/>
                    <a:pt x="128" y="392"/>
                    <a:pt x="240" y="528"/>
                  </a:cubicBezTo>
                  <a:cubicBezTo>
                    <a:pt x="352" y="664"/>
                    <a:pt x="512" y="740"/>
                    <a:pt x="672" y="816"/>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5081" name="Text Box 29"/>
            <p:cNvSpPr txBox="1">
              <a:spLocks noChangeArrowheads="1"/>
            </p:cNvSpPr>
            <p:nvPr/>
          </p:nvSpPr>
          <p:spPr bwMode="auto">
            <a:xfrm>
              <a:off x="2071" y="2688"/>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3</a:t>
              </a:r>
              <a:endParaRPr lang="en-US" altLang="en-US" i="1">
                <a:solidFill>
                  <a:srgbClr val="470F3E"/>
                </a:solidFill>
              </a:endParaRPr>
            </a:p>
          </p:txBody>
        </p:sp>
        <p:sp>
          <p:nvSpPr>
            <p:cNvPr id="45082" name="Text Box 30"/>
            <p:cNvSpPr txBox="1">
              <a:spLocks noChangeArrowheads="1"/>
            </p:cNvSpPr>
            <p:nvPr/>
          </p:nvSpPr>
          <p:spPr bwMode="auto">
            <a:xfrm>
              <a:off x="1591" y="3120"/>
              <a:ext cx="2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rgbClr val="470F3E"/>
                  </a:solidFill>
                </a:rPr>
                <a:t>y</a:t>
              </a:r>
              <a:r>
                <a:rPr lang="en-US" altLang="en-US" sz="1600" b="1" baseline="-25000">
                  <a:solidFill>
                    <a:srgbClr val="470F3E"/>
                  </a:solidFill>
                </a:rPr>
                <a:t>4</a:t>
              </a:r>
              <a:endParaRPr lang="en-US" altLang="en-US" i="1">
                <a:solidFill>
                  <a:srgbClr val="470F3E"/>
                </a:solidFill>
              </a:endParaRPr>
            </a:p>
          </p:txBody>
        </p:sp>
      </p:grpSp>
      <p:grpSp>
        <p:nvGrpSpPr>
          <p:cNvPr id="45067" name="Group 31"/>
          <p:cNvGrpSpPr>
            <a:grpSpLocks/>
          </p:cNvGrpSpPr>
          <p:nvPr/>
        </p:nvGrpSpPr>
        <p:grpSpPr bwMode="auto">
          <a:xfrm>
            <a:off x="1905000" y="2514600"/>
            <a:ext cx="5410200" cy="3505200"/>
            <a:chOff x="1200" y="1584"/>
            <a:chExt cx="3408" cy="2208"/>
          </a:xfrm>
        </p:grpSpPr>
        <p:sp>
          <p:nvSpPr>
            <p:cNvPr id="45070" name="Freeform 32"/>
            <p:cNvSpPr>
              <a:spLocks/>
            </p:cNvSpPr>
            <p:nvPr/>
          </p:nvSpPr>
          <p:spPr bwMode="auto">
            <a:xfrm>
              <a:off x="1200" y="1584"/>
              <a:ext cx="3408" cy="2208"/>
            </a:xfrm>
            <a:custGeom>
              <a:avLst/>
              <a:gdLst>
                <a:gd name="T0" fmla="*/ 0 w 3408"/>
                <a:gd name="T1" fmla="*/ 2208 h 2208"/>
                <a:gd name="T2" fmla="*/ 1920 w 3408"/>
                <a:gd name="T3" fmla="*/ 1392 h 2208"/>
                <a:gd name="T4" fmla="*/ 3408 w 3408"/>
                <a:gd name="T5" fmla="*/ 0 h 2208"/>
                <a:gd name="T6" fmla="*/ 0 60000 65536"/>
                <a:gd name="T7" fmla="*/ 0 60000 65536"/>
                <a:gd name="T8" fmla="*/ 0 60000 65536"/>
              </a:gdLst>
              <a:ahLst/>
              <a:cxnLst>
                <a:cxn ang="T6">
                  <a:pos x="T0" y="T1"/>
                </a:cxn>
                <a:cxn ang="T7">
                  <a:pos x="T2" y="T3"/>
                </a:cxn>
                <a:cxn ang="T8">
                  <a:pos x="T4" y="T5"/>
                </a:cxn>
              </a:cxnLst>
              <a:rect l="0" t="0" r="r" b="b"/>
              <a:pathLst>
                <a:path w="3408" h="2208">
                  <a:moveTo>
                    <a:pt x="0" y="2208"/>
                  </a:moveTo>
                  <a:cubicBezTo>
                    <a:pt x="676" y="1984"/>
                    <a:pt x="1352" y="1760"/>
                    <a:pt x="1920" y="1392"/>
                  </a:cubicBezTo>
                  <a:cubicBezTo>
                    <a:pt x="2488" y="1024"/>
                    <a:pt x="2948" y="512"/>
                    <a:pt x="3408" y="0"/>
                  </a:cubicBezTo>
                </a:path>
              </a:pathLst>
            </a:custGeom>
            <a:noFill/>
            <a:ln w="28575" cap="flat" cmpd="sng">
              <a:solidFill>
                <a:srgbClr val="DC00D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5071" name="Text Box 33"/>
            <p:cNvSpPr txBox="1">
              <a:spLocks noChangeArrowheads="1"/>
            </p:cNvSpPr>
            <p:nvPr/>
          </p:nvSpPr>
          <p:spPr bwMode="auto">
            <a:xfrm>
              <a:off x="3747" y="2112"/>
              <a:ext cx="22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4</a:t>
              </a:r>
              <a:endParaRPr lang="en-US" altLang="en-US" sz="1400" i="1">
                <a:solidFill>
                  <a:srgbClr val="DC00DC"/>
                </a:solidFill>
              </a:endParaRPr>
            </a:p>
          </p:txBody>
        </p:sp>
        <p:sp>
          <p:nvSpPr>
            <p:cNvPr id="45072" name="Text Box 34"/>
            <p:cNvSpPr txBox="1">
              <a:spLocks noChangeArrowheads="1"/>
            </p:cNvSpPr>
            <p:nvPr/>
          </p:nvSpPr>
          <p:spPr bwMode="auto">
            <a:xfrm>
              <a:off x="3372" y="2465"/>
              <a:ext cx="22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3</a:t>
              </a:r>
              <a:endParaRPr lang="en-US" altLang="en-US" sz="1400" i="1">
                <a:solidFill>
                  <a:srgbClr val="DC00DC"/>
                </a:solidFill>
              </a:endParaRPr>
            </a:p>
          </p:txBody>
        </p:sp>
        <p:sp>
          <p:nvSpPr>
            <p:cNvPr id="45073" name="Text Box 35"/>
            <p:cNvSpPr txBox="1">
              <a:spLocks noChangeArrowheads="1"/>
            </p:cNvSpPr>
            <p:nvPr/>
          </p:nvSpPr>
          <p:spPr bwMode="auto">
            <a:xfrm>
              <a:off x="2748" y="2897"/>
              <a:ext cx="22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2</a:t>
              </a:r>
              <a:endParaRPr lang="en-US" altLang="en-US" sz="1400" i="1">
                <a:solidFill>
                  <a:srgbClr val="DC00DC"/>
                </a:solidFill>
              </a:endParaRPr>
            </a:p>
          </p:txBody>
        </p:sp>
        <p:sp>
          <p:nvSpPr>
            <p:cNvPr id="45074" name="Text Box 36"/>
            <p:cNvSpPr txBox="1">
              <a:spLocks noChangeArrowheads="1"/>
            </p:cNvSpPr>
            <p:nvPr/>
          </p:nvSpPr>
          <p:spPr bwMode="auto">
            <a:xfrm>
              <a:off x="2124" y="3185"/>
              <a:ext cx="22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400" b="1" i="1">
                  <a:solidFill>
                    <a:srgbClr val="DC00DC"/>
                  </a:solidFill>
                </a:rPr>
                <a:t>p</a:t>
              </a:r>
              <a:r>
                <a:rPr lang="en-US" altLang="en-US" sz="1400" b="1" baseline="-25000">
                  <a:solidFill>
                    <a:srgbClr val="DC00DC"/>
                  </a:solidFill>
                </a:rPr>
                <a:t>1</a:t>
              </a:r>
              <a:endParaRPr lang="en-US" altLang="en-US" sz="1400" i="1">
                <a:solidFill>
                  <a:srgbClr val="DC00DC"/>
                </a:solidFill>
              </a:endParaRPr>
            </a:p>
          </p:txBody>
        </p:sp>
      </p:grpSp>
      <p:sp>
        <p:nvSpPr>
          <p:cNvPr id="45068" name="Title 1"/>
          <p:cNvSpPr>
            <a:spLocks noGrp="1"/>
          </p:cNvSpPr>
          <p:nvPr>
            <p:ph type="title"/>
          </p:nvPr>
        </p:nvSpPr>
        <p:spPr/>
        <p:txBody>
          <a:bodyPr/>
          <a:lstStyle/>
          <a:p>
            <a:endParaRPr lang="en-GB" altLang="en-US" smtClean="0"/>
          </a:p>
        </p:txBody>
      </p:sp>
      <p:sp>
        <p:nvSpPr>
          <p:cNvPr id="45069" name="Rectangle 2"/>
          <p:cNvSpPr txBox="1">
            <a:spLocks noChangeArrowheads="1"/>
          </p:cNvSpPr>
          <p:nvPr/>
        </p:nvSpPr>
        <p:spPr bwMode="auto">
          <a:xfrm>
            <a:off x="-44450" y="-15875"/>
            <a:ext cx="91440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rgbClr val="470F3E"/>
                </a:solidFill>
                <a:latin typeface="Arial" panose="020B0604020202020204" pitchFamily="34" charset="0"/>
              </a:defRPr>
            </a:lvl1pPr>
            <a:lvl2pPr marL="742950" indent="-285750">
              <a:spcBef>
                <a:spcPct val="20000"/>
              </a:spcBef>
              <a:buChar char="–"/>
              <a:defRPr sz="2800">
                <a:solidFill>
                  <a:srgbClr val="470F3E"/>
                </a:solidFill>
                <a:latin typeface="Arial" panose="020B0604020202020204" pitchFamily="34" charset="0"/>
              </a:defRPr>
            </a:lvl2pPr>
            <a:lvl3pPr marL="1143000" indent="-228600">
              <a:spcBef>
                <a:spcPct val="20000"/>
              </a:spcBef>
              <a:buChar char="•"/>
              <a:defRPr sz="2400">
                <a:solidFill>
                  <a:srgbClr val="470F3E"/>
                </a:solidFill>
                <a:latin typeface="Arial" panose="020B0604020202020204" pitchFamily="34" charset="0"/>
              </a:defRPr>
            </a:lvl3pPr>
            <a:lvl4pPr marL="1600200" indent="-228600">
              <a:spcBef>
                <a:spcPct val="20000"/>
              </a:spcBef>
              <a:buChar char="–"/>
              <a:defRPr sz="2000">
                <a:solidFill>
                  <a:srgbClr val="470F3E"/>
                </a:solidFill>
                <a:latin typeface="Arial" panose="020B0604020202020204" pitchFamily="34" charset="0"/>
              </a:defRPr>
            </a:lvl4pPr>
            <a:lvl5pPr marL="2057400" indent="-228600">
              <a:spcBef>
                <a:spcPct val="20000"/>
              </a:spcBef>
              <a:buChar char="»"/>
              <a:defRPr sz="2000">
                <a:solidFill>
                  <a:srgbClr val="470F3E"/>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470F3E"/>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470F3E"/>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470F3E"/>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470F3E"/>
                </a:solidFill>
                <a:latin typeface="Arial" panose="020B0604020202020204" pitchFamily="34" charset="0"/>
              </a:defRPr>
            </a:lvl9pPr>
          </a:lstStyle>
          <a:p>
            <a:pPr algn="ctr">
              <a:spcBef>
                <a:spcPct val="0"/>
              </a:spcBef>
              <a:buFontTx/>
              <a:buNone/>
            </a:pPr>
            <a:r>
              <a:rPr lang="en-US" altLang="en-US" sz="2800" b="1">
                <a:solidFill>
                  <a:srgbClr val="F3B823"/>
                </a:solidFill>
              </a:rPr>
              <a:t>The Gains from Free Trade: The Corn Laws Debate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07276"/>
                                        </p:tgtEl>
                                        <p:attrNameLst>
                                          <p:attrName>style.visibility</p:attrName>
                                        </p:attrNameLst>
                                      </p:cBhvr>
                                      <p:to>
                                        <p:strVal val="visible"/>
                                      </p:to>
                                    </p:set>
                                    <p:animEffect transition="in" filter="wipe(left)">
                                      <p:cBhvr>
                                        <p:cTn id="7" dur="500"/>
                                        <p:tgtEl>
                                          <p:spTgt spid="907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727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874B43CF-E852-402E-8BF8-8416A41245CA}" type="slidenum">
              <a:rPr lang="en-US" altLang="en-US" sz="1400">
                <a:solidFill>
                  <a:schemeClr val="tx1"/>
                </a:solidFill>
                <a:latin typeface="Times New Roman" panose="02020603050405020304" pitchFamily="18" charset="0"/>
              </a:rPr>
              <a:pPr algn="r"/>
              <a:t>42</a:t>
            </a:fld>
            <a:endParaRPr lang="en-US" altLang="en-US" sz="1400">
              <a:solidFill>
                <a:schemeClr val="tx1"/>
              </a:solidFill>
              <a:latin typeface="Times New Roman" panose="02020603050405020304" pitchFamily="18" charset="0"/>
            </a:endParaRPr>
          </a:p>
        </p:txBody>
      </p:sp>
      <p:sp>
        <p:nvSpPr>
          <p:cNvPr id="46083" name="Rectangle 3"/>
          <p:cNvSpPr>
            <a:spLocks noGrp="1" noChangeArrowheads="1"/>
          </p:cNvSpPr>
          <p:nvPr>
            <p:ph type="body" idx="1"/>
          </p:nvPr>
        </p:nvSpPr>
        <p:spPr>
          <a:xfrm>
            <a:off x="685800" y="1828800"/>
            <a:ext cx="7924800" cy="4572000"/>
          </a:xfrm>
        </p:spPr>
        <p:txBody>
          <a:bodyPr/>
          <a:lstStyle/>
          <a:p>
            <a:r>
              <a:rPr lang="en-US" altLang="en-US" smtClean="0"/>
              <a:t>If we assume that grain production is relatively capital intensive, the movement from </a:t>
            </a:r>
            <a:r>
              <a:rPr lang="en-US" altLang="en-US" i="1" smtClean="0"/>
              <a:t>p</a:t>
            </a:r>
            <a:r>
              <a:rPr lang="en-US" altLang="en-US" baseline="-25000" smtClean="0"/>
              <a:t>3</a:t>
            </a:r>
            <a:r>
              <a:rPr lang="en-US" altLang="en-US" smtClean="0"/>
              <a:t> to </a:t>
            </a:r>
            <a:r>
              <a:rPr lang="en-US" altLang="en-US" i="1" smtClean="0"/>
              <a:t>p</a:t>
            </a:r>
            <a:r>
              <a:rPr lang="en-US" altLang="en-US" baseline="-25000" smtClean="0"/>
              <a:t>1</a:t>
            </a:r>
            <a:r>
              <a:rPr lang="en-US" altLang="en-US" smtClean="0"/>
              <a:t> causes the ratio of </a:t>
            </a:r>
            <a:r>
              <a:rPr lang="en-US" altLang="en-US" i="1" smtClean="0"/>
              <a:t>k</a:t>
            </a:r>
            <a:r>
              <a:rPr lang="en-US" altLang="en-US" smtClean="0"/>
              <a:t> to </a:t>
            </a:r>
            <a:r>
              <a:rPr lang="en-US" altLang="en-US" i="1" smtClean="0">
                <a:latin typeface="Times New Roman" panose="02020603050405020304" pitchFamily="18" charset="0"/>
              </a:rPr>
              <a:t>l</a:t>
            </a:r>
            <a:r>
              <a:rPr lang="en-US" altLang="en-US" smtClean="0"/>
              <a:t> to rise in both industries</a:t>
            </a:r>
          </a:p>
          <a:p>
            <a:pPr lvl="1"/>
            <a:r>
              <a:rPr lang="en-US" altLang="en-US" smtClean="0"/>
              <a:t>the relative price of capital will fall</a:t>
            </a:r>
          </a:p>
          <a:p>
            <a:pPr lvl="1"/>
            <a:r>
              <a:rPr lang="en-US" altLang="en-US" smtClean="0"/>
              <a:t>the relative price of labor will rise</a:t>
            </a:r>
          </a:p>
          <a:p>
            <a:r>
              <a:rPr lang="en-US" altLang="en-US" smtClean="0"/>
              <a:t>The repeal of the corn laws will be harmful to capital owners and helpful to laborers</a:t>
            </a:r>
          </a:p>
        </p:txBody>
      </p:sp>
      <p:sp>
        <p:nvSpPr>
          <p:cNvPr id="46084" name="Title 1"/>
          <p:cNvSpPr>
            <a:spLocks noGrp="1"/>
          </p:cNvSpPr>
          <p:nvPr>
            <p:ph type="title"/>
          </p:nvPr>
        </p:nvSpPr>
        <p:spPr/>
        <p:txBody>
          <a:bodyPr/>
          <a:lstStyle/>
          <a:p>
            <a:endParaRPr lang="en-GB" altLang="en-US" smtClean="0"/>
          </a:p>
        </p:txBody>
      </p:sp>
      <p:sp>
        <p:nvSpPr>
          <p:cNvPr id="46085" name="Rectangle 2"/>
          <p:cNvSpPr txBox="1">
            <a:spLocks noChangeArrowheads="1"/>
          </p:cNvSpPr>
          <p:nvPr/>
        </p:nvSpPr>
        <p:spPr bwMode="auto">
          <a:xfrm>
            <a:off x="-44450" y="-15875"/>
            <a:ext cx="91440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rgbClr val="470F3E"/>
                </a:solidFill>
                <a:latin typeface="Arial" panose="020B0604020202020204" pitchFamily="34" charset="0"/>
              </a:defRPr>
            </a:lvl1pPr>
            <a:lvl2pPr marL="742950" indent="-285750">
              <a:spcBef>
                <a:spcPct val="20000"/>
              </a:spcBef>
              <a:buChar char="–"/>
              <a:defRPr sz="2800">
                <a:solidFill>
                  <a:srgbClr val="470F3E"/>
                </a:solidFill>
                <a:latin typeface="Arial" panose="020B0604020202020204" pitchFamily="34" charset="0"/>
              </a:defRPr>
            </a:lvl2pPr>
            <a:lvl3pPr marL="1143000" indent="-228600">
              <a:spcBef>
                <a:spcPct val="20000"/>
              </a:spcBef>
              <a:buChar char="•"/>
              <a:defRPr sz="2400">
                <a:solidFill>
                  <a:srgbClr val="470F3E"/>
                </a:solidFill>
                <a:latin typeface="Arial" panose="020B0604020202020204" pitchFamily="34" charset="0"/>
              </a:defRPr>
            </a:lvl3pPr>
            <a:lvl4pPr marL="1600200" indent="-228600">
              <a:spcBef>
                <a:spcPct val="20000"/>
              </a:spcBef>
              <a:buChar char="–"/>
              <a:defRPr sz="2000">
                <a:solidFill>
                  <a:srgbClr val="470F3E"/>
                </a:solidFill>
                <a:latin typeface="Arial" panose="020B0604020202020204" pitchFamily="34" charset="0"/>
              </a:defRPr>
            </a:lvl4pPr>
            <a:lvl5pPr marL="2057400" indent="-228600">
              <a:spcBef>
                <a:spcPct val="20000"/>
              </a:spcBef>
              <a:buChar char="»"/>
              <a:defRPr sz="2000">
                <a:solidFill>
                  <a:srgbClr val="470F3E"/>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470F3E"/>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470F3E"/>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470F3E"/>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470F3E"/>
                </a:solidFill>
                <a:latin typeface="Arial" panose="020B0604020202020204" pitchFamily="34" charset="0"/>
              </a:defRPr>
            </a:lvl9pPr>
          </a:lstStyle>
          <a:p>
            <a:pPr algn="ctr">
              <a:spcBef>
                <a:spcPct val="0"/>
              </a:spcBef>
              <a:buFontTx/>
              <a:buNone/>
            </a:pPr>
            <a:r>
              <a:rPr lang="en-US" altLang="en-US" sz="2800" b="1">
                <a:solidFill>
                  <a:srgbClr val="F3B823"/>
                </a:solidFill>
              </a:rPr>
              <a:t>The Gains from Free Trade: The Corn Laws Debate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C0916BE4-83DC-4BB8-A50E-9744F11D19CB}" type="slidenum">
              <a:rPr lang="en-US" altLang="en-US" sz="1400">
                <a:solidFill>
                  <a:schemeClr val="tx1"/>
                </a:solidFill>
                <a:latin typeface="Times New Roman" panose="02020603050405020304" pitchFamily="18" charset="0"/>
              </a:rPr>
              <a:pPr algn="r"/>
              <a:t>43</a:t>
            </a:fld>
            <a:endParaRPr lang="en-US" altLang="en-US" sz="1400">
              <a:solidFill>
                <a:schemeClr val="tx1"/>
              </a:solidFill>
              <a:latin typeface="Times New Roman" panose="02020603050405020304" pitchFamily="18" charset="0"/>
            </a:endParaRPr>
          </a:p>
        </p:txBody>
      </p:sp>
      <p:sp>
        <p:nvSpPr>
          <p:cNvPr id="47107" name="Rectangle 2"/>
          <p:cNvSpPr>
            <a:spLocks noGrp="1" noChangeArrowheads="1"/>
          </p:cNvSpPr>
          <p:nvPr>
            <p:ph type="title"/>
          </p:nvPr>
        </p:nvSpPr>
        <p:spPr/>
        <p:txBody>
          <a:bodyPr/>
          <a:lstStyle/>
          <a:p>
            <a:pPr>
              <a:lnSpc>
                <a:spcPct val="90000"/>
              </a:lnSpc>
            </a:pPr>
            <a:r>
              <a:rPr lang="en-US" altLang="en-US" smtClean="0"/>
              <a:t>Existence of General Equilibrium Prices</a:t>
            </a:r>
          </a:p>
        </p:txBody>
      </p:sp>
      <p:sp>
        <p:nvSpPr>
          <p:cNvPr id="47108" name="Rectangle 3"/>
          <p:cNvSpPr>
            <a:spLocks noGrp="1" noChangeArrowheads="1"/>
          </p:cNvSpPr>
          <p:nvPr>
            <p:ph type="body" idx="1"/>
          </p:nvPr>
        </p:nvSpPr>
        <p:spPr>
          <a:xfrm>
            <a:off x="609600" y="2133600"/>
            <a:ext cx="8153400" cy="3962400"/>
          </a:xfrm>
        </p:spPr>
        <p:txBody>
          <a:bodyPr/>
          <a:lstStyle/>
          <a:p>
            <a:r>
              <a:rPr lang="en-US" altLang="en-US" smtClean="0"/>
              <a:t>Beginning with 19th century investigations by Leon Walras, economists have examined whether there exists a set of prices that equilibrates all markets simultaneously</a:t>
            </a:r>
          </a:p>
          <a:p>
            <a:pPr lvl="1"/>
            <a:r>
              <a:rPr lang="en-US" altLang="en-US" smtClean="0"/>
              <a:t>if this set of prices exists, how can it be found?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A0AC2A7B-FD4A-4E74-97C9-600A61EB9D47}" type="slidenum">
              <a:rPr lang="en-US" altLang="en-US" sz="1400">
                <a:solidFill>
                  <a:schemeClr val="tx1"/>
                </a:solidFill>
                <a:latin typeface="Times New Roman" panose="02020603050405020304" pitchFamily="18" charset="0"/>
              </a:rPr>
              <a:pPr algn="r"/>
              <a:t>44</a:t>
            </a:fld>
            <a:endParaRPr lang="en-US" altLang="en-US" sz="1400">
              <a:solidFill>
                <a:schemeClr val="tx1"/>
              </a:solidFill>
              <a:latin typeface="Times New Roman" panose="02020603050405020304" pitchFamily="18" charset="0"/>
            </a:endParaRPr>
          </a:p>
        </p:txBody>
      </p:sp>
      <p:sp>
        <p:nvSpPr>
          <p:cNvPr id="48131" name="Rectangle 2"/>
          <p:cNvSpPr>
            <a:spLocks noGrp="1" noChangeArrowheads="1"/>
          </p:cNvSpPr>
          <p:nvPr>
            <p:ph type="title"/>
          </p:nvPr>
        </p:nvSpPr>
        <p:spPr/>
        <p:txBody>
          <a:bodyPr/>
          <a:lstStyle/>
          <a:p>
            <a:pPr>
              <a:lnSpc>
                <a:spcPct val="90000"/>
              </a:lnSpc>
            </a:pPr>
            <a:r>
              <a:rPr lang="en-US" altLang="en-US" smtClean="0"/>
              <a:t>Existence of General Equilibrium Prices</a:t>
            </a:r>
          </a:p>
        </p:txBody>
      </p:sp>
      <p:sp>
        <p:nvSpPr>
          <p:cNvPr id="48132" name="Rectangle 3"/>
          <p:cNvSpPr>
            <a:spLocks noGrp="1" noChangeArrowheads="1"/>
          </p:cNvSpPr>
          <p:nvPr>
            <p:ph type="body" idx="1"/>
          </p:nvPr>
        </p:nvSpPr>
        <p:spPr>
          <a:xfrm>
            <a:off x="609600" y="2057400"/>
            <a:ext cx="8153400" cy="4343400"/>
          </a:xfrm>
        </p:spPr>
        <p:txBody>
          <a:bodyPr/>
          <a:lstStyle/>
          <a:p>
            <a:r>
              <a:rPr lang="en-US" altLang="en-US" smtClean="0"/>
              <a:t>Suppose that there are </a:t>
            </a:r>
            <a:r>
              <a:rPr lang="en-US" altLang="en-US" i="1" smtClean="0"/>
              <a:t>n</a:t>
            </a:r>
            <a:r>
              <a:rPr lang="en-US" altLang="en-US" smtClean="0"/>
              <a:t> goods in fixed supply in this economy</a:t>
            </a:r>
          </a:p>
          <a:p>
            <a:pPr lvl="1"/>
            <a:r>
              <a:rPr lang="en-US" altLang="en-US" smtClean="0"/>
              <a:t>let </a:t>
            </a:r>
            <a:r>
              <a:rPr lang="en-US" altLang="en-US" i="1" smtClean="0"/>
              <a:t>S</a:t>
            </a:r>
            <a:r>
              <a:rPr lang="en-US" altLang="en-US" i="1" baseline="-25000" smtClean="0"/>
              <a:t>i</a:t>
            </a:r>
            <a:r>
              <a:rPr lang="en-US" altLang="en-US" smtClean="0"/>
              <a:t> (</a:t>
            </a:r>
            <a:r>
              <a:rPr lang="en-US" altLang="en-US" i="1" smtClean="0"/>
              <a:t>i</a:t>
            </a:r>
            <a:r>
              <a:rPr lang="en-US" altLang="en-US" i="1" baseline="30000" smtClean="0"/>
              <a:t> </a:t>
            </a:r>
            <a:r>
              <a:rPr lang="en-US" altLang="en-US" smtClean="0"/>
              <a:t>=1,…,</a:t>
            </a:r>
            <a:r>
              <a:rPr lang="en-US" altLang="en-US" i="1" smtClean="0"/>
              <a:t>n</a:t>
            </a:r>
            <a:r>
              <a:rPr lang="en-US" altLang="en-US" smtClean="0"/>
              <a:t>) be the total supply of good </a:t>
            </a:r>
            <a:r>
              <a:rPr lang="en-US" altLang="en-US" i="1" smtClean="0"/>
              <a:t>i</a:t>
            </a:r>
            <a:r>
              <a:rPr lang="en-US" altLang="en-US" smtClean="0"/>
              <a:t> available</a:t>
            </a:r>
          </a:p>
          <a:p>
            <a:pPr lvl="1"/>
            <a:r>
              <a:rPr lang="en-US" altLang="en-US" smtClean="0"/>
              <a:t>let </a:t>
            </a:r>
            <a:r>
              <a:rPr lang="en-US" altLang="en-US" i="1" smtClean="0"/>
              <a:t>p</a:t>
            </a:r>
            <a:r>
              <a:rPr lang="en-US" altLang="en-US" i="1" baseline="-25000" smtClean="0"/>
              <a:t>i</a:t>
            </a:r>
            <a:r>
              <a:rPr lang="en-US" altLang="en-US" smtClean="0"/>
              <a:t> (</a:t>
            </a:r>
            <a:r>
              <a:rPr lang="en-US" altLang="en-US" i="1" smtClean="0"/>
              <a:t>i</a:t>
            </a:r>
            <a:r>
              <a:rPr lang="en-US" altLang="en-US" i="1" baseline="30000" smtClean="0"/>
              <a:t> </a:t>
            </a:r>
            <a:r>
              <a:rPr lang="en-US" altLang="en-US" smtClean="0"/>
              <a:t>=1,…</a:t>
            </a:r>
            <a:r>
              <a:rPr lang="en-US" altLang="en-US" i="1" smtClean="0"/>
              <a:t>n</a:t>
            </a:r>
            <a:r>
              <a:rPr lang="en-US" altLang="en-US" smtClean="0"/>
              <a:t>) be the price of good </a:t>
            </a:r>
            <a:r>
              <a:rPr lang="en-US" altLang="en-US" i="1" smtClean="0"/>
              <a:t>i</a:t>
            </a:r>
            <a:endParaRPr lang="en-US" altLang="en-US" smtClean="0"/>
          </a:p>
          <a:p>
            <a:r>
              <a:rPr lang="en-US" altLang="en-US" smtClean="0"/>
              <a:t>The total demand for good </a:t>
            </a:r>
            <a:r>
              <a:rPr lang="en-US" altLang="en-US" i="1" smtClean="0"/>
              <a:t>i</a:t>
            </a:r>
            <a:r>
              <a:rPr lang="en-US" altLang="en-US" smtClean="0"/>
              <a:t> depends on all prices</a:t>
            </a:r>
          </a:p>
          <a:p>
            <a:pPr algn="ctr">
              <a:lnSpc>
                <a:spcPct val="120000"/>
              </a:lnSpc>
              <a:buFontTx/>
              <a:buNone/>
            </a:pPr>
            <a:r>
              <a:rPr lang="en-US" altLang="en-US" sz="2800" i="1" smtClean="0">
                <a:solidFill>
                  <a:srgbClr val="3B4F89"/>
                </a:solidFill>
              </a:rPr>
              <a:t>D</a:t>
            </a:r>
            <a:r>
              <a:rPr lang="en-US" altLang="en-US" sz="2800" i="1" baseline="-25000" smtClean="0">
                <a:solidFill>
                  <a:srgbClr val="3B4F89"/>
                </a:solidFill>
              </a:rPr>
              <a:t>i </a:t>
            </a:r>
            <a:r>
              <a:rPr lang="en-US" altLang="en-US" sz="2800" smtClean="0">
                <a:solidFill>
                  <a:srgbClr val="3B4F89"/>
                </a:solidFill>
              </a:rPr>
              <a:t>(</a:t>
            </a:r>
            <a:r>
              <a:rPr lang="en-US" altLang="en-US" sz="2800" i="1" smtClean="0">
                <a:solidFill>
                  <a:srgbClr val="3B4F89"/>
                </a:solidFill>
              </a:rPr>
              <a:t>p</a:t>
            </a:r>
            <a:r>
              <a:rPr lang="en-US" altLang="en-US" sz="2800" baseline="-25000" smtClean="0">
                <a:solidFill>
                  <a:srgbClr val="3B4F89"/>
                </a:solidFill>
              </a:rPr>
              <a:t>1</a:t>
            </a:r>
            <a:r>
              <a:rPr lang="en-US" altLang="en-US" sz="2800" smtClean="0">
                <a:solidFill>
                  <a:srgbClr val="3B4F89"/>
                </a:solidFill>
              </a:rPr>
              <a:t>,…,</a:t>
            </a:r>
            <a:r>
              <a:rPr lang="en-US" altLang="en-US" sz="2800" i="1" smtClean="0">
                <a:solidFill>
                  <a:srgbClr val="3B4F89"/>
                </a:solidFill>
              </a:rPr>
              <a:t>p</a:t>
            </a:r>
            <a:r>
              <a:rPr lang="en-US" altLang="en-US" sz="2800" i="1" baseline="-25000" smtClean="0">
                <a:solidFill>
                  <a:srgbClr val="3B4F89"/>
                </a:solidFill>
              </a:rPr>
              <a:t>n</a:t>
            </a:r>
            <a:r>
              <a:rPr lang="en-US" altLang="en-US" sz="2800" smtClean="0">
                <a:solidFill>
                  <a:srgbClr val="3B4F89"/>
                </a:solidFill>
              </a:rPr>
              <a:t>) for </a:t>
            </a:r>
            <a:r>
              <a:rPr lang="en-US" altLang="en-US" sz="2800" i="1" smtClean="0">
                <a:solidFill>
                  <a:srgbClr val="3B4F89"/>
                </a:solidFill>
              </a:rPr>
              <a:t>i</a:t>
            </a:r>
            <a:r>
              <a:rPr lang="en-US" altLang="en-US" sz="2800" i="1" baseline="-25000" smtClean="0">
                <a:solidFill>
                  <a:srgbClr val="3B4F89"/>
                </a:solidFill>
              </a:rPr>
              <a:t> </a:t>
            </a:r>
            <a:r>
              <a:rPr lang="en-US" altLang="en-US" sz="2800" smtClean="0">
                <a:solidFill>
                  <a:srgbClr val="3B4F89"/>
                </a:solidFill>
              </a:rPr>
              <a:t>=1,…,</a:t>
            </a:r>
            <a:r>
              <a:rPr lang="en-US" altLang="en-US" sz="2800" i="1" smtClean="0">
                <a:solidFill>
                  <a:srgbClr val="3B4F89"/>
                </a:solidFill>
              </a:rPr>
              <a:t>n</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A1D7902C-1CC6-4A9D-82CF-1313D0984CDC}" type="slidenum">
              <a:rPr lang="en-US" altLang="en-US" sz="1400">
                <a:solidFill>
                  <a:schemeClr val="tx1"/>
                </a:solidFill>
                <a:latin typeface="Times New Roman" panose="02020603050405020304" pitchFamily="18" charset="0"/>
              </a:rPr>
              <a:pPr algn="r"/>
              <a:t>45</a:t>
            </a:fld>
            <a:endParaRPr lang="en-US" altLang="en-US" sz="1400">
              <a:solidFill>
                <a:schemeClr val="tx1"/>
              </a:solidFill>
              <a:latin typeface="Times New Roman" panose="02020603050405020304" pitchFamily="18" charset="0"/>
            </a:endParaRPr>
          </a:p>
        </p:txBody>
      </p:sp>
      <p:sp>
        <p:nvSpPr>
          <p:cNvPr id="49155" name="Rectangle 2"/>
          <p:cNvSpPr>
            <a:spLocks noGrp="1" noChangeArrowheads="1"/>
          </p:cNvSpPr>
          <p:nvPr>
            <p:ph type="title"/>
          </p:nvPr>
        </p:nvSpPr>
        <p:spPr/>
        <p:txBody>
          <a:bodyPr/>
          <a:lstStyle/>
          <a:p>
            <a:pPr>
              <a:lnSpc>
                <a:spcPct val="90000"/>
              </a:lnSpc>
            </a:pPr>
            <a:r>
              <a:rPr lang="en-US" altLang="en-US" smtClean="0"/>
              <a:t>Existence of General Equilibrium Prices</a:t>
            </a:r>
          </a:p>
        </p:txBody>
      </p:sp>
      <p:sp>
        <p:nvSpPr>
          <p:cNvPr id="49156" name="Rectangle 3"/>
          <p:cNvSpPr>
            <a:spLocks noGrp="1" noChangeArrowheads="1"/>
          </p:cNvSpPr>
          <p:nvPr>
            <p:ph type="body" idx="1"/>
          </p:nvPr>
        </p:nvSpPr>
        <p:spPr>
          <a:xfrm>
            <a:off x="609600" y="2057400"/>
            <a:ext cx="8153400" cy="4038600"/>
          </a:xfrm>
        </p:spPr>
        <p:txBody>
          <a:bodyPr/>
          <a:lstStyle/>
          <a:p>
            <a:r>
              <a:rPr lang="en-US" altLang="en-US" smtClean="0"/>
              <a:t>We will write this demand function as dependent on the whole set of prices (</a:t>
            </a:r>
            <a:r>
              <a:rPr lang="en-US" altLang="en-US" i="1" smtClean="0"/>
              <a:t>P</a:t>
            </a:r>
            <a:r>
              <a:rPr lang="en-US" altLang="en-US" smtClean="0"/>
              <a:t>)</a:t>
            </a:r>
          </a:p>
          <a:p>
            <a:pPr algn="ctr">
              <a:buFontTx/>
              <a:buNone/>
            </a:pPr>
            <a:r>
              <a:rPr lang="en-US" altLang="en-US" sz="2800" i="1" smtClean="0">
                <a:solidFill>
                  <a:srgbClr val="3B4F89"/>
                </a:solidFill>
              </a:rPr>
              <a:t>D</a:t>
            </a:r>
            <a:r>
              <a:rPr lang="en-US" altLang="en-US" sz="2800" i="1" baseline="-25000" smtClean="0">
                <a:solidFill>
                  <a:srgbClr val="3B4F89"/>
                </a:solidFill>
              </a:rPr>
              <a:t>i </a:t>
            </a:r>
            <a:r>
              <a:rPr lang="en-US" altLang="en-US" sz="2800" smtClean="0">
                <a:solidFill>
                  <a:srgbClr val="3B4F89"/>
                </a:solidFill>
              </a:rPr>
              <a:t>(</a:t>
            </a:r>
            <a:r>
              <a:rPr lang="en-US" altLang="en-US" sz="2800" i="1" smtClean="0">
                <a:solidFill>
                  <a:srgbClr val="3B4F89"/>
                </a:solidFill>
              </a:rPr>
              <a:t>P</a:t>
            </a:r>
            <a:r>
              <a:rPr lang="en-US" altLang="en-US" sz="2800" smtClean="0">
                <a:solidFill>
                  <a:srgbClr val="3B4F89"/>
                </a:solidFill>
              </a:rPr>
              <a:t>)</a:t>
            </a:r>
            <a:endParaRPr lang="en-US" altLang="en-US" sz="2800" i="1" smtClean="0">
              <a:solidFill>
                <a:srgbClr val="3B4F89"/>
              </a:solidFill>
            </a:endParaRPr>
          </a:p>
          <a:p>
            <a:r>
              <a:rPr lang="en-US" altLang="en-US" smtClean="0"/>
              <a:t>Walras’ problem: Does there exist an equilibrium set of prices such that</a:t>
            </a:r>
          </a:p>
          <a:p>
            <a:pPr algn="ctr">
              <a:buFontTx/>
              <a:buNone/>
            </a:pPr>
            <a:r>
              <a:rPr lang="en-US" altLang="en-US" sz="2800" i="1" smtClean="0">
                <a:solidFill>
                  <a:srgbClr val="3B4F89"/>
                </a:solidFill>
              </a:rPr>
              <a:t>D</a:t>
            </a:r>
            <a:r>
              <a:rPr lang="en-US" altLang="en-US" sz="2800" i="1" baseline="-25000" smtClean="0">
                <a:solidFill>
                  <a:srgbClr val="3B4F89"/>
                </a:solidFill>
              </a:rPr>
              <a:t>i </a:t>
            </a:r>
            <a:r>
              <a:rPr lang="en-US" altLang="en-US" sz="2800" smtClean="0">
                <a:solidFill>
                  <a:srgbClr val="3B4F89"/>
                </a:solidFill>
              </a:rPr>
              <a:t>(</a:t>
            </a:r>
            <a:r>
              <a:rPr lang="en-US" altLang="en-US" sz="2800" i="1" smtClean="0">
                <a:solidFill>
                  <a:srgbClr val="3B4F89"/>
                </a:solidFill>
              </a:rPr>
              <a:t>P*</a:t>
            </a:r>
            <a:r>
              <a:rPr lang="en-US" altLang="en-US" sz="2800" smtClean="0">
                <a:solidFill>
                  <a:srgbClr val="3B4F89"/>
                </a:solidFill>
              </a:rPr>
              <a:t>) = </a:t>
            </a:r>
            <a:r>
              <a:rPr lang="en-US" altLang="en-US" sz="2800" i="1" smtClean="0">
                <a:solidFill>
                  <a:srgbClr val="3B4F89"/>
                </a:solidFill>
              </a:rPr>
              <a:t>S</a:t>
            </a:r>
            <a:r>
              <a:rPr lang="en-US" altLang="en-US" sz="2800" i="1" baseline="-25000" smtClean="0">
                <a:solidFill>
                  <a:srgbClr val="3B4F89"/>
                </a:solidFill>
              </a:rPr>
              <a:t>i</a:t>
            </a:r>
            <a:endParaRPr lang="en-US" altLang="en-US" sz="2800" smtClean="0">
              <a:solidFill>
                <a:srgbClr val="3B4F89"/>
              </a:solidFill>
            </a:endParaRPr>
          </a:p>
          <a:p>
            <a:pPr>
              <a:buFontTx/>
              <a:buNone/>
            </a:pPr>
            <a:r>
              <a:rPr lang="en-US" altLang="en-US" smtClean="0"/>
              <a:t>   for all values of </a:t>
            </a:r>
            <a:r>
              <a:rPr lang="en-US" altLang="en-US" i="1" smtClean="0"/>
              <a:t>i</a:t>
            </a:r>
            <a:r>
              <a:rPr lang="en-US" altLang="en-US" i="1" baseline="30000" smtClean="0"/>
              <a:t> </a:t>
            </a:r>
            <a:r>
              <a:rPr lang="en-US" altLang="en-US" smtClean="0"/>
              <a:t>?</a:t>
            </a:r>
          </a:p>
          <a:p>
            <a:pPr algn="ctr"/>
            <a:endParaRPr lang="en-US" altLang="en-US"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47BAFB7B-BF09-4E25-A9EF-B72B5E26DCE9}" type="slidenum">
              <a:rPr lang="en-US" altLang="en-US" sz="1400">
                <a:solidFill>
                  <a:schemeClr val="tx1"/>
                </a:solidFill>
                <a:latin typeface="Times New Roman" panose="02020603050405020304" pitchFamily="18" charset="0"/>
              </a:rPr>
              <a:pPr algn="r"/>
              <a:t>46</a:t>
            </a:fld>
            <a:endParaRPr lang="en-US" altLang="en-US" sz="1400">
              <a:solidFill>
                <a:schemeClr val="tx1"/>
              </a:solidFill>
              <a:latin typeface="Times New Roman" panose="02020603050405020304" pitchFamily="18" charset="0"/>
            </a:endParaRPr>
          </a:p>
        </p:txBody>
      </p:sp>
      <p:sp>
        <p:nvSpPr>
          <p:cNvPr id="50179" name="Rectangle 2"/>
          <p:cNvSpPr>
            <a:spLocks noGrp="1" noChangeArrowheads="1"/>
          </p:cNvSpPr>
          <p:nvPr>
            <p:ph type="title"/>
          </p:nvPr>
        </p:nvSpPr>
        <p:spPr>
          <a:xfrm>
            <a:off x="685800" y="838200"/>
            <a:ext cx="7772400" cy="914400"/>
          </a:xfrm>
        </p:spPr>
        <p:txBody>
          <a:bodyPr/>
          <a:lstStyle/>
          <a:p>
            <a:r>
              <a:rPr lang="en-US" altLang="en-US" smtClean="0"/>
              <a:t>Excess Demand Functions</a:t>
            </a:r>
          </a:p>
        </p:txBody>
      </p:sp>
      <p:sp>
        <p:nvSpPr>
          <p:cNvPr id="50180" name="Rectangle 3"/>
          <p:cNvSpPr>
            <a:spLocks noGrp="1" noChangeArrowheads="1"/>
          </p:cNvSpPr>
          <p:nvPr>
            <p:ph type="body" idx="1"/>
          </p:nvPr>
        </p:nvSpPr>
        <p:spPr>
          <a:xfrm>
            <a:off x="685800" y="1905000"/>
            <a:ext cx="7772400" cy="4191000"/>
          </a:xfrm>
        </p:spPr>
        <p:txBody>
          <a:bodyPr/>
          <a:lstStyle/>
          <a:p>
            <a:r>
              <a:rPr lang="en-US" altLang="en-US" smtClean="0"/>
              <a:t>The </a:t>
            </a:r>
            <a:r>
              <a:rPr lang="en-US" altLang="en-US" u="sng" smtClean="0"/>
              <a:t>excess demand function</a:t>
            </a:r>
            <a:r>
              <a:rPr lang="en-US" altLang="en-US" smtClean="0"/>
              <a:t> for any good </a:t>
            </a:r>
            <a:r>
              <a:rPr lang="en-US" altLang="en-US" i="1" smtClean="0"/>
              <a:t>i</a:t>
            </a:r>
            <a:r>
              <a:rPr lang="en-US" altLang="en-US" smtClean="0"/>
              <a:t> at any set of prices (</a:t>
            </a:r>
            <a:r>
              <a:rPr lang="en-US" altLang="en-US" i="1" smtClean="0"/>
              <a:t>P</a:t>
            </a:r>
            <a:r>
              <a:rPr lang="en-US" altLang="en-US" smtClean="0"/>
              <a:t>) is defined to be</a:t>
            </a:r>
          </a:p>
          <a:p>
            <a:pPr algn="ctr">
              <a:lnSpc>
                <a:spcPct val="120000"/>
              </a:lnSpc>
              <a:buFontTx/>
              <a:buNone/>
            </a:pPr>
            <a:r>
              <a:rPr lang="en-US" altLang="en-US" sz="2800" i="1" smtClean="0">
                <a:solidFill>
                  <a:srgbClr val="3B4F89"/>
                </a:solidFill>
              </a:rPr>
              <a:t>ED</a:t>
            </a:r>
            <a:r>
              <a:rPr lang="en-US" altLang="en-US" sz="2800" i="1" baseline="-25000" smtClean="0">
                <a:solidFill>
                  <a:srgbClr val="3B4F89"/>
                </a:solidFill>
              </a:rPr>
              <a:t>i </a:t>
            </a:r>
            <a:r>
              <a:rPr lang="en-US" altLang="en-US" sz="2800" smtClean="0">
                <a:solidFill>
                  <a:srgbClr val="3B4F89"/>
                </a:solidFill>
              </a:rPr>
              <a:t>(</a:t>
            </a:r>
            <a:r>
              <a:rPr lang="en-US" altLang="en-US" sz="2800" i="1" smtClean="0">
                <a:solidFill>
                  <a:srgbClr val="3B4F89"/>
                </a:solidFill>
              </a:rPr>
              <a:t>P</a:t>
            </a:r>
            <a:r>
              <a:rPr lang="en-US" altLang="en-US" sz="2800" smtClean="0">
                <a:solidFill>
                  <a:srgbClr val="3B4F89"/>
                </a:solidFill>
              </a:rPr>
              <a:t>) = </a:t>
            </a:r>
            <a:r>
              <a:rPr lang="en-US" altLang="en-US" sz="2800" i="1" smtClean="0">
                <a:solidFill>
                  <a:srgbClr val="3B4F89"/>
                </a:solidFill>
              </a:rPr>
              <a:t>D</a:t>
            </a:r>
            <a:r>
              <a:rPr lang="en-US" altLang="en-US" sz="2800" i="1" baseline="-25000" smtClean="0">
                <a:solidFill>
                  <a:srgbClr val="3B4F89"/>
                </a:solidFill>
              </a:rPr>
              <a:t>i </a:t>
            </a:r>
            <a:r>
              <a:rPr lang="en-US" altLang="en-US" sz="2800" smtClean="0">
                <a:solidFill>
                  <a:srgbClr val="3B4F89"/>
                </a:solidFill>
              </a:rPr>
              <a:t>(</a:t>
            </a:r>
            <a:r>
              <a:rPr lang="en-US" altLang="en-US" sz="2800" i="1" smtClean="0">
                <a:solidFill>
                  <a:srgbClr val="3B4F89"/>
                </a:solidFill>
              </a:rPr>
              <a:t>P</a:t>
            </a:r>
            <a:r>
              <a:rPr lang="en-US" altLang="en-US" sz="2800" smtClean="0">
                <a:solidFill>
                  <a:srgbClr val="3B4F89"/>
                </a:solidFill>
              </a:rPr>
              <a:t>) – </a:t>
            </a:r>
            <a:r>
              <a:rPr lang="en-US" altLang="en-US" sz="2800" i="1" smtClean="0">
                <a:solidFill>
                  <a:srgbClr val="3B4F89"/>
                </a:solidFill>
              </a:rPr>
              <a:t>S</a:t>
            </a:r>
            <a:r>
              <a:rPr lang="en-US" altLang="en-US" sz="2800" i="1" baseline="-25000" smtClean="0">
                <a:solidFill>
                  <a:srgbClr val="3B4F89"/>
                </a:solidFill>
              </a:rPr>
              <a:t>i</a:t>
            </a:r>
            <a:endParaRPr lang="en-US" altLang="en-US" sz="2800" smtClean="0">
              <a:solidFill>
                <a:srgbClr val="3B4F89"/>
              </a:solidFill>
            </a:endParaRPr>
          </a:p>
          <a:p>
            <a:r>
              <a:rPr lang="en-US" altLang="en-US" smtClean="0"/>
              <a:t>This means that the equilibrium condition can be rewritten as</a:t>
            </a:r>
          </a:p>
          <a:p>
            <a:pPr algn="ctr">
              <a:lnSpc>
                <a:spcPct val="140000"/>
              </a:lnSpc>
              <a:buFontTx/>
              <a:buNone/>
            </a:pPr>
            <a:r>
              <a:rPr lang="en-US" altLang="en-US" sz="2800" i="1" smtClean="0">
                <a:solidFill>
                  <a:srgbClr val="3B4F89"/>
                </a:solidFill>
              </a:rPr>
              <a:t>ED</a:t>
            </a:r>
            <a:r>
              <a:rPr lang="en-US" altLang="en-US" sz="2800" i="1" baseline="-25000" smtClean="0">
                <a:solidFill>
                  <a:srgbClr val="3B4F89"/>
                </a:solidFill>
              </a:rPr>
              <a:t>i </a:t>
            </a:r>
            <a:r>
              <a:rPr lang="en-US" altLang="en-US" sz="2800" smtClean="0">
                <a:solidFill>
                  <a:srgbClr val="3B4F89"/>
                </a:solidFill>
              </a:rPr>
              <a:t>(</a:t>
            </a:r>
            <a:r>
              <a:rPr lang="en-US" altLang="en-US" sz="2800" i="1" smtClean="0">
                <a:solidFill>
                  <a:srgbClr val="3B4F89"/>
                </a:solidFill>
              </a:rPr>
              <a:t>P</a:t>
            </a:r>
            <a:r>
              <a:rPr lang="en-US" altLang="en-US" sz="2800" smtClean="0">
                <a:solidFill>
                  <a:srgbClr val="3B4F89"/>
                </a:solidFill>
              </a:rPr>
              <a:t>*) = </a:t>
            </a:r>
            <a:r>
              <a:rPr lang="en-US" altLang="en-US" sz="2800" i="1" smtClean="0">
                <a:solidFill>
                  <a:srgbClr val="3B4F89"/>
                </a:solidFill>
              </a:rPr>
              <a:t>D</a:t>
            </a:r>
            <a:r>
              <a:rPr lang="en-US" altLang="en-US" sz="2800" i="1" baseline="-25000" smtClean="0">
                <a:solidFill>
                  <a:srgbClr val="3B4F89"/>
                </a:solidFill>
              </a:rPr>
              <a:t>i </a:t>
            </a:r>
            <a:r>
              <a:rPr lang="en-US" altLang="en-US" sz="2800" smtClean="0">
                <a:solidFill>
                  <a:srgbClr val="3B4F89"/>
                </a:solidFill>
              </a:rPr>
              <a:t>(</a:t>
            </a:r>
            <a:r>
              <a:rPr lang="en-US" altLang="en-US" sz="2800" i="1" smtClean="0">
                <a:solidFill>
                  <a:srgbClr val="3B4F89"/>
                </a:solidFill>
              </a:rPr>
              <a:t>P</a:t>
            </a:r>
            <a:r>
              <a:rPr lang="en-US" altLang="en-US" sz="2800" smtClean="0">
                <a:solidFill>
                  <a:srgbClr val="3B4F89"/>
                </a:solidFill>
              </a:rPr>
              <a:t>*) – </a:t>
            </a:r>
            <a:r>
              <a:rPr lang="en-US" altLang="en-US" sz="2800" i="1" smtClean="0">
                <a:solidFill>
                  <a:srgbClr val="3B4F89"/>
                </a:solidFill>
              </a:rPr>
              <a:t>S</a:t>
            </a:r>
            <a:r>
              <a:rPr lang="en-US" altLang="en-US" sz="2800" i="1" baseline="-25000" smtClean="0">
                <a:solidFill>
                  <a:srgbClr val="3B4F89"/>
                </a:solidFill>
              </a:rPr>
              <a:t>i</a:t>
            </a:r>
            <a:r>
              <a:rPr lang="en-US" altLang="en-US" sz="2800" smtClean="0">
                <a:solidFill>
                  <a:srgbClr val="3B4F89"/>
                </a:solidFill>
              </a:rPr>
              <a:t> = 0</a:t>
            </a:r>
            <a:endParaRPr lang="en-US" altLang="en-US" smtClean="0">
              <a:solidFill>
                <a:srgbClr val="3B4F89"/>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35434E73-7FF3-42C3-86D1-336064134048}" type="slidenum">
              <a:rPr lang="en-US" altLang="en-US" sz="1400">
                <a:solidFill>
                  <a:schemeClr val="tx1"/>
                </a:solidFill>
                <a:latin typeface="Times New Roman" panose="02020603050405020304" pitchFamily="18" charset="0"/>
              </a:rPr>
              <a:pPr algn="r"/>
              <a:t>47</a:t>
            </a:fld>
            <a:endParaRPr lang="en-US" altLang="en-US" sz="1400">
              <a:solidFill>
                <a:schemeClr val="tx1"/>
              </a:solidFill>
              <a:latin typeface="Times New Roman" panose="02020603050405020304" pitchFamily="18" charset="0"/>
            </a:endParaRPr>
          </a:p>
        </p:txBody>
      </p:sp>
      <p:sp>
        <p:nvSpPr>
          <p:cNvPr id="51203" name="Rectangle 2"/>
          <p:cNvSpPr>
            <a:spLocks noGrp="1" noChangeArrowheads="1"/>
          </p:cNvSpPr>
          <p:nvPr>
            <p:ph type="title"/>
          </p:nvPr>
        </p:nvSpPr>
        <p:spPr>
          <a:xfrm>
            <a:off x="685800" y="838200"/>
            <a:ext cx="7772400" cy="838200"/>
          </a:xfrm>
        </p:spPr>
        <p:txBody>
          <a:bodyPr/>
          <a:lstStyle/>
          <a:p>
            <a:r>
              <a:rPr lang="en-US" altLang="en-US" smtClean="0"/>
              <a:t>Excess Demand Functions</a:t>
            </a:r>
          </a:p>
        </p:txBody>
      </p:sp>
      <p:sp>
        <p:nvSpPr>
          <p:cNvPr id="51204" name="Rectangle 3"/>
          <p:cNvSpPr>
            <a:spLocks noGrp="1" noChangeArrowheads="1"/>
          </p:cNvSpPr>
          <p:nvPr>
            <p:ph type="body" idx="1"/>
          </p:nvPr>
        </p:nvSpPr>
        <p:spPr>
          <a:xfrm>
            <a:off x="685800" y="1828800"/>
            <a:ext cx="8001000" cy="4724400"/>
          </a:xfrm>
        </p:spPr>
        <p:txBody>
          <a:bodyPr/>
          <a:lstStyle/>
          <a:p>
            <a:r>
              <a:rPr lang="en-US" altLang="en-US" smtClean="0"/>
              <a:t>Demand functions are homogeneous of degree zero</a:t>
            </a:r>
          </a:p>
          <a:p>
            <a:pPr lvl="1"/>
            <a:r>
              <a:rPr lang="en-US" altLang="en-US" smtClean="0"/>
              <a:t>this implies that we can only establish equilibrium relative prices in a Walrasian-type model</a:t>
            </a:r>
          </a:p>
          <a:p>
            <a:r>
              <a:rPr lang="en-US" altLang="en-US" smtClean="0"/>
              <a:t>Walras also assumed that demand functions are continuous</a:t>
            </a:r>
          </a:p>
          <a:p>
            <a:pPr lvl="1"/>
            <a:r>
              <a:rPr lang="en-US" altLang="en-US" smtClean="0"/>
              <a:t>small changes in price lead to small changes in quantity demanded</a:t>
            </a:r>
            <a:endParaRPr lang="en-US" altLang="en-US" sz="240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37A2CD2F-790C-4AF6-A6DF-502030D0D636}" type="slidenum">
              <a:rPr lang="en-US" altLang="en-US" sz="1400">
                <a:solidFill>
                  <a:schemeClr val="tx1"/>
                </a:solidFill>
                <a:latin typeface="Times New Roman" panose="02020603050405020304" pitchFamily="18" charset="0"/>
              </a:rPr>
              <a:pPr algn="r"/>
              <a:t>48</a:t>
            </a:fld>
            <a:endParaRPr lang="en-US" altLang="en-US" sz="1400">
              <a:solidFill>
                <a:schemeClr val="tx1"/>
              </a:solidFill>
              <a:latin typeface="Times New Roman" panose="02020603050405020304" pitchFamily="18" charset="0"/>
            </a:endParaRPr>
          </a:p>
        </p:txBody>
      </p:sp>
      <p:sp>
        <p:nvSpPr>
          <p:cNvPr id="52227" name="Rectangle 2"/>
          <p:cNvSpPr>
            <a:spLocks noGrp="1" noChangeArrowheads="1"/>
          </p:cNvSpPr>
          <p:nvPr>
            <p:ph type="title"/>
          </p:nvPr>
        </p:nvSpPr>
        <p:spPr>
          <a:xfrm>
            <a:off x="685800" y="838200"/>
            <a:ext cx="7772400" cy="914400"/>
          </a:xfrm>
        </p:spPr>
        <p:txBody>
          <a:bodyPr/>
          <a:lstStyle/>
          <a:p>
            <a:r>
              <a:rPr lang="en-US" altLang="en-US" smtClean="0"/>
              <a:t>Walras’ Law</a:t>
            </a:r>
          </a:p>
        </p:txBody>
      </p:sp>
      <p:sp>
        <p:nvSpPr>
          <p:cNvPr id="52228" name="Rectangle 3"/>
          <p:cNvSpPr>
            <a:spLocks noGrp="1" noChangeArrowheads="1"/>
          </p:cNvSpPr>
          <p:nvPr>
            <p:ph type="body" idx="1"/>
          </p:nvPr>
        </p:nvSpPr>
        <p:spPr>
          <a:xfrm>
            <a:off x="685800" y="1981200"/>
            <a:ext cx="7924800" cy="3124200"/>
          </a:xfrm>
        </p:spPr>
        <p:txBody>
          <a:bodyPr/>
          <a:lstStyle/>
          <a:p>
            <a:r>
              <a:rPr lang="en-US" altLang="en-US" smtClean="0"/>
              <a:t>A final observation that Walras made was that the </a:t>
            </a:r>
            <a:r>
              <a:rPr lang="en-US" altLang="en-US" i="1" smtClean="0"/>
              <a:t>n</a:t>
            </a:r>
            <a:r>
              <a:rPr lang="en-US" altLang="en-US" smtClean="0"/>
              <a:t> excess demand equations are not independent of one another</a:t>
            </a:r>
          </a:p>
          <a:p>
            <a:r>
              <a:rPr lang="en-US" altLang="en-US" u="sng" smtClean="0"/>
              <a:t>Walras’ law</a:t>
            </a:r>
            <a:r>
              <a:rPr lang="en-US" altLang="en-US" smtClean="0"/>
              <a:t> shows that the total value of excess demand is zero at any set of prices</a:t>
            </a:r>
            <a:endParaRPr lang="en-US" altLang="en-US" u="sng" smtClean="0"/>
          </a:p>
        </p:txBody>
      </p:sp>
      <p:graphicFrame>
        <p:nvGraphicFramePr>
          <p:cNvPr id="915460" name="Object 4"/>
          <p:cNvGraphicFramePr>
            <a:graphicFrameLocks noChangeAspect="1"/>
          </p:cNvGraphicFramePr>
          <p:nvPr/>
        </p:nvGraphicFramePr>
        <p:xfrm>
          <a:off x="3352800" y="5029200"/>
          <a:ext cx="2514600" cy="949325"/>
        </p:xfrm>
        <a:graphic>
          <a:graphicData uri="http://schemas.openxmlformats.org/presentationml/2006/ole">
            <mc:AlternateContent xmlns:mc="http://schemas.openxmlformats.org/markup-compatibility/2006">
              <mc:Choice xmlns:v="urn:schemas-microsoft-com:vml" Requires="v">
                <p:oleObj spid="_x0000_s52230" name="Equation" r:id="rId3" imgW="1135423" imgH="426816" progId="Equation.3">
                  <p:embed/>
                </p:oleObj>
              </mc:Choice>
              <mc:Fallback>
                <p:oleObj name="Equation" r:id="rId3" imgW="1135423" imgH="426816"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5029200"/>
                        <a:ext cx="2514600" cy="949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15460"/>
                                        </p:tgtEl>
                                        <p:attrNameLst>
                                          <p:attrName>style.visibility</p:attrName>
                                        </p:attrNameLst>
                                      </p:cBhvr>
                                      <p:to>
                                        <p:strVal val="visible"/>
                                      </p:to>
                                    </p:set>
                                    <p:animEffect transition="in" filter="wipe(left)">
                                      <p:cBhvr>
                                        <p:cTn id="7" dur="500"/>
                                        <p:tgtEl>
                                          <p:spTgt spid="915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59A641DE-43F5-4060-9159-F6096A58FD5A}" type="slidenum">
              <a:rPr lang="en-US" altLang="en-US" sz="1400">
                <a:solidFill>
                  <a:schemeClr val="tx1"/>
                </a:solidFill>
                <a:latin typeface="Times New Roman" panose="02020603050405020304" pitchFamily="18" charset="0"/>
              </a:rPr>
              <a:pPr algn="r"/>
              <a:t>49</a:t>
            </a:fld>
            <a:endParaRPr lang="en-US" altLang="en-US" sz="1400">
              <a:solidFill>
                <a:schemeClr val="tx1"/>
              </a:solidFill>
              <a:latin typeface="Times New Roman" panose="02020603050405020304" pitchFamily="18" charset="0"/>
            </a:endParaRPr>
          </a:p>
        </p:txBody>
      </p:sp>
      <p:sp>
        <p:nvSpPr>
          <p:cNvPr id="53251" name="Rectangle 2"/>
          <p:cNvSpPr>
            <a:spLocks noGrp="1" noChangeArrowheads="1"/>
          </p:cNvSpPr>
          <p:nvPr>
            <p:ph type="title"/>
          </p:nvPr>
        </p:nvSpPr>
        <p:spPr>
          <a:xfrm>
            <a:off x="685800" y="838200"/>
            <a:ext cx="7772400" cy="914400"/>
          </a:xfrm>
        </p:spPr>
        <p:txBody>
          <a:bodyPr/>
          <a:lstStyle/>
          <a:p>
            <a:r>
              <a:rPr lang="en-US" altLang="en-US" smtClean="0"/>
              <a:t>Walras’ Law</a:t>
            </a:r>
          </a:p>
        </p:txBody>
      </p:sp>
      <p:sp>
        <p:nvSpPr>
          <p:cNvPr id="53252" name="Rectangle 3"/>
          <p:cNvSpPr>
            <a:spLocks noGrp="1" noChangeArrowheads="1"/>
          </p:cNvSpPr>
          <p:nvPr>
            <p:ph type="body" idx="1"/>
          </p:nvPr>
        </p:nvSpPr>
        <p:spPr>
          <a:xfrm>
            <a:off x="685800" y="2057400"/>
            <a:ext cx="7848600" cy="2971800"/>
          </a:xfrm>
        </p:spPr>
        <p:txBody>
          <a:bodyPr/>
          <a:lstStyle/>
          <a:p>
            <a:r>
              <a:rPr lang="en-US" altLang="en-US" smtClean="0"/>
              <a:t>Walras’ law holds for any set of prices (not just equilibrium prices)</a:t>
            </a:r>
          </a:p>
          <a:p>
            <a:r>
              <a:rPr lang="en-US" altLang="en-US" smtClean="0"/>
              <a:t>There can be neither excess demand for all goods together nor excess supply</a:t>
            </a:r>
            <a:endParaRPr lang="en-US" altLang="en-US" u="sng"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12F7FF92-0B57-4921-9913-1163C89FB80A}" type="slidenum">
              <a:rPr lang="en-US" altLang="en-US" sz="1400">
                <a:solidFill>
                  <a:schemeClr val="tx1"/>
                </a:solidFill>
                <a:latin typeface="Times New Roman" panose="02020603050405020304" pitchFamily="18" charset="0"/>
              </a:rPr>
              <a:pPr algn="r"/>
              <a:t>5</a:t>
            </a:fld>
            <a:endParaRPr lang="en-US" altLang="en-US" sz="1400">
              <a:solidFill>
                <a:schemeClr val="tx1"/>
              </a:solidFill>
              <a:latin typeface="Times New Roman" panose="02020603050405020304" pitchFamily="18" charset="0"/>
            </a:endParaRPr>
          </a:p>
        </p:txBody>
      </p:sp>
      <p:sp>
        <p:nvSpPr>
          <p:cNvPr id="8195" name="Rectangle 2"/>
          <p:cNvSpPr>
            <a:spLocks noGrp="1" noChangeArrowheads="1"/>
          </p:cNvSpPr>
          <p:nvPr>
            <p:ph type="title"/>
          </p:nvPr>
        </p:nvSpPr>
        <p:spPr>
          <a:xfrm>
            <a:off x="685800" y="838200"/>
            <a:ext cx="7772400" cy="914400"/>
          </a:xfrm>
        </p:spPr>
        <p:txBody>
          <a:bodyPr/>
          <a:lstStyle/>
          <a:p>
            <a:r>
              <a:rPr lang="en-US" altLang="en-US" smtClean="0"/>
              <a:t>General Equilibrium</a:t>
            </a:r>
          </a:p>
        </p:txBody>
      </p:sp>
      <p:sp>
        <p:nvSpPr>
          <p:cNvPr id="8196" name="Rectangle 3"/>
          <p:cNvSpPr>
            <a:spLocks noGrp="1" noChangeArrowheads="1"/>
          </p:cNvSpPr>
          <p:nvPr>
            <p:ph type="body" idx="1"/>
          </p:nvPr>
        </p:nvSpPr>
        <p:spPr>
          <a:xfrm>
            <a:off x="685800" y="1828800"/>
            <a:ext cx="8001000" cy="4267200"/>
          </a:xfrm>
        </p:spPr>
        <p:txBody>
          <a:bodyPr/>
          <a:lstStyle/>
          <a:p>
            <a:r>
              <a:rPr lang="en-US" altLang="en-US" smtClean="0"/>
              <a:t>Assume that there are only two goods, </a:t>
            </a:r>
            <a:r>
              <a:rPr lang="en-US" altLang="en-US" i="1" smtClean="0"/>
              <a:t>x</a:t>
            </a:r>
            <a:r>
              <a:rPr lang="en-US" altLang="en-US" smtClean="0"/>
              <a:t> and </a:t>
            </a:r>
            <a:r>
              <a:rPr lang="en-US" altLang="en-US" i="1" smtClean="0"/>
              <a:t>y</a:t>
            </a:r>
            <a:endParaRPr lang="en-US" altLang="en-US" smtClean="0"/>
          </a:p>
          <a:p>
            <a:r>
              <a:rPr lang="en-US" altLang="en-US" smtClean="0"/>
              <a:t>All individuals are assumed to have identical preferences</a:t>
            </a:r>
          </a:p>
          <a:p>
            <a:pPr lvl="1"/>
            <a:r>
              <a:rPr lang="en-US" altLang="en-US" smtClean="0"/>
              <a:t>represented by an indifference map</a:t>
            </a:r>
          </a:p>
          <a:p>
            <a:r>
              <a:rPr lang="en-US" altLang="en-US" smtClean="0"/>
              <a:t>The production possibility curve can be used to show how outputs and inputs are related</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A041F5E9-4499-4CA6-BB65-FF1FA64F1B1A}" type="slidenum">
              <a:rPr lang="en-US" altLang="en-US" sz="1400">
                <a:solidFill>
                  <a:schemeClr val="tx1"/>
                </a:solidFill>
                <a:latin typeface="Times New Roman" panose="02020603050405020304" pitchFamily="18" charset="0"/>
              </a:rPr>
              <a:pPr algn="r"/>
              <a:t>50</a:t>
            </a:fld>
            <a:endParaRPr lang="en-US" altLang="en-US" sz="1400">
              <a:solidFill>
                <a:schemeClr val="tx1"/>
              </a:solidFill>
              <a:latin typeface="Times New Roman" panose="02020603050405020304" pitchFamily="18" charset="0"/>
            </a:endParaRPr>
          </a:p>
        </p:txBody>
      </p:sp>
      <p:sp>
        <p:nvSpPr>
          <p:cNvPr id="54275" name="Rectangle 2"/>
          <p:cNvSpPr>
            <a:spLocks noGrp="1" noChangeArrowheads="1"/>
          </p:cNvSpPr>
          <p:nvPr>
            <p:ph type="title"/>
          </p:nvPr>
        </p:nvSpPr>
        <p:spPr/>
        <p:txBody>
          <a:bodyPr/>
          <a:lstStyle/>
          <a:p>
            <a:pPr>
              <a:lnSpc>
                <a:spcPct val="90000"/>
              </a:lnSpc>
            </a:pPr>
            <a:r>
              <a:rPr lang="en-US" altLang="en-US" smtClean="0"/>
              <a:t>A General Equilibrium with Three Goods</a:t>
            </a:r>
          </a:p>
        </p:txBody>
      </p:sp>
      <p:sp>
        <p:nvSpPr>
          <p:cNvPr id="54276" name="Rectangle 3"/>
          <p:cNvSpPr>
            <a:spLocks noGrp="1" noChangeArrowheads="1"/>
          </p:cNvSpPr>
          <p:nvPr>
            <p:ph type="body" idx="1"/>
          </p:nvPr>
        </p:nvSpPr>
        <p:spPr>
          <a:xfrm>
            <a:off x="685800" y="2133600"/>
            <a:ext cx="7772400" cy="3124200"/>
          </a:xfrm>
        </p:spPr>
        <p:txBody>
          <a:bodyPr/>
          <a:lstStyle/>
          <a:p>
            <a:r>
              <a:rPr lang="en-US" altLang="en-US" smtClean="0"/>
              <a:t>The economy of Oz is composed only of three precious metals: (1) silver, (2) gold, and (3) platinum</a:t>
            </a:r>
          </a:p>
          <a:p>
            <a:pPr lvl="1"/>
            <a:r>
              <a:rPr lang="en-US" altLang="en-US" smtClean="0"/>
              <a:t>there are 10 (thousand) ounces of each metal available</a:t>
            </a:r>
          </a:p>
          <a:p>
            <a:r>
              <a:rPr lang="en-US" altLang="en-US" smtClean="0"/>
              <a:t>The demands for gold and platinum are</a:t>
            </a:r>
          </a:p>
        </p:txBody>
      </p:sp>
      <p:graphicFrame>
        <p:nvGraphicFramePr>
          <p:cNvPr id="937988" name="Object 4"/>
          <p:cNvGraphicFramePr>
            <a:graphicFrameLocks noChangeAspect="1"/>
          </p:cNvGraphicFramePr>
          <p:nvPr/>
        </p:nvGraphicFramePr>
        <p:xfrm>
          <a:off x="1219200" y="5486400"/>
          <a:ext cx="3019425" cy="968375"/>
        </p:xfrm>
        <a:graphic>
          <a:graphicData uri="http://schemas.openxmlformats.org/presentationml/2006/ole">
            <mc:AlternateContent xmlns:mc="http://schemas.openxmlformats.org/markup-compatibility/2006">
              <mc:Choice xmlns:v="urn:schemas-microsoft-com:vml" Requires="v">
                <p:oleObj spid="_x0000_s54279" name="Equation" r:id="rId3" imgW="1341156" imgH="426816" progId="Equation.3">
                  <p:embed/>
                </p:oleObj>
              </mc:Choice>
              <mc:Fallback>
                <p:oleObj name="Equation" r:id="rId3" imgW="1341156" imgH="426816"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5486400"/>
                        <a:ext cx="3019425" cy="968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7989" name="Object 5"/>
          <p:cNvGraphicFramePr>
            <a:graphicFrameLocks noChangeAspect="1"/>
          </p:cNvGraphicFramePr>
          <p:nvPr/>
        </p:nvGraphicFramePr>
        <p:xfrm>
          <a:off x="5319713" y="5486400"/>
          <a:ext cx="3105150" cy="968375"/>
        </p:xfrm>
        <a:graphic>
          <a:graphicData uri="http://schemas.openxmlformats.org/presentationml/2006/ole">
            <mc:AlternateContent xmlns:mc="http://schemas.openxmlformats.org/markup-compatibility/2006">
              <mc:Choice xmlns:v="urn:schemas-microsoft-com:vml" Requires="v">
                <p:oleObj spid="_x0000_s54280" name="Equation" r:id="rId5" imgW="1379191" imgH="426816" progId="Equation.3">
                  <p:embed/>
                </p:oleObj>
              </mc:Choice>
              <mc:Fallback>
                <p:oleObj name="Equation" r:id="rId5" imgW="1379191" imgH="426816"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19713" y="5486400"/>
                        <a:ext cx="3105150" cy="968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37988"/>
                                        </p:tgtEl>
                                        <p:attrNameLst>
                                          <p:attrName>style.visibility</p:attrName>
                                        </p:attrNameLst>
                                      </p:cBhvr>
                                      <p:to>
                                        <p:strVal val="visible"/>
                                      </p:to>
                                    </p:set>
                                    <p:animEffect transition="in" filter="wipe(left)">
                                      <p:cBhvr>
                                        <p:cTn id="7" dur="500"/>
                                        <p:tgtEl>
                                          <p:spTgt spid="9379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37989"/>
                                        </p:tgtEl>
                                        <p:attrNameLst>
                                          <p:attrName>style.visibility</p:attrName>
                                        </p:attrNameLst>
                                      </p:cBhvr>
                                      <p:to>
                                        <p:strVal val="visible"/>
                                      </p:to>
                                    </p:set>
                                    <p:animEffect transition="in" filter="wipe(left)">
                                      <p:cBhvr>
                                        <p:cTn id="12" dur="500"/>
                                        <p:tgtEl>
                                          <p:spTgt spid="9379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8DFD5E69-73D4-48F9-9E75-D4EED224C66C}" type="slidenum">
              <a:rPr lang="en-US" altLang="en-US" sz="1400">
                <a:solidFill>
                  <a:schemeClr val="tx1"/>
                </a:solidFill>
                <a:latin typeface="Times New Roman" panose="02020603050405020304" pitchFamily="18" charset="0"/>
              </a:rPr>
              <a:pPr algn="r"/>
              <a:t>51</a:t>
            </a:fld>
            <a:endParaRPr lang="en-US" altLang="en-US" sz="1400">
              <a:solidFill>
                <a:schemeClr val="tx1"/>
              </a:solidFill>
              <a:latin typeface="Times New Roman" panose="02020603050405020304" pitchFamily="18" charset="0"/>
            </a:endParaRPr>
          </a:p>
        </p:txBody>
      </p:sp>
      <p:sp>
        <p:nvSpPr>
          <p:cNvPr id="55299" name="Rectangle 2"/>
          <p:cNvSpPr>
            <a:spLocks noGrp="1" noChangeArrowheads="1"/>
          </p:cNvSpPr>
          <p:nvPr>
            <p:ph type="title"/>
          </p:nvPr>
        </p:nvSpPr>
        <p:spPr/>
        <p:txBody>
          <a:bodyPr/>
          <a:lstStyle/>
          <a:p>
            <a:pPr>
              <a:lnSpc>
                <a:spcPct val="90000"/>
              </a:lnSpc>
            </a:pPr>
            <a:r>
              <a:rPr lang="en-US" altLang="en-US" smtClean="0"/>
              <a:t>A General Equilibrium with Three Goods</a:t>
            </a:r>
          </a:p>
        </p:txBody>
      </p:sp>
      <p:sp>
        <p:nvSpPr>
          <p:cNvPr id="55300" name="Rectangle 3"/>
          <p:cNvSpPr>
            <a:spLocks noGrp="1" noChangeArrowheads="1"/>
          </p:cNvSpPr>
          <p:nvPr>
            <p:ph type="body" idx="1"/>
          </p:nvPr>
        </p:nvSpPr>
        <p:spPr>
          <a:xfrm>
            <a:off x="685800" y="2133600"/>
            <a:ext cx="7772400" cy="1676400"/>
          </a:xfrm>
        </p:spPr>
        <p:txBody>
          <a:bodyPr/>
          <a:lstStyle/>
          <a:p>
            <a:r>
              <a:rPr lang="en-US" altLang="en-US" smtClean="0"/>
              <a:t>Equilibrium in the gold and platinum markets requires that demand equal supply in both markets simultaneously</a:t>
            </a:r>
          </a:p>
        </p:txBody>
      </p:sp>
      <p:graphicFrame>
        <p:nvGraphicFramePr>
          <p:cNvPr id="939012" name="Object 4"/>
          <p:cNvGraphicFramePr>
            <a:graphicFrameLocks noChangeAspect="1"/>
          </p:cNvGraphicFramePr>
          <p:nvPr/>
        </p:nvGraphicFramePr>
        <p:xfrm>
          <a:off x="2957513" y="3962400"/>
          <a:ext cx="3076575" cy="968375"/>
        </p:xfrm>
        <a:graphic>
          <a:graphicData uri="http://schemas.openxmlformats.org/presentationml/2006/ole">
            <mc:AlternateContent xmlns:mc="http://schemas.openxmlformats.org/markup-compatibility/2006">
              <mc:Choice xmlns:v="urn:schemas-microsoft-com:vml" Requires="v">
                <p:oleObj spid="_x0000_s55303" name="Equation" r:id="rId3" imgW="1364063" imgH="426816" progId="Equation.3">
                  <p:embed/>
                </p:oleObj>
              </mc:Choice>
              <mc:Fallback>
                <p:oleObj name="Equation" r:id="rId3" imgW="1364063" imgH="426816"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7513" y="3962400"/>
                        <a:ext cx="3076575" cy="968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39013" name="Object 5"/>
          <p:cNvGraphicFramePr>
            <a:graphicFrameLocks noChangeAspect="1"/>
          </p:cNvGraphicFramePr>
          <p:nvPr/>
        </p:nvGraphicFramePr>
        <p:xfrm>
          <a:off x="2971800" y="5257800"/>
          <a:ext cx="3105150" cy="968375"/>
        </p:xfrm>
        <a:graphic>
          <a:graphicData uri="http://schemas.openxmlformats.org/presentationml/2006/ole">
            <mc:AlternateContent xmlns:mc="http://schemas.openxmlformats.org/markup-compatibility/2006">
              <mc:Choice xmlns:v="urn:schemas-microsoft-com:vml" Requires="v">
                <p:oleObj spid="_x0000_s55304" name="Equation" r:id="rId5" imgW="1379191" imgH="426816" progId="Equation.3">
                  <p:embed/>
                </p:oleObj>
              </mc:Choice>
              <mc:Fallback>
                <p:oleObj name="Equation" r:id="rId5" imgW="1379191" imgH="426816"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5257800"/>
                        <a:ext cx="3105150" cy="968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39012"/>
                                        </p:tgtEl>
                                        <p:attrNameLst>
                                          <p:attrName>style.visibility</p:attrName>
                                        </p:attrNameLst>
                                      </p:cBhvr>
                                      <p:to>
                                        <p:strVal val="visible"/>
                                      </p:to>
                                    </p:set>
                                    <p:animEffect transition="in" filter="wipe(left)">
                                      <p:cBhvr>
                                        <p:cTn id="7" dur="500"/>
                                        <p:tgtEl>
                                          <p:spTgt spid="9390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39013"/>
                                        </p:tgtEl>
                                        <p:attrNameLst>
                                          <p:attrName>style.visibility</p:attrName>
                                        </p:attrNameLst>
                                      </p:cBhvr>
                                      <p:to>
                                        <p:strVal val="visible"/>
                                      </p:to>
                                    </p:set>
                                    <p:animEffect transition="in" filter="wipe(left)">
                                      <p:cBhvr>
                                        <p:cTn id="12" dur="500"/>
                                        <p:tgtEl>
                                          <p:spTgt spid="9390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E39AD40A-AEC0-42AC-AC6A-9BE75F290CE0}" type="slidenum">
              <a:rPr lang="en-US" altLang="en-US" sz="1400">
                <a:solidFill>
                  <a:schemeClr val="tx1"/>
                </a:solidFill>
                <a:latin typeface="Times New Roman" panose="02020603050405020304" pitchFamily="18" charset="0"/>
              </a:rPr>
              <a:pPr algn="r"/>
              <a:t>52</a:t>
            </a:fld>
            <a:endParaRPr lang="en-US" altLang="en-US" sz="1400">
              <a:solidFill>
                <a:schemeClr val="tx1"/>
              </a:solidFill>
              <a:latin typeface="Times New Roman" panose="02020603050405020304" pitchFamily="18" charset="0"/>
            </a:endParaRPr>
          </a:p>
        </p:txBody>
      </p:sp>
      <p:sp>
        <p:nvSpPr>
          <p:cNvPr id="56323" name="Rectangle 2"/>
          <p:cNvSpPr>
            <a:spLocks noGrp="1" noChangeArrowheads="1"/>
          </p:cNvSpPr>
          <p:nvPr>
            <p:ph type="title"/>
          </p:nvPr>
        </p:nvSpPr>
        <p:spPr/>
        <p:txBody>
          <a:bodyPr/>
          <a:lstStyle/>
          <a:p>
            <a:pPr>
              <a:lnSpc>
                <a:spcPct val="90000"/>
              </a:lnSpc>
            </a:pPr>
            <a:r>
              <a:rPr lang="en-US" altLang="en-US" smtClean="0"/>
              <a:t>A General Equilibrium with Three Goods</a:t>
            </a:r>
          </a:p>
        </p:txBody>
      </p:sp>
      <p:sp>
        <p:nvSpPr>
          <p:cNvPr id="56324" name="Rectangle 3"/>
          <p:cNvSpPr>
            <a:spLocks noGrp="1" noChangeArrowheads="1"/>
          </p:cNvSpPr>
          <p:nvPr>
            <p:ph type="body" idx="1"/>
          </p:nvPr>
        </p:nvSpPr>
        <p:spPr>
          <a:xfrm>
            <a:off x="685800" y="2133600"/>
            <a:ext cx="7772400" cy="4343400"/>
          </a:xfrm>
        </p:spPr>
        <p:txBody>
          <a:bodyPr/>
          <a:lstStyle/>
          <a:p>
            <a:pPr>
              <a:lnSpc>
                <a:spcPct val="90000"/>
              </a:lnSpc>
            </a:pPr>
            <a:r>
              <a:rPr lang="en-US" altLang="en-US" smtClean="0"/>
              <a:t>This system of simultaneous equations can be solved as</a:t>
            </a:r>
          </a:p>
          <a:p>
            <a:pPr algn="ctr">
              <a:lnSpc>
                <a:spcPct val="110000"/>
              </a:lnSpc>
              <a:buFontTx/>
              <a:buNone/>
            </a:pPr>
            <a:r>
              <a:rPr lang="en-US" altLang="en-US" sz="2800" i="1" smtClean="0">
                <a:solidFill>
                  <a:srgbClr val="3B4F89"/>
                </a:solidFill>
              </a:rPr>
              <a:t>p</a:t>
            </a:r>
            <a:r>
              <a:rPr lang="en-US" altLang="en-US" sz="2800" baseline="-25000" smtClean="0">
                <a:solidFill>
                  <a:srgbClr val="3B4F89"/>
                </a:solidFill>
              </a:rPr>
              <a:t>2</a:t>
            </a:r>
            <a:r>
              <a:rPr lang="en-US" altLang="en-US" sz="2800" smtClean="0">
                <a:solidFill>
                  <a:srgbClr val="3B4F89"/>
                </a:solidFill>
              </a:rPr>
              <a:t>/</a:t>
            </a:r>
            <a:r>
              <a:rPr lang="en-US" altLang="en-US" sz="2800" i="1" smtClean="0">
                <a:solidFill>
                  <a:srgbClr val="3B4F89"/>
                </a:solidFill>
              </a:rPr>
              <a:t>p</a:t>
            </a:r>
            <a:r>
              <a:rPr lang="en-US" altLang="en-US" sz="2800" baseline="-25000" smtClean="0">
                <a:solidFill>
                  <a:srgbClr val="3B4F89"/>
                </a:solidFill>
              </a:rPr>
              <a:t>1</a:t>
            </a:r>
            <a:r>
              <a:rPr lang="en-US" altLang="en-US" sz="2800" smtClean="0">
                <a:solidFill>
                  <a:srgbClr val="3B4F89"/>
                </a:solidFill>
              </a:rPr>
              <a:t> = 2		</a:t>
            </a:r>
            <a:r>
              <a:rPr lang="en-US" altLang="en-US" sz="2800" i="1" smtClean="0">
                <a:solidFill>
                  <a:srgbClr val="3B4F89"/>
                </a:solidFill>
              </a:rPr>
              <a:t>p</a:t>
            </a:r>
            <a:r>
              <a:rPr lang="en-US" altLang="en-US" sz="2800" baseline="-25000" smtClean="0">
                <a:solidFill>
                  <a:srgbClr val="3B4F89"/>
                </a:solidFill>
              </a:rPr>
              <a:t>3</a:t>
            </a:r>
            <a:r>
              <a:rPr lang="en-US" altLang="en-US" sz="2800" smtClean="0">
                <a:solidFill>
                  <a:srgbClr val="3B4F89"/>
                </a:solidFill>
              </a:rPr>
              <a:t>/</a:t>
            </a:r>
            <a:r>
              <a:rPr lang="en-US" altLang="en-US" sz="2800" i="1" smtClean="0">
                <a:solidFill>
                  <a:srgbClr val="3B4F89"/>
                </a:solidFill>
              </a:rPr>
              <a:t>p</a:t>
            </a:r>
            <a:r>
              <a:rPr lang="en-US" altLang="en-US" sz="2800" baseline="-25000" smtClean="0">
                <a:solidFill>
                  <a:srgbClr val="3B4F89"/>
                </a:solidFill>
              </a:rPr>
              <a:t>1</a:t>
            </a:r>
            <a:r>
              <a:rPr lang="en-US" altLang="en-US" sz="2800" smtClean="0">
                <a:solidFill>
                  <a:srgbClr val="3B4F89"/>
                </a:solidFill>
              </a:rPr>
              <a:t> = 3</a:t>
            </a:r>
          </a:p>
          <a:p>
            <a:pPr>
              <a:lnSpc>
                <a:spcPct val="90000"/>
              </a:lnSpc>
            </a:pPr>
            <a:r>
              <a:rPr lang="en-US" altLang="en-US" smtClean="0"/>
              <a:t>In equilibrium:</a:t>
            </a:r>
          </a:p>
          <a:p>
            <a:pPr lvl="1">
              <a:lnSpc>
                <a:spcPct val="90000"/>
              </a:lnSpc>
            </a:pPr>
            <a:r>
              <a:rPr lang="en-US" altLang="en-US" smtClean="0"/>
              <a:t>gold will have a price twice that of silver</a:t>
            </a:r>
          </a:p>
          <a:p>
            <a:pPr lvl="1">
              <a:lnSpc>
                <a:spcPct val="90000"/>
              </a:lnSpc>
            </a:pPr>
            <a:r>
              <a:rPr lang="en-US" altLang="en-US" smtClean="0"/>
              <a:t>platinum will have a price three times that of silver</a:t>
            </a:r>
          </a:p>
          <a:p>
            <a:pPr lvl="1">
              <a:lnSpc>
                <a:spcPct val="80000"/>
              </a:lnSpc>
            </a:pPr>
            <a:r>
              <a:rPr lang="en-US" altLang="en-US" smtClean="0"/>
              <a:t>the price of platinum will be 1.5 times that of gold</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F0A17B9D-1B41-48A4-A848-6979CC3D8AEA}" type="slidenum">
              <a:rPr lang="en-US" altLang="en-US" sz="1400">
                <a:solidFill>
                  <a:schemeClr val="tx1"/>
                </a:solidFill>
                <a:latin typeface="Times New Roman" panose="02020603050405020304" pitchFamily="18" charset="0"/>
              </a:rPr>
              <a:pPr algn="r"/>
              <a:t>53</a:t>
            </a:fld>
            <a:endParaRPr lang="en-US" altLang="en-US" sz="1400">
              <a:solidFill>
                <a:schemeClr val="tx1"/>
              </a:solidFill>
              <a:latin typeface="Times New Roman" panose="02020603050405020304" pitchFamily="18" charset="0"/>
            </a:endParaRPr>
          </a:p>
        </p:txBody>
      </p:sp>
      <p:sp>
        <p:nvSpPr>
          <p:cNvPr id="57347" name="Rectangle 2"/>
          <p:cNvSpPr>
            <a:spLocks noGrp="1" noChangeArrowheads="1"/>
          </p:cNvSpPr>
          <p:nvPr>
            <p:ph type="title"/>
          </p:nvPr>
        </p:nvSpPr>
        <p:spPr/>
        <p:txBody>
          <a:bodyPr/>
          <a:lstStyle/>
          <a:p>
            <a:pPr>
              <a:lnSpc>
                <a:spcPct val="90000"/>
              </a:lnSpc>
            </a:pPr>
            <a:r>
              <a:rPr lang="en-US" altLang="en-US" smtClean="0"/>
              <a:t>A General Equilibrium with Three Goods</a:t>
            </a:r>
          </a:p>
        </p:txBody>
      </p:sp>
      <p:sp>
        <p:nvSpPr>
          <p:cNvPr id="57348" name="Rectangle 3"/>
          <p:cNvSpPr>
            <a:spLocks noGrp="1" noChangeArrowheads="1"/>
          </p:cNvSpPr>
          <p:nvPr>
            <p:ph type="body" idx="1"/>
          </p:nvPr>
        </p:nvSpPr>
        <p:spPr>
          <a:xfrm>
            <a:off x="533400" y="2133600"/>
            <a:ext cx="8229600" cy="2209800"/>
          </a:xfrm>
        </p:spPr>
        <p:txBody>
          <a:bodyPr/>
          <a:lstStyle/>
          <a:p>
            <a:pPr>
              <a:lnSpc>
                <a:spcPct val="90000"/>
              </a:lnSpc>
            </a:pPr>
            <a:r>
              <a:rPr lang="en-US" altLang="en-US" smtClean="0"/>
              <a:t>Because Walras’ law must hold, we know</a:t>
            </a:r>
          </a:p>
          <a:p>
            <a:pPr algn="ctr">
              <a:buFontTx/>
              <a:buNone/>
            </a:pPr>
            <a:r>
              <a:rPr lang="en-US" altLang="en-US" sz="2800" i="1" smtClean="0">
                <a:solidFill>
                  <a:srgbClr val="3B4F89"/>
                </a:solidFill>
              </a:rPr>
              <a:t>p</a:t>
            </a:r>
            <a:r>
              <a:rPr lang="en-US" altLang="en-US" sz="2800" baseline="-25000" smtClean="0">
                <a:solidFill>
                  <a:srgbClr val="3B4F89"/>
                </a:solidFill>
              </a:rPr>
              <a:t>1</a:t>
            </a:r>
            <a:r>
              <a:rPr lang="en-US" altLang="en-US" sz="2800" i="1" smtClean="0">
                <a:solidFill>
                  <a:srgbClr val="3B4F89"/>
                </a:solidFill>
              </a:rPr>
              <a:t>ED</a:t>
            </a:r>
            <a:r>
              <a:rPr lang="en-US" altLang="en-US" sz="2800" baseline="-25000" smtClean="0">
                <a:solidFill>
                  <a:srgbClr val="3B4F89"/>
                </a:solidFill>
              </a:rPr>
              <a:t>1</a:t>
            </a:r>
            <a:r>
              <a:rPr lang="en-US" altLang="en-US" sz="2800" smtClean="0">
                <a:solidFill>
                  <a:srgbClr val="3B4F89"/>
                </a:solidFill>
              </a:rPr>
              <a:t> = – </a:t>
            </a:r>
            <a:r>
              <a:rPr lang="en-US" altLang="en-US" sz="2800" i="1" smtClean="0">
                <a:solidFill>
                  <a:srgbClr val="3B4F89"/>
                </a:solidFill>
              </a:rPr>
              <a:t>p</a:t>
            </a:r>
            <a:r>
              <a:rPr lang="en-US" altLang="en-US" sz="2800" baseline="-25000" smtClean="0">
                <a:solidFill>
                  <a:srgbClr val="3B4F89"/>
                </a:solidFill>
              </a:rPr>
              <a:t>2</a:t>
            </a:r>
            <a:r>
              <a:rPr lang="en-US" altLang="en-US" sz="2800" i="1" smtClean="0">
                <a:solidFill>
                  <a:srgbClr val="3B4F89"/>
                </a:solidFill>
              </a:rPr>
              <a:t>ED</a:t>
            </a:r>
            <a:r>
              <a:rPr lang="en-US" altLang="en-US" sz="2800" baseline="-25000" smtClean="0">
                <a:solidFill>
                  <a:srgbClr val="3B4F89"/>
                </a:solidFill>
              </a:rPr>
              <a:t>2</a:t>
            </a:r>
            <a:r>
              <a:rPr lang="en-US" altLang="en-US" sz="2800" smtClean="0">
                <a:solidFill>
                  <a:srgbClr val="3B4F89"/>
                </a:solidFill>
              </a:rPr>
              <a:t> – </a:t>
            </a:r>
            <a:r>
              <a:rPr lang="en-US" altLang="en-US" sz="2800" i="1" smtClean="0">
                <a:solidFill>
                  <a:srgbClr val="3B4F89"/>
                </a:solidFill>
              </a:rPr>
              <a:t>p</a:t>
            </a:r>
            <a:r>
              <a:rPr lang="en-US" altLang="en-US" sz="2800" baseline="-25000" smtClean="0">
                <a:solidFill>
                  <a:srgbClr val="3B4F89"/>
                </a:solidFill>
              </a:rPr>
              <a:t>3</a:t>
            </a:r>
            <a:r>
              <a:rPr lang="en-US" altLang="en-US" sz="2800" i="1" smtClean="0">
                <a:solidFill>
                  <a:srgbClr val="3B4F89"/>
                </a:solidFill>
              </a:rPr>
              <a:t>ED</a:t>
            </a:r>
            <a:r>
              <a:rPr lang="en-US" altLang="en-US" sz="2800" baseline="-25000" smtClean="0">
                <a:solidFill>
                  <a:srgbClr val="3B4F89"/>
                </a:solidFill>
              </a:rPr>
              <a:t>3</a:t>
            </a:r>
            <a:endParaRPr lang="en-US" altLang="en-US" sz="2800" smtClean="0">
              <a:solidFill>
                <a:srgbClr val="3B4F89"/>
              </a:solidFill>
            </a:endParaRPr>
          </a:p>
          <a:p>
            <a:r>
              <a:rPr lang="en-US" altLang="en-US" smtClean="0"/>
              <a:t>Substituting the excess demand functions for gold and silver and substituting, we get</a:t>
            </a:r>
          </a:p>
        </p:txBody>
      </p:sp>
      <p:graphicFrame>
        <p:nvGraphicFramePr>
          <p:cNvPr id="942084" name="Object 4"/>
          <p:cNvGraphicFramePr>
            <a:graphicFrameLocks noChangeAspect="1"/>
          </p:cNvGraphicFramePr>
          <p:nvPr/>
        </p:nvGraphicFramePr>
        <p:xfrm>
          <a:off x="1524000" y="4522788"/>
          <a:ext cx="6324600" cy="936625"/>
        </p:xfrm>
        <a:graphic>
          <a:graphicData uri="http://schemas.openxmlformats.org/presentationml/2006/ole">
            <mc:AlternateContent xmlns:mc="http://schemas.openxmlformats.org/markup-compatibility/2006">
              <mc:Choice xmlns:v="urn:schemas-microsoft-com:vml" Requires="v">
                <p:oleObj spid="_x0000_s57351" name="Equation" r:id="rId3" imgW="2903173" imgH="426816" progId="Equation.3">
                  <p:embed/>
                </p:oleObj>
              </mc:Choice>
              <mc:Fallback>
                <p:oleObj name="Equation" r:id="rId3" imgW="2903173" imgH="426816"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522788"/>
                        <a:ext cx="6324600" cy="936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42085" name="Object 5"/>
          <p:cNvGraphicFramePr>
            <a:graphicFrameLocks noChangeAspect="1"/>
          </p:cNvGraphicFramePr>
          <p:nvPr/>
        </p:nvGraphicFramePr>
        <p:xfrm>
          <a:off x="2514600" y="5715000"/>
          <a:ext cx="4198938" cy="938213"/>
        </p:xfrm>
        <a:graphic>
          <a:graphicData uri="http://schemas.openxmlformats.org/presentationml/2006/ole">
            <mc:AlternateContent xmlns:mc="http://schemas.openxmlformats.org/markup-compatibility/2006">
              <mc:Choice xmlns:v="urn:schemas-microsoft-com:vml" Requires="v">
                <p:oleObj spid="_x0000_s57352" name="Equation" r:id="rId5" imgW="1920321" imgH="426816" progId="Equation.3">
                  <p:embed/>
                </p:oleObj>
              </mc:Choice>
              <mc:Fallback>
                <p:oleObj name="Equation" r:id="rId5" imgW="1920321" imgH="426816"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5715000"/>
                        <a:ext cx="4198938" cy="938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942084"/>
                                        </p:tgtEl>
                                        <p:attrNameLst>
                                          <p:attrName>style.visibility</p:attrName>
                                        </p:attrNameLst>
                                      </p:cBhvr>
                                      <p:to>
                                        <p:strVal val="visible"/>
                                      </p:to>
                                    </p:set>
                                    <p:animEffect transition="in" filter="wipe(left)">
                                      <p:cBhvr>
                                        <p:cTn id="7" dur="500"/>
                                        <p:tgtEl>
                                          <p:spTgt spid="94208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42085"/>
                                        </p:tgtEl>
                                        <p:attrNameLst>
                                          <p:attrName>style.visibility</p:attrName>
                                        </p:attrNameLst>
                                      </p:cBhvr>
                                      <p:to>
                                        <p:strVal val="visible"/>
                                      </p:to>
                                    </p:set>
                                    <p:animEffect transition="in" filter="wipe(left)">
                                      <p:cBhvr>
                                        <p:cTn id="12" dur="500"/>
                                        <p:tgtEl>
                                          <p:spTgt spid="942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2D43E37E-831D-4BDF-B5C9-2CF5F822006D}" type="slidenum">
              <a:rPr lang="en-US" altLang="en-US" sz="1400">
                <a:solidFill>
                  <a:schemeClr val="tx1"/>
                </a:solidFill>
                <a:latin typeface="Times New Roman" panose="02020603050405020304" pitchFamily="18" charset="0"/>
              </a:rPr>
              <a:pPr algn="r"/>
              <a:t>54</a:t>
            </a:fld>
            <a:endParaRPr lang="en-US" altLang="en-US" sz="1400">
              <a:solidFill>
                <a:schemeClr val="tx1"/>
              </a:solidFill>
              <a:latin typeface="Times New Roman" panose="02020603050405020304" pitchFamily="18" charset="0"/>
            </a:endParaRPr>
          </a:p>
        </p:txBody>
      </p:sp>
      <p:sp>
        <p:nvSpPr>
          <p:cNvPr id="58371" name="Rectangle 2"/>
          <p:cNvSpPr>
            <a:spLocks noGrp="1" noChangeArrowheads="1"/>
          </p:cNvSpPr>
          <p:nvPr>
            <p:ph type="title"/>
          </p:nvPr>
        </p:nvSpPr>
        <p:spPr/>
        <p:txBody>
          <a:bodyPr/>
          <a:lstStyle/>
          <a:p>
            <a:pPr>
              <a:lnSpc>
                <a:spcPct val="80000"/>
              </a:lnSpc>
            </a:pPr>
            <a:r>
              <a:rPr lang="en-US" altLang="en-US" smtClean="0"/>
              <a:t>Smith’s Invisible Hand Hypothesis</a:t>
            </a:r>
          </a:p>
        </p:txBody>
      </p:sp>
      <p:sp>
        <p:nvSpPr>
          <p:cNvPr id="58372" name="Rectangle 3"/>
          <p:cNvSpPr>
            <a:spLocks noGrp="1" noChangeArrowheads="1"/>
          </p:cNvSpPr>
          <p:nvPr>
            <p:ph type="body" idx="1"/>
          </p:nvPr>
        </p:nvSpPr>
        <p:spPr/>
        <p:txBody>
          <a:bodyPr/>
          <a:lstStyle/>
          <a:p>
            <a:r>
              <a:rPr lang="en-US" altLang="en-US" smtClean="0"/>
              <a:t>Adam Smith believed that the competitive market system provided a powerful “invisible hand” that ensured resources would find their way to where they were most valued</a:t>
            </a:r>
          </a:p>
          <a:p>
            <a:r>
              <a:rPr lang="en-US" altLang="en-US" smtClean="0"/>
              <a:t>Reliance on the economic self-interest of individuals and firms would result in a desirable social outcome</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22C2B8F1-E2E6-40A2-B9E9-A98A25A6BD4E}" type="slidenum">
              <a:rPr lang="en-US" altLang="en-US" sz="1400">
                <a:solidFill>
                  <a:schemeClr val="tx1"/>
                </a:solidFill>
                <a:latin typeface="Times New Roman" panose="02020603050405020304" pitchFamily="18" charset="0"/>
              </a:rPr>
              <a:pPr algn="r"/>
              <a:t>55</a:t>
            </a:fld>
            <a:endParaRPr lang="en-US" altLang="en-US" sz="1400">
              <a:solidFill>
                <a:schemeClr val="tx1"/>
              </a:solidFill>
              <a:latin typeface="Times New Roman" panose="02020603050405020304" pitchFamily="18" charset="0"/>
            </a:endParaRPr>
          </a:p>
        </p:txBody>
      </p:sp>
      <p:sp>
        <p:nvSpPr>
          <p:cNvPr id="59395" name="Rectangle 2"/>
          <p:cNvSpPr>
            <a:spLocks noGrp="1" noChangeArrowheads="1"/>
          </p:cNvSpPr>
          <p:nvPr>
            <p:ph type="title"/>
          </p:nvPr>
        </p:nvSpPr>
        <p:spPr/>
        <p:txBody>
          <a:bodyPr/>
          <a:lstStyle/>
          <a:p>
            <a:pPr>
              <a:lnSpc>
                <a:spcPct val="80000"/>
              </a:lnSpc>
            </a:pPr>
            <a:r>
              <a:rPr lang="en-US" altLang="en-US" smtClean="0"/>
              <a:t>Smith’s Invisible Hand Hypothesis</a:t>
            </a:r>
          </a:p>
        </p:txBody>
      </p:sp>
      <p:sp>
        <p:nvSpPr>
          <p:cNvPr id="59396" name="Rectangle 3"/>
          <p:cNvSpPr>
            <a:spLocks noGrp="1" noChangeArrowheads="1"/>
          </p:cNvSpPr>
          <p:nvPr>
            <p:ph type="body" idx="1"/>
          </p:nvPr>
        </p:nvSpPr>
        <p:spPr>
          <a:xfrm>
            <a:off x="685800" y="2209800"/>
            <a:ext cx="7848600" cy="3886200"/>
          </a:xfrm>
        </p:spPr>
        <p:txBody>
          <a:bodyPr/>
          <a:lstStyle/>
          <a:p>
            <a:r>
              <a:rPr lang="en-US" altLang="en-US" smtClean="0"/>
              <a:t>Smith’s insights gave rise to modern welfare economics</a:t>
            </a:r>
          </a:p>
          <a:p>
            <a:r>
              <a:rPr lang="en-US" altLang="en-US" smtClean="0"/>
              <a:t>The “First Theorem of Welfare Economics” suggests that there is an exact correspondence between the efficient allocation of resources and the competitive pricing of these resources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B3891665-B062-4264-8D85-2661ACFFCFA7}" type="slidenum">
              <a:rPr lang="en-US" altLang="en-US" sz="1400">
                <a:solidFill>
                  <a:schemeClr val="tx1"/>
                </a:solidFill>
                <a:latin typeface="Times New Roman" panose="02020603050405020304" pitchFamily="18" charset="0"/>
              </a:rPr>
              <a:pPr algn="r"/>
              <a:t>56</a:t>
            </a:fld>
            <a:endParaRPr lang="en-US" altLang="en-US" sz="1400">
              <a:solidFill>
                <a:schemeClr val="tx1"/>
              </a:solidFill>
              <a:latin typeface="Times New Roman" panose="02020603050405020304" pitchFamily="18" charset="0"/>
            </a:endParaRPr>
          </a:p>
        </p:txBody>
      </p:sp>
      <p:sp>
        <p:nvSpPr>
          <p:cNvPr id="60419" name="Rectangle 2"/>
          <p:cNvSpPr>
            <a:spLocks noGrp="1" noChangeArrowheads="1"/>
          </p:cNvSpPr>
          <p:nvPr>
            <p:ph type="title"/>
          </p:nvPr>
        </p:nvSpPr>
        <p:spPr>
          <a:xfrm>
            <a:off x="685800" y="838200"/>
            <a:ext cx="7772400" cy="914400"/>
          </a:xfrm>
        </p:spPr>
        <p:txBody>
          <a:bodyPr/>
          <a:lstStyle/>
          <a:p>
            <a:r>
              <a:rPr lang="en-US" altLang="en-US" smtClean="0"/>
              <a:t>Pareto Efficiency</a:t>
            </a:r>
          </a:p>
        </p:txBody>
      </p:sp>
      <p:sp>
        <p:nvSpPr>
          <p:cNvPr id="60420" name="Rectangle 3"/>
          <p:cNvSpPr>
            <a:spLocks noGrp="1" noChangeArrowheads="1"/>
          </p:cNvSpPr>
          <p:nvPr>
            <p:ph type="body" idx="1"/>
          </p:nvPr>
        </p:nvSpPr>
        <p:spPr>
          <a:xfrm>
            <a:off x="609600" y="1905000"/>
            <a:ext cx="8077200" cy="4191000"/>
          </a:xfrm>
        </p:spPr>
        <p:txBody>
          <a:bodyPr/>
          <a:lstStyle/>
          <a:p>
            <a:r>
              <a:rPr lang="en-US" altLang="en-US" smtClean="0"/>
              <a:t>An allocation of resources is </a:t>
            </a:r>
            <a:r>
              <a:rPr lang="en-US" altLang="en-US" u="sng" smtClean="0"/>
              <a:t>Pareto efficient</a:t>
            </a:r>
            <a:r>
              <a:rPr lang="en-US" altLang="en-US" smtClean="0"/>
              <a:t> if it is not possible (through further reallocations) to make one person better off without making someone else worse off</a:t>
            </a:r>
          </a:p>
          <a:p>
            <a:r>
              <a:rPr lang="en-US" altLang="en-US" smtClean="0"/>
              <a:t>The Pareto definition identifies allocations as being “inefficient” if unambiguous improvements are possible</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C6FCF1AC-442E-4F17-9762-5E936F32DD46}" type="slidenum">
              <a:rPr lang="en-US" altLang="en-US" sz="1400">
                <a:solidFill>
                  <a:schemeClr val="tx1"/>
                </a:solidFill>
                <a:latin typeface="Times New Roman" panose="02020603050405020304" pitchFamily="18" charset="0"/>
              </a:rPr>
              <a:pPr algn="r"/>
              <a:t>57</a:t>
            </a:fld>
            <a:endParaRPr lang="en-US" altLang="en-US" sz="1400">
              <a:solidFill>
                <a:schemeClr val="tx1"/>
              </a:solidFill>
              <a:latin typeface="Times New Roman" panose="02020603050405020304" pitchFamily="18" charset="0"/>
            </a:endParaRPr>
          </a:p>
        </p:txBody>
      </p:sp>
      <p:sp>
        <p:nvSpPr>
          <p:cNvPr id="61443" name="Rectangle 2"/>
          <p:cNvSpPr>
            <a:spLocks noGrp="1" noChangeArrowheads="1"/>
          </p:cNvSpPr>
          <p:nvPr>
            <p:ph type="title"/>
          </p:nvPr>
        </p:nvSpPr>
        <p:spPr>
          <a:xfrm>
            <a:off x="685800" y="838200"/>
            <a:ext cx="7772400" cy="914400"/>
          </a:xfrm>
        </p:spPr>
        <p:txBody>
          <a:bodyPr/>
          <a:lstStyle/>
          <a:p>
            <a:r>
              <a:rPr lang="en-US" altLang="en-US" smtClean="0"/>
              <a:t>Efficiency in Production</a:t>
            </a:r>
          </a:p>
        </p:txBody>
      </p:sp>
      <p:sp>
        <p:nvSpPr>
          <p:cNvPr id="61444" name="Rectangle 3"/>
          <p:cNvSpPr>
            <a:spLocks noGrp="1" noChangeArrowheads="1"/>
          </p:cNvSpPr>
          <p:nvPr>
            <p:ph type="body" idx="1"/>
          </p:nvPr>
        </p:nvSpPr>
        <p:spPr>
          <a:xfrm>
            <a:off x="685800" y="1828800"/>
            <a:ext cx="7924800" cy="4648200"/>
          </a:xfrm>
        </p:spPr>
        <p:txBody>
          <a:bodyPr/>
          <a:lstStyle/>
          <a:p>
            <a:r>
              <a:rPr lang="en-US" altLang="en-US" smtClean="0"/>
              <a:t>An allocation of resources is </a:t>
            </a:r>
            <a:r>
              <a:rPr lang="en-US" altLang="en-US" u="sng" smtClean="0"/>
              <a:t>efficient in production</a:t>
            </a:r>
            <a:r>
              <a:rPr lang="en-US" altLang="en-US" smtClean="0"/>
              <a:t> (or “technically efficient”) if no further reallocation would permit more of one good to be produced without necessarily reducing the output of some other good</a:t>
            </a:r>
          </a:p>
          <a:p>
            <a:r>
              <a:rPr lang="en-US" altLang="en-US" smtClean="0"/>
              <a:t>Technical efficiency is a precondition for Pareto efficiency but does not guarantee Pareto efficiency</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C299BCDA-21D3-4C73-A96C-3D351F760636}" type="slidenum">
              <a:rPr lang="en-US" altLang="en-US" sz="1400">
                <a:solidFill>
                  <a:schemeClr val="tx1"/>
                </a:solidFill>
                <a:latin typeface="Times New Roman" panose="02020603050405020304" pitchFamily="18" charset="0"/>
              </a:rPr>
              <a:pPr algn="r"/>
              <a:t>58</a:t>
            </a:fld>
            <a:endParaRPr lang="en-US" altLang="en-US" sz="1400">
              <a:solidFill>
                <a:schemeClr val="tx1"/>
              </a:solidFill>
              <a:latin typeface="Times New Roman" panose="02020603050405020304" pitchFamily="18" charset="0"/>
            </a:endParaRPr>
          </a:p>
        </p:txBody>
      </p:sp>
      <p:sp>
        <p:nvSpPr>
          <p:cNvPr id="62467" name="Rectangle 2"/>
          <p:cNvSpPr>
            <a:spLocks noGrp="1" noChangeArrowheads="1"/>
          </p:cNvSpPr>
          <p:nvPr>
            <p:ph type="title"/>
          </p:nvPr>
        </p:nvSpPr>
        <p:spPr>
          <a:xfrm>
            <a:off x="685800" y="838200"/>
            <a:ext cx="7772400" cy="1219200"/>
          </a:xfrm>
        </p:spPr>
        <p:txBody>
          <a:bodyPr/>
          <a:lstStyle/>
          <a:p>
            <a:pPr>
              <a:lnSpc>
                <a:spcPct val="80000"/>
              </a:lnSpc>
            </a:pPr>
            <a:r>
              <a:rPr lang="en-US" altLang="en-US" smtClean="0"/>
              <a:t>Competitive Prices and Efficiency</a:t>
            </a:r>
          </a:p>
        </p:txBody>
      </p:sp>
      <p:sp>
        <p:nvSpPr>
          <p:cNvPr id="62468" name="Rectangle 3"/>
          <p:cNvSpPr>
            <a:spLocks noGrp="1" noChangeArrowheads="1"/>
          </p:cNvSpPr>
          <p:nvPr>
            <p:ph type="body" idx="1"/>
          </p:nvPr>
        </p:nvSpPr>
        <p:spPr/>
        <p:txBody>
          <a:bodyPr/>
          <a:lstStyle/>
          <a:p>
            <a:r>
              <a:rPr lang="en-US" altLang="en-US" smtClean="0"/>
              <a:t>Attaining a Pareto efficient allocation of resources requires that the rate of trade-off between any two goods be the same for all economic agents</a:t>
            </a:r>
          </a:p>
          <a:p>
            <a:r>
              <a:rPr lang="en-US" altLang="en-US" smtClean="0"/>
              <a:t>In a perfectly competitive economy, the ratio of the prices of the two goods provides the common rate of trade-off to which all agents will adjust</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851672D1-3B4A-4B74-8338-E3A6D490970A}" type="slidenum">
              <a:rPr lang="en-US" altLang="en-US" sz="1400">
                <a:solidFill>
                  <a:schemeClr val="tx1"/>
                </a:solidFill>
                <a:latin typeface="Times New Roman" panose="02020603050405020304" pitchFamily="18" charset="0"/>
              </a:rPr>
              <a:pPr algn="r"/>
              <a:t>59</a:t>
            </a:fld>
            <a:endParaRPr lang="en-US" altLang="en-US" sz="1400">
              <a:solidFill>
                <a:schemeClr val="tx1"/>
              </a:solidFill>
              <a:latin typeface="Times New Roman" panose="02020603050405020304" pitchFamily="18" charset="0"/>
            </a:endParaRPr>
          </a:p>
        </p:txBody>
      </p:sp>
      <p:sp>
        <p:nvSpPr>
          <p:cNvPr id="63491" name="Rectangle 2"/>
          <p:cNvSpPr>
            <a:spLocks noGrp="1" noChangeArrowheads="1"/>
          </p:cNvSpPr>
          <p:nvPr>
            <p:ph type="title"/>
          </p:nvPr>
        </p:nvSpPr>
        <p:spPr>
          <a:xfrm>
            <a:off x="685800" y="838200"/>
            <a:ext cx="7772400" cy="1219200"/>
          </a:xfrm>
        </p:spPr>
        <p:txBody>
          <a:bodyPr/>
          <a:lstStyle/>
          <a:p>
            <a:pPr>
              <a:lnSpc>
                <a:spcPct val="80000"/>
              </a:lnSpc>
            </a:pPr>
            <a:r>
              <a:rPr lang="en-US" altLang="en-US" smtClean="0"/>
              <a:t>Competitive Prices and Efficiency</a:t>
            </a:r>
          </a:p>
        </p:txBody>
      </p:sp>
      <p:sp>
        <p:nvSpPr>
          <p:cNvPr id="63492" name="Rectangle 3"/>
          <p:cNvSpPr>
            <a:spLocks noGrp="1" noChangeArrowheads="1"/>
          </p:cNvSpPr>
          <p:nvPr>
            <p:ph type="body" idx="1"/>
          </p:nvPr>
        </p:nvSpPr>
        <p:spPr/>
        <p:txBody>
          <a:bodyPr/>
          <a:lstStyle/>
          <a:p>
            <a:r>
              <a:rPr lang="en-US" altLang="en-US" smtClean="0"/>
              <a:t>Because all agents face the same prices, all trade-off rates will be equalized and an efficient allocation will be achieved</a:t>
            </a:r>
          </a:p>
          <a:p>
            <a:r>
              <a:rPr lang="en-US" altLang="en-US" smtClean="0"/>
              <a:t>This is the “First Theorem of Welfare Economics”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CF26BFF7-22F4-45AE-8F99-3CF6EC5BFEE7}" type="slidenum">
              <a:rPr lang="en-US" altLang="en-US" sz="1400">
                <a:solidFill>
                  <a:schemeClr val="tx1"/>
                </a:solidFill>
                <a:latin typeface="Times New Roman" panose="02020603050405020304" pitchFamily="18" charset="0"/>
              </a:rPr>
              <a:pPr algn="r"/>
              <a:t>6</a:t>
            </a:fld>
            <a:endParaRPr lang="en-US" altLang="en-US" sz="1400">
              <a:solidFill>
                <a:schemeClr val="tx1"/>
              </a:solidFill>
              <a:latin typeface="Times New Roman" panose="02020603050405020304" pitchFamily="18" charset="0"/>
            </a:endParaRPr>
          </a:p>
        </p:txBody>
      </p:sp>
      <p:sp>
        <p:nvSpPr>
          <p:cNvPr id="9219" name="Rectangle 2"/>
          <p:cNvSpPr>
            <a:spLocks noGrp="1" noChangeArrowheads="1"/>
          </p:cNvSpPr>
          <p:nvPr>
            <p:ph type="title"/>
          </p:nvPr>
        </p:nvSpPr>
        <p:spPr>
          <a:xfrm>
            <a:off x="685800" y="838200"/>
            <a:ext cx="7772400" cy="838200"/>
          </a:xfrm>
        </p:spPr>
        <p:txBody>
          <a:bodyPr/>
          <a:lstStyle/>
          <a:p>
            <a:r>
              <a:rPr lang="en-US" altLang="en-US" smtClean="0"/>
              <a:t>Edgeworth Box Diagram</a:t>
            </a:r>
          </a:p>
        </p:txBody>
      </p:sp>
      <p:sp>
        <p:nvSpPr>
          <p:cNvPr id="9220" name="Rectangle 3"/>
          <p:cNvSpPr>
            <a:spLocks noGrp="1" noChangeArrowheads="1"/>
          </p:cNvSpPr>
          <p:nvPr>
            <p:ph type="body" idx="1"/>
          </p:nvPr>
        </p:nvSpPr>
        <p:spPr>
          <a:xfrm>
            <a:off x="685800" y="1600200"/>
            <a:ext cx="7924800" cy="4953000"/>
          </a:xfrm>
        </p:spPr>
        <p:txBody>
          <a:bodyPr/>
          <a:lstStyle/>
          <a:p>
            <a:r>
              <a:rPr lang="en-US" altLang="en-US" smtClean="0"/>
              <a:t>Construction of the production possibility curve for </a:t>
            </a:r>
            <a:r>
              <a:rPr lang="en-US" altLang="en-US" i="1" smtClean="0"/>
              <a:t>x</a:t>
            </a:r>
            <a:r>
              <a:rPr lang="en-US" altLang="en-US" smtClean="0"/>
              <a:t> and </a:t>
            </a:r>
            <a:r>
              <a:rPr lang="en-US" altLang="en-US" i="1" smtClean="0"/>
              <a:t>y</a:t>
            </a:r>
            <a:r>
              <a:rPr lang="en-US" altLang="en-US" smtClean="0"/>
              <a:t> starts with the assumption that the amounts of </a:t>
            </a:r>
            <a:r>
              <a:rPr lang="en-US" altLang="en-US" i="1" smtClean="0"/>
              <a:t>k</a:t>
            </a:r>
            <a:r>
              <a:rPr lang="en-US" altLang="en-US" smtClean="0"/>
              <a:t> and </a:t>
            </a:r>
            <a:r>
              <a:rPr lang="en-US" altLang="en-US" i="1" smtClean="0">
                <a:latin typeface="Times New Roman" panose="02020603050405020304" pitchFamily="18" charset="0"/>
              </a:rPr>
              <a:t>l</a:t>
            </a:r>
            <a:r>
              <a:rPr lang="en-US" altLang="en-US" smtClean="0"/>
              <a:t> are fixed</a:t>
            </a:r>
          </a:p>
          <a:p>
            <a:r>
              <a:rPr lang="en-US" altLang="en-US" smtClean="0"/>
              <a:t>An Edgeworth box shows every possible way the existing </a:t>
            </a:r>
            <a:r>
              <a:rPr lang="en-US" altLang="en-US" i="1" smtClean="0"/>
              <a:t>k</a:t>
            </a:r>
            <a:r>
              <a:rPr lang="en-US" altLang="en-US" smtClean="0"/>
              <a:t> and </a:t>
            </a:r>
            <a:r>
              <a:rPr lang="en-US" altLang="en-US" i="1" smtClean="0">
                <a:latin typeface="Times New Roman" panose="02020603050405020304" pitchFamily="18" charset="0"/>
              </a:rPr>
              <a:t>l</a:t>
            </a:r>
            <a:r>
              <a:rPr lang="en-US" altLang="en-US" smtClean="0"/>
              <a:t> might be used to produce </a:t>
            </a:r>
            <a:r>
              <a:rPr lang="en-US" altLang="en-US" i="1" smtClean="0"/>
              <a:t>x</a:t>
            </a:r>
            <a:r>
              <a:rPr lang="en-US" altLang="en-US" smtClean="0"/>
              <a:t> and </a:t>
            </a:r>
            <a:r>
              <a:rPr lang="en-US" altLang="en-US" i="1" smtClean="0"/>
              <a:t>y</a:t>
            </a:r>
            <a:endParaRPr lang="en-US" altLang="en-US" smtClean="0"/>
          </a:p>
          <a:p>
            <a:pPr lvl="1"/>
            <a:r>
              <a:rPr lang="en-US" altLang="en-US" smtClean="0"/>
              <a:t>any point in the box represents a fully employed allocation of the available resources to </a:t>
            </a:r>
            <a:r>
              <a:rPr lang="en-US" altLang="en-US" i="1" smtClean="0"/>
              <a:t>x</a:t>
            </a:r>
            <a:r>
              <a:rPr lang="en-US" altLang="en-US" smtClean="0"/>
              <a:t> and </a:t>
            </a:r>
            <a:r>
              <a:rPr lang="en-US" altLang="en-US" i="1" smtClean="0"/>
              <a:t>y</a:t>
            </a:r>
            <a:endParaRPr lang="en-US" altLang="en-US"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F5AAA8FC-707B-4187-B233-2384B5C0BBBE}" type="slidenum">
              <a:rPr lang="en-US" altLang="en-US" sz="1400">
                <a:solidFill>
                  <a:schemeClr val="tx1"/>
                </a:solidFill>
                <a:latin typeface="Times New Roman" panose="02020603050405020304" pitchFamily="18" charset="0"/>
              </a:rPr>
              <a:pPr algn="r"/>
              <a:t>60</a:t>
            </a:fld>
            <a:endParaRPr lang="en-US" altLang="en-US" sz="1400">
              <a:solidFill>
                <a:schemeClr val="tx1"/>
              </a:solidFill>
              <a:latin typeface="Times New Roman" panose="02020603050405020304" pitchFamily="18" charset="0"/>
            </a:endParaRPr>
          </a:p>
        </p:txBody>
      </p:sp>
      <p:sp>
        <p:nvSpPr>
          <p:cNvPr id="64515" name="Rectangle 2"/>
          <p:cNvSpPr>
            <a:spLocks noGrp="1" noChangeArrowheads="1"/>
          </p:cNvSpPr>
          <p:nvPr>
            <p:ph type="title"/>
          </p:nvPr>
        </p:nvSpPr>
        <p:spPr>
          <a:xfrm>
            <a:off x="685800" y="838200"/>
            <a:ext cx="7772400" cy="838200"/>
          </a:xfrm>
        </p:spPr>
        <p:txBody>
          <a:bodyPr/>
          <a:lstStyle/>
          <a:p>
            <a:r>
              <a:rPr lang="en-US" altLang="en-US" smtClean="0"/>
              <a:t>Distribution</a:t>
            </a:r>
          </a:p>
        </p:txBody>
      </p:sp>
      <p:sp>
        <p:nvSpPr>
          <p:cNvPr id="64516" name="Rectangle 3"/>
          <p:cNvSpPr>
            <a:spLocks noGrp="1" noChangeArrowheads="1"/>
          </p:cNvSpPr>
          <p:nvPr>
            <p:ph type="body" idx="1"/>
          </p:nvPr>
        </p:nvSpPr>
        <p:spPr>
          <a:xfrm>
            <a:off x="685800" y="1905000"/>
            <a:ext cx="7924800" cy="4191000"/>
          </a:xfrm>
        </p:spPr>
        <p:txBody>
          <a:bodyPr/>
          <a:lstStyle/>
          <a:p>
            <a:r>
              <a:rPr lang="en-US" altLang="en-US" smtClean="0"/>
              <a:t>Although the First Theorem of Welfare Economics ensures that competitive markets will achieve efficient allocations, there are no guarantees that these allocations will exhibit desirable distributions of welfare among individuals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D0172FEA-8248-486B-A6BC-67A56CEC10DD}" type="slidenum">
              <a:rPr lang="en-US" altLang="en-US" sz="1400">
                <a:solidFill>
                  <a:schemeClr val="tx1"/>
                </a:solidFill>
                <a:latin typeface="Times New Roman" panose="02020603050405020304" pitchFamily="18" charset="0"/>
              </a:rPr>
              <a:pPr algn="r"/>
              <a:t>61</a:t>
            </a:fld>
            <a:endParaRPr lang="en-US" altLang="en-US" sz="1400">
              <a:solidFill>
                <a:schemeClr val="tx1"/>
              </a:solidFill>
              <a:latin typeface="Times New Roman" panose="02020603050405020304" pitchFamily="18" charset="0"/>
            </a:endParaRPr>
          </a:p>
        </p:txBody>
      </p:sp>
      <p:sp>
        <p:nvSpPr>
          <p:cNvPr id="65539" name="Rectangle 2"/>
          <p:cNvSpPr>
            <a:spLocks noGrp="1" noChangeArrowheads="1"/>
          </p:cNvSpPr>
          <p:nvPr>
            <p:ph type="title"/>
          </p:nvPr>
        </p:nvSpPr>
        <p:spPr>
          <a:xfrm>
            <a:off x="685800" y="838200"/>
            <a:ext cx="7772400" cy="838200"/>
          </a:xfrm>
        </p:spPr>
        <p:txBody>
          <a:bodyPr/>
          <a:lstStyle/>
          <a:p>
            <a:r>
              <a:rPr lang="en-US" altLang="en-US" smtClean="0"/>
              <a:t>Distribution</a:t>
            </a:r>
          </a:p>
        </p:txBody>
      </p:sp>
      <p:sp>
        <p:nvSpPr>
          <p:cNvPr id="65540" name="Rectangle 3"/>
          <p:cNvSpPr>
            <a:spLocks noGrp="1" noChangeArrowheads="1"/>
          </p:cNvSpPr>
          <p:nvPr>
            <p:ph type="body" idx="1"/>
          </p:nvPr>
        </p:nvSpPr>
        <p:spPr>
          <a:xfrm>
            <a:off x="685800" y="1905000"/>
            <a:ext cx="7772400" cy="4191000"/>
          </a:xfrm>
        </p:spPr>
        <p:txBody>
          <a:bodyPr/>
          <a:lstStyle/>
          <a:p>
            <a:r>
              <a:rPr lang="en-US" altLang="en-US" smtClean="0"/>
              <a:t>Assume that there are only two people in society (Smith and Jones)</a:t>
            </a:r>
          </a:p>
          <a:p>
            <a:r>
              <a:rPr lang="en-US" altLang="en-US" smtClean="0"/>
              <a:t>The quantities of two goods (</a:t>
            </a:r>
            <a:r>
              <a:rPr lang="en-US" altLang="en-US" i="1" smtClean="0"/>
              <a:t>x</a:t>
            </a:r>
            <a:r>
              <a:rPr lang="en-US" altLang="en-US" smtClean="0"/>
              <a:t> and </a:t>
            </a:r>
            <a:r>
              <a:rPr lang="en-US" altLang="en-US" i="1" smtClean="0"/>
              <a:t>y</a:t>
            </a:r>
            <a:r>
              <a:rPr lang="en-US" altLang="en-US" smtClean="0"/>
              <a:t>) to be distributed among these two people are fixed in supply</a:t>
            </a:r>
          </a:p>
          <a:p>
            <a:r>
              <a:rPr lang="en-US" altLang="en-US" smtClean="0"/>
              <a:t>We can use an Edgeworth box diagram to show all possible allocations of these goods between Smith and Jones</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07F299BD-907E-4577-9311-86BB2408BC98}" type="slidenum">
              <a:rPr lang="en-US" altLang="en-US" sz="1400">
                <a:solidFill>
                  <a:schemeClr val="tx1"/>
                </a:solidFill>
                <a:latin typeface="Times New Roman" panose="02020603050405020304" pitchFamily="18" charset="0"/>
              </a:rPr>
              <a:pPr algn="r"/>
              <a:t>62</a:t>
            </a:fld>
            <a:endParaRPr lang="en-US" altLang="en-US" sz="1400">
              <a:solidFill>
                <a:schemeClr val="tx1"/>
              </a:solidFill>
              <a:latin typeface="Times New Roman" panose="02020603050405020304" pitchFamily="18" charset="0"/>
            </a:endParaRPr>
          </a:p>
        </p:txBody>
      </p:sp>
      <p:sp>
        <p:nvSpPr>
          <p:cNvPr id="66563" name="Rectangle 2"/>
          <p:cNvSpPr>
            <a:spLocks noGrp="1" noChangeArrowheads="1"/>
          </p:cNvSpPr>
          <p:nvPr>
            <p:ph type="title"/>
          </p:nvPr>
        </p:nvSpPr>
        <p:spPr>
          <a:xfrm>
            <a:off x="685800" y="838200"/>
            <a:ext cx="7772400" cy="762000"/>
          </a:xfrm>
        </p:spPr>
        <p:txBody>
          <a:bodyPr/>
          <a:lstStyle/>
          <a:p>
            <a:r>
              <a:rPr lang="en-US" altLang="en-US" smtClean="0"/>
              <a:t>Distribution</a:t>
            </a:r>
          </a:p>
        </p:txBody>
      </p:sp>
      <p:sp>
        <p:nvSpPr>
          <p:cNvPr id="66564" name="Rectangle 3"/>
          <p:cNvSpPr>
            <a:spLocks noChangeArrowheads="1"/>
          </p:cNvSpPr>
          <p:nvPr/>
        </p:nvSpPr>
        <p:spPr bwMode="auto">
          <a:xfrm>
            <a:off x="1752600" y="1828800"/>
            <a:ext cx="5715000" cy="411480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66565" name="Text Box 4"/>
          <p:cNvSpPr txBox="1">
            <a:spLocks noChangeArrowheads="1"/>
          </p:cNvSpPr>
          <p:nvPr/>
        </p:nvSpPr>
        <p:spPr bwMode="auto">
          <a:xfrm>
            <a:off x="7527925" y="149225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J</a:t>
            </a:r>
            <a:endParaRPr lang="en-US" altLang="en-US" sz="1800" b="1" i="1">
              <a:solidFill>
                <a:srgbClr val="470F3E"/>
              </a:solidFill>
            </a:endParaRPr>
          </a:p>
        </p:txBody>
      </p:sp>
      <p:sp>
        <p:nvSpPr>
          <p:cNvPr id="66566" name="Text Box 5"/>
          <p:cNvSpPr txBox="1">
            <a:spLocks noChangeArrowheads="1"/>
          </p:cNvSpPr>
          <p:nvPr/>
        </p:nvSpPr>
        <p:spPr bwMode="auto">
          <a:xfrm>
            <a:off x="1219200" y="59436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S</a:t>
            </a:r>
            <a:endParaRPr lang="en-US" altLang="en-US" sz="1800" b="1" i="1">
              <a:solidFill>
                <a:srgbClr val="470F3E"/>
              </a:solidFill>
            </a:endParaRPr>
          </a:p>
        </p:txBody>
      </p:sp>
      <p:sp>
        <p:nvSpPr>
          <p:cNvPr id="66567" name="Line 6"/>
          <p:cNvSpPr>
            <a:spLocks noChangeShapeType="1"/>
          </p:cNvSpPr>
          <p:nvPr/>
        </p:nvSpPr>
        <p:spPr bwMode="auto">
          <a:xfrm flipH="1">
            <a:off x="1066800" y="5943600"/>
            <a:ext cx="609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66568" name="Line 7"/>
          <p:cNvSpPr>
            <a:spLocks noChangeShapeType="1"/>
          </p:cNvSpPr>
          <p:nvPr/>
        </p:nvSpPr>
        <p:spPr bwMode="auto">
          <a:xfrm flipH="1">
            <a:off x="1066800" y="1828800"/>
            <a:ext cx="609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nvGrpSpPr>
          <p:cNvPr id="1144840" name="Group 8"/>
          <p:cNvGrpSpPr>
            <a:grpSpLocks/>
          </p:cNvGrpSpPr>
          <p:nvPr/>
        </p:nvGrpSpPr>
        <p:grpSpPr bwMode="auto">
          <a:xfrm>
            <a:off x="762000" y="1905000"/>
            <a:ext cx="946150" cy="3962400"/>
            <a:chOff x="480" y="1200"/>
            <a:chExt cx="596" cy="2496"/>
          </a:xfrm>
        </p:grpSpPr>
        <p:sp>
          <p:nvSpPr>
            <p:cNvPr id="66594" name="Text Box 9"/>
            <p:cNvSpPr txBox="1">
              <a:spLocks noChangeArrowheads="1"/>
            </p:cNvSpPr>
            <p:nvPr/>
          </p:nvSpPr>
          <p:spPr bwMode="auto">
            <a:xfrm>
              <a:off x="480" y="2352"/>
              <a:ext cx="5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a:solidFill>
                    <a:srgbClr val="470F3E"/>
                  </a:solidFill>
                </a:rPr>
                <a:t>Total </a:t>
              </a:r>
              <a:r>
                <a:rPr lang="en-US" altLang="en-US" sz="1800" b="1" i="1">
                  <a:solidFill>
                    <a:srgbClr val="470F3E"/>
                  </a:solidFill>
                </a:rPr>
                <a:t>Y</a:t>
              </a:r>
            </a:p>
          </p:txBody>
        </p:sp>
        <p:sp>
          <p:nvSpPr>
            <p:cNvPr id="66595" name="Line 10"/>
            <p:cNvSpPr>
              <a:spLocks noChangeShapeType="1"/>
            </p:cNvSpPr>
            <p:nvPr/>
          </p:nvSpPr>
          <p:spPr bwMode="auto">
            <a:xfrm flipV="1">
              <a:off x="816" y="1200"/>
              <a:ext cx="0" cy="1104"/>
            </a:xfrm>
            <a:prstGeom prst="line">
              <a:avLst/>
            </a:prstGeom>
            <a:noFill/>
            <a:ln w="12700">
              <a:solidFill>
                <a:srgbClr val="470F3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6596" name="Line 11"/>
            <p:cNvSpPr>
              <a:spLocks noChangeShapeType="1"/>
            </p:cNvSpPr>
            <p:nvPr/>
          </p:nvSpPr>
          <p:spPr bwMode="auto">
            <a:xfrm>
              <a:off x="816" y="2592"/>
              <a:ext cx="0" cy="1104"/>
            </a:xfrm>
            <a:prstGeom prst="line">
              <a:avLst/>
            </a:prstGeom>
            <a:noFill/>
            <a:ln w="12700">
              <a:solidFill>
                <a:srgbClr val="470F3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grpSp>
      <p:sp>
        <p:nvSpPr>
          <p:cNvPr id="66570" name="Line 12"/>
          <p:cNvSpPr>
            <a:spLocks noChangeShapeType="1"/>
          </p:cNvSpPr>
          <p:nvPr/>
        </p:nvSpPr>
        <p:spPr bwMode="auto">
          <a:xfrm rot="-5400000" flipH="1" flipV="1">
            <a:off x="1447800" y="6324600"/>
            <a:ext cx="609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66571" name="Line 13"/>
          <p:cNvSpPr>
            <a:spLocks noChangeShapeType="1"/>
          </p:cNvSpPr>
          <p:nvPr/>
        </p:nvSpPr>
        <p:spPr bwMode="auto">
          <a:xfrm rot="-5400000" flipH="1" flipV="1">
            <a:off x="7162800" y="6324600"/>
            <a:ext cx="6096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nvGrpSpPr>
          <p:cNvPr id="1144846" name="Group 14"/>
          <p:cNvGrpSpPr>
            <a:grpSpLocks/>
          </p:cNvGrpSpPr>
          <p:nvPr/>
        </p:nvGrpSpPr>
        <p:grpSpPr bwMode="auto">
          <a:xfrm>
            <a:off x="1905000" y="6019800"/>
            <a:ext cx="5486400" cy="366713"/>
            <a:chOff x="1200" y="3792"/>
            <a:chExt cx="3456" cy="231"/>
          </a:xfrm>
        </p:grpSpPr>
        <p:sp>
          <p:nvSpPr>
            <p:cNvPr id="66591" name="Text Box 15"/>
            <p:cNvSpPr txBox="1">
              <a:spLocks noChangeArrowheads="1"/>
            </p:cNvSpPr>
            <p:nvPr/>
          </p:nvSpPr>
          <p:spPr bwMode="auto">
            <a:xfrm>
              <a:off x="2496" y="3792"/>
              <a:ext cx="86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800" b="1">
                  <a:solidFill>
                    <a:srgbClr val="470F3E"/>
                  </a:solidFill>
                </a:rPr>
                <a:t>Total </a:t>
              </a:r>
              <a:r>
                <a:rPr lang="en-US" altLang="en-US" sz="1800" b="1" i="1">
                  <a:solidFill>
                    <a:srgbClr val="470F3E"/>
                  </a:solidFill>
                </a:rPr>
                <a:t>X</a:t>
              </a:r>
            </a:p>
          </p:txBody>
        </p:sp>
        <p:sp>
          <p:nvSpPr>
            <p:cNvPr id="66592" name="Line 16"/>
            <p:cNvSpPr>
              <a:spLocks noChangeShapeType="1"/>
            </p:cNvSpPr>
            <p:nvPr/>
          </p:nvSpPr>
          <p:spPr bwMode="auto">
            <a:xfrm flipH="1">
              <a:off x="1200" y="3888"/>
              <a:ext cx="1392" cy="0"/>
            </a:xfrm>
            <a:prstGeom prst="line">
              <a:avLst/>
            </a:prstGeom>
            <a:noFill/>
            <a:ln w="12700">
              <a:solidFill>
                <a:srgbClr val="470F3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6593" name="Line 17"/>
            <p:cNvSpPr>
              <a:spLocks noChangeShapeType="1"/>
            </p:cNvSpPr>
            <p:nvPr/>
          </p:nvSpPr>
          <p:spPr bwMode="auto">
            <a:xfrm>
              <a:off x="3264" y="3888"/>
              <a:ext cx="1392" cy="0"/>
            </a:xfrm>
            <a:prstGeom prst="line">
              <a:avLst/>
            </a:prstGeom>
            <a:noFill/>
            <a:ln w="12700">
              <a:solidFill>
                <a:srgbClr val="470F3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grpSp>
      <p:grpSp>
        <p:nvGrpSpPr>
          <p:cNvPr id="1144850" name="Group 18"/>
          <p:cNvGrpSpPr>
            <a:grpSpLocks/>
          </p:cNvGrpSpPr>
          <p:nvPr/>
        </p:nvGrpSpPr>
        <p:grpSpPr bwMode="auto">
          <a:xfrm>
            <a:off x="1828800" y="1844675"/>
            <a:ext cx="5486400" cy="3794125"/>
            <a:chOff x="1152" y="1162"/>
            <a:chExt cx="3456" cy="2390"/>
          </a:xfrm>
        </p:grpSpPr>
        <p:sp>
          <p:nvSpPr>
            <p:cNvPr id="66583" name="Freeform 19"/>
            <p:cNvSpPr>
              <a:spLocks/>
            </p:cNvSpPr>
            <p:nvPr/>
          </p:nvSpPr>
          <p:spPr bwMode="auto">
            <a:xfrm flipH="1" flipV="1">
              <a:off x="2112" y="1248"/>
              <a:ext cx="2496" cy="1968"/>
            </a:xfrm>
            <a:custGeom>
              <a:avLst/>
              <a:gdLst>
                <a:gd name="T0" fmla="*/ 0 w 2496"/>
                <a:gd name="T1" fmla="*/ 0 h 1968"/>
                <a:gd name="T2" fmla="*/ 720 w 2496"/>
                <a:gd name="T3" fmla="*/ 1248 h 1968"/>
                <a:gd name="T4" fmla="*/ 2496 w 2496"/>
                <a:gd name="T5" fmla="*/ 1968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66584" name="Freeform 20"/>
            <p:cNvSpPr>
              <a:spLocks/>
            </p:cNvSpPr>
            <p:nvPr/>
          </p:nvSpPr>
          <p:spPr bwMode="auto">
            <a:xfrm flipH="1" flipV="1">
              <a:off x="1824" y="1680"/>
              <a:ext cx="2064" cy="1632"/>
            </a:xfrm>
            <a:custGeom>
              <a:avLst/>
              <a:gdLst>
                <a:gd name="T0" fmla="*/ 0 w 2496"/>
                <a:gd name="T1" fmla="*/ 0 h 1968"/>
                <a:gd name="T2" fmla="*/ 595 w 2496"/>
                <a:gd name="T3" fmla="*/ 1035 h 1968"/>
                <a:gd name="T4" fmla="*/ 2064 w 2496"/>
                <a:gd name="T5" fmla="*/ 1632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6585" name="Freeform 21"/>
            <p:cNvSpPr>
              <a:spLocks/>
            </p:cNvSpPr>
            <p:nvPr/>
          </p:nvSpPr>
          <p:spPr bwMode="auto">
            <a:xfrm flipH="1" flipV="1">
              <a:off x="1392" y="2112"/>
              <a:ext cx="1968" cy="1440"/>
            </a:xfrm>
            <a:custGeom>
              <a:avLst/>
              <a:gdLst>
                <a:gd name="T0" fmla="*/ 0 w 2496"/>
                <a:gd name="T1" fmla="*/ 0 h 1968"/>
                <a:gd name="T2" fmla="*/ 568 w 2496"/>
                <a:gd name="T3" fmla="*/ 913 h 1968"/>
                <a:gd name="T4" fmla="*/ 1968 w 2496"/>
                <a:gd name="T5" fmla="*/ 144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6586" name="Freeform 22"/>
            <p:cNvSpPr>
              <a:spLocks/>
            </p:cNvSpPr>
            <p:nvPr/>
          </p:nvSpPr>
          <p:spPr bwMode="auto">
            <a:xfrm flipH="1" flipV="1">
              <a:off x="1344" y="2640"/>
              <a:ext cx="1200" cy="864"/>
            </a:xfrm>
            <a:custGeom>
              <a:avLst/>
              <a:gdLst>
                <a:gd name="T0" fmla="*/ 0 w 2496"/>
                <a:gd name="T1" fmla="*/ 0 h 1968"/>
                <a:gd name="T2" fmla="*/ 346 w 2496"/>
                <a:gd name="T3" fmla="*/ 548 h 1968"/>
                <a:gd name="T4" fmla="*/ 1200 w 2496"/>
                <a:gd name="T5" fmla="*/ 864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6587" name="Text Box 23"/>
            <p:cNvSpPr txBox="1">
              <a:spLocks noChangeArrowheads="1"/>
            </p:cNvSpPr>
            <p:nvPr/>
          </p:nvSpPr>
          <p:spPr bwMode="auto">
            <a:xfrm>
              <a:off x="1152" y="2458"/>
              <a:ext cx="27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4</a:t>
              </a:r>
              <a:endParaRPr lang="en-US" altLang="en-US" sz="1400" i="1">
                <a:solidFill>
                  <a:srgbClr val="3B4F89"/>
                </a:solidFill>
              </a:endParaRPr>
            </a:p>
          </p:txBody>
        </p:sp>
        <p:sp>
          <p:nvSpPr>
            <p:cNvPr id="66588" name="Text Box 24"/>
            <p:cNvSpPr txBox="1">
              <a:spLocks noChangeArrowheads="1"/>
            </p:cNvSpPr>
            <p:nvPr/>
          </p:nvSpPr>
          <p:spPr bwMode="auto">
            <a:xfrm>
              <a:off x="1152" y="1978"/>
              <a:ext cx="27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3</a:t>
              </a:r>
              <a:endParaRPr lang="en-US" altLang="en-US" sz="1400" i="1">
                <a:solidFill>
                  <a:srgbClr val="3B4F89"/>
                </a:solidFill>
              </a:endParaRPr>
            </a:p>
          </p:txBody>
        </p:sp>
        <p:sp>
          <p:nvSpPr>
            <p:cNvPr id="66589" name="Text Box 25"/>
            <p:cNvSpPr txBox="1">
              <a:spLocks noChangeArrowheads="1"/>
            </p:cNvSpPr>
            <p:nvPr/>
          </p:nvSpPr>
          <p:spPr bwMode="auto">
            <a:xfrm>
              <a:off x="1536" y="1546"/>
              <a:ext cx="27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2</a:t>
              </a:r>
              <a:endParaRPr lang="en-US" altLang="en-US" sz="1400" i="1">
                <a:solidFill>
                  <a:srgbClr val="3B4F89"/>
                </a:solidFill>
              </a:endParaRPr>
            </a:p>
          </p:txBody>
        </p:sp>
        <p:sp>
          <p:nvSpPr>
            <p:cNvPr id="66590" name="Text Box 26"/>
            <p:cNvSpPr txBox="1">
              <a:spLocks noChangeArrowheads="1"/>
            </p:cNvSpPr>
            <p:nvPr/>
          </p:nvSpPr>
          <p:spPr bwMode="auto">
            <a:xfrm>
              <a:off x="1824" y="1162"/>
              <a:ext cx="27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1</a:t>
              </a:r>
              <a:endParaRPr lang="en-US" altLang="en-US" sz="1400" i="1">
                <a:solidFill>
                  <a:srgbClr val="3B4F89"/>
                </a:solidFill>
              </a:endParaRPr>
            </a:p>
          </p:txBody>
        </p:sp>
      </p:grpSp>
      <p:grpSp>
        <p:nvGrpSpPr>
          <p:cNvPr id="1144859" name="Group 27"/>
          <p:cNvGrpSpPr>
            <a:grpSpLocks/>
          </p:cNvGrpSpPr>
          <p:nvPr/>
        </p:nvGrpSpPr>
        <p:grpSpPr bwMode="auto">
          <a:xfrm>
            <a:off x="2057400" y="1981200"/>
            <a:ext cx="5329238" cy="3749675"/>
            <a:chOff x="1296" y="1248"/>
            <a:chExt cx="3357" cy="2362"/>
          </a:xfrm>
        </p:grpSpPr>
        <p:sp>
          <p:nvSpPr>
            <p:cNvPr id="66575" name="Freeform 28"/>
            <p:cNvSpPr>
              <a:spLocks/>
            </p:cNvSpPr>
            <p:nvPr/>
          </p:nvSpPr>
          <p:spPr bwMode="auto">
            <a:xfrm>
              <a:off x="1296" y="1584"/>
              <a:ext cx="2496" cy="1968"/>
            </a:xfrm>
            <a:custGeom>
              <a:avLst/>
              <a:gdLst>
                <a:gd name="T0" fmla="*/ 0 w 2496"/>
                <a:gd name="T1" fmla="*/ 0 h 1968"/>
                <a:gd name="T2" fmla="*/ 720 w 2496"/>
                <a:gd name="T3" fmla="*/ 1248 h 1968"/>
                <a:gd name="T4" fmla="*/ 2496 w 2496"/>
                <a:gd name="T5" fmla="*/ 1968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66576" name="Freeform 29"/>
            <p:cNvSpPr>
              <a:spLocks/>
            </p:cNvSpPr>
            <p:nvPr/>
          </p:nvSpPr>
          <p:spPr bwMode="auto">
            <a:xfrm>
              <a:off x="1872" y="1392"/>
              <a:ext cx="2256" cy="1680"/>
            </a:xfrm>
            <a:custGeom>
              <a:avLst/>
              <a:gdLst>
                <a:gd name="T0" fmla="*/ 0 w 2496"/>
                <a:gd name="T1" fmla="*/ 0 h 1968"/>
                <a:gd name="T2" fmla="*/ 651 w 2496"/>
                <a:gd name="T3" fmla="*/ 1065 h 1968"/>
                <a:gd name="T4" fmla="*/ 2256 w 2496"/>
                <a:gd name="T5" fmla="*/ 168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6577" name="Freeform 30"/>
            <p:cNvSpPr>
              <a:spLocks/>
            </p:cNvSpPr>
            <p:nvPr/>
          </p:nvSpPr>
          <p:spPr bwMode="auto">
            <a:xfrm>
              <a:off x="2544" y="1344"/>
              <a:ext cx="1920" cy="1248"/>
            </a:xfrm>
            <a:custGeom>
              <a:avLst/>
              <a:gdLst>
                <a:gd name="T0" fmla="*/ 0 w 2496"/>
                <a:gd name="T1" fmla="*/ 0 h 1968"/>
                <a:gd name="T2" fmla="*/ 554 w 2496"/>
                <a:gd name="T3" fmla="*/ 791 h 1968"/>
                <a:gd name="T4" fmla="*/ 1920 w 2496"/>
                <a:gd name="T5" fmla="*/ 1248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6578" name="Freeform 31"/>
            <p:cNvSpPr>
              <a:spLocks/>
            </p:cNvSpPr>
            <p:nvPr/>
          </p:nvSpPr>
          <p:spPr bwMode="auto">
            <a:xfrm>
              <a:off x="3312" y="1248"/>
              <a:ext cx="1248" cy="864"/>
            </a:xfrm>
            <a:custGeom>
              <a:avLst/>
              <a:gdLst>
                <a:gd name="T0" fmla="*/ 0 w 2496"/>
                <a:gd name="T1" fmla="*/ 0 h 1968"/>
                <a:gd name="T2" fmla="*/ 360 w 2496"/>
                <a:gd name="T3" fmla="*/ 548 h 1968"/>
                <a:gd name="T4" fmla="*/ 1248 w 2496"/>
                <a:gd name="T5" fmla="*/ 864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6579" name="Text Box 32"/>
            <p:cNvSpPr txBox="1">
              <a:spLocks noChangeArrowheads="1"/>
            </p:cNvSpPr>
            <p:nvPr/>
          </p:nvSpPr>
          <p:spPr bwMode="auto">
            <a:xfrm>
              <a:off x="4368" y="1843"/>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4</a:t>
              </a:r>
              <a:endParaRPr lang="en-US" altLang="en-US" sz="1400" i="1">
                <a:solidFill>
                  <a:srgbClr val="470F3E"/>
                </a:solidFill>
              </a:endParaRPr>
            </a:p>
          </p:txBody>
        </p:sp>
        <p:sp>
          <p:nvSpPr>
            <p:cNvPr id="66580" name="Text Box 33"/>
            <p:cNvSpPr txBox="1">
              <a:spLocks noChangeArrowheads="1"/>
            </p:cNvSpPr>
            <p:nvPr/>
          </p:nvSpPr>
          <p:spPr bwMode="auto">
            <a:xfrm>
              <a:off x="4368" y="2410"/>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3</a:t>
              </a:r>
              <a:endParaRPr lang="en-US" altLang="en-US" sz="1400" i="1">
                <a:solidFill>
                  <a:srgbClr val="470F3E"/>
                </a:solidFill>
              </a:endParaRPr>
            </a:p>
          </p:txBody>
        </p:sp>
        <p:sp>
          <p:nvSpPr>
            <p:cNvPr id="66581" name="Text Box 34"/>
            <p:cNvSpPr txBox="1">
              <a:spLocks noChangeArrowheads="1"/>
            </p:cNvSpPr>
            <p:nvPr/>
          </p:nvSpPr>
          <p:spPr bwMode="auto">
            <a:xfrm>
              <a:off x="4080" y="2938"/>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2</a:t>
              </a:r>
              <a:endParaRPr lang="en-US" altLang="en-US" sz="1400" i="1">
                <a:solidFill>
                  <a:srgbClr val="470F3E"/>
                </a:solidFill>
              </a:endParaRPr>
            </a:p>
          </p:txBody>
        </p:sp>
        <p:sp>
          <p:nvSpPr>
            <p:cNvPr id="66582" name="Text Box 35"/>
            <p:cNvSpPr txBox="1">
              <a:spLocks noChangeArrowheads="1"/>
            </p:cNvSpPr>
            <p:nvPr/>
          </p:nvSpPr>
          <p:spPr bwMode="auto">
            <a:xfrm>
              <a:off x="3744" y="3418"/>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1</a:t>
              </a:r>
              <a:endParaRPr lang="en-US" altLang="en-US" sz="1400" i="1">
                <a:solidFill>
                  <a:srgbClr val="470F3E"/>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1144846"/>
                                        </p:tgtEl>
                                        <p:attrNameLst>
                                          <p:attrName>style.visibility</p:attrName>
                                        </p:attrNameLst>
                                      </p:cBhvr>
                                      <p:to>
                                        <p:strVal val="visible"/>
                                      </p:to>
                                    </p:set>
                                    <p:animEffect transition="in" filter="box(out)">
                                      <p:cBhvr>
                                        <p:cTn id="7" dur="500"/>
                                        <p:tgtEl>
                                          <p:spTgt spid="11448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nodeType="clickEffect">
                                  <p:stCondLst>
                                    <p:cond delay="0"/>
                                  </p:stCondLst>
                                  <p:childTnLst>
                                    <p:set>
                                      <p:cBhvr>
                                        <p:cTn id="11" dur="1" fill="hold">
                                          <p:stCondLst>
                                            <p:cond delay="0"/>
                                          </p:stCondLst>
                                        </p:cTn>
                                        <p:tgtEl>
                                          <p:spTgt spid="1144840"/>
                                        </p:tgtEl>
                                        <p:attrNameLst>
                                          <p:attrName>style.visibility</p:attrName>
                                        </p:attrNameLst>
                                      </p:cBhvr>
                                      <p:to>
                                        <p:strVal val="visible"/>
                                      </p:to>
                                    </p:set>
                                    <p:animEffect transition="in" filter="box(out)">
                                      <p:cBhvr>
                                        <p:cTn id="12" dur="500"/>
                                        <p:tgtEl>
                                          <p:spTgt spid="114484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3" fill="hold" nodeType="clickEffect">
                                  <p:stCondLst>
                                    <p:cond delay="0"/>
                                  </p:stCondLst>
                                  <p:childTnLst>
                                    <p:set>
                                      <p:cBhvr>
                                        <p:cTn id="16" dur="1" fill="hold">
                                          <p:stCondLst>
                                            <p:cond delay="0"/>
                                          </p:stCondLst>
                                        </p:cTn>
                                        <p:tgtEl>
                                          <p:spTgt spid="1144859"/>
                                        </p:tgtEl>
                                        <p:attrNameLst>
                                          <p:attrName>style.visibility</p:attrName>
                                        </p:attrNameLst>
                                      </p:cBhvr>
                                      <p:to>
                                        <p:strVal val="visible"/>
                                      </p:to>
                                    </p:set>
                                    <p:animEffect transition="in" filter="strips(upRight)">
                                      <p:cBhvr>
                                        <p:cTn id="17" dur="500"/>
                                        <p:tgtEl>
                                          <p:spTgt spid="114485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8" presetClass="entr" presetSubtype="12" fill="hold" nodeType="clickEffect">
                                  <p:stCondLst>
                                    <p:cond delay="0"/>
                                  </p:stCondLst>
                                  <p:childTnLst>
                                    <p:set>
                                      <p:cBhvr>
                                        <p:cTn id="21" dur="1" fill="hold">
                                          <p:stCondLst>
                                            <p:cond delay="0"/>
                                          </p:stCondLst>
                                        </p:cTn>
                                        <p:tgtEl>
                                          <p:spTgt spid="1144850"/>
                                        </p:tgtEl>
                                        <p:attrNameLst>
                                          <p:attrName>style.visibility</p:attrName>
                                        </p:attrNameLst>
                                      </p:cBhvr>
                                      <p:to>
                                        <p:strVal val="visible"/>
                                      </p:to>
                                    </p:set>
                                    <p:animEffect transition="in" filter="strips(downLeft)">
                                      <p:cBhvr>
                                        <p:cTn id="22" dur="500"/>
                                        <p:tgtEl>
                                          <p:spTgt spid="11448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0FF630F7-1AD4-4276-8B06-97D265F51D50}" type="slidenum">
              <a:rPr lang="en-US" altLang="en-US" sz="1400">
                <a:solidFill>
                  <a:schemeClr val="tx1"/>
                </a:solidFill>
                <a:latin typeface="Times New Roman" panose="02020603050405020304" pitchFamily="18" charset="0"/>
              </a:rPr>
              <a:pPr algn="r"/>
              <a:t>63</a:t>
            </a:fld>
            <a:endParaRPr lang="en-US" altLang="en-US" sz="1400">
              <a:solidFill>
                <a:schemeClr val="tx1"/>
              </a:solidFill>
              <a:latin typeface="Times New Roman" panose="02020603050405020304" pitchFamily="18" charset="0"/>
            </a:endParaRPr>
          </a:p>
        </p:txBody>
      </p:sp>
      <p:sp>
        <p:nvSpPr>
          <p:cNvPr id="67587" name="Rectangle 2"/>
          <p:cNvSpPr>
            <a:spLocks noGrp="1" noChangeArrowheads="1"/>
          </p:cNvSpPr>
          <p:nvPr>
            <p:ph type="title"/>
          </p:nvPr>
        </p:nvSpPr>
        <p:spPr>
          <a:xfrm>
            <a:off x="685800" y="838200"/>
            <a:ext cx="7772400" cy="838200"/>
          </a:xfrm>
        </p:spPr>
        <p:txBody>
          <a:bodyPr/>
          <a:lstStyle/>
          <a:p>
            <a:r>
              <a:rPr lang="en-US" altLang="en-US" smtClean="0"/>
              <a:t>Distribution</a:t>
            </a:r>
          </a:p>
        </p:txBody>
      </p:sp>
      <p:sp>
        <p:nvSpPr>
          <p:cNvPr id="67588" name="Rectangle 3"/>
          <p:cNvSpPr>
            <a:spLocks noGrp="1" noChangeArrowheads="1"/>
          </p:cNvSpPr>
          <p:nvPr>
            <p:ph type="body" idx="1"/>
          </p:nvPr>
        </p:nvSpPr>
        <p:spPr>
          <a:xfrm>
            <a:off x="685800" y="1905000"/>
            <a:ext cx="7772400" cy="4191000"/>
          </a:xfrm>
        </p:spPr>
        <p:txBody>
          <a:bodyPr/>
          <a:lstStyle/>
          <a:p>
            <a:r>
              <a:rPr lang="en-US" altLang="en-US" smtClean="0"/>
              <a:t>Any point within the Edgeworth box in which the </a:t>
            </a:r>
            <a:r>
              <a:rPr lang="en-US" altLang="en-US" i="1" smtClean="0"/>
              <a:t>MRS</a:t>
            </a:r>
            <a:r>
              <a:rPr lang="en-US" altLang="en-US" smtClean="0"/>
              <a:t> for Smith is unequal to that for Jones offers an opportunity for Pareto improvements</a:t>
            </a:r>
          </a:p>
          <a:p>
            <a:pPr lvl="1"/>
            <a:r>
              <a:rPr lang="en-US" altLang="en-US" smtClean="0"/>
              <a:t>both can move to higher levels of utility through trade</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040D8134-8749-4934-BEC7-0712E73AF2A1}" type="slidenum">
              <a:rPr lang="en-US" altLang="en-US" sz="1400">
                <a:solidFill>
                  <a:schemeClr val="tx1"/>
                </a:solidFill>
                <a:latin typeface="Times New Roman" panose="02020603050405020304" pitchFamily="18" charset="0"/>
              </a:rPr>
              <a:pPr algn="r"/>
              <a:t>64</a:t>
            </a:fld>
            <a:endParaRPr lang="en-US" altLang="en-US" sz="1400">
              <a:solidFill>
                <a:schemeClr val="tx1"/>
              </a:solidFill>
              <a:latin typeface="Times New Roman" panose="02020603050405020304" pitchFamily="18" charset="0"/>
            </a:endParaRPr>
          </a:p>
        </p:txBody>
      </p:sp>
      <p:sp>
        <p:nvSpPr>
          <p:cNvPr id="68611" name="Rectangle 2"/>
          <p:cNvSpPr>
            <a:spLocks noGrp="1" noChangeArrowheads="1"/>
          </p:cNvSpPr>
          <p:nvPr>
            <p:ph type="title"/>
          </p:nvPr>
        </p:nvSpPr>
        <p:spPr>
          <a:xfrm>
            <a:off x="685800" y="838200"/>
            <a:ext cx="7772400" cy="762000"/>
          </a:xfrm>
        </p:spPr>
        <p:txBody>
          <a:bodyPr/>
          <a:lstStyle/>
          <a:p>
            <a:r>
              <a:rPr lang="en-US" altLang="en-US" smtClean="0"/>
              <a:t>Distribution</a:t>
            </a:r>
          </a:p>
        </p:txBody>
      </p:sp>
      <p:sp>
        <p:nvSpPr>
          <p:cNvPr id="68612" name="Rectangle 3"/>
          <p:cNvSpPr>
            <a:spLocks noChangeArrowheads="1"/>
          </p:cNvSpPr>
          <p:nvPr/>
        </p:nvSpPr>
        <p:spPr bwMode="auto">
          <a:xfrm>
            <a:off x="1752600" y="1828800"/>
            <a:ext cx="5715000" cy="411480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68613" name="Text Box 4"/>
          <p:cNvSpPr txBox="1">
            <a:spLocks noChangeArrowheads="1"/>
          </p:cNvSpPr>
          <p:nvPr/>
        </p:nvSpPr>
        <p:spPr bwMode="auto">
          <a:xfrm>
            <a:off x="7527925" y="149225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J</a:t>
            </a:r>
            <a:endParaRPr lang="en-US" altLang="en-US" sz="1800" b="1" i="1">
              <a:solidFill>
                <a:srgbClr val="470F3E"/>
              </a:solidFill>
            </a:endParaRPr>
          </a:p>
        </p:txBody>
      </p:sp>
      <p:sp>
        <p:nvSpPr>
          <p:cNvPr id="68614" name="Text Box 5"/>
          <p:cNvSpPr txBox="1">
            <a:spLocks noChangeArrowheads="1"/>
          </p:cNvSpPr>
          <p:nvPr/>
        </p:nvSpPr>
        <p:spPr bwMode="auto">
          <a:xfrm>
            <a:off x="1219200" y="59436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S</a:t>
            </a:r>
            <a:endParaRPr lang="en-US" altLang="en-US" sz="1800" b="1" i="1">
              <a:solidFill>
                <a:srgbClr val="470F3E"/>
              </a:solidFill>
            </a:endParaRPr>
          </a:p>
        </p:txBody>
      </p:sp>
      <p:sp>
        <p:nvSpPr>
          <p:cNvPr id="68615" name="Freeform 6"/>
          <p:cNvSpPr>
            <a:spLocks/>
          </p:cNvSpPr>
          <p:nvPr/>
        </p:nvSpPr>
        <p:spPr bwMode="auto">
          <a:xfrm flipH="1" flipV="1">
            <a:off x="3352800" y="1981200"/>
            <a:ext cx="3962400" cy="3124200"/>
          </a:xfrm>
          <a:custGeom>
            <a:avLst/>
            <a:gdLst>
              <a:gd name="T0" fmla="*/ 0 w 2496"/>
              <a:gd name="T1" fmla="*/ 0 h 1968"/>
              <a:gd name="T2" fmla="*/ 1143000 w 2496"/>
              <a:gd name="T3" fmla="*/ 1981200 h 1968"/>
              <a:gd name="T4" fmla="*/ 3962400 w 2496"/>
              <a:gd name="T5" fmla="*/ 31242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68616" name="Freeform 7"/>
          <p:cNvSpPr>
            <a:spLocks/>
          </p:cNvSpPr>
          <p:nvPr/>
        </p:nvSpPr>
        <p:spPr bwMode="auto">
          <a:xfrm flipH="1" flipV="1">
            <a:off x="2895600" y="2667000"/>
            <a:ext cx="3276600" cy="2590800"/>
          </a:xfrm>
          <a:custGeom>
            <a:avLst/>
            <a:gdLst>
              <a:gd name="T0" fmla="*/ 0 w 2496"/>
              <a:gd name="T1" fmla="*/ 0 h 1968"/>
              <a:gd name="T2" fmla="*/ 945173 w 2496"/>
              <a:gd name="T3" fmla="*/ 1642946 h 1968"/>
              <a:gd name="T4" fmla="*/ 3276600 w 2496"/>
              <a:gd name="T5" fmla="*/ 25908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8617" name="Freeform 8"/>
          <p:cNvSpPr>
            <a:spLocks/>
          </p:cNvSpPr>
          <p:nvPr/>
        </p:nvSpPr>
        <p:spPr bwMode="auto">
          <a:xfrm flipH="1" flipV="1">
            <a:off x="2209800" y="3352800"/>
            <a:ext cx="3124200" cy="2286000"/>
          </a:xfrm>
          <a:custGeom>
            <a:avLst/>
            <a:gdLst>
              <a:gd name="T0" fmla="*/ 0 w 2496"/>
              <a:gd name="T1" fmla="*/ 0 h 1968"/>
              <a:gd name="T2" fmla="*/ 901212 w 2496"/>
              <a:gd name="T3" fmla="*/ 1449659 h 1968"/>
              <a:gd name="T4" fmla="*/ 3124200 w 2496"/>
              <a:gd name="T5" fmla="*/ 22860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8618" name="Freeform 9"/>
          <p:cNvSpPr>
            <a:spLocks/>
          </p:cNvSpPr>
          <p:nvPr/>
        </p:nvSpPr>
        <p:spPr bwMode="auto">
          <a:xfrm flipH="1" flipV="1">
            <a:off x="2133600" y="4191000"/>
            <a:ext cx="1905000" cy="1371600"/>
          </a:xfrm>
          <a:custGeom>
            <a:avLst/>
            <a:gdLst>
              <a:gd name="T0" fmla="*/ 0 w 2496"/>
              <a:gd name="T1" fmla="*/ 0 h 1968"/>
              <a:gd name="T2" fmla="*/ 549519 w 2496"/>
              <a:gd name="T3" fmla="*/ 869795 h 1968"/>
              <a:gd name="T4" fmla="*/ 1905000 w 2496"/>
              <a:gd name="T5" fmla="*/ 13716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8619" name="Text Box 10"/>
          <p:cNvSpPr txBox="1">
            <a:spLocks noChangeArrowheads="1"/>
          </p:cNvSpPr>
          <p:nvPr/>
        </p:nvSpPr>
        <p:spPr bwMode="auto">
          <a:xfrm>
            <a:off x="1828800" y="3902075"/>
            <a:ext cx="433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4</a:t>
            </a:r>
            <a:endParaRPr lang="en-US" altLang="en-US" sz="1400" i="1">
              <a:solidFill>
                <a:srgbClr val="3B4F89"/>
              </a:solidFill>
            </a:endParaRPr>
          </a:p>
        </p:txBody>
      </p:sp>
      <p:sp>
        <p:nvSpPr>
          <p:cNvPr id="68620" name="Text Box 11"/>
          <p:cNvSpPr txBox="1">
            <a:spLocks noChangeArrowheads="1"/>
          </p:cNvSpPr>
          <p:nvPr/>
        </p:nvSpPr>
        <p:spPr bwMode="auto">
          <a:xfrm>
            <a:off x="1828800" y="3140075"/>
            <a:ext cx="433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3</a:t>
            </a:r>
            <a:endParaRPr lang="en-US" altLang="en-US" sz="1400" i="1">
              <a:solidFill>
                <a:srgbClr val="3B4F89"/>
              </a:solidFill>
            </a:endParaRPr>
          </a:p>
        </p:txBody>
      </p:sp>
      <p:sp>
        <p:nvSpPr>
          <p:cNvPr id="68621" name="Text Box 12"/>
          <p:cNvSpPr txBox="1">
            <a:spLocks noChangeArrowheads="1"/>
          </p:cNvSpPr>
          <p:nvPr/>
        </p:nvSpPr>
        <p:spPr bwMode="auto">
          <a:xfrm>
            <a:off x="2438400" y="2454275"/>
            <a:ext cx="433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2</a:t>
            </a:r>
            <a:endParaRPr lang="en-US" altLang="en-US" sz="1400" i="1">
              <a:solidFill>
                <a:srgbClr val="3B4F89"/>
              </a:solidFill>
            </a:endParaRPr>
          </a:p>
        </p:txBody>
      </p:sp>
      <p:sp>
        <p:nvSpPr>
          <p:cNvPr id="68622" name="Text Box 13"/>
          <p:cNvSpPr txBox="1">
            <a:spLocks noChangeArrowheads="1"/>
          </p:cNvSpPr>
          <p:nvPr/>
        </p:nvSpPr>
        <p:spPr bwMode="auto">
          <a:xfrm>
            <a:off x="2895600" y="1844675"/>
            <a:ext cx="433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1</a:t>
            </a:r>
            <a:endParaRPr lang="en-US" altLang="en-US" sz="1400" i="1">
              <a:solidFill>
                <a:srgbClr val="3B4F89"/>
              </a:solidFill>
            </a:endParaRPr>
          </a:p>
        </p:txBody>
      </p:sp>
      <p:grpSp>
        <p:nvGrpSpPr>
          <p:cNvPr id="68623" name="Group 14"/>
          <p:cNvGrpSpPr>
            <a:grpSpLocks/>
          </p:cNvGrpSpPr>
          <p:nvPr/>
        </p:nvGrpSpPr>
        <p:grpSpPr bwMode="auto">
          <a:xfrm>
            <a:off x="2057400" y="1981200"/>
            <a:ext cx="5329238" cy="3749675"/>
            <a:chOff x="1296" y="1248"/>
            <a:chExt cx="3357" cy="2362"/>
          </a:xfrm>
        </p:grpSpPr>
        <p:sp>
          <p:nvSpPr>
            <p:cNvPr id="68631" name="Freeform 15"/>
            <p:cNvSpPr>
              <a:spLocks/>
            </p:cNvSpPr>
            <p:nvPr/>
          </p:nvSpPr>
          <p:spPr bwMode="auto">
            <a:xfrm>
              <a:off x="1296" y="1584"/>
              <a:ext cx="2496" cy="1968"/>
            </a:xfrm>
            <a:custGeom>
              <a:avLst/>
              <a:gdLst>
                <a:gd name="T0" fmla="*/ 0 w 2496"/>
                <a:gd name="T1" fmla="*/ 0 h 1968"/>
                <a:gd name="T2" fmla="*/ 720 w 2496"/>
                <a:gd name="T3" fmla="*/ 1248 h 1968"/>
                <a:gd name="T4" fmla="*/ 2496 w 2496"/>
                <a:gd name="T5" fmla="*/ 1968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68632" name="Freeform 16"/>
            <p:cNvSpPr>
              <a:spLocks/>
            </p:cNvSpPr>
            <p:nvPr/>
          </p:nvSpPr>
          <p:spPr bwMode="auto">
            <a:xfrm>
              <a:off x="1872" y="1392"/>
              <a:ext cx="2256" cy="1680"/>
            </a:xfrm>
            <a:custGeom>
              <a:avLst/>
              <a:gdLst>
                <a:gd name="T0" fmla="*/ 0 w 2496"/>
                <a:gd name="T1" fmla="*/ 0 h 1968"/>
                <a:gd name="T2" fmla="*/ 651 w 2496"/>
                <a:gd name="T3" fmla="*/ 1065 h 1968"/>
                <a:gd name="T4" fmla="*/ 2256 w 2496"/>
                <a:gd name="T5" fmla="*/ 168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8633" name="Freeform 17"/>
            <p:cNvSpPr>
              <a:spLocks/>
            </p:cNvSpPr>
            <p:nvPr/>
          </p:nvSpPr>
          <p:spPr bwMode="auto">
            <a:xfrm>
              <a:off x="2544" y="1344"/>
              <a:ext cx="1920" cy="1248"/>
            </a:xfrm>
            <a:custGeom>
              <a:avLst/>
              <a:gdLst>
                <a:gd name="T0" fmla="*/ 0 w 2496"/>
                <a:gd name="T1" fmla="*/ 0 h 1968"/>
                <a:gd name="T2" fmla="*/ 554 w 2496"/>
                <a:gd name="T3" fmla="*/ 791 h 1968"/>
                <a:gd name="T4" fmla="*/ 1920 w 2496"/>
                <a:gd name="T5" fmla="*/ 1248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8634" name="Freeform 18"/>
            <p:cNvSpPr>
              <a:spLocks/>
            </p:cNvSpPr>
            <p:nvPr/>
          </p:nvSpPr>
          <p:spPr bwMode="auto">
            <a:xfrm>
              <a:off x="3312" y="1248"/>
              <a:ext cx="1248" cy="864"/>
            </a:xfrm>
            <a:custGeom>
              <a:avLst/>
              <a:gdLst>
                <a:gd name="T0" fmla="*/ 0 w 2496"/>
                <a:gd name="T1" fmla="*/ 0 h 1968"/>
                <a:gd name="T2" fmla="*/ 360 w 2496"/>
                <a:gd name="T3" fmla="*/ 548 h 1968"/>
                <a:gd name="T4" fmla="*/ 1248 w 2496"/>
                <a:gd name="T5" fmla="*/ 864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68635" name="Text Box 19"/>
            <p:cNvSpPr txBox="1">
              <a:spLocks noChangeArrowheads="1"/>
            </p:cNvSpPr>
            <p:nvPr/>
          </p:nvSpPr>
          <p:spPr bwMode="auto">
            <a:xfrm>
              <a:off x="4368" y="1843"/>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4</a:t>
              </a:r>
              <a:endParaRPr lang="en-US" altLang="en-US" sz="1400" i="1">
                <a:solidFill>
                  <a:srgbClr val="470F3E"/>
                </a:solidFill>
              </a:endParaRPr>
            </a:p>
          </p:txBody>
        </p:sp>
        <p:sp>
          <p:nvSpPr>
            <p:cNvPr id="68636" name="Text Box 20"/>
            <p:cNvSpPr txBox="1">
              <a:spLocks noChangeArrowheads="1"/>
            </p:cNvSpPr>
            <p:nvPr/>
          </p:nvSpPr>
          <p:spPr bwMode="auto">
            <a:xfrm>
              <a:off x="4368" y="2410"/>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3</a:t>
              </a:r>
              <a:endParaRPr lang="en-US" altLang="en-US" sz="1400" i="1">
                <a:solidFill>
                  <a:srgbClr val="470F3E"/>
                </a:solidFill>
              </a:endParaRPr>
            </a:p>
          </p:txBody>
        </p:sp>
        <p:sp>
          <p:nvSpPr>
            <p:cNvPr id="68637" name="Text Box 21"/>
            <p:cNvSpPr txBox="1">
              <a:spLocks noChangeArrowheads="1"/>
            </p:cNvSpPr>
            <p:nvPr/>
          </p:nvSpPr>
          <p:spPr bwMode="auto">
            <a:xfrm>
              <a:off x="4080" y="2938"/>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2</a:t>
              </a:r>
              <a:endParaRPr lang="en-US" altLang="en-US" sz="1400" i="1">
                <a:solidFill>
                  <a:srgbClr val="470F3E"/>
                </a:solidFill>
              </a:endParaRPr>
            </a:p>
          </p:txBody>
        </p:sp>
        <p:sp>
          <p:nvSpPr>
            <p:cNvPr id="68638" name="Text Box 22"/>
            <p:cNvSpPr txBox="1">
              <a:spLocks noChangeArrowheads="1"/>
            </p:cNvSpPr>
            <p:nvPr/>
          </p:nvSpPr>
          <p:spPr bwMode="auto">
            <a:xfrm>
              <a:off x="3744" y="3418"/>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1</a:t>
              </a:r>
              <a:endParaRPr lang="en-US" altLang="en-US" sz="1400" i="1">
                <a:solidFill>
                  <a:srgbClr val="470F3E"/>
                </a:solidFill>
              </a:endParaRPr>
            </a:p>
          </p:txBody>
        </p:sp>
      </p:grpSp>
      <p:grpSp>
        <p:nvGrpSpPr>
          <p:cNvPr id="1146903" name="Group 23"/>
          <p:cNvGrpSpPr>
            <a:grpSpLocks/>
          </p:cNvGrpSpPr>
          <p:nvPr/>
        </p:nvGrpSpPr>
        <p:grpSpPr bwMode="auto">
          <a:xfrm>
            <a:off x="5105400" y="5105400"/>
            <a:ext cx="406400" cy="488950"/>
            <a:chOff x="3216" y="3216"/>
            <a:chExt cx="256" cy="308"/>
          </a:xfrm>
        </p:grpSpPr>
        <p:sp>
          <p:nvSpPr>
            <p:cNvPr id="68629" name="Text Box 24"/>
            <p:cNvSpPr txBox="1">
              <a:spLocks noChangeArrowheads="1"/>
            </p:cNvSpPr>
            <p:nvPr/>
          </p:nvSpPr>
          <p:spPr bwMode="auto">
            <a:xfrm>
              <a:off x="3216" y="3312"/>
              <a:ext cx="17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chemeClr val="tx1"/>
                  </a:solidFill>
                  <a:sym typeface="Symbol" panose="05050102010706020507" pitchFamily="18" charset="2"/>
                </a:rPr>
                <a:t></a:t>
              </a:r>
              <a:endParaRPr lang="en-US" altLang="en-US" sz="1600" b="1">
                <a:solidFill>
                  <a:schemeClr val="tx1"/>
                </a:solidFill>
              </a:endParaRPr>
            </a:p>
          </p:txBody>
        </p:sp>
        <p:sp>
          <p:nvSpPr>
            <p:cNvPr id="68630" name="Text Box 25"/>
            <p:cNvSpPr txBox="1">
              <a:spLocks noChangeArrowheads="1"/>
            </p:cNvSpPr>
            <p:nvPr/>
          </p:nvSpPr>
          <p:spPr bwMode="auto">
            <a:xfrm>
              <a:off x="3264" y="3216"/>
              <a:ext cx="2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chemeClr val="tx1"/>
                  </a:solidFill>
                  <a:sym typeface="Symbol" panose="05050102010706020507" pitchFamily="18" charset="2"/>
                </a:rPr>
                <a:t>A</a:t>
              </a:r>
              <a:endParaRPr lang="en-US" altLang="en-US" sz="1600" b="1" i="1">
                <a:solidFill>
                  <a:schemeClr val="tx1"/>
                </a:solidFill>
              </a:endParaRPr>
            </a:p>
          </p:txBody>
        </p:sp>
      </p:grpSp>
      <p:grpSp>
        <p:nvGrpSpPr>
          <p:cNvPr id="1146906" name="Group 26"/>
          <p:cNvGrpSpPr>
            <a:grpSpLocks/>
          </p:cNvGrpSpPr>
          <p:nvPr/>
        </p:nvGrpSpPr>
        <p:grpSpPr bwMode="auto">
          <a:xfrm>
            <a:off x="2057400" y="3427413"/>
            <a:ext cx="3128963" cy="3233737"/>
            <a:chOff x="1296" y="2159"/>
            <a:chExt cx="1971" cy="2037"/>
          </a:xfrm>
        </p:grpSpPr>
        <p:sp>
          <p:nvSpPr>
            <p:cNvPr id="68626" name="Freeform 27" descr="20%"/>
            <p:cNvSpPr>
              <a:spLocks/>
            </p:cNvSpPr>
            <p:nvPr/>
          </p:nvSpPr>
          <p:spPr bwMode="auto">
            <a:xfrm>
              <a:off x="1527" y="2159"/>
              <a:ext cx="1740" cy="1221"/>
            </a:xfrm>
            <a:custGeom>
              <a:avLst/>
              <a:gdLst>
                <a:gd name="T0" fmla="*/ 0 w 1740"/>
                <a:gd name="T1" fmla="*/ 0 h 1221"/>
                <a:gd name="T2" fmla="*/ 102 w 1740"/>
                <a:gd name="T3" fmla="*/ 46 h 1221"/>
                <a:gd name="T4" fmla="*/ 242 w 1740"/>
                <a:gd name="T5" fmla="*/ 93 h 1221"/>
                <a:gd name="T6" fmla="*/ 265 w 1740"/>
                <a:gd name="T7" fmla="*/ 109 h 1221"/>
                <a:gd name="T8" fmla="*/ 304 w 1740"/>
                <a:gd name="T9" fmla="*/ 117 h 1221"/>
                <a:gd name="T10" fmla="*/ 390 w 1740"/>
                <a:gd name="T11" fmla="*/ 132 h 1221"/>
                <a:gd name="T12" fmla="*/ 491 w 1740"/>
                <a:gd name="T13" fmla="*/ 163 h 1221"/>
                <a:gd name="T14" fmla="*/ 725 w 1740"/>
                <a:gd name="T15" fmla="*/ 249 h 1221"/>
                <a:gd name="T16" fmla="*/ 842 w 1740"/>
                <a:gd name="T17" fmla="*/ 288 h 1221"/>
                <a:gd name="T18" fmla="*/ 896 w 1740"/>
                <a:gd name="T19" fmla="*/ 311 h 1221"/>
                <a:gd name="T20" fmla="*/ 951 w 1740"/>
                <a:gd name="T21" fmla="*/ 335 h 1221"/>
                <a:gd name="T22" fmla="*/ 1076 w 1740"/>
                <a:gd name="T23" fmla="*/ 389 h 1221"/>
                <a:gd name="T24" fmla="*/ 1146 w 1740"/>
                <a:gd name="T25" fmla="*/ 428 h 1221"/>
                <a:gd name="T26" fmla="*/ 1263 w 1740"/>
                <a:gd name="T27" fmla="*/ 506 h 1221"/>
                <a:gd name="T28" fmla="*/ 1309 w 1740"/>
                <a:gd name="T29" fmla="*/ 537 h 1221"/>
                <a:gd name="T30" fmla="*/ 1333 w 1740"/>
                <a:gd name="T31" fmla="*/ 553 h 1221"/>
                <a:gd name="T32" fmla="*/ 1372 w 1740"/>
                <a:gd name="T33" fmla="*/ 592 h 1221"/>
                <a:gd name="T34" fmla="*/ 1403 w 1740"/>
                <a:gd name="T35" fmla="*/ 639 h 1221"/>
                <a:gd name="T36" fmla="*/ 1450 w 1740"/>
                <a:gd name="T37" fmla="*/ 678 h 1221"/>
                <a:gd name="T38" fmla="*/ 1473 w 1740"/>
                <a:gd name="T39" fmla="*/ 724 h 1221"/>
                <a:gd name="T40" fmla="*/ 1497 w 1740"/>
                <a:gd name="T41" fmla="*/ 748 h 1221"/>
                <a:gd name="T42" fmla="*/ 1574 w 1740"/>
                <a:gd name="T43" fmla="*/ 841 h 1221"/>
                <a:gd name="T44" fmla="*/ 1637 w 1740"/>
                <a:gd name="T45" fmla="*/ 935 h 1221"/>
                <a:gd name="T46" fmla="*/ 1660 w 1740"/>
                <a:gd name="T47" fmla="*/ 1005 h 1221"/>
                <a:gd name="T48" fmla="*/ 1707 w 1740"/>
                <a:gd name="T49" fmla="*/ 1075 h 1221"/>
                <a:gd name="T50" fmla="*/ 1722 w 1740"/>
                <a:gd name="T51" fmla="*/ 1122 h 1221"/>
                <a:gd name="T52" fmla="*/ 1738 w 1740"/>
                <a:gd name="T53" fmla="*/ 1169 h 1221"/>
                <a:gd name="T54" fmla="*/ 1730 w 1740"/>
                <a:gd name="T55" fmla="*/ 1215 h 1221"/>
                <a:gd name="T56" fmla="*/ 1707 w 1740"/>
                <a:gd name="T57" fmla="*/ 1208 h 1221"/>
                <a:gd name="T58" fmla="*/ 1582 w 1740"/>
                <a:gd name="T59" fmla="*/ 1161 h 1221"/>
                <a:gd name="T60" fmla="*/ 1161 w 1740"/>
                <a:gd name="T61" fmla="*/ 1021 h 1221"/>
                <a:gd name="T62" fmla="*/ 811 w 1740"/>
                <a:gd name="T63" fmla="*/ 857 h 1221"/>
                <a:gd name="T64" fmla="*/ 694 w 1740"/>
                <a:gd name="T65" fmla="*/ 779 h 1221"/>
                <a:gd name="T66" fmla="*/ 507 w 1740"/>
                <a:gd name="T67" fmla="*/ 654 h 1221"/>
                <a:gd name="T68" fmla="*/ 483 w 1740"/>
                <a:gd name="T69" fmla="*/ 631 h 1221"/>
                <a:gd name="T70" fmla="*/ 460 w 1740"/>
                <a:gd name="T71" fmla="*/ 623 h 1221"/>
                <a:gd name="T72" fmla="*/ 413 w 1740"/>
                <a:gd name="T73" fmla="*/ 592 h 1221"/>
                <a:gd name="T74" fmla="*/ 343 w 1740"/>
                <a:gd name="T75" fmla="*/ 537 h 1221"/>
                <a:gd name="T76" fmla="*/ 304 w 1740"/>
                <a:gd name="T77" fmla="*/ 498 h 1221"/>
                <a:gd name="T78" fmla="*/ 195 w 1740"/>
                <a:gd name="T79" fmla="*/ 358 h 1221"/>
                <a:gd name="T80" fmla="*/ 164 w 1740"/>
                <a:gd name="T81" fmla="*/ 319 h 1221"/>
                <a:gd name="T82" fmla="*/ 141 w 1740"/>
                <a:gd name="T83" fmla="*/ 272 h 1221"/>
                <a:gd name="T84" fmla="*/ 47 w 1740"/>
                <a:gd name="T85" fmla="*/ 109 h 1221"/>
                <a:gd name="T86" fmla="*/ 0 w 1740"/>
                <a:gd name="T87" fmla="*/ 0 h 122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740" h="1221">
                  <a:moveTo>
                    <a:pt x="0" y="0"/>
                  </a:moveTo>
                  <a:cubicBezTo>
                    <a:pt x="48" y="10"/>
                    <a:pt x="61" y="28"/>
                    <a:pt x="102" y="46"/>
                  </a:cubicBezTo>
                  <a:cubicBezTo>
                    <a:pt x="146" y="65"/>
                    <a:pt x="200" y="71"/>
                    <a:pt x="242" y="93"/>
                  </a:cubicBezTo>
                  <a:cubicBezTo>
                    <a:pt x="250" y="97"/>
                    <a:pt x="256" y="106"/>
                    <a:pt x="265" y="109"/>
                  </a:cubicBezTo>
                  <a:cubicBezTo>
                    <a:pt x="277" y="114"/>
                    <a:pt x="291" y="115"/>
                    <a:pt x="304" y="117"/>
                  </a:cubicBezTo>
                  <a:cubicBezTo>
                    <a:pt x="333" y="122"/>
                    <a:pt x="390" y="132"/>
                    <a:pt x="390" y="132"/>
                  </a:cubicBezTo>
                  <a:cubicBezTo>
                    <a:pt x="424" y="143"/>
                    <a:pt x="457" y="153"/>
                    <a:pt x="491" y="163"/>
                  </a:cubicBezTo>
                  <a:cubicBezTo>
                    <a:pt x="556" y="206"/>
                    <a:pt x="652" y="226"/>
                    <a:pt x="725" y="249"/>
                  </a:cubicBezTo>
                  <a:cubicBezTo>
                    <a:pt x="754" y="258"/>
                    <a:pt x="815" y="269"/>
                    <a:pt x="842" y="288"/>
                  </a:cubicBezTo>
                  <a:cubicBezTo>
                    <a:pt x="874" y="310"/>
                    <a:pt x="856" y="302"/>
                    <a:pt x="896" y="311"/>
                  </a:cubicBezTo>
                  <a:cubicBezTo>
                    <a:pt x="954" y="350"/>
                    <a:pt x="883" y="306"/>
                    <a:pt x="951" y="335"/>
                  </a:cubicBezTo>
                  <a:cubicBezTo>
                    <a:pt x="992" y="352"/>
                    <a:pt x="1033" y="376"/>
                    <a:pt x="1076" y="389"/>
                  </a:cubicBezTo>
                  <a:cubicBezTo>
                    <a:pt x="1129" y="426"/>
                    <a:pt x="1104" y="416"/>
                    <a:pt x="1146" y="428"/>
                  </a:cubicBezTo>
                  <a:cubicBezTo>
                    <a:pt x="1184" y="455"/>
                    <a:pt x="1224" y="480"/>
                    <a:pt x="1263" y="506"/>
                  </a:cubicBezTo>
                  <a:cubicBezTo>
                    <a:pt x="1278" y="516"/>
                    <a:pt x="1294" y="527"/>
                    <a:pt x="1309" y="537"/>
                  </a:cubicBezTo>
                  <a:cubicBezTo>
                    <a:pt x="1317" y="542"/>
                    <a:pt x="1333" y="553"/>
                    <a:pt x="1333" y="553"/>
                  </a:cubicBezTo>
                  <a:cubicBezTo>
                    <a:pt x="1390" y="641"/>
                    <a:pt x="1301" y="511"/>
                    <a:pt x="1372" y="592"/>
                  </a:cubicBezTo>
                  <a:cubicBezTo>
                    <a:pt x="1384" y="606"/>
                    <a:pt x="1387" y="629"/>
                    <a:pt x="1403" y="639"/>
                  </a:cubicBezTo>
                  <a:cubicBezTo>
                    <a:pt x="1426" y="654"/>
                    <a:pt x="1431" y="655"/>
                    <a:pt x="1450" y="678"/>
                  </a:cubicBezTo>
                  <a:cubicBezTo>
                    <a:pt x="1511" y="752"/>
                    <a:pt x="1425" y="653"/>
                    <a:pt x="1473" y="724"/>
                  </a:cubicBezTo>
                  <a:cubicBezTo>
                    <a:pt x="1479" y="733"/>
                    <a:pt x="1490" y="739"/>
                    <a:pt x="1497" y="748"/>
                  </a:cubicBezTo>
                  <a:cubicBezTo>
                    <a:pt x="1573" y="846"/>
                    <a:pt x="1476" y="743"/>
                    <a:pt x="1574" y="841"/>
                  </a:cubicBezTo>
                  <a:cubicBezTo>
                    <a:pt x="1597" y="864"/>
                    <a:pt x="1618" y="906"/>
                    <a:pt x="1637" y="935"/>
                  </a:cubicBezTo>
                  <a:cubicBezTo>
                    <a:pt x="1650" y="955"/>
                    <a:pt x="1649" y="984"/>
                    <a:pt x="1660" y="1005"/>
                  </a:cubicBezTo>
                  <a:cubicBezTo>
                    <a:pt x="1673" y="1029"/>
                    <a:pt x="1692" y="1053"/>
                    <a:pt x="1707" y="1075"/>
                  </a:cubicBezTo>
                  <a:cubicBezTo>
                    <a:pt x="1712" y="1091"/>
                    <a:pt x="1717" y="1106"/>
                    <a:pt x="1722" y="1122"/>
                  </a:cubicBezTo>
                  <a:cubicBezTo>
                    <a:pt x="1727" y="1138"/>
                    <a:pt x="1738" y="1169"/>
                    <a:pt x="1738" y="1169"/>
                  </a:cubicBezTo>
                  <a:cubicBezTo>
                    <a:pt x="1735" y="1184"/>
                    <a:pt x="1740" y="1203"/>
                    <a:pt x="1730" y="1215"/>
                  </a:cubicBezTo>
                  <a:cubicBezTo>
                    <a:pt x="1725" y="1221"/>
                    <a:pt x="1715" y="1211"/>
                    <a:pt x="1707" y="1208"/>
                  </a:cubicBezTo>
                  <a:cubicBezTo>
                    <a:pt x="1664" y="1194"/>
                    <a:pt x="1625" y="1174"/>
                    <a:pt x="1582" y="1161"/>
                  </a:cubicBezTo>
                  <a:cubicBezTo>
                    <a:pt x="1441" y="1118"/>
                    <a:pt x="1303" y="1062"/>
                    <a:pt x="1161" y="1021"/>
                  </a:cubicBezTo>
                  <a:cubicBezTo>
                    <a:pt x="1056" y="948"/>
                    <a:pt x="931" y="899"/>
                    <a:pt x="811" y="857"/>
                  </a:cubicBezTo>
                  <a:cubicBezTo>
                    <a:pt x="770" y="843"/>
                    <a:pt x="733" y="799"/>
                    <a:pt x="694" y="779"/>
                  </a:cubicBezTo>
                  <a:cubicBezTo>
                    <a:pt x="629" y="745"/>
                    <a:pt x="564" y="701"/>
                    <a:pt x="507" y="654"/>
                  </a:cubicBezTo>
                  <a:cubicBezTo>
                    <a:pt x="498" y="647"/>
                    <a:pt x="492" y="637"/>
                    <a:pt x="483" y="631"/>
                  </a:cubicBezTo>
                  <a:cubicBezTo>
                    <a:pt x="476" y="627"/>
                    <a:pt x="467" y="627"/>
                    <a:pt x="460" y="623"/>
                  </a:cubicBezTo>
                  <a:cubicBezTo>
                    <a:pt x="444" y="614"/>
                    <a:pt x="429" y="602"/>
                    <a:pt x="413" y="592"/>
                  </a:cubicBezTo>
                  <a:cubicBezTo>
                    <a:pt x="388" y="575"/>
                    <a:pt x="368" y="554"/>
                    <a:pt x="343" y="537"/>
                  </a:cubicBezTo>
                  <a:cubicBezTo>
                    <a:pt x="289" y="454"/>
                    <a:pt x="371" y="574"/>
                    <a:pt x="304" y="498"/>
                  </a:cubicBezTo>
                  <a:cubicBezTo>
                    <a:pt x="265" y="454"/>
                    <a:pt x="237" y="400"/>
                    <a:pt x="195" y="358"/>
                  </a:cubicBezTo>
                  <a:cubicBezTo>
                    <a:pt x="175" y="300"/>
                    <a:pt x="204" y="369"/>
                    <a:pt x="164" y="319"/>
                  </a:cubicBezTo>
                  <a:cubicBezTo>
                    <a:pt x="153" y="305"/>
                    <a:pt x="151" y="286"/>
                    <a:pt x="141" y="272"/>
                  </a:cubicBezTo>
                  <a:cubicBezTo>
                    <a:pt x="105" y="218"/>
                    <a:pt x="75" y="167"/>
                    <a:pt x="47" y="109"/>
                  </a:cubicBezTo>
                  <a:cubicBezTo>
                    <a:pt x="28" y="71"/>
                    <a:pt x="9" y="42"/>
                    <a:pt x="0" y="0"/>
                  </a:cubicBezTo>
                  <a:close/>
                </a:path>
              </a:pathLst>
            </a:custGeom>
            <a:pattFill prst="pct20">
              <a:fgClr>
                <a:srgbClr val="C55A45"/>
              </a:fgClr>
              <a:bgClr>
                <a:schemeClr val="bg1"/>
              </a:bgClr>
            </a:pattFill>
            <a:ln>
              <a:noFill/>
            </a:ln>
            <a:effectLst/>
            <a:extLst>
              <a:ext uri="{91240B29-F687-4F45-9708-019B960494DF}">
                <a14:hiddenLine xmlns:a14="http://schemas.microsoft.com/office/drawing/2010/main" w="12700"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68627" name="Text Box 28"/>
            <p:cNvSpPr txBox="1">
              <a:spLocks noChangeArrowheads="1"/>
            </p:cNvSpPr>
            <p:nvPr/>
          </p:nvSpPr>
          <p:spPr bwMode="auto">
            <a:xfrm>
              <a:off x="1296" y="3792"/>
              <a:ext cx="178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C55A45"/>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a:solidFill>
                    <a:srgbClr val="C55A45"/>
                  </a:solidFill>
                </a:rPr>
                <a:t>Any trade in this area is an improvement over </a:t>
              </a:r>
              <a:r>
                <a:rPr lang="en-US" altLang="en-US" sz="1800" b="1" i="1">
                  <a:solidFill>
                    <a:srgbClr val="C55A45"/>
                  </a:solidFill>
                </a:rPr>
                <a:t>A</a:t>
              </a:r>
              <a:endParaRPr lang="en-US" altLang="en-US" sz="1800" b="1">
                <a:solidFill>
                  <a:srgbClr val="C55A45"/>
                </a:solidFill>
              </a:endParaRPr>
            </a:p>
          </p:txBody>
        </p:sp>
        <p:sp>
          <p:nvSpPr>
            <p:cNvPr id="68628" name="Line 29"/>
            <p:cNvSpPr>
              <a:spLocks noChangeShapeType="1"/>
            </p:cNvSpPr>
            <p:nvPr/>
          </p:nvSpPr>
          <p:spPr bwMode="auto">
            <a:xfrm flipV="1">
              <a:off x="1728" y="2688"/>
              <a:ext cx="624" cy="1104"/>
            </a:xfrm>
            <a:prstGeom prst="line">
              <a:avLst/>
            </a:prstGeom>
            <a:noFill/>
            <a:ln w="19050">
              <a:solidFill>
                <a:srgbClr val="C55A45"/>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14690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1146906"/>
                                        </p:tgtEl>
                                        <p:attrNameLst>
                                          <p:attrName>style.visibility</p:attrName>
                                        </p:attrNameLst>
                                      </p:cBhvr>
                                      <p:to>
                                        <p:strVal val="visible"/>
                                      </p:to>
                                    </p:set>
                                    <p:animEffect transition="in" filter="wipe(left)">
                                      <p:cBhvr>
                                        <p:cTn id="11" dur="500"/>
                                        <p:tgtEl>
                                          <p:spTgt spid="11469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2B8AB77E-575E-4ED4-995B-5969BA63BF27}" type="slidenum">
              <a:rPr lang="en-US" altLang="en-US" sz="1400">
                <a:solidFill>
                  <a:schemeClr val="tx1"/>
                </a:solidFill>
                <a:latin typeface="Times New Roman" panose="02020603050405020304" pitchFamily="18" charset="0"/>
              </a:rPr>
              <a:pPr algn="r"/>
              <a:t>65</a:t>
            </a:fld>
            <a:endParaRPr lang="en-US" altLang="en-US" sz="1400">
              <a:solidFill>
                <a:schemeClr val="tx1"/>
              </a:solidFill>
              <a:latin typeface="Times New Roman" panose="02020603050405020304" pitchFamily="18" charset="0"/>
            </a:endParaRPr>
          </a:p>
        </p:txBody>
      </p:sp>
      <p:sp>
        <p:nvSpPr>
          <p:cNvPr id="69635" name="Rectangle 2"/>
          <p:cNvSpPr>
            <a:spLocks noGrp="1" noChangeArrowheads="1"/>
          </p:cNvSpPr>
          <p:nvPr>
            <p:ph type="title"/>
          </p:nvPr>
        </p:nvSpPr>
        <p:spPr>
          <a:xfrm>
            <a:off x="685800" y="838200"/>
            <a:ext cx="7772400" cy="762000"/>
          </a:xfrm>
        </p:spPr>
        <p:txBody>
          <a:bodyPr/>
          <a:lstStyle/>
          <a:p>
            <a:r>
              <a:rPr lang="en-US" altLang="en-US" smtClean="0"/>
              <a:t>Contract Curve</a:t>
            </a:r>
          </a:p>
        </p:txBody>
      </p:sp>
      <p:sp>
        <p:nvSpPr>
          <p:cNvPr id="69636" name="Rectangle 3"/>
          <p:cNvSpPr>
            <a:spLocks noGrp="1" noChangeArrowheads="1"/>
          </p:cNvSpPr>
          <p:nvPr>
            <p:ph type="body" idx="1"/>
          </p:nvPr>
        </p:nvSpPr>
        <p:spPr>
          <a:xfrm>
            <a:off x="685800" y="1752600"/>
            <a:ext cx="8001000" cy="4876800"/>
          </a:xfrm>
        </p:spPr>
        <p:txBody>
          <a:bodyPr/>
          <a:lstStyle/>
          <a:p>
            <a:r>
              <a:rPr lang="en-US" altLang="en-US" smtClean="0"/>
              <a:t>In an exchange economy, all efficient allocations lie along a </a:t>
            </a:r>
            <a:r>
              <a:rPr lang="en-US" altLang="en-US" u="sng" smtClean="0"/>
              <a:t>contract curve</a:t>
            </a:r>
            <a:endParaRPr lang="en-US" altLang="en-US" smtClean="0"/>
          </a:p>
          <a:p>
            <a:pPr lvl="1"/>
            <a:r>
              <a:rPr lang="en-US" altLang="en-US" smtClean="0"/>
              <a:t>points off the curve are necessarily inefficient</a:t>
            </a:r>
          </a:p>
          <a:p>
            <a:pPr lvl="2"/>
            <a:r>
              <a:rPr lang="en-US" altLang="en-US" smtClean="0"/>
              <a:t>individuals can be made better off by moving to the curve</a:t>
            </a:r>
          </a:p>
          <a:p>
            <a:r>
              <a:rPr lang="en-US" altLang="en-US" smtClean="0"/>
              <a:t>Along the contract curve, individuals’ preferences are rivals</a:t>
            </a:r>
          </a:p>
          <a:p>
            <a:pPr lvl="1"/>
            <a:r>
              <a:rPr lang="en-US" altLang="en-US" smtClean="0"/>
              <a:t>one may be made better off only by making the other worse off</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D0F93305-4F1D-4279-A8B2-28EBC8ABBE97}" type="slidenum">
              <a:rPr lang="en-US" altLang="en-US" sz="1400">
                <a:solidFill>
                  <a:schemeClr val="tx1"/>
                </a:solidFill>
                <a:latin typeface="Times New Roman" panose="02020603050405020304" pitchFamily="18" charset="0"/>
              </a:rPr>
              <a:pPr algn="r"/>
              <a:t>66</a:t>
            </a:fld>
            <a:endParaRPr lang="en-US" altLang="en-US" sz="1400">
              <a:solidFill>
                <a:schemeClr val="tx1"/>
              </a:solidFill>
              <a:latin typeface="Times New Roman" panose="02020603050405020304" pitchFamily="18" charset="0"/>
            </a:endParaRPr>
          </a:p>
        </p:txBody>
      </p:sp>
      <p:sp>
        <p:nvSpPr>
          <p:cNvPr id="70659" name="Rectangle 2"/>
          <p:cNvSpPr>
            <a:spLocks noGrp="1" noChangeArrowheads="1"/>
          </p:cNvSpPr>
          <p:nvPr>
            <p:ph type="title"/>
          </p:nvPr>
        </p:nvSpPr>
        <p:spPr>
          <a:xfrm>
            <a:off x="685800" y="838200"/>
            <a:ext cx="7772400" cy="762000"/>
          </a:xfrm>
        </p:spPr>
        <p:txBody>
          <a:bodyPr/>
          <a:lstStyle/>
          <a:p>
            <a:r>
              <a:rPr lang="en-US" altLang="en-US" smtClean="0"/>
              <a:t>Contract Curve</a:t>
            </a:r>
          </a:p>
        </p:txBody>
      </p:sp>
      <p:sp>
        <p:nvSpPr>
          <p:cNvPr id="70660" name="Rectangle 3"/>
          <p:cNvSpPr>
            <a:spLocks noChangeArrowheads="1"/>
          </p:cNvSpPr>
          <p:nvPr/>
        </p:nvSpPr>
        <p:spPr bwMode="auto">
          <a:xfrm>
            <a:off x="1752600" y="1828800"/>
            <a:ext cx="5715000" cy="411480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70661" name="Text Box 4"/>
          <p:cNvSpPr txBox="1">
            <a:spLocks noChangeArrowheads="1"/>
          </p:cNvSpPr>
          <p:nvPr/>
        </p:nvSpPr>
        <p:spPr bwMode="auto">
          <a:xfrm>
            <a:off x="7527925" y="149225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t>O</a:t>
            </a:r>
            <a:r>
              <a:rPr lang="en-US" altLang="en-US" sz="1800" b="1" i="1" baseline="-25000"/>
              <a:t>J</a:t>
            </a:r>
            <a:endParaRPr lang="en-US" altLang="en-US" sz="1800" b="1" i="1"/>
          </a:p>
        </p:txBody>
      </p:sp>
      <p:sp>
        <p:nvSpPr>
          <p:cNvPr id="70662" name="Text Box 5"/>
          <p:cNvSpPr txBox="1">
            <a:spLocks noChangeArrowheads="1"/>
          </p:cNvSpPr>
          <p:nvPr/>
        </p:nvSpPr>
        <p:spPr bwMode="auto">
          <a:xfrm>
            <a:off x="1219200" y="59436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S</a:t>
            </a:r>
            <a:endParaRPr lang="en-US" altLang="en-US" sz="1800" b="1" i="1">
              <a:solidFill>
                <a:srgbClr val="470F3E"/>
              </a:solidFill>
            </a:endParaRPr>
          </a:p>
        </p:txBody>
      </p:sp>
      <p:sp>
        <p:nvSpPr>
          <p:cNvPr id="70663" name="Freeform 6"/>
          <p:cNvSpPr>
            <a:spLocks/>
          </p:cNvSpPr>
          <p:nvPr/>
        </p:nvSpPr>
        <p:spPr bwMode="auto">
          <a:xfrm flipH="1" flipV="1">
            <a:off x="3352800" y="1981200"/>
            <a:ext cx="3962400" cy="3124200"/>
          </a:xfrm>
          <a:custGeom>
            <a:avLst/>
            <a:gdLst>
              <a:gd name="T0" fmla="*/ 0 w 2496"/>
              <a:gd name="T1" fmla="*/ 0 h 1968"/>
              <a:gd name="T2" fmla="*/ 1143000 w 2496"/>
              <a:gd name="T3" fmla="*/ 1981200 h 1968"/>
              <a:gd name="T4" fmla="*/ 3962400 w 2496"/>
              <a:gd name="T5" fmla="*/ 31242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0664" name="Freeform 7"/>
          <p:cNvSpPr>
            <a:spLocks/>
          </p:cNvSpPr>
          <p:nvPr/>
        </p:nvSpPr>
        <p:spPr bwMode="auto">
          <a:xfrm flipH="1" flipV="1">
            <a:off x="2895600" y="2667000"/>
            <a:ext cx="3276600" cy="2590800"/>
          </a:xfrm>
          <a:custGeom>
            <a:avLst/>
            <a:gdLst>
              <a:gd name="T0" fmla="*/ 0 w 2496"/>
              <a:gd name="T1" fmla="*/ 0 h 1968"/>
              <a:gd name="T2" fmla="*/ 945173 w 2496"/>
              <a:gd name="T3" fmla="*/ 1642946 h 1968"/>
              <a:gd name="T4" fmla="*/ 3276600 w 2496"/>
              <a:gd name="T5" fmla="*/ 25908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70665" name="Freeform 8"/>
          <p:cNvSpPr>
            <a:spLocks/>
          </p:cNvSpPr>
          <p:nvPr/>
        </p:nvSpPr>
        <p:spPr bwMode="auto">
          <a:xfrm flipH="1" flipV="1">
            <a:off x="2209800" y="3352800"/>
            <a:ext cx="3124200" cy="2286000"/>
          </a:xfrm>
          <a:custGeom>
            <a:avLst/>
            <a:gdLst>
              <a:gd name="T0" fmla="*/ 0 w 2496"/>
              <a:gd name="T1" fmla="*/ 0 h 1968"/>
              <a:gd name="T2" fmla="*/ 901212 w 2496"/>
              <a:gd name="T3" fmla="*/ 1449659 h 1968"/>
              <a:gd name="T4" fmla="*/ 3124200 w 2496"/>
              <a:gd name="T5" fmla="*/ 22860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70666" name="Freeform 9"/>
          <p:cNvSpPr>
            <a:spLocks/>
          </p:cNvSpPr>
          <p:nvPr/>
        </p:nvSpPr>
        <p:spPr bwMode="auto">
          <a:xfrm flipH="1" flipV="1">
            <a:off x="2133600" y="4191000"/>
            <a:ext cx="1905000" cy="1371600"/>
          </a:xfrm>
          <a:custGeom>
            <a:avLst/>
            <a:gdLst>
              <a:gd name="T0" fmla="*/ 0 w 2496"/>
              <a:gd name="T1" fmla="*/ 0 h 1968"/>
              <a:gd name="T2" fmla="*/ 549519 w 2496"/>
              <a:gd name="T3" fmla="*/ 869795 h 1968"/>
              <a:gd name="T4" fmla="*/ 1905000 w 2496"/>
              <a:gd name="T5" fmla="*/ 13716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70667" name="Text Box 10"/>
          <p:cNvSpPr txBox="1">
            <a:spLocks noChangeArrowheads="1"/>
          </p:cNvSpPr>
          <p:nvPr/>
        </p:nvSpPr>
        <p:spPr bwMode="auto">
          <a:xfrm>
            <a:off x="1828800" y="3902075"/>
            <a:ext cx="433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4</a:t>
            </a:r>
            <a:endParaRPr lang="en-US" altLang="en-US" sz="1400" i="1">
              <a:solidFill>
                <a:srgbClr val="3B4F89"/>
              </a:solidFill>
            </a:endParaRPr>
          </a:p>
        </p:txBody>
      </p:sp>
      <p:sp>
        <p:nvSpPr>
          <p:cNvPr id="70668" name="Text Box 11"/>
          <p:cNvSpPr txBox="1">
            <a:spLocks noChangeArrowheads="1"/>
          </p:cNvSpPr>
          <p:nvPr/>
        </p:nvSpPr>
        <p:spPr bwMode="auto">
          <a:xfrm>
            <a:off x="1828800" y="3140075"/>
            <a:ext cx="433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3</a:t>
            </a:r>
            <a:endParaRPr lang="en-US" altLang="en-US" sz="1400" i="1">
              <a:solidFill>
                <a:srgbClr val="3B4F89"/>
              </a:solidFill>
            </a:endParaRPr>
          </a:p>
        </p:txBody>
      </p:sp>
      <p:sp>
        <p:nvSpPr>
          <p:cNvPr id="70669" name="Text Box 12"/>
          <p:cNvSpPr txBox="1">
            <a:spLocks noChangeArrowheads="1"/>
          </p:cNvSpPr>
          <p:nvPr/>
        </p:nvSpPr>
        <p:spPr bwMode="auto">
          <a:xfrm>
            <a:off x="2438400" y="2454275"/>
            <a:ext cx="433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2</a:t>
            </a:r>
            <a:endParaRPr lang="en-US" altLang="en-US" sz="1400" i="1">
              <a:solidFill>
                <a:srgbClr val="3B4F89"/>
              </a:solidFill>
            </a:endParaRPr>
          </a:p>
        </p:txBody>
      </p:sp>
      <p:sp>
        <p:nvSpPr>
          <p:cNvPr id="70670" name="Text Box 13"/>
          <p:cNvSpPr txBox="1">
            <a:spLocks noChangeArrowheads="1"/>
          </p:cNvSpPr>
          <p:nvPr/>
        </p:nvSpPr>
        <p:spPr bwMode="auto">
          <a:xfrm>
            <a:off x="2895600" y="1844675"/>
            <a:ext cx="4333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baseline="30000">
                <a:solidFill>
                  <a:srgbClr val="3B4F89"/>
                </a:solidFill>
              </a:rPr>
              <a:t>1</a:t>
            </a:r>
            <a:endParaRPr lang="en-US" altLang="en-US" sz="1400" i="1">
              <a:solidFill>
                <a:srgbClr val="3B4F89"/>
              </a:solidFill>
            </a:endParaRPr>
          </a:p>
        </p:txBody>
      </p:sp>
      <p:grpSp>
        <p:nvGrpSpPr>
          <p:cNvPr id="70671" name="Group 14"/>
          <p:cNvGrpSpPr>
            <a:grpSpLocks/>
          </p:cNvGrpSpPr>
          <p:nvPr/>
        </p:nvGrpSpPr>
        <p:grpSpPr bwMode="auto">
          <a:xfrm>
            <a:off x="2057400" y="1981200"/>
            <a:ext cx="5329238" cy="3749675"/>
            <a:chOff x="1296" y="1248"/>
            <a:chExt cx="3357" cy="2362"/>
          </a:xfrm>
        </p:grpSpPr>
        <p:sp>
          <p:nvSpPr>
            <p:cNvPr id="70678" name="Freeform 15"/>
            <p:cNvSpPr>
              <a:spLocks/>
            </p:cNvSpPr>
            <p:nvPr/>
          </p:nvSpPr>
          <p:spPr bwMode="auto">
            <a:xfrm>
              <a:off x="1296" y="1584"/>
              <a:ext cx="2496" cy="1968"/>
            </a:xfrm>
            <a:custGeom>
              <a:avLst/>
              <a:gdLst>
                <a:gd name="T0" fmla="*/ 0 w 2496"/>
                <a:gd name="T1" fmla="*/ 0 h 1968"/>
                <a:gd name="T2" fmla="*/ 720 w 2496"/>
                <a:gd name="T3" fmla="*/ 1248 h 1968"/>
                <a:gd name="T4" fmla="*/ 2496 w 2496"/>
                <a:gd name="T5" fmla="*/ 1968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0679" name="Freeform 16"/>
            <p:cNvSpPr>
              <a:spLocks/>
            </p:cNvSpPr>
            <p:nvPr/>
          </p:nvSpPr>
          <p:spPr bwMode="auto">
            <a:xfrm>
              <a:off x="1872" y="1392"/>
              <a:ext cx="2256" cy="1680"/>
            </a:xfrm>
            <a:custGeom>
              <a:avLst/>
              <a:gdLst>
                <a:gd name="T0" fmla="*/ 0 w 2496"/>
                <a:gd name="T1" fmla="*/ 0 h 1968"/>
                <a:gd name="T2" fmla="*/ 651 w 2496"/>
                <a:gd name="T3" fmla="*/ 1065 h 1968"/>
                <a:gd name="T4" fmla="*/ 2256 w 2496"/>
                <a:gd name="T5" fmla="*/ 168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70680" name="Freeform 17"/>
            <p:cNvSpPr>
              <a:spLocks/>
            </p:cNvSpPr>
            <p:nvPr/>
          </p:nvSpPr>
          <p:spPr bwMode="auto">
            <a:xfrm>
              <a:off x="2544" y="1344"/>
              <a:ext cx="1920" cy="1248"/>
            </a:xfrm>
            <a:custGeom>
              <a:avLst/>
              <a:gdLst>
                <a:gd name="T0" fmla="*/ 0 w 2496"/>
                <a:gd name="T1" fmla="*/ 0 h 1968"/>
                <a:gd name="T2" fmla="*/ 554 w 2496"/>
                <a:gd name="T3" fmla="*/ 791 h 1968"/>
                <a:gd name="T4" fmla="*/ 1920 w 2496"/>
                <a:gd name="T5" fmla="*/ 1248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70681" name="Freeform 18"/>
            <p:cNvSpPr>
              <a:spLocks/>
            </p:cNvSpPr>
            <p:nvPr/>
          </p:nvSpPr>
          <p:spPr bwMode="auto">
            <a:xfrm>
              <a:off x="3312" y="1248"/>
              <a:ext cx="1248" cy="864"/>
            </a:xfrm>
            <a:custGeom>
              <a:avLst/>
              <a:gdLst>
                <a:gd name="T0" fmla="*/ 0 w 2496"/>
                <a:gd name="T1" fmla="*/ 0 h 1968"/>
                <a:gd name="T2" fmla="*/ 360 w 2496"/>
                <a:gd name="T3" fmla="*/ 548 h 1968"/>
                <a:gd name="T4" fmla="*/ 1248 w 2496"/>
                <a:gd name="T5" fmla="*/ 864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70682" name="Text Box 19"/>
            <p:cNvSpPr txBox="1">
              <a:spLocks noChangeArrowheads="1"/>
            </p:cNvSpPr>
            <p:nvPr/>
          </p:nvSpPr>
          <p:spPr bwMode="auto">
            <a:xfrm>
              <a:off x="4368" y="1843"/>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4</a:t>
              </a:r>
              <a:endParaRPr lang="en-US" altLang="en-US" sz="1400" i="1">
                <a:solidFill>
                  <a:srgbClr val="470F3E"/>
                </a:solidFill>
              </a:endParaRPr>
            </a:p>
          </p:txBody>
        </p:sp>
        <p:sp>
          <p:nvSpPr>
            <p:cNvPr id="70683" name="Text Box 20"/>
            <p:cNvSpPr txBox="1">
              <a:spLocks noChangeArrowheads="1"/>
            </p:cNvSpPr>
            <p:nvPr/>
          </p:nvSpPr>
          <p:spPr bwMode="auto">
            <a:xfrm>
              <a:off x="4368" y="2410"/>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3</a:t>
              </a:r>
              <a:endParaRPr lang="en-US" altLang="en-US" sz="1400" i="1">
                <a:solidFill>
                  <a:srgbClr val="470F3E"/>
                </a:solidFill>
              </a:endParaRPr>
            </a:p>
          </p:txBody>
        </p:sp>
        <p:sp>
          <p:nvSpPr>
            <p:cNvPr id="70684" name="Text Box 21"/>
            <p:cNvSpPr txBox="1">
              <a:spLocks noChangeArrowheads="1"/>
            </p:cNvSpPr>
            <p:nvPr/>
          </p:nvSpPr>
          <p:spPr bwMode="auto">
            <a:xfrm>
              <a:off x="4080" y="2938"/>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2</a:t>
              </a:r>
              <a:endParaRPr lang="en-US" altLang="en-US" sz="1400" i="1">
                <a:solidFill>
                  <a:srgbClr val="470F3E"/>
                </a:solidFill>
              </a:endParaRPr>
            </a:p>
          </p:txBody>
        </p:sp>
        <p:sp>
          <p:nvSpPr>
            <p:cNvPr id="70685" name="Text Box 22"/>
            <p:cNvSpPr txBox="1">
              <a:spLocks noChangeArrowheads="1"/>
            </p:cNvSpPr>
            <p:nvPr/>
          </p:nvSpPr>
          <p:spPr bwMode="auto">
            <a:xfrm>
              <a:off x="3744" y="3418"/>
              <a:ext cx="2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baseline="30000">
                  <a:solidFill>
                    <a:srgbClr val="470F3E"/>
                  </a:solidFill>
                </a:rPr>
                <a:t>1</a:t>
              </a:r>
              <a:endParaRPr lang="en-US" altLang="en-US" sz="1400" i="1">
                <a:solidFill>
                  <a:srgbClr val="470F3E"/>
                </a:solidFill>
              </a:endParaRPr>
            </a:p>
          </p:txBody>
        </p:sp>
      </p:grpSp>
      <p:sp>
        <p:nvSpPr>
          <p:cNvPr id="70672" name="Text Box 23"/>
          <p:cNvSpPr txBox="1">
            <a:spLocks noChangeArrowheads="1"/>
          </p:cNvSpPr>
          <p:nvPr/>
        </p:nvSpPr>
        <p:spPr bwMode="auto">
          <a:xfrm>
            <a:off x="5105400" y="5257800"/>
            <a:ext cx="2778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chemeClr val="tx1"/>
                </a:solidFill>
                <a:sym typeface="Symbol" panose="05050102010706020507" pitchFamily="18" charset="2"/>
              </a:rPr>
              <a:t></a:t>
            </a:r>
            <a:endParaRPr lang="en-US" altLang="en-US" sz="1600" b="1">
              <a:solidFill>
                <a:schemeClr val="tx1"/>
              </a:solidFill>
            </a:endParaRPr>
          </a:p>
        </p:txBody>
      </p:sp>
      <p:sp>
        <p:nvSpPr>
          <p:cNvPr id="70673" name="Text Box 24"/>
          <p:cNvSpPr txBox="1">
            <a:spLocks noChangeArrowheads="1"/>
          </p:cNvSpPr>
          <p:nvPr/>
        </p:nvSpPr>
        <p:spPr bwMode="auto">
          <a:xfrm>
            <a:off x="5181600" y="5105400"/>
            <a:ext cx="330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chemeClr val="tx1"/>
                </a:solidFill>
                <a:sym typeface="Symbol" panose="05050102010706020507" pitchFamily="18" charset="2"/>
              </a:rPr>
              <a:t>A</a:t>
            </a:r>
            <a:endParaRPr lang="en-US" altLang="en-US" sz="1600" b="1" i="1">
              <a:solidFill>
                <a:schemeClr val="tx1"/>
              </a:solidFill>
            </a:endParaRPr>
          </a:p>
        </p:txBody>
      </p:sp>
      <p:grpSp>
        <p:nvGrpSpPr>
          <p:cNvPr id="1148953" name="Group 25"/>
          <p:cNvGrpSpPr>
            <a:grpSpLocks/>
          </p:cNvGrpSpPr>
          <p:nvPr/>
        </p:nvGrpSpPr>
        <p:grpSpPr bwMode="auto">
          <a:xfrm>
            <a:off x="1752600" y="1828800"/>
            <a:ext cx="5715000" cy="4146550"/>
            <a:chOff x="1104" y="1152"/>
            <a:chExt cx="3600" cy="2612"/>
          </a:xfrm>
        </p:grpSpPr>
        <p:sp>
          <p:nvSpPr>
            <p:cNvPr id="70675" name="Freeform 26"/>
            <p:cNvSpPr>
              <a:spLocks/>
            </p:cNvSpPr>
            <p:nvPr/>
          </p:nvSpPr>
          <p:spPr bwMode="auto">
            <a:xfrm>
              <a:off x="1104" y="1152"/>
              <a:ext cx="3600" cy="2592"/>
            </a:xfrm>
            <a:custGeom>
              <a:avLst/>
              <a:gdLst>
                <a:gd name="T0" fmla="*/ 0 w 3600"/>
                <a:gd name="T1" fmla="*/ 2592 h 2592"/>
                <a:gd name="T2" fmla="*/ 192 w 3600"/>
                <a:gd name="T3" fmla="*/ 2256 h 2592"/>
                <a:gd name="T4" fmla="*/ 528 w 3600"/>
                <a:gd name="T5" fmla="*/ 2160 h 2592"/>
                <a:gd name="T6" fmla="*/ 864 w 3600"/>
                <a:gd name="T7" fmla="*/ 1920 h 2592"/>
                <a:gd name="T8" fmla="*/ 1104 w 3600"/>
                <a:gd name="T9" fmla="*/ 1728 h 2592"/>
                <a:gd name="T10" fmla="*/ 1296 w 3600"/>
                <a:gd name="T11" fmla="*/ 1536 h 2592"/>
                <a:gd name="T12" fmla="*/ 1488 w 3600"/>
                <a:gd name="T13" fmla="*/ 1440 h 2592"/>
                <a:gd name="T14" fmla="*/ 1632 w 3600"/>
                <a:gd name="T15" fmla="*/ 1344 h 2592"/>
                <a:gd name="T16" fmla="*/ 1824 w 3600"/>
                <a:gd name="T17" fmla="*/ 1248 h 2592"/>
                <a:gd name="T18" fmla="*/ 2016 w 3600"/>
                <a:gd name="T19" fmla="*/ 1104 h 2592"/>
                <a:gd name="T20" fmla="*/ 2112 w 3600"/>
                <a:gd name="T21" fmla="*/ 1008 h 2592"/>
                <a:gd name="T22" fmla="*/ 2304 w 3600"/>
                <a:gd name="T23" fmla="*/ 912 h 2592"/>
                <a:gd name="T24" fmla="*/ 2496 w 3600"/>
                <a:gd name="T25" fmla="*/ 864 h 2592"/>
                <a:gd name="T26" fmla="*/ 2544 w 3600"/>
                <a:gd name="T27" fmla="*/ 720 h 2592"/>
                <a:gd name="T28" fmla="*/ 2688 w 3600"/>
                <a:gd name="T29" fmla="*/ 624 h 2592"/>
                <a:gd name="T30" fmla="*/ 2880 w 3600"/>
                <a:gd name="T31" fmla="*/ 480 h 2592"/>
                <a:gd name="T32" fmla="*/ 3216 w 3600"/>
                <a:gd name="T33" fmla="*/ 336 h 2592"/>
                <a:gd name="T34" fmla="*/ 3408 w 3600"/>
                <a:gd name="T35" fmla="*/ 192 h 2592"/>
                <a:gd name="T36" fmla="*/ 3600 w 3600"/>
                <a:gd name="T37" fmla="*/ 0 h 25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0" h="2592">
                  <a:moveTo>
                    <a:pt x="0" y="2592"/>
                  </a:moveTo>
                  <a:cubicBezTo>
                    <a:pt x="52" y="2460"/>
                    <a:pt x="104" y="2328"/>
                    <a:pt x="192" y="2256"/>
                  </a:cubicBezTo>
                  <a:cubicBezTo>
                    <a:pt x="280" y="2184"/>
                    <a:pt x="416" y="2216"/>
                    <a:pt x="528" y="2160"/>
                  </a:cubicBezTo>
                  <a:cubicBezTo>
                    <a:pt x="640" y="2104"/>
                    <a:pt x="768" y="1992"/>
                    <a:pt x="864" y="1920"/>
                  </a:cubicBezTo>
                  <a:cubicBezTo>
                    <a:pt x="960" y="1848"/>
                    <a:pt x="1032" y="1792"/>
                    <a:pt x="1104" y="1728"/>
                  </a:cubicBezTo>
                  <a:cubicBezTo>
                    <a:pt x="1176" y="1664"/>
                    <a:pt x="1232" y="1584"/>
                    <a:pt x="1296" y="1536"/>
                  </a:cubicBezTo>
                  <a:cubicBezTo>
                    <a:pt x="1360" y="1488"/>
                    <a:pt x="1432" y="1472"/>
                    <a:pt x="1488" y="1440"/>
                  </a:cubicBezTo>
                  <a:cubicBezTo>
                    <a:pt x="1544" y="1408"/>
                    <a:pt x="1576" y="1376"/>
                    <a:pt x="1632" y="1344"/>
                  </a:cubicBezTo>
                  <a:cubicBezTo>
                    <a:pt x="1688" y="1312"/>
                    <a:pt x="1760" y="1288"/>
                    <a:pt x="1824" y="1248"/>
                  </a:cubicBezTo>
                  <a:cubicBezTo>
                    <a:pt x="1888" y="1208"/>
                    <a:pt x="1968" y="1144"/>
                    <a:pt x="2016" y="1104"/>
                  </a:cubicBezTo>
                  <a:cubicBezTo>
                    <a:pt x="2064" y="1064"/>
                    <a:pt x="2064" y="1040"/>
                    <a:pt x="2112" y="1008"/>
                  </a:cubicBezTo>
                  <a:cubicBezTo>
                    <a:pt x="2160" y="976"/>
                    <a:pt x="2240" y="936"/>
                    <a:pt x="2304" y="912"/>
                  </a:cubicBezTo>
                  <a:cubicBezTo>
                    <a:pt x="2368" y="888"/>
                    <a:pt x="2456" y="896"/>
                    <a:pt x="2496" y="864"/>
                  </a:cubicBezTo>
                  <a:cubicBezTo>
                    <a:pt x="2536" y="832"/>
                    <a:pt x="2512" y="760"/>
                    <a:pt x="2544" y="720"/>
                  </a:cubicBezTo>
                  <a:cubicBezTo>
                    <a:pt x="2576" y="680"/>
                    <a:pt x="2632" y="664"/>
                    <a:pt x="2688" y="624"/>
                  </a:cubicBezTo>
                  <a:cubicBezTo>
                    <a:pt x="2744" y="584"/>
                    <a:pt x="2792" y="528"/>
                    <a:pt x="2880" y="480"/>
                  </a:cubicBezTo>
                  <a:cubicBezTo>
                    <a:pt x="2968" y="432"/>
                    <a:pt x="3128" y="384"/>
                    <a:pt x="3216" y="336"/>
                  </a:cubicBezTo>
                  <a:cubicBezTo>
                    <a:pt x="3304" y="288"/>
                    <a:pt x="3344" y="248"/>
                    <a:pt x="3408" y="192"/>
                  </a:cubicBezTo>
                  <a:cubicBezTo>
                    <a:pt x="3472" y="136"/>
                    <a:pt x="3536" y="68"/>
                    <a:pt x="3600" y="0"/>
                  </a:cubicBezTo>
                </a:path>
              </a:pathLst>
            </a:custGeom>
            <a:noFill/>
            <a:ln w="28575" cap="flat" cmpd="sng">
              <a:solidFill>
                <a:srgbClr val="DC00D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0676" name="Text Box 27"/>
            <p:cNvSpPr txBox="1">
              <a:spLocks noChangeArrowheads="1"/>
            </p:cNvSpPr>
            <p:nvPr/>
          </p:nvSpPr>
          <p:spPr bwMode="auto">
            <a:xfrm>
              <a:off x="1488" y="3552"/>
              <a:ext cx="10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600" b="1">
                  <a:solidFill>
                    <a:srgbClr val="DC00DC"/>
                  </a:solidFill>
                </a:rPr>
                <a:t>Contract curve</a:t>
              </a:r>
            </a:p>
          </p:txBody>
        </p:sp>
        <p:sp>
          <p:nvSpPr>
            <p:cNvPr id="70677" name="Line 28"/>
            <p:cNvSpPr>
              <a:spLocks noChangeShapeType="1"/>
            </p:cNvSpPr>
            <p:nvPr/>
          </p:nvSpPr>
          <p:spPr bwMode="auto">
            <a:xfrm flipH="1" flipV="1">
              <a:off x="1680" y="3360"/>
              <a:ext cx="48" cy="192"/>
            </a:xfrm>
            <a:prstGeom prst="line">
              <a:avLst/>
            </a:prstGeom>
            <a:noFill/>
            <a:ln w="12700">
              <a:solidFill>
                <a:srgbClr val="DC00D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3" fill="hold" nodeType="clickEffect">
                                  <p:stCondLst>
                                    <p:cond delay="0"/>
                                  </p:stCondLst>
                                  <p:childTnLst>
                                    <p:set>
                                      <p:cBhvr>
                                        <p:cTn id="6" dur="1" fill="hold">
                                          <p:stCondLst>
                                            <p:cond delay="0"/>
                                          </p:stCondLst>
                                        </p:cTn>
                                        <p:tgtEl>
                                          <p:spTgt spid="1148953"/>
                                        </p:tgtEl>
                                        <p:attrNameLst>
                                          <p:attrName>style.visibility</p:attrName>
                                        </p:attrNameLst>
                                      </p:cBhvr>
                                      <p:to>
                                        <p:strVal val="visible"/>
                                      </p:to>
                                    </p:set>
                                    <p:animEffect transition="in" filter="strips(upRight)">
                                      <p:cBhvr>
                                        <p:cTn id="7" dur="500"/>
                                        <p:tgtEl>
                                          <p:spTgt spid="11489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A074A59A-0462-4447-AE5B-F21C1000BC28}" type="slidenum">
              <a:rPr lang="en-US" altLang="en-US" sz="1400">
                <a:solidFill>
                  <a:schemeClr val="tx1"/>
                </a:solidFill>
                <a:latin typeface="Times New Roman" panose="02020603050405020304" pitchFamily="18" charset="0"/>
              </a:rPr>
              <a:pPr algn="r"/>
              <a:t>67</a:t>
            </a:fld>
            <a:endParaRPr lang="en-US" altLang="en-US" sz="1400">
              <a:solidFill>
                <a:schemeClr val="tx1"/>
              </a:solidFill>
              <a:latin typeface="Times New Roman" panose="02020603050405020304" pitchFamily="18" charset="0"/>
            </a:endParaRPr>
          </a:p>
        </p:txBody>
      </p:sp>
      <p:sp>
        <p:nvSpPr>
          <p:cNvPr id="71683" name="Rectangle 2"/>
          <p:cNvSpPr>
            <a:spLocks noGrp="1" noChangeArrowheads="1"/>
          </p:cNvSpPr>
          <p:nvPr>
            <p:ph type="title"/>
          </p:nvPr>
        </p:nvSpPr>
        <p:spPr>
          <a:xfrm>
            <a:off x="685800" y="838200"/>
            <a:ext cx="7772400" cy="1143000"/>
          </a:xfrm>
        </p:spPr>
        <p:txBody>
          <a:bodyPr/>
          <a:lstStyle/>
          <a:p>
            <a:pPr>
              <a:lnSpc>
                <a:spcPct val="90000"/>
              </a:lnSpc>
            </a:pPr>
            <a:r>
              <a:rPr lang="en-US" altLang="en-US" smtClean="0"/>
              <a:t>Exchange with Initial Endowments</a:t>
            </a:r>
          </a:p>
        </p:txBody>
      </p:sp>
      <p:sp>
        <p:nvSpPr>
          <p:cNvPr id="71684" name="Rectangle 3"/>
          <p:cNvSpPr>
            <a:spLocks noGrp="1" noChangeArrowheads="1"/>
          </p:cNvSpPr>
          <p:nvPr>
            <p:ph type="body" idx="1"/>
          </p:nvPr>
        </p:nvSpPr>
        <p:spPr>
          <a:xfrm>
            <a:off x="685800" y="2057400"/>
            <a:ext cx="7772400" cy="4495800"/>
          </a:xfrm>
        </p:spPr>
        <p:txBody>
          <a:bodyPr/>
          <a:lstStyle/>
          <a:p>
            <a:r>
              <a:rPr lang="en-US" altLang="en-US" smtClean="0"/>
              <a:t>Suppose that the two individuals possess different quantities of the two goods at the start</a:t>
            </a:r>
          </a:p>
          <a:p>
            <a:pPr lvl="1"/>
            <a:r>
              <a:rPr lang="en-US" altLang="en-US" smtClean="0"/>
              <a:t>it is possible that the two individuals could both benefit from trade if the initial allocations were inefficient</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353F2066-F553-448B-8174-F331E2470886}" type="slidenum">
              <a:rPr lang="en-US" altLang="en-US" sz="1400">
                <a:solidFill>
                  <a:schemeClr val="tx1"/>
                </a:solidFill>
                <a:latin typeface="Times New Roman" panose="02020603050405020304" pitchFamily="18" charset="0"/>
              </a:rPr>
              <a:pPr algn="r"/>
              <a:t>68</a:t>
            </a:fld>
            <a:endParaRPr lang="en-US" altLang="en-US" sz="1400">
              <a:solidFill>
                <a:schemeClr val="tx1"/>
              </a:solidFill>
              <a:latin typeface="Times New Roman" panose="02020603050405020304" pitchFamily="18" charset="0"/>
            </a:endParaRPr>
          </a:p>
        </p:txBody>
      </p:sp>
      <p:sp>
        <p:nvSpPr>
          <p:cNvPr id="72707" name="Rectangle 2"/>
          <p:cNvSpPr>
            <a:spLocks noGrp="1" noChangeArrowheads="1"/>
          </p:cNvSpPr>
          <p:nvPr>
            <p:ph type="title"/>
          </p:nvPr>
        </p:nvSpPr>
        <p:spPr/>
        <p:txBody>
          <a:bodyPr/>
          <a:lstStyle/>
          <a:p>
            <a:pPr>
              <a:lnSpc>
                <a:spcPct val="90000"/>
              </a:lnSpc>
            </a:pPr>
            <a:r>
              <a:rPr lang="en-US" altLang="en-US" smtClean="0"/>
              <a:t>Exchange with Initial Endowments</a:t>
            </a:r>
          </a:p>
        </p:txBody>
      </p:sp>
      <p:sp>
        <p:nvSpPr>
          <p:cNvPr id="72708" name="Rectangle 3"/>
          <p:cNvSpPr>
            <a:spLocks noGrp="1" noChangeArrowheads="1"/>
          </p:cNvSpPr>
          <p:nvPr>
            <p:ph type="body" idx="1"/>
          </p:nvPr>
        </p:nvSpPr>
        <p:spPr>
          <a:xfrm>
            <a:off x="685800" y="2057400"/>
            <a:ext cx="7772400" cy="3124200"/>
          </a:xfrm>
        </p:spPr>
        <p:txBody>
          <a:bodyPr/>
          <a:lstStyle/>
          <a:p>
            <a:r>
              <a:rPr lang="en-US" altLang="en-US" smtClean="0"/>
              <a:t>Neither person would engage in a trade that would leave him worse off</a:t>
            </a:r>
          </a:p>
          <a:p>
            <a:r>
              <a:rPr lang="en-US" altLang="en-US" smtClean="0"/>
              <a:t>Only a portion of the contract curve shows allocations that may result from voluntary exchange</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CF6951E4-9782-46BA-87C5-DAE29540A32A}" type="slidenum">
              <a:rPr lang="en-US" altLang="en-US" sz="1400">
                <a:solidFill>
                  <a:schemeClr val="tx1"/>
                </a:solidFill>
                <a:latin typeface="Times New Roman" panose="02020603050405020304" pitchFamily="18" charset="0"/>
              </a:rPr>
              <a:pPr algn="r"/>
              <a:t>69</a:t>
            </a:fld>
            <a:endParaRPr lang="en-US" altLang="en-US" sz="1400">
              <a:solidFill>
                <a:schemeClr val="tx1"/>
              </a:solidFill>
              <a:latin typeface="Times New Roman" panose="02020603050405020304" pitchFamily="18" charset="0"/>
            </a:endParaRPr>
          </a:p>
        </p:txBody>
      </p:sp>
      <p:sp>
        <p:nvSpPr>
          <p:cNvPr id="73731" name="Rectangle 2"/>
          <p:cNvSpPr>
            <a:spLocks noGrp="1" noChangeArrowheads="1"/>
          </p:cNvSpPr>
          <p:nvPr>
            <p:ph type="title"/>
          </p:nvPr>
        </p:nvSpPr>
        <p:spPr/>
        <p:txBody>
          <a:bodyPr/>
          <a:lstStyle/>
          <a:p>
            <a:pPr>
              <a:lnSpc>
                <a:spcPct val="90000"/>
              </a:lnSpc>
            </a:pPr>
            <a:r>
              <a:rPr lang="en-US" altLang="en-US" smtClean="0"/>
              <a:t>Exchange with Initial Endowments</a:t>
            </a:r>
          </a:p>
        </p:txBody>
      </p:sp>
      <p:sp>
        <p:nvSpPr>
          <p:cNvPr id="73732" name="Rectangle 3"/>
          <p:cNvSpPr>
            <a:spLocks noChangeArrowheads="1"/>
          </p:cNvSpPr>
          <p:nvPr/>
        </p:nvSpPr>
        <p:spPr bwMode="auto">
          <a:xfrm>
            <a:off x="1752600" y="2133600"/>
            <a:ext cx="5715000" cy="41148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73733" name="Text Box 4"/>
          <p:cNvSpPr txBox="1">
            <a:spLocks noChangeArrowheads="1"/>
          </p:cNvSpPr>
          <p:nvPr/>
        </p:nvSpPr>
        <p:spPr bwMode="auto">
          <a:xfrm>
            <a:off x="7527925" y="179705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J</a:t>
            </a:r>
            <a:endParaRPr lang="en-US" altLang="en-US" sz="1800" b="1" i="1">
              <a:solidFill>
                <a:srgbClr val="470F3E"/>
              </a:solidFill>
            </a:endParaRPr>
          </a:p>
        </p:txBody>
      </p:sp>
      <p:sp>
        <p:nvSpPr>
          <p:cNvPr id="73734" name="Text Box 5"/>
          <p:cNvSpPr txBox="1">
            <a:spLocks noChangeArrowheads="1"/>
          </p:cNvSpPr>
          <p:nvPr/>
        </p:nvSpPr>
        <p:spPr bwMode="auto">
          <a:xfrm>
            <a:off x="1219200" y="62484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S</a:t>
            </a:r>
            <a:endParaRPr lang="en-US" altLang="en-US" sz="1800" b="1" i="1">
              <a:solidFill>
                <a:srgbClr val="470F3E"/>
              </a:solidFill>
            </a:endParaRPr>
          </a:p>
        </p:txBody>
      </p:sp>
      <p:sp>
        <p:nvSpPr>
          <p:cNvPr id="73735" name="Freeform 6"/>
          <p:cNvSpPr>
            <a:spLocks/>
          </p:cNvSpPr>
          <p:nvPr/>
        </p:nvSpPr>
        <p:spPr bwMode="auto">
          <a:xfrm flipH="1" flipV="1">
            <a:off x="2209800" y="3657600"/>
            <a:ext cx="3124200" cy="2286000"/>
          </a:xfrm>
          <a:custGeom>
            <a:avLst/>
            <a:gdLst>
              <a:gd name="T0" fmla="*/ 0 w 2496"/>
              <a:gd name="T1" fmla="*/ 0 h 1968"/>
              <a:gd name="T2" fmla="*/ 901212 w 2496"/>
              <a:gd name="T3" fmla="*/ 1449659 h 1968"/>
              <a:gd name="T4" fmla="*/ 3124200 w 2496"/>
              <a:gd name="T5" fmla="*/ 22860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73736" name="Text Box 7"/>
          <p:cNvSpPr txBox="1">
            <a:spLocks noChangeArrowheads="1"/>
          </p:cNvSpPr>
          <p:nvPr/>
        </p:nvSpPr>
        <p:spPr bwMode="auto">
          <a:xfrm>
            <a:off x="1828800" y="3444875"/>
            <a:ext cx="4460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i="1" baseline="30000">
                <a:solidFill>
                  <a:srgbClr val="3B4F89"/>
                </a:solidFill>
              </a:rPr>
              <a:t>A</a:t>
            </a:r>
            <a:endParaRPr lang="en-US" altLang="en-US" sz="1400" i="1">
              <a:solidFill>
                <a:srgbClr val="3B4F89"/>
              </a:solidFill>
            </a:endParaRPr>
          </a:p>
        </p:txBody>
      </p:sp>
      <p:sp>
        <p:nvSpPr>
          <p:cNvPr id="73737" name="Freeform 8"/>
          <p:cNvSpPr>
            <a:spLocks/>
          </p:cNvSpPr>
          <p:nvPr/>
        </p:nvSpPr>
        <p:spPr bwMode="auto">
          <a:xfrm>
            <a:off x="2057400" y="2819400"/>
            <a:ext cx="3962400" cy="3124200"/>
          </a:xfrm>
          <a:custGeom>
            <a:avLst/>
            <a:gdLst>
              <a:gd name="T0" fmla="*/ 0 w 2496"/>
              <a:gd name="T1" fmla="*/ 0 h 1968"/>
              <a:gd name="T2" fmla="*/ 1143000 w 2496"/>
              <a:gd name="T3" fmla="*/ 1981200 h 1968"/>
              <a:gd name="T4" fmla="*/ 3962400 w 2496"/>
              <a:gd name="T5" fmla="*/ 31242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3738" name="Text Box 9"/>
          <p:cNvSpPr txBox="1">
            <a:spLocks noChangeArrowheads="1"/>
          </p:cNvSpPr>
          <p:nvPr/>
        </p:nvSpPr>
        <p:spPr bwMode="auto">
          <a:xfrm>
            <a:off x="5943600" y="5578475"/>
            <a:ext cx="4651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i="1" baseline="30000">
                <a:solidFill>
                  <a:srgbClr val="470F3E"/>
                </a:solidFill>
              </a:rPr>
              <a:t>A</a:t>
            </a:r>
            <a:endParaRPr lang="en-US" altLang="en-US" sz="1400" i="1">
              <a:solidFill>
                <a:srgbClr val="470F3E"/>
              </a:solidFill>
            </a:endParaRPr>
          </a:p>
        </p:txBody>
      </p:sp>
      <p:sp>
        <p:nvSpPr>
          <p:cNvPr id="73739" name="Freeform 10"/>
          <p:cNvSpPr>
            <a:spLocks/>
          </p:cNvSpPr>
          <p:nvPr/>
        </p:nvSpPr>
        <p:spPr bwMode="auto">
          <a:xfrm>
            <a:off x="1752600" y="2133600"/>
            <a:ext cx="5715000" cy="4114800"/>
          </a:xfrm>
          <a:custGeom>
            <a:avLst/>
            <a:gdLst>
              <a:gd name="T0" fmla="*/ 0 w 3600"/>
              <a:gd name="T1" fmla="*/ 4114800 h 2592"/>
              <a:gd name="T2" fmla="*/ 304800 w 3600"/>
              <a:gd name="T3" fmla="*/ 3581400 h 2592"/>
              <a:gd name="T4" fmla="*/ 838200 w 3600"/>
              <a:gd name="T5" fmla="*/ 3429000 h 2592"/>
              <a:gd name="T6" fmla="*/ 1371600 w 3600"/>
              <a:gd name="T7" fmla="*/ 3048000 h 2592"/>
              <a:gd name="T8" fmla="*/ 1752600 w 3600"/>
              <a:gd name="T9" fmla="*/ 2743200 h 2592"/>
              <a:gd name="T10" fmla="*/ 2057400 w 3600"/>
              <a:gd name="T11" fmla="*/ 2438400 h 2592"/>
              <a:gd name="T12" fmla="*/ 2362200 w 3600"/>
              <a:gd name="T13" fmla="*/ 2286000 h 2592"/>
              <a:gd name="T14" fmla="*/ 2590800 w 3600"/>
              <a:gd name="T15" fmla="*/ 2133600 h 2592"/>
              <a:gd name="T16" fmla="*/ 2895600 w 3600"/>
              <a:gd name="T17" fmla="*/ 1981200 h 2592"/>
              <a:gd name="T18" fmla="*/ 3200400 w 3600"/>
              <a:gd name="T19" fmla="*/ 1752600 h 2592"/>
              <a:gd name="T20" fmla="*/ 3352800 w 3600"/>
              <a:gd name="T21" fmla="*/ 1600200 h 2592"/>
              <a:gd name="T22" fmla="*/ 3657600 w 3600"/>
              <a:gd name="T23" fmla="*/ 1447800 h 2592"/>
              <a:gd name="T24" fmla="*/ 3962400 w 3600"/>
              <a:gd name="T25" fmla="*/ 1371600 h 2592"/>
              <a:gd name="T26" fmla="*/ 4038600 w 3600"/>
              <a:gd name="T27" fmla="*/ 1143000 h 2592"/>
              <a:gd name="T28" fmla="*/ 4267200 w 3600"/>
              <a:gd name="T29" fmla="*/ 990600 h 2592"/>
              <a:gd name="T30" fmla="*/ 4572000 w 3600"/>
              <a:gd name="T31" fmla="*/ 762000 h 2592"/>
              <a:gd name="T32" fmla="*/ 5105400 w 3600"/>
              <a:gd name="T33" fmla="*/ 533400 h 2592"/>
              <a:gd name="T34" fmla="*/ 5410200 w 3600"/>
              <a:gd name="T35" fmla="*/ 304800 h 2592"/>
              <a:gd name="T36" fmla="*/ 5715000 w 3600"/>
              <a:gd name="T37" fmla="*/ 0 h 25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0" h="2592">
                <a:moveTo>
                  <a:pt x="0" y="2592"/>
                </a:moveTo>
                <a:cubicBezTo>
                  <a:pt x="52" y="2460"/>
                  <a:pt x="104" y="2328"/>
                  <a:pt x="192" y="2256"/>
                </a:cubicBezTo>
                <a:cubicBezTo>
                  <a:pt x="280" y="2184"/>
                  <a:pt x="416" y="2216"/>
                  <a:pt x="528" y="2160"/>
                </a:cubicBezTo>
                <a:cubicBezTo>
                  <a:pt x="640" y="2104"/>
                  <a:pt x="768" y="1992"/>
                  <a:pt x="864" y="1920"/>
                </a:cubicBezTo>
                <a:cubicBezTo>
                  <a:pt x="960" y="1848"/>
                  <a:pt x="1032" y="1792"/>
                  <a:pt x="1104" y="1728"/>
                </a:cubicBezTo>
                <a:cubicBezTo>
                  <a:pt x="1176" y="1664"/>
                  <a:pt x="1232" y="1584"/>
                  <a:pt x="1296" y="1536"/>
                </a:cubicBezTo>
                <a:cubicBezTo>
                  <a:pt x="1360" y="1488"/>
                  <a:pt x="1432" y="1472"/>
                  <a:pt x="1488" y="1440"/>
                </a:cubicBezTo>
                <a:cubicBezTo>
                  <a:pt x="1544" y="1408"/>
                  <a:pt x="1576" y="1376"/>
                  <a:pt x="1632" y="1344"/>
                </a:cubicBezTo>
                <a:cubicBezTo>
                  <a:pt x="1688" y="1312"/>
                  <a:pt x="1760" y="1288"/>
                  <a:pt x="1824" y="1248"/>
                </a:cubicBezTo>
                <a:cubicBezTo>
                  <a:pt x="1888" y="1208"/>
                  <a:pt x="1968" y="1144"/>
                  <a:pt x="2016" y="1104"/>
                </a:cubicBezTo>
                <a:cubicBezTo>
                  <a:pt x="2064" y="1064"/>
                  <a:pt x="2064" y="1040"/>
                  <a:pt x="2112" y="1008"/>
                </a:cubicBezTo>
                <a:cubicBezTo>
                  <a:pt x="2160" y="976"/>
                  <a:pt x="2240" y="936"/>
                  <a:pt x="2304" y="912"/>
                </a:cubicBezTo>
                <a:cubicBezTo>
                  <a:pt x="2368" y="888"/>
                  <a:pt x="2456" y="896"/>
                  <a:pt x="2496" y="864"/>
                </a:cubicBezTo>
                <a:cubicBezTo>
                  <a:pt x="2536" y="832"/>
                  <a:pt x="2512" y="760"/>
                  <a:pt x="2544" y="720"/>
                </a:cubicBezTo>
                <a:cubicBezTo>
                  <a:pt x="2576" y="680"/>
                  <a:pt x="2632" y="664"/>
                  <a:pt x="2688" y="624"/>
                </a:cubicBezTo>
                <a:cubicBezTo>
                  <a:pt x="2744" y="584"/>
                  <a:pt x="2792" y="528"/>
                  <a:pt x="2880" y="480"/>
                </a:cubicBezTo>
                <a:cubicBezTo>
                  <a:pt x="2968" y="432"/>
                  <a:pt x="3128" y="384"/>
                  <a:pt x="3216" y="336"/>
                </a:cubicBezTo>
                <a:cubicBezTo>
                  <a:pt x="3304" y="288"/>
                  <a:pt x="3344" y="248"/>
                  <a:pt x="3408" y="192"/>
                </a:cubicBezTo>
                <a:cubicBezTo>
                  <a:pt x="3472" y="136"/>
                  <a:pt x="3536" y="68"/>
                  <a:pt x="3600" y="0"/>
                </a:cubicBezTo>
              </a:path>
            </a:pathLst>
          </a:custGeom>
          <a:noFill/>
          <a:ln w="28575" cap="flat" cmpd="sng">
            <a:solidFill>
              <a:srgbClr val="DC00D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nvGrpSpPr>
          <p:cNvPr id="1152011" name="Group 11"/>
          <p:cNvGrpSpPr>
            <a:grpSpLocks/>
          </p:cNvGrpSpPr>
          <p:nvPr/>
        </p:nvGrpSpPr>
        <p:grpSpPr bwMode="auto">
          <a:xfrm>
            <a:off x="2438400" y="2286000"/>
            <a:ext cx="4191000" cy="3613150"/>
            <a:chOff x="1536" y="1248"/>
            <a:chExt cx="2640" cy="2276"/>
          </a:xfrm>
        </p:grpSpPr>
        <p:grpSp>
          <p:nvGrpSpPr>
            <p:cNvPr id="73741" name="Group 12"/>
            <p:cNvGrpSpPr>
              <a:grpSpLocks/>
            </p:cNvGrpSpPr>
            <p:nvPr/>
          </p:nvGrpSpPr>
          <p:grpSpPr bwMode="auto">
            <a:xfrm>
              <a:off x="3216" y="3216"/>
              <a:ext cx="256" cy="308"/>
              <a:chOff x="3216" y="3216"/>
              <a:chExt cx="256" cy="308"/>
            </a:xfrm>
          </p:grpSpPr>
          <p:sp>
            <p:nvSpPr>
              <p:cNvPr id="73743" name="Text Box 13"/>
              <p:cNvSpPr txBox="1">
                <a:spLocks noChangeArrowheads="1"/>
              </p:cNvSpPr>
              <p:nvPr/>
            </p:nvSpPr>
            <p:spPr bwMode="auto">
              <a:xfrm>
                <a:off x="3216" y="3312"/>
                <a:ext cx="17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chemeClr val="tx1"/>
                    </a:solidFill>
                    <a:sym typeface="Symbol" panose="05050102010706020507" pitchFamily="18" charset="2"/>
                  </a:rPr>
                  <a:t></a:t>
                </a:r>
                <a:endParaRPr lang="en-US" altLang="en-US" sz="1600" b="1">
                  <a:solidFill>
                    <a:schemeClr val="tx1"/>
                  </a:solidFill>
                </a:endParaRPr>
              </a:p>
            </p:txBody>
          </p:sp>
          <p:sp>
            <p:nvSpPr>
              <p:cNvPr id="73744" name="Text Box 14"/>
              <p:cNvSpPr txBox="1">
                <a:spLocks noChangeArrowheads="1"/>
              </p:cNvSpPr>
              <p:nvPr/>
            </p:nvSpPr>
            <p:spPr bwMode="auto">
              <a:xfrm>
                <a:off x="3264" y="3216"/>
                <a:ext cx="2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chemeClr val="tx1"/>
                    </a:solidFill>
                    <a:sym typeface="Symbol" panose="05050102010706020507" pitchFamily="18" charset="2"/>
                  </a:rPr>
                  <a:t>A</a:t>
                </a:r>
                <a:endParaRPr lang="en-US" altLang="en-US" sz="1600" b="1" i="1">
                  <a:solidFill>
                    <a:schemeClr val="tx1"/>
                  </a:solidFill>
                </a:endParaRPr>
              </a:p>
            </p:txBody>
          </p:sp>
        </p:grpSp>
        <p:sp>
          <p:nvSpPr>
            <p:cNvPr id="73742" name="Text Box 15"/>
            <p:cNvSpPr txBox="1">
              <a:spLocks noChangeArrowheads="1"/>
            </p:cNvSpPr>
            <p:nvPr/>
          </p:nvSpPr>
          <p:spPr bwMode="auto">
            <a:xfrm>
              <a:off x="1536" y="1248"/>
              <a:ext cx="264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Suppose that </a:t>
              </a:r>
              <a:r>
                <a:rPr lang="en-US" altLang="en-US" i="1">
                  <a:solidFill>
                    <a:srgbClr val="470F3E"/>
                  </a:solidFill>
                </a:rPr>
                <a:t>A</a:t>
              </a:r>
              <a:r>
                <a:rPr lang="en-US" altLang="en-US">
                  <a:solidFill>
                    <a:srgbClr val="470F3E"/>
                  </a:solidFill>
                </a:rPr>
                <a:t> represents the initial endowments</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152011"/>
                                        </p:tgtEl>
                                        <p:attrNameLst>
                                          <p:attrName>style.visibility</p:attrName>
                                        </p:attrNameLst>
                                      </p:cBhvr>
                                      <p:to>
                                        <p:strVal val="visible"/>
                                      </p:to>
                                    </p:set>
                                    <p:animEffect transition="in" filter="wipe(left)">
                                      <p:cBhvr>
                                        <p:cTn id="7" dur="500"/>
                                        <p:tgtEl>
                                          <p:spTgt spid="11520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FF120E16-96A3-4838-9132-BEEAE524B282}" type="slidenum">
              <a:rPr lang="en-US" altLang="en-US" sz="1400">
                <a:solidFill>
                  <a:schemeClr val="tx1"/>
                </a:solidFill>
                <a:latin typeface="Times New Roman" panose="02020603050405020304" pitchFamily="18" charset="0"/>
              </a:rPr>
              <a:pPr algn="r"/>
              <a:t>7</a:t>
            </a:fld>
            <a:endParaRPr lang="en-US" altLang="en-US" sz="1400">
              <a:solidFill>
                <a:schemeClr val="tx1"/>
              </a:solidFill>
              <a:latin typeface="Times New Roman" panose="02020603050405020304" pitchFamily="18" charset="0"/>
            </a:endParaRPr>
          </a:p>
        </p:txBody>
      </p:sp>
      <p:sp>
        <p:nvSpPr>
          <p:cNvPr id="10243" name="Rectangle 4"/>
          <p:cNvSpPr>
            <a:spLocks noGrp="1" noChangeArrowheads="1"/>
          </p:cNvSpPr>
          <p:nvPr>
            <p:ph type="title"/>
          </p:nvPr>
        </p:nvSpPr>
        <p:spPr>
          <a:xfrm>
            <a:off x="685800" y="838200"/>
            <a:ext cx="7772400" cy="685800"/>
          </a:xfrm>
        </p:spPr>
        <p:txBody>
          <a:bodyPr/>
          <a:lstStyle/>
          <a:p>
            <a:r>
              <a:rPr lang="en-US" altLang="en-US" smtClean="0"/>
              <a:t>Edgeworth Box Diagram</a:t>
            </a:r>
          </a:p>
        </p:txBody>
      </p:sp>
      <p:sp>
        <p:nvSpPr>
          <p:cNvPr id="10244" name="Rectangle 5"/>
          <p:cNvSpPr>
            <a:spLocks noChangeArrowheads="1"/>
          </p:cNvSpPr>
          <p:nvPr/>
        </p:nvSpPr>
        <p:spPr bwMode="auto">
          <a:xfrm>
            <a:off x="1905000" y="2514600"/>
            <a:ext cx="5410200" cy="35052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0245" name="Text Box 8"/>
          <p:cNvSpPr txBox="1">
            <a:spLocks noChangeArrowheads="1"/>
          </p:cNvSpPr>
          <p:nvPr/>
        </p:nvSpPr>
        <p:spPr bwMode="auto">
          <a:xfrm>
            <a:off x="1524000" y="60198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3B4F89"/>
                </a:solidFill>
              </a:rPr>
              <a:t>O</a:t>
            </a:r>
            <a:r>
              <a:rPr lang="en-US" altLang="en-US" sz="1800" b="1" i="1" baseline="-25000">
                <a:solidFill>
                  <a:srgbClr val="3B4F89"/>
                </a:solidFill>
              </a:rPr>
              <a:t>x</a:t>
            </a:r>
            <a:endParaRPr lang="en-US" altLang="en-US" sz="1800" b="1" i="1">
              <a:solidFill>
                <a:srgbClr val="3B4F89"/>
              </a:solidFill>
            </a:endParaRPr>
          </a:p>
        </p:txBody>
      </p:sp>
      <p:sp>
        <p:nvSpPr>
          <p:cNvPr id="10246" name="Text Box 9"/>
          <p:cNvSpPr txBox="1">
            <a:spLocks noChangeArrowheads="1"/>
          </p:cNvSpPr>
          <p:nvPr/>
        </p:nvSpPr>
        <p:spPr bwMode="auto">
          <a:xfrm>
            <a:off x="7315200" y="213360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y</a:t>
            </a:r>
            <a:endParaRPr lang="en-US" altLang="en-US" sz="1800" b="1" i="1">
              <a:solidFill>
                <a:srgbClr val="470F3E"/>
              </a:solidFill>
            </a:endParaRPr>
          </a:p>
        </p:txBody>
      </p:sp>
      <p:grpSp>
        <p:nvGrpSpPr>
          <p:cNvPr id="10247" name="Group 38"/>
          <p:cNvGrpSpPr>
            <a:grpSpLocks/>
          </p:cNvGrpSpPr>
          <p:nvPr/>
        </p:nvGrpSpPr>
        <p:grpSpPr bwMode="auto">
          <a:xfrm>
            <a:off x="1905000" y="6096000"/>
            <a:ext cx="5410200" cy="488950"/>
            <a:chOff x="1200" y="3840"/>
            <a:chExt cx="3408" cy="308"/>
          </a:xfrm>
        </p:grpSpPr>
        <p:sp>
          <p:nvSpPr>
            <p:cNvPr id="10275" name="Text Box 7"/>
            <p:cNvSpPr txBox="1">
              <a:spLocks noChangeArrowheads="1"/>
            </p:cNvSpPr>
            <p:nvPr/>
          </p:nvSpPr>
          <p:spPr bwMode="auto">
            <a:xfrm>
              <a:off x="2496" y="3936"/>
              <a:ext cx="81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600" b="1">
                  <a:solidFill>
                    <a:schemeClr val="tx1"/>
                  </a:solidFill>
                </a:rPr>
                <a:t>Total Labor</a:t>
              </a:r>
            </a:p>
          </p:txBody>
        </p:sp>
        <p:sp>
          <p:nvSpPr>
            <p:cNvPr id="10276" name="AutoShape 10"/>
            <p:cNvSpPr>
              <a:spLocks/>
            </p:cNvSpPr>
            <p:nvPr/>
          </p:nvSpPr>
          <p:spPr bwMode="auto">
            <a:xfrm rot="-5400000">
              <a:off x="2856" y="2184"/>
              <a:ext cx="96" cy="3408"/>
            </a:xfrm>
            <a:prstGeom prst="leftBrace">
              <a:avLst>
                <a:gd name="adj1" fmla="val 295833"/>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grpSp>
      <p:grpSp>
        <p:nvGrpSpPr>
          <p:cNvPr id="10248" name="Group 37"/>
          <p:cNvGrpSpPr>
            <a:grpSpLocks/>
          </p:cNvGrpSpPr>
          <p:nvPr/>
        </p:nvGrpSpPr>
        <p:grpSpPr bwMode="auto">
          <a:xfrm>
            <a:off x="1295400" y="2514600"/>
            <a:ext cx="533400" cy="3505200"/>
            <a:chOff x="816" y="1584"/>
            <a:chExt cx="336" cy="2208"/>
          </a:xfrm>
        </p:grpSpPr>
        <p:sp>
          <p:nvSpPr>
            <p:cNvPr id="10273" name="AutoShape 11"/>
            <p:cNvSpPr>
              <a:spLocks/>
            </p:cNvSpPr>
            <p:nvPr/>
          </p:nvSpPr>
          <p:spPr bwMode="auto">
            <a:xfrm>
              <a:off x="1040" y="1584"/>
              <a:ext cx="112" cy="2208"/>
            </a:xfrm>
            <a:prstGeom prst="leftBrace">
              <a:avLst>
                <a:gd name="adj1" fmla="val 164286"/>
                <a:gd name="adj2" fmla="val 50000"/>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0274" name="Text Box 12"/>
            <p:cNvSpPr txBox="1">
              <a:spLocks noChangeArrowheads="1"/>
            </p:cNvSpPr>
            <p:nvPr/>
          </p:nvSpPr>
          <p:spPr bwMode="auto">
            <a:xfrm rot="-5400000">
              <a:off x="479" y="2593"/>
              <a:ext cx="88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600" b="1">
                  <a:solidFill>
                    <a:schemeClr val="tx1"/>
                  </a:solidFill>
                </a:rPr>
                <a:t>Total Capital</a:t>
              </a:r>
            </a:p>
          </p:txBody>
        </p:sp>
      </p:grpSp>
      <p:grpSp>
        <p:nvGrpSpPr>
          <p:cNvPr id="10249" name="Group 41"/>
          <p:cNvGrpSpPr>
            <a:grpSpLocks/>
          </p:cNvGrpSpPr>
          <p:nvPr/>
        </p:nvGrpSpPr>
        <p:grpSpPr bwMode="auto">
          <a:xfrm>
            <a:off x="1905000" y="2514600"/>
            <a:ext cx="5410200" cy="3505200"/>
            <a:chOff x="1200" y="1584"/>
            <a:chExt cx="3408" cy="2208"/>
          </a:xfrm>
        </p:grpSpPr>
        <p:sp>
          <p:nvSpPr>
            <p:cNvPr id="10269" name="Text Box 16"/>
            <p:cNvSpPr txBox="1">
              <a:spLocks noChangeArrowheads="1"/>
            </p:cNvSpPr>
            <p:nvPr/>
          </p:nvSpPr>
          <p:spPr bwMode="auto">
            <a:xfrm>
              <a:off x="3408" y="3168"/>
              <a:ext cx="2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rgbClr val="3B4F89"/>
                  </a:solidFill>
                </a:rPr>
                <a:t>A</a:t>
              </a:r>
            </a:p>
          </p:txBody>
        </p:sp>
        <p:sp>
          <p:nvSpPr>
            <p:cNvPr id="10270" name="Line 17"/>
            <p:cNvSpPr>
              <a:spLocks noChangeShapeType="1"/>
            </p:cNvSpPr>
            <p:nvPr/>
          </p:nvSpPr>
          <p:spPr bwMode="auto">
            <a:xfrm flipV="1">
              <a:off x="3456" y="1584"/>
              <a:ext cx="0" cy="2208"/>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0271" name="Line 18"/>
            <p:cNvSpPr>
              <a:spLocks noChangeShapeType="1"/>
            </p:cNvSpPr>
            <p:nvPr/>
          </p:nvSpPr>
          <p:spPr bwMode="auto">
            <a:xfrm>
              <a:off x="1200" y="3168"/>
              <a:ext cx="3408" cy="0"/>
            </a:xfrm>
            <a:prstGeom prst="line">
              <a:avLst/>
            </a:prstGeom>
            <a:noFill/>
            <a:ln w="127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10272" name="Text Box 19"/>
            <p:cNvSpPr txBox="1">
              <a:spLocks noChangeArrowheads="1"/>
            </p:cNvSpPr>
            <p:nvPr/>
          </p:nvSpPr>
          <p:spPr bwMode="auto">
            <a:xfrm>
              <a:off x="3360" y="3024"/>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800" b="1">
                  <a:solidFill>
                    <a:srgbClr val="3B4F89"/>
                  </a:solidFill>
                  <a:sym typeface="Symbol" panose="05050102010706020507" pitchFamily="18" charset="2"/>
                </a:rPr>
                <a:t></a:t>
              </a:r>
            </a:p>
          </p:txBody>
        </p:sp>
      </p:grpSp>
      <p:grpSp>
        <p:nvGrpSpPr>
          <p:cNvPr id="869418" name="Group 42"/>
          <p:cNvGrpSpPr>
            <a:grpSpLocks/>
          </p:cNvGrpSpPr>
          <p:nvPr/>
        </p:nvGrpSpPr>
        <p:grpSpPr bwMode="auto">
          <a:xfrm>
            <a:off x="1905000" y="1905000"/>
            <a:ext cx="6219825" cy="4038600"/>
            <a:chOff x="1200" y="1200"/>
            <a:chExt cx="3918" cy="2544"/>
          </a:xfrm>
        </p:grpSpPr>
        <p:sp>
          <p:nvSpPr>
            <p:cNvPr id="10261" name="AutoShape 20"/>
            <p:cNvSpPr>
              <a:spLocks/>
            </p:cNvSpPr>
            <p:nvPr/>
          </p:nvSpPr>
          <p:spPr bwMode="auto">
            <a:xfrm>
              <a:off x="4656" y="3168"/>
              <a:ext cx="96" cy="576"/>
            </a:xfrm>
            <a:prstGeom prst="rightBrace">
              <a:avLst>
                <a:gd name="adj1" fmla="val 50000"/>
                <a:gd name="adj2" fmla="val 50000"/>
              </a:avLst>
            </a:prstGeom>
            <a:noFill/>
            <a:ln w="19050">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0262" name="AutoShape 21"/>
            <p:cNvSpPr>
              <a:spLocks/>
            </p:cNvSpPr>
            <p:nvPr/>
          </p:nvSpPr>
          <p:spPr bwMode="auto">
            <a:xfrm>
              <a:off x="4656" y="1584"/>
              <a:ext cx="96" cy="1536"/>
            </a:xfrm>
            <a:prstGeom prst="rightBrace">
              <a:avLst>
                <a:gd name="adj1" fmla="val 133333"/>
                <a:gd name="adj2" fmla="val 50000"/>
              </a:avLst>
            </a:prstGeom>
            <a:noFill/>
            <a:ln w="19050">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0263" name="Text Box 22"/>
            <p:cNvSpPr txBox="1">
              <a:spLocks noChangeArrowheads="1"/>
            </p:cNvSpPr>
            <p:nvPr/>
          </p:nvSpPr>
          <p:spPr bwMode="auto">
            <a:xfrm rot="-5400000">
              <a:off x="4647" y="3273"/>
              <a:ext cx="576"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rgbClr val="3B4F89"/>
                  </a:solidFill>
                </a:rPr>
                <a:t>Capital for </a:t>
              </a:r>
              <a:r>
                <a:rPr lang="en-US" altLang="en-US" sz="1600" b="1" i="1">
                  <a:solidFill>
                    <a:srgbClr val="3B4F89"/>
                  </a:solidFill>
                </a:rPr>
                <a:t>x</a:t>
              </a:r>
              <a:endParaRPr lang="en-US" altLang="en-US" sz="1600" b="1">
                <a:solidFill>
                  <a:srgbClr val="3B4F89"/>
                </a:solidFill>
              </a:endParaRPr>
            </a:p>
          </p:txBody>
        </p:sp>
        <p:sp>
          <p:nvSpPr>
            <p:cNvPr id="10264" name="Text Box 23"/>
            <p:cNvSpPr txBox="1">
              <a:spLocks noChangeArrowheads="1"/>
            </p:cNvSpPr>
            <p:nvPr/>
          </p:nvSpPr>
          <p:spPr bwMode="auto">
            <a:xfrm rot="-5400000">
              <a:off x="4090" y="2246"/>
              <a:ext cx="153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rgbClr val="3B4F89"/>
                  </a:solidFill>
                </a:rPr>
                <a:t>Capital for </a:t>
              </a:r>
              <a:r>
                <a:rPr lang="en-US" altLang="en-US" sz="1600" b="1" i="1">
                  <a:solidFill>
                    <a:srgbClr val="3B4F89"/>
                  </a:solidFill>
                </a:rPr>
                <a:t>y</a:t>
              </a:r>
              <a:endParaRPr lang="en-US" altLang="en-US" sz="1600" b="1">
                <a:solidFill>
                  <a:srgbClr val="3B4F89"/>
                </a:solidFill>
              </a:endParaRPr>
            </a:p>
          </p:txBody>
        </p:sp>
        <p:sp>
          <p:nvSpPr>
            <p:cNvPr id="10265" name="AutoShape 24"/>
            <p:cNvSpPr>
              <a:spLocks/>
            </p:cNvSpPr>
            <p:nvPr/>
          </p:nvSpPr>
          <p:spPr bwMode="auto">
            <a:xfrm rot="5400000">
              <a:off x="3984" y="912"/>
              <a:ext cx="96" cy="1152"/>
            </a:xfrm>
            <a:prstGeom prst="leftBrace">
              <a:avLst>
                <a:gd name="adj1" fmla="val 100000"/>
                <a:gd name="adj2" fmla="val 50000"/>
              </a:avLst>
            </a:prstGeom>
            <a:noFill/>
            <a:ln w="19050">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0266" name="Text Box 25"/>
            <p:cNvSpPr txBox="1">
              <a:spLocks noChangeArrowheads="1"/>
            </p:cNvSpPr>
            <p:nvPr/>
          </p:nvSpPr>
          <p:spPr bwMode="auto">
            <a:xfrm>
              <a:off x="3456" y="1200"/>
              <a:ext cx="115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rgbClr val="3B4F89"/>
                  </a:solidFill>
                </a:rPr>
                <a:t>Labor for </a:t>
              </a:r>
              <a:r>
                <a:rPr lang="en-US" altLang="en-US" sz="1600" b="1" i="1">
                  <a:solidFill>
                    <a:srgbClr val="3B4F89"/>
                  </a:solidFill>
                </a:rPr>
                <a:t>y</a:t>
              </a:r>
              <a:endParaRPr lang="en-US" altLang="en-US" sz="1600" b="1">
                <a:solidFill>
                  <a:srgbClr val="3B4F89"/>
                </a:solidFill>
              </a:endParaRPr>
            </a:p>
          </p:txBody>
        </p:sp>
        <p:sp>
          <p:nvSpPr>
            <p:cNvPr id="10267" name="AutoShape 26"/>
            <p:cNvSpPr>
              <a:spLocks/>
            </p:cNvSpPr>
            <p:nvPr/>
          </p:nvSpPr>
          <p:spPr bwMode="auto">
            <a:xfrm rot="5400000">
              <a:off x="2256" y="384"/>
              <a:ext cx="96" cy="2208"/>
            </a:xfrm>
            <a:prstGeom prst="leftBrace">
              <a:avLst>
                <a:gd name="adj1" fmla="val 191667"/>
                <a:gd name="adj2" fmla="val 50000"/>
              </a:avLst>
            </a:prstGeom>
            <a:noFill/>
            <a:ln w="19050">
              <a:solidFill>
                <a:srgbClr val="3B4F89"/>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10268" name="Text Box 27"/>
            <p:cNvSpPr txBox="1">
              <a:spLocks noChangeArrowheads="1"/>
            </p:cNvSpPr>
            <p:nvPr/>
          </p:nvSpPr>
          <p:spPr bwMode="auto">
            <a:xfrm>
              <a:off x="1200" y="1200"/>
              <a:ext cx="22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rgbClr val="3B4F89"/>
                  </a:solidFill>
                </a:rPr>
                <a:t>Labor for </a:t>
              </a:r>
              <a:r>
                <a:rPr lang="en-US" altLang="en-US" sz="1600" b="1" i="1">
                  <a:solidFill>
                    <a:srgbClr val="3B4F89"/>
                  </a:solidFill>
                </a:rPr>
                <a:t>x</a:t>
              </a:r>
              <a:endParaRPr lang="en-US" altLang="en-US" sz="1600" b="1">
                <a:solidFill>
                  <a:srgbClr val="3B4F89"/>
                </a:solidFill>
              </a:endParaRPr>
            </a:p>
          </p:txBody>
        </p:sp>
      </p:grpSp>
      <p:grpSp>
        <p:nvGrpSpPr>
          <p:cNvPr id="10251" name="Group 39"/>
          <p:cNvGrpSpPr>
            <a:grpSpLocks/>
          </p:cNvGrpSpPr>
          <p:nvPr/>
        </p:nvGrpSpPr>
        <p:grpSpPr bwMode="auto">
          <a:xfrm>
            <a:off x="152400" y="1905000"/>
            <a:ext cx="8991600" cy="4344988"/>
            <a:chOff x="96" y="1200"/>
            <a:chExt cx="5664" cy="2737"/>
          </a:xfrm>
        </p:grpSpPr>
        <p:sp>
          <p:nvSpPr>
            <p:cNvPr id="10257" name="Text Box 28"/>
            <p:cNvSpPr txBox="1">
              <a:spLocks noChangeArrowheads="1"/>
            </p:cNvSpPr>
            <p:nvPr/>
          </p:nvSpPr>
          <p:spPr bwMode="auto">
            <a:xfrm>
              <a:off x="4892" y="1200"/>
              <a:ext cx="868"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a:solidFill>
                    <a:srgbClr val="470F3E"/>
                  </a:solidFill>
                </a:rPr>
                <a:t>Capital</a:t>
              </a:r>
            </a:p>
            <a:p>
              <a:pPr algn="l"/>
              <a:r>
                <a:rPr lang="en-US" altLang="en-US" sz="1800" b="1">
                  <a:solidFill>
                    <a:srgbClr val="470F3E"/>
                  </a:solidFill>
                </a:rPr>
                <a:t>in </a:t>
              </a:r>
              <a:r>
                <a:rPr lang="en-US" altLang="en-US" sz="1800" b="1" i="1">
                  <a:solidFill>
                    <a:srgbClr val="470F3E"/>
                  </a:solidFill>
                </a:rPr>
                <a:t>y</a:t>
              </a:r>
              <a:endParaRPr lang="en-US" altLang="en-US" sz="1800" b="1">
                <a:solidFill>
                  <a:srgbClr val="470F3E"/>
                </a:solidFill>
              </a:endParaRPr>
            </a:p>
            <a:p>
              <a:pPr algn="l"/>
              <a:r>
                <a:rPr lang="en-US" altLang="en-US" sz="1800" b="1">
                  <a:solidFill>
                    <a:srgbClr val="470F3E"/>
                  </a:solidFill>
                </a:rPr>
                <a:t>production</a:t>
              </a:r>
              <a:endParaRPr lang="en-US" altLang="en-US" sz="1800" b="1" i="1">
                <a:solidFill>
                  <a:srgbClr val="470F3E"/>
                </a:solidFill>
              </a:endParaRPr>
            </a:p>
          </p:txBody>
        </p:sp>
        <p:sp>
          <p:nvSpPr>
            <p:cNvPr id="10258" name="Line 29"/>
            <p:cNvSpPr>
              <a:spLocks noChangeShapeType="1"/>
            </p:cNvSpPr>
            <p:nvPr/>
          </p:nvSpPr>
          <p:spPr bwMode="auto">
            <a:xfrm>
              <a:off x="5232" y="1776"/>
              <a:ext cx="0" cy="336"/>
            </a:xfrm>
            <a:prstGeom prst="line">
              <a:avLst/>
            </a:prstGeom>
            <a:noFill/>
            <a:ln w="28575">
              <a:solidFill>
                <a:srgbClr val="470F3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10259" name="Text Box 33"/>
            <p:cNvSpPr txBox="1">
              <a:spLocks noChangeArrowheads="1"/>
            </p:cNvSpPr>
            <p:nvPr/>
          </p:nvSpPr>
          <p:spPr bwMode="auto">
            <a:xfrm>
              <a:off x="96" y="3360"/>
              <a:ext cx="868"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a:solidFill>
                    <a:srgbClr val="470F3E"/>
                  </a:solidFill>
                </a:rPr>
                <a:t>Capital</a:t>
              </a:r>
            </a:p>
            <a:p>
              <a:pPr algn="l"/>
              <a:r>
                <a:rPr lang="en-US" altLang="en-US" sz="1800" b="1">
                  <a:solidFill>
                    <a:srgbClr val="470F3E"/>
                  </a:solidFill>
                </a:rPr>
                <a:t>in </a:t>
              </a:r>
              <a:r>
                <a:rPr lang="en-US" altLang="en-US" sz="1800" b="1" i="1">
                  <a:solidFill>
                    <a:srgbClr val="470F3E"/>
                  </a:solidFill>
                </a:rPr>
                <a:t>x</a:t>
              </a:r>
              <a:endParaRPr lang="en-US" altLang="en-US" sz="1800" b="1">
                <a:solidFill>
                  <a:srgbClr val="470F3E"/>
                </a:solidFill>
              </a:endParaRPr>
            </a:p>
            <a:p>
              <a:pPr algn="l"/>
              <a:r>
                <a:rPr lang="en-US" altLang="en-US" sz="1800" b="1">
                  <a:solidFill>
                    <a:srgbClr val="470F3E"/>
                  </a:solidFill>
                </a:rPr>
                <a:t>production</a:t>
              </a:r>
              <a:endParaRPr lang="en-US" altLang="en-US">
                <a:solidFill>
                  <a:srgbClr val="470F3E"/>
                </a:solidFill>
              </a:endParaRPr>
            </a:p>
          </p:txBody>
        </p:sp>
        <p:sp>
          <p:nvSpPr>
            <p:cNvPr id="10260" name="Line 34"/>
            <p:cNvSpPr>
              <a:spLocks noChangeShapeType="1"/>
            </p:cNvSpPr>
            <p:nvPr/>
          </p:nvSpPr>
          <p:spPr bwMode="auto">
            <a:xfrm flipV="1">
              <a:off x="336" y="2928"/>
              <a:ext cx="0" cy="432"/>
            </a:xfrm>
            <a:prstGeom prst="line">
              <a:avLst/>
            </a:prstGeom>
            <a:noFill/>
            <a:ln w="28575">
              <a:solidFill>
                <a:srgbClr val="470F3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grpSp>
        <p:nvGrpSpPr>
          <p:cNvPr id="10252" name="Group 40"/>
          <p:cNvGrpSpPr>
            <a:grpSpLocks/>
          </p:cNvGrpSpPr>
          <p:nvPr/>
        </p:nvGrpSpPr>
        <p:grpSpPr bwMode="auto">
          <a:xfrm>
            <a:off x="457200" y="1524000"/>
            <a:ext cx="7848600" cy="5243513"/>
            <a:chOff x="288" y="960"/>
            <a:chExt cx="4944" cy="3303"/>
          </a:xfrm>
        </p:grpSpPr>
        <p:sp>
          <p:nvSpPr>
            <p:cNvPr id="10253" name="Text Box 31"/>
            <p:cNvSpPr txBox="1">
              <a:spLocks noChangeArrowheads="1"/>
            </p:cNvSpPr>
            <p:nvPr/>
          </p:nvSpPr>
          <p:spPr bwMode="auto">
            <a:xfrm>
              <a:off x="3408" y="960"/>
              <a:ext cx="18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a:solidFill>
                    <a:srgbClr val="470F3E"/>
                  </a:solidFill>
                </a:rPr>
                <a:t>Labor in </a:t>
              </a:r>
              <a:r>
                <a:rPr lang="en-US" altLang="en-US" sz="1800" b="1" i="1">
                  <a:solidFill>
                    <a:srgbClr val="470F3E"/>
                  </a:solidFill>
                </a:rPr>
                <a:t>y</a:t>
              </a:r>
              <a:r>
                <a:rPr lang="en-US" altLang="en-US" sz="1800" b="1">
                  <a:solidFill>
                    <a:srgbClr val="470F3E"/>
                  </a:solidFill>
                </a:rPr>
                <a:t> production</a:t>
              </a:r>
              <a:endParaRPr lang="en-US" altLang="en-US" sz="1800" b="1" i="1">
                <a:solidFill>
                  <a:srgbClr val="470F3E"/>
                </a:solidFill>
              </a:endParaRPr>
            </a:p>
          </p:txBody>
        </p:sp>
        <p:sp>
          <p:nvSpPr>
            <p:cNvPr id="10254" name="Line 32"/>
            <p:cNvSpPr>
              <a:spLocks noChangeShapeType="1"/>
            </p:cNvSpPr>
            <p:nvPr/>
          </p:nvSpPr>
          <p:spPr bwMode="auto">
            <a:xfrm flipH="1">
              <a:off x="2880" y="1104"/>
              <a:ext cx="528" cy="0"/>
            </a:xfrm>
            <a:prstGeom prst="line">
              <a:avLst/>
            </a:prstGeom>
            <a:noFill/>
            <a:ln w="28575">
              <a:solidFill>
                <a:srgbClr val="470F3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10255" name="Text Box 35"/>
            <p:cNvSpPr txBox="1">
              <a:spLocks noChangeArrowheads="1"/>
            </p:cNvSpPr>
            <p:nvPr/>
          </p:nvSpPr>
          <p:spPr bwMode="auto">
            <a:xfrm>
              <a:off x="288" y="4032"/>
              <a:ext cx="18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800" b="1">
                  <a:solidFill>
                    <a:srgbClr val="470F3E"/>
                  </a:solidFill>
                </a:rPr>
                <a:t>Labor in </a:t>
              </a:r>
              <a:r>
                <a:rPr lang="en-US" altLang="en-US" sz="1800" b="1" i="1">
                  <a:solidFill>
                    <a:srgbClr val="470F3E"/>
                  </a:solidFill>
                </a:rPr>
                <a:t>x</a:t>
              </a:r>
              <a:r>
                <a:rPr lang="en-US" altLang="en-US" sz="1800" b="1">
                  <a:solidFill>
                    <a:srgbClr val="470F3E"/>
                  </a:solidFill>
                </a:rPr>
                <a:t> production</a:t>
              </a:r>
              <a:endParaRPr lang="en-US" altLang="en-US">
                <a:solidFill>
                  <a:srgbClr val="470F3E"/>
                </a:solidFill>
              </a:endParaRPr>
            </a:p>
          </p:txBody>
        </p:sp>
        <p:sp>
          <p:nvSpPr>
            <p:cNvPr id="10256" name="Line 36"/>
            <p:cNvSpPr>
              <a:spLocks noChangeShapeType="1"/>
            </p:cNvSpPr>
            <p:nvPr/>
          </p:nvSpPr>
          <p:spPr bwMode="auto">
            <a:xfrm>
              <a:off x="2016" y="4176"/>
              <a:ext cx="384" cy="0"/>
            </a:xfrm>
            <a:prstGeom prst="line">
              <a:avLst/>
            </a:prstGeom>
            <a:noFill/>
            <a:ln w="28575">
              <a:solidFill>
                <a:srgbClr val="470F3E"/>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nodeType="clickEffect">
                                  <p:stCondLst>
                                    <p:cond delay="0"/>
                                  </p:stCondLst>
                                  <p:childTnLst>
                                    <p:set>
                                      <p:cBhvr>
                                        <p:cTn id="6" dur="1" fill="hold">
                                          <p:stCondLst>
                                            <p:cond delay="0"/>
                                          </p:stCondLst>
                                        </p:cTn>
                                        <p:tgtEl>
                                          <p:spTgt spid="869418"/>
                                        </p:tgtEl>
                                        <p:attrNameLst>
                                          <p:attrName>style.visibility</p:attrName>
                                        </p:attrNameLst>
                                      </p:cBhvr>
                                      <p:to>
                                        <p:strVal val="visible"/>
                                      </p:to>
                                    </p:set>
                                    <p:animEffect transition="in" filter="strips(downRight)">
                                      <p:cBhvr>
                                        <p:cTn id="7" dur="500"/>
                                        <p:tgtEl>
                                          <p:spTgt spid="869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481A6094-BBE0-4BAF-B9A7-AF52974EE7E7}" type="slidenum">
              <a:rPr lang="en-US" altLang="en-US" sz="1400">
                <a:solidFill>
                  <a:schemeClr val="tx1"/>
                </a:solidFill>
                <a:latin typeface="Times New Roman" panose="02020603050405020304" pitchFamily="18" charset="0"/>
              </a:rPr>
              <a:pPr algn="r"/>
              <a:t>70</a:t>
            </a:fld>
            <a:endParaRPr lang="en-US" altLang="en-US" sz="1400">
              <a:solidFill>
                <a:schemeClr val="tx1"/>
              </a:solidFill>
              <a:latin typeface="Times New Roman" panose="02020603050405020304" pitchFamily="18" charset="0"/>
            </a:endParaRPr>
          </a:p>
        </p:txBody>
      </p:sp>
      <p:sp>
        <p:nvSpPr>
          <p:cNvPr id="74755" name="Rectangle 2"/>
          <p:cNvSpPr>
            <a:spLocks noGrp="1" noChangeArrowheads="1"/>
          </p:cNvSpPr>
          <p:nvPr>
            <p:ph type="title"/>
          </p:nvPr>
        </p:nvSpPr>
        <p:spPr/>
        <p:txBody>
          <a:bodyPr/>
          <a:lstStyle/>
          <a:p>
            <a:pPr>
              <a:lnSpc>
                <a:spcPct val="90000"/>
              </a:lnSpc>
            </a:pPr>
            <a:r>
              <a:rPr lang="en-US" altLang="en-US" smtClean="0"/>
              <a:t>Exchange with Initial Endowments</a:t>
            </a:r>
          </a:p>
        </p:txBody>
      </p:sp>
      <p:sp>
        <p:nvSpPr>
          <p:cNvPr id="74756" name="Rectangle 3"/>
          <p:cNvSpPr>
            <a:spLocks noChangeArrowheads="1"/>
          </p:cNvSpPr>
          <p:nvPr/>
        </p:nvSpPr>
        <p:spPr bwMode="auto">
          <a:xfrm>
            <a:off x="1752600" y="2133600"/>
            <a:ext cx="5715000" cy="41148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74757" name="Text Box 4"/>
          <p:cNvSpPr txBox="1">
            <a:spLocks noChangeArrowheads="1"/>
          </p:cNvSpPr>
          <p:nvPr/>
        </p:nvSpPr>
        <p:spPr bwMode="auto">
          <a:xfrm>
            <a:off x="7527925" y="179705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J</a:t>
            </a:r>
            <a:endParaRPr lang="en-US" altLang="en-US" sz="1800" b="1" i="1">
              <a:solidFill>
                <a:srgbClr val="470F3E"/>
              </a:solidFill>
            </a:endParaRPr>
          </a:p>
        </p:txBody>
      </p:sp>
      <p:sp>
        <p:nvSpPr>
          <p:cNvPr id="74758" name="Text Box 5"/>
          <p:cNvSpPr txBox="1">
            <a:spLocks noChangeArrowheads="1"/>
          </p:cNvSpPr>
          <p:nvPr/>
        </p:nvSpPr>
        <p:spPr bwMode="auto">
          <a:xfrm>
            <a:off x="1219200" y="62484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S</a:t>
            </a:r>
            <a:endParaRPr lang="en-US" altLang="en-US" sz="1800" b="1" i="1">
              <a:solidFill>
                <a:srgbClr val="470F3E"/>
              </a:solidFill>
            </a:endParaRPr>
          </a:p>
        </p:txBody>
      </p:sp>
      <p:sp>
        <p:nvSpPr>
          <p:cNvPr id="74759" name="Freeform 6"/>
          <p:cNvSpPr>
            <a:spLocks/>
          </p:cNvSpPr>
          <p:nvPr/>
        </p:nvSpPr>
        <p:spPr bwMode="auto">
          <a:xfrm flipH="1" flipV="1">
            <a:off x="2209800" y="3657600"/>
            <a:ext cx="3124200" cy="2286000"/>
          </a:xfrm>
          <a:custGeom>
            <a:avLst/>
            <a:gdLst>
              <a:gd name="T0" fmla="*/ 0 w 2496"/>
              <a:gd name="T1" fmla="*/ 0 h 1968"/>
              <a:gd name="T2" fmla="*/ 901212 w 2496"/>
              <a:gd name="T3" fmla="*/ 1449659 h 1968"/>
              <a:gd name="T4" fmla="*/ 3124200 w 2496"/>
              <a:gd name="T5" fmla="*/ 22860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74760" name="Text Box 7"/>
          <p:cNvSpPr txBox="1">
            <a:spLocks noChangeArrowheads="1"/>
          </p:cNvSpPr>
          <p:nvPr/>
        </p:nvSpPr>
        <p:spPr bwMode="auto">
          <a:xfrm>
            <a:off x="1828800" y="3444875"/>
            <a:ext cx="4460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i="1" baseline="30000">
                <a:solidFill>
                  <a:srgbClr val="3B4F89"/>
                </a:solidFill>
              </a:rPr>
              <a:t>A</a:t>
            </a:r>
            <a:endParaRPr lang="en-US" altLang="en-US" sz="1400" i="1">
              <a:solidFill>
                <a:srgbClr val="3B4F89"/>
              </a:solidFill>
            </a:endParaRPr>
          </a:p>
        </p:txBody>
      </p:sp>
      <p:sp>
        <p:nvSpPr>
          <p:cNvPr id="74761" name="Freeform 8"/>
          <p:cNvSpPr>
            <a:spLocks/>
          </p:cNvSpPr>
          <p:nvPr/>
        </p:nvSpPr>
        <p:spPr bwMode="auto">
          <a:xfrm>
            <a:off x="2057400" y="2819400"/>
            <a:ext cx="3962400" cy="3124200"/>
          </a:xfrm>
          <a:custGeom>
            <a:avLst/>
            <a:gdLst>
              <a:gd name="T0" fmla="*/ 0 w 2496"/>
              <a:gd name="T1" fmla="*/ 0 h 1968"/>
              <a:gd name="T2" fmla="*/ 1143000 w 2496"/>
              <a:gd name="T3" fmla="*/ 1981200 h 1968"/>
              <a:gd name="T4" fmla="*/ 3962400 w 2496"/>
              <a:gd name="T5" fmla="*/ 31242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4762" name="Text Box 9"/>
          <p:cNvSpPr txBox="1">
            <a:spLocks noChangeArrowheads="1"/>
          </p:cNvSpPr>
          <p:nvPr/>
        </p:nvSpPr>
        <p:spPr bwMode="auto">
          <a:xfrm>
            <a:off x="5943600" y="5578475"/>
            <a:ext cx="4651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i="1" baseline="30000">
                <a:solidFill>
                  <a:srgbClr val="470F3E"/>
                </a:solidFill>
              </a:rPr>
              <a:t>A</a:t>
            </a:r>
            <a:endParaRPr lang="en-US" altLang="en-US" sz="1400" i="1">
              <a:solidFill>
                <a:srgbClr val="470F3E"/>
              </a:solidFill>
            </a:endParaRPr>
          </a:p>
        </p:txBody>
      </p:sp>
      <p:sp>
        <p:nvSpPr>
          <p:cNvPr id="74763" name="Freeform 10"/>
          <p:cNvSpPr>
            <a:spLocks/>
          </p:cNvSpPr>
          <p:nvPr/>
        </p:nvSpPr>
        <p:spPr bwMode="auto">
          <a:xfrm>
            <a:off x="1752600" y="2133600"/>
            <a:ext cx="5715000" cy="4114800"/>
          </a:xfrm>
          <a:custGeom>
            <a:avLst/>
            <a:gdLst>
              <a:gd name="T0" fmla="*/ 0 w 3600"/>
              <a:gd name="T1" fmla="*/ 4114800 h 2592"/>
              <a:gd name="T2" fmla="*/ 304800 w 3600"/>
              <a:gd name="T3" fmla="*/ 3581400 h 2592"/>
              <a:gd name="T4" fmla="*/ 838200 w 3600"/>
              <a:gd name="T5" fmla="*/ 3429000 h 2592"/>
              <a:gd name="T6" fmla="*/ 1371600 w 3600"/>
              <a:gd name="T7" fmla="*/ 3048000 h 2592"/>
              <a:gd name="T8" fmla="*/ 1752600 w 3600"/>
              <a:gd name="T9" fmla="*/ 2743200 h 2592"/>
              <a:gd name="T10" fmla="*/ 2057400 w 3600"/>
              <a:gd name="T11" fmla="*/ 2438400 h 2592"/>
              <a:gd name="T12" fmla="*/ 2362200 w 3600"/>
              <a:gd name="T13" fmla="*/ 2286000 h 2592"/>
              <a:gd name="T14" fmla="*/ 2590800 w 3600"/>
              <a:gd name="T15" fmla="*/ 2133600 h 2592"/>
              <a:gd name="T16" fmla="*/ 2895600 w 3600"/>
              <a:gd name="T17" fmla="*/ 1981200 h 2592"/>
              <a:gd name="T18" fmla="*/ 3200400 w 3600"/>
              <a:gd name="T19" fmla="*/ 1752600 h 2592"/>
              <a:gd name="T20" fmla="*/ 3352800 w 3600"/>
              <a:gd name="T21" fmla="*/ 1600200 h 2592"/>
              <a:gd name="T22" fmla="*/ 3657600 w 3600"/>
              <a:gd name="T23" fmla="*/ 1447800 h 2592"/>
              <a:gd name="T24" fmla="*/ 3962400 w 3600"/>
              <a:gd name="T25" fmla="*/ 1371600 h 2592"/>
              <a:gd name="T26" fmla="*/ 4038600 w 3600"/>
              <a:gd name="T27" fmla="*/ 1143000 h 2592"/>
              <a:gd name="T28" fmla="*/ 4267200 w 3600"/>
              <a:gd name="T29" fmla="*/ 990600 h 2592"/>
              <a:gd name="T30" fmla="*/ 4572000 w 3600"/>
              <a:gd name="T31" fmla="*/ 762000 h 2592"/>
              <a:gd name="T32" fmla="*/ 5105400 w 3600"/>
              <a:gd name="T33" fmla="*/ 533400 h 2592"/>
              <a:gd name="T34" fmla="*/ 5410200 w 3600"/>
              <a:gd name="T35" fmla="*/ 304800 h 2592"/>
              <a:gd name="T36" fmla="*/ 5715000 w 3600"/>
              <a:gd name="T37" fmla="*/ 0 h 25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0" h="2592">
                <a:moveTo>
                  <a:pt x="0" y="2592"/>
                </a:moveTo>
                <a:cubicBezTo>
                  <a:pt x="52" y="2460"/>
                  <a:pt x="104" y="2328"/>
                  <a:pt x="192" y="2256"/>
                </a:cubicBezTo>
                <a:cubicBezTo>
                  <a:pt x="280" y="2184"/>
                  <a:pt x="416" y="2216"/>
                  <a:pt x="528" y="2160"/>
                </a:cubicBezTo>
                <a:cubicBezTo>
                  <a:pt x="640" y="2104"/>
                  <a:pt x="768" y="1992"/>
                  <a:pt x="864" y="1920"/>
                </a:cubicBezTo>
                <a:cubicBezTo>
                  <a:pt x="960" y="1848"/>
                  <a:pt x="1032" y="1792"/>
                  <a:pt x="1104" y="1728"/>
                </a:cubicBezTo>
                <a:cubicBezTo>
                  <a:pt x="1176" y="1664"/>
                  <a:pt x="1232" y="1584"/>
                  <a:pt x="1296" y="1536"/>
                </a:cubicBezTo>
                <a:cubicBezTo>
                  <a:pt x="1360" y="1488"/>
                  <a:pt x="1432" y="1472"/>
                  <a:pt x="1488" y="1440"/>
                </a:cubicBezTo>
                <a:cubicBezTo>
                  <a:pt x="1544" y="1408"/>
                  <a:pt x="1576" y="1376"/>
                  <a:pt x="1632" y="1344"/>
                </a:cubicBezTo>
                <a:cubicBezTo>
                  <a:pt x="1688" y="1312"/>
                  <a:pt x="1760" y="1288"/>
                  <a:pt x="1824" y="1248"/>
                </a:cubicBezTo>
                <a:cubicBezTo>
                  <a:pt x="1888" y="1208"/>
                  <a:pt x="1968" y="1144"/>
                  <a:pt x="2016" y="1104"/>
                </a:cubicBezTo>
                <a:cubicBezTo>
                  <a:pt x="2064" y="1064"/>
                  <a:pt x="2064" y="1040"/>
                  <a:pt x="2112" y="1008"/>
                </a:cubicBezTo>
                <a:cubicBezTo>
                  <a:pt x="2160" y="976"/>
                  <a:pt x="2240" y="936"/>
                  <a:pt x="2304" y="912"/>
                </a:cubicBezTo>
                <a:cubicBezTo>
                  <a:pt x="2368" y="888"/>
                  <a:pt x="2456" y="896"/>
                  <a:pt x="2496" y="864"/>
                </a:cubicBezTo>
                <a:cubicBezTo>
                  <a:pt x="2536" y="832"/>
                  <a:pt x="2512" y="760"/>
                  <a:pt x="2544" y="720"/>
                </a:cubicBezTo>
                <a:cubicBezTo>
                  <a:pt x="2576" y="680"/>
                  <a:pt x="2632" y="664"/>
                  <a:pt x="2688" y="624"/>
                </a:cubicBezTo>
                <a:cubicBezTo>
                  <a:pt x="2744" y="584"/>
                  <a:pt x="2792" y="528"/>
                  <a:pt x="2880" y="480"/>
                </a:cubicBezTo>
                <a:cubicBezTo>
                  <a:pt x="2968" y="432"/>
                  <a:pt x="3128" y="384"/>
                  <a:pt x="3216" y="336"/>
                </a:cubicBezTo>
                <a:cubicBezTo>
                  <a:pt x="3304" y="288"/>
                  <a:pt x="3344" y="248"/>
                  <a:pt x="3408" y="192"/>
                </a:cubicBezTo>
                <a:cubicBezTo>
                  <a:pt x="3472" y="136"/>
                  <a:pt x="3536" y="68"/>
                  <a:pt x="3600" y="0"/>
                </a:cubicBezTo>
              </a:path>
            </a:pathLst>
          </a:custGeom>
          <a:noFill/>
          <a:ln w="28575" cap="flat" cmpd="sng">
            <a:solidFill>
              <a:srgbClr val="DC00D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nvGrpSpPr>
          <p:cNvPr id="74764" name="Group 12"/>
          <p:cNvGrpSpPr>
            <a:grpSpLocks/>
          </p:cNvGrpSpPr>
          <p:nvPr/>
        </p:nvGrpSpPr>
        <p:grpSpPr bwMode="auto">
          <a:xfrm>
            <a:off x="5105400" y="5410200"/>
            <a:ext cx="406400" cy="488950"/>
            <a:chOff x="3216" y="3216"/>
            <a:chExt cx="256" cy="308"/>
          </a:xfrm>
        </p:grpSpPr>
        <p:sp>
          <p:nvSpPr>
            <p:cNvPr id="74766" name="Text Box 13"/>
            <p:cNvSpPr txBox="1">
              <a:spLocks noChangeArrowheads="1"/>
            </p:cNvSpPr>
            <p:nvPr/>
          </p:nvSpPr>
          <p:spPr bwMode="auto">
            <a:xfrm>
              <a:off x="3216" y="3312"/>
              <a:ext cx="17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chemeClr val="tx1"/>
                  </a:solidFill>
                  <a:sym typeface="Symbol" panose="05050102010706020507" pitchFamily="18" charset="2"/>
                </a:rPr>
                <a:t></a:t>
              </a:r>
              <a:endParaRPr lang="en-US" altLang="en-US" sz="1600" b="1">
                <a:solidFill>
                  <a:schemeClr val="tx1"/>
                </a:solidFill>
              </a:endParaRPr>
            </a:p>
          </p:txBody>
        </p:sp>
        <p:sp>
          <p:nvSpPr>
            <p:cNvPr id="74767" name="Text Box 14"/>
            <p:cNvSpPr txBox="1">
              <a:spLocks noChangeArrowheads="1"/>
            </p:cNvSpPr>
            <p:nvPr/>
          </p:nvSpPr>
          <p:spPr bwMode="auto">
            <a:xfrm>
              <a:off x="3264" y="3216"/>
              <a:ext cx="2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chemeClr val="tx1"/>
                  </a:solidFill>
                  <a:sym typeface="Symbol" panose="05050102010706020507" pitchFamily="18" charset="2"/>
                </a:rPr>
                <a:t>A</a:t>
              </a:r>
              <a:endParaRPr lang="en-US" altLang="en-US" sz="1600" b="1" i="1">
                <a:solidFill>
                  <a:schemeClr val="tx1"/>
                </a:solidFill>
              </a:endParaRPr>
            </a:p>
          </p:txBody>
        </p:sp>
      </p:grpSp>
      <p:sp>
        <p:nvSpPr>
          <p:cNvPr id="1165327" name="Text Box 15"/>
          <p:cNvSpPr txBox="1">
            <a:spLocks noChangeArrowheads="1"/>
          </p:cNvSpPr>
          <p:nvPr/>
        </p:nvSpPr>
        <p:spPr bwMode="auto">
          <a:xfrm>
            <a:off x="2438400" y="2103438"/>
            <a:ext cx="41910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Neither individual would be willing to accept a lower level of utility than </a:t>
            </a:r>
            <a:r>
              <a:rPr lang="en-US" altLang="en-US" i="1">
                <a:solidFill>
                  <a:srgbClr val="470F3E"/>
                </a:solidFill>
              </a:rPr>
              <a:t>A </a:t>
            </a:r>
            <a:r>
              <a:rPr lang="en-US" altLang="en-US">
                <a:solidFill>
                  <a:srgbClr val="470F3E"/>
                </a:solidFill>
              </a:rPr>
              <a:t>gives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65327"/>
                                        </p:tgtEl>
                                        <p:attrNameLst>
                                          <p:attrName>style.visibility</p:attrName>
                                        </p:attrNameLst>
                                      </p:cBhvr>
                                      <p:to>
                                        <p:strVal val="visible"/>
                                      </p:to>
                                    </p:set>
                                    <p:animEffect transition="in" filter="wipe(left)">
                                      <p:cBhvr>
                                        <p:cTn id="7" dur="500"/>
                                        <p:tgtEl>
                                          <p:spTgt spid="11653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532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4"/>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B01CC0CD-9F68-4B01-B7A3-F7BCC2FFD9D3}" type="slidenum">
              <a:rPr lang="en-US" altLang="en-US" sz="1400">
                <a:solidFill>
                  <a:schemeClr val="tx1"/>
                </a:solidFill>
                <a:latin typeface="Times New Roman" panose="02020603050405020304" pitchFamily="18" charset="0"/>
              </a:rPr>
              <a:pPr algn="r"/>
              <a:t>71</a:t>
            </a:fld>
            <a:endParaRPr lang="en-US" altLang="en-US" sz="1400">
              <a:solidFill>
                <a:schemeClr val="tx1"/>
              </a:solidFill>
              <a:latin typeface="Times New Roman" panose="02020603050405020304" pitchFamily="18" charset="0"/>
            </a:endParaRPr>
          </a:p>
        </p:txBody>
      </p:sp>
      <p:sp>
        <p:nvSpPr>
          <p:cNvPr id="75779" name="Rectangle 2"/>
          <p:cNvSpPr>
            <a:spLocks noGrp="1" noChangeArrowheads="1"/>
          </p:cNvSpPr>
          <p:nvPr>
            <p:ph type="title"/>
          </p:nvPr>
        </p:nvSpPr>
        <p:spPr/>
        <p:txBody>
          <a:bodyPr/>
          <a:lstStyle/>
          <a:p>
            <a:pPr>
              <a:lnSpc>
                <a:spcPct val="90000"/>
              </a:lnSpc>
            </a:pPr>
            <a:r>
              <a:rPr lang="en-US" altLang="en-US" smtClean="0"/>
              <a:t>Exchange with Initial Endowments</a:t>
            </a:r>
          </a:p>
        </p:txBody>
      </p:sp>
      <p:sp>
        <p:nvSpPr>
          <p:cNvPr id="75780" name="Rectangle 3"/>
          <p:cNvSpPr>
            <a:spLocks noChangeArrowheads="1"/>
          </p:cNvSpPr>
          <p:nvPr/>
        </p:nvSpPr>
        <p:spPr bwMode="auto">
          <a:xfrm>
            <a:off x="1752600" y="2133600"/>
            <a:ext cx="5715000" cy="41148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endParaRPr lang="en-GB" altLang="en-US"/>
          </a:p>
        </p:txBody>
      </p:sp>
      <p:sp>
        <p:nvSpPr>
          <p:cNvPr id="75781" name="Text Box 4"/>
          <p:cNvSpPr txBox="1">
            <a:spLocks noChangeArrowheads="1"/>
          </p:cNvSpPr>
          <p:nvPr/>
        </p:nvSpPr>
        <p:spPr bwMode="auto">
          <a:xfrm>
            <a:off x="7527925" y="1797050"/>
            <a:ext cx="4460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J</a:t>
            </a:r>
            <a:endParaRPr lang="en-US" altLang="en-US" sz="1800" b="1" i="1">
              <a:solidFill>
                <a:srgbClr val="470F3E"/>
              </a:solidFill>
            </a:endParaRPr>
          </a:p>
        </p:txBody>
      </p:sp>
      <p:sp>
        <p:nvSpPr>
          <p:cNvPr id="75782" name="Text Box 5"/>
          <p:cNvSpPr txBox="1">
            <a:spLocks noChangeArrowheads="1"/>
          </p:cNvSpPr>
          <p:nvPr/>
        </p:nvSpPr>
        <p:spPr bwMode="auto">
          <a:xfrm>
            <a:off x="1219200" y="6248400"/>
            <a:ext cx="463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800" b="1" i="1">
                <a:solidFill>
                  <a:srgbClr val="470F3E"/>
                </a:solidFill>
              </a:rPr>
              <a:t>O</a:t>
            </a:r>
            <a:r>
              <a:rPr lang="en-US" altLang="en-US" sz="1800" b="1" i="1" baseline="-25000">
                <a:solidFill>
                  <a:srgbClr val="470F3E"/>
                </a:solidFill>
              </a:rPr>
              <a:t>S</a:t>
            </a:r>
            <a:endParaRPr lang="en-US" altLang="en-US" sz="1800" b="1" i="1">
              <a:solidFill>
                <a:srgbClr val="470F3E"/>
              </a:solidFill>
            </a:endParaRPr>
          </a:p>
        </p:txBody>
      </p:sp>
      <p:sp>
        <p:nvSpPr>
          <p:cNvPr id="75783" name="Freeform 6"/>
          <p:cNvSpPr>
            <a:spLocks/>
          </p:cNvSpPr>
          <p:nvPr/>
        </p:nvSpPr>
        <p:spPr bwMode="auto">
          <a:xfrm flipH="1" flipV="1">
            <a:off x="2209800" y="3657600"/>
            <a:ext cx="3124200" cy="2286000"/>
          </a:xfrm>
          <a:custGeom>
            <a:avLst/>
            <a:gdLst>
              <a:gd name="T0" fmla="*/ 0 w 2496"/>
              <a:gd name="T1" fmla="*/ 0 h 1968"/>
              <a:gd name="T2" fmla="*/ 901212 w 2496"/>
              <a:gd name="T3" fmla="*/ 1449659 h 1968"/>
              <a:gd name="T4" fmla="*/ 3124200 w 2496"/>
              <a:gd name="T5" fmla="*/ 22860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3B4F8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75784" name="Text Box 7"/>
          <p:cNvSpPr txBox="1">
            <a:spLocks noChangeArrowheads="1"/>
          </p:cNvSpPr>
          <p:nvPr/>
        </p:nvSpPr>
        <p:spPr bwMode="auto">
          <a:xfrm>
            <a:off x="1828800" y="3444875"/>
            <a:ext cx="4460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3B4F89"/>
                </a:solidFill>
              </a:rPr>
              <a:t>U</a:t>
            </a:r>
            <a:r>
              <a:rPr lang="en-US" altLang="en-US" sz="1400" i="1" baseline="-25000">
                <a:solidFill>
                  <a:srgbClr val="3B4F89"/>
                </a:solidFill>
              </a:rPr>
              <a:t>J</a:t>
            </a:r>
            <a:r>
              <a:rPr lang="en-US" altLang="en-US" sz="1400" i="1" baseline="30000">
                <a:solidFill>
                  <a:srgbClr val="3B4F89"/>
                </a:solidFill>
              </a:rPr>
              <a:t>A</a:t>
            </a:r>
            <a:endParaRPr lang="en-US" altLang="en-US" sz="1400" i="1">
              <a:solidFill>
                <a:srgbClr val="3B4F89"/>
              </a:solidFill>
            </a:endParaRPr>
          </a:p>
        </p:txBody>
      </p:sp>
      <p:sp>
        <p:nvSpPr>
          <p:cNvPr id="75785" name="Freeform 8"/>
          <p:cNvSpPr>
            <a:spLocks/>
          </p:cNvSpPr>
          <p:nvPr/>
        </p:nvSpPr>
        <p:spPr bwMode="auto">
          <a:xfrm>
            <a:off x="2057400" y="2819400"/>
            <a:ext cx="3962400" cy="3124200"/>
          </a:xfrm>
          <a:custGeom>
            <a:avLst/>
            <a:gdLst>
              <a:gd name="T0" fmla="*/ 0 w 2496"/>
              <a:gd name="T1" fmla="*/ 0 h 1968"/>
              <a:gd name="T2" fmla="*/ 1143000 w 2496"/>
              <a:gd name="T3" fmla="*/ 1981200 h 1968"/>
              <a:gd name="T4" fmla="*/ 3962400 w 2496"/>
              <a:gd name="T5" fmla="*/ 3124200 h 1968"/>
              <a:gd name="T6" fmla="*/ 0 60000 65536"/>
              <a:gd name="T7" fmla="*/ 0 60000 65536"/>
              <a:gd name="T8" fmla="*/ 0 60000 65536"/>
            </a:gdLst>
            <a:ahLst/>
            <a:cxnLst>
              <a:cxn ang="T6">
                <a:pos x="T0" y="T1"/>
              </a:cxn>
              <a:cxn ang="T7">
                <a:pos x="T2" y="T3"/>
              </a:cxn>
              <a:cxn ang="T8">
                <a:pos x="T4" y="T5"/>
              </a:cxn>
            </a:cxnLst>
            <a:rect l="0" t="0" r="r" b="b"/>
            <a:pathLst>
              <a:path w="2496" h="1968">
                <a:moveTo>
                  <a:pt x="0" y="0"/>
                </a:moveTo>
                <a:cubicBezTo>
                  <a:pt x="152" y="460"/>
                  <a:pt x="304" y="920"/>
                  <a:pt x="720" y="1248"/>
                </a:cubicBezTo>
                <a:cubicBezTo>
                  <a:pt x="1136" y="1576"/>
                  <a:pt x="1816" y="1772"/>
                  <a:pt x="2496" y="1968"/>
                </a:cubicBezTo>
              </a:path>
            </a:pathLst>
          </a:custGeom>
          <a:noFill/>
          <a:ln w="28575" cap="flat" cmpd="sng">
            <a:solidFill>
              <a:srgbClr val="470F3E"/>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5786" name="Text Box 9"/>
          <p:cNvSpPr txBox="1">
            <a:spLocks noChangeArrowheads="1"/>
          </p:cNvSpPr>
          <p:nvPr/>
        </p:nvSpPr>
        <p:spPr bwMode="auto">
          <a:xfrm>
            <a:off x="5943600" y="5578475"/>
            <a:ext cx="46513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sz="1400" i="1">
                <a:solidFill>
                  <a:srgbClr val="470F3E"/>
                </a:solidFill>
              </a:rPr>
              <a:t>U</a:t>
            </a:r>
            <a:r>
              <a:rPr lang="en-US" altLang="en-US" sz="1400" i="1" baseline="-25000">
                <a:solidFill>
                  <a:srgbClr val="470F3E"/>
                </a:solidFill>
              </a:rPr>
              <a:t>S</a:t>
            </a:r>
            <a:r>
              <a:rPr lang="en-US" altLang="en-US" sz="1400" i="1" baseline="30000">
                <a:solidFill>
                  <a:srgbClr val="470F3E"/>
                </a:solidFill>
              </a:rPr>
              <a:t>A</a:t>
            </a:r>
            <a:endParaRPr lang="en-US" altLang="en-US" sz="1400" i="1">
              <a:solidFill>
                <a:srgbClr val="470F3E"/>
              </a:solidFill>
            </a:endParaRPr>
          </a:p>
        </p:txBody>
      </p:sp>
      <p:sp>
        <p:nvSpPr>
          <p:cNvPr id="75787" name="Freeform 10"/>
          <p:cNvSpPr>
            <a:spLocks/>
          </p:cNvSpPr>
          <p:nvPr/>
        </p:nvSpPr>
        <p:spPr bwMode="auto">
          <a:xfrm>
            <a:off x="1752600" y="2133600"/>
            <a:ext cx="5715000" cy="4114800"/>
          </a:xfrm>
          <a:custGeom>
            <a:avLst/>
            <a:gdLst>
              <a:gd name="T0" fmla="*/ 0 w 3600"/>
              <a:gd name="T1" fmla="*/ 4114800 h 2592"/>
              <a:gd name="T2" fmla="*/ 304800 w 3600"/>
              <a:gd name="T3" fmla="*/ 3581400 h 2592"/>
              <a:gd name="T4" fmla="*/ 838200 w 3600"/>
              <a:gd name="T5" fmla="*/ 3429000 h 2592"/>
              <a:gd name="T6" fmla="*/ 1371600 w 3600"/>
              <a:gd name="T7" fmla="*/ 3048000 h 2592"/>
              <a:gd name="T8" fmla="*/ 1752600 w 3600"/>
              <a:gd name="T9" fmla="*/ 2743200 h 2592"/>
              <a:gd name="T10" fmla="*/ 2057400 w 3600"/>
              <a:gd name="T11" fmla="*/ 2438400 h 2592"/>
              <a:gd name="T12" fmla="*/ 2362200 w 3600"/>
              <a:gd name="T13" fmla="*/ 2286000 h 2592"/>
              <a:gd name="T14" fmla="*/ 2590800 w 3600"/>
              <a:gd name="T15" fmla="*/ 2133600 h 2592"/>
              <a:gd name="T16" fmla="*/ 2895600 w 3600"/>
              <a:gd name="T17" fmla="*/ 1981200 h 2592"/>
              <a:gd name="T18" fmla="*/ 3200400 w 3600"/>
              <a:gd name="T19" fmla="*/ 1752600 h 2592"/>
              <a:gd name="T20" fmla="*/ 3352800 w 3600"/>
              <a:gd name="T21" fmla="*/ 1600200 h 2592"/>
              <a:gd name="T22" fmla="*/ 3657600 w 3600"/>
              <a:gd name="T23" fmla="*/ 1447800 h 2592"/>
              <a:gd name="T24" fmla="*/ 3962400 w 3600"/>
              <a:gd name="T25" fmla="*/ 1371600 h 2592"/>
              <a:gd name="T26" fmla="*/ 4038600 w 3600"/>
              <a:gd name="T27" fmla="*/ 1143000 h 2592"/>
              <a:gd name="T28" fmla="*/ 4267200 w 3600"/>
              <a:gd name="T29" fmla="*/ 990600 h 2592"/>
              <a:gd name="T30" fmla="*/ 4572000 w 3600"/>
              <a:gd name="T31" fmla="*/ 762000 h 2592"/>
              <a:gd name="T32" fmla="*/ 5105400 w 3600"/>
              <a:gd name="T33" fmla="*/ 533400 h 2592"/>
              <a:gd name="T34" fmla="*/ 5410200 w 3600"/>
              <a:gd name="T35" fmla="*/ 304800 h 2592"/>
              <a:gd name="T36" fmla="*/ 5715000 w 3600"/>
              <a:gd name="T37" fmla="*/ 0 h 25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0" h="2592">
                <a:moveTo>
                  <a:pt x="0" y="2592"/>
                </a:moveTo>
                <a:cubicBezTo>
                  <a:pt x="52" y="2460"/>
                  <a:pt x="104" y="2328"/>
                  <a:pt x="192" y="2256"/>
                </a:cubicBezTo>
                <a:cubicBezTo>
                  <a:pt x="280" y="2184"/>
                  <a:pt x="416" y="2216"/>
                  <a:pt x="528" y="2160"/>
                </a:cubicBezTo>
                <a:cubicBezTo>
                  <a:pt x="640" y="2104"/>
                  <a:pt x="768" y="1992"/>
                  <a:pt x="864" y="1920"/>
                </a:cubicBezTo>
                <a:cubicBezTo>
                  <a:pt x="960" y="1848"/>
                  <a:pt x="1032" y="1792"/>
                  <a:pt x="1104" y="1728"/>
                </a:cubicBezTo>
                <a:cubicBezTo>
                  <a:pt x="1176" y="1664"/>
                  <a:pt x="1232" y="1584"/>
                  <a:pt x="1296" y="1536"/>
                </a:cubicBezTo>
                <a:cubicBezTo>
                  <a:pt x="1360" y="1488"/>
                  <a:pt x="1432" y="1472"/>
                  <a:pt x="1488" y="1440"/>
                </a:cubicBezTo>
                <a:cubicBezTo>
                  <a:pt x="1544" y="1408"/>
                  <a:pt x="1576" y="1376"/>
                  <a:pt x="1632" y="1344"/>
                </a:cubicBezTo>
                <a:cubicBezTo>
                  <a:pt x="1688" y="1312"/>
                  <a:pt x="1760" y="1288"/>
                  <a:pt x="1824" y="1248"/>
                </a:cubicBezTo>
                <a:cubicBezTo>
                  <a:pt x="1888" y="1208"/>
                  <a:pt x="1968" y="1144"/>
                  <a:pt x="2016" y="1104"/>
                </a:cubicBezTo>
                <a:cubicBezTo>
                  <a:pt x="2064" y="1064"/>
                  <a:pt x="2064" y="1040"/>
                  <a:pt x="2112" y="1008"/>
                </a:cubicBezTo>
                <a:cubicBezTo>
                  <a:pt x="2160" y="976"/>
                  <a:pt x="2240" y="936"/>
                  <a:pt x="2304" y="912"/>
                </a:cubicBezTo>
                <a:cubicBezTo>
                  <a:pt x="2368" y="888"/>
                  <a:pt x="2456" y="896"/>
                  <a:pt x="2496" y="864"/>
                </a:cubicBezTo>
                <a:cubicBezTo>
                  <a:pt x="2536" y="832"/>
                  <a:pt x="2512" y="760"/>
                  <a:pt x="2544" y="720"/>
                </a:cubicBezTo>
                <a:cubicBezTo>
                  <a:pt x="2576" y="680"/>
                  <a:pt x="2632" y="664"/>
                  <a:pt x="2688" y="624"/>
                </a:cubicBezTo>
                <a:cubicBezTo>
                  <a:pt x="2744" y="584"/>
                  <a:pt x="2792" y="528"/>
                  <a:pt x="2880" y="480"/>
                </a:cubicBezTo>
                <a:cubicBezTo>
                  <a:pt x="2968" y="432"/>
                  <a:pt x="3128" y="384"/>
                  <a:pt x="3216" y="336"/>
                </a:cubicBezTo>
                <a:cubicBezTo>
                  <a:pt x="3304" y="288"/>
                  <a:pt x="3344" y="248"/>
                  <a:pt x="3408" y="192"/>
                </a:cubicBezTo>
                <a:cubicBezTo>
                  <a:pt x="3472" y="136"/>
                  <a:pt x="3536" y="68"/>
                  <a:pt x="3600" y="0"/>
                </a:cubicBezTo>
              </a:path>
            </a:pathLst>
          </a:custGeom>
          <a:noFill/>
          <a:ln w="28575" cap="flat" cmpd="sng">
            <a:solidFill>
              <a:srgbClr val="DC00D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nvGrpSpPr>
          <p:cNvPr id="75788" name="Group 12"/>
          <p:cNvGrpSpPr>
            <a:grpSpLocks/>
          </p:cNvGrpSpPr>
          <p:nvPr/>
        </p:nvGrpSpPr>
        <p:grpSpPr bwMode="auto">
          <a:xfrm>
            <a:off x="5105400" y="5410200"/>
            <a:ext cx="406400" cy="488950"/>
            <a:chOff x="3216" y="3216"/>
            <a:chExt cx="256" cy="308"/>
          </a:xfrm>
        </p:grpSpPr>
        <p:sp>
          <p:nvSpPr>
            <p:cNvPr id="75795" name="Text Box 13"/>
            <p:cNvSpPr txBox="1">
              <a:spLocks noChangeArrowheads="1"/>
            </p:cNvSpPr>
            <p:nvPr/>
          </p:nvSpPr>
          <p:spPr bwMode="auto">
            <a:xfrm>
              <a:off x="3216" y="3312"/>
              <a:ext cx="17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chemeClr val="tx1"/>
                  </a:solidFill>
                  <a:sym typeface="Symbol" panose="05050102010706020507" pitchFamily="18" charset="2"/>
                </a:rPr>
                <a:t></a:t>
              </a:r>
              <a:endParaRPr lang="en-US" altLang="en-US" sz="1600" b="1">
                <a:solidFill>
                  <a:schemeClr val="tx1"/>
                </a:solidFill>
              </a:endParaRPr>
            </a:p>
          </p:txBody>
        </p:sp>
        <p:sp>
          <p:nvSpPr>
            <p:cNvPr id="75796" name="Text Box 14"/>
            <p:cNvSpPr txBox="1">
              <a:spLocks noChangeArrowheads="1"/>
            </p:cNvSpPr>
            <p:nvPr/>
          </p:nvSpPr>
          <p:spPr bwMode="auto">
            <a:xfrm>
              <a:off x="3264" y="3216"/>
              <a:ext cx="20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chemeClr val="tx1"/>
                  </a:solidFill>
                  <a:sym typeface="Symbol" panose="05050102010706020507" pitchFamily="18" charset="2"/>
                </a:rPr>
                <a:t>A</a:t>
              </a:r>
              <a:endParaRPr lang="en-US" altLang="en-US" sz="1600" b="1" i="1">
                <a:solidFill>
                  <a:schemeClr val="tx1"/>
                </a:solidFill>
              </a:endParaRPr>
            </a:p>
          </p:txBody>
        </p:sp>
      </p:grpSp>
      <p:grpSp>
        <p:nvGrpSpPr>
          <p:cNvPr id="1166357" name="Group 21"/>
          <p:cNvGrpSpPr>
            <a:grpSpLocks/>
          </p:cNvGrpSpPr>
          <p:nvPr/>
        </p:nvGrpSpPr>
        <p:grpSpPr bwMode="auto">
          <a:xfrm>
            <a:off x="2438400" y="2103438"/>
            <a:ext cx="4191000" cy="3033712"/>
            <a:chOff x="1536" y="1325"/>
            <a:chExt cx="2640" cy="1911"/>
          </a:xfrm>
        </p:grpSpPr>
        <p:sp>
          <p:nvSpPr>
            <p:cNvPr id="75790" name="Text Box 15"/>
            <p:cNvSpPr txBox="1">
              <a:spLocks noChangeArrowheads="1"/>
            </p:cNvSpPr>
            <p:nvPr/>
          </p:nvSpPr>
          <p:spPr bwMode="auto">
            <a:xfrm>
              <a:off x="1536" y="1325"/>
              <a:ext cx="2640" cy="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l"/>
              <a:r>
                <a:rPr lang="en-US" altLang="en-US">
                  <a:solidFill>
                    <a:srgbClr val="470F3E"/>
                  </a:solidFill>
                </a:rPr>
                <a:t>Only allocations between </a:t>
              </a:r>
              <a:r>
                <a:rPr lang="en-US" altLang="en-US" i="1">
                  <a:solidFill>
                    <a:srgbClr val="470F3E"/>
                  </a:solidFill>
                </a:rPr>
                <a:t>M</a:t>
              </a:r>
              <a:r>
                <a:rPr lang="en-US" altLang="en-US" baseline="-25000">
                  <a:solidFill>
                    <a:srgbClr val="470F3E"/>
                  </a:solidFill>
                </a:rPr>
                <a:t>1</a:t>
              </a:r>
              <a:r>
                <a:rPr lang="en-US" altLang="en-US">
                  <a:solidFill>
                    <a:srgbClr val="470F3E"/>
                  </a:solidFill>
                </a:rPr>
                <a:t> and </a:t>
              </a:r>
              <a:r>
                <a:rPr lang="en-US" altLang="en-US" i="1">
                  <a:solidFill>
                    <a:srgbClr val="470F3E"/>
                  </a:solidFill>
                </a:rPr>
                <a:t>M</a:t>
              </a:r>
              <a:r>
                <a:rPr lang="en-US" altLang="en-US" baseline="-25000">
                  <a:solidFill>
                    <a:srgbClr val="470F3E"/>
                  </a:solidFill>
                </a:rPr>
                <a:t>2</a:t>
              </a:r>
              <a:r>
                <a:rPr lang="en-US" altLang="en-US">
                  <a:solidFill>
                    <a:srgbClr val="470F3E"/>
                  </a:solidFill>
                </a:rPr>
                <a:t> will be acceptable to both</a:t>
              </a:r>
            </a:p>
          </p:txBody>
        </p:sp>
        <p:sp>
          <p:nvSpPr>
            <p:cNvPr id="75791" name="Text Box 16"/>
            <p:cNvSpPr txBox="1">
              <a:spLocks noChangeArrowheads="1"/>
            </p:cNvSpPr>
            <p:nvPr/>
          </p:nvSpPr>
          <p:spPr bwMode="auto">
            <a:xfrm>
              <a:off x="2016" y="2832"/>
              <a:ext cx="2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chemeClr val="tx1"/>
                  </a:solidFill>
                  <a:sym typeface="Symbol" panose="05050102010706020507" pitchFamily="18" charset="2"/>
                </a:rPr>
                <a:t>M</a:t>
              </a:r>
              <a:r>
                <a:rPr lang="en-US" altLang="en-US" sz="1600" b="1" baseline="-25000">
                  <a:solidFill>
                    <a:schemeClr val="tx1"/>
                  </a:solidFill>
                  <a:sym typeface="Symbol" panose="05050102010706020507" pitchFamily="18" charset="2"/>
                </a:rPr>
                <a:t>1</a:t>
              </a:r>
              <a:endParaRPr lang="en-US" altLang="en-US" sz="1600" b="1" i="1">
                <a:solidFill>
                  <a:schemeClr val="tx1"/>
                </a:solidFill>
              </a:endParaRPr>
            </a:p>
          </p:txBody>
        </p:sp>
        <p:sp>
          <p:nvSpPr>
            <p:cNvPr id="75792" name="Text Box 17"/>
            <p:cNvSpPr txBox="1">
              <a:spLocks noChangeArrowheads="1"/>
            </p:cNvSpPr>
            <p:nvPr/>
          </p:nvSpPr>
          <p:spPr bwMode="auto">
            <a:xfrm>
              <a:off x="2064" y="3024"/>
              <a:ext cx="17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chemeClr val="tx1"/>
                  </a:solidFill>
                  <a:sym typeface="Symbol" panose="05050102010706020507" pitchFamily="18" charset="2"/>
                </a:rPr>
                <a:t></a:t>
              </a:r>
              <a:endParaRPr lang="en-US" altLang="en-US" sz="1600" b="1">
                <a:solidFill>
                  <a:schemeClr val="tx1"/>
                </a:solidFill>
              </a:endParaRPr>
            </a:p>
          </p:txBody>
        </p:sp>
        <p:sp>
          <p:nvSpPr>
            <p:cNvPr id="75793" name="Text Box 18"/>
            <p:cNvSpPr txBox="1">
              <a:spLocks noChangeArrowheads="1"/>
            </p:cNvSpPr>
            <p:nvPr/>
          </p:nvSpPr>
          <p:spPr bwMode="auto">
            <a:xfrm>
              <a:off x="2592" y="2640"/>
              <a:ext cx="17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a:solidFill>
                    <a:schemeClr val="tx1"/>
                  </a:solidFill>
                  <a:sym typeface="Symbol" panose="05050102010706020507" pitchFamily="18" charset="2"/>
                </a:rPr>
                <a:t></a:t>
              </a:r>
              <a:endParaRPr lang="en-US" altLang="en-US" sz="1600" b="1">
                <a:solidFill>
                  <a:schemeClr val="tx1"/>
                </a:solidFill>
              </a:endParaRPr>
            </a:p>
          </p:txBody>
        </p:sp>
        <p:sp>
          <p:nvSpPr>
            <p:cNvPr id="75794" name="Text Box 19"/>
            <p:cNvSpPr txBox="1">
              <a:spLocks noChangeArrowheads="1"/>
            </p:cNvSpPr>
            <p:nvPr/>
          </p:nvSpPr>
          <p:spPr bwMode="auto">
            <a:xfrm>
              <a:off x="2496" y="2496"/>
              <a:ext cx="27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r>
                <a:rPr lang="en-US" altLang="en-US" sz="1600" b="1" i="1">
                  <a:solidFill>
                    <a:schemeClr val="tx1"/>
                  </a:solidFill>
                  <a:sym typeface="Symbol" panose="05050102010706020507" pitchFamily="18" charset="2"/>
                </a:rPr>
                <a:t>M</a:t>
              </a:r>
              <a:r>
                <a:rPr lang="en-US" altLang="en-US" sz="1600" b="1" baseline="-25000">
                  <a:solidFill>
                    <a:schemeClr val="tx1"/>
                  </a:solidFill>
                  <a:sym typeface="Symbol" panose="05050102010706020507" pitchFamily="18" charset="2"/>
                </a:rPr>
                <a:t>2</a:t>
              </a:r>
              <a:endParaRPr lang="en-US" altLang="en-US" sz="1600" b="1" i="1">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3" fill="hold" nodeType="clickEffect">
                                  <p:stCondLst>
                                    <p:cond delay="0"/>
                                  </p:stCondLst>
                                  <p:childTnLst>
                                    <p:set>
                                      <p:cBhvr>
                                        <p:cTn id="6" dur="1" fill="hold">
                                          <p:stCondLst>
                                            <p:cond delay="0"/>
                                          </p:stCondLst>
                                        </p:cTn>
                                        <p:tgtEl>
                                          <p:spTgt spid="1166357"/>
                                        </p:tgtEl>
                                        <p:attrNameLst>
                                          <p:attrName>style.visibility</p:attrName>
                                        </p:attrNameLst>
                                      </p:cBhvr>
                                      <p:to>
                                        <p:strVal val="visible"/>
                                      </p:to>
                                    </p:set>
                                    <p:animEffect transition="in" filter="strips(upRight)">
                                      <p:cBhvr>
                                        <p:cTn id="7" dur="500"/>
                                        <p:tgtEl>
                                          <p:spTgt spid="11663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E6101EF4-FD4A-48B5-BDEC-6B2E0D91E30A}" type="slidenum">
              <a:rPr lang="en-US" altLang="en-US" sz="1400">
                <a:solidFill>
                  <a:schemeClr val="tx1"/>
                </a:solidFill>
                <a:latin typeface="Times New Roman" panose="02020603050405020304" pitchFamily="18" charset="0"/>
              </a:rPr>
              <a:pPr algn="r"/>
              <a:t>72</a:t>
            </a:fld>
            <a:endParaRPr lang="en-US" altLang="en-US" sz="1400">
              <a:solidFill>
                <a:schemeClr val="tx1"/>
              </a:solidFill>
              <a:latin typeface="Times New Roman" panose="02020603050405020304" pitchFamily="18" charset="0"/>
            </a:endParaRPr>
          </a:p>
        </p:txBody>
      </p:sp>
      <p:sp>
        <p:nvSpPr>
          <p:cNvPr id="76803" name="Rectangle 2"/>
          <p:cNvSpPr>
            <a:spLocks noGrp="1" noChangeArrowheads="1"/>
          </p:cNvSpPr>
          <p:nvPr>
            <p:ph type="title"/>
          </p:nvPr>
        </p:nvSpPr>
        <p:spPr/>
        <p:txBody>
          <a:bodyPr/>
          <a:lstStyle/>
          <a:p>
            <a:pPr>
              <a:lnSpc>
                <a:spcPct val="90000"/>
              </a:lnSpc>
            </a:pPr>
            <a:r>
              <a:rPr lang="en-US" altLang="en-US" smtClean="0"/>
              <a:t>The Distributional Dilemma</a:t>
            </a:r>
          </a:p>
        </p:txBody>
      </p:sp>
      <p:sp>
        <p:nvSpPr>
          <p:cNvPr id="76804" name="Rectangle 3"/>
          <p:cNvSpPr>
            <a:spLocks noGrp="1" noChangeArrowheads="1"/>
          </p:cNvSpPr>
          <p:nvPr>
            <p:ph type="body" idx="1"/>
          </p:nvPr>
        </p:nvSpPr>
        <p:spPr>
          <a:xfrm>
            <a:off x="685800" y="1905000"/>
            <a:ext cx="7924800" cy="4495800"/>
          </a:xfrm>
        </p:spPr>
        <p:txBody>
          <a:bodyPr/>
          <a:lstStyle/>
          <a:p>
            <a:r>
              <a:rPr lang="en-US" altLang="en-US" smtClean="0"/>
              <a:t>If the initial endowments are skewed in favor of some economic actors, the Pareto efficient allocations promised by the competitive price system will also tend to favor those actors</a:t>
            </a:r>
          </a:p>
          <a:p>
            <a:pPr lvl="1"/>
            <a:r>
              <a:rPr lang="en-US" altLang="en-US" smtClean="0"/>
              <a:t>voluntary transactions cannot overcome large differences in initial endowments</a:t>
            </a:r>
          </a:p>
          <a:p>
            <a:pPr lvl="1"/>
            <a:r>
              <a:rPr lang="en-US" altLang="en-US" smtClean="0"/>
              <a:t>some sort of transfers will be needed to attain more equal results</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6264D37A-FAAC-4132-9499-E49B3FF371D5}" type="slidenum">
              <a:rPr lang="en-US" altLang="en-US" sz="1400">
                <a:solidFill>
                  <a:schemeClr val="tx1"/>
                </a:solidFill>
                <a:latin typeface="Times New Roman" panose="02020603050405020304" pitchFamily="18" charset="0"/>
              </a:rPr>
              <a:pPr algn="r"/>
              <a:t>73</a:t>
            </a:fld>
            <a:endParaRPr lang="en-US" altLang="en-US" sz="1400">
              <a:solidFill>
                <a:schemeClr val="tx1"/>
              </a:solidFill>
              <a:latin typeface="Times New Roman" panose="02020603050405020304" pitchFamily="18" charset="0"/>
            </a:endParaRPr>
          </a:p>
        </p:txBody>
      </p:sp>
      <p:sp>
        <p:nvSpPr>
          <p:cNvPr id="77827" name="Rectangle 2"/>
          <p:cNvSpPr>
            <a:spLocks noGrp="1" noChangeArrowheads="1"/>
          </p:cNvSpPr>
          <p:nvPr>
            <p:ph type="title"/>
          </p:nvPr>
        </p:nvSpPr>
        <p:spPr/>
        <p:txBody>
          <a:bodyPr/>
          <a:lstStyle/>
          <a:p>
            <a:pPr>
              <a:lnSpc>
                <a:spcPct val="90000"/>
              </a:lnSpc>
            </a:pPr>
            <a:r>
              <a:rPr lang="en-US" altLang="en-US" smtClean="0"/>
              <a:t>The Distributional Dilemma</a:t>
            </a:r>
          </a:p>
        </p:txBody>
      </p:sp>
      <p:sp>
        <p:nvSpPr>
          <p:cNvPr id="77828" name="Rectangle 3"/>
          <p:cNvSpPr>
            <a:spLocks noGrp="1" noChangeArrowheads="1"/>
          </p:cNvSpPr>
          <p:nvPr>
            <p:ph type="body" idx="1"/>
          </p:nvPr>
        </p:nvSpPr>
        <p:spPr>
          <a:xfrm>
            <a:off x="685800" y="1905000"/>
            <a:ext cx="7924800" cy="4495800"/>
          </a:xfrm>
        </p:spPr>
        <p:txBody>
          <a:bodyPr/>
          <a:lstStyle/>
          <a:p>
            <a:r>
              <a:rPr lang="en-US" altLang="en-US" smtClean="0"/>
              <a:t>These thoughts lead to the “Second Theorem of Welfare Economics”</a:t>
            </a:r>
          </a:p>
          <a:p>
            <a:pPr lvl="1"/>
            <a:r>
              <a:rPr lang="en-US" altLang="en-US" smtClean="0"/>
              <a:t>any desired distribution of welfare among individuals in an economy can be achieved in an efficient manner through competitive pricing if initial endowments are adjusted appropriately</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A30E66FB-F5F4-4B1C-BA76-094B635FC682}" type="slidenum">
              <a:rPr lang="en-US" altLang="en-US" sz="1400">
                <a:solidFill>
                  <a:schemeClr val="tx1"/>
                </a:solidFill>
                <a:latin typeface="Times New Roman" panose="02020603050405020304" pitchFamily="18" charset="0"/>
              </a:rPr>
              <a:pPr algn="r"/>
              <a:t>74</a:t>
            </a:fld>
            <a:endParaRPr lang="en-US" altLang="en-US" sz="1400">
              <a:solidFill>
                <a:schemeClr val="tx1"/>
              </a:solidFill>
              <a:latin typeface="Times New Roman" panose="02020603050405020304" pitchFamily="18" charset="0"/>
            </a:endParaRPr>
          </a:p>
        </p:txBody>
      </p:sp>
      <p:sp>
        <p:nvSpPr>
          <p:cNvPr id="78851" name="Rectangle 2"/>
          <p:cNvSpPr>
            <a:spLocks noGrp="1" noChangeArrowheads="1"/>
          </p:cNvSpPr>
          <p:nvPr>
            <p:ph type="title"/>
          </p:nvPr>
        </p:nvSpPr>
        <p:spPr>
          <a:xfrm>
            <a:off x="685800" y="838200"/>
            <a:ext cx="7772400" cy="914400"/>
          </a:xfrm>
        </p:spPr>
        <p:txBody>
          <a:bodyPr/>
          <a:lstStyle/>
          <a:p>
            <a:r>
              <a:rPr lang="en-US" altLang="en-US" smtClean="0"/>
              <a:t>Important Points to Note:</a:t>
            </a:r>
          </a:p>
        </p:txBody>
      </p:sp>
      <p:sp>
        <p:nvSpPr>
          <p:cNvPr id="78852" name="Rectangle 3"/>
          <p:cNvSpPr>
            <a:spLocks noGrp="1" noChangeArrowheads="1"/>
          </p:cNvSpPr>
          <p:nvPr>
            <p:ph type="body" idx="1"/>
          </p:nvPr>
        </p:nvSpPr>
        <p:spPr>
          <a:xfrm>
            <a:off x="762000" y="1905000"/>
            <a:ext cx="7696200" cy="4572000"/>
          </a:xfrm>
        </p:spPr>
        <p:txBody>
          <a:bodyPr/>
          <a:lstStyle/>
          <a:p>
            <a:r>
              <a:rPr lang="en-US" altLang="en-US" smtClean="0">
                <a:sym typeface="Symbol" panose="05050102010706020507" pitchFamily="18" charset="2"/>
              </a:rPr>
              <a:t>Preferences and production technologies provide the building blocks upon which all general equilibrium models are based</a:t>
            </a:r>
          </a:p>
          <a:p>
            <a:pPr lvl="1"/>
            <a:r>
              <a:rPr lang="en-US" altLang="en-US" smtClean="0">
                <a:sym typeface="Symbol" panose="05050102010706020507" pitchFamily="18" charset="2"/>
              </a:rPr>
              <a:t>one particularly simple version of such a model uses individual preferences for two goods together with a concave production possibility frontier for those two goods</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DB4BF193-0CBF-4F8D-961D-56F34B91EB55}" type="slidenum">
              <a:rPr lang="en-US" altLang="en-US" sz="1400">
                <a:solidFill>
                  <a:schemeClr val="tx1"/>
                </a:solidFill>
                <a:latin typeface="Times New Roman" panose="02020603050405020304" pitchFamily="18" charset="0"/>
              </a:rPr>
              <a:pPr algn="r"/>
              <a:t>75</a:t>
            </a:fld>
            <a:endParaRPr lang="en-US" altLang="en-US" sz="1400">
              <a:solidFill>
                <a:schemeClr val="tx1"/>
              </a:solidFill>
              <a:latin typeface="Times New Roman" panose="02020603050405020304" pitchFamily="18" charset="0"/>
            </a:endParaRPr>
          </a:p>
        </p:txBody>
      </p:sp>
      <p:sp>
        <p:nvSpPr>
          <p:cNvPr id="79875" name="Rectangle 2"/>
          <p:cNvSpPr>
            <a:spLocks noGrp="1" noChangeArrowheads="1"/>
          </p:cNvSpPr>
          <p:nvPr>
            <p:ph type="title"/>
          </p:nvPr>
        </p:nvSpPr>
        <p:spPr>
          <a:xfrm>
            <a:off x="685800" y="838200"/>
            <a:ext cx="7772400" cy="914400"/>
          </a:xfrm>
        </p:spPr>
        <p:txBody>
          <a:bodyPr/>
          <a:lstStyle/>
          <a:p>
            <a:r>
              <a:rPr lang="en-US" altLang="en-US" smtClean="0"/>
              <a:t>Important Points to Note:</a:t>
            </a:r>
          </a:p>
        </p:txBody>
      </p:sp>
      <p:sp>
        <p:nvSpPr>
          <p:cNvPr id="79876" name="Rectangle 3"/>
          <p:cNvSpPr>
            <a:spLocks noGrp="1" noChangeArrowheads="1"/>
          </p:cNvSpPr>
          <p:nvPr>
            <p:ph type="body" idx="1"/>
          </p:nvPr>
        </p:nvSpPr>
        <p:spPr>
          <a:xfrm>
            <a:off x="762000" y="1905000"/>
            <a:ext cx="7543800" cy="4572000"/>
          </a:xfrm>
        </p:spPr>
        <p:txBody>
          <a:bodyPr/>
          <a:lstStyle/>
          <a:p>
            <a:r>
              <a:rPr lang="en-US" altLang="en-US" smtClean="0">
                <a:sym typeface="Symbol" panose="05050102010706020507" pitchFamily="18" charset="2"/>
              </a:rPr>
              <a:t>Competitive markets can establish equilibrium prices by making marginal adjustments in prices in response to information about the demand and supply for individual goods</a:t>
            </a:r>
          </a:p>
          <a:p>
            <a:pPr lvl="1"/>
            <a:r>
              <a:rPr lang="en-US" altLang="en-US" smtClean="0">
                <a:sym typeface="Symbol" panose="05050102010706020507" pitchFamily="18" charset="2"/>
              </a:rPr>
              <a:t>Walras’ law ties markets together so that such a solution is assured (in most cases)</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D5FB0DDC-66E3-4AED-A85F-E425169E0161}" type="slidenum">
              <a:rPr lang="en-US" altLang="en-US" sz="1400">
                <a:solidFill>
                  <a:schemeClr val="tx1"/>
                </a:solidFill>
                <a:latin typeface="Times New Roman" panose="02020603050405020304" pitchFamily="18" charset="0"/>
              </a:rPr>
              <a:pPr algn="r"/>
              <a:t>76</a:t>
            </a:fld>
            <a:endParaRPr lang="en-US" altLang="en-US" sz="1400">
              <a:solidFill>
                <a:schemeClr val="tx1"/>
              </a:solidFill>
              <a:latin typeface="Times New Roman" panose="02020603050405020304" pitchFamily="18" charset="0"/>
            </a:endParaRPr>
          </a:p>
        </p:txBody>
      </p:sp>
      <p:sp>
        <p:nvSpPr>
          <p:cNvPr id="80899" name="Rectangle 2"/>
          <p:cNvSpPr>
            <a:spLocks noGrp="1" noChangeArrowheads="1"/>
          </p:cNvSpPr>
          <p:nvPr>
            <p:ph type="title"/>
          </p:nvPr>
        </p:nvSpPr>
        <p:spPr>
          <a:xfrm>
            <a:off x="685800" y="838200"/>
            <a:ext cx="7772400" cy="914400"/>
          </a:xfrm>
        </p:spPr>
        <p:txBody>
          <a:bodyPr/>
          <a:lstStyle/>
          <a:p>
            <a:r>
              <a:rPr lang="en-US" altLang="en-US" smtClean="0"/>
              <a:t>Important Points to Note:</a:t>
            </a:r>
          </a:p>
        </p:txBody>
      </p:sp>
      <p:sp>
        <p:nvSpPr>
          <p:cNvPr id="80900" name="Rectangle 3"/>
          <p:cNvSpPr>
            <a:spLocks noGrp="1" noChangeArrowheads="1"/>
          </p:cNvSpPr>
          <p:nvPr>
            <p:ph type="body" idx="1"/>
          </p:nvPr>
        </p:nvSpPr>
        <p:spPr>
          <a:xfrm>
            <a:off x="762000" y="1905000"/>
            <a:ext cx="7543800" cy="4572000"/>
          </a:xfrm>
        </p:spPr>
        <p:txBody>
          <a:bodyPr/>
          <a:lstStyle/>
          <a:p>
            <a:r>
              <a:rPr lang="en-US" altLang="en-US" smtClean="0">
                <a:sym typeface="Symbol" panose="05050102010706020507" pitchFamily="18" charset="2"/>
              </a:rPr>
              <a:t>Competitive prices will result in a Pareto-efficient allocation of resources</a:t>
            </a:r>
          </a:p>
          <a:p>
            <a:pPr lvl="1"/>
            <a:r>
              <a:rPr lang="en-US" altLang="en-US" smtClean="0">
                <a:sym typeface="Symbol" panose="05050102010706020507" pitchFamily="18" charset="2"/>
              </a:rPr>
              <a:t>this is the First Theorem of Welfare Economics</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1842AD19-CB16-4A50-9736-BAD7A4E755B2}" type="slidenum">
              <a:rPr lang="en-US" altLang="en-US" sz="1400">
                <a:solidFill>
                  <a:schemeClr val="tx1"/>
                </a:solidFill>
                <a:latin typeface="Times New Roman" panose="02020603050405020304" pitchFamily="18" charset="0"/>
              </a:rPr>
              <a:pPr algn="r"/>
              <a:t>77</a:t>
            </a:fld>
            <a:endParaRPr lang="en-US" altLang="en-US" sz="1400">
              <a:solidFill>
                <a:schemeClr val="tx1"/>
              </a:solidFill>
              <a:latin typeface="Times New Roman" panose="02020603050405020304" pitchFamily="18" charset="0"/>
            </a:endParaRPr>
          </a:p>
        </p:txBody>
      </p:sp>
      <p:sp>
        <p:nvSpPr>
          <p:cNvPr id="81923" name="Rectangle 2"/>
          <p:cNvSpPr>
            <a:spLocks noGrp="1" noChangeArrowheads="1"/>
          </p:cNvSpPr>
          <p:nvPr>
            <p:ph type="title"/>
          </p:nvPr>
        </p:nvSpPr>
        <p:spPr>
          <a:xfrm>
            <a:off x="685800" y="838200"/>
            <a:ext cx="7772400" cy="914400"/>
          </a:xfrm>
        </p:spPr>
        <p:txBody>
          <a:bodyPr/>
          <a:lstStyle/>
          <a:p>
            <a:r>
              <a:rPr lang="en-US" altLang="en-US" smtClean="0"/>
              <a:t>Important Points to Note:</a:t>
            </a:r>
          </a:p>
        </p:txBody>
      </p:sp>
      <p:sp>
        <p:nvSpPr>
          <p:cNvPr id="81924" name="Rectangle 3"/>
          <p:cNvSpPr>
            <a:spLocks noGrp="1" noChangeArrowheads="1"/>
          </p:cNvSpPr>
          <p:nvPr>
            <p:ph type="body" idx="1"/>
          </p:nvPr>
        </p:nvSpPr>
        <p:spPr>
          <a:xfrm>
            <a:off x="762000" y="1905000"/>
            <a:ext cx="7543800" cy="4572000"/>
          </a:xfrm>
        </p:spPr>
        <p:txBody>
          <a:bodyPr/>
          <a:lstStyle/>
          <a:p>
            <a:r>
              <a:rPr lang="en-US" altLang="en-US" smtClean="0">
                <a:sym typeface="Symbol" panose="05050102010706020507" pitchFamily="18" charset="2"/>
              </a:rPr>
              <a:t>Factors that will interfere with competitive markets’ abilities to achieve efficiency include</a:t>
            </a:r>
          </a:p>
          <a:p>
            <a:pPr lvl="1"/>
            <a:r>
              <a:rPr lang="en-US" altLang="en-US" smtClean="0">
                <a:sym typeface="Symbol" panose="05050102010706020507" pitchFamily="18" charset="2"/>
              </a:rPr>
              <a:t>market power</a:t>
            </a:r>
          </a:p>
          <a:p>
            <a:pPr lvl="1"/>
            <a:r>
              <a:rPr lang="en-US" altLang="en-US" smtClean="0">
                <a:sym typeface="Symbol" panose="05050102010706020507" pitchFamily="18" charset="2"/>
              </a:rPr>
              <a:t>externalities</a:t>
            </a:r>
          </a:p>
          <a:p>
            <a:pPr lvl="1"/>
            <a:r>
              <a:rPr lang="en-US" altLang="en-US" smtClean="0">
                <a:sym typeface="Symbol" panose="05050102010706020507" pitchFamily="18" charset="2"/>
              </a:rPr>
              <a:t>existence of public goods</a:t>
            </a:r>
          </a:p>
          <a:p>
            <a:pPr lvl="1"/>
            <a:r>
              <a:rPr lang="en-US" altLang="en-US" smtClean="0">
                <a:sym typeface="Symbol" panose="05050102010706020507" pitchFamily="18" charset="2"/>
              </a:rPr>
              <a:t>imperfect information</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61A78AAB-63B7-409F-BEB9-D88AB08D0B4C}" type="slidenum">
              <a:rPr lang="en-US" altLang="en-US" sz="1400">
                <a:solidFill>
                  <a:schemeClr val="tx1"/>
                </a:solidFill>
                <a:latin typeface="Times New Roman" panose="02020603050405020304" pitchFamily="18" charset="0"/>
              </a:rPr>
              <a:pPr algn="r"/>
              <a:t>78</a:t>
            </a:fld>
            <a:endParaRPr lang="en-US" altLang="en-US" sz="1400">
              <a:solidFill>
                <a:schemeClr val="tx1"/>
              </a:solidFill>
              <a:latin typeface="Times New Roman" panose="02020603050405020304" pitchFamily="18" charset="0"/>
            </a:endParaRPr>
          </a:p>
        </p:txBody>
      </p:sp>
      <p:sp>
        <p:nvSpPr>
          <p:cNvPr id="82947" name="Rectangle 2"/>
          <p:cNvSpPr>
            <a:spLocks noGrp="1" noChangeArrowheads="1"/>
          </p:cNvSpPr>
          <p:nvPr>
            <p:ph type="title"/>
          </p:nvPr>
        </p:nvSpPr>
        <p:spPr>
          <a:xfrm>
            <a:off x="685800" y="838200"/>
            <a:ext cx="7772400" cy="914400"/>
          </a:xfrm>
        </p:spPr>
        <p:txBody>
          <a:bodyPr/>
          <a:lstStyle/>
          <a:p>
            <a:r>
              <a:rPr lang="en-US" altLang="en-US" smtClean="0"/>
              <a:t>Important Points to Note:</a:t>
            </a:r>
          </a:p>
        </p:txBody>
      </p:sp>
      <p:sp>
        <p:nvSpPr>
          <p:cNvPr id="82948" name="Rectangle 3"/>
          <p:cNvSpPr>
            <a:spLocks noGrp="1" noChangeArrowheads="1"/>
          </p:cNvSpPr>
          <p:nvPr>
            <p:ph type="body" idx="1"/>
          </p:nvPr>
        </p:nvSpPr>
        <p:spPr>
          <a:xfrm>
            <a:off x="762000" y="1905000"/>
            <a:ext cx="7543800" cy="4572000"/>
          </a:xfrm>
        </p:spPr>
        <p:txBody>
          <a:bodyPr/>
          <a:lstStyle/>
          <a:p>
            <a:r>
              <a:rPr lang="en-US" altLang="en-US" smtClean="0">
                <a:sym typeface="Symbol" panose="05050102010706020507" pitchFamily="18" charset="2"/>
              </a:rPr>
              <a:t>Competitive markets need not yield equitable distributions of resources, especially when initial endowments are very skewed</a:t>
            </a:r>
          </a:p>
          <a:p>
            <a:pPr lvl="1"/>
            <a:r>
              <a:rPr lang="en-US" altLang="en-US" smtClean="0">
                <a:sym typeface="Symbol" panose="05050102010706020507" pitchFamily="18" charset="2"/>
              </a:rPr>
              <a:t>in theory any desired distribution can be attained through competitive markets accompanied by lump-sum transfers</a:t>
            </a:r>
          </a:p>
          <a:p>
            <a:pPr lvl="2"/>
            <a:r>
              <a:rPr lang="en-US" altLang="en-US" smtClean="0">
                <a:sym typeface="Symbol" panose="05050102010706020507" pitchFamily="18" charset="2"/>
              </a:rPr>
              <a:t>there are many practical problems in implementing such transfers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E9927C40-B977-4885-A433-0F28DF8A6855}" type="slidenum">
              <a:rPr lang="en-US" altLang="en-US" sz="1400">
                <a:solidFill>
                  <a:schemeClr val="tx1"/>
                </a:solidFill>
                <a:latin typeface="Times New Roman" panose="02020603050405020304" pitchFamily="18" charset="0"/>
              </a:rPr>
              <a:pPr algn="r"/>
              <a:t>8</a:t>
            </a:fld>
            <a:endParaRPr lang="en-US" altLang="en-US" sz="1400">
              <a:solidFill>
                <a:schemeClr val="tx1"/>
              </a:solidFill>
              <a:latin typeface="Times New Roman" panose="02020603050405020304" pitchFamily="18" charset="0"/>
            </a:endParaRPr>
          </a:p>
        </p:txBody>
      </p:sp>
      <p:sp>
        <p:nvSpPr>
          <p:cNvPr id="11267" name="Rectangle 2"/>
          <p:cNvSpPr>
            <a:spLocks noGrp="1" noChangeArrowheads="1"/>
          </p:cNvSpPr>
          <p:nvPr>
            <p:ph type="title"/>
          </p:nvPr>
        </p:nvSpPr>
        <p:spPr>
          <a:xfrm>
            <a:off x="685800" y="838200"/>
            <a:ext cx="7772400" cy="914400"/>
          </a:xfrm>
        </p:spPr>
        <p:txBody>
          <a:bodyPr/>
          <a:lstStyle/>
          <a:p>
            <a:r>
              <a:rPr lang="en-US" altLang="en-US" smtClean="0"/>
              <a:t>Edgeworth Box Diagram</a:t>
            </a:r>
          </a:p>
        </p:txBody>
      </p:sp>
      <p:sp>
        <p:nvSpPr>
          <p:cNvPr id="11268" name="Rectangle 3"/>
          <p:cNvSpPr>
            <a:spLocks noGrp="1" noChangeArrowheads="1"/>
          </p:cNvSpPr>
          <p:nvPr>
            <p:ph type="body" idx="1"/>
          </p:nvPr>
        </p:nvSpPr>
        <p:spPr>
          <a:xfrm>
            <a:off x="533400" y="1905000"/>
            <a:ext cx="8305800" cy="4419600"/>
          </a:xfrm>
        </p:spPr>
        <p:txBody>
          <a:bodyPr/>
          <a:lstStyle/>
          <a:p>
            <a:r>
              <a:rPr lang="en-US" altLang="en-US" smtClean="0"/>
              <a:t>Many of the allocations in the Edgeworth box are technically inefficient</a:t>
            </a:r>
          </a:p>
          <a:p>
            <a:pPr lvl="1"/>
            <a:r>
              <a:rPr lang="en-US" altLang="en-US" smtClean="0"/>
              <a:t>it is possible to produce more </a:t>
            </a:r>
            <a:r>
              <a:rPr lang="en-US" altLang="en-US" i="1" smtClean="0"/>
              <a:t>x</a:t>
            </a:r>
            <a:r>
              <a:rPr lang="en-US" altLang="en-US" smtClean="0"/>
              <a:t> and more </a:t>
            </a:r>
            <a:r>
              <a:rPr lang="en-US" altLang="en-US" i="1" smtClean="0"/>
              <a:t>y</a:t>
            </a:r>
            <a:r>
              <a:rPr lang="en-US" altLang="en-US" smtClean="0"/>
              <a:t> by shifting capital and labor around</a:t>
            </a:r>
          </a:p>
          <a:p>
            <a:r>
              <a:rPr lang="en-US" altLang="en-US" smtClean="0"/>
              <a:t>We will assume that competitive markets will not exhibit inefficient input choices</a:t>
            </a:r>
          </a:p>
          <a:p>
            <a:r>
              <a:rPr lang="en-US" altLang="en-US" smtClean="0"/>
              <a:t>We want to find the efficient allocations</a:t>
            </a:r>
          </a:p>
          <a:p>
            <a:pPr lvl="1"/>
            <a:r>
              <a:rPr lang="en-US" altLang="en-US" smtClean="0"/>
              <a:t>they illustrate the actual production outcomes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lvl1pPr algn="ctr">
              <a:defRPr sz="2400">
                <a:solidFill>
                  <a:srgbClr val="007572"/>
                </a:solidFill>
                <a:latin typeface="Arial" panose="020B0604020202020204" pitchFamily="34" charset="0"/>
              </a:defRPr>
            </a:lvl1pPr>
            <a:lvl2pPr marL="742950" indent="-285750" algn="ctr">
              <a:defRPr sz="2400">
                <a:solidFill>
                  <a:srgbClr val="007572"/>
                </a:solidFill>
                <a:latin typeface="Arial" panose="020B0604020202020204" pitchFamily="34" charset="0"/>
              </a:defRPr>
            </a:lvl2pPr>
            <a:lvl3pPr marL="1143000" indent="-228600" algn="ctr">
              <a:defRPr sz="2400">
                <a:solidFill>
                  <a:srgbClr val="007572"/>
                </a:solidFill>
                <a:latin typeface="Arial" panose="020B0604020202020204" pitchFamily="34" charset="0"/>
              </a:defRPr>
            </a:lvl3pPr>
            <a:lvl4pPr marL="1600200" indent="-228600" algn="ctr">
              <a:defRPr sz="2400">
                <a:solidFill>
                  <a:srgbClr val="007572"/>
                </a:solidFill>
                <a:latin typeface="Arial" panose="020B0604020202020204" pitchFamily="34" charset="0"/>
              </a:defRPr>
            </a:lvl4pPr>
            <a:lvl5pPr marL="2057400" indent="-228600" algn="ctr">
              <a:defRPr sz="2400">
                <a:solidFill>
                  <a:srgbClr val="007572"/>
                </a:solidFill>
                <a:latin typeface="Arial" panose="020B0604020202020204" pitchFamily="34" charset="0"/>
              </a:defRPr>
            </a:lvl5pPr>
            <a:lvl6pPr marL="2514600" indent="-228600" algn="ctr" eaLnBrk="0" fontAlgn="base" hangingPunct="0">
              <a:spcBef>
                <a:spcPct val="0"/>
              </a:spcBef>
              <a:spcAft>
                <a:spcPct val="0"/>
              </a:spcAft>
              <a:defRPr sz="2400">
                <a:solidFill>
                  <a:srgbClr val="007572"/>
                </a:solidFill>
                <a:latin typeface="Arial" panose="020B0604020202020204" pitchFamily="34" charset="0"/>
              </a:defRPr>
            </a:lvl6pPr>
            <a:lvl7pPr marL="2971800" indent="-228600" algn="ctr" eaLnBrk="0" fontAlgn="base" hangingPunct="0">
              <a:spcBef>
                <a:spcPct val="0"/>
              </a:spcBef>
              <a:spcAft>
                <a:spcPct val="0"/>
              </a:spcAft>
              <a:defRPr sz="2400">
                <a:solidFill>
                  <a:srgbClr val="007572"/>
                </a:solidFill>
                <a:latin typeface="Arial" panose="020B0604020202020204" pitchFamily="34" charset="0"/>
              </a:defRPr>
            </a:lvl7pPr>
            <a:lvl8pPr marL="3429000" indent="-228600" algn="ctr" eaLnBrk="0" fontAlgn="base" hangingPunct="0">
              <a:spcBef>
                <a:spcPct val="0"/>
              </a:spcBef>
              <a:spcAft>
                <a:spcPct val="0"/>
              </a:spcAft>
              <a:defRPr sz="2400">
                <a:solidFill>
                  <a:srgbClr val="007572"/>
                </a:solidFill>
                <a:latin typeface="Arial" panose="020B0604020202020204" pitchFamily="34" charset="0"/>
              </a:defRPr>
            </a:lvl8pPr>
            <a:lvl9pPr marL="3886200" indent="-228600" algn="ctr" eaLnBrk="0" fontAlgn="base" hangingPunct="0">
              <a:spcBef>
                <a:spcPct val="0"/>
              </a:spcBef>
              <a:spcAft>
                <a:spcPct val="0"/>
              </a:spcAft>
              <a:defRPr sz="2400">
                <a:solidFill>
                  <a:srgbClr val="007572"/>
                </a:solidFill>
                <a:latin typeface="Arial" panose="020B0604020202020204" pitchFamily="34" charset="0"/>
              </a:defRPr>
            </a:lvl9pPr>
          </a:lstStyle>
          <a:p>
            <a:pPr algn="r"/>
            <a:fld id="{8A292EFA-D397-4561-9B70-BAF1B894BA44}" type="slidenum">
              <a:rPr lang="en-US" altLang="en-US" sz="1400">
                <a:solidFill>
                  <a:schemeClr val="tx1"/>
                </a:solidFill>
                <a:latin typeface="Times New Roman" panose="02020603050405020304" pitchFamily="18" charset="0"/>
              </a:rPr>
              <a:pPr algn="r"/>
              <a:t>9</a:t>
            </a:fld>
            <a:endParaRPr lang="en-US" altLang="en-US" sz="1400">
              <a:solidFill>
                <a:schemeClr val="tx1"/>
              </a:solidFill>
              <a:latin typeface="Times New Roman" panose="02020603050405020304" pitchFamily="18" charset="0"/>
            </a:endParaRPr>
          </a:p>
        </p:txBody>
      </p:sp>
      <p:sp>
        <p:nvSpPr>
          <p:cNvPr id="12291" name="Rectangle 2"/>
          <p:cNvSpPr>
            <a:spLocks noGrp="1" noChangeArrowheads="1"/>
          </p:cNvSpPr>
          <p:nvPr>
            <p:ph type="title"/>
          </p:nvPr>
        </p:nvSpPr>
        <p:spPr>
          <a:xfrm>
            <a:off x="685800" y="838200"/>
            <a:ext cx="7772400" cy="914400"/>
          </a:xfrm>
        </p:spPr>
        <p:txBody>
          <a:bodyPr/>
          <a:lstStyle/>
          <a:p>
            <a:r>
              <a:rPr lang="en-US" altLang="en-US" smtClean="0"/>
              <a:t>Edgeworth Box Diagram</a:t>
            </a:r>
          </a:p>
        </p:txBody>
      </p:sp>
      <p:sp>
        <p:nvSpPr>
          <p:cNvPr id="12292" name="Rectangle 3"/>
          <p:cNvSpPr>
            <a:spLocks noGrp="1" noChangeArrowheads="1"/>
          </p:cNvSpPr>
          <p:nvPr>
            <p:ph type="body" idx="1"/>
          </p:nvPr>
        </p:nvSpPr>
        <p:spPr>
          <a:xfrm>
            <a:off x="533400" y="1905000"/>
            <a:ext cx="7924800" cy="4419600"/>
          </a:xfrm>
        </p:spPr>
        <p:txBody>
          <a:bodyPr/>
          <a:lstStyle/>
          <a:p>
            <a:r>
              <a:rPr lang="en-US" altLang="en-US" smtClean="0"/>
              <a:t>We will use isoquant maps for the two goods</a:t>
            </a:r>
          </a:p>
          <a:p>
            <a:pPr lvl="1"/>
            <a:r>
              <a:rPr lang="en-US" altLang="en-US" smtClean="0"/>
              <a:t>the isoquant map for good </a:t>
            </a:r>
            <a:r>
              <a:rPr lang="en-US" altLang="en-US" i="1" smtClean="0"/>
              <a:t>x</a:t>
            </a:r>
            <a:r>
              <a:rPr lang="en-US" altLang="en-US" smtClean="0"/>
              <a:t> uses </a:t>
            </a:r>
            <a:r>
              <a:rPr lang="en-US" altLang="en-US" i="1" smtClean="0"/>
              <a:t>O</a:t>
            </a:r>
            <a:r>
              <a:rPr lang="en-US" altLang="en-US" i="1" baseline="-25000" smtClean="0"/>
              <a:t>x</a:t>
            </a:r>
            <a:r>
              <a:rPr lang="en-US" altLang="en-US" smtClean="0"/>
              <a:t> as the origin</a:t>
            </a:r>
          </a:p>
          <a:p>
            <a:pPr lvl="1"/>
            <a:r>
              <a:rPr lang="en-US" altLang="en-US" smtClean="0"/>
              <a:t>the isoquant map for good </a:t>
            </a:r>
            <a:r>
              <a:rPr lang="en-US" altLang="en-US" i="1" smtClean="0"/>
              <a:t>y</a:t>
            </a:r>
            <a:r>
              <a:rPr lang="en-US" altLang="en-US" smtClean="0"/>
              <a:t> uses </a:t>
            </a:r>
            <a:r>
              <a:rPr lang="en-US" altLang="en-US" i="1" smtClean="0"/>
              <a:t>O</a:t>
            </a:r>
            <a:r>
              <a:rPr lang="en-US" altLang="en-US" i="1" baseline="-25000" smtClean="0"/>
              <a:t>y</a:t>
            </a:r>
            <a:r>
              <a:rPr lang="en-US" altLang="en-US" smtClean="0"/>
              <a:t> as the origin</a:t>
            </a:r>
          </a:p>
          <a:p>
            <a:r>
              <a:rPr lang="en-US" altLang="en-US" smtClean="0"/>
              <a:t>The efficient allocations will occur where the isoquants are tangent to one another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rgbClr val="007572"/>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rgbClr val="007572"/>
            </a:solidFill>
            <a:effectLst/>
            <a:latin typeface="Arial" panose="020B0604020202020204"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8604</TotalTime>
  <Words>3353</Words>
  <Application>Microsoft Office PowerPoint</Application>
  <PresentationFormat>On-screen Show (4:3)</PresentationFormat>
  <Paragraphs>593</Paragraphs>
  <Slides>78</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78</vt:i4>
      </vt:variant>
    </vt:vector>
  </HeadingPairs>
  <TitlesOfParts>
    <vt:vector size="83" baseType="lpstr">
      <vt:lpstr>Arial</vt:lpstr>
      <vt:lpstr>Times New Roman</vt:lpstr>
      <vt:lpstr>Symbol</vt:lpstr>
      <vt:lpstr>Default Design</vt:lpstr>
      <vt:lpstr>Microsoft Equation 3.0</vt:lpstr>
      <vt:lpstr>PowerPoint Presentation</vt:lpstr>
      <vt:lpstr>Perfectly Competitive Price System</vt:lpstr>
      <vt:lpstr>Law of One Price</vt:lpstr>
      <vt:lpstr>Assumptions of Perfect Competition</vt:lpstr>
      <vt:lpstr>General Equilibrium</vt:lpstr>
      <vt:lpstr>Edgeworth Box Diagram</vt:lpstr>
      <vt:lpstr>Edgeworth Box Diagram</vt:lpstr>
      <vt:lpstr>Edgeworth Box Diagram</vt:lpstr>
      <vt:lpstr>Edgeworth Box Diagram</vt:lpstr>
      <vt:lpstr>Edgeworth Box Diagram</vt:lpstr>
      <vt:lpstr>Edgeworth Box Diagram</vt:lpstr>
      <vt:lpstr>Edgeworth Box Diagram</vt:lpstr>
      <vt:lpstr>Production Possibility Frontier</vt:lpstr>
      <vt:lpstr>Production Possibility Frontier</vt:lpstr>
      <vt:lpstr>Rate of Product Transformation</vt:lpstr>
      <vt:lpstr>Rate of Product Transformation</vt:lpstr>
      <vt:lpstr>Shape of the Production Possibility Frontier</vt:lpstr>
      <vt:lpstr>Shape of the Production Possibility Frontier</vt:lpstr>
      <vt:lpstr>Shape of the Production Possibility Frontier</vt:lpstr>
      <vt:lpstr>Shape of the Production Possibility Frontier</vt:lpstr>
      <vt:lpstr>Shape of the Production Possibility Frontier</vt:lpstr>
      <vt:lpstr>Opportunity Cost</vt:lpstr>
      <vt:lpstr>Opportunity Cost</vt:lpstr>
      <vt:lpstr>Concavity of the Production Possibility Frontier</vt:lpstr>
      <vt:lpstr>Concavity of the Production Possibility Frontier</vt:lpstr>
      <vt:lpstr>Determination of Equilibrium Prices</vt:lpstr>
      <vt:lpstr>Determination of Equilibrium Prices</vt:lpstr>
      <vt:lpstr>Determination of Equilibrium Prices</vt:lpstr>
      <vt:lpstr>Determination of Equilibrium Prices</vt:lpstr>
      <vt:lpstr>Comparative Statics Analysis</vt:lpstr>
      <vt:lpstr>Comparative Statics Analysis</vt:lpstr>
      <vt:lpstr>Technical Progress in the Production of x</vt:lpstr>
      <vt:lpstr>General Equilibrium Pricing</vt:lpstr>
      <vt:lpstr>General Equilibrium Pricing</vt:lpstr>
      <vt:lpstr>General Equilibrium Pricing</vt:lpstr>
      <vt:lpstr>The Gains from Free Trade: The Corn Laws Debate</vt:lpstr>
      <vt:lpstr>The Gains from Free Trade: The Corn Laws Debate</vt:lpstr>
      <vt:lpstr>PowerPoint Presentation</vt:lpstr>
      <vt:lpstr>PowerPoint Presentation</vt:lpstr>
      <vt:lpstr>PowerPoint Presentation</vt:lpstr>
      <vt:lpstr>PowerPoint Presentation</vt:lpstr>
      <vt:lpstr>PowerPoint Presentation</vt:lpstr>
      <vt:lpstr>Existence of General Equilibrium Prices</vt:lpstr>
      <vt:lpstr>Existence of General Equilibrium Prices</vt:lpstr>
      <vt:lpstr>Existence of General Equilibrium Prices</vt:lpstr>
      <vt:lpstr>Excess Demand Functions</vt:lpstr>
      <vt:lpstr>Excess Demand Functions</vt:lpstr>
      <vt:lpstr>Walras’ Law</vt:lpstr>
      <vt:lpstr>Walras’ Law</vt:lpstr>
      <vt:lpstr>A General Equilibrium with Three Goods</vt:lpstr>
      <vt:lpstr>A General Equilibrium with Three Goods</vt:lpstr>
      <vt:lpstr>A General Equilibrium with Three Goods</vt:lpstr>
      <vt:lpstr>A General Equilibrium with Three Goods</vt:lpstr>
      <vt:lpstr>Smith’s Invisible Hand Hypothesis</vt:lpstr>
      <vt:lpstr>Smith’s Invisible Hand Hypothesis</vt:lpstr>
      <vt:lpstr>Pareto Efficiency</vt:lpstr>
      <vt:lpstr>Efficiency in Production</vt:lpstr>
      <vt:lpstr>Competitive Prices and Efficiency</vt:lpstr>
      <vt:lpstr>Competitive Prices and Efficiency</vt:lpstr>
      <vt:lpstr>Distribution</vt:lpstr>
      <vt:lpstr>Distribution</vt:lpstr>
      <vt:lpstr>Distribution</vt:lpstr>
      <vt:lpstr>Distribution</vt:lpstr>
      <vt:lpstr>Distribution</vt:lpstr>
      <vt:lpstr>Contract Curve</vt:lpstr>
      <vt:lpstr>Contract Curve</vt:lpstr>
      <vt:lpstr>Exchange with Initial Endowments</vt:lpstr>
      <vt:lpstr>Exchange with Initial Endowments</vt:lpstr>
      <vt:lpstr>Exchange with Initial Endowments</vt:lpstr>
      <vt:lpstr>Exchange with Initial Endowments</vt:lpstr>
      <vt:lpstr>Exchange with Initial Endowments</vt:lpstr>
      <vt:lpstr>The Distributional Dilemma</vt:lpstr>
      <vt:lpstr>The Distributional Dilemma</vt:lpstr>
      <vt:lpstr>Important Points to Note:</vt:lpstr>
      <vt:lpstr>Important Points to Note:</vt:lpstr>
      <vt:lpstr>Important Points to Note:</vt:lpstr>
      <vt:lpstr>Important Points to Note:</vt:lpstr>
      <vt:lpstr>Important Points to Note:</vt:lpstr>
    </vt:vector>
  </TitlesOfParts>
  <Company>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MICROECONOMIC THEORY</dc:title>
  <dc:creator>Eastern Illinois University</dc:creator>
  <cp:lastModifiedBy>Feri, Francesco</cp:lastModifiedBy>
  <cp:revision>2071</cp:revision>
  <cp:lastPrinted>2003-12-07T01:30:56Z</cp:lastPrinted>
  <dcterms:created xsi:type="dcterms:W3CDTF">2003-12-04T02:16:42Z</dcterms:created>
  <dcterms:modified xsi:type="dcterms:W3CDTF">2019-04-28T13:33:24Z</dcterms:modified>
</cp:coreProperties>
</file>